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DBCCC6D-92A9-4F5F-BBBF-5AB9C2A6A733}" type="datetimeFigureOut">
              <a:rPr lang="ar-IQ" smtClean="0"/>
              <a:t>20/10/1445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1F98641-D061-4AFE-AC8B-89EE8F7035F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98641-D061-4AFE-AC8B-89EE8F7035FB}" type="slidenum">
              <a:rPr lang="ar-IQ" smtClean="0"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97FE-B13E-4F8B-8436-527D4CE78040}" type="datetimeFigureOut">
              <a:rPr lang="ar-IQ" smtClean="0"/>
              <a:t>20/10/1445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5AE4-FC00-42E5-B4C0-A92CABEEB9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97FE-B13E-4F8B-8436-527D4CE78040}" type="datetimeFigureOut">
              <a:rPr lang="ar-IQ" smtClean="0"/>
              <a:t>20/10/1445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5AE4-FC00-42E5-B4C0-A92CABEEB9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97FE-B13E-4F8B-8436-527D4CE78040}" type="datetimeFigureOut">
              <a:rPr lang="ar-IQ" smtClean="0"/>
              <a:t>20/10/1445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5AE4-FC00-42E5-B4C0-A92CABEEB9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97FE-B13E-4F8B-8436-527D4CE78040}" type="datetimeFigureOut">
              <a:rPr lang="ar-IQ" smtClean="0"/>
              <a:t>20/10/1445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5AE4-FC00-42E5-B4C0-A92CABEEB9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97FE-B13E-4F8B-8436-527D4CE78040}" type="datetimeFigureOut">
              <a:rPr lang="ar-IQ" smtClean="0"/>
              <a:t>20/10/1445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5AE4-FC00-42E5-B4C0-A92CABEEB9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97FE-B13E-4F8B-8436-527D4CE78040}" type="datetimeFigureOut">
              <a:rPr lang="ar-IQ" smtClean="0"/>
              <a:t>20/10/1445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5AE4-FC00-42E5-B4C0-A92CABEEB9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97FE-B13E-4F8B-8436-527D4CE78040}" type="datetimeFigureOut">
              <a:rPr lang="ar-IQ" smtClean="0"/>
              <a:t>20/10/1445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5AE4-FC00-42E5-B4C0-A92CABEEB9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97FE-B13E-4F8B-8436-527D4CE78040}" type="datetimeFigureOut">
              <a:rPr lang="ar-IQ" smtClean="0"/>
              <a:t>20/10/1445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5AE4-FC00-42E5-B4C0-A92CABEEB9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97FE-B13E-4F8B-8436-527D4CE78040}" type="datetimeFigureOut">
              <a:rPr lang="ar-IQ" smtClean="0"/>
              <a:t>20/10/1445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5AE4-FC00-42E5-B4C0-A92CABEEB9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97FE-B13E-4F8B-8436-527D4CE78040}" type="datetimeFigureOut">
              <a:rPr lang="ar-IQ" smtClean="0"/>
              <a:t>20/10/1445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5AE4-FC00-42E5-B4C0-A92CABEEB9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97FE-B13E-4F8B-8436-527D4CE78040}" type="datetimeFigureOut">
              <a:rPr lang="ar-IQ" smtClean="0"/>
              <a:t>20/10/1445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5AE4-FC00-42E5-B4C0-A92CABEEB9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697FE-B13E-4F8B-8436-527D4CE78040}" type="datetimeFigureOut">
              <a:rPr lang="ar-IQ" smtClean="0"/>
              <a:t>20/10/1445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A5AE4-FC00-42E5-B4C0-A92CABEEB969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r.wikipedia.org/wiki/%D8%B3%D9%88%D8%B1%D8%A9_%D8%A7%D9%84%D9%83%D9%87%D9%81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المماثلة الصوتية في اللغة العربية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المماثلة في اللغة والاصطلاح</a:t>
            </a:r>
            <a:endParaRPr lang="ar-IQ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28600" y="2057400"/>
            <a:ext cx="84582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b="1" u="sng" dirty="0" smtClean="0"/>
              <a:t>المثل في معجم لسان العرب لابن </a:t>
            </a:r>
            <a:r>
              <a:rPr lang="ar-IQ" b="1" u="sng" dirty="0" err="1" smtClean="0"/>
              <a:t>منظور :</a:t>
            </a:r>
            <a:endParaRPr lang="ar-IQ" b="1" u="sng" dirty="0" smtClean="0"/>
          </a:p>
          <a:p>
            <a:pPr algn="just"/>
            <a:endParaRPr lang="ar-IQ" b="1" u="sng" dirty="0" smtClean="0"/>
          </a:p>
          <a:p>
            <a:pPr algn="just"/>
            <a:r>
              <a:rPr lang="ar-IQ" sz="2800" b="1" dirty="0" smtClean="0"/>
              <a:t>مِثل</a:t>
            </a:r>
            <a:r>
              <a:rPr lang="ar-IQ" sz="2800" b="1" dirty="0"/>
              <a:t>: كلمةُ </a:t>
            </a:r>
            <a:r>
              <a:rPr lang="ar-IQ" sz="2800" b="1" dirty="0" err="1" smtClean="0"/>
              <a:t>تَسْوِيَةٍ.</a:t>
            </a:r>
            <a:r>
              <a:rPr lang="ar-IQ" sz="2800" b="1" dirty="0" smtClean="0"/>
              <a:t> </a:t>
            </a:r>
          </a:p>
          <a:p>
            <a:pPr algn="just"/>
            <a:r>
              <a:rPr lang="ar-IQ" sz="2800" b="1" dirty="0"/>
              <a:t> </a:t>
            </a:r>
            <a:r>
              <a:rPr lang="ar-IQ" sz="2800" b="1" dirty="0" smtClean="0"/>
              <a:t>  يقال</a:t>
            </a:r>
            <a:r>
              <a:rPr lang="ar-IQ" sz="2800" b="1" dirty="0"/>
              <a:t>: هذا مِثْله ومَثَله كما يقال شِبْه وشَبَهُه بمعنى؛ قال ابن بري: الفرق بين المُماثَلة والمُساواة أَ المُساواة تكون بين المختلِفين في الجِنْس والمتَّفقين، لأَن التَّساوِي ه التكافُؤُ في المِقْدار لا يزيد ولا ينقُص، وأَما المُماثَلة فلا تكو إِلا في المتفقين، تقول: نحوُه </a:t>
            </a:r>
            <a:r>
              <a:rPr lang="ar-IQ" sz="2800" b="1" dirty="0" err="1"/>
              <a:t>كنحوِه</a:t>
            </a:r>
            <a:r>
              <a:rPr lang="ar-IQ" sz="2800" b="1" dirty="0"/>
              <a:t> وفقهُه كفقهِه ولونُه كلونِه وطعمُ كطعمِه، فإِذا قيل: هو </a:t>
            </a:r>
            <a:r>
              <a:rPr lang="ar-IQ" sz="2800" b="1" dirty="0" err="1"/>
              <a:t>مِثْلة</a:t>
            </a:r>
            <a:r>
              <a:rPr lang="ar-IQ" sz="2800" b="1" dirty="0"/>
              <a:t> على الإِطلاق فمعناه أَنه يسدُّ </a:t>
            </a:r>
            <a:r>
              <a:rPr lang="ar-IQ" sz="2800" b="1" dirty="0" err="1"/>
              <a:t>مسدَّه</a:t>
            </a:r>
            <a:r>
              <a:rPr lang="ar-IQ" sz="2800" b="1" dirty="0"/>
              <a:t> وإِذا قيل: هو مِثْلُه في كذا فهو مُساوٍ له في جهةٍ دون جهةٍ، والعرب تقول هو مُثَيْلُ هذا وهم </a:t>
            </a:r>
            <a:r>
              <a:rPr lang="ar-IQ" sz="2800" b="1" dirty="0" err="1"/>
              <a:t>أُمَيْثالُهم</a:t>
            </a:r>
            <a:r>
              <a:rPr lang="ar-IQ" sz="2800" b="1" dirty="0"/>
              <a:t>، يريدون أَن المشبَّه </a:t>
            </a:r>
            <a:r>
              <a:rPr lang="ar-IQ" sz="2800" b="1" dirty="0" err="1"/>
              <a:t>به</a:t>
            </a:r>
            <a:r>
              <a:rPr lang="ar-IQ" sz="2800" b="1" dirty="0"/>
              <a:t> حقير كما أَ هذا حقير.</a:t>
            </a:r>
          </a:p>
          <a:p>
            <a:pPr algn="just"/>
            <a:r>
              <a:rPr lang="ar-IQ" sz="2800" b="1" dirty="0"/>
              <a:t>والمِثْل: الشِّبْه.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533400" y="1443840"/>
            <a:ext cx="79248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 smtClean="0"/>
              <a:t>المماثلة الصوتية </a:t>
            </a:r>
            <a:r>
              <a:rPr lang="ar-IQ" dirty="0" err="1" smtClean="0"/>
              <a:t>اصطلاحا :</a:t>
            </a:r>
            <a:endParaRPr lang="ar-IQ" dirty="0" smtClean="0"/>
          </a:p>
          <a:p>
            <a:pPr algn="just"/>
            <a:r>
              <a:rPr lang="ar-IQ" sz="1600" b="1" dirty="0" smtClean="0"/>
              <a:t>   هو </a:t>
            </a:r>
            <a:r>
              <a:rPr lang="ar-IQ" sz="1600" b="1" dirty="0"/>
              <a:t>تداخل صوتي يحدث عند التحدث </a:t>
            </a:r>
            <a:r>
              <a:rPr lang="ar-IQ" sz="1600" b="1" dirty="0" err="1"/>
              <a:t>بسرعه</a:t>
            </a:r>
            <a:r>
              <a:rPr lang="ar-IQ" sz="1600" b="1" dirty="0"/>
              <a:t> بحيث تتداخل الأصوات المتقاربة مكونة صوتا </a:t>
            </a:r>
            <a:r>
              <a:rPr lang="ar-IQ" sz="1600" b="1" dirty="0" err="1"/>
              <a:t>جديدا.</a:t>
            </a:r>
            <a:r>
              <a:rPr lang="ar-IQ" sz="1600" b="1" dirty="0"/>
              <a:t> التداخل الصوتي يحدث بشكل شائع في اللغة الإنجليزية وبشكل غير ارادي بسبب </a:t>
            </a:r>
            <a:r>
              <a:rPr lang="ar-IQ" sz="1600" b="1" dirty="0" err="1"/>
              <a:t>سرعه</a:t>
            </a:r>
            <a:r>
              <a:rPr lang="ar-IQ" sz="1600" b="1" dirty="0"/>
              <a:t> </a:t>
            </a:r>
            <a:r>
              <a:rPr lang="ar-IQ" sz="1600" b="1" dirty="0" err="1"/>
              <a:t>الكلام.</a:t>
            </a:r>
            <a:r>
              <a:rPr lang="ar-IQ" sz="1600" b="1" dirty="0"/>
              <a:t> فعلا سبيل المثال، عند تتابع حرفين من حروف العلة المزدوجة في كلمه واحده ويصاحب ذلك التتابع، التشابه في أماكن التعبير، ينتج لدينا حرف جديد ناتج عن تداخل حرفي </a:t>
            </a:r>
            <a:r>
              <a:rPr lang="ar-IQ" sz="1600" b="1" dirty="0" err="1"/>
              <a:t>العلة.</a:t>
            </a:r>
            <a:r>
              <a:rPr lang="ar-IQ" sz="1600" b="1" dirty="0"/>
              <a:t> التداخلات والتغيرات الصوتية تحدث عند نطق الكلمات بطريقه سريعة كما تم سرده مسبقا ولكن في بعض الأحيان، يتم قلب الصوت اثناء التحدث بطريقه بطيئة وهذا أيضا شائع في اللغة </a:t>
            </a:r>
            <a:r>
              <a:rPr lang="ar-IQ" sz="1600" b="1" dirty="0" err="1"/>
              <a:t>الإنجليزية.</a:t>
            </a:r>
            <a:r>
              <a:rPr lang="ar-IQ" sz="1600" b="1" dirty="0"/>
              <a:t> من ناحية أخرى، قام القدماء من أهل اللغة بتوضيح هذه الظاهرة وكان من مضمن حديثهم عن </a:t>
            </a:r>
            <a:r>
              <a:rPr lang="ar-IQ" sz="1600" b="1" dirty="0" err="1"/>
              <a:t>الإدغام.</a:t>
            </a:r>
            <a:r>
              <a:rPr lang="ar-IQ" sz="1600" b="1" dirty="0"/>
              <a:t> فقد أطلق سيبويه عليه </a:t>
            </a:r>
            <a:r>
              <a:rPr lang="ar-IQ" sz="1600" b="1" dirty="0" err="1"/>
              <a:t>باسم </a:t>
            </a:r>
            <a:r>
              <a:rPr lang="ar-IQ" sz="1600" b="1" dirty="0"/>
              <a:t>«المضارعة» وهو تقريب الأصوات المجاورة بعضها مع </a:t>
            </a:r>
            <a:r>
              <a:rPr lang="ar-IQ" sz="1600" b="1" dirty="0" err="1"/>
              <a:t>بعض.</a:t>
            </a:r>
            <a:r>
              <a:rPr lang="ar-IQ" sz="1600" b="1" dirty="0"/>
              <a:t> اما ابن جني فقد أطلق عليه </a:t>
            </a:r>
            <a:r>
              <a:rPr lang="ar-IQ" sz="1600" b="1" dirty="0" err="1"/>
              <a:t>باسم «التقريب</a:t>
            </a:r>
            <a:r>
              <a:rPr lang="ar-IQ" sz="1600" b="1" dirty="0" err="1" smtClean="0"/>
              <a:t>».</a:t>
            </a:r>
            <a:endParaRPr lang="ar-IQ" sz="1600" b="1" dirty="0" smtClean="0"/>
          </a:p>
          <a:p>
            <a:pPr algn="just"/>
            <a:endParaRPr lang="ar-IQ" sz="1600" b="1" dirty="0"/>
          </a:p>
          <a:p>
            <a:pPr algn="just"/>
            <a:endParaRPr lang="ar-IQ" sz="1600" b="1" dirty="0" smtClean="0"/>
          </a:p>
          <a:p>
            <a:pPr algn="just"/>
            <a:endParaRPr lang="ar-IQ" sz="1600" b="1" dirty="0"/>
          </a:p>
          <a:p>
            <a:pPr algn="just"/>
            <a:endParaRPr lang="ar-IQ" sz="1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848600" cy="5029200"/>
          </a:xfrm>
        </p:spPr>
        <p:txBody>
          <a:bodyPr>
            <a:normAutofit fontScale="92500" lnSpcReduction="10000"/>
          </a:bodyPr>
          <a:lstStyle/>
          <a:p>
            <a:r>
              <a:rPr lang="ar-IQ" dirty="0"/>
              <a:t>أنواع </a:t>
            </a:r>
            <a:r>
              <a:rPr lang="ar-IQ" dirty="0" smtClean="0"/>
              <a:t>المماثلة</a:t>
            </a:r>
          </a:p>
          <a:p>
            <a:pPr algn="r"/>
            <a:r>
              <a:rPr lang="ar-IQ" dirty="0" smtClean="0"/>
              <a:t>تنقسم </a:t>
            </a:r>
            <a:r>
              <a:rPr lang="ar-IQ" dirty="0"/>
              <a:t>المماثلة إلى نوعين حسب مكان التماثل في الكلمة </a:t>
            </a:r>
            <a:r>
              <a:rPr lang="ar-IQ" dirty="0" err="1"/>
              <a:t>وهما:</a:t>
            </a:r>
            <a:endParaRPr lang="ar-IQ" dirty="0"/>
          </a:p>
          <a:p>
            <a:pPr algn="just"/>
            <a:r>
              <a:rPr lang="ar-IQ" dirty="0" smtClean="0"/>
              <a:t>1- المماثلة </a:t>
            </a:r>
            <a:r>
              <a:rPr lang="ar-IQ" dirty="0" err="1" smtClean="0"/>
              <a:t>التراجعية:</a:t>
            </a:r>
            <a:endParaRPr lang="ar-IQ" dirty="0"/>
          </a:p>
          <a:p>
            <a:pPr algn="just"/>
            <a:r>
              <a:rPr lang="ar-IQ" dirty="0" smtClean="0"/>
              <a:t>2- المماثلة التقدمية.</a:t>
            </a:r>
            <a:endParaRPr lang="ar-IQ" dirty="0"/>
          </a:p>
          <a:p>
            <a:pPr algn="just"/>
            <a:r>
              <a:rPr lang="ar-IQ" dirty="0" smtClean="0"/>
              <a:t>      وكل </a:t>
            </a:r>
            <a:r>
              <a:rPr lang="ar-IQ" dirty="0"/>
              <a:t>من النوعين ينقسم </a:t>
            </a:r>
            <a:r>
              <a:rPr lang="ar-IQ" dirty="0" err="1"/>
              <a:t>إلى:</a:t>
            </a:r>
            <a:endParaRPr lang="ar-IQ" dirty="0"/>
          </a:p>
          <a:p>
            <a:pPr algn="just"/>
            <a:r>
              <a:rPr lang="ar-IQ" dirty="0" smtClean="0"/>
              <a:t> 1- المماثلة </a:t>
            </a:r>
            <a:r>
              <a:rPr lang="ar-IQ" dirty="0"/>
              <a:t>الكلية</a:t>
            </a:r>
          </a:p>
          <a:p>
            <a:pPr algn="just"/>
            <a:r>
              <a:rPr lang="ar-IQ" dirty="0" smtClean="0"/>
              <a:t>2- المماثلة الجزئية</a:t>
            </a:r>
          </a:p>
          <a:p>
            <a:pPr algn="just"/>
            <a:r>
              <a:rPr lang="ar-IQ" dirty="0" smtClean="0"/>
              <a:t>المماثلة وفق بُعد أو قرب الصوت المؤثر والصوت </a:t>
            </a:r>
            <a:r>
              <a:rPr lang="ar-IQ" dirty="0" err="1" smtClean="0"/>
              <a:t>المتأثر:</a:t>
            </a:r>
            <a:endParaRPr lang="ar-IQ" dirty="0"/>
          </a:p>
          <a:p>
            <a:pPr algn="just"/>
            <a:r>
              <a:rPr lang="ar-IQ" dirty="0" smtClean="0"/>
              <a:t>1- المماثلة </a:t>
            </a:r>
            <a:r>
              <a:rPr lang="ar-IQ" dirty="0" err="1"/>
              <a:t>التجاوزية</a:t>
            </a:r>
            <a:endParaRPr lang="ar-IQ" dirty="0"/>
          </a:p>
          <a:p>
            <a:pPr algn="just"/>
            <a:r>
              <a:rPr lang="ar-IQ" dirty="0" smtClean="0"/>
              <a:t>2- المماثلة </a:t>
            </a:r>
            <a:r>
              <a:rPr lang="ar-IQ" dirty="0" err="1"/>
              <a:t>التباعدية</a:t>
            </a:r>
            <a:endParaRPr lang="ar-IQ" dirty="0"/>
          </a:p>
          <a:p>
            <a:endParaRPr lang="ar-IQ" dirty="0"/>
          </a:p>
        </p:txBody>
      </p:sp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381000" y="1524000"/>
            <a:ext cx="82296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800" b="1" dirty="0"/>
              <a:t>المماثلة </a:t>
            </a:r>
            <a:r>
              <a:rPr lang="ar-IQ" sz="2800" b="1" dirty="0" smtClean="0"/>
              <a:t>التراجعي </a:t>
            </a:r>
            <a:endParaRPr lang="ar-IQ" sz="2800" b="1" dirty="0"/>
          </a:p>
          <a:p>
            <a:pPr algn="just"/>
            <a:r>
              <a:rPr lang="ar-IQ" sz="2000" dirty="0">
                <a:solidFill>
                  <a:schemeClr val="accent1"/>
                </a:solidFill>
              </a:rPr>
              <a:t>المماثلة التراجعية هي أكثر أنواع المماثلة شيوعاً، في العادة يتميز بتغيير الصوت المشروط، ومعناها: أن يماثل صوت صوتاً أخر </a:t>
            </a:r>
            <a:r>
              <a:rPr lang="ar-IQ" sz="2000" dirty="0" err="1">
                <a:solidFill>
                  <a:schemeClr val="accent1"/>
                </a:solidFill>
              </a:rPr>
              <a:t>يسبقه.</a:t>
            </a:r>
            <a:r>
              <a:rPr lang="ar-IQ" sz="2000" dirty="0">
                <a:solidFill>
                  <a:schemeClr val="accent1"/>
                </a:solidFill>
              </a:rPr>
              <a:t> إن انتقال حالة الجهر في الصوت العربي إلى الهمس في المماثلة الرجعية شائع الاستعمال في أزمان </a:t>
            </a:r>
            <a:r>
              <a:rPr lang="ar-IQ" sz="2000" dirty="0" err="1">
                <a:solidFill>
                  <a:schemeClr val="accent1"/>
                </a:solidFill>
              </a:rPr>
              <a:t>موقوته</a:t>
            </a:r>
            <a:r>
              <a:rPr lang="ar-IQ" sz="2000" dirty="0">
                <a:solidFill>
                  <a:schemeClr val="accent1"/>
                </a:solidFill>
              </a:rPr>
              <a:t> لا تتعداها أحياناً إلى صنعة الملازمة </a:t>
            </a:r>
            <a:r>
              <a:rPr lang="ar-IQ" sz="2000" dirty="0" err="1">
                <a:solidFill>
                  <a:schemeClr val="accent1"/>
                </a:solidFill>
              </a:rPr>
              <a:t>والدوام.</a:t>
            </a:r>
            <a:r>
              <a:rPr lang="ar-IQ" sz="2000" dirty="0">
                <a:solidFill>
                  <a:schemeClr val="accent1"/>
                </a:solidFill>
              </a:rPr>
              <a:t> وإنما تتبع حالة المتكلم عند الممازجة بين الأصوات أو في حالة النطق </a:t>
            </a:r>
            <a:r>
              <a:rPr lang="ar-IQ" sz="2000" dirty="0" err="1">
                <a:solidFill>
                  <a:schemeClr val="accent1"/>
                </a:solidFill>
              </a:rPr>
              <a:t>السريع.</a:t>
            </a:r>
            <a:r>
              <a:rPr lang="ar-IQ" sz="2000" dirty="0">
                <a:solidFill>
                  <a:schemeClr val="accent1"/>
                </a:solidFill>
              </a:rPr>
              <a:t> كمثال، </a:t>
            </a:r>
            <a:r>
              <a:rPr lang="ar-IQ" sz="2000" dirty="0" err="1">
                <a:solidFill>
                  <a:schemeClr val="accent1"/>
                </a:solidFill>
              </a:rPr>
              <a:t>الكلمة </a:t>
            </a:r>
            <a:r>
              <a:rPr lang="ar-IQ" sz="2000" dirty="0">
                <a:solidFill>
                  <a:schemeClr val="accent1"/>
                </a:solidFill>
              </a:rPr>
              <a:t>(أخذت) مثلاً مما نظَر له </a:t>
            </a:r>
            <a:r>
              <a:rPr lang="ar-IQ" sz="2000" dirty="0" err="1">
                <a:solidFill>
                  <a:schemeClr val="accent1"/>
                </a:solidFill>
              </a:rPr>
              <a:t>عنها.</a:t>
            </a:r>
            <a:r>
              <a:rPr lang="ar-IQ" sz="2000" dirty="0">
                <a:solidFill>
                  <a:schemeClr val="accent1"/>
                </a:solidFill>
              </a:rPr>
              <a:t> (أخذت) حينما تنطق </a:t>
            </a:r>
            <a:r>
              <a:rPr lang="ar-IQ" sz="2000" dirty="0" err="1">
                <a:solidFill>
                  <a:schemeClr val="accent1"/>
                </a:solidFill>
              </a:rPr>
              <a:t>آنياً </a:t>
            </a:r>
            <a:r>
              <a:rPr lang="ar-IQ" sz="2000" dirty="0">
                <a:solidFill>
                  <a:schemeClr val="accent1"/>
                </a:solidFill>
              </a:rPr>
              <a:t>(أخَتُ) فقد أثرت التاء </a:t>
            </a:r>
            <a:r>
              <a:rPr lang="ar-IQ" sz="2000" dirty="0" err="1">
                <a:solidFill>
                  <a:schemeClr val="accent1"/>
                </a:solidFill>
              </a:rPr>
              <a:t>في </a:t>
            </a:r>
            <a:r>
              <a:rPr lang="ar-IQ" sz="2000" dirty="0">
                <a:solidFill>
                  <a:schemeClr val="accent1"/>
                </a:solidFill>
              </a:rPr>
              <a:t>(أخذت) وهي </a:t>
            </a:r>
            <a:r>
              <a:rPr lang="ar-IQ" sz="2000" dirty="0" err="1">
                <a:solidFill>
                  <a:schemeClr val="accent1"/>
                </a:solidFill>
              </a:rPr>
              <a:t>مهموسة.</a:t>
            </a:r>
            <a:r>
              <a:rPr lang="ar-IQ" sz="2000" dirty="0">
                <a:solidFill>
                  <a:schemeClr val="accent1"/>
                </a:solidFill>
              </a:rPr>
              <a:t> وفي الذال قبلها وهي </a:t>
            </a:r>
            <a:r>
              <a:rPr lang="ar-IQ" sz="2000" dirty="0" err="1">
                <a:solidFill>
                  <a:schemeClr val="accent1"/>
                </a:solidFill>
              </a:rPr>
              <a:t>مجهورة.</a:t>
            </a:r>
            <a:r>
              <a:rPr lang="ar-IQ" sz="2000" dirty="0">
                <a:solidFill>
                  <a:schemeClr val="accent1"/>
                </a:solidFill>
              </a:rPr>
              <a:t> ففقدت جهرها، وأصبحت مهموسة </a:t>
            </a:r>
            <a:r>
              <a:rPr lang="ar-IQ" sz="2000" dirty="0" err="1">
                <a:solidFill>
                  <a:schemeClr val="accent1"/>
                </a:solidFill>
              </a:rPr>
              <a:t>مثلها.</a:t>
            </a:r>
            <a:r>
              <a:rPr lang="ar-IQ" sz="2000" dirty="0">
                <a:solidFill>
                  <a:schemeClr val="accent1"/>
                </a:solidFill>
              </a:rPr>
              <a:t> وتحولت إلى تاء ثم أدغم </a:t>
            </a:r>
            <a:r>
              <a:rPr lang="ar-IQ" sz="2000" dirty="0" err="1">
                <a:solidFill>
                  <a:schemeClr val="accent1"/>
                </a:solidFill>
              </a:rPr>
              <a:t>الصوتان.</a:t>
            </a:r>
            <a:r>
              <a:rPr lang="ar-IQ" sz="2000" dirty="0">
                <a:solidFill>
                  <a:schemeClr val="accent1"/>
                </a:solidFill>
              </a:rPr>
              <a:t> مثال أخر للمماثلة التراجعية في القرآن الكريم، </a:t>
            </a:r>
            <a:r>
              <a:rPr lang="ar-IQ" sz="2000" dirty="0">
                <a:solidFill>
                  <a:schemeClr val="accent1"/>
                </a:solidFill>
                <a:hlinkClick r:id="rId2" tooltip="سورة الكهف"/>
              </a:rPr>
              <a:t>سورة الكهف</a:t>
            </a:r>
            <a:r>
              <a:rPr lang="ar-IQ" sz="2000" dirty="0">
                <a:solidFill>
                  <a:schemeClr val="accent1"/>
                </a:solidFill>
              </a:rPr>
              <a:t> </a:t>
            </a:r>
            <a:r>
              <a:rPr lang="ar-IQ" sz="2000" dirty="0" err="1">
                <a:solidFill>
                  <a:schemeClr val="accent1"/>
                </a:solidFill>
              </a:rPr>
              <a:t>آية </a:t>
            </a:r>
            <a:r>
              <a:rPr lang="ar-IQ" sz="2000" dirty="0">
                <a:solidFill>
                  <a:schemeClr val="accent1"/>
                </a:solidFill>
              </a:rPr>
              <a:t>(9</a:t>
            </a:r>
            <a:r>
              <a:rPr lang="ar-IQ" sz="2000" dirty="0" err="1">
                <a:solidFill>
                  <a:schemeClr val="accent1"/>
                </a:solidFill>
              </a:rPr>
              <a:t>).</a:t>
            </a:r>
            <a:r>
              <a:rPr lang="ar-IQ" sz="2000" dirty="0">
                <a:solidFill>
                  <a:schemeClr val="accent1"/>
                </a:solidFill>
              </a:rPr>
              <a:t> (أَمْ حَسِبْتَ أَنَّ أَصْحَابَ الْكَهْفِ وَ</a:t>
            </a:r>
            <a:r>
              <a:rPr lang="ar-IQ" sz="2000" i="1" dirty="0">
                <a:solidFill>
                  <a:schemeClr val="accent1"/>
                </a:solidFill>
              </a:rPr>
              <a:t>الرَّقِيمِ</a:t>
            </a:r>
            <a:r>
              <a:rPr lang="ar-IQ" sz="2000" dirty="0">
                <a:solidFill>
                  <a:schemeClr val="accent1"/>
                </a:solidFill>
              </a:rPr>
              <a:t> كَانُوا مِنْ آيَاتِنَا عَجَبًا</a:t>
            </a:r>
            <a:r>
              <a:rPr lang="ar-IQ" sz="2000" dirty="0" err="1">
                <a:solidFill>
                  <a:schemeClr val="accent1"/>
                </a:solidFill>
              </a:rPr>
              <a:t>).</a:t>
            </a:r>
            <a:r>
              <a:rPr lang="ar-IQ" sz="2000" dirty="0">
                <a:solidFill>
                  <a:schemeClr val="accent1"/>
                </a:solidFill>
              </a:rPr>
              <a:t> وهي </a:t>
            </a:r>
            <a:r>
              <a:rPr lang="ar-IQ" sz="2000" dirty="0" err="1">
                <a:solidFill>
                  <a:schemeClr val="accent1"/>
                </a:solidFill>
              </a:rPr>
              <a:t>كلمة </a:t>
            </a:r>
            <a:r>
              <a:rPr lang="ar-IQ" sz="2000" dirty="0">
                <a:solidFill>
                  <a:schemeClr val="accent1"/>
                </a:solidFill>
              </a:rPr>
              <a:t>«الرَّقيم» في المماثلة التراجعية يقال </a:t>
            </a:r>
            <a:r>
              <a:rPr lang="ar-IQ" sz="2000" dirty="0" err="1">
                <a:solidFill>
                  <a:schemeClr val="accent1"/>
                </a:solidFill>
              </a:rPr>
              <a:t>ب </a:t>
            </a:r>
            <a:r>
              <a:rPr lang="ar-IQ" sz="2000" dirty="0">
                <a:solidFill>
                  <a:schemeClr val="accent1"/>
                </a:solidFill>
              </a:rPr>
              <a:t>«</a:t>
            </a:r>
            <a:r>
              <a:rPr lang="ar-IQ" sz="2000" dirty="0" err="1">
                <a:solidFill>
                  <a:schemeClr val="accent1"/>
                </a:solidFill>
              </a:rPr>
              <a:t>أرْرَقيم</a:t>
            </a:r>
            <a:r>
              <a:rPr lang="ar-IQ" sz="2000" dirty="0">
                <a:solidFill>
                  <a:schemeClr val="accent1"/>
                </a:solidFill>
              </a:rPr>
              <a:t>»، تجاوز فيه الحرفان المشدَّدة، أدت إلى نقل الصوت من عموده إلى عمود الصوت المؤثر، وهي من نفس النوع تحويل ألْ الشَّمسيه </a:t>
            </a:r>
            <a:r>
              <a:rPr lang="ar-IQ" sz="2000" dirty="0" err="1">
                <a:solidFill>
                  <a:schemeClr val="accent1"/>
                </a:solidFill>
              </a:rPr>
              <a:t>إلى </a:t>
            </a:r>
            <a:r>
              <a:rPr lang="ar-IQ" sz="2000" dirty="0">
                <a:solidFill>
                  <a:schemeClr val="accent1"/>
                </a:solidFill>
              </a:rPr>
              <a:t>«الراء» </a:t>
            </a:r>
            <a:r>
              <a:rPr lang="ar-IQ" sz="2000" dirty="0" err="1">
                <a:solidFill>
                  <a:schemeClr val="accent1"/>
                </a:solidFill>
              </a:rPr>
              <a:t>فأصبح «الرَّقيم».</a:t>
            </a:r>
            <a:r>
              <a:rPr lang="ar-IQ" sz="2000" dirty="0">
                <a:solidFill>
                  <a:schemeClr val="accent1"/>
                </a:solidFill>
              </a:rPr>
              <a:t> وهذا هدفه تسهيل النطق وتحقيق انسجام صوتي ولا يشكل تأثير على معنى الكلمة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5800" y="1582340"/>
            <a:ext cx="7848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400" b="1" dirty="0"/>
              <a:t>المماثلة </a:t>
            </a:r>
            <a:r>
              <a:rPr lang="ar-IQ" sz="4400" b="1" dirty="0" smtClean="0"/>
              <a:t>التقدمية</a:t>
            </a:r>
            <a:endParaRPr lang="ar-IQ" sz="4400" b="1" dirty="0"/>
          </a:p>
          <a:p>
            <a:pPr algn="just"/>
            <a:r>
              <a:rPr lang="ar-IQ" sz="2400" b="1" dirty="0"/>
              <a:t>أن يماثل الصوت الأول الصوت </a:t>
            </a:r>
            <a:r>
              <a:rPr lang="ar-IQ" sz="2400" b="1" dirty="0" err="1"/>
              <a:t>الثاني.</a:t>
            </a:r>
            <a:r>
              <a:rPr lang="ar-IQ" sz="2400" b="1" dirty="0"/>
              <a:t> وفيها يكون للصوت الأول القوة في التأثير في الصوت الثاني، وهذا التأثير يترتب عليه فناء الصوت الأول في الثاني، بحيث ينطق الصوتان صوتاً واحداً من جنس </a:t>
            </a:r>
            <a:r>
              <a:rPr lang="ar-IQ" sz="2400" b="1" dirty="0" err="1"/>
              <a:t>الثاني.</a:t>
            </a:r>
            <a:r>
              <a:rPr lang="ar-IQ" sz="2400" b="1" dirty="0"/>
              <a:t> مثال للمماثلة التقدمية في القرآن الكريم، بالتحديد سورة الكهف الآية </a:t>
            </a:r>
            <a:r>
              <a:rPr lang="ar-IQ" sz="2400" b="1" dirty="0" err="1"/>
              <a:t>63.</a:t>
            </a:r>
            <a:r>
              <a:rPr lang="ar-IQ" sz="2400" b="1" dirty="0"/>
              <a:t> (قَالَ أَرَأَيْتَ إِذْ أَوَيْنَا إِلَى الصَّخْرَةِ فَإِنِّي نَسِيتُ الْحُوتَ وَمَا أَنسَانِيهُ إِلَّا الشَّيْطَانُ أَنْ </a:t>
            </a:r>
            <a:r>
              <a:rPr lang="ar-IQ" sz="2400" b="1" dirty="0" err="1"/>
              <a:t>أَذْكُرَهُ </a:t>
            </a:r>
            <a:r>
              <a:rPr lang="ar-IQ" sz="2400" b="1" dirty="0"/>
              <a:t>ۚ وَ</a:t>
            </a:r>
            <a:r>
              <a:rPr lang="ar-IQ" sz="2400" b="1" i="1" dirty="0"/>
              <a:t>اتَّخَذَ</a:t>
            </a:r>
            <a:r>
              <a:rPr lang="ar-IQ" sz="2400" b="1" dirty="0"/>
              <a:t> سَبِيلَهُ فِي الْبَحْرِ عَجَبًا</a:t>
            </a:r>
            <a:r>
              <a:rPr lang="ar-IQ" sz="2400" b="1" dirty="0" err="1"/>
              <a:t>).</a:t>
            </a:r>
            <a:r>
              <a:rPr lang="ar-IQ" sz="2400" b="1" dirty="0"/>
              <a:t> </a:t>
            </a:r>
            <a:r>
              <a:rPr lang="ar-IQ" sz="2400" b="1" dirty="0" err="1"/>
              <a:t>الكلمة </a:t>
            </a:r>
            <a:r>
              <a:rPr lang="ar-IQ" sz="2400" b="1" dirty="0"/>
              <a:t>«اتَّخذ», هذه الكلمة نوع من المماثلة التقدمية إذ نظرنا من ناحية علم الأصوات، لأن في </a:t>
            </a:r>
            <a:r>
              <a:rPr lang="ar-IQ" sz="2400" b="1" dirty="0" err="1"/>
              <a:t>كلمة </a:t>
            </a:r>
            <a:r>
              <a:rPr lang="ar-IQ" sz="2400" b="1" dirty="0"/>
              <a:t>«اتَّخذ» </a:t>
            </a:r>
            <a:r>
              <a:rPr lang="ar-IQ" sz="2400" b="1" dirty="0" err="1"/>
              <a:t>أصلها </a:t>
            </a:r>
            <a:r>
              <a:rPr lang="ar-IQ" sz="2400" b="1" dirty="0"/>
              <a:t>«</a:t>
            </a:r>
            <a:r>
              <a:rPr lang="ar-IQ" sz="2400" b="1" dirty="0" err="1"/>
              <a:t>إأْتَخَذ</a:t>
            </a:r>
            <a:r>
              <a:rPr lang="ar-IQ" sz="2400" b="1" dirty="0"/>
              <a:t>» قلبت الألف تاء وتُشدّد التاء الأوّل للثاني </a:t>
            </a:r>
            <a:r>
              <a:rPr lang="ar-IQ" sz="2400" b="1" dirty="0" err="1"/>
              <a:t>فأصبحت </a:t>
            </a:r>
            <a:r>
              <a:rPr lang="ar-IQ" sz="2400" b="1" dirty="0"/>
              <a:t>«اتَّخذ» وهذا لتسهيل النطق وتحقيق الانسجام الصوتي وهذه الكلمة لا تؤثر على المعنى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520</Words>
  <Application>Microsoft Office PowerPoint</Application>
  <PresentationFormat>عرض على الشاشة (3:4)‏</PresentationFormat>
  <Paragraphs>27</Paragraphs>
  <Slides>6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المماثلة الصوتية في اللغة العربية</vt:lpstr>
      <vt:lpstr>الشريحة 2</vt:lpstr>
      <vt:lpstr>الشريحة 3</vt:lpstr>
      <vt:lpstr> 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المماثلة الصوتية في اللغة العربية</dc:title>
  <dc:creator>hakim</dc:creator>
  <cp:lastModifiedBy>hakim</cp:lastModifiedBy>
  <cp:revision>3</cp:revision>
  <dcterms:created xsi:type="dcterms:W3CDTF">2024-04-28T20:23:47Z</dcterms:created>
  <dcterms:modified xsi:type="dcterms:W3CDTF">2024-04-28T20:51:09Z</dcterms:modified>
</cp:coreProperties>
</file>