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3" r:id="rId2"/>
    <p:sldId id="274" r:id="rId3"/>
    <p:sldId id="275" r:id="rId4"/>
    <p:sldId id="277" r:id="rId5"/>
    <p:sldId id="256" r:id="rId6"/>
    <p:sldId id="257" r:id="rId7"/>
    <p:sldId id="278" r:id="rId8"/>
    <p:sldId id="279" r:id="rId9"/>
    <p:sldId id="261" r:id="rId10"/>
    <p:sldId id="262" r:id="rId11"/>
    <p:sldId id="263" r:id="rId12"/>
    <p:sldId id="264" r:id="rId13"/>
    <p:sldId id="280" r:id="rId14"/>
    <p:sldId id="265" r:id="rId15"/>
    <p:sldId id="266" r:id="rId16"/>
    <p:sldId id="267" r:id="rId17"/>
    <p:sldId id="269" r:id="rId18"/>
    <p:sldId id="270" r:id="rId19"/>
    <p:sldId id="271" r:id="rId20"/>
    <p:sldId id="272"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1/24/2023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1/24/2023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838200"/>
            <a:ext cx="7772400" cy="1470025"/>
          </a:xfrm>
        </p:spPr>
        <p:txBody>
          <a:bodyPr/>
          <a:lstStyle/>
          <a:p>
            <a:r>
              <a:rPr lang="ar-SA" dirty="0" smtClean="0">
                <a:cs typeface="Ali_K_Sahifa Bold" pitchFamily="2" charset="-78"/>
              </a:rPr>
              <a:t> بةشي يةكةم: ميَذووي دةولةتي ئومةوةي </a:t>
            </a:r>
            <a:endParaRPr lang="en-US" dirty="0">
              <a:cs typeface="Ali_K_Sahifa Bold" pitchFamily="2" charset="-78"/>
            </a:endParaRPr>
          </a:p>
        </p:txBody>
      </p:sp>
      <p:sp>
        <p:nvSpPr>
          <p:cNvPr id="3" name="Subtitle 2"/>
          <p:cNvSpPr>
            <a:spLocks noGrp="1"/>
          </p:cNvSpPr>
          <p:nvPr>
            <p:ph type="subTitle" idx="1"/>
          </p:nvPr>
        </p:nvSpPr>
        <p:spPr>
          <a:xfrm>
            <a:off x="838200" y="2971800"/>
            <a:ext cx="6705600" cy="1524000"/>
          </a:xfrm>
        </p:spPr>
        <p:style>
          <a:lnRef idx="1">
            <a:schemeClr val="accent5"/>
          </a:lnRef>
          <a:fillRef idx="2">
            <a:schemeClr val="accent5"/>
          </a:fillRef>
          <a:effectRef idx="1">
            <a:schemeClr val="accent5"/>
          </a:effectRef>
          <a:fontRef idx="minor">
            <a:schemeClr val="dk1"/>
          </a:fontRef>
        </p:style>
        <p:txBody>
          <a:bodyPr>
            <a:normAutofit/>
          </a:bodyPr>
          <a:lstStyle/>
          <a:p>
            <a:endParaRPr lang="ar-SA" dirty="0"/>
          </a:p>
          <a:p>
            <a:pPr algn="l"/>
            <a:r>
              <a:rPr lang="ar-SA" dirty="0" smtClean="0">
                <a:solidFill>
                  <a:schemeClr val="tx1"/>
                </a:solidFill>
                <a:cs typeface="Ali_K_Sahifa Bold" pitchFamily="2" charset="-78"/>
              </a:rPr>
              <a:t>ماموستاي بابةت: ث.ي.د. </a:t>
            </a:r>
            <a:r>
              <a:rPr lang="ar-SA" dirty="0" smtClean="0">
                <a:solidFill>
                  <a:schemeClr val="tx1"/>
                </a:solidFill>
                <a:cs typeface="Ali_K_Sahifa Bold" pitchFamily="2" charset="-78"/>
              </a:rPr>
              <a:t>هلز عنتر ولي</a:t>
            </a:r>
            <a:endParaRPr lang="en-US" dirty="0">
              <a:solidFill>
                <a:schemeClr val="tx1"/>
              </a:solidFill>
              <a:cs typeface="Ali_K_Sahifa Bold" pitchFamily="2" charset="-78"/>
            </a:endParaRPr>
          </a:p>
        </p:txBody>
      </p:sp>
    </p:spTree>
    <p:extLst>
      <p:ext uri="{BB962C8B-B14F-4D97-AF65-F5344CB8AC3E}">
        <p14:creationId xmlns:p14="http://schemas.microsoft.com/office/powerpoint/2010/main" val="12701588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 y="228600"/>
            <a:ext cx="8534400" cy="6553200"/>
          </a:xfrm>
        </p:spPr>
        <p:style>
          <a:lnRef idx="2">
            <a:schemeClr val="accent6"/>
          </a:lnRef>
          <a:fillRef idx="1">
            <a:schemeClr val="lt1"/>
          </a:fillRef>
          <a:effectRef idx="0">
            <a:schemeClr val="accent6"/>
          </a:effectRef>
          <a:fontRef idx="minor">
            <a:schemeClr val="dk1"/>
          </a:fontRef>
        </p:style>
        <p:txBody>
          <a:bodyPr>
            <a:normAutofit fontScale="70000" lnSpcReduction="20000"/>
          </a:bodyPr>
          <a:lstStyle/>
          <a:p>
            <a:pPr lvl="0" rtl="1">
              <a:lnSpc>
                <a:spcPct val="120000"/>
              </a:lnSpc>
              <a:spcBef>
                <a:spcPts val="0"/>
              </a:spcBef>
              <a:spcAft>
                <a:spcPts val="1000"/>
              </a:spcAft>
            </a:pPr>
            <a:r>
              <a:rPr lang="ar-SA" b="1" dirty="0" smtClean="0">
                <a:solidFill>
                  <a:prstClr val="black"/>
                </a:solidFill>
                <a:latin typeface="Calibri" panose="020F0502020204030204" pitchFamily="34" charset="0"/>
                <a:ea typeface="Calibri" panose="020F0502020204030204" pitchFamily="34" charset="0"/>
                <a:cs typeface="RudawRegular"/>
              </a:rPr>
              <a:t>- </a:t>
            </a:r>
            <a:r>
              <a:rPr lang="ar-IQ" b="1" dirty="0" smtClean="0">
                <a:solidFill>
                  <a:prstClr val="black"/>
                </a:solidFill>
                <a:latin typeface="Calibri" panose="020F0502020204030204" pitchFamily="34" charset="0"/>
                <a:ea typeface="Calibri" panose="020F0502020204030204" pitchFamily="34" charset="0"/>
                <a:cs typeface="RudawRegular"/>
              </a:rPr>
              <a:t>فتوحات </a:t>
            </a:r>
            <a:r>
              <a:rPr lang="ar-IQ" b="1" dirty="0">
                <a:solidFill>
                  <a:prstClr val="black"/>
                </a:solidFill>
                <a:latin typeface="Calibri" panose="020F0502020204030204" pitchFamily="34" charset="0"/>
                <a:ea typeface="Calibri" panose="020F0502020204030204" pitchFamily="34" charset="0"/>
                <a:cs typeface="RudawRegular"/>
              </a:rPr>
              <a:t>لە سەردەمی خەلیفە معاویة (٤١ – ٦٠ ك) :</a:t>
            </a:r>
            <a:endParaRPr lang="en-US" sz="2000" dirty="0">
              <a:solidFill>
                <a:prstClr val="black"/>
              </a:solidFill>
              <a:latin typeface="Calibri" panose="020F0502020204030204" pitchFamily="34" charset="0"/>
              <a:ea typeface="Calibri" panose="020F0502020204030204" pitchFamily="34" charset="0"/>
              <a:cs typeface="Arial" panose="020B0604020202020204" pitchFamily="34" charset="0"/>
            </a:endParaRPr>
          </a:p>
          <a:p>
            <a:pPr lvl="0" algn="just" rtl="1">
              <a:lnSpc>
                <a:spcPct val="120000"/>
              </a:lnSpc>
              <a:spcBef>
                <a:spcPts val="1000"/>
              </a:spcBef>
            </a:pPr>
            <a:r>
              <a:rPr lang="ku-Arab-IQ" sz="2800" b="1" dirty="0" smtClean="0">
                <a:solidFill>
                  <a:prstClr val="black"/>
                </a:solidFill>
                <a:ea typeface="Calibri" panose="020F0502020204030204" pitchFamily="34" charset="0"/>
                <a:cs typeface="Noto Naskh Arabic UI"/>
              </a:rPr>
              <a:t>  </a:t>
            </a:r>
            <a:r>
              <a:rPr lang="ar-IQ" sz="2800" b="1" dirty="0" smtClean="0">
                <a:solidFill>
                  <a:prstClr val="black"/>
                </a:solidFill>
                <a:ea typeface="Calibri" panose="020F0502020204030204" pitchFamily="34" charset="0"/>
                <a:cs typeface="Noto Naskh Arabic UI"/>
              </a:rPr>
              <a:t>خەلیفە </a:t>
            </a:r>
            <a:r>
              <a:rPr lang="ar-IQ" sz="2800" b="1" dirty="0">
                <a:solidFill>
                  <a:prstClr val="black"/>
                </a:solidFill>
                <a:ea typeface="Calibri" panose="020F0502020204030204" pitchFamily="34" charset="0"/>
                <a:cs typeface="Noto Naskh Arabic UI"/>
              </a:rPr>
              <a:t>(معاویة </a:t>
            </a:r>
            <a:r>
              <a:rPr lang="ar-SA" sz="2800" b="1" dirty="0" smtClean="0">
                <a:solidFill>
                  <a:prstClr val="black"/>
                </a:solidFill>
                <a:ea typeface="Calibri" panose="020F0502020204030204" pitchFamily="34" charset="0"/>
                <a:cs typeface="Noto Naskh Arabic UI"/>
              </a:rPr>
              <a:t>بن</a:t>
            </a:r>
            <a:r>
              <a:rPr lang="ar-IQ" sz="2800" b="1" dirty="0" smtClean="0">
                <a:solidFill>
                  <a:prstClr val="black"/>
                </a:solidFill>
                <a:ea typeface="Calibri" panose="020F0502020204030204" pitchFamily="34" charset="0"/>
                <a:cs typeface="Noto Naskh Arabic UI"/>
              </a:rPr>
              <a:t> </a:t>
            </a:r>
            <a:r>
              <a:rPr lang="ar-IQ" sz="2800" b="1" dirty="0">
                <a:solidFill>
                  <a:prstClr val="black"/>
                </a:solidFill>
                <a:ea typeface="Calibri" panose="020F0502020204030204" pitchFamily="34" charset="0"/>
                <a:cs typeface="Noto Naskh Arabic UI"/>
              </a:rPr>
              <a:t>ابو سفیان) لە سیاسەتی دەرەکی خۆی دا (فتوحات) چەند بنەمایەکی چەسپاوی دانا بەڵام سەردەمی ئەو فتوحاتی دەرەکی فراوانی بەخۆیەوە </a:t>
            </a:r>
            <a:r>
              <a:rPr lang="ar-IQ" sz="2800" b="1" dirty="0" smtClean="0">
                <a:solidFill>
                  <a:prstClr val="black"/>
                </a:solidFill>
                <a:ea typeface="Calibri" panose="020F0502020204030204" pitchFamily="34" charset="0"/>
                <a:cs typeface="Noto Naskh Arabic UI"/>
              </a:rPr>
              <a:t>نەدی، </a:t>
            </a:r>
            <a:r>
              <a:rPr lang="ar-IQ" sz="2800" b="1" dirty="0">
                <a:solidFill>
                  <a:prstClr val="black"/>
                </a:solidFill>
                <a:ea typeface="Calibri" panose="020F0502020204030204" pitchFamily="34" charset="0"/>
                <a:cs typeface="Noto Naskh Arabic UI"/>
              </a:rPr>
              <a:t>بەڵام لەگەڵ ئەوەش دا سەردەمی (معاویة) هەندێک شوێن و پێگەی گرنگ کەوتنە ژێر دەسەڵاتی مسوڵمانان بە تایبەتی </a:t>
            </a:r>
            <a:r>
              <a:rPr lang="ar-IQ" sz="2800" b="1" dirty="0" smtClean="0">
                <a:solidFill>
                  <a:prstClr val="black"/>
                </a:solidFill>
                <a:ea typeface="Calibri" panose="020F0502020204030204" pitchFamily="34" charset="0"/>
                <a:cs typeface="Noto Naskh Arabic UI"/>
              </a:rPr>
              <a:t>لە</a:t>
            </a:r>
            <a:r>
              <a:rPr lang="ku-Arab-IQ" sz="2800" b="1" dirty="0" smtClean="0">
                <a:solidFill>
                  <a:prstClr val="black"/>
                </a:solidFill>
                <a:ea typeface="Calibri" panose="020F0502020204030204" pitchFamily="34" charset="0"/>
                <a:cs typeface="Noto Naskh Arabic UI"/>
              </a:rPr>
              <a:t>:</a:t>
            </a:r>
          </a:p>
          <a:p>
            <a:pPr lvl="0" algn="just" rtl="1">
              <a:lnSpc>
                <a:spcPct val="120000"/>
              </a:lnSpc>
              <a:spcBef>
                <a:spcPts val="1000"/>
              </a:spcBef>
            </a:pPr>
            <a:r>
              <a:rPr lang="ku-Arab-IQ" sz="3400" b="1" dirty="0" smtClean="0">
                <a:solidFill>
                  <a:prstClr val="black"/>
                </a:solidFill>
                <a:ea typeface="Calibri" panose="020F0502020204030204" pitchFamily="34" charset="0"/>
                <a:cs typeface="Noto Naskh Arabic UI"/>
              </a:rPr>
              <a:t>‌‌</a:t>
            </a:r>
            <a:r>
              <a:rPr lang="ar-SA" sz="3400" b="1" dirty="0" smtClean="0">
                <a:solidFill>
                  <a:prstClr val="black"/>
                </a:solidFill>
                <a:ea typeface="Calibri" panose="020F0502020204030204" pitchFamily="34" charset="0"/>
                <a:cs typeface="Noto Naskh Arabic UI"/>
              </a:rPr>
              <a:t>أ: </a:t>
            </a:r>
            <a:r>
              <a:rPr lang="ar-IQ" sz="3400" b="1" dirty="0" smtClean="0">
                <a:solidFill>
                  <a:prstClr val="black"/>
                </a:solidFill>
                <a:ea typeface="Calibri" panose="020F0502020204030204" pitchFamily="34" charset="0"/>
                <a:cs typeface="Noto Naskh Arabic UI"/>
              </a:rPr>
              <a:t> </a:t>
            </a:r>
            <a:r>
              <a:rPr lang="ar-IQ" sz="2800" b="1" dirty="0">
                <a:solidFill>
                  <a:srgbClr val="FF0000"/>
                </a:solidFill>
                <a:ea typeface="Calibri" panose="020F0502020204030204" pitchFamily="34" charset="0"/>
                <a:cs typeface="Noto Naskh Arabic UI"/>
              </a:rPr>
              <a:t>وڵاتی فارس </a:t>
            </a:r>
            <a:r>
              <a:rPr lang="ar-IQ" sz="2800" b="1" dirty="0">
                <a:solidFill>
                  <a:prstClr val="black"/>
                </a:solidFill>
                <a:ea typeface="Calibri" panose="020F0502020204030204" pitchFamily="34" charset="0"/>
                <a:cs typeface="Noto Naskh Arabic UI"/>
              </a:rPr>
              <a:t>و بەرەی </a:t>
            </a:r>
            <a:r>
              <a:rPr lang="ar-IQ" sz="2800" b="1" dirty="0" smtClean="0">
                <a:solidFill>
                  <a:prstClr val="black"/>
                </a:solidFill>
                <a:ea typeface="Calibri" panose="020F0502020204030204" pitchFamily="34" charset="0"/>
                <a:cs typeface="Noto Naskh Arabic UI"/>
              </a:rPr>
              <a:t>بیزنط</a:t>
            </a:r>
            <a:r>
              <a:rPr lang="ar-SA" sz="2800" b="1" dirty="0" smtClean="0">
                <a:solidFill>
                  <a:prstClr val="black"/>
                </a:solidFill>
                <a:ea typeface="Calibri" panose="020F0502020204030204" pitchFamily="34" charset="0"/>
                <a:cs typeface="Noto Naskh Arabic UI"/>
              </a:rPr>
              <a:t>ى</a:t>
            </a:r>
            <a:r>
              <a:rPr lang="ar-IQ" sz="2800" b="1" dirty="0" smtClean="0">
                <a:solidFill>
                  <a:prstClr val="black"/>
                </a:solidFill>
                <a:ea typeface="Calibri" panose="020F0502020204030204" pitchFamily="34" charset="0"/>
                <a:cs typeface="Noto Naskh Arabic UI"/>
              </a:rPr>
              <a:t> </a:t>
            </a:r>
            <a:r>
              <a:rPr lang="ar-IQ" sz="2800" b="1" dirty="0">
                <a:solidFill>
                  <a:prstClr val="black"/>
                </a:solidFill>
                <a:ea typeface="Calibri" panose="020F0502020204030204" pitchFamily="34" charset="0"/>
                <a:cs typeface="Noto Naskh Arabic UI"/>
              </a:rPr>
              <a:t>و لە پێناو زیاتر بڵاوکردنەوەی ئاینی ئیسلام لە نێو گەلی فارس دەیان هەزار خێزانی عەرەبی لە ناوچەکانی وڵاتی فارس نیشتەجێ کرد بە تایبەتی (خوراسان) بۆ ئەوەی زیاتر بنەماکانی ئاینی ئیسلام و زمانی عەرەبی لەنێو گەلانی وڵاتی فارس بڵاوببێتەوە، </a:t>
            </a:r>
            <a:endParaRPr lang="ar-SA" sz="2800" b="1" dirty="0" smtClean="0">
              <a:solidFill>
                <a:prstClr val="black"/>
              </a:solidFill>
              <a:ea typeface="Calibri" panose="020F0502020204030204" pitchFamily="34" charset="0"/>
              <a:cs typeface="Noto Naskh Arabic UI"/>
            </a:endParaRPr>
          </a:p>
          <a:p>
            <a:pPr lvl="0" algn="just" rtl="1">
              <a:lnSpc>
                <a:spcPct val="120000"/>
              </a:lnSpc>
              <a:spcBef>
                <a:spcPts val="1000"/>
              </a:spcBef>
            </a:pPr>
            <a:r>
              <a:rPr lang="ar-IQ" sz="2800" b="1" dirty="0" smtClean="0">
                <a:solidFill>
                  <a:prstClr val="black"/>
                </a:solidFill>
                <a:ea typeface="Calibri" panose="020F0502020204030204" pitchFamily="34" charset="0"/>
                <a:cs typeface="Noto Naskh Arabic UI"/>
              </a:rPr>
              <a:t>هەروەها </a:t>
            </a:r>
            <a:r>
              <a:rPr lang="ar-IQ" sz="2800" b="1" dirty="0">
                <a:solidFill>
                  <a:prstClr val="black"/>
                </a:solidFill>
                <a:ea typeface="Calibri" panose="020F0502020204030204" pitchFamily="34" charset="0"/>
                <a:cs typeface="Noto Naskh Arabic UI"/>
              </a:rPr>
              <a:t>لە سەردەمی (معاویة) موسڵمانان گەیشتنە وڵاتی (سند) و (هراة و بلخ) و توانیان گەمارۆی شاری (کابل) بدەن </a:t>
            </a:r>
            <a:r>
              <a:rPr lang="ku-Arab-IQ" sz="2800" b="1" dirty="0" smtClean="0">
                <a:solidFill>
                  <a:prstClr val="black"/>
                </a:solidFill>
                <a:ea typeface="Calibri" panose="020F0502020204030204" pitchFamily="34" charset="0"/>
                <a:cs typeface="Noto Naskh Arabic UI"/>
              </a:rPr>
              <a:t> </a:t>
            </a:r>
            <a:r>
              <a:rPr lang="ar-IQ" sz="2800" b="1" dirty="0" smtClean="0">
                <a:solidFill>
                  <a:prstClr val="black"/>
                </a:solidFill>
                <a:ea typeface="Calibri" panose="020F0502020204030204" pitchFamily="34" charset="0"/>
                <a:cs typeface="Noto Naskh Arabic UI"/>
              </a:rPr>
              <a:t>پاشان </a:t>
            </a:r>
            <a:r>
              <a:rPr lang="ar-IQ" sz="2800" b="1" dirty="0">
                <a:solidFill>
                  <a:prstClr val="black"/>
                </a:solidFill>
                <a:ea typeface="Calibri" panose="020F0502020204030204" pitchFamily="34" charset="0"/>
                <a:cs typeface="Noto Naskh Arabic UI"/>
              </a:rPr>
              <a:t>ئازادیان </a:t>
            </a:r>
            <a:r>
              <a:rPr lang="ar-IQ" sz="2800" b="1" dirty="0" smtClean="0">
                <a:solidFill>
                  <a:prstClr val="black"/>
                </a:solidFill>
                <a:ea typeface="Calibri" panose="020F0502020204030204" pitchFamily="34" charset="0"/>
                <a:cs typeface="Noto Naskh Arabic UI"/>
              </a:rPr>
              <a:t>کرد </a:t>
            </a:r>
            <a:r>
              <a:rPr lang="ar-IQ" sz="2800" b="1" dirty="0">
                <a:solidFill>
                  <a:prstClr val="black"/>
                </a:solidFill>
                <a:ea typeface="Calibri" panose="020F0502020204030204" pitchFamily="34" charset="0"/>
                <a:cs typeface="Noto Naskh Arabic UI"/>
              </a:rPr>
              <a:t>هەروەها توانیان شارەکانی (بخاری و سمرقند و ترمذ) ئازاد </a:t>
            </a:r>
            <a:r>
              <a:rPr lang="ar-IQ" sz="2800" b="1" dirty="0" smtClean="0">
                <a:solidFill>
                  <a:prstClr val="black"/>
                </a:solidFill>
                <a:ea typeface="Calibri" panose="020F0502020204030204" pitchFamily="34" charset="0"/>
                <a:cs typeface="Noto Naskh Arabic UI"/>
              </a:rPr>
              <a:t>بکەن</a:t>
            </a:r>
            <a:r>
              <a:rPr lang="ar-SA" sz="2800" b="1" dirty="0" smtClean="0">
                <a:solidFill>
                  <a:prstClr val="black"/>
                </a:solidFill>
                <a:ea typeface="Calibri" panose="020F0502020204030204" pitchFamily="34" charset="0"/>
                <a:cs typeface="Noto Naskh Arabic UI"/>
              </a:rPr>
              <a:t>.</a:t>
            </a:r>
          </a:p>
          <a:p>
            <a:pPr lvl="0" algn="just" rtl="1">
              <a:lnSpc>
                <a:spcPct val="120000"/>
              </a:lnSpc>
              <a:spcBef>
                <a:spcPts val="1000"/>
              </a:spcBef>
            </a:pPr>
            <a:r>
              <a:rPr lang="ar-SA" sz="3400" b="1" dirty="0" smtClean="0">
                <a:solidFill>
                  <a:prstClr val="black"/>
                </a:solidFill>
                <a:ea typeface="Calibri" panose="020F0502020204030204" pitchFamily="34" charset="0"/>
                <a:cs typeface="Noto Naskh Arabic UI"/>
              </a:rPr>
              <a:t>ب: </a:t>
            </a:r>
            <a:r>
              <a:rPr lang="ar-IQ" sz="3400" b="1" dirty="0" smtClean="0">
                <a:solidFill>
                  <a:prstClr val="black"/>
                </a:solidFill>
                <a:ea typeface="Calibri" panose="020F0502020204030204" pitchFamily="34" charset="0"/>
                <a:cs typeface="Noto Naskh Arabic UI"/>
              </a:rPr>
              <a:t> </a:t>
            </a:r>
            <a:r>
              <a:rPr lang="ar-IQ" sz="2800" b="1" dirty="0">
                <a:solidFill>
                  <a:prstClr val="black"/>
                </a:solidFill>
                <a:ea typeface="Calibri" panose="020F0502020204030204" pitchFamily="34" charset="0"/>
                <a:cs typeface="Noto Naskh Arabic UI"/>
              </a:rPr>
              <a:t>سەبارەت بە </a:t>
            </a:r>
            <a:r>
              <a:rPr lang="ar-IQ" sz="2800" b="1" dirty="0">
                <a:solidFill>
                  <a:srgbClr val="FF0000"/>
                </a:solidFill>
                <a:ea typeface="Calibri" panose="020F0502020204030204" pitchFamily="34" charset="0"/>
                <a:cs typeface="Noto Naskh Arabic UI"/>
              </a:rPr>
              <a:t>بەرەی بێزەنطیەکان </a:t>
            </a:r>
            <a:r>
              <a:rPr lang="ar-IQ" sz="2800" b="1" dirty="0">
                <a:solidFill>
                  <a:prstClr val="black"/>
                </a:solidFill>
                <a:ea typeface="Calibri" panose="020F0502020204030204" pitchFamily="34" charset="0"/>
                <a:cs typeface="Noto Naskh Arabic UI"/>
              </a:rPr>
              <a:t>موسڵمانان لە سەردەمی (معاویة) </a:t>
            </a:r>
            <a:r>
              <a:rPr lang="ar-IQ" sz="2800" b="1" dirty="0">
                <a:solidFill>
                  <a:srgbClr val="FF0000"/>
                </a:solidFill>
                <a:ea typeface="Calibri" panose="020F0502020204030204" pitchFamily="34" charset="0"/>
                <a:cs typeface="Noto Naskh Arabic UI"/>
              </a:rPr>
              <a:t>دووجار</a:t>
            </a:r>
            <a:r>
              <a:rPr lang="ar-IQ" sz="2800" b="1" dirty="0">
                <a:solidFill>
                  <a:prstClr val="black"/>
                </a:solidFill>
                <a:ea typeface="Calibri" panose="020F0502020204030204" pitchFamily="34" charset="0"/>
                <a:cs typeface="Noto Naskh Arabic UI"/>
              </a:rPr>
              <a:t> هەڵمەتی سەربازییان کردووە بۆ دەست بەسەرداگرتنی شاری (قسطنطینیة) کە پایتەختی (بێزەنطیەکان) بوو، لە ساڵی (٤٩ ك / ٦٦٩ ز ) خەلیفە (معاویة) سوپای موسڵمانانی بە فەرماندەیی (فضالة بن عبیداللە الآنصاري) بۆ گەمارۆی (قسطنطینیة) ڕەوانە کردو گەیشتنە شاری(خلقدونیة) ی نزیک (قسطنطینیة) </a:t>
            </a:r>
            <a:endParaRPr lang="ar-SA" sz="2800" b="1" dirty="0" smtClean="0">
              <a:solidFill>
                <a:prstClr val="black"/>
              </a:solidFill>
              <a:ea typeface="Calibri" panose="020F0502020204030204" pitchFamily="34" charset="0"/>
              <a:cs typeface="Noto Naskh Arabic UI"/>
            </a:endParaRPr>
          </a:p>
          <a:p>
            <a:pPr lvl="0" algn="just" rtl="1">
              <a:lnSpc>
                <a:spcPct val="120000"/>
              </a:lnSpc>
              <a:spcBef>
                <a:spcPts val="1000"/>
              </a:spcBef>
            </a:pPr>
            <a:r>
              <a:rPr lang="ar-IQ" sz="2800" b="1" dirty="0" smtClean="0">
                <a:solidFill>
                  <a:prstClr val="black"/>
                </a:solidFill>
                <a:ea typeface="Calibri" panose="020F0502020204030204" pitchFamily="34" charset="0"/>
                <a:cs typeface="Noto Naskh Arabic UI"/>
              </a:rPr>
              <a:t>و </a:t>
            </a:r>
            <a:r>
              <a:rPr lang="ar-IQ" sz="2800" b="1" dirty="0">
                <a:solidFill>
                  <a:prstClr val="black"/>
                </a:solidFill>
                <a:ea typeface="Calibri" panose="020F0502020204030204" pitchFamily="34" charset="0"/>
                <a:cs typeface="Noto Naskh Arabic UI"/>
              </a:rPr>
              <a:t>جاری دووەم لە ساڵی ( ٥٤ ك /٦٧٤ ز) خەلیفە معاویة سوپای موسڵمانانی نارد و گەمارۆی شاری (قسطنطینیة) یان دا لە ڕێگای وشکانی و دەریاییەوە گەمارۆکە بۆ ماوەی (حەوت) ساڵ بەردەوام بوو و موسڵمانان گەیشتنە شورای شاری (قسطنطینیة) بەڵام نەیانتوانی دەستی بەسەر دا بگرن </a:t>
            </a:r>
          </a:p>
          <a:p>
            <a:pPr>
              <a:lnSpc>
                <a:spcPct val="120000"/>
              </a:lnSpc>
            </a:pPr>
            <a:endParaRPr lang="en-US" dirty="0"/>
          </a:p>
        </p:txBody>
      </p:sp>
    </p:spTree>
    <p:extLst>
      <p:ext uri="{BB962C8B-B14F-4D97-AF65-F5344CB8AC3E}">
        <p14:creationId xmlns:p14="http://schemas.microsoft.com/office/powerpoint/2010/main" val="16506511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 y="685800"/>
            <a:ext cx="8610600" cy="5105400"/>
          </a:xfrm>
        </p:spPr>
        <p:style>
          <a:lnRef idx="2">
            <a:schemeClr val="accent6"/>
          </a:lnRef>
          <a:fillRef idx="1">
            <a:schemeClr val="lt1"/>
          </a:fillRef>
          <a:effectRef idx="0">
            <a:schemeClr val="accent6"/>
          </a:effectRef>
          <a:fontRef idx="minor">
            <a:schemeClr val="dk1"/>
          </a:fontRef>
        </p:style>
        <p:txBody>
          <a:bodyPr/>
          <a:lstStyle/>
          <a:p>
            <a:pPr lvl="0" rtl="1">
              <a:lnSpc>
                <a:spcPct val="115000"/>
              </a:lnSpc>
              <a:spcBef>
                <a:spcPts val="0"/>
              </a:spcBef>
              <a:spcAft>
                <a:spcPts val="1000"/>
              </a:spcAft>
            </a:pPr>
            <a:r>
              <a:rPr lang="ar-SA" b="1" dirty="0" smtClean="0">
                <a:solidFill>
                  <a:srgbClr val="FF0000"/>
                </a:solidFill>
                <a:latin typeface="Calibri" panose="020F0502020204030204" pitchFamily="34" charset="0"/>
                <a:ea typeface="Calibri" panose="020F0502020204030204" pitchFamily="34" charset="0"/>
                <a:cs typeface="RudawRegular"/>
              </a:rPr>
              <a:t>- </a:t>
            </a:r>
            <a:r>
              <a:rPr lang="ar-IQ" b="1" dirty="0" smtClean="0">
                <a:solidFill>
                  <a:srgbClr val="FF0000"/>
                </a:solidFill>
                <a:latin typeface="Calibri" panose="020F0502020204030204" pitchFamily="34" charset="0"/>
                <a:ea typeface="Calibri" panose="020F0502020204030204" pitchFamily="34" charset="0"/>
                <a:cs typeface="RudawRegular"/>
              </a:rPr>
              <a:t>کۆچی </a:t>
            </a:r>
            <a:r>
              <a:rPr lang="ar-IQ" b="1" dirty="0">
                <a:solidFill>
                  <a:srgbClr val="FF0000"/>
                </a:solidFill>
                <a:latin typeface="Calibri" panose="020F0502020204030204" pitchFamily="34" charset="0"/>
                <a:ea typeface="Calibri" panose="020F0502020204030204" pitchFamily="34" charset="0"/>
                <a:cs typeface="RudawRegular"/>
              </a:rPr>
              <a:t>دوایی معاویة :</a:t>
            </a:r>
            <a:endParaRPr lang="en-US" sz="2000" dirty="0">
              <a:solidFill>
                <a:srgbClr val="FF0000"/>
              </a:solidFill>
              <a:latin typeface="Calibri" panose="020F0502020204030204" pitchFamily="34" charset="0"/>
              <a:ea typeface="Calibri" panose="020F0502020204030204" pitchFamily="34" charset="0"/>
              <a:cs typeface="Arial" panose="020B0604020202020204" pitchFamily="34" charset="0"/>
            </a:endParaRPr>
          </a:p>
          <a:p>
            <a:pPr lvl="0" algn="just" rtl="1">
              <a:lnSpc>
                <a:spcPct val="90000"/>
              </a:lnSpc>
              <a:spcBef>
                <a:spcPts val="1000"/>
              </a:spcBef>
            </a:pPr>
            <a:r>
              <a:rPr lang="ku-Arab-IQ" sz="2800" b="1" dirty="0" smtClean="0">
                <a:solidFill>
                  <a:prstClr val="black"/>
                </a:solidFill>
                <a:ea typeface="Calibri" panose="020F0502020204030204" pitchFamily="34" charset="0"/>
                <a:cs typeface="Noto Naskh Arabic UI"/>
              </a:rPr>
              <a:t>   </a:t>
            </a:r>
            <a:r>
              <a:rPr lang="ar-IQ" sz="2800" b="1" dirty="0" smtClean="0">
                <a:solidFill>
                  <a:prstClr val="black"/>
                </a:solidFill>
                <a:ea typeface="Calibri" panose="020F0502020204030204" pitchFamily="34" charset="0"/>
                <a:cs typeface="Noto Naskh Arabic UI"/>
              </a:rPr>
              <a:t>کاتێک </a:t>
            </a:r>
            <a:r>
              <a:rPr lang="ar-IQ" sz="2800" b="1" dirty="0">
                <a:solidFill>
                  <a:prstClr val="black"/>
                </a:solidFill>
                <a:ea typeface="Calibri" panose="020F0502020204030204" pitchFamily="34" charset="0"/>
                <a:cs typeface="Noto Naskh Arabic UI"/>
              </a:rPr>
              <a:t>معاویة نەخۆش کەوت کە نەخۆشی مردن بوو ئەوکات کوڕەکەی خۆی (یزید) لە دیمشق نەبوو بۆیە داوای ئامادەبوونی (الضحاك بن قیس و مسلم بن عقبة) ی کرد و داوای لێکردن کەوا ئەو وەسیەتەی کە نوسیبووی بۆ (یزید) ی کوڕی تەسلیم بە یزید بکەن، پاشان معاویة لە مانگی رجب لە ساڵی (٦٠ك / ٦٨٠ ز) کۆچی دوایی کرد و لە شاری (دمشق) بەخاک سپێردرا </a:t>
            </a:r>
            <a:endParaRPr lang="en-US" sz="2800" dirty="0">
              <a:solidFill>
                <a:prstClr val="black"/>
              </a:solidFill>
            </a:endParaRPr>
          </a:p>
          <a:p>
            <a:endParaRPr lang="en-US" dirty="0"/>
          </a:p>
        </p:txBody>
      </p:sp>
    </p:spTree>
    <p:extLst>
      <p:ext uri="{BB962C8B-B14F-4D97-AF65-F5344CB8AC3E}">
        <p14:creationId xmlns:p14="http://schemas.microsoft.com/office/powerpoint/2010/main" val="422332573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 y="304800"/>
            <a:ext cx="8763000" cy="6400800"/>
          </a:xfrm>
        </p:spPr>
        <p:style>
          <a:lnRef idx="2">
            <a:schemeClr val="accent5"/>
          </a:lnRef>
          <a:fillRef idx="1">
            <a:schemeClr val="lt1"/>
          </a:fillRef>
          <a:effectRef idx="0">
            <a:schemeClr val="accent5"/>
          </a:effectRef>
          <a:fontRef idx="minor">
            <a:schemeClr val="dk1"/>
          </a:fontRef>
        </p:style>
        <p:txBody>
          <a:bodyPr>
            <a:normAutofit fontScale="92500" lnSpcReduction="10000"/>
          </a:bodyPr>
          <a:lstStyle/>
          <a:p>
            <a:pPr lvl="0" indent="-228600" rtl="1">
              <a:lnSpc>
                <a:spcPct val="115000"/>
              </a:lnSpc>
              <a:spcBef>
                <a:spcPts val="0"/>
              </a:spcBef>
              <a:spcAft>
                <a:spcPts val="1000"/>
              </a:spcAft>
              <a:buFont typeface="Arial" panose="020B0604020202020204" pitchFamily="34" charset="0"/>
              <a:buChar char="•"/>
            </a:pPr>
            <a:r>
              <a:rPr lang="ar-IQ" sz="2600" b="1" dirty="0">
                <a:solidFill>
                  <a:srgbClr val="FF0000"/>
                </a:solidFill>
                <a:latin typeface="Calibri" panose="020F0502020204030204" pitchFamily="34" charset="0"/>
                <a:ea typeface="Calibri" panose="020F0502020204030204" pitchFamily="34" charset="0"/>
                <a:cs typeface="RudawRegular"/>
              </a:rPr>
              <a:t>خەلافەتی یزید بن معاویة (٦٠- ٦٤) ی کۆچی :</a:t>
            </a:r>
            <a:endParaRPr lang="en-US" sz="2600" dirty="0">
              <a:solidFill>
                <a:srgbClr val="FF0000"/>
              </a:solidFill>
              <a:latin typeface="Calibri" panose="020F0502020204030204" pitchFamily="34" charset="0"/>
              <a:ea typeface="Calibri" panose="020F0502020204030204" pitchFamily="34" charset="0"/>
              <a:cs typeface="Arial" panose="020B0604020202020204" pitchFamily="34" charset="0"/>
            </a:endParaRPr>
          </a:p>
          <a:p>
            <a:pPr lvl="0" indent="-228600" algn="justLow" rtl="1">
              <a:lnSpc>
                <a:spcPct val="115000"/>
              </a:lnSpc>
              <a:spcBef>
                <a:spcPts val="0"/>
              </a:spcBef>
              <a:spcAft>
                <a:spcPts val="1000"/>
              </a:spcAft>
              <a:buFont typeface="Arial" panose="020B0604020202020204" pitchFamily="34" charset="0"/>
              <a:buChar char="•"/>
            </a:pPr>
            <a:r>
              <a:rPr lang="ar-IQ" sz="2600" b="1" dirty="0">
                <a:solidFill>
                  <a:prstClr val="black"/>
                </a:solidFill>
                <a:latin typeface="Calibri" panose="020F0502020204030204" pitchFamily="34" charset="0"/>
                <a:ea typeface="Calibri" panose="020F0502020204030204" pitchFamily="34" charset="0"/>
                <a:cs typeface="Noto Naskh Arabic UI"/>
              </a:rPr>
              <a:t>یزید </a:t>
            </a:r>
            <a:r>
              <a:rPr lang="ar-SA" sz="2600" b="1" dirty="0" smtClean="0">
                <a:solidFill>
                  <a:prstClr val="black"/>
                </a:solidFill>
                <a:latin typeface="Calibri" panose="020F0502020204030204" pitchFamily="34" charset="0"/>
                <a:ea typeface="Calibri" panose="020F0502020204030204" pitchFamily="34" charset="0"/>
                <a:cs typeface="Noto Naskh Arabic UI"/>
              </a:rPr>
              <a:t>بن </a:t>
            </a:r>
            <a:r>
              <a:rPr lang="ar-IQ" sz="2600" b="1" dirty="0" smtClean="0">
                <a:solidFill>
                  <a:prstClr val="black"/>
                </a:solidFill>
                <a:latin typeface="Calibri" panose="020F0502020204030204" pitchFamily="34" charset="0"/>
                <a:ea typeface="Calibri" panose="020F0502020204030204" pitchFamily="34" charset="0"/>
                <a:cs typeface="Noto Naskh Arabic UI"/>
              </a:rPr>
              <a:t>معاویەی </a:t>
            </a:r>
            <a:r>
              <a:rPr lang="ar-SA" sz="2600" b="1" dirty="0" smtClean="0">
                <a:solidFill>
                  <a:prstClr val="black"/>
                </a:solidFill>
                <a:latin typeface="Calibri" panose="020F0502020204030204" pitchFamily="34" charset="0"/>
                <a:ea typeface="Calibri" panose="020F0502020204030204" pitchFamily="34" charset="0"/>
                <a:cs typeface="Noto Naskh Arabic UI"/>
              </a:rPr>
              <a:t>بن</a:t>
            </a:r>
            <a:r>
              <a:rPr lang="ar-IQ" sz="2600" b="1" dirty="0" smtClean="0">
                <a:solidFill>
                  <a:prstClr val="black"/>
                </a:solidFill>
                <a:latin typeface="Calibri" panose="020F0502020204030204" pitchFamily="34" charset="0"/>
                <a:ea typeface="Calibri" panose="020F0502020204030204" pitchFamily="34" charset="0"/>
                <a:cs typeface="Noto Naskh Arabic UI"/>
              </a:rPr>
              <a:t> </a:t>
            </a:r>
            <a:r>
              <a:rPr lang="ar-IQ" sz="2600" b="1" dirty="0">
                <a:solidFill>
                  <a:prstClr val="black"/>
                </a:solidFill>
                <a:latin typeface="Calibri" panose="020F0502020204030204" pitchFamily="34" charset="0"/>
                <a:ea typeface="Calibri" panose="020F0502020204030204" pitchFamily="34" charset="0"/>
                <a:cs typeface="Noto Naskh Arabic UI"/>
              </a:rPr>
              <a:t>ابو سوفیان (صخر) ی </a:t>
            </a:r>
            <a:r>
              <a:rPr lang="ar-SA" sz="2600" b="1" dirty="0" smtClean="0">
                <a:solidFill>
                  <a:prstClr val="black"/>
                </a:solidFill>
                <a:latin typeface="Calibri" panose="020F0502020204030204" pitchFamily="34" charset="0"/>
                <a:ea typeface="Calibri" panose="020F0502020204030204" pitchFamily="34" charset="0"/>
                <a:cs typeface="Noto Naskh Arabic UI"/>
              </a:rPr>
              <a:t>بن</a:t>
            </a:r>
            <a:r>
              <a:rPr lang="ar-IQ" sz="2600" b="1" dirty="0" smtClean="0">
                <a:solidFill>
                  <a:prstClr val="black"/>
                </a:solidFill>
                <a:latin typeface="Calibri" panose="020F0502020204030204" pitchFamily="34" charset="0"/>
                <a:ea typeface="Calibri" panose="020F0502020204030204" pitchFamily="34" charset="0"/>
                <a:cs typeface="Noto Naskh Arabic UI"/>
              </a:rPr>
              <a:t> </a:t>
            </a:r>
            <a:r>
              <a:rPr lang="ar-IQ" sz="2600" b="1" dirty="0">
                <a:solidFill>
                  <a:prstClr val="black"/>
                </a:solidFill>
                <a:latin typeface="Calibri" panose="020F0502020204030204" pitchFamily="34" charset="0"/>
                <a:ea typeface="Calibri" panose="020F0502020204030204" pitchFamily="34" charset="0"/>
                <a:cs typeface="Noto Naskh Arabic UI"/>
              </a:rPr>
              <a:t>حەربی ئومەییەی </a:t>
            </a:r>
            <a:r>
              <a:rPr lang="ar-SA" sz="2600" b="1" dirty="0" smtClean="0">
                <a:solidFill>
                  <a:prstClr val="black"/>
                </a:solidFill>
                <a:latin typeface="Calibri" panose="020F0502020204030204" pitchFamily="34" charset="0"/>
                <a:ea typeface="Calibri" panose="020F0502020204030204" pitchFamily="34" charset="0"/>
                <a:cs typeface="Noto Naskh Arabic UI"/>
              </a:rPr>
              <a:t>بن</a:t>
            </a:r>
            <a:r>
              <a:rPr lang="ar-IQ" sz="2600" b="1" dirty="0" smtClean="0">
                <a:solidFill>
                  <a:prstClr val="black"/>
                </a:solidFill>
                <a:latin typeface="Calibri" panose="020F0502020204030204" pitchFamily="34" charset="0"/>
                <a:ea typeface="Calibri" panose="020F0502020204030204" pitchFamily="34" charset="0"/>
                <a:cs typeface="Noto Naskh Arabic UI"/>
              </a:rPr>
              <a:t> </a:t>
            </a:r>
            <a:r>
              <a:rPr lang="ar-IQ" sz="2600" b="1" dirty="0">
                <a:solidFill>
                  <a:prstClr val="black"/>
                </a:solidFill>
                <a:latin typeface="Calibri" panose="020F0502020204030204" pitchFamily="34" charset="0"/>
                <a:ea typeface="Calibri" panose="020F0502020204030204" pitchFamily="34" charset="0"/>
                <a:cs typeface="Noto Naskh Arabic UI"/>
              </a:rPr>
              <a:t>عبد الشمس ) ە لە ساڵی ٢٦ ك لەدایک بووە، لە ژیانی باوکی دا بەیعەتی خیلافەتی پێدراوە تا جێنشین بێت، دایکیشی ناوی </a:t>
            </a:r>
            <a:r>
              <a:rPr lang="ar-IQ" sz="2600" b="1" dirty="0" smtClean="0">
                <a:solidFill>
                  <a:prstClr val="black"/>
                </a:solidFill>
                <a:latin typeface="Calibri" panose="020F0502020204030204" pitchFamily="34" charset="0"/>
                <a:ea typeface="Calibri" panose="020F0502020204030204" pitchFamily="34" charset="0"/>
                <a:cs typeface="Noto Naskh Arabic UI"/>
              </a:rPr>
              <a:t> </a:t>
            </a:r>
            <a:r>
              <a:rPr lang="ar-IQ" sz="2600" b="1" dirty="0">
                <a:solidFill>
                  <a:prstClr val="black"/>
                </a:solidFill>
                <a:latin typeface="Calibri" panose="020F0502020204030204" pitchFamily="34" charset="0"/>
                <a:ea typeface="Calibri" panose="020F0502020204030204" pitchFamily="34" charset="0"/>
                <a:cs typeface="Noto Naskh Arabic UI"/>
              </a:rPr>
              <a:t>(میسون کچی بحدل الکلبیة) </a:t>
            </a:r>
            <a:endParaRPr lang="en-US" sz="2600" b="1" dirty="0" smtClean="0">
              <a:solidFill>
                <a:prstClr val="black"/>
              </a:solidFill>
              <a:latin typeface="Calibri" panose="020F0502020204030204" pitchFamily="34" charset="0"/>
              <a:ea typeface="Calibri" panose="020F0502020204030204" pitchFamily="34" charset="0"/>
              <a:cs typeface="Noto Naskh Arabic UI"/>
            </a:endParaRPr>
          </a:p>
          <a:p>
            <a:pPr lvl="0" indent="-228600" algn="justLow" rtl="1">
              <a:lnSpc>
                <a:spcPct val="115000"/>
              </a:lnSpc>
              <a:spcBef>
                <a:spcPts val="0"/>
              </a:spcBef>
              <a:spcAft>
                <a:spcPts val="1000"/>
              </a:spcAft>
              <a:buFont typeface="Arial" panose="020B0604020202020204" pitchFamily="34" charset="0"/>
              <a:buChar char="•"/>
            </a:pPr>
            <a:r>
              <a:rPr lang="ar-IQ" sz="2600" b="1" dirty="0" smtClean="0">
                <a:solidFill>
                  <a:prstClr val="black"/>
                </a:solidFill>
                <a:latin typeface="Calibri" panose="020F0502020204030204" pitchFamily="34" charset="0"/>
                <a:ea typeface="Calibri" panose="020F0502020204030204" pitchFamily="34" charset="0"/>
                <a:cs typeface="Noto Naskh Arabic UI"/>
              </a:rPr>
              <a:t>خەلیفە </a:t>
            </a:r>
            <a:r>
              <a:rPr lang="ar-IQ" sz="2600" b="1" dirty="0">
                <a:solidFill>
                  <a:prstClr val="black"/>
                </a:solidFill>
                <a:latin typeface="Calibri" panose="020F0502020204030204" pitchFamily="34" charset="0"/>
                <a:ea typeface="Calibri" panose="020F0502020204030204" pitchFamily="34" charset="0"/>
                <a:cs typeface="Noto Naskh Arabic UI"/>
              </a:rPr>
              <a:t>معاویە هەوڵی دا هەندێ کاری گەورە بە کوڕەکەی بسپێرێت بۆ ئەوەی ڕایبهێنێ لەسەر کارکردن و ئامادەی بکات بۆ ئەوەی ئەو پلەو پایەی کە بۆی ئامادە کردبوو کە (جێنشینی) بوو، بۆ ئەم مەبەستە </a:t>
            </a:r>
            <a:r>
              <a:rPr lang="en-US" sz="2600" b="1" dirty="0" smtClean="0">
                <a:solidFill>
                  <a:prstClr val="black"/>
                </a:solidFill>
                <a:latin typeface="Calibri" panose="020F0502020204030204" pitchFamily="34" charset="0"/>
                <a:ea typeface="Calibri" panose="020F0502020204030204" pitchFamily="34" charset="0"/>
                <a:cs typeface="Noto Naskh Arabic UI"/>
              </a:rPr>
              <a:t>:</a:t>
            </a:r>
          </a:p>
          <a:p>
            <a:pPr lvl="0" indent="-228600" algn="justLow" rtl="1">
              <a:lnSpc>
                <a:spcPct val="115000"/>
              </a:lnSpc>
              <a:spcBef>
                <a:spcPts val="0"/>
              </a:spcBef>
              <a:spcAft>
                <a:spcPts val="1000"/>
              </a:spcAft>
              <a:buFont typeface="Arial" panose="020B0604020202020204" pitchFamily="34" charset="0"/>
              <a:buChar char="•"/>
            </a:pPr>
            <a:r>
              <a:rPr lang="ar-IQ" sz="2600" b="1" dirty="0" smtClean="0">
                <a:solidFill>
                  <a:prstClr val="black"/>
                </a:solidFill>
                <a:latin typeface="Calibri" panose="020F0502020204030204" pitchFamily="34" charset="0"/>
                <a:ea typeface="Calibri" panose="020F0502020204030204" pitchFamily="34" charset="0"/>
                <a:cs typeface="Noto Naskh Arabic UI"/>
              </a:rPr>
              <a:t>یزیدی </a:t>
            </a:r>
            <a:r>
              <a:rPr lang="ar-IQ" sz="2600" b="1" dirty="0">
                <a:solidFill>
                  <a:prstClr val="black"/>
                </a:solidFill>
                <a:latin typeface="Calibri" panose="020F0502020204030204" pitchFamily="34" charset="0"/>
                <a:ea typeface="Calibri" panose="020F0502020204030204" pitchFamily="34" charset="0"/>
                <a:cs typeface="Noto Naskh Arabic UI"/>
              </a:rPr>
              <a:t>کردە فەرماندەی سوپای یەدەگی موسڵمانان کە ڕەوانەی کرد بۆ ئازادکردنی شاری (قسطنطینیة) لە ساڵی (٤٩ ك / ٦٦٩ز </a:t>
            </a:r>
            <a:r>
              <a:rPr lang="ar-IQ" sz="2600" b="1" dirty="0" smtClean="0">
                <a:solidFill>
                  <a:prstClr val="black"/>
                </a:solidFill>
                <a:latin typeface="Calibri" panose="020F0502020204030204" pitchFamily="34" charset="0"/>
                <a:ea typeface="Calibri" panose="020F0502020204030204" pitchFamily="34" charset="0"/>
                <a:cs typeface="Noto Naskh Arabic UI"/>
              </a:rPr>
              <a:t>)</a:t>
            </a:r>
            <a:endParaRPr lang="en-US" sz="2600" b="1" dirty="0" smtClean="0">
              <a:solidFill>
                <a:prstClr val="black"/>
              </a:solidFill>
              <a:latin typeface="Calibri" panose="020F0502020204030204" pitchFamily="34" charset="0"/>
              <a:ea typeface="Calibri" panose="020F0502020204030204" pitchFamily="34" charset="0"/>
              <a:cs typeface="Noto Naskh Arabic UI"/>
            </a:endParaRPr>
          </a:p>
          <a:p>
            <a:pPr lvl="0" indent="-228600" algn="justLow" rtl="1">
              <a:lnSpc>
                <a:spcPct val="115000"/>
              </a:lnSpc>
              <a:spcBef>
                <a:spcPts val="0"/>
              </a:spcBef>
              <a:spcAft>
                <a:spcPts val="1000"/>
              </a:spcAft>
              <a:buFont typeface="Arial" panose="020B0604020202020204" pitchFamily="34" charset="0"/>
              <a:buChar char="•"/>
            </a:pPr>
            <a:r>
              <a:rPr lang="ar-IQ" sz="2600" b="1" dirty="0" smtClean="0">
                <a:solidFill>
                  <a:prstClr val="black"/>
                </a:solidFill>
                <a:latin typeface="Calibri" panose="020F0502020204030204" pitchFamily="34" charset="0"/>
                <a:ea typeface="Calibri" panose="020F0502020204030204" pitchFamily="34" charset="0"/>
                <a:cs typeface="Noto Naskh Arabic UI"/>
              </a:rPr>
              <a:t>کاتێک </a:t>
            </a:r>
            <a:r>
              <a:rPr lang="ar-IQ" sz="2600" b="1" dirty="0">
                <a:solidFill>
                  <a:prstClr val="black"/>
                </a:solidFill>
                <a:latin typeface="Calibri" panose="020F0502020204030204" pitchFamily="34" charset="0"/>
                <a:ea typeface="Calibri" panose="020F0502020204030204" pitchFamily="34" charset="0"/>
                <a:cs typeface="Noto Naskh Arabic UI"/>
              </a:rPr>
              <a:t>معاویە لە ڕەجەبی ساڵی(٦٠ ك)کۆچی دوایی کرد خەڵکیش بەیعەتیان بە یزید دا تەنها (حسین بن علی بن ابی طالب و عبداللە بن زبیر) بەیعەتیان بە یزید نەداو شاری (مەدینە)یان جێهێشت و پەنایان برد بۆ شاری (مەککە)، یزید ئەو کاتەی دەسەڵاتی گرتە دەست تەمەنی (٣٤) ساڵ بوو، یزید هەموو ئەوانەی کە لە سەردەمی باوکی والی بوون لە ویلایەتەکانی خۆیان داینانەوەو نەیگۆڕین .</a:t>
            </a:r>
            <a:endParaRPr lang="en-US" sz="2600" dirty="0">
              <a:solidFill>
                <a:prstClr val="black"/>
              </a:solidFill>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408270168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3266205" y="3058389"/>
            <a:ext cx="2209800" cy="2057400"/>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ar-SA" b="1" dirty="0" smtClean="0">
                <a:solidFill>
                  <a:schemeClr val="tx1"/>
                </a:solidFill>
              </a:rPr>
              <a:t>ڕوداو</a:t>
            </a:r>
            <a:r>
              <a:rPr lang="ku-Arab-IQ" b="1" dirty="0" smtClean="0">
                <a:solidFill>
                  <a:schemeClr val="tx1"/>
                </a:solidFill>
              </a:rPr>
              <a:t>ەک</a:t>
            </a:r>
            <a:r>
              <a:rPr lang="ar-SA" b="1" dirty="0" smtClean="0">
                <a:solidFill>
                  <a:schemeClr val="tx1"/>
                </a:solidFill>
              </a:rPr>
              <a:t>انی سەردەمی </a:t>
            </a:r>
            <a:r>
              <a:rPr lang="ar-SA" b="1" dirty="0">
                <a:solidFill>
                  <a:schemeClr val="tx1"/>
                </a:solidFill>
              </a:rPr>
              <a:t>خیلافەتی (یزید) </a:t>
            </a:r>
            <a:endParaRPr lang="en-US" b="1" dirty="0">
              <a:solidFill>
                <a:schemeClr val="tx1"/>
              </a:solidFill>
            </a:endParaRPr>
          </a:p>
        </p:txBody>
      </p:sp>
      <p:sp>
        <p:nvSpPr>
          <p:cNvPr id="3" name="Oval 2"/>
          <p:cNvSpPr/>
          <p:nvPr/>
        </p:nvSpPr>
        <p:spPr>
          <a:xfrm>
            <a:off x="2949633" y="177810"/>
            <a:ext cx="2819399" cy="2514599"/>
          </a:xfrm>
          <a:prstGeom prst="ellipse">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ar-SA" b="1" dirty="0">
                <a:solidFill>
                  <a:schemeClr val="tx1"/>
                </a:solidFill>
              </a:rPr>
              <a:t>کارەساتی کەربەلا لە ساڵی (٦١ك) </a:t>
            </a:r>
            <a:endParaRPr lang="en-US" b="1" dirty="0">
              <a:solidFill>
                <a:schemeClr val="tx1"/>
              </a:solidFill>
            </a:endParaRPr>
          </a:p>
        </p:txBody>
      </p:sp>
      <p:sp>
        <p:nvSpPr>
          <p:cNvPr id="4" name="Oval 3"/>
          <p:cNvSpPr/>
          <p:nvPr/>
        </p:nvSpPr>
        <p:spPr>
          <a:xfrm>
            <a:off x="6019800" y="4107489"/>
            <a:ext cx="2438400" cy="2327564"/>
          </a:xfrm>
          <a:prstGeom prst="ellipse">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ar-SA" b="1" dirty="0">
                <a:solidFill>
                  <a:schemeClr val="tx1"/>
                </a:solidFill>
              </a:rPr>
              <a:t>(کارەساتی الحرة</a:t>
            </a:r>
            <a:r>
              <a:rPr lang="ar-SA" b="1" dirty="0" smtClean="0">
                <a:solidFill>
                  <a:schemeClr val="tx1"/>
                </a:solidFill>
              </a:rPr>
              <a:t>)</a:t>
            </a:r>
          </a:p>
          <a:p>
            <a:pPr algn="ctr"/>
            <a:r>
              <a:rPr lang="ku-Arab-IQ" b="1" dirty="0" smtClean="0">
                <a:solidFill>
                  <a:schemeClr val="tx1"/>
                </a:solidFill>
              </a:rPr>
              <a:t>٦١</a:t>
            </a:r>
            <a:r>
              <a:rPr lang="ar-SA" b="1" dirty="0" smtClean="0">
                <a:solidFill>
                  <a:schemeClr val="tx1"/>
                </a:solidFill>
              </a:rPr>
              <a:t>ك </a:t>
            </a:r>
            <a:endParaRPr lang="en-US" b="1" dirty="0">
              <a:solidFill>
                <a:schemeClr val="tx1"/>
              </a:solidFill>
            </a:endParaRPr>
          </a:p>
        </p:txBody>
      </p:sp>
      <p:sp>
        <p:nvSpPr>
          <p:cNvPr id="5" name="Oval 4"/>
          <p:cNvSpPr/>
          <p:nvPr/>
        </p:nvSpPr>
        <p:spPr>
          <a:xfrm>
            <a:off x="190500" y="4038551"/>
            <a:ext cx="2514600" cy="2507673"/>
          </a:xfrm>
          <a:prstGeom prst="ellipse">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ar-SA" b="1" dirty="0">
                <a:solidFill>
                  <a:schemeClr val="tx1"/>
                </a:solidFill>
              </a:rPr>
              <a:t>گەمارۆدانی شاری مەککە (٦٤ك) </a:t>
            </a:r>
            <a:endParaRPr lang="en-US" b="1" dirty="0">
              <a:solidFill>
                <a:schemeClr val="tx1"/>
              </a:solidFill>
            </a:endParaRPr>
          </a:p>
        </p:txBody>
      </p:sp>
      <p:sp>
        <p:nvSpPr>
          <p:cNvPr id="6" name="Down Arrow 5"/>
          <p:cNvSpPr/>
          <p:nvPr/>
        </p:nvSpPr>
        <p:spPr>
          <a:xfrm rot="10800000">
            <a:off x="4128789" y="2067799"/>
            <a:ext cx="484632" cy="137620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Down Arrow 6"/>
          <p:cNvSpPr/>
          <p:nvPr/>
        </p:nvSpPr>
        <p:spPr>
          <a:xfrm rot="17242451">
            <a:off x="5550752" y="4286044"/>
            <a:ext cx="484632" cy="116118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Down Arrow 7"/>
          <p:cNvSpPr/>
          <p:nvPr/>
        </p:nvSpPr>
        <p:spPr>
          <a:xfrm rot="3983963">
            <a:off x="2714244" y="4314316"/>
            <a:ext cx="484632" cy="10797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3960594" y="381000"/>
            <a:ext cx="821021" cy="685800"/>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ku-Arab-IQ" dirty="0" smtClean="0">
                <a:solidFill>
                  <a:schemeClr val="tx1"/>
                </a:solidFill>
              </a:rPr>
              <a:t>١</a:t>
            </a:r>
            <a:endParaRPr lang="en-US" dirty="0">
              <a:solidFill>
                <a:schemeClr val="tx1"/>
              </a:solidFill>
            </a:endParaRPr>
          </a:p>
        </p:txBody>
      </p:sp>
      <p:sp>
        <p:nvSpPr>
          <p:cNvPr id="10" name="Oval 9"/>
          <p:cNvSpPr/>
          <p:nvPr/>
        </p:nvSpPr>
        <p:spPr>
          <a:xfrm>
            <a:off x="7010400" y="4322612"/>
            <a:ext cx="762000" cy="602673"/>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ku-Arab-IQ" dirty="0" smtClean="0">
                <a:solidFill>
                  <a:schemeClr val="tx1"/>
                </a:solidFill>
              </a:rPr>
              <a:t>٢</a:t>
            </a:r>
            <a:endParaRPr lang="en-US" dirty="0">
              <a:solidFill>
                <a:schemeClr val="tx1"/>
              </a:solidFill>
            </a:endParaRPr>
          </a:p>
        </p:txBody>
      </p:sp>
      <p:sp>
        <p:nvSpPr>
          <p:cNvPr id="11" name="Oval 10"/>
          <p:cNvSpPr/>
          <p:nvPr/>
        </p:nvSpPr>
        <p:spPr>
          <a:xfrm>
            <a:off x="1219200" y="4160669"/>
            <a:ext cx="762000" cy="602673"/>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ku-Arab-IQ" b="1" dirty="0" smtClean="0">
                <a:solidFill>
                  <a:schemeClr val="tx1"/>
                </a:solidFill>
              </a:rPr>
              <a:t>٣</a:t>
            </a:r>
            <a:endParaRPr lang="en-US" b="1" dirty="0">
              <a:solidFill>
                <a:schemeClr val="tx1"/>
              </a:solidFill>
            </a:endParaRPr>
          </a:p>
        </p:txBody>
      </p:sp>
    </p:spTree>
    <p:extLst>
      <p:ext uri="{BB962C8B-B14F-4D97-AF65-F5344CB8AC3E}">
        <p14:creationId xmlns:p14="http://schemas.microsoft.com/office/powerpoint/2010/main" val="55134052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304800"/>
            <a:ext cx="8305800" cy="6248400"/>
          </a:xfrm>
        </p:spPr>
        <p:style>
          <a:lnRef idx="2">
            <a:schemeClr val="accent5"/>
          </a:lnRef>
          <a:fillRef idx="1">
            <a:schemeClr val="lt1"/>
          </a:fillRef>
          <a:effectRef idx="0">
            <a:schemeClr val="accent5"/>
          </a:effectRef>
          <a:fontRef idx="minor">
            <a:schemeClr val="dk1"/>
          </a:fontRef>
        </p:style>
        <p:txBody>
          <a:bodyPr>
            <a:normAutofit/>
          </a:bodyPr>
          <a:lstStyle/>
          <a:p>
            <a:pPr lvl="0" algn="just" rtl="1">
              <a:lnSpc>
                <a:spcPct val="115000"/>
              </a:lnSpc>
              <a:spcBef>
                <a:spcPts val="0"/>
              </a:spcBef>
              <a:spcAft>
                <a:spcPts val="1000"/>
              </a:spcAft>
            </a:pPr>
            <a:r>
              <a:rPr lang="ar-IQ" sz="2400" b="1" dirty="0">
                <a:solidFill>
                  <a:srgbClr val="FF0000"/>
                </a:solidFill>
                <a:latin typeface="Calibri" panose="020F0502020204030204" pitchFamily="34" charset="0"/>
                <a:ea typeface="Calibri" panose="020F0502020204030204" pitchFamily="34" charset="0"/>
                <a:cs typeface="RudawRegular"/>
              </a:rPr>
              <a:t>بەناوبانگترین ئەو ڕوداوانەی کە لەسەردەمی خیلافەتی (یزید) دا ڕویان داوە :</a:t>
            </a:r>
            <a:endParaRPr lang="en-US" sz="2400" dirty="0">
              <a:solidFill>
                <a:srgbClr val="FF0000"/>
              </a:solidFill>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15000"/>
              </a:lnSpc>
              <a:spcBef>
                <a:spcPts val="0"/>
              </a:spcBef>
              <a:spcAft>
                <a:spcPts val="1000"/>
              </a:spcAft>
              <a:buFont typeface="+mj-lt"/>
              <a:buAutoNum type="arabicPeriod"/>
            </a:pPr>
            <a:r>
              <a:rPr lang="ar-IQ" sz="2400" b="1" u="sng" dirty="0">
                <a:solidFill>
                  <a:prstClr val="black"/>
                </a:solidFill>
                <a:ea typeface="Calibri" panose="020F0502020204030204" pitchFamily="34" charset="0"/>
                <a:cs typeface="RudawRegular"/>
              </a:rPr>
              <a:t>دەرچوونی (حسین کوڕی علی) </a:t>
            </a:r>
            <a:r>
              <a:rPr lang="ar-SA" sz="2400" b="1" u="sng" dirty="0" smtClean="0">
                <a:solidFill>
                  <a:prstClr val="black"/>
                </a:solidFill>
                <a:ea typeface="Calibri" panose="020F0502020204030204" pitchFamily="34" charset="0"/>
                <a:cs typeface="RudawRegular"/>
              </a:rPr>
              <a:t>و</a:t>
            </a:r>
            <a:r>
              <a:rPr lang="ar-IQ" sz="2400" b="1" u="sng" dirty="0" smtClean="0">
                <a:solidFill>
                  <a:prstClr val="black"/>
                </a:solidFill>
                <a:ea typeface="Calibri" panose="020F0502020204030204" pitchFamily="34" charset="0"/>
                <a:cs typeface="RudawRegular"/>
              </a:rPr>
              <a:t> </a:t>
            </a:r>
            <a:r>
              <a:rPr lang="ar-IQ" sz="2400" b="1" u="sng" dirty="0">
                <a:solidFill>
                  <a:prstClr val="black"/>
                </a:solidFill>
                <a:ea typeface="Calibri" panose="020F0502020204030204" pitchFamily="34" charset="0"/>
                <a:cs typeface="RudawRegular"/>
              </a:rPr>
              <a:t>ڕوودانی کارەساتی کەربەلا لە ساڵی (٦١ك) دا :</a:t>
            </a:r>
            <a:endParaRPr lang="en-US" sz="2400" dirty="0">
              <a:solidFill>
                <a:prstClr val="black"/>
              </a:solidFill>
            </a:endParaRPr>
          </a:p>
          <a:p>
            <a:pPr marL="228600" lvl="0" indent="-228600" algn="just" rtl="1">
              <a:lnSpc>
                <a:spcPct val="90000"/>
              </a:lnSpc>
              <a:spcBef>
                <a:spcPts val="1000"/>
              </a:spcBef>
              <a:buFont typeface="Arial" panose="020B0604020202020204" pitchFamily="34" charset="0"/>
              <a:buChar char="•"/>
            </a:pPr>
            <a:r>
              <a:rPr lang="ar-IQ" sz="2400" b="1" dirty="0">
                <a:solidFill>
                  <a:prstClr val="black"/>
                </a:solidFill>
                <a:ea typeface="Calibri" panose="020F0502020204030204" pitchFamily="34" charset="0"/>
                <a:cs typeface="Noto Naskh Arabic UI"/>
              </a:rPr>
              <a:t>لەدوای وەرگرتنی خەلافەت لەلایەن (یزید بن معاویة) (حسین کوڕی علی) و (عبداللە کوڕی زبیر) شاری مەدینەیان جێهێشت و ڕویان کردە شاری مەککە و تیایدا مانەوە، خەڵکی لە دەورەی حسین </a:t>
            </a:r>
            <a:r>
              <a:rPr lang="ar-IQ" sz="2400" b="1" dirty="0" smtClean="0">
                <a:solidFill>
                  <a:prstClr val="black"/>
                </a:solidFill>
                <a:ea typeface="Calibri" panose="020F0502020204030204" pitchFamily="34" charset="0"/>
                <a:cs typeface="Noto Naskh Arabic UI"/>
              </a:rPr>
              <a:t>کۆبونەوە</a:t>
            </a:r>
            <a:endParaRPr lang="ar-SA" sz="2400" b="1" dirty="0" smtClean="0">
              <a:solidFill>
                <a:prstClr val="black"/>
              </a:solidFill>
              <a:ea typeface="Calibri" panose="020F0502020204030204" pitchFamily="34" charset="0"/>
              <a:cs typeface="Noto Naskh Arabic UI"/>
            </a:endParaRPr>
          </a:p>
          <a:p>
            <a:pPr marL="228600" lvl="0" indent="-228600" algn="just" rtl="1">
              <a:lnSpc>
                <a:spcPct val="90000"/>
              </a:lnSpc>
              <a:spcBef>
                <a:spcPts val="1000"/>
              </a:spcBef>
              <a:buFont typeface="Arial" panose="020B0604020202020204" pitchFamily="34" charset="0"/>
              <a:buChar char="•"/>
            </a:pPr>
            <a:r>
              <a:rPr lang="ar-IQ" sz="2400" b="1" dirty="0" smtClean="0">
                <a:solidFill>
                  <a:prstClr val="black"/>
                </a:solidFill>
                <a:ea typeface="Calibri" panose="020F0502020204030204" pitchFamily="34" charset="0"/>
                <a:cs typeface="Noto Naskh Arabic UI"/>
              </a:rPr>
              <a:t> </a:t>
            </a:r>
            <a:r>
              <a:rPr lang="ar-IQ" sz="2400" b="1" dirty="0">
                <a:solidFill>
                  <a:prstClr val="black"/>
                </a:solidFill>
                <a:ea typeface="Calibri" panose="020F0502020204030204" pitchFamily="34" charset="0"/>
                <a:cs typeface="Noto Naskh Arabic UI"/>
              </a:rPr>
              <a:t>خەڵکی عیراق بە تایبەتی (کوفە) هەواڵیان پێگەیشت کەوا (حسین) بەیعەتی بە (یزید) نەداوە و نەرم و نیانی والی ئومەوی لە کوفە (</a:t>
            </a:r>
            <a:r>
              <a:rPr lang="ar-IQ" sz="2400" b="1" dirty="0">
                <a:solidFill>
                  <a:srgbClr val="FF0000"/>
                </a:solidFill>
                <a:ea typeface="Calibri" panose="020F0502020204030204" pitchFamily="34" charset="0"/>
                <a:cs typeface="Noto Naskh Arabic UI"/>
              </a:rPr>
              <a:t>النعمان بن بشیر</a:t>
            </a:r>
            <a:r>
              <a:rPr lang="ar-IQ" sz="2400" b="1" dirty="0">
                <a:solidFill>
                  <a:prstClr val="black"/>
                </a:solidFill>
                <a:ea typeface="Calibri" panose="020F0502020204030204" pitchFamily="34" charset="0"/>
                <a:cs typeface="Noto Naskh Arabic UI"/>
              </a:rPr>
              <a:t>) هانی دان تا بانگەواز بۆ پێکهێنانی بەرەیەکی بەرهەڵستکار بکەن، پاشان گشت ئەو لایەنانەی کە پشتگیری (عەلەویەکانیان) دەکرد لە ماڵی (</a:t>
            </a:r>
            <a:r>
              <a:rPr lang="ar-IQ" sz="2400" b="1" dirty="0">
                <a:solidFill>
                  <a:srgbClr val="FF0000"/>
                </a:solidFill>
                <a:ea typeface="Calibri" panose="020F0502020204030204" pitchFamily="34" charset="0"/>
                <a:cs typeface="Noto Naskh Arabic UI"/>
              </a:rPr>
              <a:t>سلیمان بن صرد الخزاعي</a:t>
            </a:r>
            <a:r>
              <a:rPr lang="ar-IQ" sz="2400" b="1" dirty="0">
                <a:solidFill>
                  <a:prstClr val="black"/>
                </a:solidFill>
                <a:ea typeface="Calibri" panose="020F0502020204030204" pitchFamily="34" charset="0"/>
                <a:cs typeface="Noto Naskh Arabic UI"/>
              </a:rPr>
              <a:t>) کۆبونەوەو ڕێککەوتن کەوا (نامە) بۆ حسین بنوسن بۆ ئەوەی بچێتە کوفە و ئەوانیش بەیعەتی پێبدەن و هەڵوێستی سیاسی خۆیان دیاری کرد کە ئەویش لابردنی یزید و دان نەنان بەو سیستەمە </a:t>
            </a:r>
            <a:r>
              <a:rPr lang="ar-IQ" sz="2400" b="1" dirty="0" smtClean="0">
                <a:solidFill>
                  <a:prstClr val="black"/>
                </a:solidFill>
                <a:ea typeface="Calibri" panose="020F0502020204030204" pitchFamily="34" charset="0"/>
                <a:cs typeface="Noto Naskh Arabic UI"/>
              </a:rPr>
              <a:t>میراتگرییەی</a:t>
            </a:r>
            <a:endParaRPr lang="en-US" dirty="0"/>
          </a:p>
        </p:txBody>
      </p:sp>
    </p:spTree>
    <p:extLst>
      <p:ext uri="{BB962C8B-B14F-4D97-AF65-F5344CB8AC3E}">
        <p14:creationId xmlns:p14="http://schemas.microsoft.com/office/powerpoint/2010/main" val="51003066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 y="228600"/>
            <a:ext cx="8686800" cy="6324600"/>
          </a:xfrm>
        </p:spPr>
        <p:style>
          <a:lnRef idx="2">
            <a:schemeClr val="accent5"/>
          </a:lnRef>
          <a:fillRef idx="1">
            <a:schemeClr val="lt1"/>
          </a:fillRef>
          <a:effectRef idx="0">
            <a:schemeClr val="accent5"/>
          </a:effectRef>
          <a:fontRef idx="minor">
            <a:schemeClr val="dk1"/>
          </a:fontRef>
        </p:style>
        <p:txBody>
          <a:bodyPr>
            <a:noAutofit/>
          </a:bodyPr>
          <a:lstStyle/>
          <a:p>
            <a:pPr lvl="0" algn="just" rtl="1">
              <a:lnSpc>
                <a:spcPct val="90000"/>
              </a:lnSpc>
              <a:spcBef>
                <a:spcPts val="1000"/>
              </a:spcBef>
            </a:pPr>
            <a:r>
              <a:rPr lang="ar-IQ" sz="2400" b="1" dirty="0">
                <a:solidFill>
                  <a:prstClr val="black"/>
                </a:solidFill>
                <a:ea typeface="Calibri" panose="020F0502020204030204" pitchFamily="34" charset="0"/>
                <a:cs typeface="Noto Naskh Arabic UI"/>
              </a:rPr>
              <a:t>(مسلم بن عقیل) لە مانگی شوالی ساڵی(٦٠ ك / مانگی تموزی ٦٨٠ ز) گەیشتە کوفە و لە ماڵی (المختار بن ابی عبید الثقفي) دابەزی، کاتێک خەڵکی کوفە زانیان کەوا مسلم گەیشتۆتە کوفە چونە لای و (١٢) هەزار یان هەندێک دەڵێن (١٨) هەزار کەس بەیعەتیان پێدا لەسەر گوێڕایەڵی کردنی (حسین) و سوێندیان خوارد کە بە ماڵ وگیان بیپارێزن، </a:t>
            </a:r>
            <a:endParaRPr lang="ku-Arab-IQ" sz="2400" b="1" dirty="0" smtClean="0">
              <a:solidFill>
                <a:prstClr val="black"/>
              </a:solidFill>
              <a:ea typeface="Calibri" panose="020F0502020204030204" pitchFamily="34" charset="0"/>
              <a:cs typeface="Noto Naskh Arabic UI"/>
            </a:endParaRPr>
          </a:p>
          <a:p>
            <a:pPr lvl="0" algn="just" rtl="1">
              <a:lnSpc>
                <a:spcPct val="90000"/>
              </a:lnSpc>
              <a:spcBef>
                <a:spcPts val="1000"/>
              </a:spcBef>
            </a:pPr>
            <a:r>
              <a:rPr lang="ar-IQ" sz="2400" b="1" dirty="0" smtClean="0">
                <a:solidFill>
                  <a:prstClr val="black"/>
                </a:solidFill>
                <a:ea typeface="Calibri" panose="020F0502020204030204" pitchFamily="34" charset="0"/>
                <a:cs typeface="Noto Naskh Arabic UI"/>
              </a:rPr>
              <a:t>لەو </a:t>
            </a:r>
            <a:r>
              <a:rPr lang="ar-IQ" sz="2400" b="1" dirty="0">
                <a:solidFill>
                  <a:prstClr val="black"/>
                </a:solidFill>
                <a:ea typeface="Calibri" panose="020F0502020204030204" pitchFamily="34" charset="0"/>
                <a:cs typeface="Noto Naskh Arabic UI"/>
              </a:rPr>
              <a:t>کاتەدا خەلیفە یزید </a:t>
            </a:r>
            <a:r>
              <a:rPr lang="ar-IQ" sz="2400" b="1" dirty="0" smtClean="0">
                <a:solidFill>
                  <a:prstClr val="black"/>
                </a:solidFill>
                <a:ea typeface="Calibri" panose="020F0502020204030204" pitchFamily="34" charset="0"/>
                <a:cs typeface="Noto Naskh Arabic UI"/>
              </a:rPr>
              <a:t>(</a:t>
            </a:r>
            <a:r>
              <a:rPr lang="ar-IQ" sz="2400" b="1" dirty="0">
                <a:solidFill>
                  <a:prstClr val="black"/>
                </a:solidFill>
                <a:ea typeface="Calibri" panose="020F0502020204030204" pitchFamily="34" charset="0"/>
                <a:cs typeface="Noto Naskh Arabic UI"/>
              </a:rPr>
              <a:t>عبیداللە بن زیاد) ی کردە والی کوفە کە لەهەمان کاتدا والی شاری (بصرە) بوو </a:t>
            </a:r>
            <a:endParaRPr lang="ku-Arab-IQ" sz="2400" b="1" dirty="0" smtClean="0">
              <a:solidFill>
                <a:prstClr val="black"/>
              </a:solidFill>
              <a:ea typeface="Calibri" panose="020F0502020204030204" pitchFamily="34" charset="0"/>
              <a:cs typeface="Noto Naskh Arabic UI"/>
            </a:endParaRPr>
          </a:p>
          <a:p>
            <a:pPr lvl="0" algn="just" rtl="1">
              <a:lnSpc>
                <a:spcPct val="90000"/>
              </a:lnSpc>
              <a:spcBef>
                <a:spcPts val="1000"/>
              </a:spcBef>
            </a:pPr>
            <a:r>
              <a:rPr lang="ar-IQ" sz="2400" b="1" dirty="0" smtClean="0">
                <a:solidFill>
                  <a:prstClr val="black"/>
                </a:solidFill>
                <a:ea typeface="Calibri" panose="020F0502020204030204" pitchFamily="34" charset="0"/>
                <a:cs typeface="Noto Naskh Arabic UI"/>
              </a:rPr>
              <a:t>حسین مەککەی </a:t>
            </a:r>
            <a:r>
              <a:rPr lang="ar-IQ" sz="2400" b="1" dirty="0">
                <a:solidFill>
                  <a:prstClr val="black"/>
                </a:solidFill>
                <a:ea typeface="Calibri" panose="020F0502020204030204" pitchFamily="34" charset="0"/>
                <a:cs typeface="Noto Naskh Arabic UI"/>
              </a:rPr>
              <a:t>بەجێهێشت و بەرەو کوفە بەڕێکەوت و هاوەڵانێکیشی لەگەڵ دابوو کە ژمارەیان نزیکەی (٨٠) کەس دەبوون لە خزم و کەسی خۆی، هەرچەند ژمارەیەک لە گەورە کەسایەتییە ئیسلامییەکان ئامۆژگارییان کرد </a:t>
            </a:r>
            <a:r>
              <a:rPr lang="ar-IQ" sz="2400" b="1" dirty="0" smtClean="0">
                <a:solidFill>
                  <a:prstClr val="black"/>
                </a:solidFill>
                <a:ea typeface="Calibri" panose="020F0502020204030204" pitchFamily="34" charset="0"/>
                <a:cs typeface="Noto Naskh Arabic UI"/>
              </a:rPr>
              <a:t>وەک</a:t>
            </a:r>
            <a:r>
              <a:rPr lang="ku-Arab-IQ" sz="2400" b="1" dirty="0" smtClean="0">
                <a:solidFill>
                  <a:prstClr val="black"/>
                </a:solidFill>
                <a:ea typeface="Calibri" panose="020F0502020204030204" pitchFamily="34" charset="0"/>
                <a:cs typeface="Noto Naskh Arabic UI"/>
              </a:rPr>
              <a:t>  </a:t>
            </a:r>
            <a:r>
              <a:rPr lang="ar-SA" sz="2400" b="1" dirty="0" smtClean="0">
                <a:solidFill>
                  <a:prstClr val="black"/>
                </a:solidFill>
                <a:ea typeface="Calibri" panose="020F0502020204030204" pitchFamily="34" charset="0"/>
                <a:cs typeface="Noto Naskh Arabic UI"/>
              </a:rPr>
              <a:t> عبدالله بن العباس</a:t>
            </a:r>
          </a:p>
          <a:p>
            <a:pPr lvl="0" algn="just" rtl="1">
              <a:lnSpc>
                <a:spcPct val="90000"/>
              </a:lnSpc>
              <a:spcBef>
                <a:spcPts val="1000"/>
              </a:spcBef>
            </a:pPr>
            <a:r>
              <a:rPr lang="ar-SA" sz="2400" b="1" dirty="0">
                <a:solidFill>
                  <a:prstClr val="black"/>
                </a:solidFill>
              </a:rPr>
              <a:t>تا نەچێت بۆ عیراق، چونکە لە عیراق هێشتا دەسەڵات ئومەوییە وێڕای ئەوەی خەڵکەکەشی گەلێکن ناپاکی دەنوێنن و لەوەشدا پێشینەیان هەیە، بەڵام حسین گشت ئامۆژگارییەکانی فەرامۆش کرد و لە مانگی ذي الحجة ساڵی (٦٠ك) بەرەو عیراق ڕۆیشت</a:t>
            </a:r>
            <a:endParaRPr lang="en-US" sz="2400" b="1" dirty="0">
              <a:solidFill>
                <a:prstClr val="black"/>
              </a:solidFill>
            </a:endParaRPr>
          </a:p>
          <a:p>
            <a:endParaRPr lang="en-US" sz="2400" b="1" dirty="0"/>
          </a:p>
        </p:txBody>
      </p:sp>
    </p:spTree>
    <p:extLst>
      <p:ext uri="{BB962C8B-B14F-4D97-AF65-F5344CB8AC3E}">
        <p14:creationId xmlns:p14="http://schemas.microsoft.com/office/powerpoint/2010/main" val="359745492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1066800"/>
            <a:ext cx="8534400" cy="4953000"/>
          </a:xfrm>
        </p:spPr>
        <p:style>
          <a:lnRef idx="2">
            <a:schemeClr val="accent5"/>
          </a:lnRef>
          <a:fillRef idx="1">
            <a:schemeClr val="lt1"/>
          </a:fillRef>
          <a:effectRef idx="0">
            <a:schemeClr val="accent5"/>
          </a:effectRef>
          <a:fontRef idx="minor">
            <a:schemeClr val="dk1"/>
          </a:fontRef>
        </p:style>
        <p:txBody>
          <a:bodyPr>
            <a:normAutofit/>
          </a:bodyPr>
          <a:lstStyle/>
          <a:p>
            <a:pPr lvl="0" indent="-228600" algn="just" rtl="1">
              <a:lnSpc>
                <a:spcPct val="115000"/>
              </a:lnSpc>
              <a:spcBef>
                <a:spcPts val="0"/>
              </a:spcBef>
              <a:buFont typeface="Arial" panose="020B0604020202020204" pitchFamily="34" charset="0"/>
              <a:buChar char="•"/>
            </a:pPr>
            <a:r>
              <a:rPr lang="ar-IQ" sz="2800" b="1" dirty="0" smtClean="0">
                <a:solidFill>
                  <a:prstClr val="black"/>
                </a:solidFill>
                <a:latin typeface="Calibri" panose="020F0502020204030204" pitchFamily="34" charset="0"/>
                <a:ea typeface="Calibri" panose="020F0502020204030204" pitchFamily="34" charset="0"/>
                <a:cs typeface="Noto Naskh Arabic UI"/>
              </a:rPr>
              <a:t> </a:t>
            </a:r>
            <a:r>
              <a:rPr lang="ar-IQ" sz="2800" b="1" dirty="0">
                <a:solidFill>
                  <a:prstClr val="black"/>
                </a:solidFill>
                <a:latin typeface="Calibri" panose="020F0502020204030204" pitchFamily="34" charset="0"/>
                <a:ea typeface="Calibri" panose="020F0502020204030204" pitchFamily="34" charset="0"/>
                <a:cs typeface="Noto Naskh Arabic UI"/>
              </a:rPr>
              <a:t>کاروانەکەی (حسین) گەیشتە (کربلاء) (عمر بن سعد بن ابی وقاص) بە هێزێکی سەربازییەوە لەگەڵ چەند فەرمانێکی تونددا بۆ یەکلاکردنەوی بارەکە بەرەو </a:t>
            </a:r>
            <a:r>
              <a:rPr lang="ar-IQ" sz="2800" b="1" dirty="0" smtClean="0">
                <a:solidFill>
                  <a:prstClr val="black"/>
                </a:solidFill>
                <a:latin typeface="Calibri" panose="020F0502020204030204" pitchFamily="34" charset="0"/>
                <a:ea typeface="Calibri" panose="020F0502020204030204" pitchFamily="34" charset="0"/>
                <a:cs typeface="Noto Naskh Arabic UI"/>
              </a:rPr>
              <a:t>ڕووی وەستا</a:t>
            </a:r>
            <a:r>
              <a:rPr lang="ar-SA" sz="2800" b="1" dirty="0" smtClean="0">
                <a:solidFill>
                  <a:prstClr val="black"/>
                </a:solidFill>
                <a:latin typeface="Calibri" panose="020F0502020204030204" pitchFamily="34" charset="0"/>
                <a:ea typeface="Calibri" panose="020F0502020204030204" pitchFamily="34" charset="0"/>
                <a:cs typeface="Noto Naskh Arabic UI"/>
              </a:rPr>
              <a:t> </a:t>
            </a:r>
          </a:p>
          <a:p>
            <a:pPr lvl="0" indent="-228600" algn="just" rtl="1">
              <a:lnSpc>
                <a:spcPct val="115000"/>
              </a:lnSpc>
              <a:spcBef>
                <a:spcPts val="0"/>
              </a:spcBef>
              <a:buFont typeface="Arial" panose="020B0604020202020204" pitchFamily="34" charset="0"/>
              <a:buChar char="•"/>
            </a:pPr>
            <a:r>
              <a:rPr lang="ar-IQ" sz="2800" b="1" dirty="0" smtClean="0">
                <a:solidFill>
                  <a:prstClr val="black"/>
                </a:solidFill>
                <a:latin typeface="Calibri" panose="020F0502020204030204" pitchFamily="34" charset="0"/>
                <a:ea typeface="Calibri" panose="020F0502020204030204" pitchFamily="34" charset="0"/>
                <a:cs typeface="Noto Naskh Arabic UI"/>
              </a:rPr>
              <a:t>والی </a:t>
            </a:r>
            <a:r>
              <a:rPr lang="ar-IQ" sz="2800" b="1" dirty="0">
                <a:solidFill>
                  <a:prstClr val="black"/>
                </a:solidFill>
                <a:latin typeface="Calibri" panose="020F0502020204030204" pitchFamily="34" charset="0"/>
                <a:ea typeface="Calibri" panose="020F0502020204030204" pitchFamily="34" charset="0"/>
                <a:cs typeface="Noto Naskh Arabic UI"/>
              </a:rPr>
              <a:t>کوفە (عبیداللەی کوڕی زیاد) </a:t>
            </a:r>
            <a:r>
              <a:rPr lang="ar-IQ" sz="2800" b="1" dirty="0" smtClean="0">
                <a:solidFill>
                  <a:prstClr val="black"/>
                </a:solidFill>
                <a:latin typeface="Calibri" panose="020F0502020204030204" pitchFamily="34" charset="0"/>
                <a:ea typeface="Calibri" panose="020F0502020204030204" pitchFamily="34" charset="0"/>
                <a:cs typeface="Noto Naskh Arabic UI"/>
              </a:rPr>
              <a:t>لە (</a:t>
            </a:r>
            <a:r>
              <a:rPr lang="ar-IQ" sz="2800" b="1" dirty="0">
                <a:solidFill>
                  <a:prstClr val="black"/>
                </a:solidFill>
                <a:latin typeface="Calibri" panose="020F0502020204030204" pitchFamily="34" charset="0"/>
                <a:ea typeface="Calibri" panose="020F0502020204030204" pitchFamily="34" charset="0"/>
                <a:cs typeface="Noto Naskh Arabic UI"/>
              </a:rPr>
              <a:t>١٠ محرم ساڵی ٦١ك / ٦٨٠ ز ) دا پاش جەنگێکی نا هاوسەنگ (حسین کوڕی علی) (ر.خ) لەگەڵ نزیکەی  (حەفتاو دوو) کەس لە شوێنکەوتەکانی دا شەهید </a:t>
            </a:r>
            <a:r>
              <a:rPr lang="ar-IQ" sz="2800" b="1" dirty="0" smtClean="0">
                <a:solidFill>
                  <a:prstClr val="black"/>
                </a:solidFill>
                <a:latin typeface="Calibri" panose="020F0502020204030204" pitchFamily="34" charset="0"/>
                <a:ea typeface="Calibri" panose="020F0502020204030204" pitchFamily="34" charset="0"/>
                <a:cs typeface="Noto Naskh Arabic UI"/>
              </a:rPr>
              <a:t>کران</a:t>
            </a:r>
            <a:endParaRPr lang="en-US" dirty="0"/>
          </a:p>
        </p:txBody>
      </p:sp>
    </p:spTree>
    <p:extLst>
      <p:ext uri="{BB962C8B-B14F-4D97-AF65-F5344CB8AC3E}">
        <p14:creationId xmlns:p14="http://schemas.microsoft.com/office/powerpoint/2010/main" val="12826109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 y="249382"/>
            <a:ext cx="8610600" cy="6380018"/>
          </a:xfrm>
        </p:spPr>
        <p:style>
          <a:lnRef idx="2">
            <a:schemeClr val="accent5"/>
          </a:lnRef>
          <a:fillRef idx="1">
            <a:schemeClr val="lt1"/>
          </a:fillRef>
          <a:effectRef idx="0">
            <a:schemeClr val="accent5"/>
          </a:effectRef>
          <a:fontRef idx="minor">
            <a:schemeClr val="dk1"/>
          </a:fontRef>
        </p:style>
        <p:txBody>
          <a:bodyPr>
            <a:normAutofit/>
          </a:bodyPr>
          <a:lstStyle/>
          <a:p>
            <a:pPr lvl="0" rtl="1">
              <a:lnSpc>
                <a:spcPct val="115000"/>
              </a:lnSpc>
              <a:spcBef>
                <a:spcPts val="0"/>
              </a:spcBef>
            </a:pPr>
            <a:r>
              <a:rPr lang="ar-SA" sz="3000" b="1" u="sng" dirty="0" smtClean="0">
                <a:solidFill>
                  <a:prstClr val="black"/>
                </a:solidFill>
                <a:ea typeface="Calibri" panose="020F0502020204030204" pitchFamily="34" charset="0"/>
                <a:cs typeface="RudawRegular"/>
              </a:rPr>
              <a:t>2. </a:t>
            </a:r>
            <a:r>
              <a:rPr lang="ar-IQ" sz="3000" b="1" u="sng" dirty="0" smtClean="0">
                <a:solidFill>
                  <a:prstClr val="black"/>
                </a:solidFill>
                <a:ea typeface="Calibri" panose="020F0502020204030204" pitchFamily="34" charset="0"/>
                <a:cs typeface="RudawRegular"/>
              </a:rPr>
              <a:t>هێرشکردنە </a:t>
            </a:r>
            <a:r>
              <a:rPr lang="ar-IQ" sz="3000" b="1" u="sng" dirty="0">
                <a:solidFill>
                  <a:prstClr val="black"/>
                </a:solidFill>
                <a:ea typeface="Calibri" panose="020F0502020204030204" pitchFamily="34" charset="0"/>
                <a:cs typeface="RudawRegular"/>
              </a:rPr>
              <a:t>سەر شاری مەدینە (کارەساتی الحرة) :</a:t>
            </a:r>
            <a:endParaRPr lang="en-US" sz="2600" dirty="0">
              <a:solidFill>
                <a:prstClr val="black"/>
              </a:solidFill>
            </a:endParaRPr>
          </a:p>
          <a:p>
            <a:pPr lvl="0" indent="-228600" algn="justLow" rtl="1">
              <a:lnSpc>
                <a:spcPct val="115000"/>
              </a:lnSpc>
              <a:spcBef>
                <a:spcPts val="0"/>
              </a:spcBef>
              <a:buFont typeface="Arial" panose="020B0604020202020204" pitchFamily="34" charset="0"/>
              <a:buChar char="•"/>
            </a:pPr>
            <a:r>
              <a:rPr lang="ar-IQ" sz="2600" b="1" dirty="0">
                <a:solidFill>
                  <a:prstClr val="black"/>
                </a:solidFill>
                <a:latin typeface="Calibri" panose="020F0502020204030204" pitchFamily="34" charset="0"/>
                <a:ea typeface="Calibri" panose="020F0502020204030204" pitchFamily="34" charset="0"/>
                <a:cs typeface="Noto Naskh Arabic UI"/>
              </a:rPr>
              <a:t>پاش شەهیدکردنی (حسین بن علي) لەساڵی (٦١ ك) خ</a:t>
            </a:r>
            <a:r>
              <a:rPr lang="ar-SA" sz="2600" b="1" dirty="0">
                <a:solidFill>
                  <a:prstClr val="black"/>
                </a:solidFill>
                <a:latin typeface="Calibri" panose="020F0502020204030204" pitchFamily="34" charset="0"/>
                <a:ea typeface="Calibri" panose="020F0502020204030204" pitchFamily="34" charset="0"/>
                <a:cs typeface="Noto Naskh Arabic UI"/>
              </a:rPr>
              <a:t>ە</a:t>
            </a:r>
            <a:r>
              <a:rPr lang="ar-IQ" sz="2600" b="1" dirty="0">
                <a:solidFill>
                  <a:prstClr val="black"/>
                </a:solidFill>
                <a:latin typeface="Calibri" panose="020F0502020204030204" pitchFamily="34" charset="0"/>
                <a:ea typeface="Calibri" panose="020F0502020204030204" pitchFamily="34" charset="0"/>
                <a:cs typeface="Noto Naskh Arabic UI"/>
              </a:rPr>
              <a:t>ڵکی شاری مەدینە کۆبونەوە لەسەر لابردن وگوێڕایەڵی نەکردنی (یزید) و بڕیاریاندا والی (ئومەوی) لە (مەدینە) دەربکەن کە ناوی (عوسمانی کوڕی محمد کوڕی ابو سفیان بوو)، لەگەڵ دەرکردنی تیرەی (بنی ئومەییە) لە (مەدینە) بۆیە (بنی ئومەییە) لە ماڵی(مروان بن الحکم) کۆبونەوە، خەڵکی مەدینە هاتن چواردەوریان گرتن و بڕیاری لابردنی (یزید)یان دا و بەیعەتیان دا بە (عبداللەی کوڕی حنظلة) </a:t>
            </a:r>
            <a:endParaRPr lang="ar-SA" sz="2600" b="1" dirty="0" smtClean="0">
              <a:solidFill>
                <a:prstClr val="black"/>
              </a:solidFill>
              <a:latin typeface="Calibri" panose="020F0502020204030204" pitchFamily="34" charset="0"/>
              <a:ea typeface="Calibri" panose="020F0502020204030204" pitchFamily="34" charset="0"/>
              <a:cs typeface="Noto Naskh Arabic UI"/>
            </a:endParaRPr>
          </a:p>
          <a:p>
            <a:pPr lvl="0" indent="-228600" algn="justLow" rtl="1">
              <a:lnSpc>
                <a:spcPct val="115000"/>
              </a:lnSpc>
              <a:spcBef>
                <a:spcPts val="0"/>
              </a:spcBef>
              <a:buFont typeface="Arial" panose="020B0604020202020204" pitchFamily="34" charset="0"/>
              <a:buChar char="•"/>
            </a:pPr>
            <a:r>
              <a:rPr lang="ar-IQ" sz="2600" b="1" dirty="0" smtClean="0">
                <a:solidFill>
                  <a:prstClr val="black"/>
                </a:solidFill>
                <a:latin typeface="Calibri" panose="020F0502020204030204" pitchFamily="34" charset="0"/>
                <a:ea typeface="Calibri" panose="020F0502020204030204" pitchFamily="34" charset="0"/>
                <a:cs typeface="Noto Naskh Arabic UI"/>
              </a:rPr>
              <a:t>هۆزی </a:t>
            </a:r>
            <a:r>
              <a:rPr lang="ar-IQ" sz="2600" b="1" dirty="0">
                <a:solidFill>
                  <a:prstClr val="black"/>
                </a:solidFill>
                <a:latin typeface="Calibri" panose="020F0502020204030204" pitchFamily="34" charset="0"/>
                <a:ea typeface="Calibri" panose="020F0502020204030204" pitchFamily="34" charset="0"/>
                <a:cs typeface="Noto Naskh Arabic UI"/>
              </a:rPr>
              <a:t>بنی ئومەییە نامەیەکیان بۆ خەلیفە (یزید) </a:t>
            </a:r>
            <a:r>
              <a:rPr lang="ar-IQ" sz="2600" b="1" dirty="0" smtClean="0">
                <a:solidFill>
                  <a:prstClr val="black"/>
                </a:solidFill>
                <a:latin typeface="Calibri" panose="020F0502020204030204" pitchFamily="34" charset="0"/>
                <a:ea typeface="Calibri" panose="020F0502020204030204" pitchFamily="34" charset="0"/>
                <a:cs typeface="Noto Naskh Arabic UI"/>
              </a:rPr>
              <a:t>بۆیە </a:t>
            </a:r>
            <a:r>
              <a:rPr lang="ar-IQ" sz="2600" b="1" dirty="0">
                <a:solidFill>
                  <a:prstClr val="black"/>
                </a:solidFill>
                <a:latin typeface="Calibri" panose="020F0502020204030204" pitchFamily="34" charset="0"/>
                <a:ea typeface="Calibri" panose="020F0502020204030204" pitchFamily="34" charset="0"/>
                <a:cs typeface="Noto Naskh Arabic UI"/>
              </a:rPr>
              <a:t>خەلیفە یزید سوپایەکی ئامادەکرد بە سەرکردایەتی (مسلم بن عقبة المري) کە ژمارەیان گەیشتە (١٢) هەزار سەرباز </a:t>
            </a:r>
            <a:r>
              <a:rPr lang="ar-SA" sz="2600" b="1" dirty="0" smtClean="0">
                <a:solidFill>
                  <a:prstClr val="black"/>
                </a:solidFill>
                <a:latin typeface="Calibri" panose="020F0502020204030204" pitchFamily="34" charset="0"/>
                <a:ea typeface="Calibri" panose="020F0502020204030204" pitchFamily="34" charset="0"/>
                <a:cs typeface="Noto Naskh Arabic UI"/>
              </a:rPr>
              <a:t>. </a:t>
            </a:r>
            <a:endParaRPr lang="en-US" sz="2600" dirty="0">
              <a:solidFill>
                <a:prstClr val="black"/>
              </a:solidFill>
            </a:endParaRPr>
          </a:p>
          <a:p>
            <a:endParaRPr lang="en-US" dirty="0"/>
          </a:p>
        </p:txBody>
      </p:sp>
    </p:spTree>
    <p:extLst>
      <p:ext uri="{BB962C8B-B14F-4D97-AF65-F5344CB8AC3E}">
        <p14:creationId xmlns:p14="http://schemas.microsoft.com/office/powerpoint/2010/main" val="426518339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 y="304800"/>
            <a:ext cx="8610600" cy="6400800"/>
          </a:xfrm>
        </p:spPr>
        <p:style>
          <a:lnRef idx="2">
            <a:schemeClr val="accent5"/>
          </a:lnRef>
          <a:fillRef idx="1">
            <a:schemeClr val="lt1"/>
          </a:fillRef>
          <a:effectRef idx="0">
            <a:schemeClr val="accent5"/>
          </a:effectRef>
          <a:fontRef idx="minor">
            <a:schemeClr val="dk1"/>
          </a:fontRef>
        </p:style>
        <p:txBody>
          <a:bodyPr>
            <a:normAutofit fontScale="92500" lnSpcReduction="10000"/>
          </a:bodyPr>
          <a:lstStyle/>
          <a:p>
            <a:pPr lvl="0" algn="justLow" rtl="1">
              <a:lnSpc>
                <a:spcPct val="115000"/>
              </a:lnSpc>
              <a:spcBef>
                <a:spcPts val="0"/>
              </a:spcBef>
            </a:pPr>
            <a:r>
              <a:rPr lang="ar-SA" b="1" dirty="0" smtClean="0">
                <a:solidFill>
                  <a:prstClr val="black"/>
                </a:solidFill>
                <a:latin typeface="Calibri" panose="020F0502020204030204" pitchFamily="34" charset="0"/>
                <a:ea typeface="Calibri" panose="020F0502020204030204" pitchFamily="34" charset="0"/>
                <a:cs typeface="Noto Naskh Arabic UI"/>
              </a:rPr>
              <a:t>   </a:t>
            </a:r>
            <a:r>
              <a:rPr lang="ar-IQ" b="1" dirty="0" smtClean="0">
                <a:solidFill>
                  <a:prstClr val="black"/>
                </a:solidFill>
                <a:latin typeface="Calibri" panose="020F0502020204030204" pitchFamily="34" charset="0"/>
                <a:ea typeface="Calibri" panose="020F0502020204030204" pitchFamily="34" charset="0"/>
                <a:cs typeface="Noto Naskh Arabic UI"/>
              </a:rPr>
              <a:t>(</a:t>
            </a:r>
            <a:r>
              <a:rPr lang="ar-IQ" b="1" dirty="0">
                <a:solidFill>
                  <a:prstClr val="black"/>
                </a:solidFill>
                <a:latin typeface="Calibri" panose="020F0502020204030204" pitchFamily="34" charset="0"/>
                <a:ea typeface="Calibri" panose="020F0502020204030204" pitchFamily="34" charset="0"/>
                <a:cs typeface="Noto Naskh Arabic UI"/>
              </a:rPr>
              <a:t>مسلم بن عقبة المري) بە سوپاکەیەوە گەیشتە </a:t>
            </a:r>
            <a:r>
              <a:rPr lang="ar-IQ" b="1" dirty="0" smtClean="0">
                <a:solidFill>
                  <a:prstClr val="black"/>
                </a:solidFill>
                <a:latin typeface="Calibri" panose="020F0502020204030204" pitchFamily="34" charset="0"/>
                <a:ea typeface="Calibri" panose="020F0502020204030204" pitchFamily="34" charset="0"/>
                <a:cs typeface="Noto Naskh Arabic UI"/>
              </a:rPr>
              <a:t>ڕۆژهەڵاتی </a:t>
            </a:r>
            <a:r>
              <a:rPr lang="ar-IQ" b="1" dirty="0">
                <a:solidFill>
                  <a:prstClr val="black"/>
                </a:solidFill>
                <a:latin typeface="Calibri" panose="020F0502020204030204" pitchFamily="34" charset="0"/>
                <a:ea typeface="Calibri" panose="020F0502020204030204" pitchFamily="34" charset="0"/>
                <a:cs typeface="Noto Naskh Arabic UI"/>
              </a:rPr>
              <a:t>مەدینە لە شوێنی (الحرة) دابەزی و گەمارۆی شاری (مەدینە)ی دا و سێ ڕۆژ بانگی خەڵکەکەی کرد بەڵام هێچیان وەڵامیان نەداوە و وتیان جگە لە شەڕکردن نەبێت بەهیچ ڕازی نابین، کاتێ کە سێ ڕۆژەکە تەواو بوو شەڕێکی سەخت دەستی پێکرد لە نێوان هەردوو لادا لە مانگی (ذي الحجةی ساڵی ٦٣ ك) و بەشکستی خەڵکی مەدینە کۆتایی </a:t>
            </a:r>
            <a:r>
              <a:rPr lang="ar-IQ" b="1" dirty="0" smtClean="0">
                <a:solidFill>
                  <a:prstClr val="black"/>
                </a:solidFill>
                <a:latin typeface="Calibri" panose="020F0502020204030204" pitchFamily="34" charset="0"/>
                <a:ea typeface="Calibri" panose="020F0502020204030204" pitchFamily="34" charset="0"/>
                <a:cs typeface="Noto Naskh Arabic UI"/>
              </a:rPr>
              <a:t>هات</a:t>
            </a:r>
            <a:endParaRPr lang="ar-SA" b="1" dirty="0" smtClean="0">
              <a:solidFill>
                <a:prstClr val="black"/>
              </a:solidFill>
              <a:latin typeface="Calibri" panose="020F0502020204030204" pitchFamily="34" charset="0"/>
              <a:ea typeface="Calibri" panose="020F0502020204030204" pitchFamily="34" charset="0"/>
              <a:cs typeface="Noto Naskh Arabic UI"/>
            </a:endParaRPr>
          </a:p>
          <a:p>
            <a:pPr lvl="0" algn="justLow" rtl="1">
              <a:lnSpc>
                <a:spcPct val="115000"/>
              </a:lnSpc>
              <a:spcBef>
                <a:spcPts val="0"/>
              </a:spcBef>
            </a:pPr>
            <a:r>
              <a:rPr lang="ar-IQ" b="1" dirty="0" smtClean="0">
                <a:solidFill>
                  <a:prstClr val="black"/>
                </a:solidFill>
                <a:latin typeface="Calibri" panose="020F0502020204030204" pitchFamily="34" charset="0"/>
                <a:ea typeface="Calibri" panose="020F0502020204030204" pitchFamily="34" charset="0"/>
                <a:cs typeface="Noto Naskh Arabic UI"/>
              </a:rPr>
              <a:t> (</a:t>
            </a:r>
            <a:r>
              <a:rPr lang="ar-IQ" b="1" dirty="0">
                <a:solidFill>
                  <a:prstClr val="black"/>
                </a:solidFill>
                <a:latin typeface="Calibri" panose="020F0502020204030204" pitchFamily="34" charset="0"/>
                <a:ea typeface="Calibri" panose="020F0502020204030204" pitchFamily="34" charset="0"/>
                <a:cs typeface="Noto Naskh Arabic UI"/>
              </a:rPr>
              <a:t>مسلم بن عقبة المري) سێ ڕۆژ شاری مەدینەی بەربەرەڵا کرد خەڵکیان کوشت و ماڵ و سامانی خەڵکیان تاڵان کرد</a:t>
            </a:r>
            <a:r>
              <a:rPr lang="ar-IQ" b="1" dirty="0" smtClean="0">
                <a:solidFill>
                  <a:prstClr val="black"/>
                </a:solidFill>
                <a:latin typeface="Calibri" panose="020F0502020204030204" pitchFamily="34" charset="0"/>
                <a:ea typeface="Calibri" panose="020F0502020204030204" pitchFamily="34" charset="0"/>
                <a:cs typeface="Noto Naskh Arabic UI"/>
              </a:rPr>
              <a:t>،(</a:t>
            </a:r>
            <a:r>
              <a:rPr lang="ar-IQ" b="1" dirty="0">
                <a:solidFill>
                  <a:prstClr val="black"/>
                </a:solidFill>
                <a:latin typeface="Calibri" panose="020F0502020204030204" pitchFamily="34" charset="0"/>
                <a:ea typeface="Calibri" panose="020F0502020204030204" pitchFamily="34" charset="0"/>
                <a:cs typeface="Noto Naskh Arabic UI"/>
              </a:rPr>
              <a:t>مسلم بن عقبة المري) بانگێشتی خەڵکەکەی کرد تاکو بەیعەت بە (یزید) بدەن بەو مەرجە سەرو ماڵیان پارێزراو دەبێت بۆیە خەڵکەکە بەناچاری بەیعەتیان بە یزید دا ئەوە</a:t>
            </a:r>
            <a:r>
              <a:rPr lang="ar-JO" b="1" dirty="0">
                <a:solidFill>
                  <a:prstClr val="black"/>
                </a:solidFill>
                <a:latin typeface="Calibri" panose="020F0502020204030204" pitchFamily="34" charset="0"/>
                <a:ea typeface="Calibri" panose="020F0502020204030204" pitchFamily="34" charset="0"/>
                <a:cs typeface="Noto Naskh Arabic UI"/>
              </a:rPr>
              <a:t>شی </a:t>
            </a:r>
            <a:r>
              <a:rPr lang="ar-IQ" b="1" dirty="0">
                <a:solidFill>
                  <a:prstClr val="black"/>
                </a:solidFill>
                <a:latin typeface="Calibri" panose="020F0502020204030204" pitchFamily="34" charset="0"/>
                <a:ea typeface="Calibri" panose="020F0502020204030204" pitchFamily="34" charset="0"/>
                <a:cs typeface="Noto Naskh Arabic UI"/>
              </a:rPr>
              <a:t>کەڕە</a:t>
            </a:r>
            <a:r>
              <a:rPr lang="ar-JO" b="1" dirty="0">
                <a:solidFill>
                  <a:prstClr val="black"/>
                </a:solidFill>
                <a:latin typeface="Calibri" panose="020F0502020204030204" pitchFamily="34" charset="0"/>
                <a:ea typeface="Calibri" panose="020F0502020204030204" pitchFamily="34" charset="0"/>
                <a:cs typeface="Noto Naskh Arabic UI"/>
              </a:rPr>
              <a:t>تی </a:t>
            </a:r>
            <a:r>
              <a:rPr lang="ar-IQ" b="1" dirty="0">
                <a:solidFill>
                  <a:prstClr val="black"/>
                </a:solidFill>
                <a:latin typeface="Calibri" panose="020F0502020204030204" pitchFamily="34" charset="0"/>
                <a:ea typeface="Calibri" panose="020F0502020204030204" pitchFamily="34" charset="0"/>
                <a:cs typeface="Noto Naskh Arabic UI"/>
              </a:rPr>
              <a:t>کردباوە بەیعەت بدات چارەنوسی کوشتن بوو.</a:t>
            </a:r>
            <a:endParaRPr lang="en-US" sz="2400" dirty="0">
              <a:solidFill>
                <a:prstClr val="black"/>
              </a:solidFill>
              <a:latin typeface="Calibri" panose="020F0502020204030204" pitchFamily="34" charset="0"/>
              <a:ea typeface="Calibri" panose="020F0502020204030204" pitchFamily="34" charset="0"/>
              <a:cs typeface="Arial" panose="020B0604020202020204" pitchFamily="34" charset="0"/>
            </a:endParaRPr>
          </a:p>
          <a:p>
            <a:pPr lvl="0" algn="just" rtl="1">
              <a:lnSpc>
                <a:spcPct val="90000"/>
              </a:lnSpc>
              <a:spcBef>
                <a:spcPts val="1000"/>
              </a:spcBef>
            </a:pPr>
            <a:endParaRPr lang="en-US" sz="2800" dirty="0">
              <a:solidFill>
                <a:prstClr val="black"/>
              </a:solidFill>
            </a:endParaRPr>
          </a:p>
          <a:p>
            <a:endParaRPr lang="en-US" dirty="0"/>
          </a:p>
        </p:txBody>
      </p:sp>
    </p:spTree>
    <p:extLst>
      <p:ext uri="{BB962C8B-B14F-4D97-AF65-F5344CB8AC3E}">
        <p14:creationId xmlns:p14="http://schemas.microsoft.com/office/powerpoint/2010/main" val="20537501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 y="304800"/>
            <a:ext cx="8686800" cy="6324600"/>
          </a:xfrm>
        </p:spPr>
        <p:style>
          <a:lnRef idx="2">
            <a:schemeClr val="accent5"/>
          </a:lnRef>
          <a:fillRef idx="1">
            <a:schemeClr val="lt1"/>
          </a:fillRef>
          <a:effectRef idx="0">
            <a:schemeClr val="accent5"/>
          </a:effectRef>
          <a:fontRef idx="minor">
            <a:schemeClr val="dk1"/>
          </a:fontRef>
        </p:style>
        <p:txBody>
          <a:bodyPr>
            <a:normAutofit fontScale="85000" lnSpcReduction="10000"/>
          </a:bodyPr>
          <a:lstStyle/>
          <a:p>
            <a:pPr lvl="0" rtl="1">
              <a:lnSpc>
                <a:spcPct val="115000"/>
              </a:lnSpc>
              <a:spcBef>
                <a:spcPts val="0"/>
              </a:spcBef>
            </a:pPr>
            <a:r>
              <a:rPr lang="ar-SA" b="1" u="sng" dirty="0" smtClean="0">
                <a:solidFill>
                  <a:prstClr val="black"/>
                </a:solidFill>
                <a:ea typeface="Calibri" panose="020F0502020204030204" pitchFamily="34" charset="0"/>
                <a:cs typeface="RudawRegular"/>
              </a:rPr>
              <a:t>3. </a:t>
            </a:r>
            <a:r>
              <a:rPr lang="ar-IQ" b="1" u="sng" dirty="0" smtClean="0">
                <a:solidFill>
                  <a:prstClr val="black"/>
                </a:solidFill>
                <a:ea typeface="Calibri" panose="020F0502020204030204" pitchFamily="34" charset="0"/>
                <a:cs typeface="RudawRegular"/>
              </a:rPr>
              <a:t>گەمارۆدانی </a:t>
            </a:r>
            <a:r>
              <a:rPr lang="ar-IQ" b="1" u="sng" dirty="0">
                <a:solidFill>
                  <a:prstClr val="black"/>
                </a:solidFill>
                <a:ea typeface="Calibri" panose="020F0502020204030204" pitchFamily="34" charset="0"/>
                <a:cs typeface="RudawRegular"/>
              </a:rPr>
              <a:t>شاری </a:t>
            </a:r>
            <a:r>
              <a:rPr lang="ar-IQ" sz="2800" b="1" u="sng" dirty="0">
                <a:solidFill>
                  <a:prstClr val="black"/>
                </a:solidFill>
                <a:ea typeface="Calibri" panose="020F0502020204030204" pitchFamily="34" charset="0"/>
                <a:cs typeface="RudawRegular"/>
              </a:rPr>
              <a:t>مەککە</a:t>
            </a:r>
            <a:r>
              <a:rPr lang="ar-IQ" b="1" u="sng" dirty="0">
                <a:solidFill>
                  <a:prstClr val="black"/>
                </a:solidFill>
                <a:ea typeface="Calibri" panose="020F0502020204030204" pitchFamily="34" charset="0"/>
                <a:cs typeface="RudawRegular"/>
              </a:rPr>
              <a:t> (٦٤ك) :</a:t>
            </a:r>
            <a:endParaRPr lang="en-US" sz="2800" dirty="0">
              <a:solidFill>
                <a:prstClr val="black"/>
              </a:solidFill>
            </a:endParaRPr>
          </a:p>
          <a:p>
            <a:pPr lvl="0" indent="-228600" algn="justLow" rtl="1">
              <a:lnSpc>
                <a:spcPct val="115000"/>
              </a:lnSpc>
              <a:spcBef>
                <a:spcPts val="0"/>
              </a:spcBef>
              <a:buFont typeface="Arial" panose="020B0604020202020204" pitchFamily="34" charset="0"/>
              <a:buChar char="•"/>
            </a:pPr>
            <a:r>
              <a:rPr lang="ar-IQ" b="1" dirty="0">
                <a:solidFill>
                  <a:prstClr val="black"/>
                </a:solidFill>
                <a:latin typeface="Calibri" panose="020F0502020204030204" pitchFamily="34" charset="0"/>
                <a:ea typeface="Calibri" panose="020F0502020204030204" pitchFamily="34" charset="0"/>
                <a:cs typeface="Noto Naskh Arabic UI"/>
              </a:rPr>
              <a:t>سێیەم ڕوداوی نەخوازراوو ناخۆ</a:t>
            </a:r>
            <a:r>
              <a:rPr lang="ar-JO" b="1" dirty="0">
                <a:solidFill>
                  <a:prstClr val="black"/>
                </a:solidFill>
                <a:latin typeface="Calibri" panose="020F0502020204030204" pitchFamily="34" charset="0"/>
                <a:ea typeface="Calibri" panose="020F0502020204030204" pitchFamily="34" charset="0"/>
                <a:cs typeface="Noto Naskh Arabic UI"/>
              </a:rPr>
              <a:t>شیی سه‌رده‌می</a:t>
            </a:r>
            <a:r>
              <a:rPr lang="ar-IQ" b="1" dirty="0">
                <a:solidFill>
                  <a:prstClr val="black"/>
                </a:solidFill>
                <a:latin typeface="Calibri" panose="020F0502020204030204" pitchFamily="34" charset="0"/>
                <a:ea typeface="Calibri" panose="020F0502020204030204" pitchFamily="34" charset="0"/>
                <a:cs typeface="Noto Naskh Arabic UI"/>
              </a:rPr>
              <a:t>(یزید) هێرش کردن بوو بۆسەر شاری (مەککە) و گەمارۆدانی ئەو شارە بوو، لەدوای </a:t>
            </a:r>
            <a:r>
              <a:rPr lang="ar-SA" b="1" dirty="0" smtClean="0">
                <a:solidFill>
                  <a:prstClr val="black"/>
                </a:solidFill>
                <a:latin typeface="Calibri" panose="020F0502020204030204" pitchFamily="34" charset="0"/>
                <a:ea typeface="Calibri" panose="020F0502020204030204" pitchFamily="34" charset="0"/>
                <a:cs typeface="Noto Naskh Arabic UI"/>
              </a:rPr>
              <a:t>كارةساتي </a:t>
            </a:r>
            <a:r>
              <a:rPr lang="ar-IQ" b="1" dirty="0" smtClean="0">
                <a:solidFill>
                  <a:prstClr val="black"/>
                </a:solidFill>
                <a:latin typeface="Calibri" panose="020F0502020204030204" pitchFamily="34" charset="0"/>
                <a:ea typeface="Calibri" panose="020F0502020204030204" pitchFamily="34" charset="0"/>
                <a:cs typeface="Noto Naskh Arabic UI"/>
              </a:rPr>
              <a:t>مەدینەی</a:t>
            </a:r>
            <a:r>
              <a:rPr lang="ar-SA" b="1" dirty="0" smtClean="0">
                <a:solidFill>
                  <a:prstClr val="black"/>
                </a:solidFill>
                <a:latin typeface="Calibri" panose="020F0502020204030204" pitchFamily="34" charset="0"/>
                <a:ea typeface="Calibri" panose="020F0502020204030204" pitchFamily="34" charset="0"/>
                <a:cs typeface="Noto Naskh Arabic UI"/>
              </a:rPr>
              <a:t> </a:t>
            </a:r>
            <a:r>
              <a:rPr lang="ar-IQ" b="1" dirty="0" smtClean="0">
                <a:solidFill>
                  <a:prstClr val="black"/>
                </a:solidFill>
                <a:latin typeface="Calibri" panose="020F0502020204030204" pitchFamily="34" charset="0"/>
                <a:ea typeface="Calibri" panose="020F0502020204030204" pitchFamily="34" charset="0"/>
                <a:cs typeface="Noto Naskh Arabic UI"/>
              </a:rPr>
              <a:t> بەرەو </a:t>
            </a:r>
            <a:r>
              <a:rPr lang="ar-IQ" b="1" dirty="0">
                <a:solidFill>
                  <a:prstClr val="black"/>
                </a:solidFill>
                <a:latin typeface="Calibri" panose="020F0502020204030204" pitchFamily="34" charset="0"/>
                <a:ea typeface="Calibri" panose="020F0502020204030204" pitchFamily="34" charset="0"/>
                <a:cs typeface="Noto Naskh Arabic UI"/>
              </a:rPr>
              <a:t>مەککە ڕۆیشت بۆ شەڕکردن لە دژی (عبداللە بن زبیر) </a:t>
            </a:r>
            <a:r>
              <a:rPr lang="ar-IQ" b="1" dirty="0" smtClean="0">
                <a:solidFill>
                  <a:prstClr val="black"/>
                </a:solidFill>
                <a:latin typeface="Calibri" panose="020F0502020204030204" pitchFamily="34" charset="0"/>
                <a:ea typeface="Calibri" panose="020F0502020204030204" pitchFamily="34" charset="0"/>
                <a:cs typeface="Noto Naskh Arabic UI"/>
              </a:rPr>
              <a:t>خەلیفە </a:t>
            </a:r>
            <a:r>
              <a:rPr lang="ar-IQ" b="1" dirty="0">
                <a:solidFill>
                  <a:prstClr val="black"/>
                </a:solidFill>
                <a:latin typeface="Calibri" panose="020F0502020204030204" pitchFamily="34" charset="0"/>
                <a:ea typeface="Calibri" panose="020F0502020204030204" pitchFamily="34" charset="0"/>
                <a:cs typeface="Noto Naskh Arabic UI"/>
              </a:rPr>
              <a:t>یزید فەرمانی دا بە (الحصین بن النمیر السکوني) کە سەرکردایەتی سوپاکە بکات و </a:t>
            </a:r>
            <a:r>
              <a:rPr lang="ar-IQ" b="1" dirty="0" smtClean="0">
                <a:solidFill>
                  <a:prstClr val="black"/>
                </a:solidFill>
                <a:latin typeface="Calibri" panose="020F0502020204030204" pitchFamily="34" charset="0"/>
                <a:ea typeface="Calibri" panose="020F0502020204030204" pitchFamily="34" charset="0"/>
                <a:cs typeface="Noto Naskh Arabic UI"/>
              </a:rPr>
              <a:t>هێرش</a:t>
            </a:r>
            <a:r>
              <a:rPr lang="ar-SA" b="1" dirty="0" smtClean="0">
                <a:solidFill>
                  <a:prstClr val="black"/>
                </a:solidFill>
                <a:latin typeface="Calibri" panose="020F0502020204030204" pitchFamily="34" charset="0"/>
                <a:ea typeface="Calibri" panose="020F0502020204030204" pitchFamily="34" charset="0"/>
                <a:cs typeface="Noto Naskh Arabic UI"/>
              </a:rPr>
              <a:t> بكات</a:t>
            </a:r>
            <a:r>
              <a:rPr lang="ar-IQ" b="1" dirty="0" smtClean="0">
                <a:solidFill>
                  <a:prstClr val="black"/>
                </a:solidFill>
                <a:latin typeface="Calibri" panose="020F0502020204030204" pitchFamily="34" charset="0"/>
                <a:ea typeface="Calibri" panose="020F0502020204030204" pitchFamily="34" charset="0"/>
                <a:cs typeface="Noto Naskh Arabic UI"/>
              </a:rPr>
              <a:t>ە </a:t>
            </a:r>
            <a:r>
              <a:rPr lang="ar-IQ" b="1" dirty="0">
                <a:solidFill>
                  <a:prstClr val="black"/>
                </a:solidFill>
                <a:latin typeface="Calibri" panose="020F0502020204030204" pitchFamily="34" charset="0"/>
                <a:ea typeface="Calibri" panose="020F0502020204030204" pitchFamily="34" charset="0"/>
                <a:cs typeface="Noto Naskh Arabic UI"/>
              </a:rPr>
              <a:t>سەر شاری مەککە و لە مانگی (محرم ی ساڵی ٦٤ ك) سوپای ئومەوی گەیشتە </a:t>
            </a:r>
            <a:r>
              <a:rPr lang="ar-IQ" b="1" dirty="0" smtClean="0">
                <a:solidFill>
                  <a:prstClr val="black"/>
                </a:solidFill>
                <a:latin typeface="Calibri" panose="020F0502020204030204" pitchFamily="34" charset="0"/>
                <a:ea typeface="Calibri" panose="020F0502020204030204" pitchFamily="34" charset="0"/>
                <a:cs typeface="Noto Naskh Arabic UI"/>
              </a:rPr>
              <a:t>شاری </a:t>
            </a:r>
            <a:r>
              <a:rPr lang="ar-IQ" b="1" dirty="0">
                <a:solidFill>
                  <a:prstClr val="black"/>
                </a:solidFill>
                <a:latin typeface="Calibri" panose="020F0502020204030204" pitchFamily="34" charset="0"/>
                <a:ea typeface="Calibri" panose="020F0502020204030204" pitchFamily="34" charset="0"/>
                <a:cs typeface="Noto Naskh Arabic UI"/>
              </a:rPr>
              <a:t>مەککە، ئەو کات خەڵکی مەککە و حجاز بەیعەتیان بە عبداللە بن زبیر </a:t>
            </a:r>
            <a:r>
              <a:rPr lang="ar-IQ" b="1" dirty="0" smtClean="0">
                <a:solidFill>
                  <a:prstClr val="black"/>
                </a:solidFill>
                <a:latin typeface="Calibri" panose="020F0502020204030204" pitchFamily="34" charset="0"/>
                <a:ea typeface="Calibri" panose="020F0502020204030204" pitchFamily="34" charset="0"/>
                <a:cs typeface="Noto Naskh Arabic UI"/>
              </a:rPr>
              <a:t>دابوو</a:t>
            </a:r>
            <a:endParaRPr lang="ar-SA" b="1" dirty="0" smtClean="0">
              <a:solidFill>
                <a:prstClr val="black"/>
              </a:solidFill>
              <a:latin typeface="Calibri" panose="020F0502020204030204" pitchFamily="34" charset="0"/>
              <a:ea typeface="Calibri" panose="020F0502020204030204" pitchFamily="34" charset="0"/>
              <a:cs typeface="Noto Naskh Arabic UI"/>
            </a:endParaRPr>
          </a:p>
          <a:p>
            <a:pPr lvl="0" indent="-228600" algn="justLow" rtl="1">
              <a:lnSpc>
                <a:spcPct val="115000"/>
              </a:lnSpc>
              <a:spcBef>
                <a:spcPts val="0"/>
              </a:spcBef>
              <a:buFont typeface="Arial" panose="020B0604020202020204" pitchFamily="34" charset="0"/>
              <a:buChar char="•"/>
            </a:pPr>
            <a:r>
              <a:rPr lang="ar-IQ" b="1" dirty="0" smtClean="0">
                <a:solidFill>
                  <a:prstClr val="black"/>
                </a:solidFill>
                <a:latin typeface="Calibri" panose="020F0502020204030204" pitchFamily="34" charset="0"/>
                <a:ea typeface="Calibri" panose="020F0502020204030204" pitchFamily="34" charset="0"/>
                <a:cs typeface="Noto Naskh Arabic UI"/>
              </a:rPr>
              <a:t> </a:t>
            </a:r>
            <a:r>
              <a:rPr lang="ar-IQ" b="1" dirty="0">
                <a:solidFill>
                  <a:prstClr val="black"/>
                </a:solidFill>
                <a:latin typeface="Calibri" panose="020F0502020204030204" pitchFamily="34" charset="0"/>
                <a:ea typeface="Calibri" panose="020F0502020204030204" pitchFamily="34" charset="0"/>
                <a:cs typeface="Noto Naskh Arabic UI"/>
              </a:rPr>
              <a:t>شەڕ لە کۆتایی مانگی (محرم) تا کۆتایی مانگی (صفر) بەردەوام بوو، لەمانگی (ربیع الاول ساڵی ٦٤ ك) بە مەنجەنیق لە دیوارەکانی کەعبەیان دا و سوتاندیان،هێشتا گەمارۆکە بەردەوام بوو هەواڵی مردنی(یزید بن معاویة) گەیشت، ئەوە بوو شەڕەکە ڕاوەستا (الحصین بن النمیر السکوني) ناچار بوو شەڕەکە و گەمارۆی سەر مەککە هەڵبگرێت و گەڕایەوە بۆ دیمەشق .</a:t>
            </a:r>
            <a:endParaRPr lang="en-US" sz="2400" dirty="0">
              <a:solidFill>
                <a:prstClr val="black"/>
              </a:solidFill>
              <a:latin typeface="Calibri" panose="020F0502020204030204" pitchFamily="34" charset="0"/>
              <a:ea typeface="Calibri" panose="020F0502020204030204" pitchFamily="34" charset="0"/>
              <a:cs typeface="Arial" panose="020B0604020202020204" pitchFamily="34" charset="0"/>
            </a:endParaRPr>
          </a:p>
          <a:p>
            <a:pPr lvl="0" algn="just" rtl="1">
              <a:lnSpc>
                <a:spcPct val="90000"/>
              </a:lnSpc>
              <a:spcBef>
                <a:spcPts val="1000"/>
              </a:spcBef>
            </a:pPr>
            <a:endParaRPr lang="en-US" sz="2800" dirty="0">
              <a:solidFill>
                <a:prstClr val="black"/>
              </a:solidFill>
            </a:endParaRPr>
          </a:p>
          <a:p>
            <a:endParaRPr lang="en-US" dirty="0"/>
          </a:p>
        </p:txBody>
      </p:sp>
    </p:spTree>
    <p:extLst>
      <p:ext uri="{BB962C8B-B14F-4D97-AF65-F5344CB8AC3E}">
        <p14:creationId xmlns:p14="http://schemas.microsoft.com/office/powerpoint/2010/main" val="22273358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9200" y="144030"/>
            <a:ext cx="6248400" cy="1470025"/>
          </a:xfrm>
        </p:spPr>
        <p:style>
          <a:lnRef idx="2">
            <a:schemeClr val="accent4"/>
          </a:lnRef>
          <a:fillRef idx="1">
            <a:schemeClr val="lt1"/>
          </a:fillRef>
          <a:effectRef idx="0">
            <a:schemeClr val="accent4"/>
          </a:effectRef>
          <a:fontRef idx="minor">
            <a:schemeClr val="dk1"/>
          </a:fontRef>
        </p:style>
        <p:txBody>
          <a:bodyPr/>
          <a:lstStyle/>
          <a:p>
            <a:pPr lvl="0" rtl="1">
              <a:lnSpc>
                <a:spcPct val="115000"/>
              </a:lnSpc>
              <a:spcBef>
                <a:spcPts val="0"/>
              </a:spcBef>
            </a:pPr>
            <a:r>
              <a:rPr lang="ar-JO" sz="2800" b="1" dirty="0">
                <a:solidFill>
                  <a:srgbClr val="FF0000"/>
                </a:solidFill>
                <a:latin typeface="Calibri" panose="020F0502020204030204" pitchFamily="34" charset="0"/>
                <a:ea typeface="Calibri" panose="020F0502020204030204" pitchFamily="34" charset="0"/>
                <a:cs typeface="Noto Naskh Arabic UI"/>
              </a:rPr>
              <a:t>سه‌رده‌می ده‌وله‌تی </a:t>
            </a:r>
            <a:r>
              <a:rPr lang="ar-JO" sz="2800" b="1" dirty="0" smtClean="0">
                <a:solidFill>
                  <a:srgbClr val="FF0000"/>
                </a:solidFill>
                <a:latin typeface="Calibri" panose="020F0502020204030204" pitchFamily="34" charset="0"/>
                <a:ea typeface="Calibri" panose="020F0502020204030204" pitchFamily="34" charset="0"/>
                <a:cs typeface="Noto Naskh Arabic UI"/>
              </a:rPr>
              <a:t>ئ</a:t>
            </a:r>
            <a:r>
              <a:rPr lang="ku-Arab-IQ" sz="2800" b="1" dirty="0">
                <a:solidFill>
                  <a:srgbClr val="FF0000"/>
                </a:solidFill>
                <a:latin typeface="Calibri" panose="020F0502020204030204" pitchFamily="34" charset="0"/>
                <a:ea typeface="Calibri" panose="020F0502020204030204" pitchFamily="34" charset="0"/>
                <a:cs typeface="Noto Naskh Arabic UI"/>
              </a:rPr>
              <a:t>و</a:t>
            </a:r>
            <a:r>
              <a:rPr lang="ar-JO" sz="2800" b="1" dirty="0" smtClean="0">
                <a:solidFill>
                  <a:srgbClr val="FF0000"/>
                </a:solidFill>
                <a:latin typeface="Calibri" panose="020F0502020204030204" pitchFamily="34" charset="0"/>
                <a:ea typeface="Calibri" panose="020F0502020204030204" pitchFamily="34" charset="0"/>
                <a:cs typeface="Noto Naskh Arabic UI"/>
              </a:rPr>
              <a:t>مه‌وی </a:t>
            </a:r>
            <a:r>
              <a:rPr lang="ar-JO" sz="2800" b="1" dirty="0">
                <a:solidFill>
                  <a:srgbClr val="FF0000"/>
                </a:solidFill>
                <a:latin typeface="Calibri" panose="020F0502020204030204" pitchFamily="34" charset="0"/>
                <a:ea typeface="Calibri" panose="020F0502020204030204" pitchFamily="34" charset="0"/>
                <a:cs typeface="Noto Naskh Arabic UI"/>
              </a:rPr>
              <a:t>(41-132ك</a:t>
            </a:r>
            <a:r>
              <a:rPr lang="ar-JO" sz="2800" b="1" dirty="0" smtClean="0">
                <a:solidFill>
                  <a:srgbClr val="FF0000"/>
                </a:solidFill>
                <a:latin typeface="Calibri" panose="020F0502020204030204" pitchFamily="34" charset="0"/>
                <a:ea typeface="Calibri" panose="020F0502020204030204" pitchFamily="34" charset="0"/>
                <a:cs typeface="Noto Naskh Arabic UI"/>
              </a:rPr>
              <a:t>)</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1" y="1600200"/>
            <a:ext cx="8001000" cy="510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861555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 y="1219200"/>
            <a:ext cx="8534400" cy="4114800"/>
          </a:xfrm>
        </p:spPr>
        <p:style>
          <a:lnRef idx="2">
            <a:schemeClr val="accent5"/>
          </a:lnRef>
          <a:fillRef idx="1">
            <a:schemeClr val="lt1"/>
          </a:fillRef>
          <a:effectRef idx="0">
            <a:schemeClr val="accent5"/>
          </a:effectRef>
          <a:fontRef idx="minor">
            <a:schemeClr val="dk1"/>
          </a:fontRef>
        </p:style>
        <p:txBody>
          <a:bodyPr/>
          <a:lstStyle/>
          <a:p>
            <a:pPr lvl="0" indent="-228600" rtl="1">
              <a:lnSpc>
                <a:spcPct val="115000"/>
              </a:lnSpc>
              <a:spcBef>
                <a:spcPts val="0"/>
              </a:spcBef>
              <a:buFont typeface="Arial" panose="020B0604020202020204" pitchFamily="34" charset="0"/>
              <a:buChar char="•"/>
            </a:pPr>
            <a:r>
              <a:rPr lang="ar-IQ" sz="3600" b="1" dirty="0">
                <a:solidFill>
                  <a:srgbClr val="FF0000"/>
                </a:solidFill>
                <a:latin typeface="Calibri" panose="020F0502020204030204" pitchFamily="34" charset="0"/>
                <a:ea typeface="Calibri" panose="020F0502020204030204" pitchFamily="34" charset="0"/>
                <a:cs typeface="RudawRegular"/>
              </a:rPr>
              <a:t>کۆچی دوایی خەلیفە (یزید بن معاویة)</a:t>
            </a:r>
            <a:endParaRPr lang="en-US" sz="2400" dirty="0">
              <a:solidFill>
                <a:srgbClr val="FF0000"/>
              </a:solidFill>
              <a:latin typeface="Calibri" panose="020F0502020204030204" pitchFamily="34" charset="0"/>
              <a:ea typeface="Calibri" panose="020F0502020204030204" pitchFamily="34" charset="0"/>
              <a:cs typeface="Arial" panose="020B0604020202020204" pitchFamily="34" charset="0"/>
            </a:endParaRPr>
          </a:p>
          <a:p>
            <a:pPr lvl="0" algn="justLow" rtl="1">
              <a:lnSpc>
                <a:spcPct val="115000"/>
              </a:lnSpc>
              <a:spcBef>
                <a:spcPts val="0"/>
              </a:spcBef>
            </a:pPr>
            <a:r>
              <a:rPr lang="ar-SA" b="1" dirty="0" smtClean="0">
                <a:solidFill>
                  <a:prstClr val="black"/>
                </a:solidFill>
                <a:latin typeface="Calibri" panose="020F0502020204030204" pitchFamily="34" charset="0"/>
                <a:ea typeface="Calibri" panose="020F0502020204030204" pitchFamily="34" charset="0"/>
                <a:cs typeface="Noto Naskh Arabic UI"/>
              </a:rPr>
              <a:t>  </a:t>
            </a:r>
            <a:r>
              <a:rPr lang="ar-IQ" b="1" dirty="0" smtClean="0">
                <a:solidFill>
                  <a:prstClr val="black"/>
                </a:solidFill>
                <a:latin typeface="Calibri" panose="020F0502020204030204" pitchFamily="34" charset="0"/>
                <a:ea typeface="Calibri" panose="020F0502020204030204" pitchFamily="34" charset="0"/>
                <a:cs typeface="Noto Naskh Arabic UI"/>
              </a:rPr>
              <a:t>خەلیفە </a:t>
            </a:r>
            <a:r>
              <a:rPr lang="ar-IQ" b="1" dirty="0">
                <a:solidFill>
                  <a:prstClr val="black"/>
                </a:solidFill>
                <a:latin typeface="Calibri" panose="020F0502020204030204" pitchFamily="34" charset="0"/>
                <a:ea typeface="Calibri" panose="020F0502020204030204" pitchFamily="34" charset="0"/>
                <a:cs typeface="Noto Naskh Arabic UI"/>
              </a:rPr>
              <a:t>یزید کوڕی معاویە لە (١٤ی مانگی  ربیع الاول ساڵی ٦٤ ك /تشرین الاول ٦٨٣ ز ) لە (حۆران) لەوڵاتی شام کۆچی دوایی کرد لە تەمەنی (٣٩) </a:t>
            </a:r>
            <a:r>
              <a:rPr lang="ar-IQ" b="1" dirty="0" smtClean="0">
                <a:solidFill>
                  <a:prstClr val="black"/>
                </a:solidFill>
                <a:latin typeface="Calibri" panose="020F0502020204030204" pitchFamily="34" charset="0"/>
                <a:ea typeface="Calibri" panose="020F0502020204030204" pitchFamily="34" charset="0"/>
                <a:cs typeface="Noto Naskh Arabic UI"/>
              </a:rPr>
              <a:t>ساڵی.</a:t>
            </a:r>
            <a:endParaRPr lang="en-US" sz="2400" dirty="0">
              <a:solidFill>
                <a:prstClr val="black"/>
              </a:solidFill>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36958703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5399" y="304800"/>
            <a:ext cx="6858001" cy="1371599"/>
          </a:xfrm>
        </p:spPr>
        <p:style>
          <a:lnRef idx="2">
            <a:schemeClr val="accent4"/>
          </a:lnRef>
          <a:fillRef idx="1">
            <a:schemeClr val="lt1"/>
          </a:fillRef>
          <a:effectRef idx="0">
            <a:schemeClr val="accent4"/>
          </a:effectRef>
          <a:fontRef idx="minor">
            <a:schemeClr val="dk1"/>
          </a:fontRef>
        </p:style>
        <p:txBody>
          <a:bodyPr>
            <a:normAutofit fontScale="90000"/>
          </a:bodyPr>
          <a:lstStyle/>
          <a:p>
            <a:pPr lvl="0" rtl="1">
              <a:lnSpc>
                <a:spcPct val="115000"/>
              </a:lnSpc>
              <a:spcBef>
                <a:spcPts val="0"/>
              </a:spcBef>
            </a:pPr>
            <a:r>
              <a:rPr lang="ar-SA" sz="2800" b="1" dirty="0" smtClean="0">
                <a:solidFill>
                  <a:prstClr val="black"/>
                </a:solidFill>
                <a:latin typeface="Calibri" panose="020F0502020204030204" pitchFamily="34" charset="0"/>
                <a:ea typeface="Calibri" panose="020F0502020204030204" pitchFamily="34" charset="0"/>
                <a:cs typeface="Noto Naskh Arabic UI"/>
              </a:rPr>
              <a:t/>
            </a:r>
            <a:br>
              <a:rPr lang="ar-SA" sz="2800" b="1" dirty="0" smtClean="0">
                <a:solidFill>
                  <a:prstClr val="black"/>
                </a:solidFill>
                <a:latin typeface="Calibri" panose="020F0502020204030204" pitchFamily="34" charset="0"/>
                <a:ea typeface="Calibri" panose="020F0502020204030204" pitchFamily="34" charset="0"/>
                <a:cs typeface="Noto Naskh Arabic UI"/>
              </a:rPr>
            </a:br>
            <a:r>
              <a:rPr lang="ar-JO" sz="2800" b="1" dirty="0" smtClean="0">
                <a:solidFill>
                  <a:prstClr val="black"/>
                </a:solidFill>
                <a:latin typeface="Calibri" panose="020F0502020204030204" pitchFamily="34" charset="0"/>
                <a:ea typeface="Calibri" panose="020F0502020204030204" pitchFamily="34" charset="0"/>
                <a:cs typeface="Noto Naskh Arabic UI"/>
              </a:rPr>
              <a:t>خه‌لیفه‌ </a:t>
            </a:r>
            <a:r>
              <a:rPr lang="ar-JO" sz="2800" b="1" dirty="0">
                <a:solidFill>
                  <a:prstClr val="black"/>
                </a:solidFill>
                <a:latin typeface="Calibri" panose="020F0502020204030204" pitchFamily="34" charset="0"/>
                <a:ea typeface="Calibri" panose="020F0502020204030204" pitchFamily="34" charset="0"/>
                <a:cs typeface="Noto Naskh Arabic UI"/>
              </a:rPr>
              <a:t>معاویه‌ كوڕی ابو سفیان (41-60ك/661-680ز)</a:t>
            </a:r>
            <a:br>
              <a:rPr lang="ar-JO" sz="2800" b="1" dirty="0">
                <a:solidFill>
                  <a:prstClr val="black"/>
                </a:solidFill>
                <a:latin typeface="Calibri" panose="020F0502020204030204" pitchFamily="34" charset="0"/>
                <a:ea typeface="Calibri" panose="020F0502020204030204" pitchFamily="34" charset="0"/>
                <a:cs typeface="Noto Naskh Arabic UI"/>
              </a:rPr>
            </a:br>
            <a:endParaRPr lang="en-US" dirty="0"/>
          </a:p>
        </p:txBody>
      </p:sp>
      <p:sp>
        <p:nvSpPr>
          <p:cNvPr id="3" name="Subtitle 2"/>
          <p:cNvSpPr>
            <a:spLocks noGrp="1"/>
          </p:cNvSpPr>
          <p:nvPr>
            <p:ph type="subTitle" idx="1"/>
          </p:nvPr>
        </p:nvSpPr>
        <p:spPr>
          <a:xfrm>
            <a:off x="381000" y="1905000"/>
            <a:ext cx="8305800" cy="4572000"/>
          </a:xfrm>
        </p:spPr>
        <p:style>
          <a:lnRef idx="2">
            <a:schemeClr val="accent4"/>
          </a:lnRef>
          <a:fillRef idx="1">
            <a:schemeClr val="lt1"/>
          </a:fillRef>
          <a:effectRef idx="0">
            <a:schemeClr val="accent4"/>
          </a:effectRef>
          <a:fontRef idx="minor">
            <a:schemeClr val="dk1"/>
          </a:fontRef>
        </p:style>
        <p:txBody>
          <a:bodyPr>
            <a:normAutofit lnSpcReduction="10000"/>
          </a:bodyPr>
          <a:lstStyle/>
          <a:p>
            <a:pPr algn="just" rtl="1"/>
            <a:r>
              <a:rPr lang="ar-IQ" sz="2800" b="1" dirty="0">
                <a:solidFill>
                  <a:prstClr val="black"/>
                </a:solidFill>
                <a:latin typeface="Calibri" panose="020F0502020204030204" pitchFamily="34" charset="0"/>
                <a:ea typeface="Calibri" panose="020F0502020204030204" pitchFamily="34" charset="0"/>
                <a:cs typeface="Noto Naskh Arabic UI"/>
              </a:rPr>
              <a:t>معاویة ناوی تەواوی (معاویة </a:t>
            </a:r>
            <a:r>
              <a:rPr lang="ku-Arab-IQ" sz="2800" b="1" dirty="0" smtClean="0">
                <a:solidFill>
                  <a:prstClr val="black"/>
                </a:solidFill>
                <a:latin typeface="Calibri" panose="020F0502020204030204" pitchFamily="34" charset="0"/>
                <a:ea typeface="Calibri" panose="020F0502020204030204" pitchFamily="34" charset="0"/>
                <a:cs typeface="Noto Naskh Arabic UI"/>
              </a:rPr>
              <a:t>بن</a:t>
            </a:r>
            <a:r>
              <a:rPr lang="ar-IQ" sz="2800" b="1" dirty="0" smtClean="0">
                <a:solidFill>
                  <a:prstClr val="black"/>
                </a:solidFill>
                <a:latin typeface="Calibri" panose="020F0502020204030204" pitchFamily="34" charset="0"/>
                <a:ea typeface="Calibri" panose="020F0502020204030204" pitchFamily="34" charset="0"/>
                <a:cs typeface="Noto Naskh Arabic UI"/>
              </a:rPr>
              <a:t> </a:t>
            </a:r>
            <a:r>
              <a:rPr lang="ar-IQ" sz="2800" b="1" dirty="0">
                <a:solidFill>
                  <a:prstClr val="black"/>
                </a:solidFill>
                <a:latin typeface="Calibri" panose="020F0502020204030204" pitchFamily="34" charset="0"/>
                <a:ea typeface="Calibri" panose="020F0502020204030204" pitchFamily="34" charset="0"/>
                <a:cs typeface="Noto Naskh Arabic UI"/>
              </a:rPr>
              <a:t>ابو سفیان </a:t>
            </a:r>
            <a:r>
              <a:rPr lang="ku-Arab-IQ" sz="2800" b="1" dirty="0" smtClean="0">
                <a:solidFill>
                  <a:prstClr val="black"/>
                </a:solidFill>
                <a:latin typeface="Calibri" panose="020F0502020204030204" pitchFamily="34" charset="0"/>
                <a:ea typeface="Calibri" panose="020F0502020204030204" pitchFamily="34" charset="0"/>
                <a:cs typeface="Noto Naskh Arabic UI"/>
              </a:rPr>
              <a:t>بن</a:t>
            </a:r>
            <a:r>
              <a:rPr lang="ar-IQ" sz="2800" b="1" dirty="0" smtClean="0">
                <a:solidFill>
                  <a:prstClr val="black"/>
                </a:solidFill>
                <a:latin typeface="Calibri" panose="020F0502020204030204" pitchFamily="34" charset="0"/>
                <a:ea typeface="Calibri" panose="020F0502020204030204" pitchFamily="34" charset="0"/>
                <a:cs typeface="Noto Naskh Arabic UI"/>
              </a:rPr>
              <a:t> </a:t>
            </a:r>
            <a:r>
              <a:rPr lang="ar-IQ" sz="2800" b="1" dirty="0">
                <a:solidFill>
                  <a:prstClr val="black"/>
                </a:solidFill>
                <a:latin typeface="Calibri" panose="020F0502020204030204" pitchFamily="34" charset="0"/>
                <a:ea typeface="Calibri" panose="020F0502020204030204" pitchFamily="34" charset="0"/>
                <a:cs typeface="Noto Naskh Arabic UI"/>
              </a:rPr>
              <a:t>حرب</a:t>
            </a:r>
            <a:r>
              <a:rPr lang="ar-IQ" sz="2800" b="1" dirty="0" smtClean="0">
                <a:solidFill>
                  <a:prstClr val="black"/>
                </a:solidFill>
                <a:latin typeface="Calibri" panose="020F0502020204030204" pitchFamily="34" charset="0"/>
                <a:ea typeface="Calibri" panose="020F0502020204030204" pitchFamily="34" charset="0"/>
                <a:cs typeface="Noto Naskh Arabic UI"/>
              </a:rPr>
              <a:t>)، </a:t>
            </a:r>
            <a:r>
              <a:rPr lang="ar-IQ" sz="2800" b="1" dirty="0">
                <a:solidFill>
                  <a:prstClr val="black"/>
                </a:solidFill>
                <a:latin typeface="Calibri" panose="020F0502020204030204" pitchFamily="34" charset="0"/>
                <a:ea typeface="Calibri" panose="020F0502020204030204" pitchFamily="34" charset="0"/>
                <a:cs typeface="Noto Naskh Arabic UI"/>
              </a:rPr>
              <a:t>لەهۆزی بەنو (ئومە</a:t>
            </a:r>
            <a:r>
              <a:rPr lang="ar-SA" sz="2800" b="1" dirty="0">
                <a:solidFill>
                  <a:prstClr val="black"/>
                </a:solidFill>
                <a:latin typeface="Calibri" panose="020F0502020204030204" pitchFamily="34" charset="0"/>
                <a:ea typeface="Calibri" panose="020F0502020204030204" pitchFamily="34" charset="0"/>
                <a:cs typeface="Noto Naskh Arabic UI"/>
              </a:rPr>
              <a:t>ی</a:t>
            </a:r>
            <a:r>
              <a:rPr lang="ar-IQ" sz="2800" b="1" dirty="0">
                <a:solidFill>
                  <a:prstClr val="black"/>
                </a:solidFill>
                <a:latin typeface="Calibri" panose="020F0502020204030204" pitchFamily="34" charset="0"/>
                <a:ea typeface="Calibri" panose="020F0502020204030204" pitchFamily="34" charset="0"/>
                <a:cs typeface="Noto Naskh Arabic UI"/>
              </a:rPr>
              <a:t>یە)یە، ساڵی لەدایک بوونی بۆ ساڵی هەژدەیەمی پێش کۆچی دەگەڕێتەوە و ڕۆژی فەتحی مەککە موسڵمان بووە، نوسەری (وحی) بووە لەلای (پێغەمبەر د.خ</a:t>
            </a:r>
            <a:r>
              <a:rPr lang="ar-IQ" sz="2800" b="1" dirty="0" smtClean="0">
                <a:solidFill>
                  <a:prstClr val="black"/>
                </a:solidFill>
                <a:latin typeface="Calibri" panose="020F0502020204030204" pitchFamily="34" charset="0"/>
                <a:ea typeface="Calibri" panose="020F0502020204030204" pitchFamily="34" charset="0"/>
                <a:cs typeface="Noto Naskh Arabic UI"/>
              </a:rPr>
              <a:t>)</a:t>
            </a:r>
            <a:endParaRPr lang="ar-SA" sz="2800" b="1" dirty="0" smtClean="0">
              <a:solidFill>
                <a:prstClr val="black"/>
              </a:solidFill>
              <a:latin typeface="Calibri" panose="020F0502020204030204" pitchFamily="34" charset="0"/>
              <a:ea typeface="Calibri" panose="020F0502020204030204" pitchFamily="34" charset="0"/>
              <a:cs typeface="Noto Naskh Arabic UI"/>
            </a:endParaRPr>
          </a:p>
          <a:p>
            <a:pPr lvl="0" indent="-228600" algn="just" rtl="1">
              <a:lnSpc>
                <a:spcPct val="115000"/>
              </a:lnSpc>
              <a:spcBef>
                <a:spcPts val="0"/>
              </a:spcBef>
              <a:buFont typeface="Arial" panose="020B0604020202020204" pitchFamily="34" charset="0"/>
              <a:buChar char="•"/>
            </a:pPr>
            <a:r>
              <a:rPr lang="ar-IQ" sz="2800" b="1" dirty="0">
                <a:solidFill>
                  <a:prstClr val="black"/>
                </a:solidFill>
                <a:latin typeface="Calibri" panose="020F0502020204030204" pitchFamily="34" charset="0"/>
                <a:ea typeface="Calibri" panose="020F0502020204030204" pitchFamily="34" charset="0"/>
                <a:cs typeface="Noto Naskh Arabic UI"/>
              </a:rPr>
              <a:t>معاویة </a:t>
            </a:r>
            <a:r>
              <a:rPr lang="ku-Arab-IQ" sz="2800" b="1" dirty="0" smtClean="0">
                <a:solidFill>
                  <a:prstClr val="black"/>
                </a:solidFill>
                <a:latin typeface="Calibri" panose="020F0502020204030204" pitchFamily="34" charset="0"/>
                <a:ea typeface="Calibri" panose="020F0502020204030204" pitchFamily="34" charset="0"/>
                <a:cs typeface="Noto Naskh Arabic UI"/>
              </a:rPr>
              <a:t>بن</a:t>
            </a:r>
            <a:r>
              <a:rPr lang="ar-IQ" sz="2800" b="1" dirty="0" smtClean="0">
                <a:solidFill>
                  <a:prstClr val="black"/>
                </a:solidFill>
                <a:latin typeface="Calibri" panose="020F0502020204030204" pitchFamily="34" charset="0"/>
                <a:ea typeface="Calibri" panose="020F0502020204030204" pitchFamily="34" charset="0"/>
                <a:cs typeface="Noto Naskh Arabic UI"/>
              </a:rPr>
              <a:t> </a:t>
            </a:r>
            <a:r>
              <a:rPr lang="ar-IQ" sz="2800" b="1" dirty="0">
                <a:solidFill>
                  <a:prstClr val="black"/>
                </a:solidFill>
                <a:latin typeface="Calibri" panose="020F0502020204030204" pitchFamily="34" charset="0"/>
                <a:ea typeface="Calibri" panose="020F0502020204030204" pitchFamily="34" charset="0"/>
                <a:cs typeface="Noto Naskh Arabic UI"/>
              </a:rPr>
              <a:t>ابو سفیان دەسەڵاتی گرتە دەست لەدوای وازهێنانی (حسن کوڕی علی کوڕی ابو طالب) </a:t>
            </a:r>
            <a:r>
              <a:rPr lang="ar-IQ" sz="2800" b="1" dirty="0" smtClean="0">
                <a:solidFill>
                  <a:prstClr val="black"/>
                </a:solidFill>
                <a:latin typeface="Calibri" panose="020F0502020204030204" pitchFamily="34" charset="0"/>
                <a:ea typeface="Calibri" panose="020F0502020204030204" pitchFamily="34" charset="0"/>
                <a:cs typeface="Noto Naskh Arabic UI"/>
              </a:rPr>
              <a:t>لە </a:t>
            </a:r>
            <a:r>
              <a:rPr lang="ar-IQ" sz="2800" b="1" dirty="0">
                <a:solidFill>
                  <a:prstClr val="black"/>
                </a:solidFill>
                <a:latin typeface="Calibri" panose="020F0502020204030204" pitchFamily="34" charset="0"/>
                <a:ea typeface="Calibri" panose="020F0502020204030204" pitchFamily="34" charset="0"/>
                <a:cs typeface="Noto Naskh Arabic UI"/>
              </a:rPr>
              <a:t>ساڵی (٤١ ك) و ئەو ساڵە ناونرا بە (عام الجماعة) چونکە گشت ئومەتی ئیسلام لەسەر خەلیفە یەک دەنگ بوون تەنها خەواریجەکان نەبێت کە ڕازی نەبوون بەیعەتی پێبدەن بەمەش دەوڵەتی خیلافەتی ئومەوی دامەزرا و معاویة شاری (دمشق) ی کردە پایتەختی خەلافەتی ئیسلامی .</a:t>
            </a:r>
            <a:endParaRPr lang="en-US" sz="2000" dirty="0">
              <a:solidFill>
                <a:prstClr val="black"/>
              </a:solidFill>
              <a:latin typeface="Calibri" panose="020F0502020204030204" pitchFamily="34" charset="0"/>
              <a:ea typeface="Calibri" panose="020F0502020204030204" pitchFamily="34" charset="0"/>
              <a:cs typeface="Arial" panose="020B0604020202020204" pitchFamily="34" charset="0"/>
            </a:endParaRPr>
          </a:p>
          <a:p>
            <a:pPr algn="just" rtl="1"/>
            <a:endParaRPr lang="en-US" dirty="0"/>
          </a:p>
        </p:txBody>
      </p:sp>
    </p:spTree>
    <p:extLst>
      <p:ext uri="{BB962C8B-B14F-4D97-AF65-F5344CB8AC3E}">
        <p14:creationId xmlns:p14="http://schemas.microsoft.com/office/powerpoint/2010/main" val="36202908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4191000" y="1524000"/>
            <a:ext cx="1219200" cy="15240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ar-SA" dirty="0" smtClean="0">
                <a:cs typeface="Ali_K_Alwand" pitchFamily="2" charset="-78"/>
              </a:rPr>
              <a:t>بةشةكاني دةولةت لة سةردةمي  ئومةوي </a:t>
            </a:r>
            <a:endParaRPr lang="en-US" dirty="0">
              <a:cs typeface="Ali_K_Alwand" pitchFamily="2" charset="-78"/>
            </a:endParaRPr>
          </a:p>
        </p:txBody>
      </p:sp>
      <p:sp>
        <p:nvSpPr>
          <p:cNvPr id="3" name="Rounded Rectangle 2"/>
          <p:cNvSpPr/>
          <p:nvPr/>
        </p:nvSpPr>
        <p:spPr>
          <a:xfrm>
            <a:off x="1978400" y="4146839"/>
            <a:ext cx="5410200" cy="190500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lvl="0" algn="just" rtl="1">
              <a:spcBef>
                <a:spcPct val="20000"/>
              </a:spcBef>
            </a:pPr>
            <a:r>
              <a:rPr lang="ar-SA" sz="3200" dirty="0" smtClean="0">
                <a:solidFill>
                  <a:prstClr val="black"/>
                </a:solidFill>
                <a:cs typeface="Ali_K_Samik" pitchFamily="2" charset="-78"/>
              </a:rPr>
              <a:t>(</a:t>
            </a:r>
            <a:r>
              <a:rPr lang="ar-IQ" sz="3200" dirty="0" smtClean="0">
                <a:solidFill>
                  <a:prstClr val="black"/>
                </a:solidFill>
                <a:cs typeface="Ali_K_Samik" pitchFamily="2" charset="-78"/>
              </a:rPr>
              <a:t>خةواريجةكان</a:t>
            </a:r>
            <a:r>
              <a:rPr lang="ar-SA" sz="3200" dirty="0" smtClean="0">
                <a:solidFill>
                  <a:prstClr val="black"/>
                </a:solidFill>
                <a:cs typeface="Ali_K_Samik" pitchFamily="2" charset="-78"/>
              </a:rPr>
              <a:t>)</a:t>
            </a:r>
            <a:r>
              <a:rPr lang="ar-IQ" sz="3200" dirty="0" smtClean="0">
                <a:solidFill>
                  <a:prstClr val="black"/>
                </a:solidFill>
                <a:cs typeface="Ali_K_Samik" pitchFamily="2" charset="-78"/>
              </a:rPr>
              <a:t> كة </a:t>
            </a:r>
            <a:r>
              <a:rPr lang="ar-IQ" sz="3200" dirty="0">
                <a:solidFill>
                  <a:prstClr val="black"/>
                </a:solidFill>
                <a:cs typeface="Ali_K_Samik" pitchFamily="2" charset="-78"/>
              </a:rPr>
              <a:t>دوذمني هةردوو بةرةكة بوون </a:t>
            </a:r>
            <a:r>
              <a:rPr lang="ar-IQ" sz="3200" dirty="0" smtClean="0">
                <a:solidFill>
                  <a:prstClr val="black"/>
                </a:solidFill>
                <a:cs typeface="Ali_K_Samik" pitchFamily="2" charset="-78"/>
              </a:rPr>
              <a:t>وثيَيان </a:t>
            </a:r>
            <a:r>
              <a:rPr lang="ar-IQ" sz="3200" dirty="0">
                <a:solidFill>
                  <a:prstClr val="black"/>
                </a:solidFill>
                <a:cs typeface="Ali_K_Samik" pitchFamily="2" charset="-78"/>
              </a:rPr>
              <a:t>وابوو كة ئةوانة لة ئايني ئيسلام لايانداوة</a:t>
            </a:r>
          </a:p>
        </p:txBody>
      </p:sp>
      <p:sp>
        <p:nvSpPr>
          <p:cNvPr id="4" name="Rounded Rectangle 3"/>
          <p:cNvSpPr/>
          <p:nvPr/>
        </p:nvSpPr>
        <p:spPr>
          <a:xfrm>
            <a:off x="6394082" y="685800"/>
            <a:ext cx="2216518" cy="220980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lvl="0" algn="ctr" rtl="1">
              <a:spcBef>
                <a:spcPct val="20000"/>
              </a:spcBef>
            </a:pPr>
            <a:r>
              <a:rPr lang="ar-SA" sz="2400" dirty="0" smtClean="0">
                <a:solidFill>
                  <a:prstClr val="black"/>
                </a:solidFill>
                <a:cs typeface="Ali_K_Samik" pitchFamily="2" charset="-78"/>
              </a:rPr>
              <a:t>ل</a:t>
            </a:r>
            <a:r>
              <a:rPr lang="ar-IQ" sz="2400" dirty="0" smtClean="0">
                <a:solidFill>
                  <a:prstClr val="black"/>
                </a:solidFill>
                <a:cs typeface="Ali_K_Samik" pitchFamily="2" charset="-78"/>
              </a:rPr>
              <a:t>ايان طران</a:t>
            </a:r>
            <a:r>
              <a:rPr lang="ar-SA" sz="2400" dirty="0" smtClean="0">
                <a:solidFill>
                  <a:prstClr val="black"/>
                </a:solidFill>
                <a:cs typeface="Ali_K_Samik" pitchFamily="2" charset="-78"/>
              </a:rPr>
              <a:t>(موالي</a:t>
            </a:r>
            <a:r>
              <a:rPr lang="ar-SA" sz="2400" dirty="0">
                <a:solidFill>
                  <a:prstClr val="black"/>
                </a:solidFill>
                <a:cs typeface="Ali_K_Samik" pitchFamily="2" charset="-78"/>
              </a:rPr>
              <a:t>)</a:t>
            </a:r>
            <a:r>
              <a:rPr lang="ar-IQ" sz="2400" dirty="0">
                <a:solidFill>
                  <a:prstClr val="black"/>
                </a:solidFill>
                <a:cs typeface="Ali_K_Samik" pitchFamily="2" charset="-78"/>
              </a:rPr>
              <a:t> </a:t>
            </a:r>
            <a:r>
              <a:rPr lang="ar-IQ" sz="2400" dirty="0" smtClean="0">
                <a:solidFill>
                  <a:prstClr val="black"/>
                </a:solidFill>
                <a:cs typeface="Ali_K_Samik" pitchFamily="2" charset="-78"/>
              </a:rPr>
              <a:t>بةن</a:t>
            </a:r>
            <a:r>
              <a:rPr lang="ar-SA" sz="2400" dirty="0" smtClean="0">
                <a:solidFill>
                  <a:prstClr val="black"/>
                </a:solidFill>
                <a:cs typeface="Ali_K_Samik" pitchFamily="2" charset="-78"/>
              </a:rPr>
              <a:t>ةم</a:t>
            </a:r>
            <a:r>
              <a:rPr lang="ar-SA" sz="2400" dirty="0">
                <a:solidFill>
                  <a:prstClr val="black"/>
                </a:solidFill>
                <a:cs typeface="Ali_K_Samik" pitchFamily="2" charset="-78"/>
              </a:rPr>
              <a:t>ا</a:t>
            </a:r>
            <a:r>
              <a:rPr lang="ar-SA" sz="2400" dirty="0" smtClean="0">
                <a:solidFill>
                  <a:prstClr val="black"/>
                </a:solidFill>
                <a:cs typeface="Ali_K_Samik" pitchFamily="2" charset="-78"/>
              </a:rPr>
              <a:t>لةي </a:t>
            </a:r>
            <a:r>
              <a:rPr lang="ar-IQ" sz="2400" dirty="0" smtClean="0">
                <a:solidFill>
                  <a:prstClr val="black"/>
                </a:solidFill>
                <a:cs typeface="Ali_K_Samik" pitchFamily="2" charset="-78"/>
              </a:rPr>
              <a:t>ئومةية </a:t>
            </a:r>
            <a:r>
              <a:rPr lang="ar-IQ" sz="2400" dirty="0">
                <a:solidFill>
                  <a:prstClr val="black"/>
                </a:solidFill>
                <a:cs typeface="Ali_K_Samik" pitchFamily="2" charset="-78"/>
              </a:rPr>
              <a:t>لة شام ولة بةشةكاني ديكةي ولآتي ئيسلامي.</a:t>
            </a:r>
          </a:p>
        </p:txBody>
      </p:sp>
      <p:sp>
        <p:nvSpPr>
          <p:cNvPr id="5" name="Rounded Rectangle 4"/>
          <p:cNvSpPr/>
          <p:nvPr/>
        </p:nvSpPr>
        <p:spPr>
          <a:xfrm>
            <a:off x="304800" y="685799"/>
            <a:ext cx="2971800" cy="2667001"/>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just" rtl="1"/>
            <a:r>
              <a:rPr lang="ar-SA" dirty="0" smtClean="0">
                <a:cs typeface="Ali_K_Alwand" pitchFamily="2" charset="-78"/>
              </a:rPr>
              <a:t>شيعةكان (علويةكان) </a:t>
            </a:r>
            <a:r>
              <a:rPr lang="ar-SA" dirty="0">
                <a:cs typeface="Ali_K_Alwand" pitchFamily="2" charset="-78"/>
              </a:rPr>
              <a:t>امام علي </a:t>
            </a:r>
            <a:r>
              <a:rPr lang="ar-SA" dirty="0" smtClean="0">
                <a:cs typeface="Ali_K_Alwand" pitchFamily="2" charset="-78"/>
              </a:rPr>
              <a:t>وموعاوية </a:t>
            </a:r>
            <a:r>
              <a:rPr lang="ar-SA" dirty="0">
                <a:cs typeface="Ali_K_Alwand" pitchFamily="2" charset="-78"/>
              </a:rPr>
              <a:t>وكةساني ديكة بة خاوةن </a:t>
            </a:r>
            <a:r>
              <a:rPr lang="ar-SA" dirty="0" smtClean="0">
                <a:cs typeface="Ali_K_Alwand" pitchFamily="2" charset="-78"/>
              </a:rPr>
              <a:t>ماف يان نةدةزاني </a:t>
            </a:r>
            <a:r>
              <a:rPr lang="ar-SA" dirty="0">
                <a:cs typeface="Ali_K_Alwand" pitchFamily="2" charset="-78"/>
              </a:rPr>
              <a:t>بؤ دةسةلآت ونةوةكاني </a:t>
            </a:r>
            <a:r>
              <a:rPr lang="ar-SA" dirty="0" smtClean="0">
                <a:cs typeface="Ali_K_Alwand" pitchFamily="2" charset="-78"/>
              </a:rPr>
              <a:t>امام علي  بة </a:t>
            </a:r>
            <a:r>
              <a:rPr lang="ar-SA" dirty="0">
                <a:cs typeface="Ali_K_Alwand" pitchFamily="2" charset="-78"/>
              </a:rPr>
              <a:t>شياوتر دةزاني بؤ طرتنةوةي دةسةلآتي مؤسلمانان و زؤربةي ئةو شيعانةش لة ولآتي عيَراقدا بوون و بةشيَكي كةم لة ميسر بوون.</a:t>
            </a:r>
          </a:p>
        </p:txBody>
      </p:sp>
      <p:sp>
        <p:nvSpPr>
          <p:cNvPr id="6" name="Down Arrow 5"/>
          <p:cNvSpPr/>
          <p:nvPr/>
        </p:nvSpPr>
        <p:spPr>
          <a:xfrm rot="5400000">
            <a:off x="5708420" y="1793000"/>
            <a:ext cx="484632" cy="98918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Down Arrow 7"/>
          <p:cNvSpPr/>
          <p:nvPr/>
        </p:nvSpPr>
        <p:spPr>
          <a:xfrm rot="16200000">
            <a:off x="3476931" y="1829065"/>
            <a:ext cx="484632" cy="91387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Down Arrow 8"/>
          <p:cNvSpPr/>
          <p:nvPr/>
        </p:nvSpPr>
        <p:spPr>
          <a:xfrm rot="10800000">
            <a:off x="4441185" y="3071943"/>
            <a:ext cx="484632" cy="107489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870679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914400"/>
            <a:ext cx="8305800" cy="5105400"/>
          </a:xfrm>
        </p:spPr>
        <p:style>
          <a:lnRef idx="2">
            <a:schemeClr val="accent4"/>
          </a:lnRef>
          <a:fillRef idx="1">
            <a:schemeClr val="lt1"/>
          </a:fillRef>
          <a:effectRef idx="0">
            <a:schemeClr val="accent4"/>
          </a:effectRef>
          <a:fontRef idx="minor">
            <a:schemeClr val="dk1"/>
          </a:fontRef>
        </p:style>
        <p:txBody>
          <a:bodyPr>
            <a:normAutofit/>
          </a:bodyPr>
          <a:lstStyle/>
          <a:p>
            <a:pPr lvl="0" indent="-228600" algn="just" rtl="1">
              <a:lnSpc>
                <a:spcPct val="115000"/>
              </a:lnSpc>
              <a:spcBef>
                <a:spcPts val="0"/>
              </a:spcBef>
              <a:buFont typeface="Arial" panose="020B0604020202020204" pitchFamily="34" charset="0"/>
              <a:buChar char="•"/>
            </a:pPr>
            <a:r>
              <a:rPr lang="ar-IQ" sz="2800" b="1" dirty="0" smtClean="0">
                <a:solidFill>
                  <a:prstClr val="black"/>
                </a:solidFill>
                <a:latin typeface="Calibri" panose="020F0502020204030204" pitchFamily="34" charset="0"/>
                <a:ea typeface="Calibri" panose="020F0502020204030204" pitchFamily="34" charset="0"/>
                <a:cs typeface="Noto Naskh Arabic UI"/>
              </a:rPr>
              <a:t>معاویة </a:t>
            </a:r>
            <a:r>
              <a:rPr lang="ar-SA" sz="2800" b="1" dirty="0" smtClean="0">
                <a:solidFill>
                  <a:prstClr val="black"/>
                </a:solidFill>
                <a:latin typeface="Calibri" panose="020F0502020204030204" pitchFamily="34" charset="0"/>
                <a:ea typeface="Calibri" panose="020F0502020204030204" pitchFamily="34" charset="0"/>
                <a:cs typeface="Noto Naskh Arabic UI"/>
              </a:rPr>
              <a:t>بن</a:t>
            </a:r>
            <a:r>
              <a:rPr lang="ar-IQ" sz="2800" b="1" dirty="0" smtClean="0">
                <a:solidFill>
                  <a:prstClr val="black"/>
                </a:solidFill>
                <a:latin typeface="Calibri" panose="020F0502020204030204" pitchFamily="34" charset="0"/>
                <a:ea typeface="Calibri" panose="020F0502020204030204" pitchFamily="34" charset="0"/>
                <a:cs typeface="Noto Naskh Arabic UI"/>
              </a:rPr>
              <a:t> </a:t>
            </a:r>
            <a:r>
              <a:rPr lang="ar-IQ" sz="2800" b="1" dirty="0">
                <a:solidFill>
                  <a:prstClr val="black"/>
                </a:solidFill>
                <a:latin typeface="Calibri" panose="020F0502020204030204" pitchFamily="34" charset="0"/>
                <a:ea typeface="Calibri" panose="020F0502020204030204" pitchFamily="34" charset="0"/>
                <a:cs typeface="Noto Naskh Arabic UI"/>
              </a:rPr>
              <a:t>ابو سفیان دەسەڵاتی گرتە دەست لەدوای وازهێنانی (حسن </a:t>
            </a:r>
            <a:r>
              <a:rPr lang="ar-SA" sz="2800" b="1" dirty="0" smtClean="0">
                <a:solidFill>
                  <a:prstClr val="black"/>
                </a:solidFill>
                <a:latin typeface="Calibri" panose="020F0502020204030204" pitchFamily="34" charset="0"/>
                <a:ea typeface="Calibri" panose="020F0502020204030204" pitchFamily="34" charset="0"/>
                <a:cs typeface="Noto Naskh Arabic UI"/>
              </a:rPr>
              <a:t>بن</a:t>
            </a:r>
            <a:r>
              <a:rPr lang="ar-IQ" sz="2800" b="1" dirty="0" smtClean="0">
                <a:solidFill>
                  <a:prstClr val="black"/>
                </a:solidFill>
                <a:latin typeface="Calibri" panose="020F0502020204030204" pitchFamily="34" charset="0"/>
                <a:ea typeface="Calibri" panose="020F0502020204030204" pitchFamily="34" charset="0"/>
                <a:cs typeface="Noto Naskh Arabic UI"/>
              </a:rPr>
              <a:t> </a:t>
            </a:r>
            <a:r>
              <a:rPr lang="ar-IQ" sz="2800" b="1" dirty="0">
                <a:solidFill>
                  <a:prstClr val="black"/>
                </a:solidFill>
                <a:latin typeface="Calibri" panose="020F0502020204030204" pitchFamily="34" charset="0"/>
                <a:ea typeface="Calibri" panose="020F0502020204030204" pitchFamily="34" charset="0"/>
                <a:cs typeface="Noto Naskh Arabic UI"/>
              </a:rPr>
              <a:t>علی </a:t>
            </a:r>
            <a:r>
              <a:rPr lang="ar-SA" sz="2800" b="1" dirty="0" smtClean="0">
                <a:solidFill>
                  <a:prstClr val="black"/>
                </a:solidFill>
                <a:latin typeface="Calibri" panose="020F0502020204030204" pitchFamily="34" charset="0"/>
                <a:ea typeface="Calibri" panose="020F0502020204030204" pitchFamily="34" charset="0"/>
                <a:cs typeface="Noto Naskh Arabic UI"/>
              </a:rPr>
              <a:t>بن</a:t>
            </a:r>
            <a:r>
              <a:rPr lang="ar-IQ" sz="2800" b="1" dirty="0" smtClean="0">
                <a:solidFill>
                  <a:prstClr val="black"/>
                </a:solidFill>
                <a:latin typeface="Calibri" panose="020F0502020204030204" pitchFamily="34" charset="0"/>
                <a:ea typeface="Calibri" panose="020F0502020204030204" pitchFamily="34" charset="0"/>
                <a:cs typeface="Noto Naskh Arabic UI"/>
              </a:rPr>
              <a:t> </a:t>
            </a:r>
            <a:r>
              <a:rPr lang="ar-IQ" sz="2800" b="1" dirty="0">
                <a:solidFill>
                  <a:prstClr val="black"/>
                </a:solidFill>
                <a:latin typeface="Calibri" panose="020F0502020204030204" pitchFamily="34" charset="0"/>
                <a:ea typeface="Calibri" panose="020F0502020204030204" pitchFamily="34" charset="0"/>
                <a:cs typeface="Noto Naskh Arabic UI"/>
              </a:rPr>
              <a:t>ابو طالب) لە خەلافەت لەدوای شەش مانگ لە شەهید بوونی علی کوڕی ابو طالب لە ساڵی (٤١ ك) و ئەو ساڵە ناونرا بە (عام الجماعة) چونکە گشت ئومەتی ئیسلام لەسەر خەلیفە یەک دەنگ بوون تەنها خەواریجەکان نەبێت کە ڕازی نەبوون بەیعەتی پێبدەن بەمەش دەوڵەتی خیلافەتی ئومەوی دامەزرا و معاویة شاری (دمشق) ی کردە پایتەختی خەلافەتی ئیسلامی </a:t>
            </a:r>
            <a:r>
              <a:rPr lang="ar-IQ" sz="2800" b="1" dirty="0" smtClean="0">
                <a:solidFill>
                  <a:prstClr val="black"/>
                </a:solidFill>
                <a:latin typeface="Calibri" panose="020F0502020204030204" pitchFamily="34" charset="0"/>
                <a:ea typeface="Calibri" panose="020F0502020204030204" pitchFamily="34" charset="0"/>
                <a:cs typeface="Noto Naskh Arabic UI"/>
              </a:rPr>
              <a:t>.</a:t>
            </a:r>
            <a:endParaRPr lang="en-US" sz="2000" dirty="0">
              <a:solidFill>
                <a:prstClr val="black"/>
              </a:solidFill>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6555696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381000"/>
            <a:ext cx="8382000" cy="5562600"/>
          </a:xfrm>
        </p:spPr>
        <p:style>
          <a:lnRef idx="2">
            <a:schemeClr val="accent4"/>
          </a:lnRef>
          <a:fillRef idx="1">
            <a:schemeClr val="lt1"/>
          </a:fillRef>
          <a:effectRef idx="0">
            <a:schemeClr val="accent4"/>
          </a:effectRef>
          <a:fontRef idx="minor">
            <a:schemeClr val="dk1"/>
          </a:fontRef>
        </p:style>
        <p:txBody>
          <a:bodyPr>
            <a:normAutofit/>
          </a:bodyPr>
          <a:lstStyle/>
          <a:p>
            <a:pPr marL="228600" lvl="0" indent="-228600" algn="just" rtl="1">
              <a:lnSpc>
                <a:spcPct val="90000"/>
              </a:lnSpc>
              <a:spcBef>
                <a:spcPts val="1000"/>
              </a:spcBef>
              <a:buFont typeface="Arial" panose="020B0604020202020204" pitchFamily="34" charset="0"/>
              <a:buChar char="•"/>
            </a:pPr>
            <a:endParaRPr lang="ar-SA" sz="2600" b="1" dirty="0" smtClean="0">
              <a:solidFill>
                <a:prstClr val="black"/>
              </a:solidFill>
              <a:ea typeface="Calibri" panose="020F0502020204030204" pitchFamily="34" charset="0"/>
              <a:cs typeface="Noto Naskh Arabic UI"/>
            </a:endParaRPr>
          </a:p>
          <a:p>
            <a:pPr marL="228600" lvl="0" indent="-228600" algn="just" rtl="1">
              <a:lnSpc>
                <a:spcPct val="90000"/>
              </a:lnSpc>
              <a:spcBef>
                <a:spcPts val="1000"/>
              </a:spcBef>
              <a:buFont typeface="Arial" panose="020B0604020202020204" pitchFamily="34" charset="0"/>
              <a:buChar char="•"/>
            </a:pPr>
            <a:r>
              <a:rPr lang="ar-IQ" sz="2600" b="1" dirty="0" smtClean="0">
                <a:solidFill>
                  <a:prstClr val="black"/>
                </a:solidFill>
                <a:ea typeface="Calibri" panose="020F0502020204030204" pitchFamily="34" charset="0"/>
                <a:cs typeface="Noto Naskh Arabic UI"/>
              </a:rPr>
              <a:t>معاویة </a:t>
            </a:r>
            <a:r>
              <a:rPr lang="ar-IQ" sz="2600" b="1" dirty="0">
                <a:solidFill>
                  <a:prstClr val="black"/>
                </a:solidFill>
                <a:ea typeface="Calibri" panose="020F0502020204030204" pitchFamily="34" charset="0"/>
                <a:cs typeface="Noto Naskh Arabic UI"/>
              </a:rPr>
              <a:t>یەکێک لە هەڵکەوتوەکانی عەرەب بووە پیاوی دەوڵەت بووە، </a:t>
            </a:r>
            <a:r>
              <a:rPr lang="ar-IQ" sz="2600" b="1" dirty="0" smtClean="0">
                <a:solidFill>
                  <a:prstClr val="black"/>
                </a:solidFill>
                <a:ea typeface="Calibri" panose="020F0502020204030204" pitchFamily="34" charset="0"/>
                <a:cs typeface="Noto Naskh Arabic UI"/>
              </a:rPr>
              <a:t>بەهێزو </a:t>
            </a:r>
            <a:r>
              <a:rPr lang="ar-IQ" sz="2600" b="1" dirty="0">
                <a:solidFill>
                  <a:prstClr val="black"/>
                </a:solidFill>
                <a:ea typeface="Calibri" panose="020F0502020204030204" pitchFamily="34" charset="0"/>
                <a:cs typeface="Noto Naskh Arabic UI"/>
              </a:rPr>
              <a:t>سیاسەتمەدارو نەخشەدانەری بەهێزو داناو ڕەوانبێژ و زمان پاراو بووە، بەخشندە بووە و ماڵ و سامانی </a:t>
            </a:r>
            <a:r>
              <a:rPr lang="ar-IQ" sz="2600" b="1" dirty="0" smtClean="0">
                <a:solidFill>
                  <a:prstClr val="black"/>
                </a:solidFill>
                <a:ea typeface="Calibri" panose="020F0502020204030204" pitchFamily="34" charset="0"/>
                <a:cs typeface="Noto Naskh Arabic UI"/>
              </a:rPr>
              <a:t>بەخشیوە</a:t>
            </a:r>
            <a:endParaRPr lang="ar-SA" sz="2600" b="1" dirty="0" smtClean="0">
              <a:solidFill>
                <a:prstClr val="black"/>
              </a:solidFill>
              <a:ea typeface="Calibri" panose="020F0502020204030204" pitchFamily="34" charset="0"/>
              <a:cs typeface="Noto Naskh Arabic UI"/>
            </a:endParaRPr>
          </a:p>
          <a:p>
            <a:pPr lvl="0" algn="just" rtl="1">
              <a:lnSpc>
                <a:spcPct val="90000"/>
              </a:lnSpc>
              <a:spcBef>
                <a:spcPts val="1000"/>
              </a:spcBef>
            </a:pPr>
            <a:endParaRPr lang="ar-SA" sz="2600" b="1" dirty="0" smtClean="0">
              <a:solidFill>
                <a:prstClr val="black"/>
              </a:solidFill>
              <a:ea typeface="Calibri" panose="020F0502020204030204" pitchFamily="34" charset="0"/>
              <a:cs typeface="Noto Naskh Arabic UI"/>
            </a:endParaRPr>
          </a:p>
          <a:p>
            <a:pPr marL="228600" lvl="0" indent="-228600" algn="just" rtl="1">
              <a:lnSpc>
                <a:spcPct val="90000"/>
              </a:lnSpc>
              <a:spcBef>
                <a:spcPts val="1000"/>
              </a:spcBef>
              <a:buFont typeface="Arial" panose="020B0604020202020204" pitchFamily="34" charset="0"/>
              <a:buChar char="•"/>
            </a:pPr>
            <a:r>
              <a:rPr lang="ar-IQ" sz="2600" b="1" dirty="0" smtClean="0">
                <a:solidFill>
                  <a:prstClr val="black"/>
                </a:solidFill>
                <a:ea typeface="Calibri" panose="020F0502020204030204" pitchFamily="34" charset="0"/>
                <a:cs typeface="Noto Naskh Arabic UI"/>
              </a:rPr>
              <a:t> </a:t>
            </a:r>
            <a:r>
              <a:rPr lang="ar-IQ" sz="2600" b="1" dirty="0">
                <a:solidFill>
                  <a:prstClr val="black"/>
                </a:solidFill>
                <a:ea typeface="Calibri" panose="020F0502020204030204" pitchFamily="34" charset="0"/>
                <a:cs typeface="Noto Naskh Arabic UI"/>
              </a:rPr>
              <a:t>حەزی بە سەرکردایەتی بووە بە ئامانجی درێژەدان و بەردەوامی ئەو نیزامەی دای نابوو و هەوڵی دەدا بناغەی دەوڵەتەکەی لەسەر چەند پایەیەک دابمەزرێنێت کە گرنگترین ئەو پایانە (آرکان) </a:t>
            </a:r>
            <a:r>
              <a:rPr lang="ar-SA" sz="2600" b="1" dirty="0" smtClean="0">
                <a:solidFill>
                  <a:prstClr val="black"/>
                </a:solidFill>
                <a:ea typeface="Calibri" panose="020F0502020204030204" pitchFamily="34" charset="0"/>
                <a:cs typeface="Noto Naskh Arabic UI"/>
              </a:rPr>
              <a:t>بريتى بوون له:</a:t>
            </a:r>
          </a:p>
          <a:p>
            <a:pPr lvl="0" algn="just" rtl="1">
              <a:lnSpc>
                <a:spcPct val="90000"/>
              </a:lnSpc>
              <a:spcBef>
                <a:spcPts val="1000"/>
              </a:spcBef>
            </a:pPr>
            <a:endParaRPr lang="en-US" sz="2600" dirty="0">
              <a:solidFill>
                <a:prstClr val="black"/>
              </a:solidFill>
            </a:endParaRPr>
          </a:p>
          <a:p>
            <a:pPr algn="just" rtl="1"/>
            <a:endParaRPr lang="en-US" dirty="0"/>
          </a:p>
        </p:txBody>
      </p:sp>
    </p:spTree>
    <p:extLst>
      <p:ext uri="{BB962C8B-B14F-4D97-AF65-F5344CB8AC3E}">
        <p14:creationId xmlns:p14="http://schemas.microsoft.com/office/powerpoint/2010/main" val="576354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81400" y="1662545"/>
            <a:ext cx="5358245" cy="928255"/>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lvl="0" algn="just" rtl="1">
              <a:lnSpc>
                <a:spcPct val="90000"/>
              </a:lnSpc>
              <a:spcBef>
                <a:spcPts val="1000"/>
              </a:spcBef>
            </a:pPr>
            <a:r>
              <a:rPr lang="ar-IQ" sz="2000" b="1" dirty="0">
                <a:solidFill>
                  <a:prstClr val="black"/>
                </a:solidFill>
                <a:ea typeface="Calibri" panose="020F0502020204030204" pitchFamily="34" charset="0"/>
                <a:cs typeface="Noto Naskh Arabic UI"/>
              </a:rPr>
              <a:t>گۆڕانکاری لە بنیادی نیزامی سیاسی دا </a:t>
            </a:r>
            <a:r>
              <a:rPr lang="ar-SA" sz="2000" b="1" dirty="0" smtClean="0">
                <a:solidFill>
                  <a:prstClr val="black"/>
                </a:solidFill>
                <a:ea typeface="Calibri" panose="020F0502020204030204" pitchFamily="34" charset="0"/>
                <a:cs typeface="Ali_K_Alwand" pitchFamily="2" charset="-78"/>
              </a:rPr>
              <a:t>بةتايبةتي</a:t>
            </a:r>
            <a:r>
              <a:rPr lang="ar-SA" sz="2000" b="1" dirty="0" smtClean="0">
                <a:solidFill>
                  <a:prstClr val="black"/>
                </a:solidFill>
                <a:ea typeface="Calibri" panose="020F0502020204030204" pitchFamily="34" charset="0"/>
                <a:cs typeface="Noto Naskh Arabic UI"/>
              </a:rPr>
              <a:t> </a:t>
            </a:r>
            <a:r>
              <a:rPr lang="ar-IQ" sz="2000" b="1" dirty="0" smtClean="0">
                <a:solidFill>
                  <a:prstClr val="black"/>
                </a:solidFill>
                <a:ea typeface="Calibri" panose="020F0502020204030204" pitchFamily="34" charset="0"/>
                <a:cs typeface="Noto Naskh Arabic UI"/>
              </a:rPr>
              <a:t>سوپا لە </a:t>
            </a:r>
            <a:r>
              <a:rPr lang="ar-IQ" sz="2000" b="1" dirty="0">
                <a:solidFill>
                  <a:prstClr val="black"/>
                </a:solidFill>
                <a:ea typeface="Calibri" panose="020F0502020204030204" pitchFamily="34" charset="0"/>
                <a:cs typeface="Noto Naskh Arabic UI"/>
              </a:rPr>
              <a:t>پێناو بەدی هێنانی سەقامگیری </a:t>
            </a:r>
            <a:r>
              <a:rPr lang="ar-IQ" sz="2000" b="1" dirty="0" smtClean="0">
                <a:solidFill>
                  <a:prstClr val="black"/>
                </a:solidFill>
                <a:ea typeface="Calibri" panose="020F0502020204030204" pitchFamily="34" charset="0"/>
                <a:cs typeface="Noto Naskh Arabic UI"/>
              </a:rPr>
              <a:t>ناوخۆو </a:t>
            </a:r>
            <a:r>
              <a:rPr lang="ar-IQ" sz="2000" b="1" dirty="0">
                <a:solidFill>
                  <a:prstClr val="black"/>
                </a:solidFill>
                <a:ea typeface="Calibri" panose="020F0502020204030204" pitchFamily="34" charset="0"/>
                <a:cs typeface="Noto Naskh Arabic UI"/>
              </a:rPr>
              <a:t>فراوانخوازی </a:t>
            </a:r>
            <a:r>
              <a:rPr lang="ar-IQ" sz="2000" b="1" dirty="0" smtClean="0">
                <a:solidFill>
                  <a:prstClr val="black"/>
                </a:solidFill>
                <a:ea typeface="Calibri" panose="020F0502020204030204" pitchFamily="34" charset="0"/>
                <a:cs typeface="Noto Naskh Arabic UI"/>
              </a:rPr>
              <a:t>دەرەکی</a:t>
            </a:r>
            <a:endParaRPr lang="en-US" sz="2000" dirty="0">
              <a:solidFill>
                <a:prstClr val="black"/>
              </a:solidFill>
            </a:endParaRPr>
          </a:p>
        </p:txBody>
      </p:sp>
      <p:sp>
        <p:nvSpPr>
          <p:cNvPr id="3" name="Rectangle 2"/>
          <p:cNvSpPr/>
          <p:nvPr/>
        </p:nvSpPr>
        <p:spPr>
          <a:xfrm>
            <a:off x="1752600" y="387926"/>
            <a:ext cx="5638800" cy="1136073"/>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ar-IQ" sz="2600" b="1" dirty="0">
                <a:solidFill>
                  <a:prstClr val="black"/>
                </a:solidFill>
                <a:ea typeface="Calibri" panose="020F0502020204030204" pitchFamily="34" charset="0"/>
                <a:cs typeface="Noto Naskh Arabic UI"/>
              </a:rPr>
              <a:t>گرنگترین ئەو پایانە (آرکان) </a:t>
            </a:r>
            <a:r>
              <a:rPr lang="ar-SA" sz="2600" b="1" dirty="0" smtClean="0">
                <a:solidFill>
                  <a:prstClr val="black"/>
                </a:solidFill>
                <a:ea typeface="Calibri" panose="020F0502020204030204" pitchFamily="34" charset="0"/>
                <a:cs typeface="Ali_K_Alwand" pitchFamily="2" charset="-78"/>
              </a:rPr>
              <a:t>ي دةولةتي معاوية</a:t>
            </a:r>
            <a:endParaRPr lang="en-US" dirty="0">
              <a:cs typeface="Ali_K_Alwand" pitchFamily="2" charset="-78"/>
            </a:endParaRPr>
          </a:p>
        </p:txBody>
      </p:sp>
      <p:sp>
        <p:nvSpPr>
          <p:cNvPr id="4" name="Rectangle 3"/>
          <p:cNvSpPr/>
          <p:nvPr/>
        </p:nvSpPr>
        <p:spPr>
          <a:xfrm>
            <a:off x="342900" y="2653144"/>
            <a:ext cx="5676900" cy="1046018"/>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lvl="0" algn="just" rtl="1">
              <a:lnSpc>
                <a:spcPct val="115000"/>
              </a:lnSpc>
              <a:spcAft>
                <a:spcPts val="1000"/>
              </a:spcAft>
            </a:pPr>
            <a:r>
              <a:rPr lang="ar-IQ" sz="2000" b="1" dirty="0">
                <a:solidFill>
                  <a:prstClr val="black"/>
                </a:solidFill>
                <a:ea typeface="Calibri" panose="020F0502020204030204" pitchFamily="34" charset="0"/>
                <a:cs typeface="Noto Naskh Arabic UI"/>
              </a:rPr>
              <a:t>سیاسەتی ناوخۆیی </a:t>
            </a:r>
            <a:r>
              <a:rPr lang="ar-SA" sz="2000" b="1" dirty="0" smtClean="0">
                <a:solidFill>
                  <a:prstClr val="black"/>
                </a:solidFill>
                <a:ea typeface="Calibri" panose="020F0502020204030204" pitchFamily="34" charset="0"/>
                <a:cs typeface="Noto Naskh Arabic UI"/>
              </a:rPr>
              <a:t>و</a:t>
            </a:r>
            <a:r>
              <a:rPr lang="ar-IQ" sz="2000" b="1" dirty="0" smtClean="0">
                <a:solidFill>
                  <a:prstClr val="black"/>
                </a:solidFill>
                <a:ea typeface="Calibri" panose="020F0502020204030204" pitchFamily="34" charset="0"/>
                <a:cs typeface="Noto Naskh Arabic UI"/>
              </a:rPr>
              <a:t>کارگێڕی </a:t>
            </a:r>
            <a:r>
              <a:rPr lang="ar-SA" sz="2000" b="1" dirty="0" smtClean="0">
                <a:solidFill>
                  <a:prstClr val="black"/>
                </a:solidFill>
                <a:ea typeface="Calibri" panose="020F0502020204030204" pitchFamily="34" charset="0"/>
                <a:cs typeface="Ali_K_Alwand" pitchFamily="2" charset="-78"/>
              </a:rPr>
              <a:t>بة</a:t>
            </a:r>
            <a:r>
              <a:rPr lang="ar-SA" sz="2000" b="1" dirty="0" smtClean="0">
                <a:solidFill>
                  <a:prstClr val="black"/>
                </a:solidFill>
                <a:ea typeface="Calibri" panose="020F0502020204030204" pitchFamily="34" charset="0"/>
                <a:cs typeface="Noto Naskh Arabic UI"/>
              </a:rPr>
              <a:t> </a:t>
            </a:r>
            <a:r>
              <a:rPr lang="ar-IQ" sz="2000" b="1" dirty="0" smtClean="0">
                <a:solidFill>
                  <a:prstClr val="black"/>
                </a:solidFill>
                <a:ea typeface="Calibri" panose="020F0502020204030204" pitchFamily="34" charset="0"/>
                <a:cs typeface="Noto Naskh Arabic UI"/>
              </a:rPr>
              <a:t>بەدی </a:t>
            </a:r>
            <a:r>
              <a:rPr lang="ar-IQ" sz="2000" b="1" dirty="0">
                <a:solidFill>
                  <a:prstClr val="black"/>
                </a:solidFill>
                <a:ea typeface="Calibri" panose="020F0502020204030204" pitchFamily="34" charset="0"/>
                <a:cs typeface="Noto Naskh Arabic UI"/>
              </a:rPr>
              <a:t>هێنانی هاوسەنگی </a:t>
            </a:r>
            <a:r>
              <a:rPr lang="ar-IQ" sz="2000" b="1" dirty="0" smtClean="0">
                <a:solidFill>
                  <a:prstClr val="black"/>
                </a:solidFill>
                <a:ea typeface="Calibri" panose="020F0502020204030204" pitchFamily="34" charset="0"/>
                <a:cs typeface="Noto Naskh Arabic UI"/>
              </a:rPr>
              <a:t>هۆزایەتی</a:t>
            </a:r>
            <a:r>
              <a:rPr lang="ar-SA" sz="2000" b="1" dirty="0" smtClean="0">
                <a:solidFill>
                  <a:prstClr val="black"/>
                </a:solidFill>
                <a:ea typeface="Calibri" panose="020F0502020204030204" pitchFamily="34" charset="0"/>
                <a:cs typeface="Noto Naskh Arabic UI"/>
              </a:rPr>
              <a:t> </a:t>
            </a:r>
            <a:r>
              <a:rPr lang="ar-IQ" sz="2000" b="1" dirty="0" smtClean="0">
                <a:solidFill>
                  <a:prstClr val="black"/>
                </a:solidFill>
                <a:ea typeface="Calibri" panose="020F0502020204030204" pitchFamily="34" charset="0"/>
                <a:cs typeface="Noto Naskh Arabic UI"/>
              </a:rPr>
              <a:t>و </a:t>
            </a:r>
            <a:r>
              <a:rPr lang="ar-IQ" sz="2000" b="1" dirty="0">
                <a:solidFill>
                  <a:prstClr val="black"/>
                </a:solidFill>
                <a:ea typeface="Calibri" panose="020F0502020204030204" pitchFamily="34" charset="0"/>
                <a:cs typeface="Noto Naskh Arabic UI"/>
              </a:rPr>
              <a:t>دڵنیاکردنی جێگرایەتی و ملکەچکردنی بەرهەڵستکارانی لەخۆ دەگرت </a:t>
            </a:r>
            <a:endParaRPr lang="en-US" sz="2000" dirty="0">
              <a:solidFill>
                <a:prstClr val="black"/>
              </a:solidFill>
            </a:endParaRPr>
          </a:p>
        </p:txBody>
      </p:sp>
      <p:sp>
        <p:nvSpPr>
          <p:cNvPr id="5" name="Rectangle 4"/>
          <p:cNvSpPr/>
          <p:nvPr/>
        </p:nvSpPr>
        <p:spPr>
          <a:xfrm>
            <a:off x="3448050" y="3733799"/>
            <a:ext cx="5372100" cy="9144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lvl="0" algn="just" rtl="1">
              <a:lnSpc>
                <a:spcPct val="115000"/>
              </a:lnSpc>
              <a:spcAft>
                <a:spcPts val="1000"/>
              </a:spcAft>
            </a:pPr>
            <a:r>
              <a:rPr lang="ar-IQ" sz="2000" b="1" dirty="0">
                <a:solidFill>
                  <a:prstClr val="black"/>
                </a:solidFill>
                <a:ea typeface="Calibri" panose="020F0502020204030204" pitchFamily="34" charset="0"/>
                <a:cs typeface="Noto Naskh Arabic UI"/>
              </a:rPr>
              <a:t>چاکە نواندن لەڕوی کەسایەتیە ئیسلامییەکانی ناو هاوەڵان و منداڵانیان بە ئامانجی ڕاکێشانیان بەلای خۆی دا </a:t>
            </a:r>
            <a:endParaRPr lang="en-US" sz="2000" dirty="0">
              <a:solidFill>
                <a:prstClr val="black"/>
              </a:solidFill>
            </a:endParaRPr>
          </a:p>
        </p:txBody>
      </p:sp>
      <p:sp>
        <p:nvSpPr>
          <p:cNvPr id="6" name="Rectangle 5"/>
          <p:cNvSpPr/>
          <p:nvPr/>
        </p:nvSpPr>
        <p:spPr>
          <a:xfrm>
            <a:off x="342900" y="4648199"/>
            <a:ext cx="5385955" cy="9144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ar-IQ" sz="2000" b="1" dirty="0">
                <a:solidFill>
                  <a:prstClr val="black"/>
                </a:solidFill>
                <a:ea typeface="Calibri" panose="020F0502020204030204" pitchFamily="34" charset="0"/>
                <a:cs typeface="Noto Naskh Arabic UI"/>
              </a:rPr>
              <a:t>ڕاستەوخۆ خۆی بەشداری لە کاروباری دەوڵەت دا دەکرد </a:t>
            </a:r>
            <a:endParaRPr lang="en-US" sz="1400" dirty="0"/>
          </a:p>
        </p:txBody>
      </p:sp>
      <p:sp>
        <p:nvSpPr>
          <p:cNvPr id="7" name="Rectangle 6"/>
          <p:cNvSpPr/>
          <p:nvPr/>
        </p:nvSpPr>
        <p:spPr>
          <a:xfrm>
            <a:off x="3276600" y="5562600"/>
            <a:ext cx="5181600" cy="6858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r" rtl="1"/>
            <a:r>
              <a:rPr lang="ar-IQ" sz="2400" b="1" dirty="0">
                <a:solidFill>
                  <a:prstClr val="black"/>
                </a:solidFill>
                <a:ea typeface="Calibri" panose="020F0502020204030204" pitchFamily="34" charset="0"/>
                <a:cs typeface="Noto Naskh Arabic UI"/>
              </a:rPr>
              <a:t>فراوانخوازی </a:t>
            </a:r>
            <a:r>
              <a:rPr lang="ar-SA" sz="2400" b="1" dirty="0" smtClean="0">
                <a:solidFill>
                  <a:prstClr val="black"/>
                </a:solidFill>
                <a:ea typeface="Calibri" panose="020F0502020204030204" pitchFamily="34" charset="0"/>
                <a:cs typeface="Noto Naskh Arabic UI"/>
              </a:rPr>
              <a:t>وفتوحاتى اسلامى</a:t>
            </a:r>
            <a:endParaRPr lang="en-US" sz="1600" dirty="0"/>
          </a:p>
        </p:txBody>
      </p:sp>
      <p:sp>
        <p:nvSpPr>
          <p:cNvPr id="8" name="Oval 7"/>
          <p:cNvSpPr/>
          <p:nvPr/>
        </p:nvSpPr>
        <p:spPr>
          <a:xfrm>
            <a:off x="7765473" y="1108363"/>
            <a:ext cx="914400" cy="554182"/>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ar-SA" sz="2400" b="1" dirty="0" smtClean="0"/>
              <a:t>1</a:t>
            </a:r>
            <a:endParaRPr lang="en-US" sz="2400" b="1" dirty="0"/>
          </a:p>
        </p:txBody>
      </p:sp>
      <p:sp>
        <p:nvSpPr>
          <p:cNvPr id="9" name="Oval 8"/>
          <p:cNvSpPr/>
          <p:nvPr/>
        </p:nvSpPr>
        <p:spPr>
          <a:xfrm>
            <a:off x="7543800" y="5008417"/>
            <a:ext cx="914400" cy="554182"/>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ar-SA" sz="2400" b="1" dirty="0" smtClean="0"/>
              <a:t>5</a:t>
            </a:r>
            <a:endParaRPr lang="en-US" sz="2400" b="1" dirty="0"/>
          </a:p>
        </p:txBody>
      </p:sp>
      <p:sp>
        <p:nvSpPr>
          <p:cNvPr id="10" name="Oval 9"/>
          <p:cNvSpPr/>
          <p:nvPr/>
        </p:nvSpPr>
        <p:spPr>
          <a:xfrm>
            <a:off x="1911927" y="4094017"/>
            <a:ext cx="914400" cy="554182"/>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ar-SA" sz="2000" b="1" dirty="0" smtClean="0"/>
              <a:t>4</a:t>
            </a:r>
            <a:endParaRPr lang="en-US" sz="2000" b="1" dirty="0"/>
          </a:p>
        </p:txBody>
      </p:sp>
      <p:sp>
        <p:nvSpPr>
          <p:cNvPr id="11" name="Oval 10"/>
          <p:cNvSpPr/>
          <p:nvPr/>
        </p:nvSpPr>
        <p:spPr>
          <a:xfrm>
            <a:off x="7620000" y="3179617"/>
            <a:ext cx="914400" cy="554182"/>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ar-SA" sz="2400" b="1" dirty="0" smtClean="0"/>
              <a:t>3</a:t>
            </a:r>
            <a:endParaRPr lang="en-US" sz="2400" b="1" dirty="0"/>
          </a:p>
        </p:txBody>
      </p:sp>
      <p:sp>
        <p:nvSpPr>
          <p:cNvPr id="12" name="Oval 11"/>
          <p:cNvSpPr/>
          <p:nvPr/>
        </p:nvSpPr>
        <p:spPr>
          <a:xfrm>
            <a:off x="2362200" y="2029690"/>
            <a:ext cx="914400" cy="554182"/>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ar-SA" sz="2400" b="1" dirty="0" smtClean="0"/>
              <a:t>2</a:t>
            </a:r>
            <a:endParaRPr lang="en-US" sz="2400" b="1" dirty="0"/>
          </a:p>
        </p:txBody>
      </p:sp>
    </p:spTree>
    <p:extLst>
      <p:ext uri="{BB962C8B-B14F-4D97-AF65-F5344CB8AC3E}">
        <p14:creationId xmlns:p14="http://schemas.microsoft.com/office/powerpoint/2010/main" val="622861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400800" y="1510145"/>
            <a:ext cx="2209800" cy="9144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ar-SA" b="1" dirty="0" smtClean="0"/>
              <a:t>أ: بزوتنەوەی </a:t>
            </a:r>
            <a:r>
              <a:rPr lang="ar-SA" b="1" dirty="0"/>
              <a:t>خەواریج </a:t>
            </a:r>
          </a:p>
        </p:txBody>
      </p:sp>
      <p:sp>
        <p:nvSpPr>
          <p:cNvPr id="3" name="Rectangle 2"/>
          <p:cNvSpPr/>
          <p:nvPr/>
        </p:nvSpPr>
        <p:spPr>
          <a:xfrm>
            <a:off x="3505200" y="1524000"/>
            <a:ext cx="2286000" cy="9144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ar-SA" b="1" dirty="0" smtClean="0"/>
              <a:t>ب: بزوتنەوەی </a:t>
            </a:r>
            <a:r>
              <a:rPr lang="ar-SA" b="1" dirty="0"/>
              <a:t>(شیعة) : </a:t>
            </a:r>
          </a:p>
        </p:txBody>
      </p:sp>
      <p:sp>
        <p:nvSpPr>
          <p:cNvPr id="4" name="Rectangle 3"/>
          <p:cNvSpPr/>
          <p:nvPr/>
        </p:nvSpPr>
        <p:spPr>
          <a:xfrm>
            <a:off x="2514600" y="152400"/>
            <a:ext cx="4114800" cy="91440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ar-SA" sz="2400" dirty="0">
                <a:solidFill>
                  <a:schemeClr val="tx1"/>
                </a:solidFill>
              </a:rPr>
              <a:t>گرنگترین ڕوداوە </a:t>
            </a:r>
            <a:r>
              <a:rPr lang="ar-SA" sz="2400" dirty="0" smtClean="0">
                <a:solidFill>
                  <a:schemeClr val="tx1"/>
                </a:solidFill>
              </a:rPr>
              <a:t>سیاسیە</a:t>
            </a:r>
            <a:r>
              <a:rPr lang="ku-Arab-IQ" sz="2400" dirty="0" smtClean="0">
                <a:solidFill>
                  <a:schemeClr val="tx1"/>
                </a:solidFill>
              </a:rPr>
              <a:t>ک</a:t>
            </a:r>
            <a:r>
              <a:rPr lang="ar-SA" sz="2400" dirty="0" smtClean="0">
                <a:solidFill>
                  <a:schemeClr val="tx1"/>
                </a:solidFill>
              </a:rPr>
              <a:t>انى ناوخۆى </a:t>
            </a:r>
            <a:r>
              <a:rPr lang="ar-SA" sz="2400" dirty="0">
                <a:solidFill>
                  <a:schemeClr val="tx1"/>
                </a:solidFill>
              </a:rPr>
              <a:t>سەردەمی معاویة :</a:t>
            </a:r>
          </a:p>
        </p:txBody>
      </p:sp>
      <p:sp>
        <p:nvSpPr>
          <p:cNvPr id="5" name="Rectangle 4"/>
          <p:cNvSpPr/>
          <p:nvPr/>
        </p:nvSpPr>
        <p:spPr>
          <a:xfrm>
            <a:off x="228600" y="1510145"/>
            <a:ext cx="2667000" cy="9144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ar-SA" b="1" dirty="0" smtClean="0"/>
              <a:t>ج: بەیعەت </a:t>
            </a:r>
            <a:r>
              <a:rPr lang="ar-SA" b="1" dirty="0"/>
              <a:t>دان بە </a:t>
            </a:r>
            <a:r>
              <a:rPr lang="ar-SA" b="1" dirty="0" smtClean="0"/>
              <a:t>یزید</a:t>
            </a:r>
          </a:p>
          <a:p>
            <a:pPr algn="ctr"/>
            <a:r>
              <a:rPr lang="ar-SA" b="1" dirty="0"/>
              <a:t>لە ساڵی ٥٦ ك / ٦٧٦ ز </a:t>
            </a:r>
          </a:p>
        </p:txBody>
      </p:sp>
      <p:cxnSp>
        <p:nvCxnSpPr>
          <p:cNvPr id="7" name="Straight Arrow Connector 6"/>
          <p:cNvCxnSpPr/>
          <p:nvPr/>
        </p:nvCxnSpPr>
        <p:spPr>
          <a:xfrm flipH="1">
            <a:off x="1676400" y="1066800"/>
            <a:ext cx="838200" cy="44334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4565073" y="1052944"/>
            <a:ext cx="0" cy="47105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6636327" y="1052944"/>
            <a:ext cx="602673" cy="4710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5" name="Oval 24"/>
          <p:cNvSpPr/>
          <p:nvPr/>
        </p:nvSpPr>
        <p:spPr>
          <a:xfrm>
            <a:off x="7446819" y="2547503"/>
            <a:ext cx="914400" cy="914400"/>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ar-SA" b="1" dirty="0"/>
              <a:t>لە کوفە </a:t>
            </a:r>
            <a:endParaRPr lang="en-US" b="1" dirty="0"/>
          </a:p>
        </p:txBody>
      </p:sp>
      <p:sp>
        <p:nvSpPr>
          <p:cNvPr id="26" name="Oval 25"/>
          <p:cNvSpPr/>
          <p:nvPr/>
        </p:nvSpPr>
        <p:spPr>
          <a:xfrm>
            <a:off x="6518563" y="3600169"/>
            <a:ext cx="2549239" cy="1048031"/>
          </a:xfrm>
          <a:prstGeom prst="ellipse">
            <a:avLst/>
          </a:prstGeom>
        </p:spPr>
        <p:style>
          <a:lnRef idx="1">
            <a:schemeClr val="dk1"/>
          </a:lnRef>
          <a:fillRef idx="2">
            <a:schemeClr val="dk1"/>
          </a:fillRef>
          <a:effectRef idx="1">
            <a:schemeClr val="dk1"/>
          </a:effectRef>
          <a:fontRef idx="minor">
            <a:schemeClr val="dk1"/>
          </a:fontRef>
        </p:style>
        <p:txBody>
          <a:bodyPr rtlCol="0" anchor="ctr"/>
          <a:lstStyle/>
          <a:p>
            <a:pPr algn="just" rtl="1"/>
            <a:r>
              <a:rPr lang="ar-SA" sz="1400" b="1" dirty="0" smtClean="0">
                <a:solidFill>
                  <a:schemeClr val="tx1"/>
                </a:solidFill>
              </a:rPr>
              <a:t>1-بزوتنەوەی </a:t>
            </a:r>
            <a:r>
              <a:rPr lang="ar-SA" sz="1400" b="1" dirty="0">
                <a:solidFill>
                  <a:schemeClr val="tx1"/>
                </a:solidFill>
              </a:rPr>
              <a:t>(فروة بن نوفل الآشجعي) ساڵی ٤١ ك </a:t>
            </a:r>
          </a:p>
        </p:txBody>
      </p:sp>
      <p:sp>
        <p:nvSpPr>
          <p:cNvPr id="27" name="Oval 26"/>
          <p:cNvSpPr/>
          <p:nvPr/>
        </p:nvSpPr>
        <p:spPr>
          <a:xfrm>
            <a:off x="6518563" y="5638800"/>
            <a:ext cx="2667001" cy="1066800"/>
          </a:xfrm>
          <a:prstGeom prst="ellipse">
            <a:avLst/>
          </a:prstGeom>
        </p:spPr>
        <p:style>
          <a:lnRef idx="1">
            <a:schemeClr val="dk1"/>
          </a:lnRef>
          <a:fillRef idx="2">
            <a:schemeClr val="dk1"/>
          </a:fillRef>
          <a:effectRef idx="1">
            <a:schemeClr val="dk1"/>
          </a:effectRef>
          <a:fontRef idx="minor">
            <a:schemeClr val="dk1"/>
          </a:fontRef>
        </p:style>
        <p:txBody>
          <a:bodyPr rtlCol="0" anchor="ctr"/>
          <a:lstStyle/>
          <a:p>
            <a:pPr algn="ctr"/>
            <a:r>
              <a:rPr lang="ar-SA" b="1" dirty="0" smtClean="0">
                <a:solidFill>
                  <a:schemeClr val="tx1"/>
                </a:solidFill>
              </a:rPr>
              <a:t>3- بزوتنەوەی </a:t>
            </a:r>
            <a:r>
              <a:rPr lang="ar-SA" b="1" dirty="0">
                <a:solidFill>
                  <a:schemeClr val="tx1"/>
                </a:solidFill>
              </a:rPr>
              <a:t>(حیان بن ظبیان </a:t>
            </a:r>
            <a:r>
              <a:rPr lang="ar-SA" b="1" dirty="0" smtClean="0">
                <a:solidFill>
                  <a:schemeClr val="tx1"/>
                </a:solidFill>
              </a:rPr>
              <a:t>السلمي) ساڵی </a:t>
            </a:r>
            <a:r>
              <a:rPr lang="ar-SA" b="1" dirty="0">
                <a:solidFill>
                  <a:schemeClr val="tx1"/>
                </a:solidFill>
              </a:rPr>
              <a:t>٥٨ </a:t>
            </a:r>
            <a:r>
              <a:rPr lang="ar-SA" b="1" dirty="0" smtClean="0">
                <a:solidFill>
                  <a:schemeClr val="tx1"/>
                </a:solidFill>
              </a:rPr>
              <a:t>ك</a:t>
            </a:r>
            <a:endParaRPr lang="ar-SA" b="1" dirty="0">
              <a:solidFill>
                <a:schemeClr val="tx1"/>
              </a:solidFill>
            </a:endParaRPr>
          </a:p>
        </p:txBody>
      </p:sp>
      <p:sp>
        <p:nvSpPr>
          <p:cNvPr id="28" name="Oval 27"/>
          <p:cNvSpPr/>
          <p:nvPr/>
        </p:nvSpPr>
        <p:spPr>
          <a:xfrm>
            <a:off x="6556664" y="4606636"/>
            <a:ext cx="2590801" cy="1066800"/>
          </a:xfrm>
          <a:prstGeom prst="ellipse">
            <a:avLst/>
          </a:prstGeom>
        </p:spPr>
        <p:style>
          <a:lnRef idx="1">
            <a:schemeClr val="dk1"/>
          </a:lnRef>
          <a:fillRef idx="2">
            <a:schemeClr val="dk1"/>
          </a:fillRef>
          <a:effectRef idx="1">
            <a:schemeClr val="dk1"/>
          </a:effectRef>
          <a:fontRef idx="minor">
            <a:schemeClr val="dk1"/>
          </a:fontRef>
        </p:style>
        <p:txBody>
          <a:bodyPr rtlCol="0" anchor="ctr"/>
          <a:lstStyle/>
          <a:p>
            <a:pPr algn="r" rtl="1"/>
            <a:r>
              <a:rPr lang="ar-SA" b="1" dirty="0" smtClean="0">
                <a:solidFill>
                  <a:schemeClr val="tx1"/>
                </a:solidFill>
              </a:rPr>
              <a:t>2. </a:t>
            </a:r>
            <a:r>
              <a:rPr lang="ar-SA" b="1" dirty="0">
                <a:solidFill>
                  <a:schemeClr val="tx1"/>
                </a:solidFill>
              </a:rPr>
              <a:t>بزوتنەوەی (المستورد بن علقمة) ساڵی ٤٣ ك </a:t>
            </a:r>
          </a:p>
        </p:txBody>
      </p:sp>
      <p:sp>
        <p:nvSpPr>
          <p:cNvPr id="29" name="Oval 28"/>
          <p:cNvSpPr/>
          <p:nvPr/>
        </p:nvSpPr>
        <p:spPr>
          <a:xfrm>
            <a:off x="6255327" y="2547503"/>
            <a:ext cx="914400" cy="914400"/>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ar-SA" b="1" dirty="0"/>
              <a:t>لە بصرة </a:t>
            </a:r>
            <a:endParaRPr lang="en-US" b="1" dirty="0"/>
          </a:p>
        </p:txBody>
      </p:sp>
      <p:sp>
        <p:nvSpPr>
          <p:cNvPr id="30" name="Oval 29"/>
          <p:cNvSpPr/>
          <p:nvPr/>
        </p:nvSpPr>
        <p:spPr>
          <a:xfrm>
            <a:off x="4319155" y="3875809"/>
            <a:ext cx="2053936" cy="1305791"/>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ar-SA" sz="1600" b="1" dirty="0">
                <a:solidFill>
                  <a:schemeClr val="tx1"/>
                </a:solidFill>
              </a:rPr>
              <a:t>بزوتنەوەی (سهم بن غالب الهجیمي) و (الخطیم الباهلي) ساڵی ٤١ ك :</a:t>
            </a:r>
          </a:p>
        </p:txBody>
      </p:sp>
      <p:cxnSp>
        <p:nvCxnSpPr>
          <p:cNvPr id="42" name="Straight Arrow Connector 41"/>
          <p:cNvCxnSpPr>
            <a:endCxn id="30" idx="7"/>
          </p:cNvCxnSpPr>
          <p:nvPr/>
        </p:nvCxnSpPr>
        <p:spPr>
          <a:xfrm flipH="1">
            <a:off x="6072299" y="3407351"/>
            <a:ext cx="328502" cy="6596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p:nvPr/>
        </p:nvCxnSpPr>
        <p:spPr>
          <a:xfrm flipH="1">
            <a:off x="3352800" y="2438400"/>
            <a:ext cx="838200" cy="56630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2" name="Rectangle 51"/>
          <p:cNvSpPr/>
          <p:nvPr/>
        </p:nvSpPr>
        <p:spPr>
          <a:xfrm>
            <a:off x="1612323" y="3004703"/>
            <a:ext cx="3151909" cy="805297"/>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ar-SA" b="1" dirty="0"/>
              <a:t>لە (کوفە و بصرة) </a:t>
            </a:r>
            <a:r>
              <a:rPr lang="ar-SA" b="1" dirty="0" smtClean="0"/>
              <a:t>ب</a:t>
            </a:r>
            <a:r>
              <a:rPr lang="ku-Arab-IQ" b="1" dirty="0" smtClean="0"/>
              <a:t>ە</a:t>
            </a:r>
            <a:r>
              <a:rPr lang="ar-SA" b="1" dirty="0" smtClean="0"/>
              <a:t>س</a:t>
            </a:r>
            <a:r>
              <a:rPr lang="ku-Arab-IQ" b="1" dirty="0" smtClean="0"/>
              <a:t>ە</a:t>
            </a:r>
            <a:r>
              <a:rPr lang="ar-SA" b="1" dirty="0" smtClean="0"/>
              <a:t>ركرداي</a:t>
            </a:r>
            <a:r>
              <a:rPr lang="ku-Arab-IQ" b="1" dirty="0" smtClean="0"/>
              <a:t>ە</a:t>
            </a:r>
            <a:r>
              <a:rPr lang="ar-SA" b="1" dirty="0" smtClean="0"/>
              <a:t>تى(حجر </a:t>
            </a:r>
            <a:r>
              <a:rPr lang="ku-Arab-IQ" b="1" dirty="0" smtClean="0"/>
              <a:t>بن </a:t>
            </a:r>
            <a:r>
              <a:rPr lang="ar-SA" b="1" dirty="0" smtClean="0"/>
              <a:t>عدي) لة سالى 51ك </a:t>
            </a:r>
            <a:endParaRPr lang="en-US" b="1" dirty="0"/>
          </a:p>
        </p:txBody>
      </p:sp>
      <p:sp>
        <p:nvSpPr>
          <p:cNvPr id="65" name="Oval 64"/>
          <p:cNvSpPr/>
          <p:nvPr/>
        </p:nvSpPr>
        <p:spPr>
          <a:xfrm>
            <a:off x="8044296" y="2424545"/>
            <a:ext cx="457200" cy="457200"/>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ku-Arab-IQ" dirty="0" smtClean="0"/>
              <a:t>١</a:t>
            </a:r>
            <a:endParaRPr lang="en-US" dirty="0"/>
          </a:p>
        </p:txBody>
      </p:sp>
      <p:sp>
        <p:nvSpPr>
          <p:cNvPr id="66" name="Oval 65"/>
          <p:cNvSpPr/>
          <p:nvPr/>
        </p:nvSpPr>
        <p:spPr>
          <a:xfrm>
            <a:off x="6858000" y="2424545"/>
            <a:ext cx="457200" cy="443345"/>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ku-Arab-IQ" dirty="0" smtClean="0"/>
              <a:t>٢</a:t>
            </a:r>
            <a:endParaRPr lang="en-US" dirty="0"/>
          </a:p>
        </p:txBody>
      </p:sp>
      <p:cxnSp>
        <p:nvCxnSpPr>
          <p:cNvPr id="71" name="Straight Arrow Connector 70"/>
          <p:cNvCxnSpPr/>
          <p:nvPr/>
        </p:nvCxnSpPr>
        <p:spPr>
          <a:xfrm>
            <a:off x="8044296" y="3407351"/>
            <a:ext cx="316923" cy="32984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046029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228600"/>
            <a:ext cx="8686800" cy="6477000"/>
          </a:xfrm>
        </p:spPr>
        <p:style>
          <a:lnRef idx="2">
            <a:schemeClr val="accent6"/>
          </a:lnRef>
          <a:fillRef idx="1">
            <a:schemeClr val="lt1"/>
          </a:fillRef>
          <a:effectRef idx="0">
            <a:schemeClr val="accent6"/>
          </a:effectRef>
          <a:fontRef idx="minor">
            <a:schemeClr val="dk1"/>
          </a:fontRef>
        </p:style>
        <p:txBody>
          <a:bodyPr>
            <a:normAutofit fontScale="70000" lnSpcReduction="20000"/>
          </a:bodyPr>
          <a:lstStyle/>
          <a:p>
            <a:pPr lvl="0" rtl="1">
              <a:lnSpc>
                <a:spcPct val="120000"/>
              </a:lnSpc>
              <a:spcBef>
                <a:spcPts val="1000"/>
              </a:spcBef>
              <a:spcAft>
                <a:spcPts val="1000"/>
              </a:spcAft>
            </a:pPr>
            <a:r>
              <a:rPr lang="ar-SA" b="1" dirty="0" smtClean="0">
                <a:solidFill>
                  <a:srgbClr val="FF0000"/>
                </a:solidFill>
                <a:ea typeface="Calibri" panose="020F0502020204030204" pitchFamily="34" charset="0"/>
                <a:cs typeface="RudawRegular"/>
              </a:rPr>
              <a:t>- </a:t>
            </a:r>
            <a:r>
              <a:rPr lang="ar-IQ" b="1" dirty="0" smtClean="0">
                <a:solidFill>
                  <a:srgbClr val="FF0000"/>
                </a:solidFill>
                <a:ea typeface="Calibri" panose="020F0502020204030204" pitchFamily="34" charset="0"/>
                <a:cs typeface="RudawRegular"/>
              </a:rPr>
              <a:t>بەیعەتدان </a:t>
            </a:r>
            <a:r>
              <a:rPr lang="ar-IQ" b="1" dirty="0">
                <a:solidFill>
                  <a:srgbClr val="FF0000"/>
                </a:solidFill>
                <a:ea typeface="Calibri" panose="020F0502020204030204" pitchFamily="34" charset="0"/>
                <a:cs typeface="RudawRegular"/>
              </a:rPr>
              <a:t>بە (یزید) لە ساڵی ٥٦ ك / ٦٧٦ ز :</a:t>
            </a:r>
            <a:endParaRPr lang="en-US" sz="2800" dirty="0">
              <a:solidFill>
                <a:srgbClr val="FF0000"/>
              </a:solidFill>
            </a:endParaRPr>
          </a:p>
          <a:p>
            <a:pPr marL="228600" lvl="0" indent="-228600" algn="just" rtl="1">
              <a:lnSpc>
                <a:spcPct val="120000"/>
              </a:lnSpc>
              <a:spcBef>
                <a:spcPts val="1000"/>
              </a:spcBef>
              <a:buFont typeface="Arial" panose="020B0604020202020204" pitchFamily="34" charset="0"/>
              <a:buChar char="•"/>
            </a:pPr>
            <a:r>
              <a:rPr lang="ar-IQ" sz="2800" b="1" dirty="0">
                <a:solidFill>
                  <a:prstClr val="black"/>
                </a:solidFill>
                <a:ea typeface="Calibri" panose="020F0502020204030204" pitchFamily="34" charset="0"/>
                <a:cs typeface="Noto Naskh Arabic UI"/>
              </a:rPr>
              <a:t>بەیعەتدانی (معاویة) بە خیلافەتی دوای خۆی بۆ (یزید) ی کوڕی بە یەکێک لەو باس و خواسانە دادەندرێت کە زۆربەی خەڵکانی زیاتر هانداوە تا لە ڕویدا بوەستن و ڕەخنەی ئاراستە بکەن چونکە بەو کارەی لەو ڕێبازە لایدا کە موسڵمانان لەسەردەمی خیلافەتی (ابوبکر) ەوە بۆ دەستنیشانکردنی خەلیفەی خۆیان گرتبویانەبەر، (معاویة) ترسی لەوە هەبوو ئەو هەوڵانەی بۆ دامەزراندنی دەوڵەتی (ئومەوی) بەگەڕی خستبوو دابڕمێن بەتایبەت هێشتا ململانێ لە نێوان ئومەوی و هاشمیەکان بەردەوام بوو و لە گەرمەی </a:t>
            </a:r>
            <a:r>
              <a:rPr lang="ar-IQ" sz="2800" b="1" dirty="0" smtClean="0">
                <a:solidFill>
                  <a:prstClr val="black"/>
                </a:solidFill>
                <a:ea typeface="Calibri" panose="020F0502020204030204" pitchFamily="34" charset="0"/>
                <a:cs typeface="Noto Naskh Arabic UI"/>
              </a:rPr>
              <a:t>دابوو</a:t>
            </a:r>
            <a:r>
              <a:rPr lang="ku-Arab-IQ" sz="2800" b="1" dirty="0" smtClean="0">
                <a:solidFill>
                  <a:prstClr val="black"/>
                </a:solidFill>
                <a:ea typeface="Calibri" panose="020F0502020204030204" pitchFamily="34" charset="0"/>
                <a:cs typeface="Noto Naskh Arabic UI"/>
              </a:rPr>
              <a:t>.</a:t>
            </a:r>
          </a:p>
          <a:p>
            <a:pPr marL="228600" lvl="0" indent="-228600" algn="just" rtl="1">
              <a:lnSpc>
                <a:spcPct val="120000"/>
              </a:lnSpc>
              <a:spcBef>
                <a:spcPts val="1000"/>
              </a:spcBef>
              <a:buFont typeface="Arial" panose="020B0604020202020204" pitchFamily="34" charset="0"/>
              <a:buChar char="•"/>
            </a:pPr>
            <a:r>
              <a:rPr lang="ar-IQ" sz="2800" b="1" dirty="0" smtClean="0">
                <a:solidFill>
                  <a:prstClr val="black"/>
                </a:solidFill>
                <a:ea typeface="Calibri" panose="020F0502020204030204" pitchFamily="34" charset="0"/>
                <a:cs typeface="Noto Naskh Arabic UI"/>
              </a:rPr>
              <a:t> </a:t>
            </a:r>
            <a:r>
              <a:rPr lang="ar-IQ" sz="2800" b="1" dirty="0">
                <a:solidFill>
                  <a:prstClr val="black"/>
                </a:solidFill>
                <a:ea typeface="Calibri" panose="020F0502020204030204" pitchFamily="34" charset="0"/>
                <a:cs typeface="Noto Naskh Arabic UI"/>
              </a:rPr>
              <a:t>سەرچاوەکانی مێژوو ئاماژە بۆ ئەوە دەکەن کەوا ئەو کەسەی کە بیرۆکەی بەیعەتدانی جێگرایەتی بە (یزید) دایە (معاویة) (مغیرة بن شعبة) بوو کە والی (کوفە) بوو، کە توانی (معاویة) ڕازی بکات بە (جێگرایەتی یزید) لەدوای خۆی دا بۆ ئەوەی جیاوازی و دووبەرەکی لەنیوان موسڵمانان </a:t>
            </a:r>
            <a:r>
              <a:rPr lang="ar-IQ" sz="2800" b="1" dirty="0" smtClean="0">
                <a:solidFill>
                  <a:prstClr val="black"/>
                </a:solidFill>
                <a:ea typeface="Calibri" panose="020F0502020204030204" pitchFamily="34" charset="0"/>
                <a:cs typeface="Noto Naskh Arabic UI"/>
              </a:rPr>
              <a:t>ڕونەدات</a:t>
            </a:r>
            <a:r>
              <a:rPr lang="ku-Arab-IQ" sz="2800" b="1" dirty="0" smtClean="0">
                <a:solidFill>
                  <a:prstClr val="black"/>
                </a:solidFill>
                <a:ea typeface="Calibri" panose="020F0502020204030204" pitchFamily="34" charset="0"/>
                <a:cs typeface="Noto Naskh Arabic UI"/>
              </a:rPr>
              <a:t>.</a:t>
            </a:r>
          </a:p>
          <a:p>
            <a:pPr marL="228600" lvl="0" indent="-228600" algn="just" rtl="1">
              <a:lnSpc>
                <a:spcPct val="120000"/>
              </a:lnSpc>
              <a:spcBef>
                <a:spcPts val="1000"/>
              </a:spcBef>
              <a:buFont typeface="Arial" panose="020B0604020202020204" pitchFamily="34" charset="0"/>
              <a:buChar char="•"/>
            </a:pPr>
            <a:r>
              <a:rPr lang="ar-IQ" sz="2800" b="1" dirty="0" smtClean="0">
                <a:solidFill>
                  <a:prstClr val="black"/>
                </a:solidFill>
                <a:ea typeface="Calibri" panose="020F0502020204030204" pitchFamily="34" charset="0"/>
                <a:cs typeface="Noto Naskh Arabic UI"/>
              </a:rPr>
              <a:t> </a:t>
            </a:r>
            <a:r>
              <a:rPr lang="ar-IQ" sz="2800" b="1" dirty="0">
                <a:solidFill>
                  <a:prstClr val="black"/>
                </a:solidFill>
                <a:ea typeface="Calibri" panose="020F0502020204030204" pitchFamily="34" charset="0"/>
                <a:cs typeface="Noto Naskh Arabic UI"/>
              </a:rPr>
              <a:t>بەڵام والی (بصرة) (زیاد بن آبیة) هەڵوێستی جیاوازی هەبوو و ئامۆژگاری (معاویة)ی کرد کە پەلە نەکات لەم بابەتە چونکە ئەم بابەتە هێشتا کاتی نەهاتووە هەروەها پێی وابوو بارودۆخی سیاسی گونجاو نیە بۆ ئەم بابەتە، لەساڵی (٤٩ ك / ٦٦٩ز ) (</a:t>
            </a:r>
            <a:r>
              <a:rPr lang="ar-IQ" sz="2800" b="1" dirty="0" smtClean="0">
                <a:solidFill>
                  <a:prstClr val="black"/>
                </a:solidFill>
                <a:ea typeface="Calibri" panose="020F0502020204030204" pitchFamily="34" charset="0"/>
                <a:cs typeface="Noto Naskh Arabic UI"/>
              </a:rPr>
              <a:t>حسن</a:t>
            </a:r>
            <a:r>
              <a:rPr lang="ar-SA" sz="2800" b="1" dirty="0" smtClean="0">
                <a:solidFill>
                  <a:prstClr val="black"/>
                </a:solidFill>
                <a:ea typeface="Calibri" panose="020F0502020204030204" pitchFamily="34" charset="0"/>
                <a:cs typeface="Noto Naskh Arabic UI"/>
              </a:rPr>
              <a:t> بن </a:t>
            </a:r>
            <a:r>
              <a:rPr lang="ar-IQ" sz="2800" b="1" dirty="0" smtClean="0">
                <a:solidFill>
                  <a:prstClr val="black"/>
                </a:solidFill>
                <a:ea typeface="Calibri" panose="020F0502020204030204" pitchFamily="34" charset="0"/>
                <a:cs typeface="Noto Naskh Arabic UI"/>
              </a:rPr>
              <a:t>علی</a:t>
            </a:r>
            <a:r>
              <a:rPr lang="ar-IQ" sz="2800" b="1" dirty="0">
                <a:solidFill>
                  <a:prstClr val="black"/>
                </a:solidFill>
                <a:ea typeface="Calibri" panose="020F0502020204030204" pitchFamily="34" charset="0"/>
                <a:cs typeface="Noto Naskh Arabic UI"/>
              </a:rPr>
              <a:t>) کۆچی دوایی کرد، ئەم ڕوداوە هانی (معاویة) ی دا تا بەیعەت بۆ (یزید) وەربگرێت و توانی قەناعەت بە خەڵکی کوفەو بصرة بهێنێت، بەڵام گەورە پیاوانی شاری (مدینة) بە تایبەتی منداڵانی (صحابەکان) ڕەتیانکردەوە کە بەیعەت بە (یزید) بدەن و ڕایانگەیاند کەوا مافی ئەوانە خەلافەت بگرنە دەست بە تایبەتی ( حسین بن علی) و (عبداللە بن عمر) و (عبداللە بن زبیر) و(عبداللە بن عباس ) لە ساڵی (٥٦ ك )</a:t>
            </a:r>
            <a:endParaRPr lang="en-US" sz="2800" dirty="0">
              <a:solidFill>
                <a:prstClr val="black"/>
              </a:solidFill>
            </a:endParaRPr>
          </a:p>
          <a:p>
            <a:pPr>
              <a:lnSpc>
                <a:spcPct val="120000"/>
              </a:lnSpc>
            </a:pPr>
            <a:endParaRPr lang="en-US" dirty="0"/>
          </a:p>
        </p:txBody>
      </p:sp>
    </p:spTree>
    <p:extLst>
      <p:ext uri="{BB962C8B-B14F-4D97-AF65-F5344CB8AC3E}">
        <p14:creationId xmlns:p14="http://schemas.microsoft.com/office/powerpoint/2010/main" val="179084039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626</TotalTime>
  <Words>2274</Words>
  <Application>Microsoft Office PowerPoint</Application>
  <PresentationFormat>On-screen Show (4:3)</PresentationFormat>
  <Paragraphs>86</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 بةشي يةكةم: ميَذووي دةولةتي ئومةوةي </vt:lpstr>
      <vt:lpstr>سه‌رده‌می ده‌وله‌تی ئومه‌وی (41-132ك)</vt:lpstr>
      <vt:lpstr> خه‌لیفه‌ معاویه‌ كوڕی ابو سفیان (41-60ك/661-680ز)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hp</dc:creator>
  <cp:lastModifiedBy>Windows User</cp:lastModifiedBy>
  <cp:revision>58</cp:revision>
  <dcterms:created xsi:type="dcterms:W3CDTF">2006-08-16T00:00:00Z</dcterms:created>
  <dcterms:modified xsi:type="dcterms:W3CDTF">2023-01-24T19:47:53Z</dcterms:modified>
</cp:coreProperties>
</file>