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3"/>
  </p:notesMasterIdLst>
  <p:sldIdLst>
    <p:sldId id="285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6" r:id="rId14"/>
    <p:sldId id="269" r:id="rId15"/>
    <p:sldId id="287" r:id="rId16"/>
    <p:sldId id="288" r:id="rId17"/>
    <p:sldId id="289" r:id="rId18"/>
    <p:sldId id="290" r:id="rId19"/>
    <p:sldId id="291" r:id="rId20"/>
    <p:sldId id="296" r:id="rId21"/>
    <p:sldId id="292" r:id="rId22"/>
    <p:sldId id="293" r:id="rId23"/>
    <p:sldId id="274" r:id="rId24"/>
    <p:sldId id="270" r:id="rId25"/>
    <p:sldId id="271" r:id="rId26"/>
    <p:sldId id="272" r:id="rId27"/>
    <p:sldId id="273" r:id="rId28"/>
    <p:sldId id="275" r:id="rId29"/>
    <p:sldId id="294" r:id="rId30"/>
    <p:sldId id="276" r:id="rId31"/>
    <p:sldId id="277" r:id="rId32"/>
    <p:sldId id="295" r:id="rId33"/>
    <p:sldId id="278" r:id="rId34"/>
    <p:sldId id="280" r:id="rId35"/>
    <p:sldId id="281" r:id="rId36"/>
    <p:sldId id="282" r:id="rId37"/>
    <p:sldId id="283" r:id="rId38"/>
    <p:sldId id="256" r:id="rId39"/>
    <p:sldId id="297" r:id="rId40"/>
    <p:sldId id="298" r:id="rId41"/>
    <p:sldId id="299" r:id="rId42"/>
    <p:sldId id="261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28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141" autoAdjust="0"/>
  </p:normalViewPr>
  <p:slideViewPr>
    <p:cSldViewPr>
      <p:cViewPr varScale="1">
        <p:scale>
          <a:sx n="78" d="100"/>
          <a:sy n="78" d="100"/>
        </p:scale>
        <p:origin x="15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21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2B9AF-995E-4549-964E-488520DD71D5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1705A86A-9669-4383-9703-7F588BE23FA1}">
      <dgm:prSet phldrT="[Text]" custT="1"/>
      <dgm:spPr/>
      <dgm:t>
        <a:bodyPr/>
        <a:lstStyle/>
        <a:p>
          <a:r>
            <a:rPr lang="en-US" sz="3200" dirty="0">
              <a:latin typeface="Times New Roman" pitchFamily="18" charset="0"/>
              <a:cs typeface="Times New Roman" pitchFamily="18" charset="0"/>
            </a:rPr>
            <a:t>Radiation</a:t>
          </a:r>
          <a:endParaRPr lang="en-GB" sz="3200" dirty="0">
            <a:latin typeface="Times New Roman" pitchFamily="18" charset="0"/>
            <a:cs typeface="Times New Roman" pitchFamily="18" charset="0"/>
          </a:endParaRPr>
        </a:p>
      </dgm:t>
    </dgm:pt>
    <dgm:pt modelId="{9CEB1ED3-31DD-4673-BB60-5178F2A0C750}" type="parTrans" cxnId="{0264B715-CA02-4D35-9E25-8551CA4563B6}">
      <dgm:prSet/>
      <dgm:spPr/>
      <dgm:t>
        <a:bodyPr/>
        <a:lstStyle/>
        <a:p>
          <a:endParaRPr lang="en-GB"/>
        </a:p>
      </dgm:t>
    </dgm:pt>
    <dgm:pt modelId="{02D2D17C-5BE0-4D40-AF22-E7073ACE0C20}" type="sibTrans" cxnId="{0264B715-CA02-4D35-9E25-8551CA4563B6}">
      <dgm:prSet/>
      <dgm:spPr/>
      <dgm:t>
        <a:bodyPr/>
        <a:lstStyle/>
        <a:p>
          <a:endParaRPr lang="en-GB"/>
        </a:p>
      </dgm:t>
    </dgm:pt>
    <dgm:pt modelId="{596DAFEE-7DA3-4EA5-B756-F4ACE0C9120A}">
      <dgm:prSet phldrT="[Text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Ionizing</a:t>
          </a:r>
          <a:endParaRPr lang="en-GB" sz="1600" dirty="0">
            <a:latin typeface="Times New Roman" pitchFamily="18" charset="0"/>
            <a:cs typeface="Times New Roman" pitchFamily="18" charset="0"/>
          </a:endParaRPr>
        </a:p>
      </dgm:t>
    </dgm:pt>
    <dgm:pt modelId="{F78FB832-6CDC-49DD-8950-20458CA6B55A}" type="parTrans" cxnId="{5196B5C1-B95E-4EDB-AEF0-73312AA46761}">
      <dgm:prSet/>
      <dgm:spPr/>
      <dgm:t>
        <a:bodyPr/>
        <a:lstStyle/>
        <a:p>
          <a:endParaRPr lang="en-GB"/>
        </a:p>
      </dgm:t>
    </dgm:pt>
    <dgm:pt modelId="{28DB6938-7FB4-4F9A-921A-FF5EA83CD4E6}" type="sibTrans" cxnId="{5196B5C1-B95E-4EDB-AEF0-73312AA46761}">
      <dgm:prSet/>
      <dgm:spPr/>
      <dgm:t>
        <a:bodyPr/>
        <a:lstStyle/>
        <a:p>
          <a:endParaRPr lang="en-GB"/>
        </a:p>
      </dgm:t>
    </dgm:pt>
    <dgm:pt modelId="{F72D2E67-4276-422F-98A7-CD26FDD87505}">
      <dgm:prSet phldrT="[Text]" custT="1"/>
      <dgm:spPr/>
      <dgm:t>
        <a:bodyPr/>
        <a:lstStyle/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Directly ionizing (charged particles)</a:t>
          </a:r>
          <a:endParaRPr lang="en-GB" sz="1600" dirty="0">
            <a:latin typeface="Times New Roman" pitchFamily="18" charset="0"/>
            <a:cs typeface="Times New Roman" pitchFamily="18" charset="0"/>
          </a:endParaRPr>
        </a:p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electrons, protons, alpha particles</a:t>
          </a:r>
          <a:endParaRPr lang="en-GB" sz="1600" dirty="0">
            <a:latin typeface="Times New Roman" pitchFamily="18" charset="0"/>
            <a:cs typeface="Times New Roman" pitchFamily="18" charset="0"/>
          </a:endParaRPr>
        </a:p>
      </dgm:t>
    </dgm:pt>
    <dgm:pt modelId="{1B4C0824-0F8F-422A-9DC6-484FE9158BFE}" type="parTrans" cxnId="{8FB6DEC7-C6BF-4853-9D76-021AFBBDDCFF}">
      <dgm:prSet/>
      <dgm:spPr/>
      <dgm:t>
        <a:bodyPr/>
        <a:lstStyle/>
        <a:p>
          <a:endParaRPr lang="en-GB"/>
        </a:p>
      </dgm:t>
    </dgm:pt>
    <dgm:pt modelId="{D3C55BB8-FDED-4913-AFE6-A81B9DE66F5E}" type="sibTrans" cxnId="{8FB6DEC7-C6BF-4853-9D76-021AFBBDDCFF}">
      <dgm:prSet/>
      <dgm:spPr/>
      <dgm:t>
        <a:bodyPr/>
        <a:lstStyle/>
        <a:p>
          <a:endParaRPr lang="en-GB"/>
        </a:p>
      </dgm:t>
    </dgm:pt>
    <dgm:pt modelId="{C5135736-0280-4085-A5BA-35E015350900}">
      <dgm:prSet phldrT="[Text]" custT="1"/>
      <dgm:spPr/>
      <dgm:t>
        <a:bodyPr/>
        <a:lstStyle/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Indirectly ionizing (neutral particles)</a:t>
          </a:r>
          <a:endParaRPr lang="en-GB" sz="1600" dirty="0">
            <a:latin typeface="Times New Roman" pitchFamily="18" charset="0"/>
            <a:cs typeface="Times New Roman" pitchFamily="18" charset="0"/>
          </a:endParaRPr>
        </a:p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X rays, gamma rays, neutrons</a:t>
          </a:r>
          <a:endParaRPr lang="en-GB" sz="1600" dirty="0">
            <a:latin typeface="Times New Roman" pitchFamily="18" charset="0"/>
            <a:cs typeface="Times New Roman" pitchFamily="18" charset="0"/>
          </a:endParaRPr>
        </a:p>
      </dgm:t>
    </dgm:pt>
    <dgm:pt modelId="{602E02B7-0C08-488E-95E5-C0C9B3804F5C}" type="parTrans" cxnId="{9DE26B36-8623-4620-BA0B-5D59048AC96B}">
      <dgm:prSet/>
      <dgm:spPr/>
      <dgm:t>
        <a:bodyPr/>
        <a:lstStyle/>
        <a:p>
          <a:endParaRPr lang="en-GB"/>
        </a:p>
      </dgm:t>
    </dgm:pt>
    <dgm:pt modelId="{B2E94899-3CC3-4D5C-B397-4D3F4B2F8C11}" type="sibTrans" cxnId="{9DE26B36-8623-4620-BA0B-5D59048AC96B}">
      <dgm:prSet/>
      <dgm:spPr/>
      <dgm:t>
        <a:bodyPr/>
        <a:lstStyle/>
        <a:p>
          <a:endParaRPr lang="en-GB"/>
        </a:p>
      </dgm:t>
    </dgm:pt>
    <dgm:pt modelId="{92B9B382-3631-4629-AAA0-48FBFB5B1B69}">
      <dgm:prSet phldrT="[Text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Non-Ionizing</a:t>
          </a:r>
          <a:endParaRPr lang="en-GB" sz="1600" dirty="0">
            <a:latin typeface="Times New Roman" pitchFamily="18" charset="0"/>
            <a:cs typeface="Times New Roman" pitchFamily="18" charset="0"/>
          </a:endParaRPr>
        </a:p>
      </dgm:t>
    </dgm:pt>
    <dgm:pt modelId="{2C403142-5864-4752-AFDD-33BD4F80B1F5}" type="parTrans" cxnId="{DF43D2DD-B6FD-40CF-ADAD-2BBEC098F26A}">
      <dgm:prSet/>
      <dgm:spPr/>
      <dgm:t>
        <a:bodyPr/>
        <a:lstStyle/>
        <a:p>
          <a:endParaRPr lang="en-GB"/>
        </a:p>
      </dgm:t>
    </dgm:pt>
    <dgm:pt modelId="{927B39B1-A01F-434B-8B53-D202C5DECE49}" type="sibTrans" cxnId="{DF43D2DD-B6FD-40CF-ADAD-2BBEC098F26A}">
      <dgm:prSet/>
      <dgm:spPr/>
      <dgm:t>
        <a:bodyPr/>
        <a:lstStyle/>
        <a:p>
          <a:endParaRPr lang="en-GB"/>
        </a:p>
      </dgm:t>
    </dgm:pt>
    <dgm:pt modelId="{3055DF5C-30BA-4E1B-9CF9-C38D03413A74}">
      <dgm:prSet phldrT="[Text]"/>
      <dgm:spPr/>
      <dgm:t>
        <a:bodyPr/>
        <a:lstStyle/>
        <a:p>
          <a:r>
            <a:rPr lang="en-US">
              <a:latin typeface="Times New Roman" pitchFamily="18" charset="0"/>
              <a:cs typeface="Times New Roman" pitchFamily="18" charset="0"/>
            </a:rPr>
            <a:t>ultraviolet (UV), visible light, infrared</a:t>
          </a:r>
          <a:endParaRPr lang="en-GB">
            <a:latin typeface="Times New Roman" pitchFamily="18" charset="0"/>
            <a:cs typeface="Times New Roman" pitchFamily="18" charset="0"/>
          </a:endParaRPr>
        </a:p>
      </dgm:t>
    </dgm:pt>
    <dgm:pt modelId="{319851AD-CF4B-44B5-8656-1A6AB9E08E9C}" type="parTrans" cxnId="{652BD5AE-F089-4819-AC90-3F5EDD9C82DC}">
      <dgm:prSet/>
      <dgm:spPr/>
      <dgm:t>
        <a:bodyPr/>
        <a:lstStyle/>
        <a:p>
          <a:endParaRPr lang="en-GB"/>
        </a:p>
      </dgm:t>
    </dgm:pt>
    <dgm:pt modelId="{31E6C491-5CA9-4457-BED7-04213AE0155C}" type="sibTrans" cxnId="{652BD5AE-F089-4819-AC90-3F5EDD9C82DC}">
      <dgm:prSet/>
      <dgm:spPr/>
      <dgm:t>
        <a:bodyPr/>
        <a:lstStyle/>
        <a:p>
          <a:endParaRPr lang="en-GB"/>
        </a:p>
      </dgm:t>
    </dgm:pt>
    <dgm:pt modelId="{39EAFD37-16EE-4C2D-9C18-79D174E5F4D5}" type="pres">
      <dgm:prSet presAssocID="{7B82B9AF-995E-4549-964E-488520DD71D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FC01C1-97EF-49A6-8FBA-C8AF30A93A18}" type="pres">
      <dgm:prSet presAssocID="{7B82B9AF-995E-4549-964E-488520DD71D5}" presName="hierFlow" presStyleCnt="0"/>
      <dgm:spPr/>
    </dgm:pt>
    <dgm:pt modelId="{646A3F31-A385-47E1-9ADD-22BD454B6072}" type="pres">
      <dgm:prSet presAssocID="{7B82B9AF-995E-4549-964E-488520DD71D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498AB3D-E57D-408F-A903-7D09BC8EF537}" type="pres">
      <dgm:prSet presAssocID="{1705A86A-9669-4383-9703-7F588BE23FA1}" presName="Name14" presStyleCnt="0"/>
      <dgm:spPr/>
    </dgm:pt>
    <dgm:pt modelId="{2AC2CB65-7103-4962-B1B7-FF40FF10F788}" type="pres">
      <dgm:prSet presAssocID="{1705A86A-9669-4383-9703-7F588BE23FA1}" presName="level1Shape" presStyleLbl="node0" presStyleIdx="0" presStyleCnt="1" custScaleX="178955" custScaleY="102833" custLinFactNeighborX="-17449" custLinFactNeighborY="-1174">
        <dgm:presLayoutVars>
          <dgm:chPref val="3"/>
        </dgm:presLayoutVars>
      </dgm:prSet>
      <dgm:spPr/>
    </dgm:pt>
    <dgm:pt modelId="{94D84001-0CA1-4A07-9E85-0DBCDAD6FC34}" type="pres">
      <dgm:prSet presAssocID="{1705A86A-9669-4383-9703-7F588BE23FA1}" presName="hierChild2" presStyleCnt="0"/>
      <dgm:spPr/>
    </dgm:pt>
    <dgm:pt modelId="{3A770630-789A-41CE-BE25-63D2F219BA40}" type="pres">
      <dgm:prSet presAssocID="{F78FB832-6CDC-49DD-8950-20458CA6B55A}" presName="Name19" presStyleLbl="parChTrans1D2" presStyleIdx="0" presStyleCnt="2"/>
      <dgm:spPr/>
    </dgm:pt>
    <dgm:pt modelId="{D2225BE9-DA75-432F-B194-4BAC7B7D3176}" type="pres">
      <dgm:prSet presAssocID="{596DAFEE-7DA3-4EA5-B756-F4ACE0C9120A}" presName="Name21" presStyleCnt="0"/>
      <dgm:spPr/>
    </dgm:pt>
    <dgm:pt modelId="{5E4E0B48-9199-44F6-B5BC-7B5A8DFE7D96}" type="pres">
      <dgm:prSet presAssocID="{596DAFEE-7DA3-4EA5-B756-F4ACE0C9120A}" presName="level2Shape" presStyleLbl="node2" presStyleIdx="0" presStyleCnt="2" custScaleX="143016" custScaleY="51047"/>
      <dgm:spPr/>
    </dgm:pt>
    <dgm:pt modelId="{84D67D53-2B45-434B-8ECA-643B50223008}" type="pres">
      <dgm:prSet presAssocID="{596DAFEE-7DA3-4EA5-B756-F4ACE0C9120A}" presName="hierChild3" presStyleCnt="0"/>
      <dgm:spPr/>
    </dgm:pt>
    <dgm:pt modelId="{92D9DF3F-E33B-498F-B131-F485DE911129}" type="pres">
      <dgm:prSet presAssocID="{1B4C0824-0F8F-422A-9DC6-484FE9158BFE}" presName="Name19" presStyleLbl="parChTrans1D3" presStyleIdx="0" presStyleCnt="3"/>
      <dgm:spPr/>
    </dgm:pt>
    <dgm:pt modelId="{1D4D1817-288E-46A9-9D2F-DFA843EFF95A}" type="pres">
      <dgm:prSet presAssocID="{F72D2E67-4276-422F-98A7-CD26FDD87505}" presName="Name21" presStyleCnt="0"/>
      <dgm:spPr/>
    </dgm:pt>
    <dgm:pt modelId="{DEDE4970-35AD-4A93-88F3-6E8DBEE7439C}" type="pres">
      <dgm:prSet presAssocID="{F72D2E67-4276-422F-98A7-CD26FDD87505}" presName="level2Shape" presStyleLbl="node3" presStyleIdx="0" presStyleCnt="3" custScaleX="175495" custScaleY="127512"/>
      <dgm:spPr/>
    </dgm:pt>
    <dgm:pt modelId="{545E0592-1752-4585-8FFA-A533ACC2B9F8}" type="pres">
      <dgm:prSet presAssocID="{F72D2E67-4276-422F-98A7-CD26FDD87505}" presName="hierChild3" presStyleCnt="0"/>
      <dgm:spPr/>
    </dgm:pt>
    <dgm:pt modelId="{69CA4F45-DE62-41DC-A30E-EB99C2258A54}" type="pres">
      <dgm:prSet presAssocID="{602E02B7-0C08-488E-95E5-C0C9B3804F5C}" presName="Name19" presStyleLbl="parChTrans1D3" presStyleIdx="1" presStyleCnt="3"/>
      <dgm:spPr/>
    </dgm:pt>
    <dgm:pt modelId="{2D188C13-B961-4474-9A0F-6CD63D33D14C}" type="pres">
      <dgm:prSet presAssocID="{C5135736-0280-4085-A5BA-35E015350900}" presName="Name21" presStyleCnt="0"/>
      <dgm:spPr/>
    </dgm:pt>
    <dgm:pt modelId="{690A6F12-95FE-4414-A653-5495D39EAB86}" type="pres">
      <dgm:prSet presAssocID="{C5135736-0280-4085-A5BA-35E015350900}" presName="level2Shape" presStyleLbl="node3" presStyleIdx="1" presStyleCnt="3" custScaleX="182399" custScaleY="129402"/>
      <dgm:spPr/>
    </dgm:pt>
    <dgm:pt modelId="{BED3F084-3817-49FC-867C-76CF2C780F78}" type="pres">
      <dgm:prSet presAssocID="{C5135736-0280-4085-A5BA-35E015350900}" presName="hierChild3" presStyleCnt="0"/>
      <dgm:spPr/>
    </dgm:pt>
    <dgm:pt modelId="{706AEED4-BE7B-4DF8-8DB7-B9C95C7EF6D7}" type="pres">
      <dgm:prSet presAssocID="{2C403142-5864-4752-AFDD-33BD4F80B1F5}" presName="Name19" presStyleLbl="parChTrans1D2" presStyleIdx="1" presStyleCnt="2"/>
      <dgm:spPr/>
    </dgm:pt>
    <dgm:pt modelId="{13F784F1-58F3-4773-B819-9BBFC14A8F0C}" type="pres">
      <dgm:prSet presAssocID="{92B9B382-3631-4629-AAA0-48FBFB5B1B69}" presName="Name21" presStyleCnt="0"/>
      <dgm:spPr/>
    </dgm:pt>
    <dgm:pt modelId="{07F53C06-FF73-4F6B-8E14-40B956EECB78}" type="pres">
      <dgm:prSet presAssocID="{92B9B382-3631-4629-AAA0-48FBFB5B1B69}" presName="level2Shape" presStyleLbl="node2" presStyleIdx="1" presStyleCnt="2" custScaleX="162452" custScaleY="55737"/>
      <dgm:spPr/>
    </dgm:pt>
    <dgm:pt modelId="{EA926CBE-B714-4960-B2A3-F9F84E604BE5}" type="pres">
      <dgm:prSet presAssocID="{92B9B382-3631-4629-AAA0-48FBFB5B1B69}" presName="hierChild3" presStyleCnt="0"/>
      <dgm:spPr/>
    </dgm:pt>
    <dgm:pt modelId="{90392130-BFD3-47FC-BA95-EC5CF1419B57}" type="pres">
      <dgm:prSet presAssocID="{319851AD-CF4B-44B5-8656-1A6AB9E08E9C}" presName="Name19" presStyleLbl="parChTrans1D3" presStyleIdx="2" presStyleCnt="3"/>
      <dgm:spPr/>
    </dgm:pt>
    <dgm:pt modelId="{89D6B722-23AE-4FD9-9071-34218143027D}" type="pres">
      <dgm:prSet presAssocID="{3055DF5C-30BA-4E1B-9CF9-C38D03413A74}" presName="Name21" presStyleCnt="0"/>
      <dgm:spPr/>
    </dgm:pt>
    <dgm:pt modelId="{7E000159-E845-446A-A476-C64FF00BA6A4}" type="pres">
      <dgm:prSet presAssocID="{3055DF5C-30BA-4E1B-9CF9-C38D03413A74}" presName="level2Shape" presStyleLbl="node3" presStyleIdx="2" presStyleCnt="3" custScaleX="174698"/>
      <dgm:spPr/>
    </dgm:pt>
    <dgm:pt modelId="{5D24DA6F-192A-4B78-81C4-6EC984BDFD6A}" type="pres">
      <dgm:prSet presAssocID="{3055DF5C-30BA-4E1B-9CF9-C38D03413A74}" presName="hierChild3" presStyleCnt="0"/>
      <dgm:spPr/>
    </dgm:pt>
    <dgm:pt modelId="{3D179880-FF91-4B73-B43C-9FFF93C4B572}" type="pres">
      <dgm:prSet presAssocID="{7B82B9AF-995E-4549-964E-488520DD71D5}" presName="bgShapesFlow" presStyleCnt="0"/>
      <dgm:spPr/>
    </dgm:pt>
  </dgm:ptLst>
  <dgm:cxnLst>
    <dgm:cxn modelId="{B6358304-FCB8-4674-8BDC-8A96074F4CB3}" type="presOf" srcId="{92B9B382-3631-4629-AAA0-48FBFB5B1B69}" destId="{07F53C06-FF73-4F6B-8E14-40B956EECB78}" srcOrd="0" destOrd="0" presId="urn:microsoft.com/office/officeart/2005/8/layout/hierarchy6"/>
    <dgm:cxn modelId="{A59ECA0B-F42E-4AC8-8224-609D6955BB24}" type="presOf" srcId="{C5135736-0280-4085-A5BA-35E015350900}" destId="{690A6F12-95FE-4414-A653-5495D39EAB86}" srcOrd="0" destOrd="0" presId="urn:microsoft.com/office/officeart/2005/8/layout/hierarchy6"/>
    <dgm:cxn modelId="{0264B715-CA02-4D35-9E25-8551CA4563B6}" srcId="{7B82B9AF-995E-4549-964E-488520DD71D5}" destId="{1705A86A-9669-4383-9703-7F588BE23FA1}" srcOrd="0" destOrd="0" parTransId="{9CEB1ED3-31DD-4673-BB60-5178F2A0C750}" sibTransId="{02D2D17C-5BE0-4D40-AF22-E7073ACE0C20}"/>
    <dgm:cxn modelId="{9E305826-369E-420E-9A46-C9C98DDA81CD}" type="presOf" srcId="{2C403142-5864-4752-AFDD-33BD4F80B1F5}" destId="{706AEED4-BE7B-4DF8-8DB7-B9C95C7EF6D7}" srcOrd="0" destOrd="0" presId="urn:microsoft.com/office/officeart/2005/8/layout/hierarchy6"/>
    <dgm:cxn modelId="{9DE26B36-8623-4620-BA0B-5D59048AC96B}" srcId="{596DAFEE-7DA3-4EA5-B756-F4ACE0C9120A}" destId="{C5135736-0280-4085-A5BA-35E015350900}" srcOrd="1" destOrd="0" parTransId="{602E02B7-0C08-488E-95E5-C0C9B3804F5C}" sibTransId="{B2E94899-3CC3-4D5C-B397-4D3F4B2F8C11}"/>
    <dgm:cxn modelId="{C1D2A838-F38F-45D6-8219-AD2488CCEADD}" type="presOf" srcId="{319851AD-CF4B-44B5-8656-1A6AB9E08E9C}" destId="{90392130-BFD3-47FC-BA95-EC5CF1419B57}" srcOrd="0" destOrd="0" presId="urn:microsoft.com/office/officeart/2005/8/layout/hierarchy6"/>
    <dgm:cxn modelId="{59CBEA66-916E-4694-A952-EB92460B1196}" type="presOf" srcId="{1B4C0824-0F8F-422A-9DC6-484FE9158BFE}" destId="{92D9DF3F-E33B-498F-B131-F485DE911129}" srcOrd="0" destOrd="0" presId="urn:microsoft.com/office/officeart/2005/8/layout/hierarchy6"/>
    <dgm:cxn modelId="{51FDBD53-F308-4FC2-9892-5715BBA00E20}" type="presOf" srcId="{3055DF5C-30BA-4E1B-9CF9-C38D03413A74}" destId="{7E000159-E845-446A-A476-C64FF00BA6A4}" srcOrd="0" destOrd="0" presId="urn:microsoft.com/office/officeart/2005/8/layout/hierarchy6"/>
    <dgm:cxn modelId="{D65FC057-E1F5-4FDE-AA3F-9AB0548D687C}" type="presOf" srcId="{596DAFEE-7DA3-4EA5-B756-F4ACE0C9120A}" destId="{5E4E0B48-9199-44F6-B5BC-7B5A8DFE7D96}" srcOrd="0" destOrd="0" presId="urn:microsoft.com/office/officeart/2005/8/layout/hierarchy6"/>
    <dgm:cxn modelId="{D906D15A-4A57-489B-BD71-0C16165EEA0C}" type="presOf" srcId="{7B82B9AF-995E-4549-964E-488520DD71D5}" destId="{39EAFD37-16EE-4C2D-9C18-79D174E5F4D5}" srcOrd="0" destOrd="0" presId="urn:microsoft.com/office/officeart/2005/8/layout/hierarchy6"/>
    <dgm:cxn modelId="{E2B651AD-594B-43AE-A04D-2CF48388179A}" type="presOf" srcId="{1705A86A-9669-4383-9703-7F588BE23FA1}" destId="{2AC2CB65-7103-4962-B1B7-FF40FF10F788}" srcOrd="0" destOrd="0" presId="urn:microsoft.com/office/officeart/2005/8/layout/hierarchy6"/>
    <dgm:cxn modelId="{652BD5AE-F089-4819-AC90-3F5EDD9C82DC}" srcId="{92B9B382-3631-4629-AAA0-48FBFB5B1B69}" destId="{3055DF5C-30BA-4E1B-9CF9-C38D03413A74}" srcOrd="0" destOrd="0" parTransId="{319851AD-CF4B-44B5-8656-1A6AB9E08E9C}" sibTransId="{31E6C491-5CA9-4457-BED7-04213AE0155C}"/>
    <dgm:cxn modelId="{6E7918B4-120F-49A4-A0A6-0E3ADF257755}" type="presOf" srcId="{F78FB832-6CDC-49DD-8950-20458CA6B55A}" destId="{3A770630-789A-41CE-BE25-63D2F219BA40}" srcOrd="0" destOrd="0" presId="urn:microsoft.com/office/officeart/2005/8/layout/hierarchy6"/>
    <dgm:cxn modelId="{5196B5C1-B95E-4EDB-AEF0-73312AA46761}" srcId="{1705A86A-9669-4383-9703-7F588BE23FA1}" destId="{596DAFEE-7DA3-4EA5-B756-F4ACE0C9120A}" srcOrd="0" destOrd="0" parTransId="{F78FB832-6CDC-49DD-8950-20458CA6B55A}" sibTransId="{28DB6938-7FB4-4F9A-921A-FF5EA83CD4E6}"/>
    <dgm:cxn modelId="{BAEF55C7-FC0C-4A16-A016-4E2C10363F2D}" type="presOf" srcId="{602E02B7-0C08-488E-95E5-C0C9B3804F5C}" destId="{69CA4F45-DE62-41DC-A30E-EB99C2258A54}" srcOrd="0" destOrd="0" presId="urn:microsoft.com/office/officeart/2005/8/layout/hierarchy6"/>
    <dgm:cxn modelId="{8FB6DEC7-C6BF-4853-9D76-021AFBBDDCFF}" srcId="{596DAFEE-7DA3-4EA5-B756-F4ACE0C9120A}" destId="{F72D2E67-4276-422F-98A7-CD26FDD87505}" srcOrd="0" destOrd="0" parTransId="{1B4C0824-0F8F-422A-9DC6-484FE9158BFE}" sibTransId="{D3C55BB8-FDED-4913-AFE6-A81B9DE66F5E}"/>
    <dgm:cxn modelId="{312AAED9-86F4-44E2-85B3-1F6292B9881E}" type="presOf" srcId="{F72D2E67-4276-422F-98A7-CD26FDD87505}" destId="{DEDE4970-35AD-4A93-88F3-6E8DBEE7439C}" srcOrd="0" destOrd="0" presId="urn:microsoft.com/office/officeart/2005/8/layout/hierarchy6"/>
    <dgm:cxn modelId="{DF43D2DD-B6FD-40CF-ADAD-2BBEC098F26A}" srcId="{1705A86A-9669-4383-9703-7F588BE23FA1}" destId="{92B9B382-3631-4629-AAA0-48FBFB5B1B69}" srcOrd="1" destOrd="0" parTransId="{2C403142-5864-4752-AFDD-33BD4F80B1F5}" sibTransId="{927B39B1-A01F-434B-8B53-D202C5DECE49}"/>
    <dgm:cxn modelId="{7B5E5AE2-B1A4-47ED-BB88-64EF8D2D3AFE}" type="presParOf" srcId="{39EAFD37-16EE-4C2D-9C18-79D174E5F4D5}" destId="{38FC01C1-97EF-49A6-8FBA-C8AF30A93A18}" srcOrd="0" destOrd="0" presId="urn:microsoft.com/office/officeart/2005/8/layout/hierarchy6"/>
    <dgm:cxn modelId="{08612994-B75A-4849-8FCB-9F148EA38DB7}" type="presParOf" srcId="{38FC01C1-97EF-49A6-8FBA-C8AF30A93A18}" destId="{646A3F31-A385-47E1-9ADD-22BD454B6072}" srcOrd="0" destOrd="0" presId="urn:microsoft.com/office/officeart/2005/8/layout/hierarchy6"/>
    <dgm:cxn modelId="{A7FB82F1-5FF6-4E8F-AB27-BDC315A5FAF7}" type="presParOf" srcId="{646A3F31-A385-47E1-9ADD-22BD454B6072}" destId="{7498AB3D-E57D-408F-A903-7D09BC8EF537}" srcOrd="0" destOrd="0" presId="urn:microsoft.com/office/officeart/2005/8/layout/hierarchy6"/>
    <dgm:cxn modelId="{FE3294D8-CA20-4616-94F3-316338B7FEBC}" type="presParOf" srcId="{7498AB3D-E57D-408F-A903-7D09BC8EF537}" destId="{2AC2CB65-7103-4962-B1B7-FF40FF10F788}" srcOrd="0" destOrd="0" presId="urn:microsoft.com/office/officeart/2005/8/layout/hierarchy6"/>
    <dgm:cxn modelId="{0168E9FF-83F0-4973-89AF-0EA73FAB5A94}" type="presParOf" srcId="{7498AB3D-E57D-408F-A903-7D09BC8EF537}" destId="{94D84001-0CA1-4A07-9E85-0DBCDAD6FC34}" srcOrd="1" destOrd="0" presId="urn:microsoft.com/office/officeart/2005/8/layout/hierarchy6"/>
    <dgm:cxn modelId="{A8ACDE6E-7048-47CC-BED5-2E9DC6AD92AE}" type="presParOf" srcId="{94D84001-0CA1-4A07-9E85-0DBCDAD6FC34}" destId="{3A770630-789A-41CE-BE25-63D2F219BA40}" srcOrd="0" destOrd="0" presId="urn:microsoft.com/office/officeart/2005/8/layout/hierarchy6"/>
    <dgm:cxn modelId="{FAC59C0A-BEA8-4BFF-965D-AF63DD7AD760}" type="presParOf" srcId="{94D84001-0CA1-4A07-9E85-0DBCDAD6FC34}" destId="{D2225BE9-DA75-432F-B194-4BAC7B7D3176}" srcOrd="1" destOrd="0" presId="urn:microsoft.com/office/officeart/2005/8/layout/hierarchy6"/>
    <dgm:cxn modelId="{AA1AE7A0-41E9-43FD-ADC2-BABA38D3D501}" type="presParOf" srcId="{D2225BE9-DA75-432F-B194-4BAC7B7D3176}" destId="{5E4E0B48-9199-44F6-B5BC-7B5A8DFE7D96}" srcOrd="0" destOrd="0" presId="urn:microsoft.com/office/officeart/2005/8/layout/hierarchy6"/>
    <dgm:cxn modelId="{FF6B3D2E-3182-4B82-A8FB-9478CEA4C046}" type="presParOf" srcId="{D2225BE9-DA75-432F-B194-4BAC7B7D3176}" destId="{84D67D53-2B45-434B-8ECA-643B50223008}" srcOrd="1" destOrd="0" presId="urn:microsoft.com/office/officeart/2005/8/layout/hierarchy6"/>
    <dgm:cxn modelId="{236DCD3E-4621-4D59-B851-379A89953E1A}" type="presParOf" srcId="{84D67D53-2B45-434B-8ECA-643B50223008}" destId="{92D9DF3F-E33B-498F-B131-F485DE911129}" srcOrd="0" destOrd="0" presId="urn:microsoft.com/office/officeart/2005/8/layout/hierarchy6"/>
    <dgm:cxn modelId="{D2646B31-F889-43F2-A750-6CA88E16385E}" type="presParOf" srcId="{84D67D53-2B45-434B-8ECA-643B50223008}" destId="{1D4D1817-288E-46A9-9D2F-DFA843EFF95A}" srcOrd="1" destOrd="0" presId="urn:microsoft.com/office/officeart/2005/8/layout/hierarchy6"/>
    <dgm:cxn modelId="{C416347A-3715-475F-9B67-E150100EFD91}" type="presParOf" srcId="{1D4D1817-288E-46A9-9D2F-DFA843EFF95A}" destId="{DEDE4970-35AD-4A93-88F3-6E8DBEE7439C}" srcOrd="0" destOrd="0" presId="urn:microsoft.com/office/officeart/2005/8/layout/hierarchy6"/>
    <dgm:cxn modelId="{E4216B6B-4AC5-4ECD-AFD2-4FB865EC2B9E}" type="presParOf" srcId="{1D4D1817-288E-46A9-9D2F-DFA843EFF95A}" destId="{545E0592-1752-4585-8FFA-A533ACC2B9F8}" srcOrd="1" destOrd="0" presId="urn:microsoft.com/office/officeart/2005/8/layout/hierarchy6"/>
    <dgm:cxn modelId="{576B57CA-72F7-4715-B9E4-A6C48C5C3087}" type="presParOf" srcId="{84D67D53-2B45-434B-8ECA-643B50223008}" destId="{69CA4F45-DE62-41DC-A30E-EB99C2258A54}" srcOrd="2" destOrd="0" presId="urn:microsoft.com/office/officeart/2005/8/layout/hierarchy6"/>
    <dgm:cxn modelId="{CD48F3DA-79D5-41D7-B535-8F374A720E1E}" type="presParOf" srcId="{84D67D53-2B45-434B-8ECA-643B50223008}" destId="{2D188C13-B961-4474-9A0F-6CD63D33D14C}" srcOrd="3" destOrd="0" presId="urn:microsoft.com/office/officeart/2005/8/layout/hierarchy6"/>
    <dgm:cxn modelId="{978588BA-BE96-4CBB-A40C-08F812EEDF7C}" type="presParOf" srcId="{2D188C13-B961-4474-9A0F-6CD63D33D14C}" destId="{690A6F12-95FE-4414-A653-5495D39EAB86}" srcOrd="0" destOrd="0" presId="urn:microsoft.com/office/officeart/2005/8/layout/hierarchy6"/>
    <dgm:cxn modelId="{C111FE02-AFE8-4698-A78D-1E3DF5D8AFCD}" type="presParOf" srcId="{2D188C13-B961-4474-9A0F-6CD63D33D14C}" destId="{BED3F084-3817-49FC-867C-76CF2C780F78}" srcOrd="1" destOrd="0" presId="urn:microsoft.com/office/officeart/2005/8/layout/hierarchy6"/>
    <dgm:cxn modelId="{82073831-4115-4781-9EAC-0ED8BDEDAD2A}" type="presParOf" srcId="{94D84001-0CA1-4A07-9E85-0DBCDAD6FC34}" destId="{706AEED4-BE7B-4DF8-8DB7-B9C95C7EF6D7}" srcOrd="2" destOrd="0" presId="urn:microsoft.com/office/officeart/2005/8/layout/hierarchy6"/>
    <dgm:cxn modelId="{AC2DB2E2-8409-4667-B831-E149732D162E}" type="presParOf" srcId="{94D84001-0CA1-4A07-9E85-0DBCDAD6FC34}" destId="{13F784F1-58F3-4773-B819-9BBFC14A8F0C}" srcOrd="3" destOrd="0" presId="urn:microsoft.com/office/officeart/2005/8/layout/hierarchy6"/>
    <dgm:cxn modelId="{E7773288-3348-48DD-AC00-E4E4D4B3FAC2}" type="presParOf" srcId="{13F784F1-58F3-4773-B819-9BBFC14A8F0C}" destId="{07F53C06-FF73-4F6B-8E14-40B956EECB78}" srcOrd="0" destOrd="0" presId="urn:microsoft.com/office/officeart/2005/8/layout/hierarchy6"/>
    <dgm:cxn modelId="{E9BA7408-6847-4715-96CB-4A3E389436DB}" type="presParOf" srcId="{13F784F1-58F3-4773-B819-9BBFC14A8F0C}" destId="{EA926CBE-B714-4960-B2A3-F9F84E604BE5}" srcOrd="1" destOrd="0" presId="urn:microsoft.com/office/officeart/2005/8/layout/hierarchy6"/>
    <dgm:cxn modelId="{646B391E-2AF4-41C2-986E-5C3DCF7BA43B}" type="presParOf" srcId="{EA926CBE-B714-4960-B2A3-F9F84E604BE5}" destId="{90392130-BFD3-47FC-BA95-EC5CF1419B57}" srcOrd="0" destOrd="0" presId="urn:microsoft.com/office/officeart/2005/8/layout/hierarchy6"/>
    <dgm:cxn modelId="{350119BE-E9FE-46BF-AADC-5B2D6513ABB6}" type="presParOf" srcId="{EA926CBE-B714-4960-B2A3-F9F84E604BE5}" destId="{89D6B722-23AE-4FD9-9071-34218143027D}" srcOrd="1" destOrd="0" presId="urn:microsoft.com/office/officeart/2005/8/layout/hierarchy6"/>
    <dgm:cxn modelId="{B5DEC6A2-22C0-4B3D-B86B-03453DDF4505}" type="presParOf" srcId="{89D6B722-23AE-4FD9-9071-34218143027D}" destId="{7E000159-E845-446A-A476-C64FF00BA6A4}" srcOrd="0" destOrd="0" presId="urn:microsoft.com/office/officeart/2005/8/layout/hierarchy6"/>
    <dgm:cxn modelId="{3D85BC3D-C60F-40ED-B639-3253DF4CCA2C}" type="presParOf" srcId="{89D6B722-23AE-4FD9-9071-34218143027D}" destId="{5D24DA6F-192A-4B78-81C4-6EC984BDFD6A}" srcOrd="1" destOrd="0" presId="urn:microsoft.com/office/officeart/2005/8/layout/hierarchy6"/>
    <dgm:cxn modelId="{A2CBC74B-BB33-410F-9B75-0A652BD2DDFE}" type="presParOf" srcId="{39EAFD37-16EE-4C2D-9C18-79D174E5F4D5}" destId="{3D179880-FF91-4B73-B43C-9FFF93C4B57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2CB65-7103-4962-B1B7-FF40FF10F788}">
      <dsp:nvSpPr>
        <dsp:cNvPr id="0" name=""/>
        <dsp:cNvSpPr/>
      </dsp:nvSpPr>
      <dsp:spPr>
        <a:xfrm>
          <a:off x="3405895" y="609600"/>
          <a:ext cx="2461504" cy="942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itchFamily="18" charset="0"/>
              <a:cs typeface="Times New Roman" pitchFamily="18" charset="0"/>
            </a:rPr>
            <a:t>Radiation</a:t>
          </a:r>
          <a:endParaRPr lang="en-GB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3514" y="637219"/>
        <a:ext cx="2406266" cy="887732"/>
      </dsp:txXfrm>
    </dsp:sp>
    <dsp:sp modelId="{3A770630-789A-41CE-BE25-63D2F219BA40}">
      <dsp:nvSpPr>
        <dsp:cNvPr id="0" name=""/>
        <dsp:cNvSpPr/>
      </dsp:nvSpPr>
      <dsp:spPr>
        <a:xfrm>
          <a:off x="2668901" y="1552571"/>
          <a:ext cx="1967745" cy="377562"/>
        </a:xfrm>
        <a:custGeom>
          <a:avLst/>
          <a:gdLst/>
          <a:ahLst/>
          <a:cxnLst/>
          <a:rect l="0" t="0" r="0" b="0"/>
          <a:pathLst>
            <a:path>
              <a:moveTo>
                <a:pt x="1967745" y="0"/>
              </a:moveTo>
              <a:lnTo>
                <a:pt x="1967745" y="188781"/>
              </a:lnTo>
              <a:lnTo>
                <a:pt x="0" y="188781"/>
              </a:lnTo>
              <a:lnTo>
                <a:pt x="0" y="3775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E0B48-9199-44F6-B5BC-7B5A8DFE7D96}">
      <dsp:nvSpPr>
        <dsp:cNvPr id="0" name=""/>
        <dsp:cNvSpPr/>
      </dsp:nvSpPr>
      <dsp:spPr>
        <a:xfrm>
          <a:off x="1685317" y="1930133"/>
          <a:ext cx="1967168" cy="4680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Ionizing</a:t>
          </a:r>
          <a:endParaRPr lang="en-GB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9027" y="1943843"/>
        <a:ext cx="1939748" cy="440676"/>
      </dsp:txXfrm>
    </dsp:sp>
    <dsp:sp modelId="{92D9DF3F-E33B-498F-B131-F485DE911129}">
      <dsp:nvSpPr>
        <dsp:cNvPr id="0" name=""/>
        <dsp:cNvSpPr/>
      </dsp:nvSpPr>
      <dsp:spPr>
        <a:xfrm>
          <a:off x="1208140" y="2398230"/>
          <a:ext cx="1460761" cy="366796"/>
        </a:xfrm>
        <a:custGeom>
          <a:avLst/>
          <a:gdLst/>
          <a:ahLst/>
          <a:cxnLst/>
          <a:rect l="0" t="0" r="0" b="0"/>
          <a:pathLst>
            <a:path>
              <a:moveTo>
                <a:pt x="1460761" y="0"/>
              </a:moveTo>
              <a:lnTo>
                <a:pt x="1460761" y="183398"/>
              </a:lnTo>
              <a:lnTo>
                <a:pt x="0" y="183398"/>
              </a:lnTo>
              <a:lnTo>
                <a:pt x="0" y="3667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E4970-35AD-4A93-88F3-6E8DBEE7439C}">
      <dsp:nvSpPr>
        <dsp:cNvPr id="0" name=""/>
        <dsp:cNvSpPr/>
      </dsp:nvSpPr>
      <dsp:spPr>
        <a:xfrm>
          <a:off x="1183" y="2765027"/>
          <a:ext cx="2413912" cy="11692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Directly ionizing (charged particles)</a:t>
          </a:r>
          <a:endParaRPr lang="en-GB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electrons, protons, alpha particles</a:t>
          </a:r>
          <a:endParaRPr lang="en-GB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30" y="2799274"/>
        <a:ext cx="2345418" cy="1100780"/>
      </dsp:txXfrm>
    </dsp:sp>
    <dsp:sp modelId="{69CA4F45-DE62-41DC-A30E-EB99C2258A54}">
      <dsp:nvSpPr>
        <dsp:cNvPr id="0" name=""/>
        <dsp:cNvSpPr/>
      </dsp:nvSpPr>
      <dsp:spPr>
        <a:xfrm>
          <a:off x="2668901" y="2398230"/>
          <a:ext cx="1413279" cy="366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398"/>
              </a:lnTo>
              <a:lnTo>
                <a:pt x="1413279" y="183398"/>
              </a:lnTo>
              <a:lnTo>
                <a:pt x="1413279" y="3667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A6F12-95FE-4414-A653-5495D39EAB86}">
      <dsp:nvSpPr>
        <dsp:cNvPr id="0" name=""/>
        <dsp:cNvSpPr/>
      </dsp:nvSpPr>
      <dsp:spPr>
        <a:xfrm>
          <a:off x="2827743" y="2765027"/>
          <a:ext cx="2508876" cy="1186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Indirectly ionizing (neutral particles)</a:t>
          </a:r>
          <a:endParaRPr lang="en-GB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X rays, gamma rays, neutrons</a:t>
          </a:r>
          <a:endParaRPr lang="en-GB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62498" y="2799782"/>
        <a:ext cx="2439366" cy="1117096"/>
      </dsp:txXfrm>
    </dsp:sp>
    <dsp:sp modelId="{706AEED4-BE7B-4DF8-8DB7-B9C95C7EF6D7}">
      <dsp:nvSpPr>
        <dsp:cNvPr id="0" name=""/>
        <dsp:cNvSpPr/>
      </dsp:nvSpPr>
      <dsp:spPr>
        <a:xfrm>
          <a:off x="4636647" y="1552571"/>
          <a:ext cx="2314093" cy="377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81"/>
              </a:lnTo>
              <a:lnTo>
                <a:pt x="2314093" y="188781"/>
              </a:lnTo>
              <a:lnTo>
                <a:pt x="2314093" y="37756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53C06-FF73-4F6B-8E14-40B956EECB78}">
      <dsp:nvSpPr>
        <dsp:cNvPr id="0" name=""/>
        <dsp:cNvSpPr/>
      </dsp:nvSpPr>
      <dsp:spPr>
        <a:xfrm>
          <a:off x="5833487" y="1930133"/>
          <a:ext cx="2234507" cy="511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Non-Ionizing</a:t>
          </a:r>
          <a:endParaRPr lang="en-GB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8457" y="1945103"/>
        <a:ext cx="2204567" cy="481163"/>
      </dsp:txXfrm>
    </dsp:sp>
    <dsp:sp modelId="{90392130-BFD3-47FC-BA95-EC5CF1419B57}">
      <dsp:nvSpPr>
        <dsp:cNvPr id="0" name=""/>
        <dsp:cNvSpPr/>
      </dsp:nvSpPr>
      <dsp:spPr>
        <a:xfrm>
          <a:off x="6905021" y="2441237"/>
          <a:ext cx="91440" cy="366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7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00159-E845-446A-A476-C64FF00BA6A4}">
      <dsp:nvSpPr>
        <dsp:cNvPr id="0" name=""/>
        <dsp:cNvSpPr/>
      </dsp:nvSpPr>
      <dsp:spPr>
        <a:xfrm>
          <a:off x="5749266" y="2808034"/>
          <a:ext cx="2402950" cy="916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Times New Roman" pitchFamily="18" charset="0"/>
              <a:cs typeface="Times New Roman" pitchFamily="18" charset="0"/>
            </a:rPr>
            <a:t>ultraviolet (UV), visible light, infrared</a:t>
          </a:r>
          <a:endParaRPr lang="en-GB" sz="2000" kern="1200">
            <a:latin typeface="Times New Roman" pitchFamily="18" charset="0"/>
            <a:cs typeface="Times New Roman" pitchFamily="18" charset="0"/>
          </a:endParaRPr>
        </a:p>
      </dsp:txBody>
      <dsp:txXfrm>
        <a:off x="5776124" y="2834892"/>
        <a:ext cx="2349234" cy="863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BDE8B-5C59-4099-8B32-95B0FAE1F4A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3166C-7AD1-48F7-9051-102DA482B7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In the first I would like to introduce myself my name is Halllo I do my master in Nuclear physics in college of science physics department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Today we will taking about Atomic Structure, 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Any one here have any idea about Atom???? 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this lecture will help to understand the meaning of Atomic Structure  so please pay u attention to me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71F994-44A7-40C9-8F51-5AF1D30278BD}" type="slidenum">
              <a:rPr lang="en-US" smtClean="0">
                <a:cs typeface="Courier New" pitchFamily="49" charset="0"/>
              </a:rPr>
              <a:pPr/>
              <a:t>1</a:t>
            </a:fld>
            <a:endParaRPr lang="en-US">
              <a:cs typeface="Courier New" pitchFamily="49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type of radiation emitted depends on the specific radionuclide.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Radiation emission as the result of an interaction, on the other hand, depends on both the incoming particle and the material it hits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166C-7AD1-48F7-9051-102DA482B7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166C-7AD1-48F7-9051-102DA482B7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5344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10" spc="1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Chapter one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tabLst>
                <a:tab pos="4274185" algn="l"/>
                <a:tab pos="5274310" algn="r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Types of Radiation and their interaction with Matters</a:t>
            </a:r>
            <a:endParaRPr lang="en-US" sz="3200" dirty="0">
              <a:ea typeface="Calibri"/>
              <a:cs typeface="Arial"/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524000" y="54864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cs typeface="Times New Roman" pitchFamily="18" charset="0"/>
              </a:rPr>
              <a:t>M.Sc. Hallo Mahmud Kaka Abdullah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0" y="228600"/>
            <a:ext cx="9372600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/>
              <a:t>University of </a:t>
            </a:r>
            <a:r>
              <a:rPr lang="en-US" b="1" dirty="0" err="1"/>
              <a:t>Salahaddin</a:t>
            </a:r>
            <a:r>
              <a:rPr lang="en-US" b="1" dirty="0"/>
              <a:t>-Erbil</a:t>
            </a:r>
            <a:endParaRPr lang="en-GB" dirty="0"/>
          </a:p>
          <a:p>
            <a:r>
              <a:rPr lang="en-US" b="1" dirty="0"/>
              <a:t> College of Education </a:t>
            </a:r>
            <a:r>
              <a:rPr lang="en-US" b="1" dirty="0" err="1"/>
              <a:t>Shaqlawa</a:t>
            </a:r>
            <a:r>
              <a:rPr lang="en-US" b="1" dirty="0"/>
              <a:t> </a:t>
            </a:r>
            <a:endParaRPr lang="en-GB" dirty="0"/>
          </a:p>
          <a:p>
            <a:r>
              <a:rPr lang="en-US" b="1" dirty="0"/>
              <a:t> Department of Physics</a:t>
            </a:r>
            <a:endParaRPr lang="en-GB" dirty="0"/>
          </a:p>
          <a:p>
            <a:r>
              <a:rPr lang="en-GB" b="1" dirty="0"/>
              <a:t>4</a:t>
            </a:r>
            <a:r>
              <a:rPr lang="en-GB" b="1" baseline="30000" dirty="0"/>
              <a:t>th</a:t>
            </a:r>
            <a:r>
              <a:rPr lang="en-GB" b="1" dirty="0"/>
              <a:t> Year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r="63119" b="8085"/>
          <a:stretch>
            <a:fillRect/>
          </a:stretch>
        </p:blipFill>
        <p:spPr bwMode="auto">
          <a:xfrm>
            <a:off x="7315200" y="152400"/>
            <a:ext cx="1219200" cy="1371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2743200" y="630555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cs typeface="Courier New" pitchFamily="49" charset="0"/>
              </a:rPr>
              <a:t> 2023</a:t>
            </a:r>
            <a:endParaRPr lang="en-US" sz="2000" b="1" dirty="0">
              <a:cs typeface="Courier New" pitchFamily="49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76400" y="5638800"/>
            <a:ext cx="571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              </a:t>
            </a:r>
          </a:p>
          <a:p>
            <a:r>
              <a:rPr lang="en-US" b="1" dirty="0">
                <a:cs typeface="Times New Roman" pitchFamily="18" charset="0"/>
              </a:rPr>
              <a:t>                   Email: hallo.sallay@su.edu.krd</a:t>
            </a:r>
          </a:p>
          <a:p>
            <a:r>
              <a:rPr lang="en-US" b="1" dirty="0"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056" name="Picture 10" descr="nucleus-a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95600"/>
            <a:ext cx="24511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C00000"/>
                </a:solidFill>
                <a:latin typeface="Albertus Medium"/>
                <a:ea typeface="Calibri"/>
                <a:cs typeface="Times New Roman"/>
              </a:rPr>
              <a:t>Classification of ionizing photon radiation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3560"/>
            <a:ext cx="8382000" cy="5074440"/>
          </a:xfrm>
        </p:spPr>
        <p:txBody>
          <a:bodyPr>
            <a:normAutofit fontScale="92500" lnSpcReduction="2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7030A0"/>
                </a:solidFill>
                <a:latin typeface="Times New Roman"/>
                <a:ea typeface="Calibri"/>
                <a:cs typeface="Arial"/>
              </a:rPr>
              <a:t>Characteristic X rays</a:t>
            </a:r>
            <a:r>
              <a:rPr lang="en-US" sz="3200" dirty="0">
                <a:latin typeface="Times New Roman"/>
                <a:ea typeface="Calibri"/>
                <a:cs typeface="Arial"/>
              </a:rPr>
              <a:t>: resulting from electron transitions between atomic shells.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Bremsstrahlung</a:t>
            </a:r>
            <a:r>
              <a:rPr lang="en-US" sz="3200" dirty="0">
                <a:latin typeface="Times New Roman"/>
                <a:ea typeface="Calibri"/>
                <a:cs typeface="Arial"/>
              </a:rPr>
              <a:t>: resulting from electron–nucleus Coulomb interactions.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92D050"/>
                </a:solidFill>
                <a:latin typeface="Times New Roman"/>
                <a:ea typeface="Calibri"/>
                <a:cs typeface="Arial"/>
              </a:rPr>
              <a:t>gamma-rays</a:t>
            </a:r>
            <a:r>
              <a:rPr lang="en-US" sz="3200" dirty="0">
                <a:latin typeface="Times New Roman"/>
                <a:ea typeface="Calibri"/>
                <a:cs typeface="Arial"/>
              </a:rPr>
              <a:t>: resulting from nuclear transitions.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FFC000"/>
                </a:solidFill>
                <a:latin typeface="Times New Roman"/>
                <a:ea typeface="Calibri"/>
                <a:cs typeface="Arial"/>
              </a:rPr>
              <a:t>Annihilation quanta</a:t>
            </a:r>
            <a:r>
              <a:rPr lang="en-US" sz="3200" dirty="0">
                <a:latin typeface="Times New Roman"/>
                <a:ea typeface="Calibri"/>
                <a:cs typeface="Arial"/>
              </a:rPr>
              <a:t>: resulting from positron–electron annihilation.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1531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lvl="1" indent="-285750" algn="l" rtl="0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1.3  Basic definitions for atomic structure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1524000"/>
            <a:ext cx="6295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atomic structure of an element is denoted as 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524000"/>
            <a:ext cx="409575" cy="47424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2637711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where: 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     : is the chemical symbol of the element.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   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is the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atomic number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defined as the number of protons in the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nucleus. This determines the chemical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identity of the element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     : is the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mass number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defined as the sum of the number of protons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and neutrons in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nucleus. Thus, A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minus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 gives the number of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neutrons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4737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33401"/>
            <a:ext cx="8229600" cy="3200399"/>
          </a:xfrm>
        </p:spPr>
        <p:txBody>
          <a:bodyPr>
            <a:normAutofit/>
          </a:bodyPr>
          <a:lstStyle/>
          <a:p>
            <a:r>
              <a:rPr lang="en-US" sz="2400" dirty="0"/>
              <a:t> different numbers of </a:t>
            </a:r>
            <a:r>
              <a:rPr lang="en-US" sz="2400" dirty="0">
                <a:solidFill>
                  <a:srgbClr val="00B0F0"/>
                </a:solidFill>
              </a:rPr>
              <a:t>neutrons</a:t>
            </a:r>
            <a:r>
              <a:rPr lang="en-US" sz="2400" dirty="0"/>
              <a:t> and still be chemically the same. </a:t>
            </a:r>
            <a:endParaRPr lang="en-GB" sz="2400" dirty="0"/>
          </a:p>
          <a:p>
            <a:r>
              <a:rPr lang="en-US" sz="2400" dirty="0"/>
              <a:t>Each individual arrangement of protons and neutrons is referred to as a nuclide. Nuclides which have the same number of protons are called </a:t>
            </a:r>
            <a:r>
              <a:rPr lang="en-US" sz="2400" dirty="0">
                <a:solidFill>
                  <a:srgbClr val="00B0F0"/>
                </a:solidFill>
              </a:rPr>
              <a:t>isotopes</a:t>
            </a:r>
            <a:r>
              <a:rPr lang="en-US" sz="2400" dirty="0"/>
              <a:t>. Shown below are examples of isotopes of hydrogen:</a:t>
            </a:r>
            <a:endParaRPr lang="en-GB" sz="2400" dirty="0"/>
          </a:p>
        </p:txBody>
      </p:sp>
      <p:pic>
        <p:nvPicPr>
          <p:cNvPr id="20523" name="Picture 43" descr="C:\Users\HALLO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52800"/>
            <a:ext cx="67818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23187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pc="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1.4The Units of Energy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/>
                <a:ea typeface="Calibri"/>
              </a:rPr>
              <a:t>electron-volt (</a:t>
            </a:r>
            <a:r>
              <a:rPr lang="en-US" sz="3200" dirty="0" err="1">
                <a:latin typeface="Times New Roman"/>
                <a:ea typeface="Calibri"/>
              </a:rPr>
              <a:t>eV</a:t>
            </a:r>
            <a:r>
              <a:rPr lang="en-US" sz="3200" dirty="0">
                <a:latin typeface="Times New Roman"/>
                <a:ea typeface="Calibri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/>
              </a:rPr>
              <a:t>Joule (J)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/>
              </a:rPr>
              <a:t>Erg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/>
                <a:ea typeface="Calibri"/>
              </a:rPr>
              <a:t>1 </a:t>
            </a:r>
            <a:r>
              <a:rPr lang="en-US" sz="3200" dirty="0" err="1">
                <a:latin typeface="Times New Roman"/>
                <a:ea typeface="Calibri"/>
              </a:rPr>
              <a:t>eV</a:t>
            </a:r>
            <a:r>
              <a:rPr lang="en-US" sz="3200" dirty="0">
                <a:latin typeface="Times New Roman"/>
                <a:ea typeface="Calibri"/>
              </a:rPr>
              <a:t> = 1.6x10</a:t>
            </a:r>
            <a:r>
              <a:rPr lang="en-US" sz="3200" baseline="30000" dirty="0">
                <a:latin typeface="Times New Roman"/>
                <a:ea typeface="Calibri"/>
              </a:rPr>
              <a:t>-19</a:t>
            </a:r>
            <a:r>
              <a:rPr lang="en-US" sz="3200" dirty="0">
                <a:latin typeface="Times New Roman"/>
                <a:ea typeface="Calibri"/>
              </a:rPr>
              <a:t> J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/>
              </a:rPr>
              <a:t>1 J = </a:t>
            </a:r>
            <a:r>
              <a:rPr lang="en-US" sz="3200" dirty="0">
                <a:latin typeface="Times New Roman"/>
                <a:ea typeface="Calibri"/>
              </a:rPr>
              <a:t>10</a:t>
            </a:r>
            <a:r>
              <a:rPr lang="en-US" sz="3200" baseline="30000" dirty="0">
                <a:latin typeface="Times New Roman"/>
                <a:ea typeface="Calibri"/>
              </a:rPr>
              <a:t>7</a:t>
            </a:r>
            <a:r>
              <a:rPr lang="en-US" sz="3200" dirty="0">
                <a:latin typeface="Times New Roman"/>
              </a:rPr>
              <a:t> Erg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/>
                <a:ea typeface="Calibri"/>
              </a:rPr>
              <a:t>it is more common to use kilo-electron-volts (1 </a:t>
            </a:r>
            <a:r>
              <a:rPr lang="en-US" sz="3200" dirty="0" err="1">
                <a:latin typeface="Times New Roman"/>
                <a:ea typeface="Calibri"/>
              </a:rPr>
              <a:t>keV</a:t>
            </a:r>
            <a:r>
              <a:rPr lang="en-US" sz="3200" dirty="0">
                <a:latin typeface="Times New Roman"/>
                <a:ea typeface="Calibri"/>
              </a:rPr>
              <a:t> = 1000 </a:t>
            </a:r>
            <a:r>
              <a:rPr lang="en-US" sz="3200" dirty="0" err="1">
                <a:latin typeface="Times New Roman"/>
                <a:ea typeface="Calibri"/>
              </a:rPr>
              <a:t>eV</a:t>
            </a:r>
            <a:r>
              <a:rPr lang="en-US" sz="3200" dirty="0">
                <a:latin typeface="Times New Roman"/>
                <a:ea typeface="Calibri"/>
              </a:rPr>
              <a:t>) or mega-electron-volts (1 MeV = 1,000,000 </a:t>
            </a:r>
            <a:r>
              <a:rPr lang="en-US" sz="3200" dirty="0" err="1">
                <a:latin typeface="Times New Roman"/>
                <a:ea typeface="Calibri"/>
              </a:rPr>
              <a:t>eV</a:t>
            </a:r>
            <a:r>
              <a:rPr lang="en-US" sz="3200" dirty="0">
                <a:latin typeface="Times New Roman"/>
                <a:ea typeface="Calibri"/>
              </a:rPr>
              <a:t>). </a:t>
            </a:r>
          </a:p>
          <a:p>
            <a:pPr>
              <a:lnSpc>
                <a:spcPct val="120000"/>
              </a:lnSpc>
            </a:pPr>
            <a:r>
              <a:rPr lang="en-US" dirty="0"/>
              <a:t>An </a:t>
            </a:r>
            <a:r>
              <a:rPr lang="en-US" b="1" dirty="0">
                <a:solidFill>
                  <a:srgbClr val="FF33CC"/>
                </a:solidFill>
              </a:rPr>
              <a:t>Electron-Volt</a:t>
            </a:r>
            <a:r>
              <a:rPr lang="en-US" dirty="0"/>
              <a:t> is the amount of kinetic energy an electron gains when accelerated through a potential difference of one volt.</a:t>
            </a:r>
          </a:p>
        </p:txBody>
      </p:sp>
    </p:spTree>
    <p:extLst>
      <p:ext uri="{BB962C8B-B14F-4D97-AF65-F5344CB8AC3E}">
        <p14:creationId xmlns:p14="http://schemas.microsoft.com/office/powerpoint/2010/main" val="248422494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/>
                <a:ea typeface="Calibri"/>
              </a:rPr>
              <a:t>1.5 Radioactivity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560"/>
            <a:ext cx="8382000" cy="4572000"/>
          </a:xfrm>
        </p:spPr>
        <p:txBody>
          <a:bodyPr/>
          <a:lstStyle/>
          <a:p>
            <a:r>
              <a:rPr lang="en-US" dirty="0"/>
              <a:t>Radioactive decay is the process in which an unstable atom releases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matter</a:t>
            </a:r>
            <a:r>
              <a:rPr lang="en-US" dirty="0"/>
              <a:t> and/or </a:t>
            </a:r>
            <a:r>
              <a:rPr lang="en-US" dirty="0">
                <a:solidFill>
                  <a:srgbClr val="C00000"/>
                </a:solidFill>
              </a:rPr>
              <a:t>energy</a:t>
            </a:r>
            <a:r>
              <a:rPr lang="en-US" dirty="0"/>
              <a:t> during a transition to a more stable form</a:t>
            </a:r>
            <a:r>
              <a:rPr lang="en-US" sz="3200" dirty="0">
                <a:latin typeface="Times New Roman"/>
                <a:ea typeface="Calibri"/>
              </a:rPr>
              <a:t>.</a:t>
            </a:r>
          </a:p>
          <a:p>
            <a:endParaRPr lang="en-US" sz="3200" dirty="0">
              <a:latin typeface="Times New Roman"/>
              <a:ea typeface="Calibri"/>
            </a:endParaRPr>
          </a:p>
          <a:p>
            <a:r>
              <a:rPr lang="en-US" dirty="0"/>
              <a:t>The original, radioactive atom is known as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parent</a:t>
            </a:r>
            <a:r>
              <a:rPr lang="en-US" dirty="0"/>
              <a:t>. The new nucleus (after decay) is known as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daughter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110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1.5.1 Stability and Instability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nuclides remain intact indefinitely and are said to be </a:t>
            </a:r>
            <a:r>
              <a:rPr lang="en-GB" dirty="0">
                <a:solidFill>
                  <a:srgbClr val="FF33CC"/>
                </a:solidFill>
              </a:rPr>
              <a:t>stable</a:t>
            </a:r>
            <a:r>
              <a:rPr lang="en-GB" dirty="0"/>
              <a:t>. For other atoms, the numbers of nucleons are less </a:t>
            </a:r>
            <a:r>
              <a:rPr lang="en-GB" dirty="0" err="1"/>
              <a:t>favorable</a:t>
            </a:r>
            <a:r>
              <a:rPr lang="en-GB" dirty="0"/>
              <a:t> and the atom is </a:t>
            </a:r>
            <a:r>
              <a:rPr lang="en-GB" dirty="0">
                <a:solidFill>
                  <a:srgbClr val="FF33CC"/>
                </a:solidFill>
              </a:rPr>
              <a:t>unstable</a:t>
            </a:r>
            <a:r>
              <a:rPr lang="en-GB" dirty="0"/>
              <a:t> (radioactive).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 The rules of stability are complex. Some of the factors influencing stability include: </a:t>
            </a:r>
          </a:p>
          <a:p>
            <a:r>
              <a:rPr lang="en-GB" dirty="0"/>
              <a:t> The mass of the atom. </a:t>
            </a:r>
          </a:p>
          <a:p>
            <a:r>
              <a:rPr lang="en-GB" dirty="0"/>
              <a:t> The ratio of neutrons to protons. </a:t>
            </a:r>
          </a:p>
          <a:p>
            <a:r>
              <a:rPr lang="en-GB" dirty="0"/>
              <a:t> Even versus odd numbers of nucleons. </a:t>
            </a:r>
          </a:p>
          <a:p>
            <a:r>
              <a:rPr lang="en-GB" dirty="0"/>
              <a:t> “Magic numbers” of nucleons (exceptionally stable combinations). </a:t>
            </a:r>
          </a:p>
          <a:p>
            <a:endParaRPr lang="en-GB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2667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  The optimum ratio of neutrons to protons varies from 1:1 for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 nuclei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 more than 1.5:1 for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heavy nuclei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Atoms lacking these ratios are not stable. If an atom has an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number of protons and neutrons, it is more likely to be stable. Atoms are particularly likely to be stable if the number of protons and/or neutrons corresponds to one of the following integers: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 28, 50, 82 and 126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53221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1.5.2 Rate of Decay </a:t>
            </a:r>
            <a:endParaRPr lang="en-GB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199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Radioactive decay is a 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random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process and has been observed to follow 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Poisson distribution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What this essentially means is that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rate of decay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radioactive nuclei in a large sample depends only on the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number of decaying nuclei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the sample. Mathematically this can be written as: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HALLO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572000"/>
            <a:ext cx="5334000" cy="16868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9144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    Starting with an initial number N</a:t>
            </a:r>
            <a:r>
              <a:rPr lang="en-US" sz="2000" baseline="-25000" dirty="0"/>
              <a:t>0</a:t>
            </a:r>
            <a:r>
              <a:rPr lang="en-US" sz="2000" dirty="0"/>
              <a:t> of radioactive atoms, the number, , of atoms present at time  will be:</a:t>
            </a:r>
            <a:endParaRPr lang="en-GB" sz="2000" dirty="0"/>
          </a:p>
          <a:p>
            <a:pPr>
              <a:buNone/>
            </a:pPr>
            <a:endParaRPr lang="en-GB" dirty="0"/>
          </a:p>
        </p:txBody>
      </p:sp>
      <p:pic>
        <p:nvPicPr>
          <p:cNvPr id="48130" name="Picture 2" descr="C:\Users\HALLO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5143549" cy="14478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" y="2514600"/>
                <a:ext cx="32608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>
                    <a:solidFill>
                      <a:srgbClr val="C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1.5.3 Decay Constant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itchFamily="34" charset="0"/>
                        <a:cs typeface="Times New Roman" pitchFamily="18" charset="0"/>
                      </a:rPr>
                      <m:t>λ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14600"/>
                <a:ext cx="3260829" cy="461665"/>
              </a:xfrm>
              <a:prstGeom prst="rect">
                <a:avLst/>
              </a:prstGeom>
              <a:blipFill>
                <a:blip r:embed="rId3"/>
                <a:stretch>
                  <a:fillRect l="-2996" t="-10667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7821" y="3078034"/>
            <a:ext cx="86789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decay constant is expressed in units of probability per unit time. 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57200" y="3687634"/>
            <a:ext cx="2768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1.5.4  Half-Life (t</a:t>
            </a:r>
            <a:r>
              <a:rPr kumimoji="0" lang="en-US" sz="2400" b="1" i="0" u="none" strike="noStrike" cap="none" normalizeH="0" baseline="-3000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½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3434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half-life (t</a:t>
            </a:r>
            <a:r>
              <a:rPr lang="en-US" sz="2400" baseline="-25000" dirty="0"/>
              <a:t>½</a:t>
            </a:r>
            <a:r>
              <a:rPr lang="en-US" sz="2400" dirty="0"/>
              <a:t>) is the amount of time required for 50% of the parent atoms to undergo radioactive decay. </a:t>
            </a:r>
            <a:endParaRPr lang="en-GB" sz="2400" dirty="0"/>
          </a:p>
        </p:txBody>
      </p:sp>
      <p:pic>
        <p:nvPicPr>
          <p:cNvPr id="48134" name="Picture 6" descr="C:\Users\HALLO\Desktop\Cap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181600"/>
            <a:ext cx="4923064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1.5.5Activity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64819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    It is easy to see that a radionuclide with a </a:t>
            </a:r>
            <a:r>
              <a:rPr lang="en-GB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short half-life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will undergo radioactive decay at a </a:t>
            </a:r>
            <a:r>
              <a:rPr lang="en-GB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very rapid rate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while a radionuclide with a </a:t>
            </a:r>
            <a:r>
              <a:rPr lang="en-GB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 half-life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will have a </a:t>
            </a:r>
            <a:r>
              <a:rPr lang="en-GB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much smaller rate of decay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 If you have a sample of one billion (10</a:t>
            </a:r>
            <a:r>
              <a:rPr lang="en-GB" sz="2800" baseline="30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 sodium-25 atoms, you would expect about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million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of these to decay during the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next second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>
            <a:normAutofit fontScale="90000"/>
          </a:bodyPr>
          <a:lstStyle/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1    Introduction</a:t>
            </a:r>
            <a:br>
              <a:rPr lang="en-US" sz="1400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</a:br>
            <a:br>
              <a:rPr lang="en-US" sz="1600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2550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/>
                <a:ea typeface="Calibri"/>
              </a:rPr>
              <a:t>Radiation is defined as </a:t>
            </a:r>
            <a:r>
              <a:rPr lang="en-US" sz="3600" b="1" dirty="0">
                <a:solidFill>
                  <a:srgbClr val="FF33CC"/>
                </a:solidFill>
                <a:latin typeface="Times New Roman"/>
                <a:ea typeface="Calibri"/>
              </a:rPr>
              <a:t>energy</a:t>
            </a:r>
            <a:r>
              <a:rPr lang="en-US" sz="3600" dirty="0">
                <a:latin typeface="Times New Roman"/>
                <a:ea typeface="Calibri"/>
              </a:rPr>
              <a:t> that travels through </a:t>
            </a:r>
            <a:r>
              <a:rPr lang="en-US" sz="3600" b="1" dirty="0">
                <a:solidFill>
                  <a:srgbClr val="FF33CC"/>
                </a:solidFill>
                <a:latin typeface="Times New Roman"/>
                <a:ea typeface="Calibri"/>
              </a:rPr>
              <a:t>space</a:t>
            </a:r>
            <a:r>
              <a:rPr lang="en-US" sz="3600" dirty="0">
                <a:latin typeface="Times New Roman"/>
                <a:ea typeface="Calibri"/>
              </a:rPr>
              <a:t> or </a:t>
            </a:r>
            <a:r>
              <a:rPr lang="en-US" sz="3600" b="1" dirty="0">
                <a:solidFill>
                  <a:srgbClr val="FF33CC"/>
                </a:solidFill>
                <a:latin typeface="Times New Roman"/>
                <a:ea typeface="Calibri"/>
              </a:rPr>
              <a:t>matter</a:t>
            </a:r>
            <a:r>
              <a:rPr lang="en-US" sz="3600" dirty="0">
                <a:latin typeface="Times New Roman"/>
                <a:ea typeface="Calibri"/>
              </a:rPr>
              <a:t> in the form of a </a:t>
            </a:r>
            <a:r>
              <a:rPr lang="en-US" sz="3600" b="1" dirty="0">
                <a:solidFill>
                  <a:srgbClr val="FF33CC"/>
                </a:solidFill>
                <a:latin typeface="Times New Roman"/>
                <a:ea typeface="Calibri"/>
              </a:rPr>
              <a:t>particle</a:t>
            </a:r>
            <a:r>
              <a:rPr lang="en-US" sz="3600" dirty="0">
                <a:latin typeface="Times New Roman"/>
                <a:ea typeface="Calibri"/>
              </a:rPr>
              <a:t> or </a:t>
            </a:r>
            <a:r>
              <a:rPr lang="en-US" sz="3600" b="1" dirty="0">
                <a:solidFill>
                  <a:srgbClr val="FF33CC"/>
                </a:solidFill>
                <a:latin typeface="Times New Roman"/>
                <a:ea typeface="Calibri"/>
              </a:rPr>
              <a:t>wave</a:t>
            </a:r>
            <a:r>
              <a:rPr lang="en-US" sz="3600" dirty="0">
                <a:latin typeface="Times New Roman"/>
                <a:ea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22778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47800"/>
            <a:ext cx="8382000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On the other hand, if you have sample of one billion tritium atoms, you would expect only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or 2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of these atoms to decay during the next second. </a:t>
            </a:r>
            <a:r>
              <a:rPr lang="en-GB" sz="2800" dirty="0"/>
              <a:t>For convenience, radioactivity is measured in units of activity, or </a:t>
            </a:r>
            <a:r>
              <a:rPr lang="en-GB" sz="2800" dirty="0">
                <a:solidFill>
                  <a:srgbClr val="7030A0"/>
                </a:solidFill>
              </a:rPr>
              <a:t>the number of decays taking place each second. </a:t>
            </a:r>
            <a:endParaRPr lang="en-GB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5334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The traditional unit of activity is the </a:t>
            </a:r>
            <a:r>
              <a:rPr lang="en-GB" sz="2000" dirty="0">
                <a:solidFill>
                  <a:srgbClr val="7030A0"/>
                </a:solidFill>
              </a:rPr>
              <a:t>curie</a:t>
            </a:r>
            <a:r>
              <a:rPr lang="en-GB" sz="2000" dirty="0"/>
              <a:t>, named after Marie and Pierre Curie (the discoverers of radium). One curie, abbreviated </a:t>
            </a:r>
            <a:r>
              <a:rPr lang="en-GB" sz="2000" dirty="0" err="1"/>
              <a:t>Ci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FF0000"/>
                </a:solidFill>
              </a:rPr>
              <a:t>is equal to 3.7 x 10</a:t>
            </a:r>
            <a:r>
              <a:rPr lang="en-GB" sz="2000" baseline="30000" dirty="0">
                <a:solidFill>
                  <a:srgbClr val="FF0000"/>
                </a:solidFill>
              </a:rPr>
              <a:t>10 </a:t>
            </a:r>
            <a:r>
              <a:rPr lang="en-GB" sz="2000" dirty="0">
                <a:solidFill>
                  <a:srgbClr val="FF0000"/>
                </a:solidFill>
              </a:rPr>
              <a:t>disintegrations per second (</a:t>
            </a:r>
            <a:r>
              <a:rPr lang="en-GB" sz="2000" dirty="0" err="1">
                <a:solidFill>
                  <a:srgbClr val="FF0000"/>
                </a:solidFill>
              </a:rPr>
              <a:t>dps</a:t>
            </a:r>
            <a:r>
              <a:rPr lang="en-GB" sz="2000" dirty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51202" name="Picture 2" descr="C:\Users\HALLO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355771" cy="9144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7201" y="2692571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Exponential Decay 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If the activity of a particular radionuclide is measured as a function of time, it can be seen that radioactive decay is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exponential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67150"/>
            <a:ext cx="5353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LLO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7739380" cy="838200"/>
          </a:xfrm>
          <a:prstGeom prst="rect">
            <a:avLst/>
          </a:prstGeom>
          <a:noFill/>
        </p:spPr>
      </p:pic>
      <p:pic>
        <p:nvPicPr>
          <p:cNvPr id="1027" name="Picture 3" descr="C:\Users\HALLO\Deskto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14800"/>
            <a:ext cx="6905259" cy="9810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2286000"/>
            <a:ext cx="7772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A(t) is the activity at time t, and A</a:t>
            </a:r>
            <a:r>
              <a:rPr kumimoji="0" lang="en-US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 the initial activity. Since the activity is proportional to the number of radioactive atoms, the equation can also be written: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MMI1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MMI10"/>
                <a:cs typeface="Times New Roman" pitchFamily="18" charset="0"/>
              </a:rPr>
            </a:b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MMI10"/>
                <a:cs typeface="Times New Roman" pitchFamily="18" charset="0"/>
              </a:rPr>
            </a:b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1.6  Radioactive Decay Modes.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6ECFF"/>
              </a:buClr>
              <a:buFont typeface="Wingdings" pitchFamily="2" charset="2"/>
              <a:buChar char="Ø"/>
            </a:pPr>
            <a:r>
              <a:rPr lang="en-US" sz="3200" b="1" dirty="0">
                <a:latin typeface="Times New Roman"/>
                <a:ea typeface="Calibri"/>
                <a:cs typeface="Arial"/>
              </a:rPr>
              <a:t>1.6.1-   Beta Minus Decay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3200" b="1" dirty="0">
                <a:latin typeface="Times New Roman"/>
                <a:ea typeface="Calibri"/>
                <a:cs typeface="Arial"/>
              </a:rPr>
              <a:t>1.6.2-   Positron/Beta Plus Decay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3200" b="1" dirty="0">
                <a:latin typeface="Times New Roman"/>
                <a:ea typeface="Calibri"/>
                <a:cs typeface="Arial"/>
              </a:rPr>
              <a:t>1.6.3-   Alpha Decay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1.6.4-   </a:t>
            </a:r>
            <a:r>
              <a:rPr lang="en-US" sz="3200" b="1" dirty="0">
                <a:latin typeface="Times New Roman"/>
                <a:ea typeface="Calibri"/>
              </a:rPr>
              <a:t>Electron Capture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1.6.5-   </a:t>
            </a:r>
            <a:r>
              <a:rPr lang="en-US" sz="3200" b="1" dirty="0">
                <a:latin typeface="Times New Roman"/>
                <a:ea typeface="Calibri"/>
              </a:rPr>
              <a:t>Nuclear/Isomeric Transition</a:t>
            </a:r>
            <a:endParaRPr lang="en-US" sz="2800" dirty="0">
              <a:latin typeface="Times New Roman"/>
              <a:ea typeface="Calibri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Times New Roman"/>
              <a:ea typeface="Calibri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latin typeface="Calibri"/>
              <a:ea typeface="Calibri"/>
              <a:cs typeface="Arial"/>
            </a:endParaRPr>
          </a:p>
          <a:p>
            <a:pPr marL="0" lvl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D6ECFF"/>
              </a:buClr>
            </a:pPr>
            <a:endParaRPr lang="en-US" sz="3200" dirty="0">
              <a:solidFill>
                <a:prstClr val="white"/>
              </a:solidFill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92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-34290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br>
              <a:rPr lang="en-US" sz="3200" spc="0" dirty="0">
                <a:solidFill>
                  <a:prstClr val="white"/>
                </a:solidFill>
                <a:latin typeface="Calibri"/>
                <a:ea typeface="Calibri"/>
                <a:cs typeface="Arial"/>
              </a:rPr>
            </a:br>
            <a:r>
              <a:rPr lang="en-US" sz="3200" b="1" dirty="0">
                <a:solidFill>
                  <a:srgbClr val="00B05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Times New Roman"/>
                <a:ea typeface="Calibri"/>
                <a:cs typeface="Arial"/>
              </a:rPr>
              <a:t>Beta Minus Decay </a:t>
            </a:r>
            <a:br>
              <a:rPr lang="en-US" sz="2000" dirty="0">
                <a:solidFill>
                  <a:srgbClr val="FF0000"/>
                </a:solidFill>
                <a:effectLst/>
                <a:latin typeface="Calibri"/>
                <a:ea typeface="Calibri"/>
                <a:cs typeface="Arial"/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The neutron to proton 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ratio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is too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high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Neutron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"transforms" into a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proton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 and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electron</a:t>
            </a:r>
            <a:r>
              <a:rPr lang="en-US" sz="2600" dirty="0">
                <a:latin typeface="Times New Roman" pitchFamily="18" charset="0"/>
                <a:ea typeface="Calibri"/>
                <a:cs typeface="Times New Roman" pitchFamily="18" charset="0"/>
              </a:rPr>
              <a:t>, with the electron being ejected from the nucleus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/>
              <a:t>Beta particles are not emitted with a single energy but are emitted with a </a:t>
            </a:r>
            <a:r>
              <a:rPr lang="en-US" sz="2600" dirty="0">
                <a:solidFill>
                  <a:srgbClr val="0070C0"/>
                </a:solidFill>
              </a:rPr>
              <a:t>spectrum</a:t>
            </a:r>
            <a:r>
              <a:rPr lang="en-US" sz="2600" dirty="0"/>
              <a:t> of energies up to some maximum value. This is due to a division of the total energy of each disintegration between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beta particle </a:t>
            </a:r>
            <a:r>
              <a:rPr lang="en-US" sz="2600" dirty="0"/>
              <a:t>and a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antineutrino</a:t>
            </a:r>
            <a:r>
              <a:rPr lang="en-US" sz="2600" dirty="0"/>
              <a:t>.</a:t>
            </a:r>
            <a:endParaRPr lang="en-US" sz="2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2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ea typeface="Calibri"/>
                <a:cs typeface="Arial"/>
              </a:rPr>
              <a:t>The generalized atomic equation for beta minus decay is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537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8028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B050"/>
                </a:solidFill>
                <a:latin typeface="Times New Roman"/>
                <a:ea typeface="Calibri"/>
              </a:rPr>
              <a:t>:  </a:t>
            </a:r>
            <a:br>
              <a:rPr lang="en-US" sz="3600" dirty="0">
                <a:solidFill>
                  <a:srgbClr val="00B050"/>
                </a:solidFill>
                <a:latin typeface="Times New Roman"/>
                <a:ea typeface="Calibri"/>
              </a:rPr>
            </a:br>
            <a:r>
              <a:rPr lang="en-US" u="sng" dirty="0">
                <a:solidFill>
                  <a:schemeClr val="tx1"/>
                </a:solidFill>
                <a:latin typeface="Times New Roman"/>
                <a:ea typeface="Calibri"/>
              </a:rPr>
              <a:t>Examples of Beta Minus decay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3200" i="1" dirty="0">
                  <a:solidFill>
                    <a:schemeClr val="tx1"/>
                  </a:solidFill>
                  <a:latin typeface="Cambria Math"/>
                  <a:ea typeface="Calibri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PrePr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3</m:t>
                        </m:r>
                      </m:sup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𝐻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→</m:t>
                        </m:r>
                        <m:sPre>
                          <m:sPre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PrePr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3</m:t>
                            </m:r>
                          </m:sup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𝐻𝑒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+0.016 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𝑀𝑒𝑣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−</m:t>
                                </m:r>
                              </m:sup>
                            </m:sSup>
                          </m:e>
                        </m:sPre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PrePr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6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14</m:t>
                        </m:r>
                      </m:sup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𝐶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→</m:t>
                        </m:r>
                        <m:sPre>
                          <m:sPre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PrePr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7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14</m:t>
                            </m:r>
                          </m:sup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𝑁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+0.156 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𝑀𝑒𝑣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−</m:t>
                                </m:r>
                              </m:sup>
                            </m:sSup>
                          </m:e>
                        </m:sPre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16013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 Positron/Beta Plus Decay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560"/>
            <a:ext cx="83820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Times New Roman"/>
                <a:ea typeface="Calibri"/>
              </a:rPr>
              <a:t>When the neutron to proton ratio is too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low</a:t>
            </a:r>
          </a:p>
          <a:p>
            <a:endParaRPr lang="en-US" sz="3200" dirty="0">
              <a:latin typeface="Times New Roman"/>
              <a:ea typeface="Calibri"/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proton</a:t>
            </a:r>
            <a:r>
              <a:rPr lang="en-US" sz="3200" dirty="0">
                <a:latin typeface="Times New Roman"/>
                <a:ea typeface="Calibri"/>
              </a:rPr>
              <a:t> transforms into a 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</a:rPr>
              <a:t>neutron</a:t>
            </a:r>
            <a:r>
              <a:rPr lang="en-US" sz="3200" dirty="0">
                <a:latin typeface="Times New Roman"/>
                <a:ea typeface="Calibri"/>
              </a:rPr>
              <a:t> and a positron (beta plus particle), and the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positron</a:t>
            </a:r>
            <a:r>
              <a:rPr lang="en-US" sz="3200" dirty="0">
                <a:latin typeface="Times New Roman"/>
                <a:ea typeface="Calibri"/>
              </a:rPr>
              <a:t> is ejected from the atom</a:t>
            </a:r>
          </a:p>
          <a:p>
            <a:endParaRPr lang="en-US" sz="3200" dirty="0">
              <a:latin typeface="Times New Roman"/>
              <a:ea typeface="Calibri"/>
            </a:endParaRPr>
          </a:p>
          <a:p>
            <a:r>
              <a:rPr lang="en-US" sz="3200" dirty="0">
                <a:latin typeface="Times New Roman"/>
                <a:ea typeface="Calibri"/>
              </a:rPr>
              <a:t>positron has a positive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charge</a:t>
            </a:r>
            <a:r>
              <a:rPr lang="en-US" sz="3200" dirty="0">
                <a:latin typeface="Times New Roman"/>
                <a:ea typeface="Calibri"/>
              </a:rPr>
              <a:t> and the same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mass</a:t>
            </a:r>
            <a:r>
              <a:rPr lang="en-US" sz="3200" dirty="0">
                <a:latin typeface="Times New Roman"/>
                <a:ea typeface="Calibri"/>
              </a:rPr>
              <a:t> as an electron</a:t>
            </a:r>
          </a:p>
          <a:p>
            <a:r>
              <a:rPr lang="en-US" dirty="0"/>
              <a:t>Like beta minus decay, the energy released in the decay is split between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positron</a:t>
            </a:r>
            <a:r>
              <a:rPr lang="en-US" dirty="0"/>
              <a:t> and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neutrino</a:t>
            </a:r>
            <a:r>
              <a:rPr lang="en-US" dirty="0"/>
              <a:t>, so positrons are emitted with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spectrum</a:t>
            </a:r>
            <a:r>
              <a:rPr lang="en-US" dirty="0"/>
              <a:t> of energies.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40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Times New Roman"/>
                <a:ea typeface="Calibri"/>
              </a:rPr>
              <a:t>The generalized atomic equation for positron decay is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113894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HALLO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7770152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16736"/>
          </a:xfrm>
        </p:spPr>
        <p:txBody>
          <a:bodyPr/>
          <a:lstStyle/>
          <a:p>
            <a:r>
              <a:rPr lang="en-US" sz="3600" dirty="0">
                <a:latin typeface="Times New Roman"/>
                <a:ea typeface="Calibri"/>
              </a:rPr>
              <a:t>It can be produced in one of two ways: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324564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/>
                <a:ea typeface="Calibri"/>
              </a:rPr>
              <a:t>radioactive decay of an unstable atom </a:t>
            </a:r>
            <a:r>
              <a:rPr lang="en-US" sz="3200" b="1" dirty="0">
                <a:solidFill>
                  <a:srgbClr val="FF33CC"/>
                </a:solidFill>
                <a:latin typeface="Times New Roman"/>
                <a:ea typeface="Calibri"/>
              </a:rPr>
              <a:t>(radionuclide) </a:t>
            </a:r>
          </a:p>
          <a:p>
            <a:endParaRPr lang="en-US" sz="3200" dirty="0">
              <a:latin typeface="Times New Roman"/>
              <a:ea typeface="Calibri"/>
            </a:endParaRPr>
          </a:p>
          <a:p>
            <a:pPr marL="68580" indent="0">
              <a:buNone/>
            </a:pPr>
            <a:endParaRPr lang="en-US" sz="3200" dirty="0">
              <a:latin typeface="Times New Roman"/>
              <a:ea typeface="Calibri"/>
            </a:endParaRPr>
          </a:p>
          <a:p>
            <a:r>
              <a:rPr lang="en-US" sz="3200" dirty="0">
                <a:latin typeface="Times New Roman"/>
                <a:ea typeface="Calibri"/>
              </a:rPr>
              <a:t>by the interaction of a particle with matter. </a:t>
            </a:r>
            <a:r>
              <a:rPr lang="en-US" sz="3200" b="1" dirty="0">
                <a:solidFill>
                  <a:srgbClr val="FF33CC"/>
                </a:solidFill>
                <a:latin typeface="Times New Roman"/>
                <a:ea typeface="Calibri"/>
              </a:rPr>
              <a:t>artificial </a:t>
            </a:r>
            <a:endParaRPr lang="en-US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5420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Alpha Decay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14400"/>
            <a:ext cx="8229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Alpha decay occurs for those nuclides which have an atomic number greater than </a:t>
            </a:r>
            <a:r>
              <a:rPr lang="en-US" sz="2800" dirty="0">
                <a:solidFill>
                  <a:srgbClr val="00B0F0"/>
                </a:solidFill>
              </a:rPr>
              <a:t>82</a:t>
            </a:r>
            <a:r>
              <a:rPr lang="en-US" sz="2800" dirty="0"/>
              <a:t>. Such </a:t>
            </a:r>
            <a:r>
              <a:rPr lang="en-US" sz="2800" dirty="0">
                <a:solidFill>
                  <a:schemeClr val="tx2"/>
                </a:solidFill>
              </a:rPr>
              <a:t>heavy nuclides </a:t>
            </a:r>
            <a:r>
              <a:rPr lang="en-US" sz="2800" dirty="0"/>
              <a:t>have no stable configuration of neutrons and protons, and as a result, emit an alpha particle consisting of 2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protons</a:t>
            </a:r>
            <a:r>
              <a:rPr lang="en-US" sz="2800" dirty="0"/>
              <a:t> and 2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neutrons</a:t>
            </a:r>
            <a:r>
              <a:rPr lang="en-US" sz="2800" dirty="0"/>
              <a:t>.  Generally, </a:t>
            </a:r>
            <a:r>
              <a:rPr lang="en-US" sz="2800" dirty="0">
                <a:solidFill>
                  <a:srgbClr val="FF0000"/>
                </a:solidFill>
              </a:rPr>
              <a:t>a series </a:t>
            </a:r>
            <a:r>
              <a:rPr lang="en-US" sz="2800" dirty="0"/>
              <a:t>of alpha (as well as beta) decays are required until a lighter, stable element is reached. Unlike beta particles, alpha particles are emitted with a </a:t>
            </a:r>
            <a:r>
              <a:rPr lang="en-US" sz="2800" dirty="0">
                <a:solidFill>
                  <a:srgbClr val="FF0000"/>
                </a:solidFill>
              </a:rPr>
              <a:t>discrete energy</a:t>
            </a:r>
            <a:r>
              <a:rPr lang="en-US" sz="2800" dirty="0"/>
              <a:t>. </a:t>
            </a:r>
            <a:endParaRPr lang="en-GB" sz="2800" dirty="0"/>
          </a:p>
          <a:p>
            <a:endParaRPr lang="en-US" sz="28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8799657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Times New Roman"/>
                <a:ea typeface="Calibri"/>
              </a:rPr>
              <a:t>The generalized atomic equation for alpha decay 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0896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LLO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10600" cy="2838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342900" algn="ctr">
              <a:spcBef>
                <a:spcPts val="0"/>
              </a:spcBef>
            </a:pPr>
            <a:r>
              <a:rPr lang="en-US" sz="3200" b="1" spc="0" dirty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Electron Capture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3560"/>
            <a:ext cx="8610600" cy="45720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/>
                <a:ea typeface="Calibri"/>
              </a:rPr>
              <a:t>In this decay mode, one of the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orbital electrons </a:t>
            </a:r>
            <a:r>
              <a:rPr lang="en-US" sz="3200" dirty="0">
                <a:latin typeface="Times New Roman"/>
                <a:ea typeface="Calibri"/>
              </a:rPr>
              <a:t>is captured by the nucleus and combines with a proton to form a neutron</a:t>
            </a:r>
          </a:p>
          <a:p>
            <a:r>
              <a:rPr lang="en-US" sz="3200" dirty="0">
                <a:latin typeface="Times New Roman"/>
                <a:ea typeface="Calibri"/>
              </a:rPr>
              <a:t>Electron capture </a:t>
            </a:r>
            <a:r>
              <a:rPr lang="en-US" sz="3200" dirty="0">
                <a:solidFill>
                  <a:srgbClr val="92D050"/>
                </a:solidFill>
                <a:latin typeface="Times New Roman"/>
                <a:ea typeface="Calibri"/>
              </a:rPr>
              <a:t>competes</a:t>
            </a:r>
            <a:r>
              <a:rPr lang="en-US" sz="3200" dirty="0">
                <a:latin typeface="Times New Roman"/>
                <a:ea typeface="Calibri"/>
              </a:rPr>
              <a:t> with positron decay when there is a 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Calibri"/>
              </a:rPr>
              <a:t>low neutron to proton ratio</a:t>
            </a:r>
            <a:r>
              <a:rPr lang="en-US" sz="3200" dirty="0">
                <a:latin typeface="Times New Roman"/>
                <a:ea typeface="Calibri"/>
              </a:rPr>
              <a:t>. </a:t>
            </a:r>
          </a:p>
          <a:p>
            <a:r>
              <a:rPr lang="en-US" dirty="0"/>
              <a:t>Whenever an atom decays by electron capture, </a:t>
            </a:r>
            <a:r>
              <a:rPr lang="en-US" dirty="0">
                <a:solidFill>
                  <a:srgbClr val="FF0000"/>
                </a:solidFill>
              </a:rPr>
              <a:t>x-rays </a:t>
            </a:r>
            <a:r>
              <a:rPr lang="en-US" dirty="0"/>
              <a:t>are emitted that are characteristic of the newly formed nuclide.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 particles </a:t>
            </a:r>
            <a:r>
              <a:rPr lang="en-US" dirty="0"/>
              <a:t>are emitted during electron capture decay. </a:t>
            </a:r>
            <a:endParaRPr lang="en-GB" dirty="0"/>
          </a:p>
          <a:p>
            <a:pPr>
              <a:buNone/>
            </a:pPr>
            <a:endParaRPr lang="en-US" sz="32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87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/>
                <a:ea typeface="Calibri"/>
              </a:rPr>
              <a:t>The generalized atomic equation for electron capture 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914400" y="1783560"/>
            <a:ext cx="8077200" cy="4572000"/>
          </a:xfrm>
          <a:blipFill rotWithShape="1">
            <a:blip r:embed="rId2" cstate="print"/>
            <a:stretch>
              <a:fillRect l="-135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1827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</a:rPr>
              <a:t>Nuclear/Isomeric Transition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560"/>
            <a:ext cx="8534400" cy="4572000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Times New Roman"/>
                <a:ea typeface="Calibri"/>
              </a:rPr>
              <a:t>When the emission of a particle leaves the product nucleus in a partially excited or "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</a:rPr>
              <a:t>metastable</a:t>
            </a:r>
            <a:r>
              <a:rPr lang="en-US" sz="3200" dirty="0">
                <a:latin typeface="Times New Roman"/>
                <a:ea typeface="Calibri"/>
              </a:rPr>
              <a:t>" state ,</a:t>
            </a:r>
            <a:r>
              <a:rPr lang="en-US" dirty="0"/>
              <a:t> gamma rays are emitted.</a:t>
            </a:r>
          </a:p>
          <a:p>
            <a:r>
              <a:rPr lang="en-US" sz="3200" dirty="0">
                <a:latin typeface="Times New Roman"/>
                <a:ea typeface="Calibri"/>
              </a:rPr>
              <a:t>The gamma rays carry away the excess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</a:rPr>
              <a:t>energy</a:t>
            </a:r>
            <a:r>
              <a:rPr lang="en-US" sz="3200" dirty="0">
                <a:latin typeface="Times New Roman"/>
                <a:ea typeface="Calibri"/>
              </a:rPr>
              <a:t> of the partially excited nucleus after a decay event.</a:t>
            </a:r>
          </a:p>
          <a:p>
            <a:pPr marL="0" algn="just">
              <a:spcBef>
                <a:spcPts val="0"/>
              </a:spcBef>
            </a:pPr>
            <a:r>
              <a:rPr lang="en-US" dirty="0"/>
              <a:t>The  gamma rays are of a </a:t>
            </a:r>
            <a:r>
              <a:rPr lang="en-US" dirty="0">
                <a:solidFill>
                  <a:srgbClr val="FF0000"/>
                </a:solidFill>
              </a:rPr>
              <a:t>discrete </a:t>
            </a:r>
            <a:r>
              <a:rPr lang="en-US" dirty="0"/>
              <a:t>energy and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characteristic</a:t>
            </a:r>
            <a:r>
              <a:rPr lang="en-US" dirty="0"/>
              <a:t> of the particular nuclide involved.</a:t>
            </a:r>
            <a:endParaRPr lang="en-US" sz="2400" dirty="0">
              <a:ea typeface="Calibri"/>
              <a:cs typeface="Arial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No particles</a:t>
            </a:r>
            <a:r>
              <a:rPr lang="en-US" sz="3200" dirty="0">
                <a:latin typeface="Times New Roman"/>
                <a:ea typeface="Calibri"/>
                <a:cs typeface="Arial"/>
              </a:rPr>
              <a:t> are emitted, and the nucleus does </a:t>
            </a:r>
            <a:r>
              <a:rPr lang="en-US" sz="3200" dirty="0">
                <a:solidFill>
                  <a:srgbClr val="00B0F0"/>
                </a:solidFill>
                <a:latin typeface="Times New Roman"/>
                <a:ea typeface="Calibri"/>
                <a:cs typeface="Arial"/>
              </a:rPr>
              <a:t>not change atomic number</a:t>
            </a:r>
            <a:r>
              <a:rPr lang="en-US" sz="3200" dirty="0">
                <a:latin typeface="Times New Roman"/>
                <a:ea typeface="Calibri"/>
                <a:cs typeface="Arial"/>
              </a:rPr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70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>
                    <a:lumMod val="90000"/>
                  </a:schemeClr>
                </a:solidFill>
                <a:latin typeface="Times New Roman"/>
                <a:ea typeface="Calibri"/>
              </a:rPr>
              <a:t>The generalized atomic equation for nuclear transition is</a:t>
            </a:r>
            <a:endParaRPr lang="en-US" sz="3600" dirty="0">
              <a:solidFill>
                <a:schemeClr val="tx2">
                  <a:lumMod val="9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𝑍</m:t>
                        </m:r>
                      </m:sub>
                      <m:sup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𝐴𝑚</m:t>
                        </m:r>
                      </m:sup>
                      <m:e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𝑋</m:t>
                        </m:r>
                        <m:r>
                          <a:rPr lang="en-US" sz="4000" i="1">
                            <a:effectLst/>
                            <a:latin typeface="Cambria Math"/>
                            <a:ea typeface="Calibri"/>
                            <a:cs typeface="Arial"/>
                          </a:rPr>
                          <m:t>→</m:t>
                        </m:r>
                        <m:sPre>
                          <m:sPre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𝑍</m:t>
                            </m:r>
                          </m:sub>
                          <m:sup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𝐴</m:t>
                            </m:r>
                          </m:sup>
                          <m:e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𝑋</m:t>
                            </m:r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+</m:t>
                            </m:r>
                            <m:r>
                              <a:rPr lang="en-US" sz="4000" i="1">
                                <a:effectLst/>
                                <a:latin typeface="Cambria Math"/>
                                <a:ea typeface="Calibri"/>
                                <a:cs typeface="Arial"/>
                              </a:rPr>
                              <m:t>𝛾</m:t>
                            </m:r>
                          </m:e>
                        </m:sPre>
                      </m:e>
                    </m:sPre>
                  </m:oMath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091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83560"/>
                <a:ext cx="8229600" cy="45720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PrePr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27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60</m:t>
                        </m:r>
                      </m:sup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𝐶𝑜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→</m:t>
                        </m:r>
                        <m:sPre>
                          <m:sPre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PrePr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28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60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𝑚</m:t>
                            </m:r>
                          </m:sup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𝑁𝑖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+0.318 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𝑀𝑒𝑣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→</m:t>
                            </m:r>
                            <m:sPre>
                              <m:sPre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PrePr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28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60</m:t>
                                </m:r>
                              </m:sup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𝑁𝑖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+1.17 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𝑀𝑒𝑣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 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𝛾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+1.33 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𝑀𝑒𝑣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 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𝛾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PrePr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11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22</m:t>
                        </m:r>
                      </m:sup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𝑁𝑎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→</m:t>
                        </m:r>
                        <m:sPre>
                          <m:sPre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PrePr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10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22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𝑚</m:t>
                            </m:r>
                          </m:sup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𝑁𝑒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+0.543 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𝑀𝑒𝑣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→</m:t>
                            </m:r>
                            <m:sPre>
                              <m:sPre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PrePr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10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22</m:t>
                                </m:r>
                              </m:sup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𝑁𝑒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+1.27 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𝑀𝑒𝑣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 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𝛾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PrePr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88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226</m:t>
                        </m:r>
                      </m:sup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𝑅𝑎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→</m:t>
                        </m:r>
                        <m:sPre>
                          <m:sPre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PrePr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86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222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𝑚</m:t>
                            </m:r>
                          </m:sup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𝑅𝑛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+4.47 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𝑀𝑒𝑣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 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𝛼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+4.59 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𝑀𝑒𝑣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 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𝛼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→</m:t>
                            </m:r>
                            <m:sPre>
                              <m:sPre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PrePr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86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222</m:t>
                                </m:r>
                              </m:sup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𝑅𝑛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+0.186 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𝑀𝑒𝑣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 </m:t>
                                </m:r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𝛾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PrePr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53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125</m:t>
                        </m:r>
                      </m:sup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𝐼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𝑒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→</m:t>
                        </m:r>
                        <m:sPre>
                          <m:sPre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PrePr>
                          <m:sub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52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125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𝑚</m:t>
                            </m:r>
                          </m:sup>
                          <m: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𝑇𝑒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 →</m:t>
                            </m:r>
                            <m:sPre>
                              <m:sPre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</a:rPr>
                                </m:ctrlPr>
                              </m:sPrePr>
                              <m:sub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52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125</m:t>
                                </m:r>
                              </m:sup>
                              <m:e>
                                <m:r>
                                  <a:rPr lang="en-US" sz="32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Calibri"/>
                                  </a:rPr>
                                  <m:t>𝐼</m:t>
                                </m:r>
                              </m:e>
                            </m:sPre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+0.035 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𝑀𝑒𝑣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 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𝑟𝑎𝑦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𝜈</m:t>
                            </m:r>
                          </m:e>
                        </m:sPre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/>
                  <a:ea typeface="Calibri"/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83560"/>
                <a:ext cx="8229600" cy="4572000"/>
              </a:xfrm>
              <a:blipFill rotWithShape="1">
                <a:blip r:embed="rId2" cstate="print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HALLO\Deskto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329514" cy="312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232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/>
                <a:ea typeface="Calibri"/>
              </a:rPr>
              <a:t>1.7 Interactions of Radiations with Matter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particles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FF0000"/>
                </a:solidFill>
              </a:rPr>
              <a:t>rays</a:t>
            </a:r>
            <a:r>
              <a:rPr lang="en-US" sz="2800" dirty="0"/>
              <a:t> that are emitted during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radioactive decay </a:t>
            </a:r>
            <a:r>
              <a:rPr lang="en-US" sz="2800" dirty="0"/>
              <a:t>are emitted with certain energy, and they 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may or may not </a:t>
            </a:r>
            <a:r>
              <a:rPr lang="en-US" sz="2800" dirty="0"/>
              <a:t>have charge.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All of them interact with the </a:t>
            </a:r>
            <a:r>
              <a:rPr lang="en-US" sz="2800" dirty="0">
                <a:solidFill>
                  <a:srgbClr val="FF3399"/>
                </a:solidFill>
              </a:rPr>
              <a:t>environment</a:t>
            </a:r>
            <a:r>
              <a:rPr lang="en-US" sz="2800" dirty="0"/>
              <a:t> into which they are released,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transferring energy </a:t>
            </a:r>
            <a:r>
              <a:rPr lang="en-US" sz="2800" dirty="0"/>
              <a:t>to that medium, and eventually dissipating all of their energy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such transfers of energy will have important implication for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radiation biology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radiation shielding 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B0F0"/>
                </a:solidFill>
              </a:rPr>
              <a:t>radiation detection</a:t>
            </a:r>
            <a:r>
              <a:rPr lang="en-US" sz="2800" dirty="0"/>
              <a:t> and almost every practical application of radiation protection.</a:t>
            </a:r>
          </a:p>
        </p:txBody>
      </p:sp>
    </p:spTree>
    <p:extLst>
      <p:ext uri="{BB962C8B-B14F-4D97-AF65-F5344CB8AC3E}">
        <p14:creationId xmlns:p14="http://schemas.microsoft.com/office/powerpoint/2010/main" val="228500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15400" cy="1143000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1.7.1   Interaction of charged particle with matter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sz="2800" dirty="0">
                <a:latin typeface="Times New Roman"/>
                <a:ea typeface="CMR10"/>
              </a:rPr>
              <a:t>A charged particle is surrounded by its </a:t>
            </a:r>
            <a:r>
              <a:rPr lang="en-US" sz="2800" dirty="0">
                <a:solidFill>
                  <a:srgbClr val="FF3399"/>
                </a:solidFill>
                <a:latin typeface="Times New Roman"/>
                <a:ea typeface="CMR10"/>
              </a:rPr>
              <a:t>Coulomb electric force field</a:t>
            </a:r>
            <a:r>
              <a:rPr lang="en-US" sz="2800" dirty="0">
                <a:latin typeface="Times New Roman"/>
                <a:ea typeface="CMR10"/>
              </a:rPr>
              <a:t> that interacts with orbital electrons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(collision loss) </a:t>
            </a:r>
            <a:r>
              <a:rPr lang="en-US" sz="2800" dirty="0">
                <a:latin typeface="Times New Roman"/>
                <a:ea typeface="CMR10"/>
              </a:rPr>
              <a:t>and the nucleus (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MR10"/>
              </a:rPr>
              <a:t>radiative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 loss</a:t>
            </a:r>
            <a:r>
              <a:rPr lang="en-US" sz="2800" dirty="0">
                <a:latin typeface="Times New Roman"/>
                <a:ea typeface="CMR10"/>
              </a:rPr>
              <a:t>) </a:t>
            </a:r>
          </a:p>
          <a:p>
            <a:pPr marL="0" indent="0">
              <a:buNone/>
            </a:pPr>
            <a:endParaRPr lang="en-US" sz="2800" dirty="0">
              <a:latin typeface="Times New Roman"/>
              <a:ea typeface="CMR10"/>
            </a:endParaRPr>
          </a:p>
          <a:p>
            <a:r>
              <a:rPr lang="en-US" sz="2800" dirty="0">
                <a:latin typeface="Times New Roman"/>
                <a:ea typeface="CMR10"/>
              </a:rPr>
              <a:t>The energy transfer from the charged particle to matter in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MR10"/>
              </a:rPr>
              <a:t>each individual atomic </a:t>
            </a:r>
            <a:r>
              <a:rPr lang="en-US" sz="2800" dirty="0">
                <a:latin typeface="Times New Roman"/>
                <a:ea typeface="CMR10"/>
              </a:rPr>
              <a:t>interaction is generally small, so that the particle undergoes a 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MR10"/>
              </a:rPr>
              <a:t>large number of interactions before its kinetic energy is spent</a:t>
            </a:r>
            <a:r>
              <a:rPr lang="en-US" sz="2800" dirty="0">
                <a:latin typeface="Times New Roman"/>
                <a:ea typeface="CMR1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5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6913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/>
                <a:ea typeface="Calibri"/>
              </a:rPr>
              <a:t>The types of radiation fall into two main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37436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33CC"/>
                </a:solidFill>
                <a:latin typeface="Times New Roman"/>
                <a:ea typeface="Calibri"/>
              </a:rPr>
              <a:t>Particulate radiation </a:t>
            </a:r>
            <a:r>
              <a:rPr lang="en-US" sz="3200" dirty="0">
                <a:latin typeface="Times New Roman"/>
                <a:ea typeface="Calibri"/>
              </a:rPr>
              <a:t>consists of particles that have </a:t>
            </a:r>
            <a:r>
              <a:rPr lang="en-US" sz="3200" dirty="0">
                <a:solidFill>
                  <a:srgbClr val="FF33CC"/>
                </a:solidFill>
                <a:latin typeface="Times New Roman"/>
                <a:ea typeface="Calibri"/>
              </a:rPr>
              <a:t>mass</a:t>
            </a:r>
            <a:r>
              <a:rPr lang="en-US" sz="3200" dirty="0">
                <a:latin typeface="Times New Roman"/>
                <a:ea typeface="Calibri"/>
              </a:rPr>
              <a:t> and </a:t>
            </a:r>
            <a:r>
              <a:rPr lang="en-US" sz="3200" dirty="0">
                <a:solidFill>
                  <a:srgbClr val="FF33CC"/>
                </a:solidFill>
                <a:latin typeface="Times New Roman"/>
                <a:ea typeface="Calibri"/>
              </a:rPr>
              <a:t>energy</a:t>
            </a:r>
            <a:r>
              <a:rPr lang="en-US" sz="3200" dirty="0">
                <a:latin typeface="Times New Roman"/>
                <a:ea typeface="Calibri"/>
              </a:rPr>
              <a:t>, and may or may not have an electric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charge</a:t>
            </a:r>
            <a:r>
              <a:rPr lang="en-US" sz="3200" dirty="0">
                <a:latin typeface="Times New Roman"/>
                <a:ea typeface="Calibri"/>
              </a:rPr>
              <a:t> (alpha particles, protons, beta particles, and neutrons)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</a:rPr>
              <a:t>Electromagnetic radiation</a:t>
            </a:r>
            <a:r>
              <a:rPr lang="en-US" sz="3200" dirty="0">
                <a:latin typeface="Times New Roman"/>
                <a:ea typeface="Calibri"/>
              </a:rPr>
              <a:t>,, consists of photons that have energy, but no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mass</a:t>
            </a:r>
            <a:r>
              <a:rPr lang="en-US" sz="3200" dirty="0">
                <a:latin typeface="Times New Roman"/>
                <a:ea typeface="Calibri"/>
              </a:rPr>
              <a:t> or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charge</a:t>
            </a:r>
            <a:r>
              <a:rPr lang="en-US" sz="3200" dirty="0">
                <a:latin typeface="Times New Roman"/>
                <a:ea typeface="Calibri"/>
              </a:rPr>
              <a:t> (X- Ray and Gamma Ray)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26362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Interaction of charged particle with matter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389120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Times New Roman"/>
                <a:ea typeface="CMR10"/>
              </a:rPr>
              <a:t>Stopping power </a:t>
            </a:r>
            <a:r>
              <a:rPr lang="en-US" sz="2800" dirty="0">
                <a:latin typeface="Times New Roman"/>
                <a:ea typeface="CMR10"/>
              </a:rPr>
              <a:t>is the parameter used to describe the gradual loss of energy of the charged particle as it penetrates into an absorbing medium.</a:t>
            </a:r>
          </a:p>
          <a:p>
            <a:endParaRPr lang="en-US" sz="2800" dirty="0">
              <a:latin typeface="Times New Roman"/>
              <a:ea typeface="CMR10"/>
            </a:endParaRPr>
          </a:p>
          <a:p>
            <a:r>
              <a:rPr lang="en-US" sz="2800" dirty="0">
                <a:latin typeface="Times New Roman"/>
                <a:ea typeface="CMR10"/>
              </a:rPr>
              <a:t>Two classes of stopping powers are known: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TI10"/>
              </a:rPr>
              <a:t>collision </a:t>
            </a:r>
            <a:r>
              <a:rPr lang="en-US" sz="2800" i="1" dirty="0">
                <a:latin typeface="Times New Roman"/>
                <a:ea typeface="CMTI10"/>
              </a:rPr>
              <a:t>(ionization) stopping power </a:t>
            </a:r>
            <a:r>
              <a:rPr lang="en-US" sz="2800" dirty="0">
                <a:latin typeface="Times New Roman"/>
                <a:ea typeface="CMR10"/>
              </a:rPr>
              <a:t>that results from charged particle interaction with </a:t>
            </a:r>
            <a:r>
              <a:rPr lang="en-US" sz="2800" b="1" dirty="0">
                <a:latin typeface="Times New Roman"/>
                <a:ea typeface="CMR10"/>
              </a:rPr>
              <a:t>orbital electrons </a:t>
            </a:r>
            <a:r>
              <a:rPr lang="en-US" sz="2800" dirty="0">
                <a:latin typeface="Times New Roman"/>
                <a:ea typeface="CMR10"/>
              </a:rPr>
              <a:t>of the absorber and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MTI10"/>
              </a:rPr>
              <a:t>radiative</a:t>
            </a:r>
            <a:r>
              <a:rPr lang="en-US" sz="2800" i="1" dirty="0">
                <a:latin typeface="Times New Roman"/>
                <a:ea typeface="CMTI10"/>
              </a:rPr>
              <a:t> stopping power</a:t>
            </a:r>
            <a:r>
              <a:rPr lang="en-US" sz="2800" dirty="0">
                <a:latin typeface="Times New Roman"/>
                <a:ea typeface="CMR10"/>
              </a:rPr>
              <a:t> that results from charged particle interaction with </a:t>
            </a:r>
            <a:r>
              <a:rPr lang="en-US" sz="2800" b="1" dirty="0">
                <a:latin typeface="Times New Roman"/>
                <a:ea typeface="CMR10"/>
              </a:rPr>
              <a:t>nuclei</a:t>
            </a:r>
            <a:r>
              <a:rPr lang="en-US" sz="2800" dirty="0">
                <a:latin typeface="Times New Roman"/>
                <a:ea typeface="CMR10"/>
              </a:rPr>
              <a:t> of the absorber.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0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991600" cy="4389120"/>
          </a:xfrm>
        </p:spPr>
        <p:txBody>
          <a:bodyPr/>
          <a:lstStyle/>
          <a:p>
            <a:r>
              <a:rPr lang="en-US" sz="2800" dirty="0">
                <a:latin typeface="Times New Roman"/>
                <a:ea typeface="CMR10"/>
              </a:rPr>
              <a:t>properties of the </a:t>
            </a:r>
            <a:r>
              <a:rPr lang="en-US" sz="2800" b="1" dirty="0">
                <a:latin typeface="Times New Roman"/>
                <a:ea typeface="CMR10"/>
              </a:rPr>
              <a:t>charged particle</a:t>
            </a:r>
            <a:r>
              <a:rPr lang="en-US" sz="2800" dirty="0">
                <a:latin typeface="Times New Roman"/>
                <a:ea typeface="CMR10"/>
              </a:rPr>
              <a:t> such as its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MR10"/>
              </a:rPr>
              <a:t>mass</a:t>
            </a:r>
            <a:r>
              <a:rPr lang="en-US" sz="2800" b="1" dirty="0">
                <a:latin typeface="Times New Roman"/>
                <a:ea typeface="CMR10"/>
              </a:rPr>
              <a:t>, </a:t>
            </a:r>
            <a:r>
              <a:rPr lang="en-US" sz="2800" b="1" dirty="0">
                <a:solidFill>
                  <a:srgbClr val="00B0F0"/>
                </a:solidFill>
                <a:latin typeface="Times New Roman"/>
                <a:ea typeface="CMR10"/>
              </a:rPr>
              <a:t>charge</a:t>
            </a:r>
            <a:r>
              <a:rPr lang="en-US" sz="2800" b="1" dirty="0">
                <a:latin typeface="Times New Roman"/>
                <a:ea typeface="CMR1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MR10"/>
              </a:rPr>
              <a:t>velocity</a:t>
            </a:r>
            <a:r>
              <a:rPr lang="en-US" sz="2800" dirty="0">
                <a:latin typeface="Times New Roman"/>
                <a:ea typeface="CMR10"/>
              </a:rPr>
              <a:t> and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CMR10"/>
              </a:rPr>
              <a:t>energy</a:t>
            </a:r>
            <a:r>
              <a:rPr lang="en-US" sz="2800" b="1" dirty="0">
                <a:latin typeface="Times New Roman"/>
                <a:ea typeface="CMR10"/>
              </a:rPr>
              <a:t>.</a:t>
            </a:r>
          </a:p>
          <a:p>
            <a:endParaRPr lang="en-US" sz="2800" b="1" dirty="0">
              <a:latin typeface="Times New Roman"/>
              <a:ea typeface="CMR10"/>
            </a:endParaRPr>
          </a:p>
          <a:p>
            <a:endParaRPr lang="en-US" sz="2800" b="1" dirty="0">
              <a:latin typeface="Times New Roman"/>
              <a:ea typeface="CMR10"/>
            </a:endParaRPr>
          </a:p>
          <a:p>
            <a:r>
              <a:rPr lang="en-US" sz="2800" dirty="0">
                <a:latin typeface="Times New Roman"/>
                <a:ea typeface="CMR10"/>
              </a:rPr>
              <a:t> properties of the 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MR10"/>
              </a:rPr>
              <a:t>absorbing medium</a:t>
            </a:r>
            <a:r>
              <a:rPr lang="en-US" sz="2800" dirty="0">
                <a:solidFill>
                  <a:srgbClr val="00B050"/>
                </a:solidFill>
                <a:latin typeface="Times New Roman"/>
                <a:ea typeface="CMR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such as its </a:t>
            </a:r>
            <a:r>
              <a:rPr lang="en-US" sz="2800" b="1" dirty="0">
                <a:latin typeface="Times New Roman"/>
                <a:ea typeface="CMR10"/>
              </a:rPr>
              <a:t>densit</a:t>
            </a:r>
            <a:r>
              <a:rPr lang="en-US" sz="2800" dirty="0">
                <a:latin typeface="Times New Roman"/>
                <a:ea typeface="CMR10"/>
              </a:rPr>
              <a:t>y and </a:t>
            </a:r>
            <a:r>
              <a:rPr lang="en-US" sz="2800" b="1" dirty="0">
                <a:latin typeface="Times New Roman"/>
                <a:ea typeface="CMR10"/>
              </a:rPr>
              <a:t>atomic number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790338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3200" b="1" dirty="0">
                <a:solidFill>
                  <a:srgbClr val="C00000"/>
                </a:solidFill>
                <a:latin typeface="Times New Roman"/>
                <a:ea typeface="CMR10"/>
              </a:rPr>
              <a:t>  Stopping powers depend on the :</a:t>
            </a:r>
          </a:p>
        </p:txBody>
      </p:sp>
    </p:spTree>
    <p:extLst>
      <p:ext uri="{BB962C8B-B14F-4D97-AF65-F5344CB8AC3E}">
        <p14:creationId xmlns:p14="http://schemas.microsoft.com/office/powerpoint/2010/main" val="305313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/>
                <a:ea typeface="CMBX12"/>
              </a:rPr>
              <a:t>1.8    Stopping Power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686800" cy="2971800"/>
          </a:xfrm>
        </p:spPr>
        <p:txBody>
          <a:bodyPr/>
          <a:lstStyle/>
          <a:p>
            <a:pPr algn="just"/>
            <a:r>
              <a:rPr lang="en-US" sz="2800" dirty="0">
                <a:latin typeface="Times New Roman"/>
                <a:ea typeface="CMR10"/>
              </a:rPr>
              <a:t>As a </a:t>
            </a:r>
            <a:r>
              <a:rPr lang="en-US" sz="2800" b="1" i="1" dirty="0">
                <a:latin typeface="Times New Roman"/>
                <a:ea typeface="CMTI10"/>
              </a:rPr>
              <a:t>charged particle </a:t>
            </a:r>
            <a:r>
              <a:rPr lang="en-US" sz="2800" dirty="0">
                <a:latin typeface="Times New Roman"/>
                <a:ea typeface="CMR10"/>
              </a:rPr>
              <a:t>travels through an absorber, it experiences Coulomb interactions with 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MR10"/>
              </a:rPr>
              <a:t>nuclei</a:t>
            </a:r>
            <a:r>
              <a:rPr lang="en-US" sz="2800" dirty="0">
                <a:latin typeface="Times New Roman"/>
                <a:ea typeface="CMR10"/>
              </a:rPr>
              <a:t> and 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MR10"/>
              </a:rPr>
              <a:t>orbital electrons</a:t>
            </a:r>
            <a:r>
              <a:rPr lang="en-US" sz="2800" b="1" dirty="0">
                <a:latin typeface="Times New Roman"/>
                <a:ea typeface="CMR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of the absorber atoms. These interactions can be divided into three categories depending on the size of the classical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impact parameter </a:t>
            </a:r>
            <a:r>
              <a:rPr lang="en-US" sz="2800" b="1" i="1" dirty="0">
                <a:solidFill>
                  <a:srgbClr val="FF0000"/>
                </a:solidFill>
                <a:latin typeface="Times New Roman"/>
                <a:ea typeface="CMMI10"/>
              </a:rPr>
              <a:t>b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compared to the classical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atomic radius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MMI10"/>
              </a:rPr>
              <a:t>a</a:t>
            </a:r>
            <a:r>
              <a:rPr lang="en-US" sz="2800" dirty="0">
                <a:latin typeface="Times New Roman"/>
                <a:ea typeface="CMR1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96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</p:spPr>
        <p:txBody>
          <a:bodyPr anchor="t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/>
                <a:ea typeface="CMBX12"/>
              </a:rPr>
              <a:t>Stopping Power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 fontScale="92500" lnSpcReduction="20000"/>
          </a:bodyPr>
          <a:lstStyle/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/>
                <a:ea typeface="CMR10"/>
                <a:cs typeface="Arial"/>
              </a:rPr>
              <a:t>Coulomb force interaction of the charged particle with the </a:t>
            </a:r>
            <a:r>
              <a:rPr lang="en-US" sz="2800" dirty="0">
                <a:solidFill>
                  <a:srgbClr val="0070C0"/>
                </a:solidFill>
                <a:latin typeface="Times New Roman"/>
                <a:ea typeface="CMR10"/>
                <a:cs typeface="Arial"/>
              </a:rPr>
              <a:t>external nuclear field </a:t>
            </a:r>
            <a:r>
              <a:rPr lang="en-US" sz="2800" dirty="0">
                <a:latin typeface="Times New Roman"/>
                <a:ea typeface="CMR10"/>
                <a:cs typeface="Arial"/>
              </a:rPr>
              <a:t>(</a:t>
            </a:r>
            <a:r>
              <a:rPr lang="en-US" sz="2800" i="1" dirty="0" err="1">
                <a:latin typeface="Times New Roman"/>
                <a:ea typeface="CMTI10"/>
                <a:cs typeface="Arial"/>
              </a:rPr>
              <a:t>radiative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 collision or bremsstrahlung production</a:t>
            </a:r>
            <a:r>
              <a:rPr lang="en-US" sz="2800" dirty="0">
                <a:latin typeface="Times New Roman"/>
                <a:ea typeface="CMR10"/>
                <a:cs typeface="Arial"/>
              </a:rPr>
              <a:t>) for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b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SY10"/>
                <a:cs typeface="Arial"/>
              </a:rPr>
              <a:t>&lt;&lt;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a</a:t>
            </a:r>
            <a:r>
              <a:rPr lang="en-US" sz="2800" dirty="0">
                <a:latin typeface="Times New Roman"/>
                <a:ea typeface="CMR10"/>
                <a:cs typeface="Arial"/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pPr marL="514350" marR="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/>
                <a:ea typeface="CMR10"/>
                <a:cs typeface="Arial"/>
              </a:rPr>
              <a:t>Coulomb force interaction of the charged particle with orbital electron for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b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SY10"/>
                <a:cs typeface="Arial"/>
              </a:rPr>
              <a:t>≈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a </a:t>
            </a:r>
            <a:r>
              <a:rPr lang="en-US" sz="2800" dirty="0">
                <a:latin typeface="Times New Roman"/>
                <a:ea typeface="CMR10"/>
                <a:cs typeface="Arial"/>
              </a:rPr>
              <a:t>(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hard collision</a:t>
            </a:r>
            <a:r>
              <a:rPr lang="en-US" sz="2800" dirty="0">
                <a:latin typeface="Times New Roman"/>
                <a:ea typeface="CMR10"/>
                <a:cs typeface="Arial"/>
              </a:rPr>
              <a:t>).</a:t>
            </a:r>
          </a:p>
          <a:p>
            <a:pPr marL="457200" marR="0" lvl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pPr marL="514350" marR="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/>
                <a:ea typeface="CMR10"/>
                <a:cs typeface="Arial"/>
              </a:rPr>
              <a:t>Coulomb force interaction of the charged particle with orbital electron for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b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SY10"/>
                <a:cs typeface="Arial"/>
              </a:rPr>
              <a:t>&gt;&gt;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  <a:cs typeface="Arial"/>
              </a:rPr>
              <a:t>a </a:t>
            </a:r>
            <a:r>
              <a:rPr lang="en-US" sz="2800" dirty="0">
                <a:latin typeface="Times New Roman"/>
                <a:ea typeface="CMR10"/>
                <a:cs typeface="Arial"/>
              </a:rPr>
              <a:t>(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soft collision</a:t>
            </a:r>
            <a:r>
              <a:rPr lang="en-US" sz="2800" dirty="0">
                <a:latin typeface="Times New Roman"/>
                <a:ea typeface="CMR10"/>
                <a:cs typeface="Arial"/>
              </a:rPr>
              <a:t>).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96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799"/>
            <a:ext cx="8991599" cy="52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26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t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/>
                <a:ea typeface="CMBX12"/>
              </a:rPr>
              <a:t>Stopping Power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8640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Symbol"/>
              <a:buChar char=""/>
            </a:pPr>
            <a:r>
              <a:rPr lang="en-US" sz="2800" dirty="0">
                <a:latin typeface="Times New Roman"/>
                <a:ea typeface="CMR10"/>
                <a:cs typeface="Arial"/>
              </a:rPr>
              <a:t>The rate of energy loss per unit of path length by a charged particle in a medium is called the 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MR10"/>
                <a:cs typeface="Arial"/>
              </a:rPr>
              <a:t>linear </a:t>
            </a:r>
            <a:r>
              <a:rPr lang="en-US" sz="2800" i="1" dirty="0">
                <a:solidFill>
                  <a:srgbClr val="7030A0"/>
                </a:solidFill>
                <a:latin typeface="Times New Roman"/>
                <a:ea typeface="CMTI10"/>
                <a:cs typeface="Arial"/>
              </a:rPr>
              <a:t>stopping power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 </a:t>
            </a:r>
            <a:r>
              <a:rPr lang="en-US" sz="2800" dirty="0">
                <a:latin typeface="Times New Roman"/>
                <a:ea typeface="CMR10"/>
                <a:cs typeface="Arial"/>
              </a:rPr>
              <a:t>(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dE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/dx</a:t>
            </a:r>
            <a:r>
              <a:rPr lang="en-US" sz="2800" dirty="0">
                <a:latin typeface="Times New Roman"/>
                <a:ea typeface="CMR10"/>
                <a:cs typeface="Arial"/>
              </a:rPr>
              <a:t>).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n-US" sz="2800" dirty="0">
                <a:latin typeface="Times New Roman"/>
                <a:ea typeface="CMR10"/>
                <a:cs typeface="Arial"/>
              </a:rPr>
              <a:t>The stopping power is typically given in units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MeV</a:t>
            </a:r>
            <a:r>
              <a:rPr lang="en-US" sz="2800" b="1" i="1" dirty="0">
                <a:latin typeface="Times New Roman"/>
                <a:ea typeface="CMSY10"/>
                <a:cs typeface="Arial"/>
              </a:rPr>
              <a:t>.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cm</a:t>
            </a:r>
            <a:r>
              <a:rPr lang="en-US" sz="28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/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g</a:t>
            </a:r>
            <a:r>
              <a:rPr lang="en-US" sz="2800" dirty="0">
                <a:latin typeface="Times New Roman"/>
                <a:ea typeface="CMR10"/>
                <a:cs typeface="Arial"/>
              </a:rPr>
              <a:t> and then referred to as the 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MR10"/>
                <a:cs typeface="Arial"/>
              </a:rPr>
              <a:t>mass stopping power</a:t>
            </a:r>
            <a:r>
              <a:rPr lang="en-US" sz="2800" dirty="0">
                <a:latin typeface="Times New Roman"/>
                <a:ea typeface="CMR10"/>
                <a:cs typeface="Arial"/>
              </a:rPr>
              <a:t> </a:t>
            </a:r>
            <a:r>
              <a:rPr lang="en-US" sz="2800" b="1" dirty="0" err="1">
                <a:latin typeface="Times New Roman"/>
                <a:ea typeface="CMMI10"/>
                <a:cs typeface="Arial"/>
              </a:rPr>
              <a:t>S</a:t>
            </a:r>
            <a:r>
              <a:rPr lang="en-US" sz="2800" b="1" i="1" baseline="-25000" dirty="0" err="1">
                <a:latin typeface="Times New Roman"/>
                <a:ea typeface="CMMI10"/>
                <a:cs typeface="Arial"/>
              </a:rPr>
              <a:t>m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800" dirty="0">
                <a:latin typeface="Times New Roman"/>
                <a:ea typeface="CMR10"/>
                <a:cs typeface="Arial"/>
              </a:rPr>
              <a:t>equal to the linear stopping power divided by the density 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ρ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800" dirty="0">
                <a:latin typeface="Times New Roman"/>
                <a:ea typeface="CMR10"/>
                <a:cs typeface="Arial"/>
              </a:rPr>
              <a:t>of the absorbing medium.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mbol"/>
              <a:buChar char=""/>
            </a:pPr>
            <a:r>
              <a:rPr lang="en-US" sz="2800" dirty="0">
                <a:latin typeface="Times New Roman"/>
                <a:ea typeface="CMR10"/>
                <a:cs typeface="Arial"/>
              </a:rPr>
              <a:t>The stopping power is a </a:t>
            </a:r>
            <a:r>
              <a:rPr lang="en-US" sz="2800" dirty="0">
                <a:solidFill>
                  <a:srgbClr val="FF3399"/>
                </a:solidFill>
                <a:latin typeface="Times New Roman"/>
                <a:ea typeface="CMR10"/>
                <a:cs typeface="Arial"/>
              </a:rPr>
              <a:t>property</a:t>
            </a:r>
            <a:r>
              <a:rPr lang="en-US" sz="2800" dirty="0">
                <a:latin typeface="Times New Roman"/>
                <a:ea typeface="CMR10"/>
                <a:cs typeface="Arial"/>
              </a:rPr>
              <a:t> of the material in which a charged particle propagates.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81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 anchor="t">
            <a:noAutofit/>
          </a:bodyPr>
          <a:lstStyle/>
          <a:p>
            <a:pPr marL="3175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MBX12"/>
              </a:rPr>
              <a:t>Stopping Power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Times New Roman"/>
                <a:ea typeface="CMR10"/>
                <a:cs typeface="Arial"/>
              </a:rPr>
              <a:t>Two types of stopping powers are known:</a:t>
            </a:r>
            <a:br>
              <a:rPr lang="en-US" sz="1800" dirty="0">
                <a:ea typeface="Calibri"/>
                <a:cs typeface="Arial"/>
              </a:rPr>
            </a:br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Radiative</a:t>
            </a:r>
            <a:r>
              <a:rPr lang="en-US" dirty="0">
                <a:solidFill>
                  <a:srgbClr val="C00000"/>
                </a:solidFill>
              </a:rPr>
              <a:t> stopping power </a:t>
            </a:r>
            <a:r>
              <a:rPr lang="en-US" sz="2800" dirty="0"/>
              <a:t>that results from charged particle Coulomb interaction  with the </a:t>
            </a:r>
            <a:r>
              <a:rPr lang="en-US" sz="2800" dirty="0">
                <a:solidFill>
                  <a:srgbClr val="0070C0"/>
                </a:solidFill>
              </a:rPr>
              <a:t>nuclei</a:t>
            </a:r>
            <a:r>
              <a:rPr lang="en-US" sz="2800" dirty="0"/>
              <a:t> of the absorber. Only light charged particles  (electrons and positrons) 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Collision (ionization) stopping power </a:t>
            </a:r>
            <a:r>
              <a:rPr lang="en-US" dirty="0"/>
              <a:t>that results from charged particle Coulomb interactions with </a:t>
            </a:r>
            <a:r>
              <a:rPr lang="en-US" dirty="0">
                <a:solidFill>
                  <a:srgbClr val="0070C0"/>
                </a:solidFill>
              </a:rPr>
              <a:t>orbital electrons </a:t>
            </a:r>
            <a:r>
              <a:rPr lang="en-US" dirty="0"/>
              <a:t>of the absorber.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sz="2800" dirty="0">
                <a:latin typeface="Times New Roman"/>
                <a:ea typeface="CMR10"/>
              </a:rPr>
              <a:t>heavy and light charged particles</a:t>
            </a:r>
            <a:r>
              <a:rPr lang="en-US" dirty="0"/>
              <a:t>) </a:t>
            </a:r>
          </a:p>
          <a:p>
            <a:endParaRPr lang="en-US" dirty="0"/>
          </a:p>
          <a:p>
            <a:pPr algn="ctr">
              <a:buNone/>
            </a:pPr>
            <a:r>
              <a:rPr lang="en-US" sz="2800" dirty="0" err="1">
                <a:latin typeface="Times New Roman"/>
                <a:ea typeface="CMMI10"/>
              </a:rPr>
              <a:t>S</a:t>
            </a:r>
            <a:r>
              <a:rPr lang="en-US" sz="2800" baseline="-25000" dirty="0" err="1">
                <a:latin typeface="Times New Roman"/>
                <a:ea typeface="CMR7"/>
              </a:rPr>
              <a:t>tot</a:t>
            </a:r>
            <a:r>
              <a:rPr lang="en-US" sz="2800" dirty="0">
                <a:latin typeface="Times New Roman"/>
                <a:ea typeface="CMR7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= </a:t>
            </a:r>
            <a:r>
              <a:rPr lang="en-US" sz="2800" dirty="0" err="1">
                <a:latin typeface="Times New Roman"/>
                <a:ea typeface="CMMI10"/>
              </a:rPr>
              <a:t>S</a:t>
            </a:r>
            <a:r>
              <a:rPr lang="en-US" sz="2800" baseline="-25000" dirty="0" err="1">
                <a:latin typeface="Times New Roman"/>
                <a:ea typeface="CMR7"/>
              </a:rPr>
              <a:t>rad</a:t>
            </a:r>
            <a:r>
              <a:rPr lang="en-US" sz="2800" dirty="0">
                <a:latin typeface="Times New Roman"/>
                <a:ea typeface="CMR7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+ </a:t>
            </a:r>
            <a:r>
              <a:rPr lang="en-US" sz="2800" dirty="0" err="1">
                <a:latin typeface="Times New Roman"/>
                <a:ea typeface="CMMI10"/>
              </a:rPr>
              <a:t>S</a:t>
            </a:r>
            <a:r>
              <a:rPr lang="en-US" sz="2800" baseline="-25000" dirty="0" err="1">
                <a:latin typeface="Times New Roman"/>
                <a:ea typeface="CMR7"/>
              </a:rPr>
              <a:t>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50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CMBX12"/>
                <a:cs typeface="Arial"/>
              </a:rPr>
              <a:t>1.8.1   Collision Stopping Power for Heavy Charged Particles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389120"/>
          </a:xfrm>
        </p:spPr>
        <p:txBody>
          <a:bodyPr/>
          <a:lstStyle/>
          <a:p>
            <a:r>
              <a:rPr lang="en-US" sz="2800" dirty="0">
                <a:latin typeface="Times New Roman"/>
                <a:ea typeface="CMR10"/>
              </a:rPr>
              <a:t>In the energy range below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10 MeV</a:t>
            </a:r>
            <a:r>
              <a:rPr lang="en-US" sz="2800" dirty="0">
                <a:latin typeface="Times New Roman"/>
                <a:ea typeface="CMR10"/>
              </a:rPr>
              <a:t>, the energy transfer from energetic heavy charged particles to a medium (absorber) they traverse occurs mainly through Coulomb interactions of the charged particle with 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MR10"/>
              </a:rPr>
              <a:t>orbital electrons </a:t>
            </a:r>
            <a:r>
              <a:rPr lang="en-US" sz="2800" dirty="0">
                <a:latin typeface="Times New Roman"/>
                <a:ea typeface="CMR10"/>
              </a:rPr>
              <a:t>of the absorber atoms.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ea typeface="CMR10"/>
              </a:rPr>
              <a:t> 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MR10"/>
                <a:cs typeface="Arial"/>
              </a:rPr>
              <a:t>1. 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soft collisions </a:t>
            </a:r>
            <a:r>
              <a:rPr lang="en-US" sz="2800" dirty="0">
                <a:latin typeface="Times New Roman"/>
                <a:ea typeface="CMR10"/>
                <a:cs typeface="Arial"/>
              </a:rPr>
              <a:t>for 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b </a:t>
            </a:r>
            <a:r>
              <a:rPr lang="en-US" sz="2800" i="1" dirty="0">
                <a:latin typeface="Times New Roman"/>
                <a:ea typeface="CMSY10"/>
                <a:cs typeface="Arial"/>
              </a:rPr>
              <a:t>&gt;&gt; 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a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MR10"/>
                <a:cs typeface="Arial"/>
              </a:rPr>
              <a:t>2. </a:t>
            </a:r>
            <a:r>
              <a:rPr lang="en-US" sz="2800" i="1" dirty="0">
                <a:latin typeface="Times New Roman"/>
                <a:ea typeface="CMTI10"/>
                <a:cs typeface="Arial"/>
              </a:rPr>
              <a:t>hard collisions </a:t>
            </a:r>
            <a:r>
              <a:rPr lang="en-US" sz="2800" dirty="0">
                <a:latin typeface="Times New Roman"/>
                <a:ea typeface="CMR10"/>
                <a:cs typeface="Arial"/>
              </a:rPr>
              <a:t>for 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b </a:t>
            </a:r>
            <a:r>
              <a:rPr lang="en-US" sz="2800" i="1" dirty="0">
                <a:latin typeface="Times New Roman"/>
                <a:ea typeface="CMSY10"/>
                <a:cs typeface="Arial"/>
              </a:rPr>
              <a:t>≈ </a:t>
            </a:r>
            <a:r>
              <a:rPr lang="en-US" sz="2800" i="1" dirty="0">
                <a:latin typeface="Times New Roman"/>
                <a:ea typeface="CMMI10"/>
                <a:cs typeface="Arial"/>
              </a:rPr>
              <a:t>a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5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1.6.1.1   Momentum Transfer from Heavy Charged Particle to Orbital Electron</a:t>
            </a:r>
            <a:br>
              <a:rPr lang="en-US" sz="1800" dirty="0">
                <a:solidFill>
                  <a:schemeClr val="tx1"/>
                </a:solidFill>
                <a:ea typeface="Calibri"/>
                <a:cs typeface="Arial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/>
                <a:ea typeface="CMR10"/>
              </a:rPr>
              <a:t>The classical derivation of the </a:t>
            </a:r>
            <a:r>
              <a:rPr lang="en-US" sz="2800" i="1" dirty="0">
                <a:latin typeface="Times New Roman"/>
                <a:ea typeface="CMTI10"/>
              </a:rPr>
              <a:t>mass collision stopping power </a:t>
            </a:r>
            <a:r>
              <a:rPr lang="en-US" sz="2800" i="1" dirty="0" err="1">
                <a:latin typeface="Times New Roman"/>
                <a:ea typeface="CMMI10"/>
              </a:rPr>
              <a:t>S</a:t>
            </a:r>
            <a:r>
              <a:rPr lang="en-US" sz="2800" i="1" baseline="-25000" dirty="0" err="1">
                <a:latin typeface="Times New Roman"/>
                <a:ea typeface="CMMI7"/>
              </a:rPr>
              <a:t>col</a:t>
            </a:r>
            <a:r>
              <a:rPr lang="en-US" sz="2800" i="1" dirty="0">
                <a:latin typeface="Times New Roman"/>
                <a:ea typeface="CMMI7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of a heavy charged particle, such as a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proton</a:t>
            </a:r>
            <a:r>
              <a:rPr lang="en-US" sz="2800" dirty="0">
                <a:latin typeface="Times New Roman"/>
                <a:ea typeface="CMR10"/>
              </a:rPr>
              <a:t>, is based on the calculation of the momentum change </a:t>
            </a:r>
            <a:r>
              <a:rPr lang="en-US" sz="2800" i="1" dirty="0" err="1">
                <a:latin typeface="Times New Roman"/>
                <a:ea typeface="CMMI10"/>
              </a:rPr>
              <a:t>Δp</a:t>
            </a:r>
            <a:r>
              <a:rPr lang="en-US" sz="2800" i="1" dirty="0">
                <a:latin typeface="Times New Roman"/>
                <a:ea typeface="CMMI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of the heavy charged particle colliding with an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orbital electron</a:t>
            </a:r>
            <a:r>
              <a:rPr lang="en-US" sz="2800" dirty="0">
                <a:latin typeface="Times New Roman"/>
                <a:ea typeface="CMR10"/>
              </a:rPr>
              <a:t>. The Coulomb interaction between the heavy charged particle (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charge </a:t>
            </a:r>
            <a:r>
              <a:rPr lang="en-US" sz="2800" i="1" dirty="0" err="1">
                <a:solidFill>
                  <a:srgbClr val="FF0000"/>
                </a:solidFill>
                <a:latin typeface="Times New Roman"/>
                <a:ea typeface="CMMI10"/>
              </a:rPr>
              <a:t>ze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</a:rPr>
              <a:t>and mass </a:t>
            </a:r>
            <a:r>
              <a:rPr lang="en-US" sz="2800" i="1" dirty="0">
                <a:solidFill>
                  <a:srgbClr val="FF0000"/>
                </a:solidFill>
                <a:latin typeface="Times New Roman"/>
                <a:ea typeface="CMMI10"/>
              </a:rPr>
              <a:t>M</a:t>
            </a:r>
            <a:r>
              <a:rPr lang="en-US" sz="2800" dirty="0">
                <a:latin typeface="Times New Roman"/>
                <a:ea typeface="CMR10"/>
              </a:rPr>
              <a:t>) and the orbital electron (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MR10"/>
              </a:rPr>
              <a:t>charge </a:t>
            </a:r>
            <a:r>
              <a:rPr lang="en-US" sz="2800" i="1" dirty="0">
                <a:solidFill>
                  <a:srgbClr val="7030A0"/>
                </a:solidFill>
                <a:latin typeface="Times New Roman"/>
                <a:ea typeface="CMMI10"/>
              </a:rPr>
              <a:t>e </a:t>
            </a:r>
            <a:r>
              <a:rPr lang="en-US" sz="2800" dirty="0">
                <a:solidFill>
                  <a:srgbClr val="7030A0"/>
                </a:solidFill>
                <a:latin typeface="Times New Roman"/>
                <a:ea typeface="CMR10"/>
              </a:rPr>
              <a:t>and mass </a:t>
            </a:r>
            <a:r>
              <a:rPr lang="en-US" sz="2800" i="1" dirty="0">
                <a:solidFill>
                  <a:srgbClr val="7030A0"/>
                </a:solidFill>
                <a:latin typeface="Times New Roman"/>
                <a:ea typeface="CMMI10"/>
              </a:rPr>
              <a:t>m</a:t>
            </a:r>
            <a:r>
              <a:rPr lang="en-US" sz="2800" baseline="-25000" dirty="0">
                <a:solidFill>
                  <a:srgbClr val="7030A0"/>
                </a:solidFill>
                <a:latin typeface="Times New Roman"/>
                <a:ea typeface="CMR7"/>
              </a:rPr>
              <a:t>e</a:t>
            </a:r>
            <a:r>
              <a:rPr lang="en-US" sz="2800" dirty="0">
                <a:latin typeface="Times New Roman"/>
                <a:ea typeface="CMR10"/>
              </a:rPr>
              <a:t>) is shown schematically in Fig. 1.2.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1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0" y="762000"/>
            <a:ext cx="779628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182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5822160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/>
                <a:ea typeface="Calibri"/>
                <a:cs typeface="Times New Roman"/>
              </a:rPr>
              <a:t>A photon, as described by quantum theory, is a "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particle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/>
                <a:ea typeface="Calibri"/>
                <a:cs typeface="Times New Roman"/>
              </a:rPr>
              <a:t>" or "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quantum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/>
                <a:ea typeface="Calibri"/>
                <a:cs typeface="Times New Roman"/>
              </a:rPr>
              <a:t>" that contains a discrete quantity of electromagnetic energy which travels at the speed of light, or </a:t>
            </a:r>
            <a:r>
              <a:rPr lang="en-US" sz="3200" dirty="0">
                <a:solidFill>
                  <a:srgbClr val="FF33CC"/>
                </a:solidFill>
                <a:latin typeface="Times New Roman"/>
                <a:ea typeface="Calibri"/>
                <a:cs typeface="Times New Roman"/>
              </a:rPr>
              <a:t>3 x 10</a:t>
            </a:r>
            <a:r>
              <a:rPr lang="en-US" sz="3200" baseline="30000" dirty="0">
                <a:solidFill>
                  <a:srgbClr val="FF33CC"/>
                </a:solidFill>
                <a:latin typeface="Times New Roman"/>
                <a:ea typeface="Calibri"/>
                <a:cs typeface="Times New Roman"/>
              </a:rPr>
              <a:t>8</a:t>
            </a:r>
            <a:r>
              <a:rPr lang="en-US" sz="3200" dirty="0">
                <a:solidFill>
                  <a:srgbClr val="FF33C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/>
                <a:ea typeface="Calibri"/>
                <a:cs typeface="Times New Roman"/>
              </a:rPr>
              <a:t>meters per second.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/>
                <a:ea typeface="Calibri"/>
                <a:cs typeface="Times New Roman"/>
              </a:rPr>
              <a:t>A photon is sometimes described as a “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packet of light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Times New Roman"/>
                <a:ea typeface="Calibri"/>
                <a:cs typeface="Times New Roman"/>
              </a:rPr>
              <a:t>”. Visible light, ultraviolet light, x-rays, and gamma rays are all photons. </a:t>
            </a:r>
            <a:endParaRPr lang="en-US" sz="2800" dirty="0">
              <a:solidFill>
                <a:schemeClr val="tx1">
                  <a:lumMod val="95000"/>
                </a:schemeClr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736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638800"/>
              </a:xfrm>
            </p:spPr>
            <p:txBody>
              <a:bodyPr>
                <a:norm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The momentum transfer </a:t>
                </a:r>
                <a:r>
                  <a:rPr lang="en-US" sz="3200" i="1" dirty="0" err="1">
                    <a:effectLst/>
                    <a:latin typeface="Times New Roman"/>
                    <a:ea typeface="CMMI10"/>
                    <a:cs typeface="Arial"/>
                  </a:rPr>
                  <a:t>Δp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is along a line that bisects the angle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π </a:t>
                </a:r>
                <a:r>
                  <a:rPr lang="en-US" sz="2800" i="1" dirty="0">
                    <a:effectLst/>
                    <a:latin typeface="Times New Roman"/>
                    <a:ea typeface="CMSY10"/>
                    <a:cs typeface="Arial"/>
                  </a:rPr>
                  <a:t>−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θ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, as indicated in Fig. 1.2, and the magnitude of </a:t>
                </a:r>
                <a:r>
                  <a:rPr lang="en-US" sz="3200" i="1" dirty="0" err="1">
                    <a:effectLst/>
                    <a:latin typeface="Times New Roman"/>
                    <a:ea typeface="CMMI10"/>
                    <a:cs typeface="Arial"/>
                  </a:rPr>
                  <a:t>Δp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is calculated as follows:</a:t>
                </a:r>
                <a:endParaRPr lang="en-US" sz="2400" b="1" i="1" dirty="0">
                  <a:effectLst/>
                  <a:latin typeface="Cambria Math"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𝒑</m:t>
                    </m:r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∆</m:t>
                            </m:r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𝒑</m:t>
                            </m:r>
                          </m:sub>
                        </m:sSub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𝒅𝒕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naryPr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−∞</m:t>
                            </m:r>
                          </m:sub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𝒄𝒐𝒍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∅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𝒅𝒕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      (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sz="2800" dirty="0">
                    <a:latin typeface="Times New Roman"/>
                    <a:ea typeface="CMR10"/>
                  </a:rPr>
                  <a:t>The magnitude of the Coulomb force </a:t>
                </a:r>
                <a:r>
                  <a:rPr lang="en-US" sz="2800" i="1" dirty="0" err="1">
                    <a:latin typeface="Times New Roman"/>
                    <a:ea typeface="CMMI10"/>
                  </a:rPr>
                  <a:t>F</a:t>
                </a:r>
                <a:r>
                  <a:rPr lang="en-US" sz="2800" baseline="-25000" dirty="0" err="1">
                    <a:latin typeface="Times New Roman"/>
                    <a:ea typeface="CMR7"/>
                  </a:rPr>
                  <a:t>coul</a:t>
                </a:r>
                <a:r>
                  <a:rPr lang="en-US" sz="2800" dirty="0">
                    <a:latin typeface="Times New Roman"/>
                    <a:ea typeface="CMR7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</a:rPr>
                  <a:t>between the heavy charged particle and the electron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3200" b="1" i="1">
                            <a:latin typeface="Cambria Math"/>
                          </a:rPr>
                          <m:t>𝒄𝒐𝒍</m:t>
                        </m:r>
                      </m:sub>
                    </m:sSub>
                    <m:r>
                      <a:rPr lang="en-US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𝒛</m:t>
                        </m:r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latin typeface="Cambria Math"/>
                          </a:rPr>
                          <m:t>𝟒</m:t>
                        </m:r>
                        <m:r>
                          <a:rPr lang="en-US" sz="3200" b="1" i="1">
                            <a:latin typeface="Cambria Math"/>
                          </a:rPr>
                          <m:t>𝝅</m:t>
                        </m:r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𝜺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638800"/>
              </a:xfrm>
              <a:blipFill rotWithShape="1">
                <a:blip r:embed="rId2" cstate="print"/>
                <a:stretch>
                  <a:fillRect l="-1481" r="-2519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34200" y="1657290"/>
            <a:ext cx="381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35814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99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5715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Incorporating the expression for the Coulomb force into (1.1), the momentum transfer </a:t>
                </a:r>
                <a:r>
                  <a:rPr lang="en-US" sz="3200" i="1" dirty="0" err="1">
                    <a:latin typeface="Times New Roman"/>
                    <a:ea typeface="CMMI10"/>
                    <a:cs typeface="Arial"/>
                  </a:rPr>
                  <a:t>Δp</a:t>
                </a: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can now be written as: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libri"/>
                        <a:cs typeface="Times New Roman"/>
                      </a:rPr>
                      <m:t> ∆</m:t>
                    </m:r>
                    <m:r>
                      <a:rPr lang="en-US" sz="3600" b="1" i="1">
                        <a:latin typeface="Cambria Math"/>
                        <a:ea typeface="Calibri"/>
                        <a:cs typeface="Times New Roman"/>
                      </a:rPr>
                      <m:t>𝒑</m:t>
                    </m:r>
                    <m:r>
                      <a:rPr lang="en-US" sz="36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  <m:sSub>
                          <m:sSub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𝜺</m:t>
                            </m:r>
                          </m:e>
                          <m:sub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𝝅</m:t>
                            </m:r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𝝅</m:t>
                            </m:r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36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uncPr>
                              <m:fName>
                                <m:r>
                                  <a:rPr lang="en-US" sz="3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n-US" sz="3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∅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sz="36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36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𝒅𝒕</m:t>
                            </m:r>
                          </m:num>
                          <m:den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𝒅</m:t>
                            </m:r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∅</m:t>
                            </m:r>
                          </m:den>
                        </m:f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</m:t>
                        </m:r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∅</m:t>
                        </m:r>
                      </m:e>
                    </m:nary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600" b="1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  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0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40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e>
                    </m:d>
                  </m:oMath>
                </a14:m>
                <a:endParaRPr lang="en-US" sz="4000" b="1" dirty="0">
                  <a:effectLst/>
                  <a:ea typeface="Calibri"/>
                  <a:cs typeface="Times New Roman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400" dirty="0">
                    <a:latin typeface="Times New Roman"/>
                    <a:ea typeface="CMR10"/>
                    <a:cs typeface="Arial"/>
                  </a:rPr>
                  <a:t>The angular momentum </a:t>
                </a:r>
                <a:r>
                  <a:rPr lang="en-US" sz="3400" i="1" dirty="0">
                    <a:latin typeface="Times New Roman"/>
                    <a:ea typeface="CMMI10"/>
                    <a:cs typeface="Arial"/>
                  </a:rPr>
                  <a:t>L </a:t>
                </a:r>
                <a:r>
                  <a:rPr lang="en-US" sz="3400" dirty="0">
                    <a:latin typeface="Times New Roman"/>
                    <a:ea typeface="CMR10"/>
                    <a:cs typeface="Arial"/>
                  </a:rPr>
                  <a:t>for the collision process is defined as follows:</a:t>
                </a:r>
                <a:endParaRPr lang="en-US" sz="4000" b="1" dirty="0">
                  <a:effectLst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3200" i="1" dirty="0">
                    <a:latin typeface="Times New Roman"/>
                    <a:ea typeface="CMMI10"/>
                    <a:cs typeface="Arial"/>
                  </a:rPr>
                  <a:t>L </a:t>
                </a:r>
                <a:r>
                  <a:rPr lang="en-US" sz="3200" dirty="0">
                    <a:latin typeface="Times New Roman"/>
                    <a:ea typeface="CMR10"/>
                    <a:cs typeface="Arial"/>
                  </a:rPr>
                  <a:t>= </a:t>
                </a:r>
                <a:r>
                  <a:rPr lang="en-US" sz="3200" i="1" dirty="0" err="1">
                    <a:latin typeface="Times New Roman"/>
                    <a:ea typeface="CMMI10"/>
                    <a:cs typeface="Arial"/>
                  </a:rPr>
                  <a:t>Mυ</a:t>
                </a:r>
                <a:r>
                  <a:rPr lang="en-US" sz="3200" i="1" baseline="-25000" dirty="0" err="1">
                    <a:latin typeface="Times New Roman"/>
                    <a:ea typeface="CMSY7"/>
                    <a:cs typeface="Arial"/>
                  </a:rPr>
                  <a:t>∞</a:t>
                </a:r>
                <a:r>
                  <a:rPr lang="en-US" sz="3200" i="1" dirty="0" err="1">
                    <a:latin typeface="Times New Roman"/>
                    <a:ea typeface="CMMI10"/>
                    <a:cs typeface="Arial"/>
                  </a:rPr>
                  <a:t>b</a:t>
                </a:r>
                <a:r>
                  <a:rPr lang="en-US" sz="3200" i="1" dirty="0"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3200" dirty="0">
                    <a:latin typeface="Times New Roman"/>
                    <a:ea typeface="CMR10"/>
                    <a:cs typeface="Arial"/>
                  </a:rPr>
                  <a:t>= </a:t>
                </a:r>
                <a:r>
                  <a:rPr lang="en-US" sz="3200" i="1" dirty="0">
                    <a:latin typeface="Times New Roman"/>
                    <a:ea typeface="CMMI10"/>
                    <a:cs typeface="Arial"/>
                  </a:rPr>
                  <a:t>Mωr</a:t>
                </a:r>
                <a:r>
                  <a:rPr lang="en-US" sz="3200" baseline="30000" dirty="0">
                    <a:latin typeface="Times New Roman"/>
                    <a:ea typeface="CMR7"/>
                    <a:cs typeface="Arial"/>
                  </a:rPr>
                  <a:t>2                                            </a:t>
                </a:r>
                <a:r>
                  <a:rPr lang="en-US" sz="3200" dirty="0">
                    <a:latin typeface="Times New Roman"/>
                    <a:ea typeface="CMR7"/>
                    <a:cs typeface="Arial"/>
                  </a:rPr>
                  <a:t> </a:t>
                </a:r>
                <a:r>
                  <a:rPr lang="en-US" sz="2800" b="1" dirty="0">
                    <a:latin typeface="Times New Roman"/>
                    <a:ea typeface="Calibri"/>
                    <a:cs typeface="Arial"/>
                  </a:rPr>
                  <a:t>(1.4)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where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i="1" dirty="0">
                    <a:latin typeface="Times New Roman"/>
                    <a:ea typeface="CMMI10"/>
                    <a:cs typeface="Arial"/>
                  </a:rPr>
                  <a:t>M</a:t>
                </a: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is the mass of the heavy charged particle,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i="1" dirty="0">
                    <a:latin typeface="Times New Roman"/>
                    <a:ea typeface="CMMI10"/>
                    <a:cs typeface="Arial"/>
                  </a:rPr>
                  <a:t>v</a:t>
                </a:r>
                <a:r>
                  <a:rPr lang="en-US" sz="2800" b="1" i="1" baseline="-25000" dirty="0">
                    <a:latin typeface="Times New Roman"/>
                    <a:ea typeface="CMSY7"/>
                    <a:cs typeface="Arial"/>
                  </a:rPr>
                  <a:t>∞</a:t>
                </a:r>
                <a:r>
                  <a:rPr lang="en-US" sz="2800" b="1" i="1" dirty="0">
                    <a:latin typeface="Times New Roman"/>
                    <a:ea typeface="CMSY7"/>
                    <a:cs typeface="Arial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is the initial velocity of the heavy charged particle (i.e., velocity before the interaction),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i="1" dirty="0">
                    <a:latin typeface="Times New Roman"/>
                    <a:ea typeface="CMMI10"/>
                    <a:cs typeface="Arial"/>
                  </a:rPr>
                  <a:t>ω</a:t>
                </a: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is the angular frequency equal to </a:t>
                </a:r>
                <a:r>
                  <a:rPr lang="en-US" sz="2800" i="1" dirty="0" err="1">
                    <a:latin typeface="Times New Roman"/>
                    <a:ea typeface="CMMI10"/>
                    <a:cs typeface="Arial"/>
                  </a:rPr>
                  <a:t>dφ</a:t>
                </a: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/</a:t>
                </a:r>
                <a:r>
                  <a:rPr lang="en-US" sz="2800" i="1" dirty="0" err="1">
                    <a:latin typeface="Times New Roman"/>
                    <a:ea typeface="CMMI10"/>
                    <a:cs typeface="Arial"/>
                  </a:rPr>
                  <a:t>dt</a:t>
                </a:r>
                <a:r>
                  <a:rPr lang="en-US" sz="2800" dirty="0" err="1">
                    <a:latin typeface="Times New Roman"/>
                    <a:ea typeface="CMR10"/>
                    <a:cs typeface="Arial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5715000"/>
              </a:xfrm>
              <a:blipFill rotWithShape="1">
                <a:blip r:embed="rId2" cstate="print"/>
                <a:stretch>
                  <a:fillRect l="-1259" t="-85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562600" y="1828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35814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621268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485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685800"/>
                <a:ext cx="8839200" cy="5638800"/>
              </a:xfrm>
            </p:spPr>
            <p:txBody>
              <a:bodyPr>
                <a:norm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Using the conservation of angular momentum, we can now write (1.3) in a simpler form:</a:t>
                </a:r>
                <a:endParaRPr lang="en-US" sz="2000" dirty="0">
                  <a:latin typeface="Calibri"/>
                  <a:ea typeface="Calibri"/>
                  <a:cs typeface="Arial"/>
                </a:endParaRPr>
              </a:p>
              <a:p>
                <a:endParaRPr lang="en-US" sz="2800" b="1" i="1" dirty="0"/>
              </a:p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</a:rPr>
                      <m:t>𝒑</m:t>
                    </m:r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  <m:sSup>
                          <m:sSup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</m:s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𝝅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sub>
                      <m:sup>
                        <m:f>
                          <m:f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𝝅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∅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𝒅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∅=</m:t>
                            </m:r>
                            <m:f>
                              <m:f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𝒛</m:t>
                                </m:r>
                                <m:sSup>
                                  <m:sSup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  <m:f>
                              <m:f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∞</m:t>
                                    </m:r>
                                  </m:sub>
                                </m:sSub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800" b="1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800" b="1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𝐬𝐢𝐧</m:t>
                                        </m:r>
                                      </m:fName>
                                      <m:e>
                                        <m:r>
                                          <a:rPr lang="en-US" sz="2800" b="1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∅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b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𝝅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𝜽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den>
                                </m:f>
                              </m:sub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(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𝝅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𝜽</m:t>
                                    </m:r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bSup>
                          </m:e>
                        </m:func>
                      </m:e>
                    </m:nary>
                  </m:oMath>
                </a14:m>
                <a:endParaRPr lang="en-US" sz="2800" b="1" dirty="0">
                  <a:effectLst/>
                  <a:ea typeface="Calibri"/>
                  <a:cs typeface="Times New Roman"/>
                </a:endParaRPr>
              </a:p>
              <a:p>
                <a:endParaRPr lang="en-US" sz="2400" b="1" i="1" dirty="0">
                  <a:latin typeface="Cambria Math"/>
                  <a:ea typeface="Calibri"/>
                  <a:cs typeface="Times New Roman"/>
                </a:endParaRPr>
              </a:p>
              <a:p>
                <a:endParaRPr lang="en-US" sz="2400" b="1" i="1" dirty="0">
                  <a:latin typeface="Cambria Math"/>
                  <a:ea typeface="Calibri"/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𝒑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  <m:sSub>
                          <m:sSub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𝜺</m:t>
                            </m:r>
                          </m:e>
                          <m:sub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</m:sSub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den>
                    </m:f>
                    <m:func>
                      <m:func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36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6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36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685800"/>
                <a:ext cx="8839200" cy="5638800"/>
              </a:xfrm>
              <a:blipFill rotWithShape="1">
                <a:blip r:embed="rId2" cstate="print"/>
                <a:stretch>
                  <a:fillRect l="-1379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76400" y="1295400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62600" y="4572000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91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638800"/>
              </a:xfrm>
            </p:spPr>
            <p:txBody>
              <a:bodyPr>
                <a:norm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 In the case of a heavy charged particle (</a:t>
                </a: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ze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) interacting with a stationary orbital electron (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e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) the scattering angle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θ </a:t>
                </a:r>
                <a:r>
                  <a:rPr lang="en-US" sz="2800" i="1" dirty="0">
                    <a:effectLst/>
                    <a:latin typeface="Times New Roman"/>
                    <a:ea typeface="CMSY10"/>
                    <a:cs typeface="Arial"/>
                  </a:rPr>
                  <a:t>≈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0, and thus results in a simplified expression for </a:t>
                </a: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Δp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since </a:t>
                </a:r>
                <a:r>
                  <a:rPr lang="en-US" sz="2800" dirty="0" err="1">
                    <a:effectLst/>
                    <a:latin typeface="Times New Roman"/>
                    <a:ea typeface="CMR10"/>
                    <a:cs typeface="Arial"/>
                  </a:rPr>
                  <a:t>cos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(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θ/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2) </a:t>
                </a:r>
                <a:r>
                  <a:rPr lang="en-US" sz="2800" i="1" dirty="0">
                    <a:effectLst/>
                    <a:latin typeface="Times New Roman"/>
                    <a:ea typeface="CMSY10"/>
                    <a:cs typeface="Arial"/>
                  </a:rPr>
                  <a:t>≈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1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𝒑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𝒛</m:t>
                        </m:r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e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  <m:sSub>
                          <m:sSub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𝜺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</m:sSub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den>
                    </m:f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      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638800"/>
              </a:xfrm>
              <a:blipFill rotWithShape="1">
                <a:blip r:embed="rId2" cstate="print"/>
                <a:stretch>
                  <a:fillRect l="-1481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724400" y="3810000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701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</p:spPr>
            <p:txBody>
              <a:bodyPr>
                <a:norm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The energy transferred to the orbital electron from the heavy charged particle for a single interaction with an impact parameter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b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is:</a:t>
                </a: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800" b="1" dirty="0">
                    <a:effectLst/>
                    <a:latin typeface="Times New Roman"/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∆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𝑬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d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∆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𝒑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sSub>
                          <m:sSub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sSup>
                      <m:sSup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𝒛</m:t>
                            </m:r>
                          </m:e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bSup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(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libri"/>
                            <a:cs typeface="Times New Roman"/>
                          </a:rPr>
                          <m:t>𝜺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𝟖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𝟖𝟓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𝟏𝟐</m:t>
                        </m:r>
                      </m:sup>
                    </m:sSup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𝑪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.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  <a:blipFill>
                <a:blip r:embed="rId2"/>
                <a:stretch>
                  <a:fillRect l="-1481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010400" y="3124200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0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latin typeface="Times New Roman"/>
                <a:ea typeface="Calibri"/>
                <a:cs typeface="Arial"/>
              </a:rPr>
              <a:t>1.8.1.2   Linear Collision Stopping Power</a:t>
            </a:r>
            <a:endParaRPr lang="en-US" sz="2400" dirty="0">
              <a:solidFill>
                <a:schemeClr val="tx1"/>
              </a:solidFill>
              <a:ea typeface="Calibri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828800"/>
                <a:ext cx="8686800" cy="4389120"/>
              </a:xfrm>
            </p:spPr>
            <p:txBody>
              <a:bodyPr/>
              <a:lstStyle/>
              <a:p>
                <a:pPr algn="just"/>
                <a:r>
                  <a:rPr lang="en-US" sz="2800" dirty="0">
                    <a:latin typeface="Times New Roman"/>
                    <a:ea typeface="CMR10"/>
                  </a:rPr>
                  <a:t>The total energy loss of the charged particle in the absorber per unit path length </a:t>
                </a:r>
                <a:r>
                  <a:rPr lang="en-US" sz="2800" b="1" i="1" dirty="0" err="1">
                    <a:latin typeface="Times New Roman"/>
                    <a:ea typeface="CMMI10"/>
                  </a:rPr>
                  <a:t>dE</a:t>
                </a:r>
                <a:r>
                  <a:rPr lang="en-US" sz="2800" b="1" i="1" dirty="0">
                    <a:latin typeface="Times New Roman"/>
                    <a:ea typeface="CMMI10"/>
                  </a:rPr>
                  <a:t>/dx </a:t>
                </a:r>
                <a:r>
                  <a:rPr lang="en-US" sz="2800" dirty="0">
                    <a:latin typeface="Times New Roman"/>
                    <a:ea typeface="CMR10"/>
                  </a:rPr>
                  <a:t>is defined as the </a:t>
                </a:r>
                <a:r>
                  <a:rPr lang="en-US" sz="2800" i="1" u="sng" dirty="0">
                    <a:latin typeface="Times New Roman"/>
                    <a:ea typeface="CMTI10"/>
                  </a:rPr>
                  <a:t>linear stopping power</a:t>
                </a:r>
                <a:r>
                  <a:rPr lang="en-US" sz="2800" dirty="0">
                    <a:latin typeface="Times New Roman"/>
                    <a:ea typeface="CMR10"/>
                  </a:rPr>
                  <a:t>. It is calculated by integrating </a:t>
                </a:r>
                <a:r>
                  <a:rPr lang="en-US" sz="2800" i="1" dirty="0">
                    <a:latin typeface="Times New Roman"/>
                    <a:ea typeface="CMMI10"/>
                  </a:rPr>
                  <a:t>ΔE</a:t>
                </a:r>
                <a:r>
                  <a:rPr lang="en-US" sz="2800" dirty="0">
                    <a:latin typeface="Times New Roman"/>
                    <a:ea typeface="CMR10"/>
                  </a:rPr>
                  <a:t>(</a:t>
                </a:r>
                <a:r>
                  <a:rPr lang="en-US" sz="2800" i="1" dirty="0">
                    <a:latin typeface="Times New Roman"/>
                    <a:ea typeface="CMMI10"/>
                  </a:rPr>
                  <a:t>b</a:t>
                </a:r>
                <a:r>
                  <a:rPr lang="en-US" sz="2800" dirty="0">
                    <a:latin typeface="Times New Roman"/>
                    <a:ea typeface="CMR10"/>
                  </a:rPr>
                  <a:t>) over all possible impact parameters </a:t>
                </a:r>
                <a:r>
                  <a:rPr lang="en-US" sz="2800" b="1" i="1" dirty="0">
                    <a:latin typeface="Times New Roman"/>
                    <a:ea typeface="CMMI10"/>
                  </a:rPr>
                  <a:t>b</a:t>
                </a:r>
                <a:r>
                  <a:rPr lang="en-US" sz="2800" i="1" dirty="0">
                    <a:latin typeface="Times New Roman"/>
                    <a:ea typeface="CMMI10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</a:rPr>
                  <a:t>ranging from </a:t>
                </a:r>
                <a:r>
                  <a:rPr lang="en-US" sz="2800" i="1" dirty="0" err="1">
                    <a:latin typeface="Times New Roman"/>
                    <a:ea typeface="CMMI10"/>
                  </a:rPr>
                  <a:t>b</a:t>
                </a:r>
                <a:r>
                  <a:rPr lang="en-US" sz="2800" baseline="-25000" dirty="0" err="1">
                    <a:latin typeface="Times New Roman"/>
                    <a:ea typeface="CMR7"/>
                  </a:rPr>
                  <a:t>min</a:t>
                </a:r>
                <a:r>
                  <a:rPr lang="en-US" sz="2800" baseline="-25000" dirty="0">
                    <a:latin typeface="Times New Roman"/>
                    <a:ea typeface="CMR10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</a:rPr>
                  <a:t>to </a:t>
                </a:r>
                <a:r>
                  <a:rPr lang="en-US" sz="2800" i="1" dirty="0" err="1">
                    <a:latin typeface="Times New Roman"/>
                    <a:ea typeface="CMMI10"/>
                  </a:rPr>
                  <a:t>b</a:t>
                </a:r>
                <a:r>
                  <a:rPr lang="en-US" sz="2800" baseline="-25000" dirty="0" err="1">
                    <a:latin typeface="Times New Roman"/>
                    <a:ea typeface="CMR7"/>
                  </a:rPr>
                  <a:t>max</a:t>
                </a:r>
                <a:r>
                  <a:rPr lang="en-US" sz="2800" dirty="0">
                    <a:latin typeface="Times New Roman"/>
                    <a:ea typeface="CMR7"/>
                  </a:rPr>
                  <a:t> </a:t>
                </a:r>
                <a:r>
                  <a:rPr lang="en-US" sz="2800" dirty="0">
                    <a:latin typeface="Times New Roman"/>
                    <a:ea typeface="CMR10"/>
                  </a:rPr>
                  <a:t>and accounting for all electrons available for interaction to obtain</a:t>
                </a:r>
              </a:p>
              <a:p>
                <a:pPr marL="0" indent="0" algn="just">
                  <a:buNone/>
                </a:pPr>
                <a:endParaRPr lang="en-US" sz="2800" dirty="0">
                  <a:latin typeface="Times New Roman"/>
                  <a:ea typeface="CMR1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𝒅𝑬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𝒅𝒙</m:t>
                        </m:r>
                      </m:den>
                    </m:f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𝒎𝒊𝒏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𝒎𝒂𝒙</m:t>
                            </m:r>
                          </m:sub>
                        </m:sSub>
                      </m:sup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∆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𝑬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((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  <m:f>
                          <m:f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∆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∆</m:t>
                            </m:r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den>
                        </m:f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                                (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𝟗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828800"/>
                <a:ext cx="8686800" cy="4389120"/>
              </a:xfrm>
              <a:blipFill rotWithShape="1">
                <a:blip r:embed="rId2" cstate="print"/>
                <a:stretch>
                  <a:fillRect l="-982" t="-1389" r="-1404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934200" y="4953000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124200" y="5181600"/>
            <a:ext cx="76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44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Linear Collision Stopping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The mass collision stopping power </a:t>
                </a: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S</a:t>
                </a:r>
                <a:r>
                  <a:rPr lang="en-US" sz="2800" baseline="-25000" dirty="0" err="1">
                    <a:effectLst/>
                    <a:latin typeface="Times New Roman"/>
                    <a:ea typeface="CMR7"/>
                    <a:cs typeface="Arial"/>
                  </a:rPr>
                  <a:t>col</a:t>
                </a:r>
                <a:r>
                  <a:rPr lang="en-US" sz="2800" dirty="0">
                    <a:effectLst/>
                    <a:latin typeface="Times New Roman"/>
                    <a:ea typeface="CMR7"/>
                    <a:cs typeface="Arial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is calculated from the linear collision stopping power with the standard relationship.</a:t>
                </a: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𝒄𝒐𝒍</m:t>
                        </m:r>
                      </m:sub>
                    </m:sSub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𝝆</m:t>
                        </m:r>
                      </m:den>
                    </m:f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𝒅𝑬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𝒅𝒙</m:t>
                        </m:r>
                      </m:den>
                    </m:f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                                (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𝟏𝟎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400800" y="3733800"/>
            <a:ext cx="1219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43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5626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2800" dirty="0">
                <a:latin typeface="Times New Roman"/>
                <a:ea typeface="CMR10"/>
              </a:rPr>
              <a:t>In (1.9) </a:t>
            </a:r>
            <a:r>
              <a:rPr lang="en-US" sz="2800" b="1" i="1" dirty="0" err="1">
                <a:latin typeface="Times New Roman"/>
                <a:ea typeface="CMMI10"/>
              </a:rPr>
              <a:t>Δn</a:t>
            </a:r>
            <a:r>
              <a:rPr lang="en-US" sz="2800" b="1" i="1" dirty="0">
                <a:latin typeface="Times New Roman"/>
                <a:ea typeface="CMMI10"/>
              </a:rPr>
              <a:t>/</a:t>
            </a:r>
            <a:r>
              <a:rPr lang="en-US" sz="2800" b="1" i="1" dirty="0" err="1">
                <a:latin typeface="Times New Roman"/>
                <a:ea typeface="CMMI10"/>
              </a:rPr>
              <a:t>Δx</a:t>
            </a:r>
            <a:r>
              <a:rPr lang="en-US" sz="2800" i="1" dirty="0">
                <a:latin typeface="Times New Roman"/>
                <a:ea typeface="CMMI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is the number of electrons per unit path length in a thin annual cylinder with inner radius </a:t>
            </a:r>
            <a:r>
              <a:rPr lang="en-US" sz="2800" b="1" i="1" dirty="0">
                <a:latin typeface="Times New Roman"/>
                <a:ea typeface="CMMI10"/>
              </a:rPr>
              <a:t>b</a:t>
            </a:r>
            <a:r>
              <a:rPr lang="en-US" sz="2800" i="1" dirty="0">
                <a:latin typeface="Times New Roman"/>
                <a:ea typeface="CMMI10"/>
              </a:rPr>
              <a:t> </a:t>
            </a:r>
            <a:r>
              <a:rPr lang="en-US" sz="2800" dirty="0">
                <a:latin typeface="Times New Roman"/>
                <a:ea typeface="CMR10"/>
              </a:rPr>
              <a:t>and outer radius </a:t>
            </a:r>
            <a:r>
              <a:rPr lang="en-US" sz="2800" b="1" i="1" dirty="0">
                <a:latin typeface="Times New Roman"/>
                <a:ea typeface="CMMI10"/>
              </a:rPr>
              <a:t>b </a:t>
            </a:r>
            <a:r>
              <a:rPr lang="en-US" sz="2800" b="1" dirty="0">
                <a:latin typeface="Times New Roman"/>
                <a:ea typeface="CMR10"/>
              </a:rPr>
              <a:t>+ </a:t>
            </a:r>
            <a:r>
              <a:rPr lang="en-US" sz="2800" b="1" i="1" dirty="0">
                <a:latin typeface="Times New Roman"/>
                <a:ea typeface="CMMI10"/>
              </a:rPr>
              <a:t>db</a:t>
            </a:r>
            <a:r>
              <a:rPr lang="en-US" sz="2800" b="1" dirty="0">
                <a:latin typeface="Times New Roman"/>
                <a:ea typeface="CMR10"/>
              </a:rPr>
              <a:t>.</a:t>
            </a:r>
            <a:r>
              <a:rPr lang="en-US" sz="2800" dirty="0">
                <a:latin typeface="Times New Roman"/>
                <a:ea typeface="CMR10"/>
              </a:rPr>
              <a:t> The cylinder’s axis is aligned with the trajectory of the heavy charged particle.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MR10"/>
                <a:cs typeface="Arial"/>
              </a:rPr>
              <a:t> 1.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  <a:cs typeface="Arial"/>
              </a:rPr>
              <a:t>Minimum</a:t>
            </a:r>
            <a:r>
              <a:rPr lang="en-US" sz="2800" dirty="0">
                <a:latin typeface="Times New Roman"/>
                <a:ea typeface="CMR10"/>
                <a:cs typeface="Arial"/>
              </a:rPr>
              <a:t> possible energy transfer is governed by the ionization and excitation potentials of orbital electrons resulting in a maximum impact parameter 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b</a:t>
            </a:r>
            <a:r>
              <a:rPr lang="en-US" sz="2800" b="1" baseline="-25000" dirty="0" err="1">
                <a:latin typeface="Times New Roman"/>
                <a:ea typeface="CMR7"/>
                <a:cs typeface="Arial"/>
              </a:rPr>
              <a:t>max</a:t>
            </a:r>
            <a:r>
              <a:rPr lang="en-US" sz="2800" dirty="0">
                <a:latin typeface="Times New Roman"/>
                <a:ea typeface="CMR7"/>
                <a:cs typeface="Arial"/>
              </a:rPr>
              <a:t> </a:t>
            </a:r>
            <a:r>
              <a:rPr lang="en-US" sz="2800" dirty="0">
                <a:latin typeface="Times New Roman"/>
                <a:ea typeface="CMR10"/>
                <a:cs typeface="Arial"/>
              </a:rPr>
              <a:t>beyond which energy transfer becomes impossible.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MR10"/>
                <a:cs typeface="Arial"/>
              </a:rPr>
              <a:t>2. </a:t>
            </a:r>
            <a:r>
              <a:rPr lang="en-US" sz="2800" dirty="0">
                <a:solidFill>
                  <a:schemeClr val="accent2"/>
                </a:solidFill>
                <a:latin typeface="Times New Roman"/>
                <a:ea typeface="CMR10"/>
                <a:cs typeface="Arial"/>
              </a:rPr>
              <a:t>Maximum</a:t>
            </a:r>
            <a:r>
              <a:rPr lang="en-US" sz="2800" dirty="0">
                <a:latin typeface="Times New Roman"/>
                <a:ea typeface="CMR10"/>
                <a:cs typeface="Arial"/>
              </a:rPr>
              <a:t> possible energy transfer in a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MR10"/>
                <a:cs typeface="Arial"/>
              </a:rPr>
              <a:t>head-on</a:t>
            </a:r>
            <a:r>
              <a:rPr lang="en-US" sz="2800" dirty="0">
                <a:latin typeface="Times New Roman"/>
                <a:ea typeface="CMR10"/>
                <a:cs typeface="Arial"/>
              </a:rPr>
              <a:t> collision between the heavy charged particle and the orbital electron and results in a minimum impact parameter 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b</a:t>
            </a:r>
            <a:r>
              <a:rPr lang="en-US" sz="2800" b="1" baseline="-25000" dirty="0" err="1">
                <a:latin typeface="Times New Roman"/>
                <a:ea typeface="CMR7"/>
                <a:cs typeface="Arial"/>
              </a:rPr>
              <a:t>min</a:t>
            </a:r>
            <a:r>
              <a:rPr lang="en-US" sz="2800" dirty="0">
                <a:latin typeface="Times New Roman"/>
                <a:ea typeface="CMR10"/>
                <a:cs typeface="Arial"/>
              </a:rPr>
              <a:t>. </a:t>
            </a:r>
            <a:endParaRPr lang="en-US" sz="2800" dirty="0">
              <a:latin typeface="Times New Roman"/>
              <a:ea typeface="CMR10"/>
            </a:endParaRPr>
          </a:p>
        </p:txBody>
      </p:sp>
    </p:spTree>
    <p:extLst>
      <p:ext uri="{BB962C8B-B14F-4D97-AF65-F5344CB8AC3E}">
        <p14:creationId xmlns:p14="http://schemas.microsoft.com/office/powerpoint/2010/main" val="1387395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5626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/>
                <a:ea typeface="CMR10"/>
                <a:cs typeface="Arial"/>
              </a:rPr>
              <a:t>The number of electrons 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Δn</a:t>
            </a:r>
            <a:r>
              <a:rPr lang="en-US" sz="2400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contained in the annual cylinder with radii 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and 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 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+ 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db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is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 err="1">
                <a:latin typeface="Times New Roman"/>
                <a:ea typeface="CMMI10"/>
                <a:cs typeface="Arial"/>
              </a:rPr>
              <a:t>Δn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= 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N</a:t>
            </a:r>
            <a:r>
              <a:rPr lang="en-US" sz="2800" b="1" baseline="-25000" dirty="0" err="1">
                <a:latin typeface="Times New Roman"/>
                <a:ea typeface="CMR7"/>
                <a:cs typeface="Arial"/>
              </a:rPr>
              <a:t>e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dm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= (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ZN</a:t>
            </a:r>
            <a:r>
              <a:rPr lang="en-US" sz="2800" b="1" baseline="-25000" dirty="0">
                <a:latin typeface="Times New Roman"/>
                <a:ea typeface="CMR7"/>
                <a:cs typeface="Arial"/>
              </a:rPr>
              <a:t>A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/A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)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dm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                             </a:t>
            </a:r>
            <a:r>
              <a:rPr lang="en-US" sz="2800" dirty="0">
                <a:latin typeface="Times New Roman"/>
                <a:ea typeface="CMMI10"/>
                <a:cs typeface="Arial"/>
              </a:rPr>
              <a:t>( 1.11)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latin typeface="Times New Roman"/>
                <a:ea typeface="CMMI10"/>
                <a:cs typeface="Arial"/>
              </a:rPr>
              <a:t>N</a:t>
            </a:r>
            <a:r>
              <a:rPr lang="en-US" sz="2400" b="1" baseline="-25000" dirty="0">
                <a:latin typeface="Times New Roman"/>
                <a:ea typeface="CMR7"/>
                <a:cs typeface="Arial"/>
              </a:rPr>
              <a:t>e</a:t>
            </a:r>
            <a:r>
              <a:rPr lang="en-US" sz="2400" dirty="0">
                <a:latin typeface="Times New Roman"/>
                <a:ea typeface="CMR7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is the number of electrons per unit mass 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(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ZN</a:t>
            </a:r>
            <a:r>
              <a:rPr lang="en-US" sz="2400" b="1" i="1" baseline="-25000" dirty="0">
                <a:latin typeface="Times New Roman"/>
                <a:ea typeface="CMMI7"/>
                <a:cs typeface="Arial"/>
              </a:rPr>
              <a:t>A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/A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) </a:t>
            </a:r>
            <a:r>
              <a:rPr lang="en-US" sz="2400" dirty="0">
                <a:latin typeface="Times New Roman"/>
                <a:ea typeface="CMR10"/>
                <a:cs typeface="Arial"/>
              </a:rPr>
              <a:t>in the absorber, 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dm</a:t>
            </a:r>
            <a:r>
              <a:rPr lang="en-US" sz="2400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is the mass contained in the annual cylinder between 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</a:t>
            </a:r>
            <a:r>
              <a:rPr lang="en-US" sz="2400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and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 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b</a:t>
            </a:r>
            <a:r>
              <a:rPr lang="en-US" sz="2400" b="1" dirty="0" err="1">
                <a:latin typeface="Times New Roman"/>
                <a:ea typeface="CMR10"/>
                <a:cs typeface="Arial"/>
              </a:rPr>
              <a:t>+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db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 </a:t>
            </a:r>
            <a:r>
              <a:rPr lang="en-US" sz="2400" dirty="0">
                <a:latin typeface="Times New Roman"/>
                <a:ea typeface="CMR10"/>
                <a:cs typeface="Arial"/>
              </a:rPr>
              <a:t>equal to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 err="1">
                <a:latin typeface="Times New Roman"/>
                <a:ea typeface="CMMI10"/>
                <a:cs typeface="Arial"/>
              </a:rPr>
              <a:t>dm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 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= 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ρdV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 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=  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ρπ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(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b 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+ </a:t>
            </a:r>
            <a:r>
              <a:rPr lang="en-US" sz="2800" b="1" i="1" dirty="0" err="1">
                <a:latin typeface="Times New Roman"/>
                <a:ea typeface="CMMI10"/>
                <a:cs typeface="Arial"/>
              </a:rPr>
              <a:t>db</a:t>
            </a:r>
            <a:r>
              <a:rPr lang="en-US" sz="2800" b="1" dirty="0">
                <a:latin typeface="Times New Roman"/>
                <a:ea typeface="CMR10"/>
                <a:cs typeface="Arial"/>
              </a:rPr>
              <a:t>)</a:t>
            </a:r>
            <a:r>
              <a:rPr lang="en-US" sz="28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Δx </a:t>
            </a:r>
            <a:r>
              <a:rPr lang="en-US" sz="2800" b="1" i="1" dirty="0">
                <a:latin typeface="Times New Roman"/>
                <a:ea typeface="CMSY10"/>
                <a:cs typeface="Arial"/>
              </a:rPr>
              <a:t>− 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ρπb</a:t>
            </a:r>
            <a:r>
              <a:rPr lang="en-US" sz="28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800" b="1" i="1" dirty="0">
                <a:latin typeface="Times New Roman"/>
                <a:ea typeface="CMMI10"/>
                <a:cs typeface="Arial"/>
              </a:rPr>
              <a:t>Δx</a:t>
            </a:r>
            <a:endParaRPr lang="en-US" sz="1800" b="1" dirty="0">
              <a:latin typeface="Calibri"/>
              <a:ea typeface="Calibri"/>
              <a:cs typeface="Arial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MR10"/>
                <a:cs typeface="Arial"/>
              </a:rPr>
              <a:t>        = 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ρπ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Δx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[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</a:t>
            </a:r>
            <a:r>
              <a:rPr lang="en-US" sz="24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400" b="1" dirty="0">
                <a:latin typeface="Times New Roman"/>
                <a:ea typeface="CMR7"/>
                <a:cs typeface="Arial"/>
              </a:rPr>
              <a:t> 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+ 2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(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db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) + (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db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)</a:t>
            </a:r>
            <a:r>
              <a:rPr lang="en-US" sz="24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400" b="1" dirty="0">
                <a:latin typeface="Times New Roman"/>
                <a:ea typeface="CMR7"/>
                <a:cs typeface="Arial"/>
              </a:rPr>
              <a:t> </a:t>
            </a:r>
            <a:r>
              <a:rPr lang="en-US" sz="2400" b="1" i="1" dirty="0">
                <a:latin typeface="Times New Roman"/>
                <a:ea typeface="CMSY10"/>
                <a:cs typeface="Arial"/>
              </a:rPr>
              <a:t>− 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b</a:t>
            </a:r>
            <a:r>
              <a:rPr lang="en-US" sz="2400" b="1" baseline="30000" dirty="0">
                <a:latin typeface="Times New Roman"/>
                <a:ea typeface="CMR7"/>
                <a:cs typeface="Arial"/>
              </a:rPr>
              <a:t>2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] </a:t>
            </a:r>
            <a:r>
              <a:rPr lang="en-US" sz="2400" b="1" i="1" dirty="0">
                <a:latin typeface="Times New Roman"/>
                <a:ea typeface="CMSY10"/>
                <a:cs typeface="Arial"/>
              </a:rPr>
              <a:t>≈ </a:t>
            </a:r>
            <a:r>
              <a:rPr lang="en-US" sz="2400" b="1" dirty="0">
                <a:latin typeface="Times New Roman"/>
                <a:ea typeface="CMR10"/>
                <a:cs typeface="Arial"/>
              </a:rPr>
              <a:t>2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π ρ b </a:t>
            </a:r>
            <a:r>
              <a:rPr lang="en-US" sz="2400" b="1" i="1" dirty="0" err="1">
                <a:latin typeface="Times New Roman"/>
                <a:ea typeface="CMMI10"/>
                <a:cs typeface="Arial"/>
              </a:rPr>
              <a:t>dbΔx</a:t>
            </a:r>
            <a:r>
              <a:rPr lang="en-US" sz="2400" b="1" i="1" dirty="0">
                <a:latin typeface="Times New Roman"/>
                <a:ea typeface="CMMI10"/>
                <a:cs typeface="Arial"/>
              </a:rPr>
              <a:t>       </a:t>
            </a:r>
            <a:r>
              <a:rPr lang="en-US" sz="2800" dirty="0">
                <a:latin typeface="Times New Roman"/>
                <a:ea typeface="CMR10"/>
                <a:cs typeface="Arial"/>
              </a:rPr>
              <a:t>(1.12)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24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"/>
                <a:ext cx="8229600" cy="6096000"/>
              </a:xfrm>
            </p:spPr>
            <p:txBody>
              <a:bodyPr>
                <a:norm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/>
                    <a:ea typeface="CMR10"/>
                    <a:cs typeface="Arial"/>
                  </a:rPr>
                  <a:t>Ignoring the (</a:t>
                </a:r>
                <a:r>
                  <a:rPr lang="en-US" sz="2400" i="1" dirty="0" err="1">
                    <a:effectLst/>
                    <a:latin typeface="Times New Roman"/>
                    <a:ea typeface="CMMI10"/>
                    <a:cs typeface="Arial"/>
                  </a:rPr>
                  <a:t>db</a:t>
                </a:r>
                <a:r>
                  <a:rPr lang="en-US" sz="2400" dirty="0">
                    <a:effectLst/>
                    <a:latin typeface="Times New Roman"/>
                    <a:ea typeface="CMR10"/>
                    <a:cs typeface="Arial"/>
                  </a:rPr>
                  <a:t>)</a:t>
                </a:r>
                <a:r>
                  <a:rPr lang="en-US" sz="2400" baseline="30000" dirty="0">
                    <a:effectLst/>
                    <a:latin typeface="Times New Roman"/>
                    <a:ea typeface="CMR7"/>
                    <a:cs typeface="Arial"/>
                  </a:rPr>
                  <a:t>2</a:t>
                </a:r>
                <a:r>
                  <a:rPr lang="en-US" sz="2400" dirty="0">
                    <a:effectLst/>
                    <a:latin typeface="Times New Roman"/>
                    <a:ea typeface="CMR7"/>
                    <a:cs typeface="Arial"/>
                  </a:rPr>
                  <a:t> </a:t>
                </a:r>
                <a:r>
                  <a:rPr lang="en-US" sz="2400" dirty="0">
                    <a:effectLst/>
                    <a:latin typeface="Times New Roman"/>
                    <a:ea typeface="CMR10"/>
                    <a:cs typeface="Arial"/>
                  </a:rPr>
                  <a:t>term in (1.12) we express </a:t>
                </a:r>
                <a:r>
                  <a:rPr lang="en-US" sz="2400" i="1" dirty="0" err="1">
                    <a:effectLst/>
                    <a:latin typeface="Times New Roman"/>
                    <a:ea typeface="CMMI10"/>
                    <a:cs typeface="Arial"/>
                  </a:rPr>
                  <a:t>Δn</a:t>
                </a:r>
                <a:r>
                  <a:rPr lang="en-US" sz="2400" i="1" dirty="0">
                    <a:effectLst/>
                    <a:latin typeface="Times New Roman"/>
                    <a:ea typeface="CMMI10"/>
                    <a:cs typeface="Arial"/>
                  </a:rPr>
                  <a:t>/</a:t>
                </a:r>
                <a:r>
                  <a:rPr lang="en-US" sz="2400" i="1" dirty="0" err="1">
                    <a:effectLst/>
                    <a:latin typeface="Times New Roman"/>
                    <a:ea typeface="CMMI10"/>
                    <a:cs typeface="Arial"/>
                  </a:rPr>
                  <a:t>Δx</a:t>
                </a:r>
                <a:r>
                  <a:rPr lang="en-US" sz="24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400" dirty="0">
                    <a:effectLst/>
                    <a:latin typeface="Times New Roman"/>
                    <a:ea typeface="CMR10"/>
                    <a:cs typeface="Arial"/>
                  </a:rPr>
                  <a:t>as follows: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Δn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/</a:t>
                </a: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Δx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= 2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π ρ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(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ZN</a:t>
                </a:r>
                <a:r>
                  <a:rPr lang="en-US" sz="2800" baseline="-25000" dirty="0">
                    <a:effectLst/>
                    <a:latin typeface="Times New Roman"/>
                    <a:ea typeface="CMR7"/>
                    <a:cs typeface="Arial"/>
                  </a:rPr>
                  <a:t>A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/A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)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b </a:t>
                </a:r>
                <a:r>
                  <a:rPr lang="en-US" sz="2800" i="1" dirty="0" err="1">
                    <a:effectLst/>
                    <a:latin typeface="Times New Roman"/>
                    <a:ea typeface="CMMI10"/>
                    <a:cs typeface="Arial"/>
                  </a:rPr>
                  <a:t>db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.      </a:t>
                </a:r>
                <a:r>
                  <a:rPr lang="en-US" sz="2800" i="1" dirty="0">
                    <a:latin typeface="Times New Roman"/>
                    <a:ea typeface="CMMI10"/>
                    <a:cs typeface="Arial"/>
                  </a:rPr>
                  <a:t>   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 </a:t>
                </a:r>
                <a:r>
                  <a:rPr lang="en-US" sz="3200" dirty="0">
                    <a:effectLst/>
                    <a:latin typeface="Times New Roman"/>
                    <a:ea typeface="CMR10"/>
                    <a:cs typeface="Arial"/>
                  </a:rPr>
                  <a:t>(1.13)</a:t>
                </a: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/>
                    <a:ea typeface="CMR10"/>
                    <a:cs typeface="Arial"/>
                  </a:rPr>
                  <a:t>The mass collision stopping power </a:t>
                </a:r>
                <a:r>
                  <a:rPr lang="en-US" sz="2400" b="1" i="1" dirty="0" err="1">
                    <a:effectLst/>
                    <a:latin typeface="Times New Roman"/>
                    <a:ea typeface="CMMI10"/>
                    <a:cs typeface="Arial"/>
                  </a:rPr>
                  <a:t>S</a:t>
                </a:r>
                <a:r>
                  <a:rPr lang="en-US" sz="2400" b="1" baseline="-25000" dirty="0" err="1">
                    <a:effectLst/>
                    <a:latin typeface="Times New Roman"/>
                    <a:ea typeface="CMR7"/>
                    <a:cs typeface="Arial"/>
                  </a:rPr>
                  <a:t>col</a:t>
                </a:r>
                <a:r>
                  <a:rPr lang="en-US" sz="2400" dirty="0">
                    <a:effectLst/>
                    <a:latin typeface="Times New Roman"/>
                    <a:ea typeface="CMR7"/>
                    <a:cs typeface="Arial"/>
                  </a:rPr>
                  <a:t> </a:t>
                </a:r>
                <a:r>
                  <a:rPr lang="en-US" sz="2400" dirty="0">
                    <a:effectLst/>
                    <a:latin typeface="Times New Roman"/>
                    <a:ea typeface="CMR10"/>
                    <a:cs typeface="Arial"/>
                  </a:rPr>
                  <a:t>is then equal to</a:t>
                </a:r>
                <a:endParaRPr lang="en-US" sz="18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𝒄𝒐𝒍</m:t>
                        </m:r>
                      </m:sub>
                    </m:sSub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𝝆</m:t>
                        </m:r>
                      </m:den>
                    </m:f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𝒅𝑬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𝒅𝒙</m:t>
                        </m:r>
                      </m:den>
                    </m:f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𝝅</m:t>
                    </m:r>
                    <m:sSub>
                      <m:sSub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sub>
                    </m:sSub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bSup>
                      </m:den>
                    </m:f>
                    <m:nary>
                      <m:naryPr>
                        <m:limLoc m:val="undOvr"/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𝒎𝒊𝒏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𝒎𝒂𝒙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𝒅𝒃</m:t>
                            </m:r>
                          </m:num>
                          <m:den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𝒃</m:t>
                            </m:r>
                          </m:den>
                        </m:f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</m:e>
                    </m:nary>
                  </m:oMath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𝒄𝒐𝒍</m:t>
                        </m:r>
                      </m:sub>
                    </m:sSub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𝝅</m:t>
                    </m:r>
                    <m:sSub>
                      <m:sSub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𝑵</m:t>
                        </m:r>
                      </m:e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𝒆</m:t>
                        </m:r>
                      </m:sub>
                    </m:sSub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32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sz="32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8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bSup>
                      </m:den>
                    </m:f>
                    <m:func>
                      <m:func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𝐥𝐧</m:t>
                        </m:r>
                      </m:fName>
                      <m:e>
                        <m:f>
                          <m:fPr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𝒎𝒂𝒙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𝒎𝒊𝒏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2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 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𝟏𝟒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𝒄𝒐𝒍</m:t>
                        </m:r>
                      </m:sub>
                    </m:sSub>
                    <m:r>
                      <a:rPr lang="en-US" sz="24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2400" b="1" i="1">
                        <a:latin typeface="Cambria Math"/>
                        <a:ea typeface="Calibri"/>
                        <a:cs typeface="Times New Roman"/>
                      </a:rPr>
                      <m:t>𝝅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𝒁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</m:den>
                    </m:f>
                    <m:sSub>
                      <m:sSub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28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𝝅</m:t>
                                </m:r>
                                <m:sSub>
                                  <m:sSubPr>
                                    <m:ctrlPr>
                                      <a:rPr lang="en-US" sz="28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𝒛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bSup>
                      </m:den>
                    </m:f>
                    <m:func>
                      <m:func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2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𝐥𝐧</m:t>
                        </m:r>
                      </m:fName>
                      <m:e>
                        <m:f>
                          <m:f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𝒎𝒂𝒙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𝒎𝒊𝒏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8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 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𝟏𝟓</m:t>
                    </m:r>
                    <m:r>
                      <a:rPr lang="en-US" sz="28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Calibri"/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"/>
                <a:ext cx="8229600" cy="6096000"/>
              </a:xfrm>
              <a:blipFill rotWithShape="1">
                <a:blip r:embed="rId2" cstate="print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095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marR="0" lvl="1" indent="-2857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C00000"/>
                </a:solidFill>
              </a:rPr>
              <a:t>2   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/>
                <a:ea typeface="Calibri"/>
                <a:cs typeface="Arial"/>
              </a:rPr>
              <a:t>Classification of Radiation</a:t>
            </a:r>
            <a:br>
              <a:rPr lang="en-US" sz="1600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81001" y="1447800"/>
          <a:ext cx="815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06937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The mass collision stopping power exhibits: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atin typeface="Times New Roman"/>
                    <a:ea typeface="CMR10"/>
                    <a:cs typeface="Arial"/>
                  </a:rPr>
                  <a:t> (1) </a:t>
                </a:r>
                <a:r>
                  <a:rPr lang="en-US" sz="2800" i="1" dirty="0">
                    <a:effectLst/>
                    <a:latin typeface="Times New Roman"/>
                    <a:ea typeface="CMTI10"/>
                    <a:cs typeface="Arial"/>
                  </a:rPr>
                  <a:t>linear proportionality with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z</a:t>
                </a:r>
                <a:r>
                  <a:rPr lang="en-US" sz="2800" baseline="30000" dirty="0">
                    <a:effectLst/>
                    <a:latin typeface="Times New Roman"/>
                    <a:ea typeface="CMR7"/>
                    <a:cs typeface="Arial"/>
                  </a:rPr>
                  <a:t>2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, the atomic number of the heavy charged particle (projectile) and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 (2) </a:t>
                </a:r>
                <a:r>
                  <a:rPr lang="en-US" sz="2800" i="1" dirty="0">
                    <a:effectLst/>
                    <a:latin typeface="Times New Roman"/>
                    <a:ea typeface="CMTI10"/>
                    <a:cs typeface="Arial"/>
                  </a:rPr>
                  <a:t>inverse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 </a:t>
                </a:r>
                <a:r>
                  <a:rPr lang="en-US" sz="2800" i="1" dirty="0">
                    <a:effectLst/>
                    <a:latin typeface="Times New Roman"/>
                    <a:ea typeface="CMTI10"/>
                    <a:cs typeface="Arial"/>
                  </a:rPr>
                  <a:t>proportionality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∞</m:t>
                        </m:r>
                      </m:sub>
                      <m:sup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bSup>
                    <m:r>
                      <a:rPr lang="en-US" sz="2800" b="0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the initial velocity of the projectile.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This implies, for example, that mass collision stopping powers of an absorbing medium will differ by: (1) factor of 4 in the case of protons and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α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particles of same velocities; (2) factor of 16 in the case of protons and </a:t>
                </a:r>
                <a:r>
                  <a:rPr lang="en-US" sz="2800" i="1" dirty="0">
                    <a:effectLst/>
                    <a:latin typeface="Times New Roman"/>
                    <a:ea typeface="CMMI10"/>
                    <a:cs typeface="Arial"/>
                  </a:rPr>
                  <a:t>α </a:t>
                </a:r>
                <a:r>
                  <a:rPr lang="en-US" sz="2800" dirty="0">
                    <a:effectLst/>
                    <a:latin typeface="Times New Roman"/>
                    <a:ea typeface="CMR10"/>
                    <a:cs typeface="Arial"/>
                  </a:rPr>
                  <a:t>particles of same kinetic energies.</a:t>
                </a:r>
                <a:endParaRPr lang="en-US" sz="2000" dirty="0">
                  <a:effectLst/>
                  <a:latin typeface="Calibri"/>
                  <a:ea typeface="Calibri"/>
                  <a:cs typeface="Aria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2000"/>
                <a:ext cx="8229600" cy="5562600"/>
              </a:xfrm>
              <a:blipFill rotWithShape="1">
                <a:blip r:embed="rId2" cstate="print"/>
                <a:stretch>
                  <a:fillRect l="-125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5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E.B. </a:t>
            </a:r>
            <a:r>
              <a:rPr lang="en-US" dirty="0" err="1"/>
              <a:t>Podgorsak</a:t>
            </a:r>
            <a:r>
              <a:rPr lang="en-US" dirty="0"/>
              <a:t>, Radiation physics for Medical Physicists, Springer-</a:t>
            </a:r>
            <a:r>
              <a:rPr lang="en-US" dirty="0" err="1"/>
              <a:t>Verlag</a:t>
            </a:r>
            <a:r>
              <a:rPr lang="en-US" dirty="0"/>
              <a:t> Berlin Heidelberg Printed in Germany 2006.</a:t>
            </a:r>
          </a:p>
          <a:p>
            <a:endParaRPr lang="en-US" dirty="0"/>
          </a:p>
          <a:p>
            <a:pPr lvl="0"/>
            <a:r>
              <a:rPr lang="en-US" dirty="0"/>
              <a:t>E.B. </a:t>
            </a:r>
            <a:r>
              <a:rPr lang="en-US" dirty="0" err="1"/>
              <a:t>Podgorsak</a:t>
            </a:r>
            <a:r>
              <a:rPr lang="en-US" dirty="0"/>
              <a:t>, Radiation Oncology Physics: A Handbook for Teachers and Students, Printed by the IAEA in Austria July 2005.</a:t>
            </a:r>
          </a:p>
          <a:p>
            <a:pPr lvl="0"/>
            <a:r>
              <a:rPr lang="en-GB" dirty="0" err="1"/>
              <a:t>Bushong</a:t>
            </a:r>
            <a:r>
              <a:rPr lang="en-GB" dirty="0"/>
              <a:t>, S.C., Radiologic Science  for Technologists  Physics, Biology, and production. Seventh Edition. 2001.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15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/>
                <a:ea typeface="Calibri"/>
              </a:rPr>
              <a:t> Directly ionizing radiation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  <a:cs typeface="Arial"/>
              </a:rPr>
              <a:t>Deposits energy in the medium through </a:t>
            </a:r>
            <a:r>
              <a:rPr lang="en-US" sz="3200" b="1" dirty="0">
                <a:solidFill>
                  <a:srgbClr val="FF33CC"/>
                </a:solidFill>
                <a:latin typeface="Times New Roman"/>
                <a:ea typeface="Calibri"/>
                <a:cs typeface="Arial"/>
              </a:rPr>
              <a:t>direct coulomb interactions</a:t>
            </a:r>
            <a:r>
              <a:rPr lang="en-US" sz="3200" dirty="0">
                <a:latin typeface="Times New Roman"/>
                <a:ea typeface="Calibri"/>
                <a:cs typeface="Arial"/>
              </a:rPr>
              <a:t> between the directly ionizing charged particle and orbital electrons of atoms in the medium.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27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6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/>
                <a:ea typeface="Calibri"/>
              </a:rPr>
              <a:t> Indirectly ionizing radiation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5136360"/>
          </a:xfrm>
        </p:spPr>
        <p:txBody>
          <a:bodyPr>
            <a:normAutofit fontScale="92500" lnSpcReduction="20000"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  <a:cs typeface="Arial"/>
              </a:rPr>
              <a:t>deposits energy in the medium through a 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two</a:t>
            </a:r>
            <a:r>
              <a:rPr lang="en-US" sz="3200" dirty="0">
                <a:latin typeface="Times New Roman"/>
                <a:ea typeface="Calibri"/>
                <a:cs typeface="Arial"/>
              </a:rPr>
              <a:t> step process: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Times New Roman"/>
                <a:ea typeface="Calibri"/>
                <a:cs typeface="Arial"/>
              </a:rPr>
              <a:t>In the first step a charged particle is released in the medium (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Calibri"/>
                <a:cs typeface="Arial"/>
              </a:rPr>
              <a:t>photons</a:t>
            </a:r>
            <a:r>
              <a:rPr lang="en-US" sz="3200" dirty="0">
                <a:latin typeface="Times New Roman"/>
                <a:ea typeface="Calibri"/>
                <a:cs typeface="Arial"/>
              </a:rPr>
              <a:t> release </a:t>
            </a:r>
            <a:r>
              <a:rPr lang="en-US" sz="3200" dirty="0">
                <a:solidFill>
                  <a:srgbClr val="FF33CC"/>
                </a:solidFill>
                <a:latin typeface="Times New Roman"/>
                <a:ea typeface="Calibri"/>
                <a:cs typeface="Arial"/>
              </a:rPr>
              <a:t>electrons</a:t>
            </a:r>
            <a:r>
              <a:rPr lang="en-US" sz="3200" dirty="0">
                <a:latin typeface="Times New Roman"/>
                <a:ea typeface="Calibri"/>
                <a:cs typeface="Arial"/>
              </a:rPr>
              <a:t> or </a:t>
            </a:r>
            <a:r>
              <a:rPr lang="en-US" sz="3200" dirty="0">
                <a:solidFill>
                  <a:srgbClr val="FF33CC"/>
                </a:solidFill>
                <a:latin typeface="Times New Roman"/>
                <a:ea typeface="Calibri"/>
                <a:cs typeface="Arial"/>
              </a:rPr>
              <a:t>positrons</a:t>
            </a:r>
            <a:r>
              <a:rPr lang="en-US" sz="3200" dirty="0">
                <a:latin typeface="Times New Roman"/>
                <a:ea typeface="Calibri"/>
                <a:cs typeface="Arial"/>
              </a:rPr>
              <a:t>, </a:t>
            </a:r>
            <a:r>
              <a:rPr lang="en-US" sz="3200" dirty="0">
                <a:solidFill>
                  <a:srgbClr val="00B050"/>
                </a:solidFill>
                <a:latin typeface="Times New Roman"/>
                <a:ea typeface="Calibri"/>
                <a:cs typeface="Arial"/>
              </a:rPr>
              <a:t>neutrons</a:t>
            </a:r>
            <a:r>
              <a:rPr lang="en-US" sz="3200" dirty="0">
                <a:latin typeface="Times New Roman"/>
                <a:ea typeface="Calibri"/>
                <a:cs typeface="Arial"/>
              </a:rPr>
              <a:t> release </a:t>
            </a:r>
            <a:r>
              <a:rPr lang="en-US" sz="3200" dirty="0">
                <a:solidFill>
                  <a:srgbClr val="FF33CC"/>
                </a:solidFill>
                <a:latin typeface="Times New Roman"/>
                <a:ea typeface="Calibri"/>
                <a:cs typeface="Arial"/>
              </a:rPr>
              <a:t>protons</a:t>
            </a:r>
            <a:r>
              <a:rPr lang="en-US" sz="3200" dirty="0">
                <a:latin typeface="Times New Roman"/>
                <a:ea typeface="Calibri"/>
                <a:cs typeface="Arial"/>
              </a:rPr>
              <a:t> or </a:t>
            </a:r>
            <a:r>
              <a:rPr lang="en-US" sz="3200" dirty="0">
                <a:solidFill>
                  <a:srgbClr val="FF33CC"/>
                </a:solidFill>
                <a:latin typeface="Times New Roman"/>
                <a:ea typeface="Calibri"/>
                <a:cs typeface="Arial"/>
              </a:rPr>
              <a:t>heavier ions</a:t>
            </a:r>
            <a:r>
              <a:rPr lang="en-US" sz="3200" dirty="0">
                <a:latin typeface="Times New Roman"/>
                <a:ea typeface="Calibri"/>
                <a:cs typeface="Arial"/>
              </a:rPr>
              <a:t>);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en-US" sz="3200" dirty="0">
                <a:latin typeface="Times New Roman"/>
                <a:ea typeface="Calibri"/>
              </a:rPr>
              <a:t>In the second step the released charged particles deposit energy to the medium through direct Coulomb interactions with orbital electrons of the atoms in the medium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98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Applications of 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600" dirty="0">
                <a:latin typeface="Times New Roman"/>
                <a:ea typeface="Calibri"/>
              </a:rPr>
              <a:t>Both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directly</a:t>
            </a:r>
            <a:r>
              <a:rPr lang="en-US" sz="3600" dirty="0">
                <a:latin typeface="Times New Roman"/>
                <a:ea typeface="Calibri"/>
              </a:rPr>
              <a:t> and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indirectly</a:t>
            </a:r>
            <a:r>
              <a:rPr lang="en-US" sz="3600" dirty="0">
                <a:latin typeface="Times New Roman"/>
                <a:ea typeface="Calibri"/>
              </a:rPr>
              <a:t> ionizing radiations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/>
                <a:ea typeface="Calibri"/>
              </a:rPr>
              <a:t>The branch of medicine that uses radiation in the treatment of disease is called </a:t>
            </a:r>
            <a:r>
              <a:rPr lang="en-US" sz="3200" dirty="0">
                <a:solidFill>
                  <a:srgbClr val="92D050"/>
                </a:solidFill>
                <a:latin typeface="Times New Roman"/>
                <a:ea typeface="Calibri"/>
              </a:rPr>
              <a:t>radiotherapy</a:t>
            </a:r>
            <a:r>
              <a:rPr lang="en-US" sz="3200" dirty="0">
                <a:latin typeface="Times New Roman"/>
                <a:ea typeface="Calibri"/>
              </a:rPr>
              <a:t>, therapeutic radiology or radiation oncology</a:t>
            </a:r>
          </a:p>
          <a:p>
            <a:pPr algn="just"/>
            <a:r>
              <a:rPr lang="en-US" sz="3200" dirty="0">
                <a:latin typeface="Times New Roman"/>
                <a:ea typeface="Calibri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Times New Roman"/>
                <a:ea typeface="Calibri"/>
              </a:rPr>
              <a:t>Diagnostic radiology </a:t>
            </a:r>
            <a:r>
              <a:rPr lang="en-US" sz="3200" dirty="0">
                <a:latin typeface="Times New Roman"/>
                <a:ea typeface="Calibri"/>
              </a:rPr>
              <a:t>and nuclear medicine are branches of medicine that use ionizing radiation in the diagnosis of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69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3340</Words>
  <Application>Microsoft Office PowerPoint</Application>
  <PresentationFormat>On-screen Show (4:3)</PresentationFormat>
  <Paragraphs>253</Paragraphs>
  <Slides>61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Albertus Medium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PowerPoint Presentation</vt:lpstr>
      <vt:lpstr>1    Introduction  </vt:lpstr>
      <vt:lpstr>It can be produced in one of two ways:</vt:lpstr>
      <vt:lpstr>The types of radiation fall into two main categories</vt:lpstr>
      <vt:lpstr>PowerPoint Presentation</vt:lpstr>
      <vt:lpstr>2    Classification of Radiation </vt:lpstr>
      <vt:lpstr> Directly ionizing radiation </vt:lpstr>
      <vt:lpstr> Indirectly ionizing radiation </vt:lpstr>
      <vt:lpstr>Applications of  Both directly and indirectly ionizing radiations </vt:lpstr>
      <vt:lpstr>Classification of ionizing photon radiation </vt:lpstr>
      <vt:lpstr>1.3  Basic definitions for atomic structure</vt:lpstr>
      <vt:lpstr>PowerPoint Presentation</vt:lpstr>
      <vt:lpstr>1.4The Units of Energy</vt:lpstr>
      <vt:lpstr>1.5 Radioactivity</vt:lpstr>
      <vt:lpstr>1.5.1 Stability and Instability </vt:lpstr>
      <vt:lpstr>PowerPoint Presentation</vt:lpstr>
      <vt:lpstr>1.5.2 Rate of Decay </vt:lpstr>
      <vt:lpstr>PowerPoint Presentation</vt:lpstr>
      <vt:lpstr>1.5.5Activity</vt:lpstr>
      <vt:lpstr>PowerPoint Presentation</vt:lpstr>
      <vt:lpstr>PowerPoint Presentation</vt:lpstr>
      <vt:lpstr>PowerPoint Presentation</vt:lpstr>
      <vt:lpstr>1.6  Radioactive Decay Modes.</vt:lpstr>
      <vt:lpstr>  Beta Minus Decay  </vt:lpstr>
      <vt:lpstr>The generalized atomic equation for beta minus decay is :</vt:lpstr>
      <vt:lpstr>:   Examples of Beta Minus decay</vt:lpstr>
      <vt:lpstr> Positron/Beta Plus Decay</vt:lpstr>
      <vt:lpstr>The generalized atomic equation for positron decay is </vt:lpstr>
      <vt:lpstr>PowerPoint Presentation</vt:lpstr>
      <vt:lpstr>Alpha Decay</vt:lpstr>
      <vt:lpstr>The generalized atomic equation for alpha decay is</vt:lpstr>
      <vt:lpstr>PowerPoint Presentation</vt:lpstr>
      <vt:lpstr>Electron Capture</vt:lpstr>
      <vt:lpstr>The generalized atomic equation for electron capture is</vt:lpstr>
      <vt:lpstr>Nuclear/Isomeric Transition</vt:lpstr>
      <vt:lpstr>The generalized atomic equation for nuclear transition is</vt:lpstr>
      <vt:lpstr>Example:</vt:lpstr>
      <vt:lpstr>1.7 Interactions of Radiations with Matter</vt:lpstr>
      <vt:lpstr>1.7.1   Interaction of charged particle with matter</vt:lpstr>
      <vt:lpstr>Interaction of charged particle with matter</vt:lpstr>
      <vt:lpstr>PowerPoint Presentation</vt:lpstr>
      <vt:lpstr>1.8    Stopping Power</vt:lpstr>
      <vt:lpstr>Stopping Power</vt:lpstr>
      <vt:lpstr>PowerPoint Presentation</vt:lpstr>
      <vt:lpstr>Stopping Power</vt:lpstr>
      <vt:lpstr>Stopping Power</vt:lpstr>
      <vt:lpstr>1.8.1   Collision Stopping Power for Heavy Charged Particles</vt:lpstr>
      <vt:lpstr>1.6.1.1   Momentum Transfer from Heavy Charged Particle to Orbital Electron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1.8.1.2   Linear Collision Stopping Power</vt:lpstr>
      <vt:lpstr>Linear Collision Stopping Power</vt:lpstr>
      <vt:lpstr>PowerPoint Presentation</vt:lpstr>
      <vt:lpstr>PowerPoint Presentation</vt:lpstr>
      <vt:lpstr>PowerPoint Presentation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 </dc:title>
  <dc:creator>ALFARAH</dc:creator>
  <cp:lastModifiedBy>High Tech</cp:lastModifiedBy>
  <cp:revision>86</cp:revision>
  <dcterms:created xsi:type="dcterms:W3CDTF">2006-08-16T00:00:00Z</dcterms:created>
  <dcterms:modified xsi:type="dcterms:W3CDTF">2023-11-24T16:46:28Z</dcterms:modified>
</cp:coreProperties>
</file>