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7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8228" autoAdjust="0"/>
  </p:normalViewPr>
  <p:slideViewPr>
    <p:cSldViewPr>
      <p:cViewPr varScale="1">
        <p:scale>
          <a:sx n="67" d="100"/>
          <a:sy n="67" d="100"/>
        </p:scale>
        <p:origin x="12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/>
                <a:ea typeface="Calibri"/>
              </a:rPr>
              <a:t>1.7 Interactions of Radiations with Matter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particles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FF0000"/>
                </a:solidFill>
              </a:rPr>
              <a:t>rays</a:t>
            </a:r>
            <a:r>
              <a:rPr lang="en-US" sz="2800" dirty="0"/>
              <a:t> that are emitted during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radioactive decay </a:t>
            </a:r>
            <a:r>
              <a:rPr lang="en-US" sz="2800" dirty="0"/>
              <a:t>are emitted with certain energy, and they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may or may not </a:t>
            </a:r>
            <a:r>
              <a:rPr lang="en-US" sz="2800" dirty="0"/>
              <a:t>have charge.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All of them interact with the </a:t>
            </a:r>
            <a:r>
              <a:rPr lang="en-US" sz="2800" dirty="0">
                <a:solidFill>
                  <a:srgbClr val="FF3399"/>
                </a:solidFill>
              </a:rPr>
              <a:t>environment</a:t>
            </a:r>
            <a:r>
              <a:rPr lang="en-US" sz="2800" dirty="0"/>
              <a:t> into which they are released,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transferring energy </a:t>
            </a:r>
            <a:r>
              <a:rPr lang="en-US" sz="2800" dirty="0"/>
              <a:t>to that medium, and eventually dissipating all of their energy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such transfers of energy will have important implication for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radiation biology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radiation shielding 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F0"/>
                </a:solidFill>
              </a:rPr>
              <a:t>radiation detection</a:t>
            </a:r>
            <a:r>
              <a:rPr lang="en-US" sz="2800" dirty="0"/>
              <a:t> and almost every practical application of radiation protection.</a:t>
            </a:r>
          </a:p>
        </p:txBody>
      </p:sp>
    </p:spTree>
    <p:extLst>
      <p:ext uri="{BB962C8B-B14F-4D97-AF65-F5344CB8AC3E}">
        <p14:creationId xmlns:p14="http://schemas.microsoft.com/office/powerpoint/2010/main" val="22850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CMBX12"/>
                <a:cs typeface="Arial"/>
              </a:rPr>
              <a:t>1.8.1   Collision Stopping Power for Heavy Charged Particles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389120"/>
          </a:xfrm>
        </p:spPr>
        <p:txBody>
          <a:bodyPr/>
          <a:lstStyle/>
          <a:p>
            <a:r>
              <a:rPr lang="en-US" sz="2800" dirty="0">
                <a:latin typeface="Times New Roman"/>
                <a:ea typeface="CMR10"/>
              </a:rPr>
              <a:t>In the energy range below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10 MeV</a:t>
            </a:r>
            <a:r>
              <a:rPr lang="en-US" sz="2800" dirty="0">
                <a:latin typeface="Times New Roman"/>
                <a:ea typeface="CMR10"/>
              </a:rPr>
              <a:t>, the energy transfer from energetic heavy charged particles to a medium (absorber) they traverse occurs mainly through Coulomb interactions of the charged particle with </a:t>
            </a:r>
            <a:r>
              <a:rPr lang="en-US" sz="2800" dirty="0">
                <a:solidFill>
                  <a:srgbClr val="7030A0"/>
                </a:solidFill>
                <a:latin typeface="Times New Roman"/>
                <a:ea typeface="CMR10"/>
              </a:rPr>
              <a:t>orbital electrons </a:t>
            </a:r>
            <a:r>
              <a:rPr lang="en-US" sz="2800" dirty="0">
                <a:latin typeface="Times New Roman"/>
                <a:ea typeface="CMR10"/>
              </a:rPr>
              <a:t>of the absorber atoms.</a:t>
            </a:r>
          </a:p>
          <a:p>
            <a:pPr marL="0" indent="0">
              <a:buNone/>
            </a:pPr>
            <a:r>
              <a:rPr lang="en-US" sz="2800" dirty="0">
                <a:latin typeface="Times New Roman"/>
                <a:ea typeface="CMR10"/>
              </a:rPr>
              <a:t> 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MR10"/>
                <a:cs typeface="Arial"/>
              </a:rPr>
              <a:t>1. </a:t>
            </a:r>
            <a:r>
              <a:rPr lang="en-US" sz="2800" i="1" dirty="0">
                <a:latin typeface="Times New Roman"/>
                <a:ea typeface="CMTI10"/>
                <a:cs typeface="Arial"/>
              </a:rPr>
              <a:t>soft collisions </a:t>
            </a:r>
            <a:r>
              <a:rPr lang="en-US" sz="2800" dirty="0">
                <a:latin typeface="Times New Roman"/>
                <a:ea typeface="CMR10"/>
                <a:cs typeface="Arial"/>
              </a:rPr>
              <a:t>for </a:t>
            </a:r>
            <a:r>
              <a:rPr lang="en-US" sz="2800" i="1" dirty="0">
                <a:latin typeface="Times New Roman"/>
                <a:ea typeface="CMMI10"/>
                <a:cs typeface="Arial"/>
              </a:rPr>
              <a:t>b </a:t>
            </a:r>
            <a:r>
              <a:rPr lang="en-US" sz="2800" i="1" dirty="0">
                <a:latin typeface="Times New Roman"/>
                <a:ea typeface="CMSY10"/>
                <a:cs typeface="Arial"/>
              </a:rPr>
              <a:t>&gt;&gt; </a:t>
            </a:r>
            <a:r>
              <a:rPr lang="en-US" sz="2800" i="1" dirty="0">
                <a:latin typeface="Times New Roman"/>
                <a:ea typeface="CMMI10"/>
                <a:cs typeface="Arial"/>
              </a:rPr>
              <a:t>a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MR10"/>
                <a:cs typeface="Arial"/>
              </a:rPr>
              <a:t>2. </a:t>
            </a:r>
            <a:r>
              <a:rPr lang="en-US" sz="2800" i="1" dirty="0">
                <a:latin typeface="Times New Roman"/>
                <a:ea typeface="CMTI10"/>
                <a:cs typeface="Arial"/>
              </a:rPr>
              <a:t>hard collisions </a:t>
            </a:r>
            <a:r>
              <a:rPr lang="en-US" sz="2800" dirty="0">
                <a:latin typeface="Times New Roman"/>
                <a:ea typeface="CMR10"/>
                <a:cs typeface="Arial"/>
              </a:rPr>
              <a:t>for </a:t>
            </a:r>
            <a:r>
              <a:rPr lang="en-US" sz="2800" i="1" dirty="0">
                <a:latin typeface="Times New Roman"/>
                <a:ea typeface="CMMI10"/>
                <a:cs typeface="Arial"/>
              </a:rPr>
              <a:t>b </a:t>
            </a:r>
            <a:r>
              <a:rPr lang="en-US" sz="2800" i="1" dirty="0">
                <a:latin typeface="Times New Roman"/>
                <a:ea typeface="CMSY10"/>
                <a:cs typeface="Arial"/>
              </a:rPr>
              <a:t>≈ </a:t>
            </a:r>
            <a:r>
              <a:rPr lang="en-US" sz="2800" i="1" dirty="0">
                <a:latin typeface="Times New Roman"/>
                <a:ea typeface="CMMI10"/>
                <a:cs typeface="Arial"/>
              </a:rPr>
              <a:t>a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1.6.1.1   Momentum Transfer from Heavy Charged Particle to Orbital Electron</a:t>
            </a:r>
            <a:br>
              <a:rPr lang="en-US" sz="1800" dirty="0">
                <a:solidFill>
                  <a:schemeClr val="tx1"/>
                </a:solidFill>
                <a:ea typeface="Calibri"/>
                <a:cs typeface="Arial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/>
                <a:ea typeface="CMR10"/>
              </a:rPr>
              <a:t>The classical derivation of the </a:t>
            </a:r>
            <a:r>
              <a:rPr lang="en-US" sz="2800" i="1" dirty="0">
                <a:latin typeface="Times New Roman"/>
                <a:ea typeface="CMTI10"/>
              </a:rPr>
              <a:t>mass collision stopping power </a:t>
            </a:r>
            <a:r>
              <a:rPr lang="en-US" sz="2800" i="1" dirty="0" err="1">
                <a:latin typeface="Times New Roman"/>
                <a:ea typeface="CMMI10"/>
              </a:rPr>
              <a:t>S</a:t>
            </a:r>
            <a:r>
              <a:rPr lang="en-US" sz="2800" i="1" baseline="-25000" dirty="0" err="1">
                <a:latin typeface="Times New Roman"/>
                <a:ea typeface="CMMI7"/>
              </a:rPr>
              <a:t>col</a:t>
            </a:r>
            <a:r>
              <a:rPr lang="en-US" sz="2800" i="1" dirty="0">
                <a:latin typeface="Times New Roman"/>
                <a:ea typeface="CMMI7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of a heavy charged particle, such as a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proton</a:t>
            </a:r>
            <a:r>
              <a:rPr lang="en-US" sz="2800" dirty="0">
                <a:latin typeface="Times New Roman"/>
                <a:ea typeface="CMR10"/>
              </a:rPr>
              <a:t>, is based on the calculation of the momentum change </a:t>
            </a:r>
            <a:r>
              <a:rPr lang="en-US" sz="2800" i="1" dirty="0" err="1">
                <a:latin typeface="Times New Roman"/>
                <a:ea typeface="CMMI10"/>
              </a:rPr>
              <a:t>Δp</a:t>
            </a:r>
            <a:r>
              <a:rPr lang="en-US" sz="2800" i="1" dirty="0">
                <a:latin typeface="Times New Roman"/>
                <a:ea typeface="CMMI10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of the heavy charged particle colliding with an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orbital electron</a:t>
            </a:r>
            <a:r>
              <a:rPr lang="en-US" sz="2800" dirty="0">
                <a:latin typeface="Times New Roman"/>
                <a:ea typeface="CMR10"/>
              </a:rPr>
              <a:t>. The Coulomb interaction between the heavy charged particle (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charge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MMI10"/>
              </a:rPr>
              <a:t>ze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and mass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</a:rPr>
              <a:t>M</a:t>
            </a:r>
            <a:r>
              <a:rPr lang="en-US" sz="2800" dirty="0">
                <a:latin typeface="Times New Roman"/>
                <a:ea typeface="CMR10"/>
              </a:rPr>
              <a:t>) and the orbital electron (</a:t>
            </a:r>
            <a:r>
              <a:rPr lang="en-US" sz="2800" dirty="0">
                <a:solidFill>
                  <a:srgbClr val="7030A0"/>
                </a:solidFill>
                <a:latin typeface="Times New Roman"/>
                <a:ea typeface="CMR10"/>
              </a:rPr>
              <a:t>charge </a:t>
            </a:r>
            <a:r>
              <a:rPr lang="en-US" sz="2800" i="1" dirty="0">
                <a:solidFill>
                  <a:srgbClr val="7030A0"/>
                </a:solidFill>
                <a:latin typeface="Times New Roman"/>
                <a:ea typeface="CMMI10"/>
              </a:rPr>
              <a:t>e </a:t>
            </a:r>
            <a:r>
              <a:rPr lang="en-US" sz="2800" dirty="0">
                <a:solidFill>
                  <a:srgbClr val="7030A0"/>
                </a:solidFill>
                <a:latin typeface="Times New Roman"/>
                <a:ea typeface="CMR10"/>
              </a:rPr>
              <a:t>and mass </a:t>
            </a:r>
            <a:r>
              <a:rPr lang="en-US" sz="2800" i="1" dirty="0">
                <a:solidFill>
                  <a:srgbClr val="7030A0"/>
                </a:solidFill>
                <a:latin typeface="Times New Roman"/>
                <a:ea typeface="CMMI10"/>
              </a:rPr>
              <a:t>m</a:t>
            </a:r>
            <a:r>
              <a:rPr lang="en-US" sz="2800" baseline="-25000" dirty="0">
                <a:solidFill>
                  <a:srgbClr val="7030A0"/>
                </a:solidFill>
                <a:latin typeface="Times New Roman"/>
                <a:ea typeface="CMR7"/>
              </a:rPr>
              <a:t>e</a:t>
            </a:r>
            <a:r>
              <a:rPr lang="en-US" sz="2800" dirty="0">
                <a:latin typeface="Times New Roman"/>
                <a:ea typeface="CMR10"/>
              </a:rPr>
              <a:t>) is shown schematically in Fig. 1.2.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0" y="762000"/>
            <a:ext cx="779628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1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638800"/>
              </a:xfrm>
            </p:spPr>
            <p:txBody>
              <a:bodyPr>
                <a:norm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The momentum transfer </a:t>
                </a:r>
                <a:r>
                  <a:rPr lang="en-US" sz="3200" i="1" dirty="0" err="1">
                    <a:effectLst/>
                    <a:latin typeface="Times New Roman"/>
                    <a:ea typeface="CMMI10"/>
                    <a:cs typeface="Arial"/>
                  </a:rPr>
                  <a:t>Δp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is along a line that bisects the angle 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π </a:t>
                </a:r>
                <a:r>
                  <a:rPr lang="en-US" sz="2800" i="1" dirty="0">
                    <a:effectLst/>
                    <a:latin typeface="Times New Roman"/>
                    <a:ea typeface="CMSY10"/>
                    <a:cs typeface="Arial"/>
                  </a:rPr>
                  <a:t>− 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θ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, as indicated in Fig. 1.2, and the magnitude of </a:t>
                </a:r>
                <a:r>
                  <a:rPr lang="en-US" sz="3200" i="1" dirty="0" err="1">
                    <a:effectLst/>
                    <a:latin typeface="Times New Roman"/>
                    <a:ea typeface="CMMI10"/>
                    <a:cs typeface="Arial"/>
                  </a:rPr>
                  <a:t>Δp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is calculated as follows:</a:t>
                </a:r>
                <a:endParaRPr lang="en-US" sz="2400" b="1" i="1" dirty="0">
                  <a:effectLst/>
                  <a:latin typeface="Cambria Math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r>
                      <a:rPr lang="en-US" sz="3200" b="1" i="1">
                        <a:latin typeface="Cambria Math"/>
                        <a:ea typeface="Calibri"/>
                        <a:cs typeface="Times New Roman"/>
                      </a:rPr>
                      <m:t>𝒑</m:t>
                    </m:r>
                    <m:r>
                      <a:rPr lang="en-US" sz="32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𝑭</m:t>
                            </m:r>
                          </m:e>
                          <m:sub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∆</m:t>
                            </m:r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𝒑</m:t>
                            </m:r>
                          </m:sub>
                        </m:sSub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𝒅𝒕</m:t>
                        </m:r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naryPr>
                          <m:sub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−∞</m:t>
                            </m:r>
                          </m:sub>
                          <m:sup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𝒄𝒐𝒍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∅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𝒅𝒕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     (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sz="2800" dirty="0">
                    <a:latin typeface="Times New Roman"/>
                    <a:ea typeface="CMR10"/>
                  </a:rPr>
                  <a:t>The magnitude of the Coulomb force </a:t>
                </a:r>
                <a:r>
                  <a:rPr lang="en-US" sz="2800" i="1" dirty="0" err="1">
                    <a:latin typeface="Times New Roman"/>
                    <a:ea typeface="CMMI10"/>
                  </a:rPr>
                  <a:t>F</a:t>
                </a:r>
                <a:r>
                  <a:rPr lang="en-US" sz="2800" baseline="-25000" dirty="0" err="1">
                    <a:latin typeface="Times New Roman"/>
                    <a:ea typeface="CMR7"/>
                  </a:rPr>
                  <a:t>coul</a:t>
                </a:r>
                <a:r>
                  <a:rPr lang="en-US" sz="2800" dirty="0">
                    <a:latin typeface="Times New Roman"/>
                    <a:ea typeface="CMR7"/>
                  </a:rPr>
                  <a:t> </a:t>
                </a:r>
                <a:r>
                  <a:rPr lang="en-US" sz="2800" dirty="0">
                    <a:latin typeface="Times New Roman"/>
                    <a:ea typeface="CMR10"/>
                  </a:rPr>
                  <a:t>between the heavy charged particle and the electron 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</a:rPr>
                          <m:t>𝒄𝒐𝒍</m:t>
                        </m:r>
                      </m:sub>
                    </m:sSub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𝒛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𝟒</m:t>
                        </m:r>
                        <m:r>
                          <a:rPr lang="en-US" sz="3200" b="1" i="1">
                            <a:latin typeface="Cambria Math"/>
                          </a:rPr>
                          <m:t>𝝅</m:t>
                        </m:r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638800"/>
              </a:xfrm>
              <a:blipFill rotWithShape="1">
                <a:blip r:embed="rId2" cstate="print"/>
                <a:stretch>
                  <a:fillRect l="-1481" r="-2519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34200" y="1657290"/>
            <a:ext cx="381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35814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99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715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Incorporating the expression for the Coulomb force into (1.1), the momentum transfer </a:t>
                </a:r>
                <a:r>
                  <a:rPr lang="en-US" sz="3200" i="1" dirty="0" err="1">
                    <a:latin typeface="Times New Roman"/>
                    <a:ea typeface="CMMI10"/>
                    <a:cs typeface="Arial"/>
                  </a:rPr>
                  <a:t>Δp</a:t>
                </a:r>
                <a:r>
                  <a:rPr lang="en-US" sz="2800" i="1" dirty="0"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can now be written as:</a:t>
                </a:r>
                <a:endParaRPr lang="en-US" sz="2000" dirty="0">
                  <a:latin typeface="Calibri"/>
                  <a:ea typeface="Calibri"/>
                  <a:cs typeface="Arial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libri"/>
                        <a:cs typeface="Times New Roman"/>
                      </a:rPr>
                      <m:t> ∆</m:t>
                    </m:r>
                    <m:r>
                      <a:rPr lang="en-US" sz="3600" b="1" i="1">
                        <a:latin typeface="Cambria Math"/>
                        <a:ea typeface="Calibri"/>
                        <a:cs typeface="Times New Roman"/>
                      </a:rPr>
                      <m:t>𝒑</m:t>
                    </m:r>
                    <m:r>
                      <a:rPr lang="en-US" sz="36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𝒛</m:t>
                        </m:r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e>
                          <m:sup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𝝅</m:t>
                        </m:r>
                        <m:sSub>
                          <m:sSub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𝜺</m:t>
                            </m:r>
                          </m:e>
                          <m:sub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𝝅</m:t>
                            </m:r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𝝅</m:t>
                            </m:r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6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3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n-US" sz="3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∅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36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sz="3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𝒅𝒕</m:t>
                            </m:r>
                          </m:num>
                          <m:den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𝒅</m:t>
                            </m:r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∅</m:t>
                            </m:r>
                          </m:den>
                        </m:f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∅</m:t>
                        </m:r>
                      </m:e>
                    </m:nary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600" b="1" i="0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         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0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e>
                    </m:d>
                  </m:oMath>
                </a14:m>
                <a:endParaRPr lang="en-US" sz="4000" b="1" dirty="0">
                  <a:effectLst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400" dirty="0">
                    <a:latin typeface="Times New Roman"/>
                    <a:ea typeface="CMR10"/>
                    <a:cs typeface="Arial"/>
                  </a:rPr>
                  <a:t>The angular momentum </a:t>
                </a:r>
                <a:r>
                  <a:rPr lang="en-US" sz="3400" i="1" dirty="0">
                    <a:latin typeface="Times New Roman"/>
                    <a:ea typeface="CMMI10"/>
                    <a:cs typeface="Arial"/>
                  </a:rPr>
                  <a:t>L </a:t>
                </a:r>
                <a:r>
                  <a:rPr lang="en-US" sz="3400" dirty="0">
                    <a:latin typeface="Times New Roman"/>
                    <a:ea typeface="CMR10"/>
                    <a:cs typeface="Arial"/>
                  </a:rPr>
                  <a:t>for the collision process is defined as follows:</a:t>
                </a:r>
                <a:endParaRPr lang="en-US" sz="4000" b="1" dirty="0">
                  <a:effectLst/>
                  <a:ea typeface="Calibri"/>
                  <a:cs typeface="Times New Roman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i="1" dirty="0"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3200" i="1" dirty="0">
                    <a:latin typeface="Times New Roman"/>
                    <a:ea typeface="CMMI10"/>
                    <a:cs typeface="Arial"/>
                  </a:rPr>
                  <a:t>L </a:t>
                </a:r>
                <a:r>
                  <a:rPr lang="en-US" sz="3200" dirty="0">
                    <a:latin typeface="Times New Roman"/>
                    <a:ea typeface="CMR10"/>
                    <a:cs typeface="Arial"/>
                  </a:rPr>
                  <a:t>= </a:t>
                </a:r>
                <a:r>
                  <a:rPr lang="en-US" sz="3200" i="1" dirty="0" err="1">
                    <a:latin typeface="Times New Roman"/>
                    <a:ea typeface="CMMI10"/>
                    <a:cs typeface="Arial"/>
                  </a:rPr>
                  <a:t>Mυ</a:t>
                </a:r>
                <a:r>
                  <a:rPr lang="en-US" sz="3200" i="1" baseline="-25000" dirty="0" err="1">
                    <a:latin typeface="Times New Roman"/>
                    <a:ea typeface="CMSY7"/>
                    <a:cs typeface="Arial"/>
                  </a:rPr>
                  <a:t>∞</a:t>
                </a:r>
                <a:r>
                  <a:rPr lang="en-US" sz="3200" i="1" dirty="0" err="1">
                    <a:latin typeface="Times New Roman"/>
                    <a:ea typeface="CMMI10"/>
                    <a:cs typeface="Arial"/>
                  </a:rPr>
                  <a:t>b</a:t>
                </a:r>
                <a:r>
                  <a:rPr lang="en-US" sz="3200" i="1" dirty="0"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3200" dirty="0">
                    <a:latin typeface="Times New Roman"/>
                    <a:ea typeface="CMR10"/>
                    <a:cs typeface="Arial"/>
                  </a:rPr>
                  <a:t>= </a:t>
                </a:r>
                <a:r>
                  <a:rPr lang="en-US" sz="3200" i="1" dirty="0">
                    <a:latin typeface="Times New Roman"/>
                    <a:ea typeface="CMMI10"/>
                    <a:cs typeface="Arial"/>
                  </a:rPr>
                  <a:t>Mωr</a:t>
                </a:r>
                <a:r>
                  <a:rPr lang="en-US" sz="3200" baseline="30000" dirty="0">
                    <a:latin typeface="Times New Roman"/>
                    <a:ea typeface="CMR7"/>
                    <a:cs typeface="Arial"/>
                  </a:rPr>
                  <a:t>2                                            </a:t>
                </a:r>
                <a:r>
                  <a:rPr lang="en-US" sz="3200" dirty="0">
                    <a:latin typeface="Times New Roman"/>
                    <a:ea typeface="CMR7"/>
                    <a:cs typeface="Arial"/>
                  </a:rPr>
                  <a:t> </a:t>
                </a:r>
                <a:r>
                  <a:rPr lang="en-US" sz="2800" b="1" dirty="0">
                    <a:latin typeface="Times New Roman"/>
                    <a:ea typeface="Calibri"/>
                    <a:cs typeface="Arial"/>
                  </a:rPr>
                  <a:t>(1.4)</a:t>
                </a:r>
                <a:endParaRPr lang="en-US" sz="2000" dirty="0">
                  <a:latin typeface="Calibri"/>
                  <a:ea typeface="Calibri"/>
                  <a:cs typeface="Arial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where</a:t>
                </a:r>
                <a:endParaRPr lang="en-US" sz="2000" dirty="0">
                  <a:latin typeface="Calibri"/>
                  <a:ea typeface="Calibri"/>
                  <a:cs typeface="Arial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i="1" dirty="0">
                    <a:latin typeface="Times New Roman"/>
                    <a:ea typeface="CMMI10"/>
                    <a:cs typeface="Arial"/>
                  </a:rPr>
                  <a:t>M</a:t>
                </a:r>
                <a:r>
                  <a:rPr lang="en-US" sz="2800" i="1" dirty="0"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is the mass of the heavy charged particle,</a:t>
                </a:r>
                <a:endParaRPr lang="en-US" sz="2000" dirty="0">
                  <a:latin typeface="Calibri"/>
                  <a:ea typeface="Calibri"/>
                  <a:cs typeface="Arial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i="1" dirty="0">
                    <a:latin typeface="Times New Roman"/>
                    <a:ea typeface="CMMI10"/>
                    <a:cs typeface="Arial"/>
                  </a:rPr>
                  <a:t>v</a:t>
                </a:r>
                <a:r>
                  <a:rPr lang="en-US" sz="2800" b="1" i="1" baseline="-25000" dirty="0">
                    <a:latin typeface="Times New Roman"/>
                    <a:ea typeface="CMSY7"/>
                    <a:cs typeface="Arial"/>
                  </a:rPr>
                  <a:t>∞</a:t>
                </a:r>
                <a:r>
                  <a:rPr lang="en-US" sz="2800" b="1" i="1" dirty="0">
                    <a:latin typeface="Times New Roman"/>
                    <a:ea typeface="CMSY7"/>
                    <a:cs typeface="Arial"/>
                  </a:rPr>
                  <a:t> </a:t>
                </a: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is the initial velocity of the heavy charged particle (i.e., velocity before the interaction),</a:t>
                </a:r>
                <a:endParaRPr lang="en-US" sz="2000" dirty="0">
                  <a:latin typeface="Calibri"/>
                  <a:ea typeface="Calibri"/>
                  <a:cs typeface="Arial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b="1" i="1" dirty="0">
                    <a:latin typeface="Times New Roman"/>
                    <a:ea typeface="CMMI10"/>
                    <a:cs typeface="Arial"/>
                  </a:rPr>
                  <a:t>ω</a:t>
                </a:r>
                <a:r>
                  <a:rPr lang="en-US" sz="2800" i="1" dirty="0"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is the angular frequency equal to </a:t>
                </a:r>
                <a:r>
                  <a:rPr lang="en-US" sz="2800" i="1" dirty="0" err="1">
                    <a:latin typeface="Times New Roman"/>
                    <a:ea typeface="CMMI10"/>
                    <a:cs typeface="Arial"/>
                  </a:rPr>
                  <a:t>dφ</a:t>
                </a:r>
                <a:r>
                  <a:rPr lang="en-US" sz="2800" i="1" dirty="0">
                    <a:latin typeface="Times New Roman"/>
                    <a:ea typeface="CMMI10"/>
                    <a:cs typeface="Arial"/>
                  </a:rPr>
                  <a:t>/</a:t>
                </a:r>
                <a:r>
                  <a:rPr lang="en-US" sz="2800" i="1" dirty="0" err="1">
                    <a:latin typeface="Times New Roman"/>
                    <a:ea typeface="CMMI10"/>
                    <a:cs typeface="Arial"/>
                  </a:rPr>
                  <a:t>dt</a:t>
                </a:r>
                <a:r>
                  <a:rPr lang="en-US" sz="2800" dirty="0" err="1">
                    <a:latin typeface="Times New Roman"/>
                    <a:ea typeface="CMR10"/>
                    <a:cs typeface="Arial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715000"/>
              </a:xfrm>
              <a:blipFill rotWithShape="1">
                <a:blip r:embed="rId2" cstate="print"/>
                <a:stretch>
                  <a:fillRect l="-1259" t="-853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62600" y="18288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35814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621268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48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685800"/>
                <a:ext cx="8839200" cy="5638800"/>
              </a:xfrm>
            </p:spPr>
            <p:txBody>
              <a:bodyPr>
                <a:norm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Using the conservation of angular momentum, we can now write (1.3) in a simpler form:</a:t>
                </a:r>
                <a:endParaRPr lang="en-US" sz="2000" dirty="0">
                  <a:latin typeface="Calibri"/>
                  <a:ea typeface="Calibri"/>
                  <a:cs typeface="Arial"/>
                </a:endParaRPr>
              </a:p>
              <a:p>
                <a:endParaRPr lang="en-US" sz="2800" b="1" i="1" dirty="0"/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∆</m:t>
                    </m:r>
                    <m:r>
                      <a:rPr lang="en-US" sz="2800" b="1" i="1">
                        <a:latin typeface="Cambria Math"/>
                      </a:rPr>
                      <m:t>𝒑</m:t>
                    </m:r>
                    <m:r>
                      <a:rPr lang="en-US" sz="28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𝒛</m:t>
                        </m:r>
                        <m:sSup>
                          <m:sSup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𝝅</m:t>
                        </m:r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b>
                        </m:sSub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𝝅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𝝅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∅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𝒅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∅=</m:t>
                            </m:r>
                            <m:f>
                              <m:fPr>
                                <m:ctrlPr>
                                  <a:rPr lang="en-US" sz="28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𝒛</m:t>
                                </m:r>
                                <m:sSup>
                                  <m:sSupPr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𝝅</m:t>
                                </m:r>
                                <m:sSub>
                                  <m:sSubPr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28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∞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sz="28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800" b="1" i="1">
                                            <a:effectLst/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800" b="1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𝐬𝐢𝐧</m:t>
                                        </m:r>
                                      </m:fName>
                                      <m:e>
                                        <m:r>
                                          <a:rPr lang="en-US" sz="2800" b="1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∅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b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(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𝝅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𝜽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den>
                                </m:f>
                              </m:sub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(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𝝅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𝜽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bSup>
                          </m:e>
                        </m:func>
                      </m:e>
                    </m:nary>
                  </m:oMath>
                </a14:m>
                <a:endParaRPr lang="en-US" sz="2800" b="1" dirty="0">
                  <a:effectLst/>
                  <a:ea typeface="Calibri"/>
                  <a:cs typeface="Times New Roman"/>
                </a:endParaRPr>
              </a:p>
              <a:p>
                <a:endParaRPr lang="en-US" sz="2400" b="1" i="1" dirty="0">
                  <a:latin typeface="Cambria Math"/>
                  <a:ea typeface="Calibri"/>
                  <a:cs typeface="Times New Roman"/>
                </a:endParaRPr>
              </a:p>
              <a:p>
                <a:endParaRPr lang="en-US" sz="2400" b="1" i="1" dirty="0">
                  <a:latin typeface="Cambria Math"/>
                  <a:ea typeface="Calibri"/>
                  <a:cs typeface="Times New Roman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r>
                      <a:rPr lang="en-US" sz="3200" b="1" i="1">
                        <a:latin typeface="Cambria Math"/>
                        <a:ea typeface="Calibri"/>
                        <a:cs typeface="Times New Roman"/>
                      </a:rPr>
                      <m:t>𝒑</m:t>
                    </m:r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𝒛</m:t>
                        </m:r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e>
                          <m:sup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𝝅</m:t>
                        </m:r>
                        <m:sSub>
                          <m:sSub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𝜺</m:t>
                            </m:r>
                          </m:e>
                          <m:sub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b>
                        </m:sSub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den>
                    </m:f>
                    <m:func>
                      <m:func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𝐜𝐨𝐬</m:t>
                        </m:r>
                      </m:fName>
                      <m:e>
                        <m:f>
                          <m:f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6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       </m:t>
                    </m:r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685800"/>
                <a:ext cx="8839200" cy="5638800"/>
              </a:xfrm>
              <a:blipFill rotWithShape="1">
                <a:blip r:embed="rId2" cstate="print"/>
                <a:stretch>
                  <a:fillRect l="-1379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76400" y="12954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562600" y="4572000"/>
            <a:ext cx="1066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1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638800"/>
              </a:xfrm>
            </p:spPr>
            <p:txBody>
              <a:bodyPr>
                <a:norm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 In the case of a heavy charged particle (</a:t>
                </a:r>
                <a:r>
                  <a:rPr lang="en-US" sz="2800" i="1" dirty="0" err="1">
                    <a:effectLst/>
                    <a:latin typeface="Times New Roman"/>
                    <a:ea typeface="CMMI10"/>
                    <a:cs typeface="Arial"/>
                  </a:rPr>
                  <a:t>ze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) interacting with a stationary orbital electron (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e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) the scattering angle 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θ </a:t>
                </a:r>
                <a:r>
                  <a:rPr lang="en-US" sz="2800" i="1" dirty="0">
                    <a:effectLst/>
                    <a:latin typeface="Times New Roman"/>
                    <a:ea typeface="CMSY10"/>
                    <a:cs typeface="Arial"/>
                  </a:rPr>
                  <a:t>≈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0, and thus results in a simplified expression for </a:t>
                </a:r>
                <a:r>
                  <a:rPr lang="en-US" sz="2800" i="1" dirty="0" err="1">
                    <a:effectLst/>
                    <a:latin typeface="Times New Roman"/>
                    <a:ea typeface="CMMI10"/>
                    <a:cs typeface="Arial"/>
                  </a:rPr>
                  <a:t>Δp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since </a:t>
                </a:r>
                <a:r>
                  <a:rPr lang="en-US" sz="2800" dirty="0" err="1">
                    <a:effectLst/>
                    <a:latin typeface="Times New Roman"/>
                    <a:ea typeface="CMR10"/>
                    <a:cs typeface="Arial"/>
                  </a:rPr>
                  <a:t>cos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(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θ/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2) </a:t>
                </a:r>
                <a:r>
                  <a:rPr lang="en-US" sz="2800" i="1" dirty="0">
                    <a:effectLst/>
                    <a:latin typeface="Times New Roman"/>
                    <a:ea typeface="CMSY10"/>
                    <a:cs typeface="Arial"/>
                  </a:rPr>
                  <a:t>≈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1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𝒑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𝒛</m:t>
                        </m:r>
                        <m:sSup>
                          <m:sSup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e>
                          <m:sup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𝝅</m:t>
                        </m:r>
                        <m:sSub>
                          <m:sSub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𝜺</m:t>
                            </m:r>
                          </m:e>
                          <m:sub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b>
                        </m:sSub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den>
                    </m:f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2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             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638800"/>
              </a:xfrm>
              <a:blipFill rotWithShape="1">
                <a:blip r:embed="rId2" cstate="print"/>
                <a:stretch>
                  <a:fillRect l="-1481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724400" y="3810000"/>
            <a:ext cx="1066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7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562600"/>
              </a:xfrm>
            </p:spPr>
            <p:txBody>
              <a:bodyPr>
                <a:norm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The energy transferred to the orbital electron from the heavy charged particle for a single interaction with an impact parameter 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b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is:</a:t>
                </a: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b="1" dirty="0">
                    <a:effectLst/>
                    <a:latin typeface="Times New Roman"/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𝑬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d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∆</m:t>
                                </m:r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sSub>
                          <m:sSub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</m:t>
                            </m:r>
                          </m:e>
                          <m:sub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sub>
                        </m:sSub>
                      </m:den>
                    </m:f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𝝅</m:t>
                                </m:r>
                                <m:sSub>
                                  <m:sSubPr>
                                    <m:ctrlPr>
                                      <a:rPr lang="en-US" sz="32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𝒛</m:t>
                            </m:r>
                          </m:e>
                          <m:sup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</m:t>
                            </m:r>
                          </m:e>
                          <m:sub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bSup>
                        <m:sSup>
                          <m:sSup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2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   (</m:t>
                    </m:r>
                    <m:r>
                      <a:rPr lang="en-US" sz="32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2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𝟕</m:t>
                    </m:r>
                    <m:r>
                      <a:rPr lang="en-US" sz="32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562600"/>
              </a:xfrm>
              <a:blipFill rotWithShape="1">
                <a:blip r:embed="rId2" cstate="print"/>
                <a:stretch>
                  <a:fillRect l="-148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010400" y="3124200"/>
            <a:ext cx="1066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1.8.1.2   Linear Collision Stopping Power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828800"/>
                <a:ext cx="8686800" cy="4389120"/>
              </a:xfrm>
            </p:spPr>
            <p:txBody>
              <a:bodyPr/>
              <a:lstStyle/>
              <a:p>
                <a:pPr algn="just"/>
                <a:r>
                  <a:rPr lang="en-US" sz="2800" dirty="0">
                    <a:latin typeface="Times New Roman"/>
                    <a:ea typeface="CMR10"/>
                  </a:rPr>
                  <a:t>The total energy loss of the charged particle in the absorber per unit path length </a:t>
                </a:r>
                <a:r>
                  <a:rPr lang="en-US" sz="2800" b="1" i="1" dirty="0" err="1">
                    <a:latin typeface="Times New Roman"/>
                    <a:ea typeface="CMMI10"/>
                  </a:rPr>
                  <a:t>dE</a:t>
                </a:r>
                <a:r>
                  <a:rPr lang="en-US" sz="2800" b="1" i="1" dirty="0">
                    <a:latin typeface="Times New Roman"/>
                    <a:ea typeface="CMMI10"/>
                  </a:rPr>
                  <a:t>/dx </a:t>
                </a:r>
                <a:r>
                  <a:rPr lang="en-US" sz="2800" dirty="0">
                    <a:latin typeface="Times New Roman"/>
                    <a:ea typeface="CMR10"/>
                  </a:rPr>
                  <a:t>is defined as the </a:t>
                </a:r>
                <a:r>
                  <a:rPr lang="en-US" sz="2800" i="1" u="sng" dirty="0">
                    <a:latin typeface="Times New Roman"/>
                    <a:ea typeface="CMTI10"/>
                  </a:rPr>
                  <a:t>linear stopping power</a:t>
                </a:r>
                <a:r>
                  <a:rPr lang="en-US" sz="2800" dirty="0">
                    <a:latin typeface="Times New Roman"/>
                    <a:ea typeface="CMR10"/>
                  </a:rPr>
                  <a:t>. It is calculated by integrating </a:t>
                </a:r>
                <a:r>
                  <a:rPr lang="en-US" sz="2800" i="1" dirty="0">
                    <a:latin typeface="Times New Roman"/>
                    <a:ea typeface="CMMI10"/>
                  </a:rPr>
                  <a:t>ΔE</a:t>
                </a:r>
                <a:r>
                  <a:rPr lang="en-US" sz="2800" dirty="0">
                    <a:latin typeface="Times New Roman"/>
                    <a:ea typeface="CMR10"/>
                  </a:rPr>
                  <a:t>(</a:t>
                </a:r>
                <a:r>
                  <a:rPr lang="en-US" sz="2800" i="1" dirty="0">
                    <a:latin typeface="Times New Roman"/>
                    <a:ea typeface="CMMI10"/>
                  </a:rPr>
                  <a:t>b</a:t>
                </a:r>
                <a:r>
                  <a:rPr lang="en-US" sz="2800" dirty="0">
                    <a:latin typeface="Times New Roman"/>
                    <a:ea typeface="CMR10"/>
                  </a:rPr>
                  <a:t>) over all possible impact parameters </a:t>
                </a:r>
                <a:r>
                  <a:rPr lang="en-US" sz="2800" b="1" i="1" dirty="0">
                    <a:latin typeface="Times New Roman"/>
                    <a:ea typeface="CMMI10"/>
                  </a:rPr>
                  <a:t>b</a:t>
                </a:r>
                <a:r>
                  <a:rPr lang="en-US" sz="2800" i="1" dirty="0">
                    <a:latin typeface="Times New Roman"/>
                    <a:ea typeface="CMMI10"/>
                  </a:rPr>
                  <a:t> </a:t>
                </a:r>
                <a:r>
                  <a:rPr lang="en-US" sz="2800" dirty="0">
                    <a:latin typeface="Times New Roman"/>
                    <a:ea typeface="CMR10"/>
                  </a:rPr>
                  <a:t>ranging from </a:t>
                </a:r>
                <a:r>
                  <a:rPr lang="en-US" sz="2800" i="1" dirty="0" err="1">
                    <a:latin typeface="Times New Roman"/>
                    <a:ea typeface="CMMI10"/>
                  </a:rPr>
                  <a:t>b</a:t>
                </a:r>
                <a:r>
                  <a:rPr lang="en-US" sz="2800" baseline="-25000" dirty="0" err="1">
                    <a:latin typeface="Times New Roman"/>
                    <a:ea typeface="CMR7"/>
                  </a:rPr>
                  <a:t>min</a:t>
                </a:r>
                <a:r>
                  <a:rPr lang="en-US" sz="2800" baseline="-25000" dirty="0">
                    <a:latin typeface="Times New Roman"/>
                    <a:ea typeface="CMR10"/>
                  </a:rPr>
                  <a:t> </a:t>
                </a:r>
                <a:r>
                  <a:rPr lang="en-US" sz="2800" dirty="0">
                    <a:latin typeface="Times New Roman"/>
                    <a:ea typeface="CMR10"/>
                  </a:rPr>
                  <a:t>to </a:t>
                </a:r>
                <a:r>
                  <a:rPr lang="en-US" sz="2800" i="1" dirty="0" err="1">
                    <a:latin typeface="Times New Roman"/>
                    <a:ea typeface="CMMI10"/>
                  </a:rPr>
                  <a:t>b</a:t>
                </a:r>
                <a:r>
                  <a:rPr lang="en-US" sz="2800" baseline="-25000" dirty="0" err="1">
                    <a:latin typeface="Times New Roman"/>
                    <a:ea typeface="CMR7"/>
                  </a:rPr>
                  <a:t>max</a:t>
                </a:r>
                <a:r>
                  <a:rPr lang="en-US" sz="2800" dirty="0">
                    <a:latin typeface="Times New Roman"/>
                    <a:ea typeface="CMR7"/>
                  </a:rPr>
                  <a:t> </a:t>
                </a:r>
                <a:r>
                  <a:rPr lang="en-US" sz="2800" dirty="0">
                    <a:latin typeface="Times New Roman"/>
                    <a:ea typeface="CMR10"/>
                  </a:rPr>
                  <a:t>and accounting for all electrons available for interaction to obtain</a:t>
                </a:r>
              </a:p>
              <a:p>
                <a:pPr marL="0" indent="0" algn="just">
                  <a:buNone/>
                </a:pPr>
                <a:endParaRPr lang="en-US" sz="2800" dirty="0">
                  <a:latin typeface="Times New Roman"/>
                  <a:ea typeface="CMR1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𝒅𝑬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𝒅𝒙</m:t>
                        </m:r>
                      </m:den>
                    </m:f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𝒎𝒊𝒏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𝒎𝒂𝒙</m:t>
                            </m:r>
                          </m:sub>
                        </m:sSub>
                      </m:sup>
                      <m:e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∆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𝑬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((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  <m:f>
                          <m:f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∆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∆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den>
                        </m:f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                                (</m:t>
                        </m:r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𝟗</m:t>
                        </m:r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828800"/>
                <a:ext cx="8686800" cy="4389120"/>
              </a:xfrm>
              <a:blipFill rotWithShape="1">
                <a:blip r:embed="rId2" cstate="print"/>
                <a:stretch>
                  <a:fillRect l="-982" t="-1389" r="-1404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934200" y="4953000"/>
            <a:ext cx="1066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124200" y="5181600"/>
            <a:ext cx="76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Linear Collision Stopping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The mass collision stopping power </a:t>
                </a:r>
                <a:r>
                  <a:rPr lang="en-US" sz="2800" i="1" dirty="0" err="1">
                    <a:effectLst/>
                    <a:latin typeface="Times New Roman"/>
                    <a:ea typeface="CMMI10"/>
                    <a:cs typeface="Arial"/>
                  </a:rPr>
                  <a:t>S</a:t>
                </a:r>
                <a:r>
                  <a:rPr lang="en-US" sz="2800" baseline="-25000" dirty="0" err="1">
                    <a:effectLst/>
                    <a:latin typeface="Times New Roman"/>
                    <a:ea typeface="CMR7"/>
                    <a:cs typeface="Arial"/>
                  </a:rPr>
                  <a:t>col</a:t>
                </a:r>
                <a:r>
                  <a:rPr lang="en-US" sz="2800" dirty="0">
                    <a:effectLst/>
                    <a:latin typeface="Times New Roman"/>
                    <a:ea typeface="CMR7"/>
                    <a:cs typeface="Arial"/>
                  </a:rPr>
                  <a:t>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is calculated from the linear collision stopping power with the standard relationship.</a:t>
                </a: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𝒄𝒐𝒍</m:t>
                        </m:r>
                      </m:sub>
                    </m:sSub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𝝆</m:t>
                        </m:r>
                      </m:den>
                    </m:f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𝒅𝑬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𝒅𝒙</m:t>
                        </m:r>
                      </m:den>
                    </m:f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                                       (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𝟏𝟎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481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400800" y="3733800"/>
            <a:ext cx="1219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43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15400" cy="1143000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1.7.1   Interaction of charged particle with matter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en-US" sz="2800" dirty="0">
                <a:latin typeface="Times New Roman"/>
                <a:ea typeface="CMR10"/>
              </a:rPr>
              <a:t>A charged particle is surrounded by its </a:t>
            </a:r>
            <a:r>
              <a:rPr lang="en-US" sz="2800" dirty="0">
                <a:solidFill>
                  <a:srgbClr val="FF3399"/>
                </a:solidFill>
                <a:latin typeface="Times New Roman"/>
                <a:ea typeface="CMR10"/>
              </a:rPr>
              <a:t>Coulomb electric force field</a:t>
            </a:r>
            <a:r>
              <a:rPr lang="en-US" sz="2800" dirty="0">
                <a:latin typeface="Times New Roman"/>
                <a:ea typeface="CMR10"/>
              </a:rPr>
              <a:t> that interacts with orbital electrons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(collision loss) </a:t>
            </a:r>
            <a:r>
              <a:rPr lang="en-US" sz="2800" dirty="0">
                <a:latin typeface="Times New Roman"/>
                <a:ea typeface="CMR10"/>
              </a:rPr>
              <a:t>and the nucleus (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MR10"/>
              </a:rPr>
              <a:t>radiative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 loss</a:t>
            </a:r>
            <a:r>
              <a:rPr lang="en-US" sz="2800" dirty="0">
                <a:latin typeface="Times New Roman"/>
                <a:ea typeface="CMR10"/>
              </a:rPr>
              <a:t>) </a:t>
            </a:r>
          </a:p>
          <a:p>
            <a:pPr marL="0" indent="0">
              <a:buNone/>
            </a:pPr>
            <a:endParaRPr lang="en-US" sz="2800" dirty="0">
              <a:latin typeface="Times New Roman"/>
              <a:ea typeface="CMR10"/>
            </a:endParaRPr>
          </a:p>
          <a:p>
            <a:r>
              <a:rPr lang="en-US" sz="2800" dirty="0">
                <a:latin typeface="Times New Roman"/>
                <a:ea typeface="CMR10"/>
              </a:rPr>
              <a:t>The energy transfer from the charged particle to matter in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MR10"/>
              </a:rPr>
              <a:t>each individual atomic </a:t>
            </a:r>
            <a:r>
              <a:rPr lang="en-US" sz="2800" dirty="0">
                <a:latin typeface="Times New Roman"/>
                <a:ea typeface="CMR10"/>
              </a:rPr>
              <a:t>interaction is generally small, so that the particle undergoes a 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CMR10"/>
              </a:rPr>
              <a:t>large number of interactions before its kinetic energy is spent</a:t>
            </a:r>
            <a:r>
              <a:rPr lang="en-US" sz="2800" dirty="0">
                <a:latin typeface="Times New Roman"/>
                <a:ea typeface="CMR1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5626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sz="2800" dirty="0">
                <a:latin typeface="Times New Roman"/>
                <a:ea typeface="CMR10"/>
              </a:rPr>
              <a:t>In (1.9) </a:t>
            </a:r>
            <a:r>
              <a:rPr lang="en-US" sz="2800" b="1" i="1" dirty="0" err="1">
                <a:latin typeface="Times New Roman"/>
                <a:ea typeface="CMMI10"/>
              </a:rPr>
              <a:t>Δn</a:t>
            </a:r>
            <a:r>
              <a:rPr lang="en-US" sz="2800" b="1" i="1" dirty="0">
                <a:latin typeface="Times New Roman"/>
                <a:ea typeface="CMMI10"/>
              </a:rPr>
              <a:t>/</a:t>
            </a:r>
            <a:r>
              <a:rPr lang="en-US" sz="2800" b="1" i="1" dirty="0" err="1">
                <a:latin typeface="Times New Roman"/>
                <a:ea typeface="CMMI10"/>
              </a:rPr>
              <a:t>Δx</a:t>
            </a:r>
            <a:r>
              <a:rPr lang="en-US" sz="2800" i="1" dirty="0">
                <a:latin typeface="Times New Roman"/>
                <a:ea typeface="CMMI10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is the number of electrons per unit path length in a thin annual cylinder with inner radius </a:t>
            </a:r>
            <a:r>
              <a:rPr lang="en-US" sz="2800" b="1" i="1" dirty="0">
                <a:latin typeface="Times New Roman"/>
                <a:ea typeface="CMMI10"/>
              </a:rPr>
              <a:t>b</a:t>
            </a:r>
            <a:r>
              <a:rPr lang="en-US" sz="2800" i="1" dirty="0">
                <a:latin typeface="Times New Roman"/>
                <a:ea typeface="CMMI10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and outer radius </a:t>
            </a:r>
            <a:r>
              <a:rPr lang="en-US" sz="2800" b="1" i="1" dirty="0">
                <a:latin typeface="Times New Roman"/>
                <a:ea typeface="CMMI10"/>
              </a:rPr>
              <a:t>b </a:t>
            </a:r>
            <a:r>
              <a:rPr lang="en-US" sz="2800" b="1" dirty="0">
                <a:latin typeface="Times New Roman"/>
                <a:ea typeface="CMR10"/>
              </a:rPr>
              <a:t>+ </a:t>
            </a:r>
            <a:r>
              <a:rPr lang="en-US" sz="2800" b="1" i="1" dirty="0">
                <a:latin typeface="Times New Roman"/>
                <a:ea typeface="CMMI10"/>
              </a:rPr>
              <a:t>db</a:t>
            </a:r>
            <a:r>
              <a:rPr lang="en-US" sz="2800" b="1" dirty="0">
                <a:latin typeface="Times New Roman"/>
                <a:ea typeface="CMR10"/>
              </a:rPr>
              <a:t>.</a:t>
            </a:r>
            <a:r>
              <a:rPr lang="en-US" sz="2800" dirty="0">
                <a:latin typeface="Times New Roman"/>
                <a:ea typeface="CMR10"/>
              </a:rPr>
              <a:t> The cylinder’s axis is aligned with the trajectory of the heavy charged particle.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MR10"/>
                <a:cs typeface="Arial"/>
              </a:rPr>
              <a:t> 1.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  <a:cs typeface="Arial"/>
              </a:rPr>
              <a:t>Minimum</a:t>
            </a:r>
            <a:r>
              <a:rPr lang="en-US" sz="2800" dirty="0">
                <a:latin typeface="Times New Roman"/>
                <a:ea typeface="CMR10"/>
                <a:cs typeface="Arial"/>
              </a:rPr>
              <a:t> possible energy transfer is governed by the ionization and excitation potentials of orbital electrons resulting in a maximum impact parameter </a:t>
            </a:r>
            <a:r>
              <a:rPr lang="en-US" sz="2800" b="1" i="1" dirty="0" err="1">
                <a:latin typeface="Times New Roman"/>
                <a:ea typeface="CMMI10"/>
                <a:cs typeface="Arial"/>
              </a:rPr>
              <a:t>b</a:t>
            </a:r>
            <a:r>
              <a:rPr lang="en-US" sz="2800" b="1" baseline="-25000" dirty="0" err="1">
                <a:latin typeface="Times New Roman"/>
                <a:ea typeface="CMR7"/>
                <a:cs typeface="Arial"/>
              </a:rPr>
              <a:t>max</a:t>
            </a:r>
            <a:r>
              <a:rPr lang="en-US" sz="2800" dirty="0">
                <a:latin typeface="Times New Roman"/>
                <a:ea typeface="CMR7"/>
                <a:cs typeface="Arial"/>
              </a:rPr>
              <a:t> </a:t>
            </a:r>
            <a:r>
              <a:rPr lang="en-US" sz="2800" dirty="0">
                <a:latin typeface="Times New Roman"/>
                <a:ea typeface="CMR10"/>
                <a:cs typeface="Arial"/>
              </a:rPr>
              <a:t>beyond which energy transfer becomes impossible.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MR10"/>
                <a:cs typeface="Arial"/>
              </a:rPr>
              <a:t>2. </a:t>
            </a:r>
            <a:r>
              <a:rPr lang="en-US" sz="2800" dirty="0">
                <a:solidFill>
                  <a:schemeClr val="accent2"/>
                </a:solidFill>
                <a:latin typeface="Times New Roman"/>
                <a:ea typeface="CMR10"/>
                <a:cs typeface="Arial"/>
              </a:rPr>
              <a:t>Maximum</a:t>
            </a:r>
            <a:r>
              <a:rPr lang="en-US" sz="2800" dirty="0">
                <a:latin typeface="Times New Roman"/>
                <a:ea typeface="CMR10"/>
                <a:cs typeface="Arial"/>
              </a:rPr>
              <a:t> possible energy transfer in a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  <a:cs typeface="Arial"/>
              </a:rPr>
              <a:t>head-on</a:t>
            </a:r>
            <a:r>
              <a:rPr lang="en-US" sz="2800" dirty="0">
                <a:latin typeface="Times New Roman"/>
                <a:ea typeface="CMR10"/>
                <a:cs typeface="Arial"/>
              </a:rPr>
              <a:t> collision between the heavy charged particle and the orbital electron and results in a minimum impact parameter </a:t>
            </a:r>
            <a:r>
              <a:rPr lang="en-US" sz="2800" b="1" i="1" dirty="0" err="1">
                <a:latin typeface="Times New Roman"/>
                <a:ea typeface="CMMI10"/>
                <a:cs typeface="Arial"/>
              </a:rPr>
              <a:t>b</a:t>
            </a:r>
            <a:r>
              <a:rPr lang="en-US" sz="2800" b="1" baseline="-25000" dirty="0" err="1">
                <a:latin typeface="Times New Roman"/>
                <a:ea typeface="CMR7"/>
                <a:cs typeface="Arial"/>
              </a:rPr>
              <a:t>min</a:t>
            </a:r>
            <a:r>
              <a:rPr lang="en-US" sz="2800" dirty="0">
                <a:latin typeface="Times New Roman"/>
                <a:ea typeface="CMR10"/>
                <a:cs typeface="Arial"/>
              </a:rPr>
              <a:t>. </a:t>
            </a:r>
            <a:endParaRPr lang="en-US" sz="2800" dirty="0">
              <a:latin typeface="Times New Roman"/>
              <a:ea typeface="CMR10"/>
            </a:endParaRPr>
          </a:p>
        </p:txBody>
      </p:sp>
    </p:spTree>
    <p:extLst>
      <p:ext uri="{BB962C8B-B14F-4D97-AF65-F5344CB8AC3E}">
        <p14:creationId xmlns:p14="http://schemas.microsoft.com/office/powerpoint/2010/main" val="13873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5626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/>
                <a:ea typeface="CMR10"/>
                <a:cs typeface="Arial"/>
              </a:rPr>
              <a:t>The number of electrons 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Δn</a:t>
            </a:r>
            <a:r>
              <a:rPr lang="en-US" sz="2400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400" dirty="0">
                <a:latin typeface="Times New Roman"/>
                <a:ea typeface="CMR10"/>
                <a:cs typeface="Arial"/>
              </a:rPr>
              <a:t>contained in the annual cylinder with radii 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b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 </a:t>
            </a:r>
            <a:r>
              <a:rPr lang="en-US" sz="2400" dirty="0">
                <a:latin typeface="Times New Roman"/>
                <a:ea typeface="CMR10"/>
                <a:cs typeface="Arial"/>
              </a:rPr>
              <a:t>and 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b 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+ 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db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400" dirty="0">
                <a:latin typeface="Times New Roman"/>
                <a:ea typeface="CMR10"/>
                <a:cs typeface="Arial"/>
              </a:rPr>
              <a:t>is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i="1" dirty="0" err="1">
                <a:latin typeface="Times New Roman"/>
                <a:ea typeface="CMMI10"/>
                <a:cs typeface="Arial"/>
              </a:rPr>
              <a:t>Δn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= </a:t>
            </a:r>
            <a:r>
              <a:rPr lang="en-US" sz="2800" b="1" i="1" dirty="0" err="1">
                <a:latin typeface="Times New Roman"/>
                <a:ea typeface="CMMI10"/>
                <a:cs typeface="Arial"/>
              </a:rPr>
              <a:t>N</a:t>
            </a:r>
            <a:r>
              <a:rPr lang="en-US" sz="2800" b="1" baseline="-25000" dirty="0" err="1">
                <a:latin typeface="Times New Roman"/>
                <a:ea typeface="CMR7"/>
                <a:cs typeface="Arial"/>
              </a:rPr>
              <a:t>e</a:t>
            </a:r>
            <a:r>
              <a:rPr lang="en-US" sz="2800" b="1" i="1" dirty="0" err="1">
                <a:latin typeface="Times New Roman"/>
                <a:ea typeface="CMMI10"/>
                <a:cs typeface="Arial"/>
              </a:rPr>
              <a:t>dm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= (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ZN</a:t>
            </a:r>
            <a:r>
              <a:rPr lang="en-US" sz="2800" b="1" baseline="-25000" dirty="0">
                <a:latin typeface="Times New Roman"/>
                <a:ea typeface="CMR7"/>
                <a:cs typeface="Arial"/>
              </a:rPr>
              <a:t>A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/A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)</a:t>
            </a:r>
            <a:r>
              <a:rPr lang="en-US" sz="2800" b="1" i="1" dirty="0" err="1">
                <a:latin typeface="Times New Roman"/>
                <a:ea typeface="CMMI10"/>
                <a:cs typeface="Arial"/>
              </a:rPr>
              <a:t>dm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                             </a:t>
            </a:r>
            <a:r>
              <a:rPr lang="en-US" sz="2800" dirty="0">
                <a:latin typeface="Times New Roman"/>
                <a:ea typeface="CMMI10"/>
                <a:cs typeface="Arial"/>
              </a:rPr>
              <a:t>( 1.11)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latin typeface="Times New Roman"/>
                <a:ea typeface="CMMI10"/>
                <a:cs typeface="Arial"/>
              </a:rPr>
              <a:t>N</a:t>
            </a:r>
            <a:r>
              <a:rPr lang="en-US" sz="2400" b="1" baseline="-25000" dirty="0">
                <a:latin typeface="Times New Roman"/>
                <a:ea typeface="CMR7"/>
                <a:cs typeface="Arial"/>
              </a:rPr>
              <a:t>e</a:t>
            </a:r>
            <a:r>
              <a:rPr lang="en-US" sz="2400" dirty="0">
                <a:latin typeface="Times New Roman"/>
                <a:ea typeface="CMR7"/>
                <a:cs typeface="Arial"/>
              </a:rPr>
              <a:t> </a:t>
            </a:r>
            <a:r>
              <a:rPr lang="en-US" sz="2400" dirty="0">
                <a:latin typeface="Times New Roman"/>
                <a:ea typeface="CMR10"/>
                <a:cs typeface="Arial"/>
              </a:rPr>
              <a:t>is the number of electrons per unit mass 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(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ZN</a:t>
            </a:r>
            <a:r>
              <a:rPr lang="en-US" sz="2400" b="1" i="1" baseline="-25000" dirty="0">
                <a:latin typeface="Times New Roman"/>
                <a:ea typeface="CMMI7"/>
                <a:cs typeface="Arial"/>
              </a:rPr>
              <a:t>A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/A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) </a:t>
            </a:r>
            <a:r>
              <a:rPr lang="en-US" sz="2400" dirty="0">
                <a:latin typeface="Times New Roman"/>
                <a:ea typeface="CMR10"/>
                <a:cs typeface="Arial"/>
              </a:rPr>
              <a:t>in the absorber, 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dm</a:t>
            </a:r>
            <a:r>
              <a:rPr lang="en-US" sz="2400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400" dirty="0">
                <a:latin typeface="Times New Roman"/>
                <a:ea typeface="CMR10"/>
                <a:cs typeface="Arial"/>
              </a:rPr>
              <a:t>is the mass contained in the annual cylinder between 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b</a:t>
            </a:r>
            <a:r>
              <a:rPr lang="en-US" sz="2400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400" dirty="0">
                <a:latin typeface="Times New Roman"/>
                <a:ea typeface="CMR10"/>
                <a:cs typeface="Arial"/>
              </a:rPr>
              <a:t>and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 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b</a:t>
            </a:r>
            <a:r>
              <a:rPr lang="en-US" sz="2400" b="1" dirty="0" err="1">
                <a:latin typeface="Times New Roman"/>
                <a:ea typeface="CMR10"/>
                <a:cs typeface="Arial"/>
              </a:rPr>
              <a:t>+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db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400" dirty="0">
                <a:latin typeface="Times New Roman"/>
                <a:ea typeface="CMR10"/>
                <a:cs typeface="Arial"/>
              </a:rPr>
              <a:t>equal to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i="1" dirty="0" err="1">
                <a:latin typeface="Times New Roman"/>
                <a:ea typeface="CMMI10"/>
                <a:cs typeface="Arial"/>
              </a:rPr>
              <a:t>dm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  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= </a:t>
            </a:r>
            <a:r>
              <a:rPr lang="en-US" sz="2800" b="1" i="1" dirty="0" err="1">
                <a:latin typeface="Times New Roman"/>
                <a:ea typeface="CMMI10"/>
                <a:cs typeface="Arial"/>
              </a:rPr>
              <a:t>ρdV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  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=  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ρπ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(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b 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+ </a:t>
            </a:r>
            <a:r>
              <a:rPr lang="en-US" sz="2800" b="1" i="1" dirty="0" err="1">
                <a:latin typeface="Times New Roman"/>
                <a:ea typeface="CMMI10"/>
                <a:cs typeface="Arial"/>
              </a:rPr>
              <a:t>db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)</a:t>
            </a:r>
            <a:r>
              <a:rPr lang="en-US" sz="2800" b="1" baseline="30000" dirty="0">
                <a:latin typeface="Times New Roman"/>
                <a:ea typeface="CMR7"/>
                <a:cs typeface="Arial"/>
              </a:rPr>
              <a:t>2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Δx </a:t>
            </a:r>
            <a:r>
              <a:rPr lang="en-US" sz="2800" b="1" i="1" dirty="0">
                <a:latin typeface="Times New Roman"/>
                <a:ea typeface="CMSY10"/>
                <a:cs typeface="Arial"/>
              </a:rPr>
              <a:t>− 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ρπb</a:t>
            </a:r>
            <a:r>
              <a:rPr lang="en-US" sz="2800" b="1" baseline="30000" dirty="0">
                <a:latin typeface="Times New Roman"/>
                <a:ea typeface="CMR7"/>
                <a:cs typeface="Arial"/>
              </a:rPr>
              <a:t>2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Δx</a:t>
            </a:r>
            <a:endParaRPr lang="en-US" sz="1800" b="1" dirty="0">
              <a:latin typeface="Calibri"/>
              <a:ea typeface="Calibri"/>
              <a:cs typeface="Arial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/>
                <a:ea typeface="CMR10"/>
                <a:cs typeface="Arial"/>
              </a:rPr>
              <a:t>        = 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ρπ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Δx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[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b</a:t>
            </a:r>
            <a:r>
              <a:rPr lang="en-US" sz="2400" b="1" baseline="30000" dirty="0">
                <a:latin typeface="Times New Roman"/>
                <a:ea typeface="CMR7"/>
                <a:cs typeface="Arial"/>
              </a:rPr>
              <a:t>2</a:t>
            </a:r>
            <a:r>
              <a:rPr lang="en-US" sz="2400" b="1" dirty="0">
                <a:latin typeface="Times New Roman"/>
                <a:ea typeface="CMR7"/>
                <a:cs typeface="Arial"/>
              </a:rPr>
              <a:t> 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+ 2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b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(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db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) + (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db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)</a:t>
            </a:r>
            <a:r>
              <a:rPr lang="en-US" sz="2400" b="1" baseline="30000" dirty="0">
                <a:latin typeface="Times New Roman"/>
                <a:ea typeface="CMR7"/>
                <a:cs typeface="Arial"/>
              </a:rPr>
              <a:t>2</a:t>
            </a:r>
            <a:r>
              <a:rPr lang="en-US" sz="2400" b="1" dirty="0">
                <a:latin typeface="Times New Roman"/>
                <a:ea typeface="CMR7"/>
                <a:cs typeface="Arial"/>
              </a:rPr>
              <a:t> </a:t>
            </a:r>
            <a:r>
              <a:rPr lang="en-US" sz="2400" b="1" i="1" dirty="0">
                <a:latin typeface="Times New Roman"/>
                <a:ea typeface="CMSY10"/>
                <a:cs typeface="Arial"/>
              </a:rPr>
              <a:t>− 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b</a:t>
            </a:r>
            <a:r>
              <a:rPr lang="en-US" sz="2400" b="1" baseline="30000" dirty="0">
                <a:latin typeface="Times New Roman"/>
                <a:ea typeface="CMR7"/>
                <a:cs typeface="Arial"/>
              </a:rPr>
              <a:t>2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] </a:t>
            </a:r>
            <a:r>
              <a:rPr lang="en-US" sz="2400" b="1" i="1" dirty="0">
                <a:latin typeface="Times New Roman"/>
                <a:ea typeface="CMSY10"/>
                <a:cs typeface="Arial"/>
              </a:rPr>
              <a:t>≈ 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2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π ρ b 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dbΔx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       </a:t>
            </a:r>
            <a:r>
              <a:rPr lang="en-US" sz="2800" dirty="0">
                <a:latin typeface="Times New Roman"/>
                <a:ea typeface="CMR10"/>
                <a:cs typeface="Arial"/>
              </a:rPr>
              <a:t>(1.12)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2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096000"/>
              </a:xfrm>
            </p:spPr>
            <p:txBody>
              <a:bodyPr>
                <a:norm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/>
                    <a:ea typeface="CMR10"/>
                    <a:cs typeface="Arial"/>
                  </a:rPr>
                  <a:t>Ignoring the (</a:t>
                </a:r>
                <a:r>
                  <a:rPr lang="en-US" sz="2400" i="1" dirty="0" err="1">
                    <a:effectLst/>
                    <a:latin typeface="Times New Roman"/>
                    <a:ea typeface="CMMI10"/>
                    <a:cs typeface="Arial"/>
                  </a:rPr>
                  <a:t>db</a:t>
                </a:r>
                <a:r>
                  <a:rPr lang="en-US" sz="2400" dirty="0">
                    <a:effectLst/>
                    <a:latin typeface="Times New Roman"/>
                    <a:ea typeface="CMR10"/>
                    <a:cs typeface="Arial"/>
                  </a:rPr>
                  <a:t>)</a:t>
                </a:r>
                <a:r>
                  <a:rPr lang="en-US" sz="2400" baseline="30000" dirty="0">
                    <a:effectLst/>
                    <a:latin typeface="Times New Roman"/>
                    <a:ea typeface="CMR7"/>
                    <a:cs typeface="Arial"/>
                  </a:rPr>
                  <a:t>2</a:t>
                </a:r>
                <a:r>
                  <a:rPr lang="en-US" sz="2400" dirty="0">
                    <a:effectLst/>
                    <a:latin typeface="Times New Roman"/>
                    <a:ea typeface="CMR7"/>
                    <a:cs typeface="Arial"/>
                  </a:rPr>
                  <a:t> </a:t>
                </a:r>
                <a:r>
                  <a:rPr lang="en-US" sz="2400" dirty="0">
                    <a:effectLst/>
                    <a:latin typeface="Times New Roman"/>
                    <a:ea typeface="CMR10"/>
                    <a:cs typeface="Arial"/>
                  </a:rPr>
                  <a:t>term in (1.12) we express </a:t>
                </a:r>
                <a:r>
                  <a:rPr lang="en-US" sz="2400" i="1" dirty="0" err="1">
                    <a:effectLst/>
                    <a:latin typeface="Times New Roman"/>
                    <a:ea typeface="CMMI10"/>
                    <a:cs typeface="Arial"/>
                  </a:rPr>
                  <a:t>Δn</a:t>
                </a:r>
                <a:r>
                  <a:rPr lang="en-US" sz="2400" i="1" dirty="0">
                    <a:effectLst/>
                    <a:latin typeface="Times New Roman"/>
                    <a:ea typeface="CMMI10"/>
                    <a:cs typeface="Arial"/>
                  </a:rPr>
                  <a:t>/</a:t>
                </a:r>
                <a:r>
                  <a:rPr lang="en-US" sz="2400" i="1" dirty="0" err="1">
                    <a:effectLst/>
                    <a:latin typeface="Times New Roman"/>
                    <a:ea typeface="CMMI10"/>
                    <a:cs typeface="Arial"/>
                  </a:rPr>
                  <a:t>Δx</a:t>
                </a:r>
                <a:r>
                  <a:rPr lang="en-US" sz="2400" i="1" dirty="0">
                    <a:effectLst/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2400" dirty="0">
                    <a:effectLst/>
                    <a:latin typeface="Times New Roman"/>
                    <a:ea typeface="CMR10"/>
                    <a:cs typeface="Arial"/>
                  </a:rPr>
                  <a:t>as follows:</a:t>
                </a:r>
                <a:endParaRPr lang="en-US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i="1" dirty="0" err="1">
                    <a:effectLst/>
                    <a:latin typeface="Times New Roman"/>
                    <a:ea typeface="CMMI10"/>
                    <a:cs typeface="Arial"/>
                  </a:rPr>
                  <a:t>Δn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/</a:t>
                </a:r>
                <a:r>
                  <a:rPr lang="en-US" sz="2800" i="1" dirty="0" err="1">
                    <a:effectLst/>
                    <a:latin typeface="Times New Roman"/>
                    <a:ea typeface="CMMI10"/>
                    <a:cs typeface="Arial"/>
                  </a:rPr>
                  <a:t>Δx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= 2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π ρ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(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ZN</a:t>
                </a:r>
                <a:r>
                  <a:rPr lang="en-US" sz="2800" baseline="-25000" dirty="0">
                    <a:effectLst/>
                    <a:latin typeface="Times New Roman"/>
                    <a:ea typeface="CMR7"/>
                    <a:cs typeface="Arial"/>
                  </a:rPr>
                  <a:t>A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/A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)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b </a:t>
                </a:r>
                <a:r>
                  <a:rPr lang="en-US" sz="2800" i="1" dirty="0" err="1">
                    <a:effectLst/>
                    <a:latin typeface="Times New Roman"/>
                    <a:ea typeface="CMMI10"/>
                    <a:cs typeface="Arial"/>
                  </a:rPr>
                  <a:t>db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 .      </a:t>
                </a:r>
                <a:r>
                  <a:rPr lang="en-US" sz="2800" i="1" dirty="0">
                    <a:latin typeface="Times New Roman"/>
                    <a:ea typeface="CMMI10"/>
                    <a:cs typeface="Arial"/>
                  </a:rPr>
                  <a:t>    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3200" dirty="0">
                    <a:effectLst/>
                    <a:latin typeface="Times New Roman"/>
                    <a:ea typeface="CMR10"/>
                    <a:cs typeface="Arial"/>
                  </a:rPr>
                  <a:t>(1.13)</a:t>
                </a: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/>
                    <a:ea typeface="CMR10"/>
                    <a:cs typeface="Arial"/>
                  </a:rPr>
                  <a:t>The mass collision stopping power </a:t>
                </a:r>
                <a:r>
                  <a:rPr lang="en-US" sz="2400" b="1" i="1" dirty="0" err="1">
                    <a:effectLst/>
                    <a:latin typeface="Times New Roman"/>
                    <a:ea typeface="CMMI10"/>
                    <a:cs typeface="Arial"/>
                  </a:rPr>
                  <a:t>S</a:t>
                </a:r>
                <a:r>
                  <a:rPr lang="en-US" sz="2400" b="1" baseline="-25000" dirty="0" err="1">
                    <a:effectLst/>
                    <a:latin typeface="Times New Roman"/>
                    <a:ea typeface="CMR7"/>
                    <a:cs typeface="Arial"/>
                  </a:rPr>
                  <a:t>col</a:t>
                </a:r>
                <a:r>
                  <a:rPr lang="en-US" sz="2400" dirty="0">
                    <a:effectLst/>
                    <a:latin typeface="Times New Roman"/>
                    <a:ea typeface="CMR7"/>
                    <a:cs typeface="Arial"/>
                  </a:rPr>
                  <a:t> </a:t>
                </a:r>
                <a:r>
                  <a:rPr lang="en-US" sz="2400" dirty="0">
                    <a:effectLst/>
                    <a:latin typeface="Times New Roman"/>
                    <a:ea typeface="CMR10"/>
                    <a:cs typeface="Arial"/>
                  </a:rPr>
                  <a:t>is then equal to</a:t>
                </a:r>
                <a:endParaRPr lang="en-US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𝒄𝒐𝒍</m:t>
                        </m:r>
                      </m:sub>
                    </m:sSub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𝝆</m:t>
                        </m:r>
                      </m:den>
                    </m:f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𝒅𝑬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𝒅𝒙</m:t>
                        </m:r>
                      </m:den>
                    </m:f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𝝅</m:t>
                    </m:r>
                    <m:sSub>
                      <m:sSub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𝑵</m:t>
                        </m:r>
                      </m:e>
                      <m:sub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sub>
                    </m:sSub>
                    <m:sSup>
                      <m:sSup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𝝅</m:t>
                                </m:r>
                                <m:sSub>
                                  <m:sSubPr>
                                    <m:ctrlPr>
                                      <a:rPr lang="en-US" sz="32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𝒛</m:t>
                            </m:r>
                          </m:e>
                          <m:sup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bSup>
                      </m:den>
                    </m:f>
                    <m:nary>
                      <m:naryPr>
                        <m:limLoc m:val="undOvr"/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𝒎𝒊𝒏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𝒎𝒂𝒙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𝒅𝒃</m:t>
                            </m:r>
                          </m:num>
                          <m:den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den>
                        </m:f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</m:e>
                    </m:nary>
                  </m:oMath>
                </a14:m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𝒄𝒐𝒍</m:t>
                        </m:r>
                      </m:sub>
                    </m:sSub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𝝅</m:t>
                    </m:r>
                    <m:sSub>
                      <m:sSub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𝑵</m:t>
                        </m:r>
                      </m:e>
                      <m:sub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sub>
                    </m:sSub>
                    <m:sSup>
                      <m:sSup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𝝅</m:t>
                                </m:r>
                                <m:sSub>
                                  <m:sSubPr>
                                    <m:ctrlPr>
                                      <a:rPr lang="en-US" sz="32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𝒛</m:t>
                            </m:r>
                          </m:e>
                          <m:sup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bSup>
                      </m:den>
                    </m:f>
                    <m:func>
                      <m:func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𝐥𝐧</m:t>
                        </m:r>
                      </m:fName>
                      <m:e>
                        <m:f>
                          <m:f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𝒎𝒂𝒙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𝒎𝒊𝒏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2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    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𝟏𝟒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  <m:sub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𝒄𝒐𝒍</m:t>
                        </m:r>
                      </m:sub>
                    </m:sSub>
                    <m:r>
                      <a:rPr lang="en-US" sz="24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2400" b="1" i="1">
                        <a:latin typeface="Cambria Math"/>
                        <a:ea typeface="Calibri"/>
                        <a:cs typeface="Times New Roman"/>
                      </a:rPr>
                      <m:t>𝝅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𝒁</m:t>
                        </m:r>
                      </m:num>
                      <m:den>
                        <m:r>
                          <a:rPr lang="en-US" sz="2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</m:t>
                        </m:r>
                      </m:den>
                    </m:f>
                    <m:sSub>
                      <m:sSub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𝑵</m:t>
                        </m:r>
                      </m:e>
                      <m:sub>
                        <m:r>
                          <a:rPr lang="en-US" sz="2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</m:t>
                        </m:r>
                      </m:sub>
                    </m:sSub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𝝅</m:t>
                                </m:r>
                                <m:sSub>
                                  <m:sSubPr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𝒛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2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bSup>
                      </m:den>
                    </m:f>
                    <m:func>
                      <m:func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2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𝐥𝐧</m:t>
                        </m:r>
                      </m:fName>
                      <m:e>
                        <m:f>
                          <m:f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𝒎𝒂𝒙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𝒎𝒊𝒏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8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        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𝟏𝟓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096000"/>
              </a:xfrm>
              <a:blipFill rotWithShape="1">
                <a:blip r:embed="rId2" cstate="print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09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5626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The mass collision stopping power exhibits: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 (1) </a:t>
                </a:r>
                <a:r>
                  <a:rPr lang="en-US" sz="2800" i="1" dirty="0">
                    <a:effectLst/>
                    <a:latin typeface="Times New Roman"/>
                    <a:ea typeface="CMTI10"/>
                    <a:cs typeface="Arial"/>
                  </a:rPr>
                  <a:t>linear proportionality with 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z</a:t>
                </a:r>
                <a:r>
                  <a:rPr lang="en-US" sz="2800" baseline="30000" dirty="0">
                    <a:effectLst/>
                    <a:latin typeface="Times New Roman"/>
                    <a:ea typeface="CMR7"/>
                    <a:cs typeface="Arial"/>
                  </a:rPr>
                  <a:t>2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, the atomic number of the heavy charged particle (projectile) and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 (2) </a:t>
                </a:r>
                <a:r>
                  <a:rPr lang="en-US" sz="2800" i="1" dirty="0">
                    <a:effectLst/>
                    <a:latin typeface="Times New Roman"/>
                    <a:ea typeface="CMTI10"/>
                    <a:cs typeface="Arial"/>
                  </a:rPr>
                  <a:t>inverse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 </a:t>
                </a:r>
                <a:r>
                  <a:rPr lang="en-US" sz="2800" i="1" dirty="0">
                    <a:effectLst/>
                    <a:latin typeface="Times New Roman"/>
                    <a:ea typeface="CMTI10"/>
                    <a:cs typeface="Arial"/>
                  </a:rPr>
                  <a:t>proportionality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∞</m:t>
                        </m:r>
                      </m:sub>
                      <m:sup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bSup>
                    <m:r>
                      <a:rPr lang="en-US" sz="2800" b="0" i="0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the initial velocity of the projectile.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This implies, for example, that mass collision stopping powers of an absorbing medium will differ by: (1) factor of 4 in the case of protons and 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α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particles of same velocities; (2) factor of 16 in the case of protons and 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α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particles of same kinetic energies.</a:t>
                </a: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562600"/>
              </a:xfrm>
              <a:blipFill rotWithShape="1">
                <a:blip r:embed="rId2" cstate="print"/>
                <a:stretch>
                  <a:fillRect l="-125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5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Interaction of charged particle with matter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389120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Times New Roman"/>
                <a:ea typeface="CMR10"/>
              </a:rPr>
              <a:t>Stopping power </a:t>
            </a:r>
            <a:r>
              <a:rPr lang="en-US" sz="2800" dirty="0">
                <a:latin typeface="Times New Roman"/>
                <a:ea typeface="CMR10"/>
              </a:rPr>
              <a:t>is the parameter used to describe the gradual loss of energy of the charged particle as it penetrates into an absorbing medium.</a:t>
            </a:r>
          </a:p>
          <a:p>
            <a:endParaRPr lang="en-US" sz="2800" dirty="0">
              <a:latin typeface="Times New Roman"/>
              <a:ea typeface="CMR10"/>
            </a:endParaRPr>
          </a:p>
          <a:p>
            <a:r>
              <a:rPr lang="en-US" sz="2800" dirty="0">
                <a:latin typeface="Times New Roman"/>
                <a:ea typeface="CMR10"/>
              </a:rPr>
              <a:t>Two classes of stopping powers are known: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TI10"/>
              </a:rPr>
              <a:t>collision </a:t>
            </a:r>
            <a:r>
              <a:rPr lang="en-US" sz="2800" i="1" dirty="0">
                <a:latin typeface="Times New Roman"/>
                <a:ea typeface="CMTI10"/>
              </a:rPr>
              <a:t>(ionization) stopping power </a:t>
            </a:r>
            <a:r>
              <a:rPr lang="en-US" sz="2800" dirty="0">
                <a:latin typeface="Times New Roman"/>
                <a:ea typeface="CMR10"/>
              </a:rPr>
              <a:t>that results from charged particle interaction with </a:t>
            </a:r>
            <a:r>
              <a:rPr lang="en-US" sz="2800" b="1" dirty="0">
                <a:latin typeface="Times New Roman"/>
                <a:ea typeface="CMR10"/>
              </a:rPr>
              <a:t>orbital electrons </a:t>
            </a:r>
            <a:r>
              <a:rPr lang="en-US" sz="2800" dirty="0">
                <a:latin typeface="Times New Roman"/>
                <a:ea typeface="CMR10"/>
              </a:rPr>
              <a:t>of the absorber and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MTI10"/>
              </a:rPr>
              <a:t>radiative</a:t>
            </a:r>
            <a:r>
              <a:rPr lang="en-US" sz="2800" i="1" dirty="0">
                <a:latin typeface="Times New Roman"/>
                <a:ea typeface="CMTI10"/>
              </a:rPr>
              <a:t> stopping power</a:t>
            </a:r>
            <a:r>
              <a:rPr lang="en-US" sz="2800" dirty="0">
                <a:latin typeface="Times New Roman"/>
                <a:ea typeface="CMR10"/>
              </a:rPr>
              <a:t> that results from charged particle interaction with </a:t>
            </a:r>
            <a:r>
              <a:rPr lang="en-US" sz="2800" b="1" dirty="0">
                <a:latin typeface="Times New Roman"/>
                <a:ea typeface="CMR10"/>
              </a:rPr>
              <a:t>nuclei</a:t>
            </a:r>
            <a:r>
              <a:rPr lang="en-US" sz="2800" dirty="0">
                <a:latin typeface="Times New Roman"/>
                <a:ea typeface="CMR10"/>
              </a:rPr>
              <a:t> of the absorber.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8991600" cy="4389120"/>
          </a:xfrm>
        </p:spPr>
        <p:txBody>
          <a:bodyPr/>
          <a:lstStyle/>
          <a:p>
            <a:r>
              <a:rPr lang="en-US" sz="2800" dirty="0">
                <a:latin typeface="Times New Roman"/>
                <a:ea typeface="CMR10"/>
              </a:rPr>
              <a:t>properties of the </a:t>
            </a:r>
            <a:r>
              <a:rPr lang="en-US" sz="2800" b="1" dirty="0">
                <a:latin typeface="Times New Roman"/>
                <a:ea typeface="CMR10"/>
              </a:rPr>
              <a:t>charged particle</a:t>
            </a:r>
            <a:r>
              <a:rPr lang="en-US" sz="2800" dirty="0">
                <a:latin typeface="Times New Roman"/>
                <a:ea typeface="CMR10"/>
              </a:rPr>
              <a:t> such as its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MR10"/>
              </a:rPr>
              <a:t>mass</a:t>
            </a:r>
            <a:r>
              <a:rPr lang="en-US" sz="2800" b="1" dirty="0">
                <a:latin typeface="Times New Roman"/>
                <a:ea typeface="CMR10"/>
              </a:rPr>
              <a:t>, </a:t>
            </a:r>
            <a:r>
              <a:rPr lang="en-US" sz="2800" b="1" dirty="0">
                <a:solidFill>
                  <a:srgbClr val="00B0F0"/>
                </a:solidFill>
                <a:latin typeface="Times New Roman"/>
                <a:ea typeface="CMR10"/>
              </a:rPr>
              <a:t>charge</a:t>
            </a:r>
            <a:r>
              <a:rPr lang="en-US" sz="2800" b="1" dirty="0">
                <a:latin typeface="Times New Roman"/>
                <a:ea typeface="CMR1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MR10"/>
              </a:rPr>
              <a:t>velocity</a:t>
            </a:r>
            <a:r>
              <a:rPr lang="en-US" sz="2800" dirty="0">
                <a:latin typeface="Times New Roman"/>
                <a:ea typeface="CMR10"/>
              </a:rPr>
              <a:t> and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MR10"/>
              </a:rPr>
              <a:t>energy</a:t>
            </a:r>
            <a:r>
              <a:rPr lang="en-US" sz="2800" b="1" dirty="0">
                <a:latin typeface="Times New Roman"/>
                <a:ea typeface="CMR10"/>
              </a:rPr>
              <a:t>.</a:t>
            </a:r>
          </a:p>
          <a:p>
            <a:endParaRPr lang="en-US" sz="2800" b="1" dirty="0">
              <a:latin typeface="Times New Roman"/>
              <a:ea typeface="CMR10"/>
            </a:endParaRPr>
          </a:p>
          <a:p>
            <a:endParaRPr lang="en-US" sz="2800" b="1" dirty="0">
              <a:latin typeface="Times New Roman"/>
              <a:ea typeface="CMR10"/>
            </a:endParaRPr>
          </a:p>
          <a:p>
            <a:r>
              <a:rPr lang="en-US" sz="2800" dirty="0">
                <a:latin typeface="Times New Roman"/>
                <a:ea typeface="CMR10"/>
              </a:rPr>
              <a:t> properties of the 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MR10"/>
              </a:rPr>
              <a:t>absorbing medium</a:t>
            </a:r>
            <a:r>
              <a:rPr lang="en-US" sz="2800" dirty="0">
                <a:solidFill>
                  <a:srgbClr val="00B050"/>
                </a:solidFill>
                <a:latin typeface="Times New Roman"/>
                <a:ea typeface="CMR10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such as its </a:t>
            </a:r>
            <a:r>
              <a:rPr lang="en-US" sz="2800" b="1" dirty="0">
                <a:latin typeface="Times New Roman"/>
                <a:ea typeface="CMR10"/>
              </a:rPr>
              <a:t>densit</a:t>
            </a:r>
            <a:r>
              <a:rPr lang="en-US" sz="2800" dirty="0">
                <a:latin typeface="Times New Roman"/>
                <a:ea typeface="CMR10"/>
              </a:rPr>
              <a:t>y and </a:t>
            </a:r>
            <a:r>
              <a:rPr lang="en-US" sz="2800" b="1" dirty="0">
                <a:latin typeface="Times New Roman"/>
                <a:ea typeface="CMR10"/>
              </a:rPr>
              <a:t>atomic number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790338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3200" b="1" dirty="0">
                <a:solidFill>
                  <a:srgbClr val="C00000"/>
                </a:solidFill>
                <a:latin typeface="Times New Roman"/>
                <a:ea typeface="CMR10"/>
              </a:rPr>
              <a:t>  Stopping powers depend on the :</a:t>
            </a:r>
          </a:p>
        </p:txBody>
      </p:sp>
    </p:spTree>
    <p:extLst>
      <p:ext uri="{BB962C8B-B14F-4D97-AF65-F5344CB8AC3E}">
        <p14:creationId xmlns:p14="http://schemas.microsoft.com/office/powerpoint/2010/main" val="3053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/>
                <a:ea typeface="CMBX12"/>
              </a:rPr>
              <a:t>1.8    Stopping Power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686800" cy="2971800"/>
          </a:xfrm>
        </p:spPr>
        <p:txBody>
          <a:bodyPr/>
          <a:lstStyle/>
          <a:p>
            <a:pPr algn="just"/>
            <a:r>
              <a:rPr lang="en-US" sz="2800" dirty="0">
                <a:latin typeface="Times New Roman"/>
                <a:ea typeface="CMR10"/>
              </a:rPr>
              <a:t>As a </a:t>
            </a:r>
            <a:r>
              <a:rPr lang="en-US" sz="2800" b="1" i="1" dirty="0">
                <a:latin typeface="Times New Roman"/>
                <a:ea typeface="CMTI10"/>
              </a:rPr>
              <a:t>charged particle </a:t>
            </a:r>
            <a:r>
              <a:rPr lang="en-US" sz="2800" dirty="0">
                <a:latin typeface="Times New Roman"/>
                <a:ea typeface="CMR10"/>
              </a:rPr>
              <a:t>travels through an absorber, it experiences Coulomb interactions with the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MR10"/>
              </a:rPr>
              <a:t>nuclei</a:t>
            </a:r>
            <a:r>
              <a:rPr lang="en-US" sz="2800" dirty="0">
                <a:latin typeface="Times New Roman"/>
                <a:ea typeface="CMR10"/>
              </a:rPr>
              <a:t> and the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MR10"/>
              </a:rPr>
              <a:t>orbital electrons</a:t>
            </a:r>
            <a:r>
              <a:rPr lang="en-US" sz="2800" b="1" dirty="0">
                <a:latin typeface="Times New Roman"/>
                <a:ea typeface="CMR10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of the absorber atoms. These interactions can be divided into three categories depending on the size of the classical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impact parameter 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CMMI10"/>
              </a:rPr>
              <a:t>b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compared to the classical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atomic radius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MMI10"/>
              </a:rPr>
              <a:t>a</a:t>
            </a:r>
            <a:r>
              <a:rPr lang="en-US" sz="2800" dirty="0">
                <a:latin typeface="Times New Roman"/>
                <a:ea typeface="CMR1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9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1143000"/>
          </a:xfrm>
        </p:spPr>
        <p:txBody>
          <a:bodyPr anchor="t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/>
                <a:ea typeface="CMBX12"/>
              </a:rPr>
              <a:t>Stopping Power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rmAutofit fontScale="92500" lnSpcReduction="20000"/>
          </a:bodyPr>
          <a:lstStyle/>
          <a:p>
            <a:pPr marL="514350" lvl="0" indent="-51435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Times New Roman"/>
                <a:ea typeface="CMR10"/>
                <a:cs typeface="Arial"/>
              </a:rPr>
              <a:t>Coulomb force interaction of the charged particle with the 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CMR10"/>
                <a:cs typeface="Arial"/>
              </a:rPr>
              <a:t>external nuclear field </a:t>
            </a:r>
            <a:r>
              <a:rPr lang="en-US" sz="2800" dirty="0">
                <a:latin typeface="Times New Roman"/>
                <a:ea typeface="CMR10"/>
                <a:cs typeface="Arial"/>
              </a:rPr>
              <a:t>(</a:t>
            </a:r>
            <a:r>
              <a:rPr lang="en-US" sz="2800" i="1" dirty="0" err="1">
                <a:latin typeface="Times New Roman"/>
                <a:ea typeface="CMTI10"/>
                <a:cs typeface="Arial"/>
              </a:rPr>
              <a:t>radiative</a:t>
            </a:r>
            <a:r>
              <a:rPr lang="en-US" sz="2800" i="1" dirty="0">
                <a:latin typeface="Times New Roman"/>
                <a:ea typeface="CMTI10"/>
                <a:cs typeface="Arial"/>
              </a:rPr>
              <a:t> collision or bremsstrahlung production</a:t>
            </a:r>
            <a:r>
              <a:rPr lang="en-US" sz="2800" dirty="0">
                <a:latin typeface="Times New Roman"/>
                <a:ea typeface="CMR10"/>
                <a:cs typeface="Arial"/>
              </a:rPr>
              <a:t>) for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  <a:cs typeface="Arial"/>
              </a:rPr>
              <a:t>b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SY10"/>
                <a:cs typeface="Arial"/>
              </a:rPr>
              <a:t>&lt;&lt;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  <a:cs typeface="Arial"/>
              </a:rPr>
              <a:t>a</a:t>
            </a:r>
            <a:r>
              <a:rPr lang="en-US" sz="2800" dirty="0">
                <a:latin typeface="Times New Roman"/>
                <a:ea typeface="CMR10"/>
                <a:cs typeface="Arial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latin typeface="Calibri"/>
              <a:ea typeface="Calibri"/>
              <a:cs typeface="Arial"/>
            </a:endParaRPr>
          </a:p>
          <a:p>
            <a:pPr marL="514350" marR="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Times New Roman"/>
                <a:ea typeface="CMR10"/>
                <a:cs typeface="Arial"/>
              </a:rPr>
              <a:t>Coulomb force interaction of the charged particle with orbital electron for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  <a:cs typeface="Arial"/>
              </a:rPr>
              <a:t>b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SY10"/>
                <a:cs typeface="Arial"/>
              </a:rPr>
              <a:t>≈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  <a:cs typeface="Arial"/>
              </a:rPr>
              <a:t>a </a:t>
            </a:r>
            <a:r>
              <a:rPr lang="en-US" sz="2800" dirty="0">
                <a:latin typeface="Times New Roman"/>
                <a:ea typeface="CMR10"/>
                <a:cs typeface="Arial"/>
              </a:rPr>
              <a:t>(</a:t>
            </a:r>
            <a:r>
              <a:rPr lang="en-US" sz="2800" i="1" dirty="0">
                <a:latin typeface="Times New Roman"/>
                <a:ea typeface="CMTI10"/>
                <a:cs typeface="Arial"/>
              </a:rPr>
              <a:t>hard collision</a:t>
            </a:r>
            <a:r>
              <a:rPr lang="en-US" sz="2800" dirty="0">
                <a:latin typeface="Times New Roman"/>
                <a:ea typeface="CMR10"/>
                <a:cs typeface="Arial"/>
              </a:rPr>
              <a:t>).</a:t>
            </a:r>
          </a:p>
          <a:p>
            <a:pPr marL="457200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Calibri"/>
              <a:ea typeface="Calibri"/>
              <a:cs typeface="Arial"/>
            </a:endParaRPr>
          </a:p>
          <a:p>
            <a:pPr marL="514350" marR="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Times New Roman"/>
                <a:ea typeface="CMR10"/>
                <a:cs typeface="Arial"/>
              </a:rPr>
              <a:t>Coulomb force interaction of the charged particle with orbital electron for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  <a:cs typeface="Arial"/>
              </a:rPr>
              <a:t>b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SY10"/>
                <a:cs typeface="Arial"/>
              </a:rPr>
              <a:t>&gt;&gt;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  <a:cs typeface="Arial"/>
              </a:rPr>
              <a:t>a </a:t>
            </a:r>
            <a:r>
              <a:rPr lang="en-US" sz="2800" dirty="0">
                <a:latin typeface="Times New Roman"/>
                <a:ea typeface="CMR10"/>
                <a:cs typeface="Arial"/>
              </a:rPr>
              <a:t>(</a:t>
            </a:r>
            <a:r>
              <a:rPr lang="en-US" sz="2800" i="1" dirty="0">
                <a:latin typeface="Times New Roman"/>
                <a:ea typeface="CMTI10"/>
                <a:cs typeface="Arial"/>
              </a:rPr>
              <a:t>soft collision</a:t>
            </a:r>
            <a:r>
              <a:rPr lang="en-US" sz="2800" dirty="0">
                <a:latin typeface="Times New Roman"/>
                <a:ea typeface="CMR10"/>
                <a:cs typeface="Arial"/>
              </a:rPr>
              <a:t>).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9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799"/>
            <a:ext cx="8991599" cy="52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0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t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/>
                <a:ea typeface="CMBX12"/>
              </a:rPr>
              <a:t>Stopping Power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8640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Symbol"/>
              <a:buChar char=""/>
            </a:pPr>
            <a:r>
              <a:rPr lang="en-US" sz="2800" dirty="0">
                <a:latin typeface="Times New Roman"/>
                <a:ea typeface="CMR10"/>
                <a:cs typeface="Arial"/>
              </a:rPr>
              <a:t>The rate of energy loss per unit of path length by a charged particle in a medium is called the </a:t>
            </a:r>
            <a:r>
              <a:rPr lang="en-US" sz="2800" dirty="0">
                <a:solidFill>
                  <a:srgbClr val="7030A0"/>
                </a:solidFill>
                <a:latin typeface="Times New Roman"/>
                <a:ea typeface="CMR10"/>
                <a:cs typeface="Arial"/>
              </a:rPr>
              <a:t>linear </a:t>
            </a:r>
            <a:r>
              <a:rPr lang="en-US" sz="2800" i="1" dirty="0">
                <a:solidFill>
                  <a:srgbClr val="7030A0"/>
                </a:solidFill>
                <a:latin typeface="Times New Roman"/>
                <a:ea typeface="CMTI10"/>
                <a:cs typeface="Arial"/>
              </a:rPr>
              <a:t>stopping power</a:t>
            </a:r>
            <a:r>
              <a:rPr lang="en-US" sz="2800" i="1" dirty="0">
                <a:latin typeface="Times New Roman"/>
                <a:ea typeface="CMTI10"/>
                <a:cs typeface="Arial"/>
              </a:rPr>
              <a:t> </a:t>
            </a:r>
            <a:r>
              <a:rPr lang="en-US" sz="2800" dirty="0">
                <a:latin typeface="Times New Roman"/>
                <a:ea typeface="CMR10"/>
                <a:cs typeface="Arial"/>
              </a:rPr>
              <a:t>(</a:t>
            </a:r>
            <a:r>
              <a:rPr lang="en-US" sz="2800" b="1" i="1" dirty="0" err="1">
                <a:latin typeface="Times New Roman"/>
                <a:ea typeface="CMMI10"/>
                <a:cs typeface="Arial"/>
              </a:rPr>
              <a:t>dE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/dx</a:t>
            </a:r>
            <a:r>
              <a:rPr lang="en-US" sz="2800" dirty="0">
                <a:latin typeface="Times New Roman"/>
                <a:ea typeface="CMR10"/>
                <a:cs typeface="Arial"/>
              </a:rPr>
              <a:t>).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"/>
            </a:pPr>
            <a:r>
              <a:rPr lang="en-US" sz="2800" dirty="0">
                <a:latin typeface="Times New Roman"/>
                <a:ea typeface="CMR10"/>
                <a:cs typeface="Arial"/>
              </a:rPr>
              <a:t>The stopping power is typically given in units 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MeV</a:t>
            </a:r>
            <a:r>
              <a:rPr lang="en-US" sz="2800" b="1" i="1" dirty="0">
                <a:latin typeface="Times New Roman"/>
                <a:ea typeface="CMSY10"/>
                <a:cs typeface="Arial"/>
              </a:rPr>
              <a:t>.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cm</a:t>
            </a:r>
            <a:r>
              <a:rPr lang="en-US" sz="2800" b="1" baseline="30000" dirty="0">
                <a:latin typeface="Times New Roman"/>
                <a:ea typeface="CMR7"/>
                <a:cs typeface="Arial"/>
              </a:rPr>
              <a:t>2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/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g</a:t>
            </a:r>
            <a:r>
              <a:rPr lang="en-US" sz="2800" dirty="0">
                <a:latin typeface="Times New Roman"/>
                <a:ea typeface="CMR10"/>
                <a:cs typeface="Arial"/>
              </a:rPr>
              <a:t> and then referred to as the </a:t>
            </a:r>
            <a:r>
              <a:rPr lang="en-US" sz="2800" dirty="0">
                <a:solidFill>
                  <a:srgbClr val="7030A0"/>
                </a:solidFill>
                <a:latin typeface="Times New Roman"/>
                <a:ea typeface="CMR10"/>
                <a:cs typeface="Arial"/>
              </a:rPr>
              <a:t>mass stopping power</a:t>
            </a:r>
            <a:r>
              <a:rPr lang="en-US" sz="2800" dirty="0">
                <a:latin typeface="Times New Roman"/>
                <a:ea typeface="CMR10"/>
                <a:cs typeface="Arial"/>
              </a:rPr>
              <a:t> </a:t>
            </a:r>
            <a:r>
              <a:rPr lang="en-US" sz="2800" b="1" dirty="0" err="1">
                <a:latin typeface="Times New Roman"/>
                <a:ea typeface="CMMI10"/>
                <a:cs typeface="Arial"/>
              </a:rPr>
              <a:t>S</a:t>
            </a:r>
            <a:r>
              <a:rPr lang="en-US" sz="2800" b="1" i="1" baseline="-25000" dirty="0" err="1">
                <a:latin typeface="Times New Roman"/>
                <a:ea typeface="CMMI10"/>
                <a:cs typeface="Arial"/>
              </a:rPr>
              <a:t>m</a:t>
            </a:r>
            <a:r>
              <a:rPr lang="en-US" sz="2800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800" dirty="0">
                <a:latin typeface="Times New Roman"/>
                <a:ea typeface="CMR10"/>
                <a:cs typeface="Arial"/>
              </a:rPr>
              <a:t>equal to the linear stopping power divided by the density 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ρ</a:t>
            </a:r>
            <a:r>
              <a:rPr lang="en-US" sz="2800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800" dirty="0">
                <a:latin typeface="Times New Roman"/>
                <a:ea typeface="CMR10"/>
                <a:cs typeface="Arial"/>
              </a:rPr>
              <a:t>of the absorbing medium.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"/>
            </a:pPr>
            <a:r>
              <a:rPr lang="en-US" sz="2800" dirty="0">
                <a:latin typeface="Times New Roman"/>
                <a:ea typeface="CMR10"/>
                <a:cs typeface="Arial"/>
              </a:rPr>
              <a:t>The stopping power is a </a:t>
            </a:r>
            <a:r>
              <a:rPr lang="en-US" sz="2800" dirty="0">
                <a:solidFill>
                  <a:srgbClr val="FF3399"/>
                </a:solidFill>
                <a:latin typeface="Times New Roman"/>
                <a:ea typeface="CMR10"/>
                <a:cs typeface="Arial"/>
              </a:rPr>
              <a:t>property</a:t>
            </a:r>
            <a:r>
              <a:rPr lang="en-US" sz="2800" dirty="0">
                <a:latin typeface="Times New Roman"/>
                <a:ea typeface="CMR10"/>
                <a:cs typeface="Arial"/>
              </a:rPr>
              <a:t> of the material in which a charged particle propagates.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 anchor="t">
            <a:noAutofit/>
          </a:bodyPr>
          <a:lstStyle/>
          <a:p>
            <a:pPr marL="3175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/>
                <a:ea typeface="CMBX12"/>
              </a:rPr>
              <a:t>Stopping Power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Times New Roman"/>
                <a:ea typeface="CMR10"/>
                <a:cs typeface="Arial"/>
              </a:rPr>
              <a:t>Two types of stopping powers are known:</a:t>
            </a:r>
            <a:br>
              <a:rPr lang="en-US" sz="1800" dirty="0">
                <a:ea typeface="Calibri"/>
                <a:cs typeface="Arial"/>
              </a:rPr>
            </a:br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Radiative</a:t>
            </a:r>
            <a:r>
              <a:rPr lang="en-US" dirty="0">
                <a:solidFill>
                  <a:srgbClr val="C00000"/>
                </a:solidFill>
              </a:rPr>
              <a:t> stopping power </a:t>
            </a:r>
            <a:r>
              <a:rPr lang="en-US" sz="2800" dirty="0"/>
              <a:t>that results from charged particle Coulomb interaction  with the </a:t>
            </a:r>
            <a:r>
              <a:rPr lang="en-US" sz="2800" dirty="0">
                <a:solidFill>
                  <a:srgbClr val="0070C0"/>
                </a:solidFill>
              </a:rPr>
              <a:t>nuclei</a:t>
            </a:r>
            <a:r>
              <a:rPr lang="en-US" sz="2800" dirty="0"/>
              <a:t> of the absorber. Only light charged particles  (electrons and positrons) 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Collision (ionization) stopping power </a:t>
            </a:r>
            <a:r>
              <a:rPr lang="en-US" dirty="0"/>
              <a:t>that results from charged particle Coulomb interactions with </a:t>
            </a:r>
            <a:r>
              <a:rPr lang="en-US" dirty="0">
                <a:solidFill>
                  <a:srgbClr val="0070C0"/>
                </a:solidFill>
              </a:rPr>
              <a:t>orbital electrons </a:t>
            </a:r>
            <a:r>
              <a:rPr lang="en-US" dirty="0"/>
              <a:t>of the absorber.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sz="2800" dirty="0">
                <a:latin typeface="Times New Roman"/>
                <a:ea typeface="CMR10"/>
              </a:rPr>
              <a:t>heavy and light charged particles</a:t>
            </a:r>
            <a:r>
              <a:rPr lang="en-US" dirty="0"/>
              <a:t>) </a:t>
            </a:r>
          </a:p>
          <a:p>
            <a:endParaRPr lang="en-US" dirty="0"/>
          </a:p>
          <a:p>
            <a:pPr algn="ctr">
              <a:buNone/>
            </a:pPr>
            <a:r>
              <a:rPr lang="en-US" sz="2800" dirty="0" err="1">
                <a:latin typeface="Times New Roman"/>
                <a:ea typeface="CMMI10"/>
              </a:rPr>
              <a:t>S</a:t>
            </a:r>
            <a:r>
              <a:rPr lang="en-US" sz="2800" baseline="-25000" dirty="0" err="1">
                <a:latin typeface="Times New Roman"/>
                <a:ea typeface="CMR7"/>
              </a:rPr>
              <a:t>tot</a:t>
            </a:r>
            <a:r>
              <a:rPr lang="en-US" sz="2800" dirty="0">
                <a:latin typeface="Times New Roman"/>
                <a:ea typeface="CMR7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= </a:t>
            </a:r>
            <a:r>
              <a:rPr lang="en-US" sz="2800" dirty="0" err="1">
                <a:latin typeface="Times New Roman"/>
                <a:ea typeface="CMMI10"/>
              </a:rPr>
              <a:t>S</a:t>
            </a:r>
            <a:r>
              <a:rPr lang="en-US" sz="2800" baseline="-25000" dirty="0" err="1">
                <a:latin typeface="Times New Roman"/>
                <a:ea typeface="CMR7"/>
              </a:rPr>
              <a:t>rad</a:t>
            </a:r>
            <a:r>
              <a:rPr lang="en-US" sz="2800" dirty="0">
                <a:latin typeface="Times New Roman"/>
                <a:ea typeface="CMR7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+ </a:t>
            </a:r>
            <a:r>
              <a:rPr lang="en-US" sz="2800" dirty="0" err="1">
                <a:latin typeface="Times New Roman"/>
                <a:ea typeface="CMMI10"/>
              </a:rPr>
              <a:t>S</a:t>
            </a:r>
            <a:r>
              <a:rPr lang="en-US" sz="2800" baseline="-25000" dirty="0" err="1">
                <a:latin typeface="Times New Roman"/>
                <a:ea typeface="CMR7"/>
              </a:rPr>
              <a:t>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1459</Words>
  <Application>Microsoft Office PowerPoint</Application>
  <PresentationFormat>On-screen Show (4:3)</PresentationFormat>
  <Paragraphs>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Times New Roman</vt:lpstr>
      <vt:lpstr>Office Theme</vt:lpstr>
      <vt:lpstr>1.7 Interactions of Radiations with Matter</vt:lpstr>
      <vt:lpstr>1.7.1   Interaction of charged particle with matter</vt:lpstr>
      <vt:lpstr>Interaction of charged particle with matter</vt:lpstr>
      <vt:lpstr>PowerPoint Presentation</vt:lpstr>
      <vt:lpstr>1.8    Stopping Power</vt:lpstr>
      <vt:lpstr>Stopping Power</vt:lpstr>
      <vt:lpstr>PowerPoint Presentation</vt:lpstr>
      <vt:lpstr>Stopping Power</vt:lpstr>
      <vt:lpstr>Stopping Power</vt:lpstr>
      <vt:lpstr>1.8.1   Collision Stopping Power for Heavy Charged Particles</vt:lpstr>
      <vt:lpstr>1.6.1.1   Momentum Transfer from Heavy Charged Particle to Orbital Electron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1.8.1.2   Linear Collision Stopping Power</vt:lpstr>
      <vt:lpstr>Linear Collision Stopping Power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1.5. Interactions of Radiations with Matter.</dc:title>
  <dc:creator>ALFARAH</dc:creator>
  <cp:lastModifiedBy>DELL</cp:lastModifiedBy>
  <cp:revision>38</cp:revision>
  <dcterms:created xsi:type="dcterms:W3CDTF">2006-08-16T00:00:00Z</dcterms:created>
  <dcterms:modified xsi:type="dcterms:W3CDTF">2022-09-25T13:03:13Z</dcterms:modified>
</cp:coreProperties>
</file>