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1"/>
  </p:notesMasterIdLst>
  <p:sldIdLst>
    <p:sldId id="266" r:id="rId2"/>
    <p:sldId id="267" r:id="rId3"/>
    <p:sldId id="270" r:id="rId4"/>
    <p:sldId id="271" r:id="rId5"/>
    <p:sldId id="272" r:id="rId6"/>
    <p:sldId id="274" r:id="rId7"/>
    <p:sldId id="275" r:id="rId8"/>
    <p:sldId id="292" r:id="rId9"/>
    <p:sldId id="276" r:id="rId10"/>
    <p:sldId id="277" r:id="rId11"/>
    <p:sldId id="278" r:id="rId12"/>
    <p:sldId id="279" r:id="rId13"/>
    <p:sldId id="280" r:id="rId14"/>
    <p:sldId id="283" r:id="rId15"/>
    <p:sldId id="284" r:id="rId16"/>
    <p:sldId id="285" r:id="rId17"/>
    <p:sldId id="286" r:id="rId18"/>
    <p:sldId id="259" r:id="rId19"/>
    <p:sldId id="260" r:id="rId20"/>
    <p:sldId id="261" r:id="rId21"/>
    <p:sldId id="262" r:id="rId22"/>
    <p:sldId id="263" r:id="rId23"/>
    <p:sldId id="264" r:id="rId24"/>
    <p:sldId id="265" r:id="rId25"/>
    <p:sldId id="288" r:id="rId26"/>
    <p:sldId id="293" r:id="rId27"/>
    <p:sldId id="294" r:id="rId28"/>
    <p:sldId id="268" r:id="rId29"/>
    <p:sldId id="269" r:id="rId30"/>
    <p:sldId id="297" r:id="rId31"/>
    <p:sldId id="298" r:id="rId32"/>
    <p:sldId id="299" r:id="rId33"/>
    <p:sldId id="300" r:id="rId34"/>
    <p:sldId id="302" r:id="rId35"/>
    <p:sldId id="303" r:id="rId36"/>
    <p:sldId id="304" r:id="rId37"/>
    <p:sldId id="305" r:id="rId38"/>
    <p:sldId id="306" r:id="rId39"/>
    <p:sldId id="307" r:id="rId40"/>
    <p:sldId id="308" r:id="rId41"/>
    <p:sldId id="309" r:id="rId42"/>
    <p:sldId id="310" r:id="rId43"/>
    <p:sldId id="311" r:id="rId44"/>
    <p:sldId id="312" r:id="rId45"/>
    <p:sldId id="313" r:id="rId46"/>
    <p:sldId id="314" r:id="rId47"/>
    <p:sldId id="315" r:id="rId48"/>
    <p:sldId id="316" r:id="rId49"/>
    <p:sldId id="291"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9" autoAdjust="0"/>
    <p:restoredTop sz="94660"/>
  </p:normalViewPr>
  <p:slideViewPr>
    <p:cSldViewPr>
      <p:cViewPr varScale="1">
        <p:scale>
          <a:sx n="82" d="100"/>
          <a:sy n="82" d="100"/>
        </p:scale>
        <p:origin x="1502"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E4CF8F-B0D5-458A-9E33-9371FFFE9BD2}" type="datetimeFigureOut">
              <a:rPr lang="en-US" smtClean="0"/>
              <a:pPr/>
              <a:t>11/24/2023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6C3BDA-D4C6-4796-9A1F-4306E727839D}" type="slidenum">
              <a:rPr lang="en-US" smtClean="0"/>
              <a:pPr/>
              <a:t>‹#›</a:t>
            </a:fld>
            <a:endParaRPr lang="en-US"/>
          </a:p>
        </p:txBody>
      </p:sp>
    </p:spTree>
    <p:extLst>
      <p:ext uri="{BB962C8B-B14F-4D97-AF65-F5344CB8AC3E}">
        <p14:creationId xmlns:p14="http://schemas.microsoft.com/office/powerpoint/2010/main" val="3700168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 probability of a particular interaction to occur depends on the photon energy as well as on the density and atomic number of the absorber, and is generally expressed in the form of an interaction cross section.</a:t>
            </a:r>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20FE5FD-2C6E-4959-B6F2-ED4D0592A881}" type="slidenum">
              <a:rPr lang="en-GB" smtClean="0"/>
              <a:pPr/>
              <a:t>18</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20FE5FD-2C6E-4959-B6F2-ED4D0592A881}" type="slidenum">
              <a:rPr lang="en-GB" smtClean="0"/>
              <a:pPr/>
              <a:t>24</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the Compton Effect is the collision between a photon and a free or loosely</a:t>
            </a:r>
          </a:p>
          <a:p>
            <a:r>
              <a:rPr lang="en-US" dirty="0"/>
              <a:t>bound electron.  The energy of the photon is shared between the Compton scattered</a:t>
            </a:r>
          </a:p>
          <a:p>
            <a:r>
              <a:rPr lang="en-US" dirty="0"/>
              <a:t>photon and the recoiling Compton electron. </a:t>
            </a:r>
          </a:p>
          <a:p>
            <a:endParaRPr lang="en-US" dirty="0"/>
          </a:p>
          <a:p>
            <a:r>
              <a:rPr lang="en-US" dirty="0"/>
              <a:t>The ejected electron will loose energy in reaction with other atom</a:t>
            </a:r>
          </a:p>
        </p:txBody>
      </p:sp>
      <p:sp>
        <p:nvSpPr>
          <p:cNvPr id="23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8873E4D-7968-4A64-BB5B-C20377EDC37F}" type="slidenum">
              <a:rPr lang="en-US" smtClean="0"/>
              <a:pPr/>
              <a:t>26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Inner shell filled by outer shell electron and radiation emission</a:t>
            </a:r>
          </a:p>
          <a:p>
            <a:endParaRPr lang="en-US"/>
          </a:p>
          <a:p>
            <a:r>
              <a:rPr lang="en-US"/>
              <a:t>In the photoelectric absorption process, a photon undergoes an interaction with an atom and the photon completely disappears. The energy of the photon is used to increase the energy of one of the electrons in the atom. This electrectron. If the en </a:t>
            </a:r>
            <a:r>
              <a:rPr lang="en-US">
                <a:solidFill>
                  <a:srgbClr val="FF0000"/>
                </a:solidFill>
              </a:rPr>
              <a:t>on can either be raised to a higher level within the atom or can become a free photoel</a:t>
            </a:r>
            <a:r>
              <a:rPr lang="en-US"/>
              <a:t>ergy of gamma rays is sufﬁciently large, the electron most likely to intervene in the photoelectric effect is the most tightly bound or K-shell electron. The photoelectron then appears with an energy given by</a:t>
            </a:r>
          </a:p>
          <a:p>
            <a:endParaRPr lang="en-US"/>
          </a:p>
          <a:p>
            <a:r>
              <a:rPr lang="en-US"/>
              <a:t>The g ray gives all its energy to an outer atomic electron</a:t>
            </a:r>
          </a:p>
          <a:p>
            <a:endParaRPr lang="en-US"/>
          </a:p>
          <a:p>
            <a:endParaRPr lang="en-US"/>
          </a:p>
          <a:p>
            <a:r>
              <a:rPr lang="en-US"/>
              <a:t>In this equation, ‘E binding’ represents the binding energy of the electron. In addition</a:t>
            </a:r>
          </a:p>
          <a:p>
            <a:r>
              <a:rPr lang="en-US"/>
              <a:t>to a photoelectron, the interaction also creates a vacancy in one of the energy levels</a:t>
            </a:r>
          </a:p>
          <a:p>
            <a:r>
              <a:rPr lang="en-US"/>
              <a:t>of the atom. This vacancy is quickly ﬁlled through rearrangement of the electrons;</a:t>
            </a:r>
          </a:p>
          <a:p>
            <a:r>
              <a:rPr lang="en-US"/>
              <a:t>the excess energy being emitted as one or more X-rays. These X-rays are usually</a:t>
            </a:r>
          </a:p>
          <a:p>
            <a:r>
              <a:rPr lang="en-US"/>
              <a:t>absorbed close to the original site of the interaction through photoelectric absorption</a:t>
            </a:r>
          </a:p>
          <a:p>
            <a:r>
              <a:rPr lang="en-US"/>
              <a:t>involving less tightly bound electrons. Sometimes the excess energy is dissipated as</a:t>
            </a:r>
          </a:p>
          <a:p>
            <a:r>
              <a:rPr lang="en-US"/>
              <a:t>an Auger electron instead of X-rays. In the Auger process, an electron from the</a:t>
            </a:r>
          </a:p>
          <a:p>
            <a:r>
              <a:rPr lang="en-US"/>
              <a:t>outer shell falls into the deep vacancy, and another electron from the outer shell is</a:t>
            </a:r>
          </a:p>
          <a:p>
            <a:r>
              <a:rPr lang="en-US"/>
              <a:t>expelled from the atom and takes up the excess energy.    Ref. Sadsad barzan</a:t>
            </a:r>
          </a:p>
          <a:p>
            <a:endParaRPr lang="en-US"/>
          </a:p>
          <a:p>
            <a:r>
              <a:rPr lang="en-US"/>
              <a:t>This empty spot in the electron shell is quickly ﬁlled by electron rearrangement.</a:t>
            </a:r>
          </a:p>
          <a:p>
            <a:endParaRPr lang="en-US"/>
          </a:p>
        </p:txBody>
      </p:sp>
      <p:sp>
        <p:nvSpPr>
          <p:cNvPr id="22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2A784EB-F162-43F3-9504-36429F387AB7}" type="slidenum">
              <a:rPr lang="en-US" smtClean="0"/>
              <a:pPr/>
              <a:t>33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1E98685-434F-4A46-89C4-B35F634867BF}" type="slidenum">
              <a:rPr lang="en-US" smtClean="0"/>
              <a:pPr/>
              <a:t>37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11/24/2023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11/24/2023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11/24/2023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11/24/2023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D8BD707-D9CF-40AE-B4C6-C98DA3205C09}" type="datetimeFigureOut">
              <a:rPr lang="en-US" smtClean="0"/>
              <a:pPr/>
              <a:t>11/24/2023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D8BD707-D9CF-40AE-B4C6-C98DA3205C09}" type="datetimeFigureOut">
              <a:rPr lang="en-US" smtClean="0"/>
              <a:pPr/>
              <a:t>11/24/2023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D8BD707-D9CF-40AE-B4C6-C98DA3205C09}" type="datetimeFigureOut">
              <a:rPr lang="en-US" smtClean="0"/>
              <a:pPr/>
              <a:t>11/24/2023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11/24/2023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1.xml"/><Relationship Id="rId5" Type="http://schemas.openxmlformats.org/officeDocument/2006/relationships/image" Target="../media/image6.png"/><Relationship Id="rId4" Type="http://schemas.openxmlformats.org/officeDocument/2006/relationships/image" Target="../media/image5.jpeg"/></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image" Target="../media/image5.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5.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 Id="rId4" Type="http://schemas.openxmlformats.org/officeDocument/2006/relationships/image" Target="NUL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0" marR="0">
              <a:lnSpc>
                <a:spcPct val="115000"/>
              </a:lnSpc>
              <a:spcBef>
                <a:spcPts val="0"/>
              </a:spcBef>
              <a:spcAft>
                <a:spcPts val="1000"/>
              </a:spcAft>
            </a:pPr>
            <a:r>
              <a:rPr lang="en-US" sz="3200" b="1" dirty="0">
                <a:solidFill>
                  <a:schemeClr val="tx1"/>
                </a:solidFill>
                <a:latin typeface="Times New Roman"/>
                <a:ea typeface="Calibri"/>
                <a:cs typeface="Arial"/>
              </a:rPr>
              <a:t>1.8.3  </a:t>
            </a:r>
            <a:r>
              <a:rPr lang="en-US" sz="3200" b="1" dirty="0">
                <a:solidFill>
                  <a:schemeClr val="tx1"/>
                </a:solidFill>
                <a:latin typeface="Times New Roman"/>
                <a:ea typeface="CMBX12"/>
                <a:cs typeface="Arial"/>
              </a:rPr>
              <a:t>Radiative Stopping Power</a:t>
            </a:r>
            <a:endParaRPr lang="en-US" sz="2800" dirty="0">
              <a:solidFill>
                <a:schemeClr val="tx1"/>
              </a:solidFill>
            </a:endParaRPr>
          </a:p>
        </p:txBody>
      </p:sp>
      <p:sp>
        <p:nvSpPr>
          <p:cNvPr id="3" name="Content Placeholder 2"/>
          <p:cNvSpPr>
            <a:spLocks noGrp="1"/>
          </p:cNvSpPr>
          <p:nvPr>
            <p:ph idx="1"/>
          </p:nvPr>
        </p:nvSpPr>
        <p:spPr>
          <a:xfrm>
            <a:off x="457200" y="1524000"/>
            <a:ext cx="8229600" cy="4800600"/>
          </a:xfrm>
        </p:spPr>
        <p:txBody>
          <a:bodyPr/>
          <a:lstStyle/>
          <a:p>
            <a:pPr marL="0" marR="0" algn="just">
              <a:lnSpc>
                <a:spcPct val="150000"/>
              </a:lnSpc>
              <a:spcBef>
                <a:spcPts val="0"/>
              </a:spcBef>
              <a:spcAft>
                <a:spcPts val="0"/>
              </a:spcAft>
              <a:buNone/>
            </a:pPr>
            <a:r>
              <a:rPr lang="en-US" sz="2800" dirty="0">
                <a:latin typeface="Times New Roman"/>
                <a:ea typeface="CMR10"/>
                <a:cs typeface="Arial"/>
              </a:rPr>
              <a:t>The rate of bremsstrahlung production by light charged particles (</a:t>
            </a:r>
            <a:r>
              <a:rPr lang="en-US" sz="2800" dirty="0">
                <a:solidFill>
                  <a:srgbClr val="FF0000"/>
                </a:solidFill>
                <a:latin typeface="Times New Roman"/>
                <a:ea typeface="CMR10"/>
                <a:cs typeface="Arial"/>
              </a:rPr>
              <a:t>electrons and positrons</a:t>
            </a:r>
            <a:r>
              <a:rPr lang="en-US" sz="2800" dirty="0">
                <a:latin typeface="Times New Roman"/>
                <a:ea typeface="CMR10"/>
                <a:cs typeface="Arial"/>
              </a:rPr>
              <a:t>) traveling through an absorber is expressed by the mass radiative stopping power </a:t>
            </a:r>
            <a:r>
              <a:rPr lang="en-US" sz="2800" i="1" dirty="0" err="1">
                <a:latin typeface="Times New Roman"/>
                <a:ea typeface="CMMI10"/>
                <a:cs typeface="Arial"/>
              </a:rPr>
              <a:t>S</a:t>
            </a:r>
            <a:r>
              <a:rPr lang="en-US" sz="2800" baseline="-25000" dirty="0" err="1">
                <a:latin typeface="Times New Roman"/>
                <a:ea typeface="CMR7"/>
                <a:cs typeface="Arial"/>
              </a:rPr>
              <a:t>rad</a:t>
            </a:r>
            <a:r>
              <a:rPr lang="en-US" sz="2800" dirty="0">
                <a:latin typeface="Times New Roman"/>
                <a:ea typeface="CMR7"/>
                <a:cs typeface="Arial"/>
              </a:rPr>
              <a:t> </a:t>
            </a:r>
            <a:r>
              <a:rPr lang="en-US" sz="2800" dirty="0">
                <a:latin typeface="Times New Roman"/>
                <a:ea typeface="CMR10"/>
                <a:cs typeface="Arial"/>
              </a:rPr>
              <a:t>(in </a:t>
            </a:r>
            <a:r>
              <a:rPr lang="en-US" sz="2800" dirty="0">
                <a:solidFill>
                  <a:srgbClr val="00B0F0"/>
                </a:solidFill>
                <a:latin typeface="Times New Roman"/>
                <a:ea typeface="CMR10"/>
                <a:cs typeface="Arial"/>
              </a:rPr>
              <a:t>MeV </a:t>
            </a:r>
            <a:r>
              <a:rPr lang="en-US" sz="2800" i="1" dirty="0">
                <a:solidFill>
                  <a:srgbClr val="00B0F0"/>
                </a:solidFill>
                <a:latin typeface="Times New Roman"/>
                <a:ea typeface="CMSY10"/>
                <a:cs typeface="Arial"/>
              </a:rPr>
              <a:t>· </a:t>
            </a:r>
            <a:r>
              <a:rPr lang="en-US" sz="2800" dirty="0">
                <a:solidFill>
                  <a:srgbClr val="00B0F0"/>
                </a:solidFill>
                <a:latin typeface="Times New Roman"/>
                <a:ea typeface="CMR10"/>
                <a:cs typeface="Arial"/>
              </a:rPr>
              <a:t>cm</a:t>
            </a:r>
            <a:r>
              <a:rPr lang="en-US" sz="2800" baseline="30000" dirty="0">
                <a:solidFill>
                  <a:srgbClr val="00B0F0"/>
                </a:solidFill>
                <a:latin typeface="Times New Roman"/>
                <a:ea typeface="CMR7"/>
                <a:cs typeface="Arial"/>
              </a:rPr>
              <a:t>2</a:t>
            </a:r>
            <a:r>
              <a:rPr lang="en-US" sz="2800" i="1" dirty="0">
                <a:solidFill>
                  <a:srgbClr val="00B0F0"/>
                </a:solidFill>
                <a:latin typeface="Times New Roman"/>
                <a:ea typeface="CMMI10"/>
                <a:cs typeface="Arial"/>
              </a:rPr>
              <a:t>/g</a:t>
            </a:r>
            <a:r>
              <a:rPr lang="en-US" sz="2800" dirty="0">
                <a:latin typeface="Times New Roman"/>
                <a:ea typeface="CMR10"/>
                <a:cs typeface="Arial"/>
              </a:rPr>
              <a:t>) which is given as follows:</a:t>
            </a:r>
          </a:p>
          <a:p>
            <a:pPr marL="0" marR="0" algn="just">
              <a:lnSpc>
                <a:spcPct val="150000"/>
              </a:lnSpc>
              <a:spcBef>
                <a:spcPts val="0"/>
              </a:spcBef>
              <a:spcAft>
                <a:spcPts val="0"/>
              </a:spcAft>
              <a:buNone/>
            </a:pPr>
            <a:endParaRPr lang="en-US" sz="2800" dirty="0">
              <a:latin typeface="Times New Roman"/>
              <a:ea typeface="CMR10"/>
              <a:cs typeface="Arial"/>
            </a:endParaRPr>
          </a:p>
          <a:p>
            <a:pPr marL="0" marR="0" algn="just">
              <a:lnSpc>
                <a:spcPct val="150000"/>
              </a:lnSpc>
              <a:spcBef>
                <a:spcPts val="0"/>
              </a:spcBef>
              <a:spcAft>
                <a:spcPts val="0"/>
              </a:spcAft>
            </a:pPr>
            <a:r>
              <a:rPr lang="en-US" sz="2800" b="1" i="1" dirty="0" err="1">
                <a:latin typeface="Times New Roman"/>
                <a:ea typeface="CMMI10"/>
              </a:rPr>
              <a:t>S</a:t>
            </a:r>
            <a:r>
              <a:rPr lang="en-US" sz="2800" b="1" baseline="-25000" dirty="0" err="1">
                <a:latin typeface="Times New Roman"/>
                <a:ea typeface="CMR7"/>
              </a:rPr>
              <a:t>rad</a:t>
            </a:r>
            <a:r>
              <a:rPr lang="en-US" sz="2800" b="1" dirty="0">
                <a:latin typeface="Times New Roman"/>
                <a:ea typeface="CMR7"/>
              </a:rPr>
              <a:t> </a:t>
            </a:r>
            <a:r>
              <a:rPr lang="en-US" sz="2800" b="1" dirty="0">
                <a:latin typeface="Times New Roman"/>
                <a:ea typeface="CMR10"/>
              </a:rPr>
              <a:t>= </a:t>
            </a:r>
            <a:r>
              <a:rPr lang="en-US" sz="2800" b="1" i="1" dirty="0" err="1">
                <a:latin typeface="Times New Roman"/>
                <a:ea typeface="CMMI10"/>
              </a:rPr>
              <a:t>N</a:t>
            </a:r>
            <a:r>
              <a:rPr lang="en-US" sz="2800" b="1" baseline="-25000" dirty="0" err="1">
                <a:latin typeface="Times New Roman"/>
                <a:ea typeface="CMR7"/>
              </a:rPr>
              <a:t>a</a:t>
            </a:r>
            <a:r>
              <a:rPr lang="en-US" sz="2800" b="1" i="1" dirty="0" err="1">
                <a:latin typeface="Times New Roman"/>
                <a:ea typeface="CMMI10"/>
              </a:rPr>
              <a:t>σ</a:t>
            </a:r>
            <a:r>
              <a:rPr lang="en-US" sz="2800" b="1" baseline="-25000" dirty="0" err="1">
                <a:latin typeface="Times New Roman"/>
                <a:ea typeface="CMR7"/>
              </a:rPr>
              <a:t>rad</a:t>
            </a:r>
            <a:r>
              <a:rPr lang="en-US" sz="2800" b="1" i="1" dirty="0" err="1">
                <a:latin typeface="Times New Roman"/>
                <a:ea typeface="CMMI10"/>
              </a:rPr>
              <a:t>E</a:t>
            </a:r>
            <a:r>
              <a:rPr lang="en-US" sz="2800" b="1" baseline="-25000" dirty="0" err="1">
                <a:latin typeface="Times New Roman"/>
                <a:ea typeface="CMR7"/>
              </a:rPr>
              <a:t>i</a:t>
            </a:r>
            <a:r>
              <a:rPr lang="en-US" sz="2800" b="1" baseline="-25000" dirty="0">
                <a:latin typeface="Times New Roman"/>
                <a:ea typeface="CMR7"/>
              </a:rPr>
              <a:t>                                                                         </a:t>
            </a:r>
            <a:r>
              <a:rPr lang="en-US" sz="2800" b="1" dirty="0">
                <a:latin typeface="Times New Roman"/>
                <a:ea typeface="CMR7"/>
              </a:rPr>
              <a:t>(1.38)</a:t>
            </a:r>
            <a:endParaRPr lang="en-US" sz="2800" dirty="0">
              <a:latin typeface="Calibri"/>
              <a:ea typeface="Calibri"/>
              <a:cs typeface="Arial"/>
            </a:endParaRPr>
          </a:p>
        </p:txBody>
      </p:sp>
    </p:spTree>
    <p:extLst>
      <p:ext uri="{BB962C8B-B14F-4D97-AF65-F5344CB8AC3E}">
        <p14:creationId xmlns:p14="http://schemas.microsoft.com/office/powerpoint/2010/main" val="2865062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533400"/>
                <a:ext cx="8229600" cy="5791200"/>
              </a:xfrm>
            </p:spPr>
            <p:txBody>
              <a:bodyPr/>
              <a:lstStyle/>
              <a:p>
                <a:pPr>
                  <a:lnSpc>
                    <a:spcPct val="150000"/>
                  </a:lnSpc>
                </a:pPr>
                <a:r>
                  <a:rPr lang="en-US" sz="2800" dirty="0">
                    <a:latin typeface="Times New Roman"/>
                    <a:ea typeface="CMR10"/>
                  </a:rPr>
                  <a:t>To compute the range in some other material, equation 1.24 can be used. For example, at normal pressure and temperature the range of </a:t>
                </a:r>
                <a:r>
                  <a:rPr lang="en-US" sz="2800" dirty="0">
                    <a:latin typeface="Times New Roman"/>
                    <a:ea typeface="CMMI10"/>
                  </a:rPr>
                  <a:t>α</a:t>
                </a:r>
                <a:r>
                  <a:rPr lang="en-US" sz="2800" dirty="0">
                    <a:latin typeface="Times New Roman"/>
                    <a:ea typeface="CMR10"/>
                  </a:rPr>
                  <a:t>-particles in any material </a:t>
                </a:r>
                <a:r>
                  <a:rPr lang="en-US" sz="2800" dirty="0">
                    <a:latin typeface="Times New Roman"/>
                    <a:ea typeface="CMMI10"/>
                  </a:rPr>
                  <a:t>x </a:t>
                </a:r>
                <a:r>
                  <a:rPr lang="en-US" sz="2800" dirty="0">
                    <a:latin typeface="Times New Roman"/>
                    <a:ea typeface="CMR10"/>
                  </a:rPr>
                  <a:t>can be determined from:</a:t>
                </a:r>
              </a:p>
              <a:p>
                <a:pPr marL="0" marR="0" algn="just">
                  <a:lnSpc>
                    <a:spcPct val="150000"/>
                  </a:lnSpc>
                  <a:spcBef>
                    <a:spcPts val="0"/>
                  </a:spcBef>
                  <a:spcAft>
                    <a:spcPts val="0"/>
                  </a:spcAft>
                </a:pPr>
                <a14:m>
                  <m:oMath xmlns:m="http://schemas.openxmlformats.org/officeDocument/2006/math">
                    <m:sSubSup>
                      <m:sSubSupPr>
                        <m:ctrlPr>
                          <a:rPr lang="en-US" sz="2800" i="1">
                            <a:latin typeface="Cambria Math" panose="02040503050406030204" pitchFamily="18" charset="0"/>
                            <a:ea typeface="CMR10"/>
                            <a:cs typeface="Times New Roman"/>
                          </a:rPr>
                        </m:ctrlPr>
                      </m:sSubSupPr>
                      <m:e>
                        <m:r>
                          <a:rPr lang="en-US" sz="2800" i="1">
                            <a:effectLst/>
                            <a:latin typeface="Cambria Math"/>
                            <a:ea typeface="CMR10"/>
                            <a:cs typeface="Times New Roman"/>
                          </a:rPr>
                          <m:t>𝑅</m:t>
                        </m:r>
                      </m:e>
                      <m:sub>
                        <m:r>
                          <a:rPr lang="en-US" sz="2800" i="1">
                            <a:effectLst/>
                            <a:latin typeface="Cambria Math"/>
                            <a:ea typeface="CMR10"/>
                            <a:cs typeface="Times New Roman"/>
                          </a:rPr>
                          <m:t>𝛼</m:t>
                        </m:r>
                      </m:sub>
                      <m:sup>
                        <m:r>
                          <a:rPr lang="en-US" sz="2800" i="1">
                            <a:effectLst/>
                            <a:latin typeface="Cambria Math"/>
                            <a:ea typeface="CMR10"/>
                            <a:cs typeface="Times New Roman"/>
                          </a:rPr>
                          <m:t>𝑥</m:t>
                        </m:r>
                      </m:sup>
                    </m:sSubSup>
                    <m:r>
                      <a:rPr lang="en-US" sz="2800" i="1">
                        <a:effectLst/>
                        <a:latin typeface="Cambria Math"/>
                        <a:ea typeface="CMR10"/>
                        <a:cs typeface="Times New Roman"/>
                      </a:rPr>
                      <m:t>=</m:t>
                    </m:r>
                    <m:r>
                      <a:rPr lang="en-US" sz="2800" i="1">
                        <a:effectLst/>
                        <a:latin typeface="Cambria Math"/>
                        <a:ea typeface="CMR10"/>
                        <a:cs typeface="Times New Roman"/>
                      </a:rPr>
                      <m:t>3</m:t>
                    </m:r>
                    <m:r>
                      <a:rPr lang="en-US" sz="2800" i="1">
                        <a:effectLst/>
                        <a:latin typeface="Cambria Math"/>
                        <a:ea typeface="CMR10"/>
                        <a:cs typeface="Times New Roman"/>
                      </a:rPr>
                      <m:t>.</m:t>
                    </m:r>
                    <m:r>
                      <a:rPr lang="en-US" sz="2800" i="1">
                        <a:effectLst/>
                        <a:latin typeface="Cambria Math"/>
                        <a:ea typeface="CMR10"/>
                        <a:cs typeface="Times New Roman"/>
                      </a:rPr>
                      <m:t>37</m:t>
                    </m:r>
                    <m:r>
                      <a:rPr lang="en-US" sz="2800" i="1">
                        <a:effectLst/>
                        <a:latin typeface="Cambria Math"/>
                        <a:ea typeface="CMR10"/>
                        <a:cs typeface="Times New Roman"/>
                      </a:rPr>
                      <m:t>×</m:t>
                    </m:r>
                    <m:sSup>
                      <m:sSupPr>
                        <m:ctrlPr>
                          <a:rPr lang="en-US" sz="2800" i="1">
                            <a:effectLst/>
                            <a:latin typeface="Cambria Math" panose="02040503050406030204" pitchFamily="18" charset="0"/>
                            <a:ea typeface="CMR10"/>
                            <a:cs typeface="Times New Roman"/>
                          </a:rPr>
                        </m:ctrlPr>
                      </m:sSupPr>
                      <m:e>
                        <m:r>
                          <a:rPr lang="en-US" sz="2800" i="1">
                            <a:effectLst/>
                            <a:latin typeface="Cambria Math"/>
                            <a:ea typeface="CMR10"/>
                            <a:cs typeface="Times New Roman"/>
                          </a:rPr>
                          <m:t>10</m:t>
                        </m:r>
                      </m:e>
                      <m:sup>
                        <m:r>
                          <a:rPr lang="en-US" sz="2800" i="1">
                            <a:effectLst/>
                            <a:latin typeface="Cambria Math"/>
                            <a:ea typeface="CMR10"/>
                            <a:cs typeface="Times New Roman"/>
                          </a:rPr>
                          <m:t>−</m:t>
                        </m:r>
                        <m:r>
                          <a:rPr lang="en-US" sz="2800" i="1">
                            <a:effectLst/>
                            <a:latin typeface="Cambria Math"/>
                            <a:ea typeface="CMR10"/>
                            <a:cs typeface="Times New Roman"/>
                          </a:rPr>
                          <m:t>4</m:t>
                        </m:r>
                      </m:sup>
                    </m:sSup>
                    <m:sSubSup>
                      <m:sSubSupPr>
                        <m:ctrlPr>
                          <a:rPr lang="en-US" sz="2800" i="1">
                            <a:effectLst/>
                            <a:latin typeface="Cambria Math" panose="02040503050406030204" pitchFamily="18" charset="0"/>
                            <a:ea typeface="CMR10"/>
                            <a:cs typeface="Times New Roman"/>
                          </a:rPr>
                        </m:ctrlPr>
                      </m:sSubSupPr>
                      <m:e>
                        <m:r>
                          <a:rPr lang="en-US" sz="2800" i="1">
                            <a:effectLst/>
                            <a:latin typeface="Cambria Math"/>
                            <a:ea typeface="CMR10"/>
                            <a:cs typeface="Times New Roman"/>
                          </a:rPr>
                          <m:t>𝑅</m:t>
                        </m:r>
                      </m:e>
                      <m:sub>
                        <m:r>
                          <a:rPr lang="en-US" sz="2800" i="1">
                            <a:effectLst/>
                            <a:latin typeface="Cambria Math"/>
                            <a:ea typeface="CMR10"/>
                            <a:cs typeface="Times New Roman"/>
                          </a:rPr>
                          <m:t>𝛼</m:t>
                        </m:r>
                      </m:sub>
                      <m:sup>
                        <m:r>
                          <a:rPr lang="en-US" sz="2800" i="1">
                            <a:effectLst/>
                            <a:latin typeface="Cambria Math"/>
                            <a:ea typeface="CMR10"/>
                            <a:cs typeface="Times New Roman"/>
                          </a:rPr>
                          <m:t>𝑎𝑖𝑟</m:t>
                        </m:r>
                      </m:sup>
                    </m:sSubSup>
                    <m:f>
                      <m:fPr>
                        <m:ctrlPr>
                          <a:rPr lang="en-US" sz="2800" i="1">
                            <a:effectLst/>
                            <a:latin typeface="Cambria Math" panose="02040503050406030204" pitchFamily="18" charset="0"/>
                            <a:ea typeface="CMR10"/>
                            <a:cs typeface="Times New Roman"/>
                          </a:rPr>
                        </m:ctrlPr>
                      </m:fPr>
                      <m:num>
                        <m:rad>
                          <m:radPr>
                            <m:degHide m:val="on"/>
                            <m:ctrlPr>
                              <a:rPr lang="en-US" sz="2800" i="1">
                                <a:effectLst/>
                                <a:latin typeface="Cambria Math" panose="02040503050406030204" pitchFamily="18" charset="0"/>
                                <a:ea typeface="CMR10"/>
                                <a:cs typeface="Times New Roman"/>
                              </a:rPr>
                            </m:ctrlPr>
                          </m:radPr>
                          <m:deg/>
                          <m:e>
                            <m:sSub>
                              <m:sSubPr>
                                <m:ctrlPr>
                                  <a:rPr lang="en-US" sz="2800" i="1">
                                    <a:effectLst/>
                                    <a:latin typeface="Cambria Math" panose="02040503050406030204" pitchFamily="18" charset="0"/>
                                    <a:ea typeface="CMR10"/>
                                    <a:cs typeface="Times New Roman"/>
                                  </a:rPr>
                                </m:ctrlPr>
                              </m:sSubPr>
                              <m:e>
                                <m:r>
                                  <a:rPr lang="en-US" sz="2800" i="1">
                                    <a:effectLst/>
                                    <a:latin typeface="Cambria Math"/>
                                    <a:ea typeface="CMR10"/>
                                    <a:cs typeface="Times New Roman"/>
                                  </a:rPr>
                                  <m:t>𝐴</m:t>
                                </m:r>
                              </m:e>
                              <m:sub>
                                <m:r>
                                  <a:rPr lang="en-US" sz="2800" i="1">
                                    <a:effectLst/>
                                    <a:latin typeface="Cambria Math"/>
                                    <a:ea typeface="CMR10"/>
                                    <a:cs typeface="Times New Roman"/>
                                  </a:rPr>
                                  <m:t>𝑥</m:t>
                                </m:r>
                              </m:sub>
                            </m:sSub>
                          </m:e>
                        </m:rad>
                      </m:num>
                      <m:den>
                        <m:sSub>
                          <m:sSubPr>
                            <m:ctrlPr>
                              <a:rPr lang="en-US" sz="2800" i="1">
                                <a:effectLst/>
                                <a:latin typeface="Cambria Math" panose="02040503050406030204" pitchFamily="18" charset="0"/>
                                <a:ea typeface="CMR10"/>
                                <a:cs typeface="Times New Roman"/>
                              </a:rPr>
                            </m:ctrlPr>
                          </m:sSubPr>
                          <m:e>
                            <m:r>
                              <a:rPr lang="en-US" sz="2800" i="1">
                                <a:effectLst/>
                                <a:latin typeface="Cambria Math"/>
                                <a:ea typeface="CMR10"/>
                                <a:cs typeface="Times New Roman"/>
                              </a:rPr>
                              <m:t>𝜌</m:t>
                            </m:r>
                          </m:e>
                          <m:sub>
                            <m:r>
                              <a:rPr lang="en-US" sz="2800" i="1">
                                <a:effectLst/>
                                <a:latin typeface="Cambria Math"/>
                                <a:ea typeface="CMR10"/>
                                <a:cs typeface="Times New Roman"/>
                              </a:rPr>
                              <m:t>𝑥</m:t>
                            </m:r>
                          </m:sub>
                        </m:sSub>
                      </m:den>
                    </m:f>
                  </m:oMath>
                </a14:m>
                <a:r>
                  <a:rPr lang="en-US" sz="2800" dirty="0">
                    <a:effectLst/>
                    <a:latin typeface="Times New Roman"/>
                    <a:ea typeface="CMR10"/>
                    <a:cs typeface="Arial"/>
                  </a:rPr>
                  <a:t>    (</a:t>
                </a:r>
                <a:r>
                  <a:rPr lang="en-US" sz="2400" dirty="0">
                    <a:effectLst/>
                    <a:latin typeface="Times New Roman"/>
                    <a:ea typeface="CMR10"/>
                    <a:cs typeface="Arial"/>
                  </a:rPr>
                  <a:t>Bragg- </a:t>
                </a:r>
                <a:r>
                  <a:rPr lang="en-US" sz="2400" dirty="0" err="1">
                    <a:effectLst/>
                    <a:latin typeface="Times New Roman"/>
                    <a:ea typeface="CMR10"/>
                    <a:cs typeface="Arial"/>
                  </a:rPr>
                  <a:t>Kleeman</a:t>
                </a:r>
                <a:r>
                  <a:rPr lang="en-US" sz="2400" dirty="0">
                    <a:effectLst/>
                    <a:latin typeface="Times New Roman"/>
                    <a:ea typeface="CMR10"/>
                    <a:cs typeface="Arial"/>
                  </a:rPr>
                  <a:t>)</a:t>
                </a:r>
                <a:endParaRPr lang="en-US" sz="1800" dirty="0">
                  <a:effectLst/>
                  <a:latin typeface="Calibri"/>
                  <a:ea typeface="Calibri"/>
                  <a:cs typeface="Arial"/>
                </a:endParaRPr>
              </a:p>
              <a:p>
                <a:pPr marL="0" marR="0" algn="just">
                  <a:lnSpc>
                    <a:spcPct val="150000"/>
                  </a:lnSpc>
                  <a:spcBef>
                    <a:spcPts val="0"/>
                  </a:spcBef>
                  <a:spcAft>
                    <a:spcPts val="0"/>
                  </a:spcAft>
                </a:pPr>
                <a:r>
                  <a:rPr lang="en-US" sz="2800" dirty="0">
                    <a:latin typeface="Times New Roman"/>
                    <a:ea typeface="CMR10"/>
                    <a:cs typeface="Arial"/>
                  </a:rPr>
                  <a:t>Here we have used the effective atomic number of air </a:t>
                </a:r>
                <a:r>
                  <a:rPr lang="en-US" sz="2800" dirty="0" err="1">
                    <a:latin typeface="Times New Roman"/>
                    <a:ea typeface="CMMI10"/>
                    <a:cs typeface="Arial"/>
                  </a:rPr>
                  <a:t>A</a:t>
                </a:r>
                <a:r>
                  <a:rPr lang="en-US" sz="2800" baseline="-25000" dirty="0" err="1">
                    <a:latin typeface="Times New Roman"/>
                    <a:ea typeface="CMMI8"/>
                    <a:cs typeface="Arial"/>
                  </a:rPr>
                  <a:t>air</a:t>
                </a:r>
                <a:r>
                  <a:rPr lang="en-US" sz="2800" dirty="0">
                    <a:latin typeface="Times New Roman"/>
                    <a:ea typeface="CMMI8"/>
                    <a:cs typeface="Arial"/>
                  </a:rPr>
                  <a:t> </a:t>
                </a:r>
                <a:r>
                  <a:rPr lang="en-US" sz="2800" dirty="0">
                    <a:latin typeface="Times New Roman"/>
                    <a:ea typeface="CMR10"/>
                    <a:cs typeface="Arial"/>
                  </a:rPr>
                  <a:t>= 14</a:t>
                </a:r>
                <a:r>
                  <a:rPr lang="en-US" sz="2800" dirty="0">
                    <a:latin typeface="Times New Roman"/>
                    <a:ea typeface="CMMI10"/>
                    <a:cs typeface="Arial"/>
                  </a:rPr>
                  <a:t>.</a:t>
                </a:r>
                <a:r>
                  <a:rPr lang="en-US" sz="2800" dirty="0">
                    <a:latin typeface="Times New Roman"/>
                    <a:ea typeface="CMR10"/>
                    <a:cs typeface="Arial"/>
                  </a:rPr>
                  <a:t>6 and its density</a:t>
                </a:r>
                <a:r>
                  <a:rPr lang="en-US" sz="2000" dirty="0">
                    <a:latin typeface="Calibri"/>
                    <a:ea typeface="CMR10"/>
                    <a:cs typeface="Arial"/>
                  </a:rPr>
                  <a:t> </a:t>
                </a:r>
                <a:r>
                  <a:rPr lang="en-US" sz="2800" dirty="0">
                    <a:latin typeface="Times New Roman"/>
                    <a:ea typeface="CMR10"/>
                    <a:cs typeface="Arial"/>
                  </a:rPr>
                  <a:t> </a:t>
                </a:r>
                <a:r>
                  <a:rPr lang="en-US" sz="2800" dirty="0" err="1">
                    <a:latin typeface="Times New Roman"/>
                    <a:ea typeface="CMMI10"/>
                    <a:cs typeface="Arial"/>
                  </a:rPr>
                  <a:t>ρ</a:t>
                </a:r>
                <a:r>
                  <a:rPr lang="en-US" sz="2800" baseline="-25000" dirty="0" err="1">
                    <a:latin typeface="Times New Roman"/>
                    <a:ea typeface="CMMI8"/>
                    <a:cs typeface="Arial"/>
                  </a:rPr>
                  <a:t>air</a:t>
                </a:r>
                <a:r>
                  <a:rPr lang="en-US" sz="2800" dirty="0">
                    <a:latin typeface="Times New Roman"/>
                    <a:ea typeface="CMMI8"/>
                    <a:cs typeface="Arial"/>
                  </a:rPr>
                  <a:t> </a:t>
                </a:r>
                <a:r>
                  <a:rPr lang="en-US" sz="2800" dirty="0">
                    <a:latin typeface="Times New Roman"/>
                    <a:ea typeface="CMR10"/>
                    <a:cs typeface="Arial"/>
                  </a:rPr>
                  <a:t>= 1</a:t>
                </a:r>
                <a:r>
                  <a:rPr lang="en-US" sz="2800" dirty="0">
                    <a:latin typeface="Times New Roman"/>
                    <a:ea typeface="CMMI10"/>
                    <a:cs typeface="Arial"/>
                  </a:rPr>
                  <a:t>.</a:t>
                </a:r>
                <a:r>
                  <a:rPr lang="en-US" sz="2800" dirty="0">
                    <a:latin typeface="Times New Roman"/>
                    <a:ea typeface="CMR10"/>
                    <a:cs typeface="Arial"/>
                  </a:rPr>
                  <a:t>29</a:t>
                </a:r>
                <a:r>
                  <a:rPr lang="en-US" sz="2800" dirty="0">
                    <a:latin typeface="Times New Roman"/>
                    <a:ea typeface="CMSY10"/>
                    <a:cs typeface="Arial"/>
                  </a:rPr>
                  <a:t>×</a:t>
                </a:r>
                <a:r>
                  <a:rPr lang="en-US" sz="2800" dirty="0">
                    <a:latin typeface="Times New Roman"/>
                    <a:ea typeface="CMR10"/>
                    <a:cs typeface="Arial"/>
                  </a:rPr>
                  <a:t>10</a:t>
                </a:r>
                <a:r>
                  <a:rPr lang="en-US" sz="2800" baseline="30000" dirty="0">
                    <a:latin typeface="Times New Roman"/>
                    <a:ea typeface="CMSY8"/>
                    <a:cs typeface="Arial"/>
                  </a:rPr>
                  <a:t>−</a:t>
                </a:r>
                <a:r>
                  <a:rPr lang="en-US" sz="2800" baseline="30000" dirty="0">
                    <a:latin typeface="Times New Roman"/>
                    <a:ea typeface="CMR8"/>
                    <a:cs typeface="Arial"/>
                  </a:rPr>
                  <a:t>3</a:t>
                </a:r>
                <a:r>
                  <a:rPr lang="en-US" sz="2800" dirty="0">
                    <a:latin typeface="Times New Roman"/>
                    <a:ea typeface="CMR8"/>
                    <a:cs typeface="Arial"/>
                  </a:rPr>
                  <a:t> </a:t>
                </a:r>
                <a:r>
                  <a:rPr lang="en-US" sz="2800" dirty="0">
                    <a:latin typeface="Times New Roman"/>
                    <a:ea typeface="CMMI10"/>
                    <a:cs typeface="Arial"/>
                  </a:rPr>
                  <a:t>g/cm</a:t>
                </a:r>
                <a:r>
                  <a:rPr lang="en-US" sz="2800" baseline="30000" dirty="0">
                    <a:latin typeface="Times New Roman"/>
                    <a:ea typeface="CMR8"/>
                    <a:cs typeface="Arial"/>
                  </a:rPr>
                  <a:t>3</a:t>
                </a:r>
                <a:r>
                  <a:rPr lang="en-US" sz="2800" dirty="0">
                    <a:latin typeface="Times New Roman"/>
                    <a:ea typeface="CMR10"/>
                    <a:cs typeface="Arial"/>
                  </a:rPr>
                  <a:t>. </a:t>
                </a:r>
                <a:endParaRPr lang="en-US" sz="2000" dirty="0">
                  <a:latin typeface="Calibri"/>
                  <a:ea typeface="Calibri"/>
                  <a:cs typeface="Arial"/>
                </a:endParaRPr>
              </a:p>
              <a:p>
                <a:pPr>
                  <a:lnSpc>
                    <a:spcPct val="150000"/>
                  </a:lnSpc>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533400"/>
                <a:ext cx="8229600" cy="5791200"/>
              </a:xfrm>
              <a:blipFill rotWithShape="1">
                <a:blip r:embed="rId2" cstate="print"/>
                <a:stretch>
                  <a:fillRect l="-1481" r="-2370"/>
                </a:stretch>
              </a:blipFill>
            </p:spPr>
            <p:txBody>
              <a:bodyPr/>
              <a:lstStyle/>
              <a:p>
                <a:r>
                  <a:rPr lang="en-US" dirty="0">
                    <a:noFill/>
                  </a:rPr>
                  <a:t> </a:t>
                </a:r>
              </a:p>
            </p:txBody>
          </p:sp>
        </mc:Fallback>
      </mc:AlternateContent>
      <p:sp>
        <p:nvSpPr>
          <p:cNvPr id="4" name="TextBox 3"/>
          <p:cNvSpPr txBox="1"/>
          <p:nvPr/>
        </p:nvSpPr>
        <p:spPr>
          <a:xfrm>
            <a:off x="685800" y="1381780"/>
            <a:ext cx="838200" cy="523220"/>
          </a:xfrm>
          <a:prstGeom prst="rect">
            <a:avLst/>
          </a:prstGeom>
          <a:solidFill>
            <a:schemeClr val="bg1"/>
          </a:solidFill>
        </p:spPr>
        <p:txBody>
          <a:bodyPr wrap="square" rtlCol="0">
            <a:spAutoFit/>
          </a:bodyPr>
          <a:lstStyle/>
          <a:p>
            <a:r>
              <a:rPr lang="en-GB" sz="2800" dirty="0"/>
              <a:t>1.41</a:t>
            </a:r>
          </a:p>
        </p:txBody>
      </p:sp>
    </p:spTree>
    <p:extLst>
      <p:ext uri="{BB962C8B-B14F-4D97-AF65-F5344CB8AC3E}">
        <p14:creationId xmlns:p14="http://schemas.microsoft.com/office/powerpoint/2010/main" val="1600628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82000" cy="1277112"/>
          </a:xfrm>
        </p:spPr>
        <p:txBody>
          <a:bodyPr anchor="ctr">
            <a:noAutofit/>
          </a:bodyPr>
          <a:lstStyle/>
          <a:p>
            <a:pPr marL="0" marR="0">
              <a:spcBef>
                <a:spcPts val="0"/>
              </a:spcBef>
              <a:spcAft>
                <a:spcPts val="0"/>
              </a:spcAft>
            </a:pPr>
            <a:r>
              <a:rPr lang="en-US" sz="2800" b="1" u="sng" dirty="0">
                <a:solidFill>
                  <a:schemeClr val="tx1"/>
                </a:solidFill>
                <a:latin typeface="Times New Roman"/>
                <a:ea typeface="CMR10"/>
                <a:cs typeface="Arial"/>
              </a:rPr>
              <a:t>Example</a:t>
            </a:r>
            <a:r>
              <a:rPr lang="en-US" sz="2800" dirty="0">
                <a:solidFill>
                  <a:schemeClr val="tx1"/>
                </a:solidFill>
                <a:latin typeface="Times New Roman"/>
                <a:ea typeface="CMR10"/>
                <a:cs typeface="Arial"/>
              </a:rPr>
              <a:t>: Compute the range of 4 </a:t>
            </a:r>
            <a:r>
              <a:rPr lang="en-US" sz="2800" dirty="0" err="1">
                <a:solidFill>
                  <a:schemeClr val="tx1"/>
                </a:solidFill>
                <a:latin typeface="Times New Roman"/>
                <a:ea typeface="CMR10"/>
                <a:cs typeface="Arial"/>
              </a:rPr>
              <a:t>Mev</a:t>
            </a:r>
            <a:r>
              <a:rPr lang="en-US" sz="2800" dirty="0">
                <a:solidFill>
                  <a:schemeClr val="tx1"/>
                </a:solidFill>
                <a:latin typeface="Times New Roman"/>
                <a:ea typeface="CMR10"/>
                <a:cs typeface="Arial"/>
              </a:rPr>
              <a:t> alpha particle in air and tissues.</a:t>
            </a:r>
            <a:br>
              <a:rPr lang="en-US" sz="2400" dirty="0">
                <a:ea typeface="Calibri"/>
                <a:cs typeface="Arial"/>
              </a:rPr>
            </a:br>
            <a:endParaRPr lang="en-US" sz="32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marR="0" algn="just">
                  <a:lnSpc>
                    <a:spcPct val="150000"/>
                  </a:lnSpc>
                  <a:spcBef>
                    <a:spcPts val="0"/>
                  </a:spcBef>
                  <a:spcAft>
                    <a:spcPts val="0"/>
                  </a:spcAft>
                </a:pPr>
                <a:r>
                  <a:rPr lang="en-US" sz="2800" b="1" u="sng" dirty="0">
                    <a:latin typeface="Times New Roman"/>
                    <a:ea typeface="CMR10"/>
                    <a:cs typeface="Arial"/>
                  </a:rPr>
                  <a:t>Solution:</a:t>
                </a:r>
                <a:r>
                  <a:rPr lang="en-US" sz="2800" b="1" dirty="0">
                    <a:effectLst/>
                    <a:latin typeface="Times New Roman"/>
                    <a:ea typeface="CMR10"/>
                    <a:cs typeface="Arial"/>
                  </a:rPr>
                  <a:t>  </a:t>
                </a:r>
                <a:r>
                  <a:rPr lang="en-US" sz="2800" dirty="0">
                    <a:effectLst/>
                    <a:latin typeface="Times New Roman"/>
                    <a:ea typeface="CMR10"/>
                    <a:cs typeface="Arial"/>
                  </a:rPr>
                  <a:t>because of the energy of alpha particle is equal to 4 </a:t>
                </a:r>
                <a:r>
                  <a:rPr lang="en-US" sz="2800" dirty="0" err="1">
                    <a:effectLst/>
                    <a:latin typeface="Times New Roman"/>
                    <a:ea typeface="CMR10"/>
                    <a:cs typeface="Arial"/>
                  </a:rPr>
                  <a:t>Mev</a:t>
                </a:r>
                <a:r>
                  <a:rPr lang="en-US" sz="2800" dirty="0">
                    <a:effectLst/>
                    <a:latin typeface="Times New Roman"/>
                    <a:ea typeface="CMR10"/>
                    <a:cs typeface="Arial"/>
                  </a:rPr>
                  <a:t> we can use this equation </a:t>
                </a:r>
                <a:endParaRPr lang="en-US" sz="2000" dirty="0">
                  <a:effectLst/>
                  <a:latin typeface="Calibri"/>
                  <a:ea typeface="Calibri"/>
                  <a:cs typeface="Arial"/>
                </a:endParaRPr>
              </a:p>
              <a:p>
                <a:pPr marL="0" marR="0" algn="just">
                  <a:lnSpc>
                    <a:spcPct val="150000"/>
                  </a:lnSpc>
                  <a:spcBef>
                    <a:spcPts val="0"/>
                  </a:spcBef>
                  <a:spcAft>
                    <a:spcPts val="0"/>
                  </a:spcAft>
                </a:pPr>
                <a14:m>
                  <m:oMath xmlns:m="http://schemas.openxmlformats.org/officeDocument/2006/math">
                    <m:sSubSup>
                      <m:sSubSupPr>
                        <m:ctrlPr>
                          <a:rPr lang="en-US" sz="2800" i="1">
                            <a:effectLst/>
                            <a:latin typeface="Cambria Math" panose="02040503050406030204" pitchFamily="18" charset="0"/>
                            <a:ea typeface="CMR10"/>
                            <a:cs typeface="Times New Roman"/>
                          </a:rPr>
                        </m:ctrlPr>
                      </m:sSubSupPr>
                      <m:e>
                        <m:r>
                          <a:rPr lang="en-US" sz="2800" i="1">
                            <a:effectLst/>
                            <a:latin typeface="Cambria Math"/>
                            <a:ea typeface="CMR10"/>
                            <a:cs typeface="Times New Roman"/>
                          </a:rPr>
                          <m:t>𝑅</m:t>
                        </m:r>
                      </m:e>
                      <m:sub>
                        <m:r>
                          <a:rPr lang="en-US" sz="2800" i="1">
                            <a:effectLst/>
                            <a:latin typeface="Cambria Math"/>
                            <a:ea typeface="CMR10"/>
                            <a:cs typeface="Times New Roman"/>
                          </a:rPr>
                          <m:t>𝛼</m:t>
                        </m:r>
                      </m:sub>
                      <m:sup>
                        <m:r>
                          <a:rPr lang="en-US" sz="2800" i="1">
                            <a:effectLst/>
                            <a:latin typeface="Cambria Math"/>
                            <a:ea typeface="CMR10"/>
                            <a:cs typeface="Times New Roman"/>
                          </a:rPr>
                          <m:t>𝑎𝑖𝑟</m:t>
                        </m:r>
                      </m:sup>
                    </m:sSubSup>
                    <m:d>
                      <m:dPr>
                        <m:ctrlPr>
                          <a:rPr lang="en-US" sz="2800" i="1">
                            <a:effectLst/>
                            <a:latin typeface="Cambria Math" panose="02040503050406030204" pitchFamily="18" charset="0"/>
                            <a:ea typeface="CMR10"/>
                            <a:cs typeface="Times New Roman"/>
                          </a:rPr>
                        </m:ctrlPr>
                      </m:dPr>
                      <m:e>
                        <m:r>
                          <a:rPr lang="en-US" sz="2800" i="1">
                            <a:effectLst/>
                            <a:latin typeface="Cambria Math"/>
                            <a:ea typeface="CMR10"/>
                            <a:cs typeface="Times New Roman"/>
                          </a:rPr>
                          <m:t>𝑐𝑚</m:t>
                        </m:r>
                      </m:e>
                    </m:d>
                    <m:r>
                      <a:rPr lang="en-US" sz="2800" i="1">
                        <a:effectLst/>
                        <a:latin typeface="Cambria Math"/>
                        <a:ea typeface="CMR10"/>
                        <a:cs typeface="Times New Roman"/>
                      </a:rPr>
                      <m:t>=1.24</m:t>
                    </m:r>
                    <m:sSub>
                      <m:sSubPr>
                        <m:ctrlPr>
                          <a:rPr lang="en-US" sz="2800" i="1">
                            <a:effectLst/>
                            <a:latin typeface="Cambria Math" panose="02040503050406030204" pitchFamily="18" charset="0"/>
                            <a:ea typeface="CMR10"/>
                            <a:cs typeface="Times New Roman"/>
                          </a:rPr>
                        </m:ctrlPr>
                      </m:sSubPr>
                      <m:e>
                        <m:r>
                          <a:rPr lang="en-US" sz="2800" i="1">
                            <a:effectLst/>
                            <a:latin typeface="Cambria Math"/>
                            <a:ea typeface="CMR10"/>
                            <a:cs typeface="Times New Roman"/>
                          </a:rPr>
                          <m:t>𝐸</m:t>
                        </m:r>
                      </m:e>
                      <m:sub>
                        <m:r>
                          <a:rPr lang="en-US" sz="2800" i="1">
                            <a:effectLst/>
                            <a:latin typeface="Cambria Math"/>
                            <a:ea typeface="CMR10"/>
                            <a:cs typeface="Times New Roman"/>
                          </a:rPr>
                          <m:t>𝛼</m:t>
                        </m:r>
                      </m:sub>
                    </m:sSub>
                    <m:r>
                      <a:rPr lang="en-US" sz="2800" i="1">
                        <a:effectLst/>
                        <a:latin typeface="Cambria Math"/>
                        <a:ea typeface="CMR10"/>
                        <a:cs typeface="Times New Roman"/>
                      </a:rPr>
                      <m:t>−2.62</m:t>
                    </m:r>
                  </m:oMath>
                </a14:m>
                <a:endParaRPr lang="en-US" sz="2000" dirty="0">
                  <a:effectLst/>
                  <a:latin typeface="Calibri"/>
                  <a:ea typeface="Calibri"/>
                  <a:cs typeface="Arial"/>
                </a:endParaRPr>
              </a:p>
              <a:p>
                <a:pPr marL="0" marR="0" algn="just">
                  <a:lnSpc>
                    <a:spcPct val="150000"/>
                  </a:lnSpc>
                  <a:spcBef>
                    <a:spcPts val="0"/>
                  </a:spcBef>
                  <a:spcAft>
                    <a:spcPts val="0"/>
                  </a:spcAft>
                </a:pPr>
                <a14:m>
                  <m:oMath xmlns:m="http://schemas.openxmlformats.org/officeDocument/2006/math">
                    <m:r>
                      <a:rPr lang="en-US" sz="2800" b="0" i="1" smtClean="0">
                        <a:effectLst/>
                        <a:latin typeface="Cambria Math"/>
                        <a:ea typeface="CMR10"/>
                        <a:cs typeface="Times New Roman"/>
                      </a:rPr>
                      <m:t>                   </m:t>
                    </m:r>
                    <m:r>
                      <a:rPr lang="en-US" sz="2800" i="1">
                        <a:effectLst/>
                        <a:latin typeface="Cambria Math"/>
                        <a:ea typeface="CMR10"/>
                        <a:cs typeface="Times New Roman"/>
                      </a:rPr>
                      <m:t>=1.24</m:t>
                    </m:r>
                    <m:d>
                      <m:dPr>
                        <m:ctrlPr>
                          <a:rPr lang="en-US" sz="2800" i="1">
                            <a:effectLst/>
                            <a:latin typeface="Cambria Math" panose="02040503050406030204" pitchFamily="18" charset="0"/>
                            <a:ea typeface="CMR10"/>
                            <a:cs typeface="Times New Roman"/>
                          </a:rPr>
                        </m:ctrlPr>
                      </m:dPr>
                      <m:e>
                        <m:r>
                          <a:rPr lang="en-US" sz="2800" i="1">
                            <a:effectLst/>
                            <a:latin typeface="Cambria Math"/>
                            <a:ea typeface="CMR10"/>
                            <a:cs typeface="Times New Roman"/>
                          </a:rPr>
                          <m:t>4</m:t>
                        </m:r>
                      </m:e>
                    </m:d>
                    <m:r>
                      <a:rPr lang="en-US" sz="2800" i="1">
                        <a:effectLst/>
                        <a:latin typeface="Cambria Math"/>
                        <a:ea typeface="CMR10"/>
                        <a:cs typeface="Times New Roman"/>
                      </a:rPr>
                      <m:t>−2.62</m:t>
                    </m:r>
                  </m:oMath>
                </a14:m>
                <a:endParaRPr lang="en-US" sz="2000" dirty="0">
                  <a:effectLst/>
                  <a:latin typeface="Calibri"/>
                  <a:ea typeface="Calibri"/>
                  <a:cs typeface="Arial"/>
                </a:endParaRPr>
              </a:p>
              <a:p>
                <a:pPr marL="0" marR="0" algn="just">
                  <a:lnSpc>
                    <a:spcPct val="150000"/>
                  </a:lnSpc>
                  <a:spcBef>
                    <a:spcPts val="0"/>
                  </a:spcBef>
                  <a:spcAft>
                    <a:spcPts val="0"/>
                  </a:spcAft>
                </a:pPr>
                <a14:m>
                  <m:oMath xmlns:m="http://schemas.openxmlformats.org/officeDocument/2006/math">
                    <m:sSubSup>
                      <m:sSubSupPr>
                        <m:ctrlPr>
                          <a:rPr lang="en-US" sz="2800" i="1">
                            <a:effectLst/>
                            <a:latin typeface="Cambria Math" panose="02040503050406030204" pitchFamily="18" charset="0"/>
                            <a:ea typeface="CMR10"/>
                            <a:cs typeface="Times New Roman"/>
                          </a:rPr>
                        </m:ctrlPr>
                      </m:sSubSupPr>
                      <m:e>
                        <m:r>
                          <a:rPr lang="en-US" sz="2800" i="1">
                            <a:effectLst/>
                            <a:latin typeface="Cambria Math"/>
                            <a:ea typeface="CMR10"/>
                            <a:cs typeface="Times New Roman"/>
                          </a:rPr>
                          <m:t>𝑅</m:t>
                        </m:r>
                      </m:e>
                      <m:sub>
                        <m:r>
                          <a:rPr lang="en-US" sz="2800" i="1">
                            <a:effectLst/>
                            <a:latin typeface="Cambria Math"/>
                            <a:ea typeface="CMR10"/>
                            <a:cs typeface="Times New Roman"/>
                          </a:rPr>
                          <m:t>𝛼</m:t>
                        </m:r>
                      </m:sub>
                      <m:sup>
                        <m:r>
                          <a:rPr lang="en-US" sz="2800" i="1">
                            <a:effectLst/>
                            <a:latin typeface="Cambria Math"/>
                            <a:ea typeface="CMR10"/>
                            <a:cs typeface="Times New Roman"/>
                          </a:rPr>
                          <m:t>𝑎𝑖𝑟</m:t>
                        </m:r>
                      </m:sup>
                    </m:sSubSup>
                    <m:d>
                      <m:dPr>
                        <m:ctrlPr>
                          <a:rPr lang="en-US" sz="2800" i="1">
                            <a:effectLst/>
                            <a:latin typeface="Cambria Math" panose="02040503050406030204" pitchFamily="18" charset="0"/>
                            <a:ea typeface="CMR10"/>
                            <a:cs typeface="Times New Roman"/>
                          </a:rPr>
                        </m:ctrlPr>
                      </m:dPr>
                      <m:e>
                        <m:r>
                          <a:rPr lang="en-US" sz="2800" i="1">
                            <a:effectLst/>
                            <a:latin typeface="Cambria Math"/>
                            <a:ea typeface="CMR10"/>
                            <a:cs typeface="Times New Roman"/>
                          </a:rPr>
                          <m:t>𝑐𝑚</m:t>
                        </m:r>
                      </m:e>
                    </m:d>
                    <m:r>
                      <a:rPr lang="en-US" sz="2800" i="1">
                        <a:effectLst/>
                        <a:latin typeface="Cambria Math"/>
                        <a:ea typeface="CMR10"/>
                        <a:cs typeface="Times New Roman"/>
                      </a:rPr>
                      <m:t>=2.34 </m:t>
                    </m:r>
                    <m:r>
                      <a:rPr lang="en-US" sz="2800" i="1">
                        <a:effectLst/>
                        <a:latin typeface="Cambria Math"/>
                        <a:ea typeface="CMR10"/>
                        <a:cs typeface="Times New Roman"/>
                      </a:rPr>
                      <m:t>𝑐𝑚</m:t>
                    </m:r>
                  </m:oMath>
                </a14:m>
                <a:endParaRPr lang="en-US" sz="2000" dirty="0">
                  <a:effectLst/>
                  <a:latin typeface="Calibri"/>
                  <a:ea typeface="Calibri"/>
                  <a:cs typeface="Aria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cstate="print"/>
                <a:stretch>
                  <a:fillRect l="-1481" r="-1481"/>
                </a:stretch>
              </a:blipFill>
            </p:spPr>
            <p:txBody>
              <a:bodyPr/>
              <a:lstStyle/>
              <a:p>
                <a:r>
                  <a:rPr lang="en-US">
                    <a:noFill/>
                  </a:rPr>
                  <a:t> </a:t>
                </a:r>
              </a:p>
            </p:txBody>
          </p:sp>
        </mc:Fallback>
      </mc:AlternateContent>
    </p:spTree>
    <p:extLst>
      <p:ext uri="{BB962C8B-B14F-4D97-AF65-F5344CB8AC3E}">
        <p14:creationId xmlns:p14="http://schemas.microsoft.com/office/powerpoint/2010/main" val="307979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609600"/>
                <a:ext cx="8229600" cy="5715000"/>
              </a:xfrm>
            </p:spPr>
            <p:txBody>
              <a:bodyPr/>
              <a:lstStyle/>
              <a:p>
                <a:pPr marL="0" marR="0">
                  <a:lnSpc>
                    <a:spcPct val="115000"/>
                  </a:lnSpc>
                  <a:spcBef>
                    <a:spcPts val="0"/>
                  </a:spcBef>
                  <a:spcAft>
                    <a:spcPts val="0"/>
                  </a:spcAft>
                </a:pPr>
                <a:r>
                  <a:rPr lang="en-US" sz="2800" dirty="0">
                    <a:latin typeface="Times New Roman"/>
                    <a:ea typeface="CMR10"/>
                    <a:cs typeface="Arial"/>
                  </a:rPr>
                  <a:t>To calculate the range in tissue we can make use of the simplified Bragg- </a:t>
                </a:r>
                <a:r>
                  <a:rPr lang="en-US" sz="2800" dirty="0" err="1">
                    <a:latin typeface="Times New Roman"/>
                    <a:ea typeface="CMR10"/>
                    <a:cs typeface="Arial"/>
                  </a:rPr>
                  <a:t>Kleeman</a:t>
                </a:r>
                <a:r>
                  <a:rPr lang="en-US" sz="2800" dirty="0">
                    <a:latin typeface="Times New Roman"/>
                    <a:ea typeface="CMR10"/>
                    <a:cs typeface="Arial"/>
                  </a:rPr>
                  <a:t> identity</a:t>
                </a:r>
                <a:endParaRPr lang="en-US" sz="2000" dirty="0">
                  <a:latin typeface="Calibri"/>
                  <a:ea typeface="Calibri"/>
                  <a:cs typeface="Arial"/>
                </a:endParaRPr>
              </a:p>
              <a:p>
                <a14:m>
                  <m:oMath xmlns:m="http://schemas.openxmlformats.org/officeDocument/2006/math">
                    <m:sSubSup>
                      <m:sSubSupPr>
                        <m:ctrlPr>
                          <a:rPr lang="en-US" sz="2800" i="1">
                            <a:latin typeface="Cambria Math" panose="02040503050406030204" pitchFamily="18" charset="0"/>
                            <a:ea typeface="CMR10"/>
                            <a:cs typeface="Times New Roman"/>
                          </a:rPr>
                        </m:ctrlPr>
                      </m:sSubSupPr>
                      <m:e>
                        <m:r>
                          <a:rPr lang="en-US" sz="2800" i="1">
                            <a:effectLst/>
                            <a:latin typeface="Cambria Math"/>
                            <a:ea typeface="CMR10"/>
                            <a:cs typeface="Times New Roman"/>
                          </a:rPr>
                          <m:t>𝑅</m:t>
                        </m:r>
                      </m:e>
                      <m:sub>
                        <m:r>
                          <a:rPr lang="en-US" sz="2800" i="1">
                            <a:effectLst/>
                            <a:latin typeface="Cambria Math"/>
                            <a:ea typeface="CMR10"/>
                            <a:cs typeface="Times New Roman"/>
                          </a:rPr>
                          <m:t>𝛼</m:t>
                        </m:r>
                      </m:sub>
                      <m:sup>
                        <m:r>
                          <a:rPr lang="en-US" sz="2800" i="1">
                            <a:effectLst/>
                            <a:latin typeface="Cambria Math"/>
                            <a:ea typeface="CMR10"/>
                            <a:cs typeface="Times New Roman"/>
                          </a:rPr>
                          <m:t>𝑡𝑖𝑠𝑠𝑢𝑒</m:t>
                        </m:r>
                      </m:sup>
                    </m:sSubSup>
                    <m:r>
                      <a:rPr lang="en-US" sz="2800" i="1">
                        <a:effectLst/>
                        <a:latin typeface="Cambria Math"/>
                        <a:ea typeface="CMR10"/>
                        <a:cs typeface="Times New Roman"/>
                      </a:rPr>
                      <m:t>=</m:t>
                    </m:r>
                    <m:r>
                      <a:rPr lang="en-US" sz="2800" i="1">
                        <a:effectLst/>
                        <a:latin typeface="Cambria Math"/>
                        <a:ea typeface="CMR10"/>
                        <a:cs typeface="Times New Roman"/>
                      </a:rPr>
                      <m:t>3</m:t>
                    </m:r>
                    <m:r>
                      <a:rPr lang="en-US" sz="2800" i="1">
                        <a:effectLst/>
                        <a:latin typeface="Cambria Math"/>
                        <a:ea typeface="CMR10"/>
                        <a:cs typeface="Times New Roman"/>
                      </a:rPr>
                      <m:t>.</m:t>
                    </m:r>
                    <m:r>
                      <a:rPr lang="en-US" sz="2800" i="1">
                        <a:effectLst/>
                        <a:latin typeface="Cambria Math"/>
                        <a:ea typeface="CMR10"/>
                        <a:cs typeface="Times New Roman"/>
                      </a:rPr>
                      <m:t>37</m:t>
                    </m:r>
                    <m:r>
                      <a:rPr lang="en-US" sz="2800" i="1">
                        <a:effectLst/>
                        <a:latin typeface="Cambria Math"/>
                        <a:ea typeface="CMR10"/>
                        <a:cs typeface="Times New Roman"/>
                      </a:rPr>
                      <m:t>×</m:t>
                    </m:r>
                    <m:sSup>
                      <m:sSupPr>
                        <m:ctrlPr>
                          <a:rPr lang="en-US" sz="2800" i="1">
                            <a:effectLst/>
                            <a:latin typeface="Cambria Math" panose="02040503050406030204" pitchFamily="18" charset="0"/>
                            <a:ea typeface="CMR10"/>
                            <a:cs typeface="Times New Roman"/>
                          </a:rPr>
                        </m:ctrlPr>
                      </m:sSupPr>
                      <m:e>
                        <m:r>
                          <a:rPr lang="en-US" sz="2800" i="1">
                            <a:effectLst/>
                            <a:latin typeface="Cambria Math"/>
                            <a:ea typeface="CMR10"/>
                            <a:cs typeface="Times New Roman"/>
                          </a:rPr>
                          <m:t>10</m:t>
                        </m:r>
                      </m:e>
                      <m:sup>
                        <m:r>
                          <a:rPr lang="en-US" sz="2800" i="1">
                            <a:effectLst/>
                            <a:latin typeface="Cambria Math"/>
                            <a:ea typeface="CMR10"/>
                            <a:cs typeface="Times New Roman"/>
                          </a:rPr>
                          <m:t>−</m:t>
                        </m:r>
                        <m:r>
                          <a:rPr lang="en-US" sz="2800" i="1">
                            <a:effectLst/>
                            <a:latin typeface="Cambria Math"/>
                            <a:ea typeface="CMR10"/>
                            <a:cs typeface="Times New Roman"/>
                          </a:rPr>
                          <m:t>4</m:t>
                        </m:r>
                      </m:sup>
                    </m:sSup>
                    <m:sSubSup>
                      <m:sSubSupPr>
                        <m:ctrlPr>
                          <a:rPr lang="en-US" sz="2800" i="1">
                            <a:effectLst/>
                            <a:latin typeface="Cambria Math" panose="02040503050406030204" pitchFamily="18" charset="0"/>
                            <a:ea typeface="CMR10"/>
                            <a:cs typeface="Times New Roman"/>
                          </a:rPr>
                        </m:ctrlPr>
                      </m:sSubSupPr>
                      <m:e>
                        <m:r>
                          <a:rPr lang="en-US" sz="2800" i="1">
                            <a:effectLst/>
                            <a:latin typeface="Cambria Math"/>
                            <a:ea typeface="CMR10"/>
                            <a:cs typeface="Times New Roman"/>
                          </a:rPr>
                          <m:t>𝑅</m:t>
                        </m:r>
                      </m:e>
                      <m:sub>
                        <m:r>
                          <a:rPr lang="en-US" sz="2800" i="1">
                            <a:effectLst/>
                            <a:latin typeface="Cambria Math"/>
                            <a:ea typeface="CMR10"/>
                            <a:cs typeface="Times New Roman"/>
                          </a:rPr>
                          <m:t>𝛼</m:t>
                        </m:r>
                      </m:sub>
                      <m:sup>
                        <m:r>
                          <a:rPr lang="en-US" sz="2800" i="1">
                            <a:effectLst/>
                            <a:latin typeface="Cambria Math"/>
                            <a:ea typeface="CMR10"/>
                            <a:cs typeface="Times New Roman"/>
                          </a:rPr>
                          <m:t>𝑎𝑖𝑟</m:t>
                        </m:r>
                      </m:sup>
                    </m:sSubSup>
                    <m:f>
                      <m:fPr>
                        <m:ctrlPr>
                          <a:rPr lang="en-US" sz="2800" i="1">
                            <a:effectLst/>
                            <a:latin typeface="Cambria Math" panose="02040503050406030204" pitchFamily="18" charset="0"/>
                            <a:ea typeface="CMR10"/>
                            <a:cs typeface="Times New Roman"/>
                          </a:rPr>
                        </m:ctrlPr>
                      </m:fPr>
                      <m:num>
                        <m:rad>
                          <m:radPr>
                            <m:degHide m:val="on"/>
                            <m:ctrlPr>
                              <a:rPr lang="en-US" sz="2800" i="1">
                                <a:effectLst/>
                                <a:latin typeface="Cambria Math" panose="02040503050406030204" pitchFamily="18" charset="0"/>
                                <a:ea typeface="CMR10"/>
                                <a:cs typeface="Times New Roman"/>
                              </a:rPr>
                            </m:ctrlPr>
                          </m:radPr>
                          <m:deg/>
                          <m:e>
                            <m:sSub>
                              <m:sSubPr>
                                <m:ctrlPr>
                                  <a:rPr lang="en-US" sz="2800" i="1">
                                    <a:effectLst/>
                                    <a:latin typeface="Cambria Math" panose="02040503050406030204" pitchFamily="18" charset="0"/>
                                    <a:ea typeface="CMR10"/>
                                    <a:cs typeface="Times New Roman"/>
                                  </a:rPr>
                                </m:ctrlPr>
                              </m:sSubPr>
                              <m:e>
                                <m:r>
                                  <a:rPr lang="en-US" sz="2800" i="1">
                                    <a:effectLst/>
                                    <a:latin typeface="Cambria Math"/>
                                    <a:ea typeface="CMR10"/>
                                    <a:cs typeface="Times New Roman"/>
                                  </a:rPr>
                                  <m:t>𝐴</m:t>
                                </m:r>
                              </m:e>
                              <m:sub>
                                <m:r>
                                  <a:rPr lang="en-US" sz="2800" i="1">
                                    <a:effectLst/>
                                    <a:latin typeface="Cambria Math"/>
                                    <a:ea typeface="CMR10"/>
                                    <a:cs typeface="Times New Roman"/>
                                  </a:rPr>
                                  <m:t>𝑡𝑖𝑠𝑠𝑢𝑒</m:t>
                                </m:r>
                              </m:sub>
                            </m:sSub>
                          </m:e>
                        </m:rad>
                      </m:num>
                      <m:den>
                        <m:sSub>
                          <m:sSubPr>
                            <m:ctrlPr>
                              <a:rPr lang="en-US" sz="2800" i="1">
                                <a:effectLst/>
                                <a:latin typeface="Cambria Math" panose="02040503050406030204" pitchFamily="18" charset="0"/>
                                <a:ea typeface="CMR10"/>
                                <a:cs typeface="Times New Roman"/>
                              </a:rPr>
                            </m:ctrlPr>
                          </m:sSubPr>
                          <m:e>
                            <m:r>
                              <a:rPr lang="en-US" sz="2800" i="1">
                                <a:effectLst/>
                                <a:latin typeface="Cambria Math"/>
                                <a:ea typeface="CMR10"/>
                                <a:cs typeface="Times New Roman"/>
                              </a:rPr>
                              <m:t>𝜌</m:t>
                            </m:r>
                          </m:e>
                          <m:sub>
                            <m:r>
                              <a:rPr lang="en-US" sz="2800" i="1">
                                <a:effectLst/>
                                <a:latin typeface="Cambria Math"/>
                                <a:ea typeface="CMR10"/>
                                <a:cs typeface="Times New Roman"/>
                              </a:rPr>
                              <m:t>𝑡𝑖𝑠𝑠𝑢𝑒</m:t>
                            </m:r>
                          </m:sub>
                        </m:sSub>
                      </m:den>
                    </m:f>
                  </m:oMath>
                </a14:m>
                <a:endParaRPr lang="en-US" dirty="0"/>
              </a:p>
              <a:p>
                <a:endParaRPr lang="en-US" dirty="0"/>
              </a:p>
              <a:p>
                <a:pPr marL="0" marR="0">
                  <a:lnSpc>
                    <a:spcPct val="115000"/>
                  </a:lnSpc>
                  <a:spcBef>
                    <a:spcPts val="0"/>
                  </a:spcBef>
                  <a:spcAft>
                    <a:spcPts val="0"/>
                  </a:spcAft>
                </a:pPr>
                <a:r>
                  <a:rPr lang="en-US" sz="2800" dirty="0">
                    <a:latin typeface="Times New Roman"/>
                    <a:ea typeface="CMR10"/>
                    <a:cs typeface="Arial"/>
                  </a:rPr>
                  <a:t>Substituting </a:t>
                </a:r>
                <a:r>
                  <a:rPr lang="en-US" sz="2800" i="1" dirty="0" err="1">
                    <a:effectLst/>
                    <a:latin typeface="Times New Roman"/>
                    <a:ea typeface="CMMI10"/>
                    <a:cs typeface="Arial"/>
                  </a:rPr>
                  <a:t>ρ</a:t>
                </a:r>
                <a:r>
                  <a:rPr lang="en-US" sz="2800" i="1" baseline="-25000" dirty="0" err="1">
                    <a:effectLst/>
                    <a:latin typeface="Times New Roman"/>
                    <a:ea typeface="CMMI8"/>
                    <a:cs typeface="Arial"/>
                  </a:rPr>
                  <a:t>tissue</a:t>
                </a:r>
                <a:r>
                  <a:rPr lang="en-US" sz="2800" i="1" dirty="0">
                    <a:effectLst/>
                    <a:latin typeface="Times New Roman"/>
                    <a:ea typeface="CMMI8"/>
                    <a:cs typeface="Arial"/>
                  </a:rPr>
                  <a:t> </a:t>
                </a:r>
                <a:r>
                  <a:rPr lang="en-US" sz="2800" dirty="0">
                    <a:effectLst/>
                    <a:latin typeface="Times New Roman"/>
                    <a:ea typeface="CMR10"/>
                    <a:cs typeface="Arial"/>
                  </a:rPr>
                  <a:t>= 1 </a:t>
                </a:r>
                <a:r>
                  <a:rPr lang="en-US" sz="2800" dirty="0">
                    <a:effectLst/>
                    <a:latin typeface="Times New Roman"/>
                    <a:ea typeface="CMMI10"/>
                    <a:cs typeface="Arial"/>
                  </a:rPr>
                  <a:t>g/cm</a:t>
                </a:r>
                <a:r>
                  <a:rPr lang="en-US" sz="2800" baseline="30000" dirty="0">
                    <a:effectLst/>
                    <a:latin typeface="Times New Roman"/>
                    <a:ea typeface="CMR8"/>
                    <a:cs typeface="Arial"/>
                  </a:rPr>
                  <a:t>3</a:t>
                </a:r>
                <a:r>
                  <a:rPr lang="en-US" sz="2800" dirty="0">
                    <a:effectLst/>
                    <a:latin typeface="Times New Roman"/>
                    <a:ea typeface="CMR8"/>
                    <a:cs typeface="Arial"/>
                  </a:rPr>
                  <a:t> </a:t>
                </a:r>
                <a:r>
                  <a:rPr lang="en-US" sz="2800" dirty="0">
                    <a:effectLst/>
                    <a:latin typeface="Times New Roman"/>
                    <a:ea typeface="CMR10"/>
                    <a:cs typeface="Arial"/>
                  </a:rPr>
                  <a:t>and </a:t>
                </a:r>
                <a:r>
                  <a:rPr lang="en-US" sz="2800" i="1" dirty="0" err="1">
                    <a:effectLst/>
                    <a:latin typeface="Times New Roman"/>
                    <a:ea typeface="CMMI10"/>
                    <a:cs typeface="Arial"/>
                  </a:rPr>
                  <a:t>A</a:t>
                </a:r>
                <a:r>
                  <a:rPr lang="en-US" sz="2800" baseline="-25000" dirty="0" err="1">
                    <a:effectLst/>
                    <a:latin typeface="Times New Roman"/>
                    <a:ea typeface="CMMI8"/>
                    <a:cs typeface="Arial"/>
                  </a:rPr>
                  <a:t>tissue</a:t>
                </a:r>
                <a:r>
                  <a:rPr lang="en-US" sz="2800" dirty="0">
                    <a:effectLst/>
                    <a:latin typeface="Times New Roman"/>
                    <a:ea typeface="CMMI8"/>
                    <a:cs typeface="Arial"/>
                  </a:rPr>
                  <a:t> </a:t>
                </a:r>
                <a:r>
                  <a:rPr lang="en-US" sz="2800" dirty="0">
                    <a:effectLst/>
                    <a:latin typeface="Times New Roman"/>
                    <a:ea typeface="CMSY10"/>
                    <a:cs typeface="Arial"/>
                  </a:rPr>
                  <a:t>≈ </a:t>
                </a:r>
                <a:r>
                  <a:rPr lang="en-US" sz="2800" dirty="0">
                    <a:effectLst/>
                    <a:latin typeface="Times New Roman"/>
                    <a:ea typeface="CMR10"/>
                    <a:cs typeface="Arial"/>
                  </a:rPr>
                  <a:t>9 in the above equation, we get</a:t>
                </a:r>
                <a:endParaRPr lang="en-US" sz="2000" dirty="0">
                  <a:effectLst/>
                  <a:latin typeface="Calibri"/>
                  <a:ea typeface="Calibri"/>
                  <a:cs typeface="Arial"/>
                </a:endParaRPr>
              </a:p>
              <a:p>
                <a:pPr marL="0" marR="0">
                  <a:lnSpc>
                    <a:spcPct val="115000"/>
                  </a:lnSpc>
                  <a:spcBef>
                    <a:spcPts val="0"/>
                  </a:spcBef>
                  <a:spcAft>
                    <a:spcPts val="0"/>
                  </a:spcAft>
                </a:pPr>
                <a14:m>
                  <m:oMath xmlns:m="http://schemas.openxmlformats.org/officeDocument/2006/math">
                    <m:sSubSup>
                      <m:sSubSupPr>
                        <m:ctrlPr>
                          <a:rPr lang="en-US" sz="3200" i="1">
                            <a:effectLst/>
                            <a:latin typeface="Cambria Math" panose="02040503050406030204" pitchFamily="18" charset="0"/>
                            <a:ea typeface="CMR10"/>
                            <a:cs typeface="Times New Roman"/>
                          </a:rPr>
                        </m:ctrlPr>
                      </m:sSubSupPr>
                      <m:e>
                        <m:r>
                          <a:rPr lang="en-US" sz="3200" i="1">
                            <a:effectLst/>
                            <a:latin typeface="Cambria Math"/>
                            <a:ea typeface="CMR10"/>
                            <a:cs typeface="Times New Roman"/>
                          </a:rPr>
                          <m:t>𝑅</m:t>
                        </m:r>
                      </m:e>
                      <m:sub>
                        <m:r>
                          <a:rPr lang="en-US" sz="3200" i="1">
                            <a:effectLst/>
                            <a:latin typeface="Cambria Math"/>
                            <a:ea typeface="CMR10"/>
                            <a:cs typeface="Times New Roman"/>
                          </a:rPr>
                          <m:t>𝛼</m:t>
                        </m:r>
                      </m:sub>
                      <m:sup>
                        <m:r>
                          <a:rPr lang="en-US" sz="3200" i="1">
                            <a:effectLst/>
                            <a:latin typeface="Cambria Math"/>
                            <a:ea typeface="CMR10"/>
                            <a:cs typeface="Times New Roman"/>
                          </a:rPr>
                          <m:t>𝑡𝑖𝑠𝑠𝑢𝑒</m:t>
                        </m:r>
                      </m:sup>
                    </m:sSubSup>
                    <m:r>
                      <a:rPr lang="en-US" sz="3200" i="1">
                        <a:effectLst/>
                        <a:latin typeface="Cambria Math"/>
                        <a:ea typeface="CMR10"/>
                        <a:cs typeface="Times New Roman"/>
                      </a:rPr>
                      <m:t>=</m:t>
                    </m:r>
                    <m:r>
                      <a:rPr lang="en-US" sz="3200" i="1">
                        <a:effectLst/>
                        <a:latin typeface="Cambria Math"/>
                        <a:ea typeface="CMR10"/>
                        <a:cs typeface="Times New Roman"/>
                      </a:rPr>
                      <m:t>3</m:t>
                    </m:r>
                    <m:r>
                      <a:rPr lang="en-US" sz="3200" i="1">
                        <a:effectLst/>
                        <a:latin typeface="Cambria Math"/>
                        <a:ea typeface="CMR10"/>
                        <a:cs typeface="Times New Roman"/>
                      </a:rPr>
                      <m:t>.</m:t>
                    </m:r>
                    <m:r>
                      <a:rPr lang="en-US" sz="3200" i="1">
                        <a:effectLst/>
                        <a:latin typeface="Cambria Math"/>
                        <a:ea typeface="CMR10"/>
                        <a:cs typeface="Times New Roman"/>
                      </a:rPr>
                      <m:t>37</m:t>
                    </m:r>
                    <m:r>
                      <a:rPr lang="en-US" sz="3200" i="1">
                        <a:effectLst/>
                        <a:latin typeface="Cambria Math"/>
                        <a:ea typeface="CMR10"/>
                        <a:cs typeface="Times New Roman"/>
                      </a:rPr>
                      <m:t>×</m:t>
                    </m:r>
                    <m:sSup>
                      <m:sSupPr>
                        <m:ctrlPr>
                          <a:rPr lang="en-US" sz="3200" i="1">
                            <a:effectLst/>
                            <a:latin typeface="Cambria Math" panose="02040503050406030204" pitchFamily="18" charset="0"/>
                            <a:ea typeface="CMR10"/>
                            <a:cs typeface="Times New Roman"/>
                          </a:rPr>
                        </m:ctrlPr>
                      </m:sSupPr>
                      <m:e>
                        <m:r>
                          <a:rPr lang="en-US" sz="3200" i="1">
                            <a:effectLst/>
                            <a:latin typeface="Cambria Math"/>
                            <a:ea typeface="CMR10"/>
                            <a:cs typeface="Times New Roman"/>
                          </a:rPr>
                          <m:t>10</m:t>
                        </m:r>
                      </m:e>
                      <m:sup>
                        <m:r>
                          <a:rPr lang="en-US" sz="3200" i="1">
                            <a:effectLst/>
                            <a:latin typeface="Cambria Math"/>
                            <a:ea typeface="CMR10"/>
                            <a:cs typeface="Times New Roman"/>
                          </a:rPr>
                          <m:t>−</m:t>
                        </m:r>
                        <m:r>
                          <a:rPr lang="en-US" sz="3200" i="1">
                            <a:effectLst/>
                            <a:latin typeface="Cambria Math"/>
                            <a:ea typeface="CMR10"/>
                            <a:cs typeface="Times New Roman"/>
                          </a:rPr>
                          <m:t>4</m:t>
                        </m:r>
                      </m:sup>
                    </m:sSup>
                    <m:sSubSup>
                      <m:sSubSupPr>
                        <m:ctrlPr>
                          <a:rPr lang="en-US" sz="3200" i="1">
                            <a:effectLst/>
                            <a:latin typeface="Cambria Math" panose="02040503050406030204" pitchFamily="18" charset="0"/>
                            <a:ea typeface="CMR10"/>
                            <a:cs typeface="Times New Roman"/>
                          </a:rPr>
                        </m:ctrlPr>
                      </m:sSubSupPr>
                      <m:e>
                        <m:r>
                          <a:rPr lang="en-US" sz="3200" i="1">
                            <a:effectLst/>
                            <a:latin typeface="Cambria Math"/>
                            <a:ea typeface="CMR10"/>
                            <a:cs typeface="Times New Roman"/>
                          </a:rPr>
                          <m:t>𝑅</m:t>
                        </m:r>
                      </m:e>
                      <m:sub>
                        <m:r>
                          <a:rPr lang="en-US" sz="3200" i="1">
                            <a:effectLst/>
                            <a:latin typeface="Cambria Math"/>
                            <a:ea typeface="CMR10"/>
                            <a:cs typeface="Times New Roman"/>
                          </a:rPr>
                          <m:t>𝛼</m:t>
                        </m:r>
                      </m:sub>
                      <m:sup>
                        <m:r>
                          <a:rPr lang="en-US" sz="3200" i="1">
                            <a:effectLst/>
                            <a:latin typeface="Cambria Math"/>
                            <a:ea typeface="CMR10"/>
                            <a:cs typeface="Times New Roman"/>
                          </a:rPr>
                          <m:t>𝑎𝑖𝑟</m:t>
                        </m:r>
                      </m:sup>
                    </m:sSubSup>
                    <m:f>
                      <m:fPr>
                        <m:ctrlPr>
                          <a:rPr lang="en-US" sz="3200" i="1">
                            <a:effectLst/>
                            <a:latin typeface="Cambria Math" panose="02040503050406030204" pitchFamily="18" charset="0"/>
                            <a:ea typeface="CMR10"/>
                            <a:cs typeface="Times New Roman"/>
                          </a:rPr>
                        </m:ctrlPr>
                      </m:fPr>
                      <m:num>
                        <m:rad>
                          <m:radPr>
                            <m:degHide m:val="on"/>
                            <m:ctrlPr>
                              <a:rPr lang="en-US" sz="3200" i="1">
                                <a:effectLst/>
                                <a:latin typeface="Cambria Math" panose="02040503050406030204" pitchFamily="18" charset="0"/>
                                <a:ea typeface="CMR10"/>
                                <a:cs typeface="Times New Roman"/>
                              </a:rPr>
                            </m:ctrlPr>
                          </m:radPr>
                          <m:deg/>
                          <m:e>
                            <m:r>
                              <a:rPr lang="en-US" sz="3200" i="1">
                                <a:effectLst/>
                                <a:latin typeface="Cambria Math"/>
                                <a:ea typeface="CMR10"/>
                                <a:cs typeface="Times New Roman"/>
                              </a:rPr>
                              <m:t>9</m:t>
                            </m:r>
                          </m:e>
                        </m:rad>
                      </m:num>
                      <m:den>
                        <m:r>
                          <a:rPr lang="en-US" sz="3200" i="1">
                            <a:effectLst/>
                            <a:latin typeface="Cambria Math"/>
                            <a:ea typeface="CMR10"/>
                            <a:cs typeface="Times New Roman"/>
                          </a:rPr>
                          <m:t>1</m:t>
                        </m:r>
                      </m:den>
                    </m:f>
                  </m:oMath>
                </a14:m>
                <a:endParaRPr lang="en-US" sz="2000" dirty="0">
                  <a:effectLst/>
                  <a:latin typeface="Calibri"/>
                  <a:ea typeface="Calibri"/>
                  <a:cs typeface="Arial"/>
                </a:endParaRPr>
              </a:p>
              <a:p>
                <a:pPr marL="0" marR="0">
                  <a:lnSpc>
                    <a:spcPct val="115000"/>
                  </a:lnSpc>
                  <a:spcBef>
                    <a:spcPts val="0"/>
                  </a:spcBef>
                  <a:spcAft>
                    <a:spcPts val="0"/>
                  </a:spcAft>
                </a:pPr>
                <a14:m>
                  <m:oMath xmlns:m="http://schemas.openxmlformats.org/officeDocument/2006/math">
                    <m:sSubSup>
                      <m:sSubSupPr>
                        <m:ctrlPr>
                          <a:rPr lang="en-US" sz="3200" i="1">
                            <a:effectLst/>
                            <a:latin typeface="Cambria Math" panose="02040503050406030204" pitchFamily="18" charset="0"/>
                            <a:ea typeface="CMR10"/>
                            <a:cs typeface="Times New Roman"/>
                          </a:rPr>
                        </m:ctrlPr>
                      </m:sSubSupPr>
                      <m:e>
                        <m:r>
                          <a:rPr lang="en-US" sz="3200" i="1">
                            <a:effectLst/>
                            <a:latin typeface="Cambria Math"/>
                            <a:ea typeface="CMR10"/>
                            <a:cs typeface="Times New Roman"/>
                          </a:rPr>
                          <m:t>𝑅</m:t>
                        </m:r>
                      </m:e>
                      <m:sub>
                        <m:r>
                          <a:rPr lang="en-US" sz="3200" i="1">
                            <a:effectLst/>
                            <a:latin typeface="Cambria Math"/>
                            <a:ea typeface="CMR10"/>
                            <a:cs typeface="Times New Roman"/>
                          </a:rPr>
                          <m:t>𝛼</m:t>
                        </m:r>
                      </m:sub>
                      <m:sup>
                        <m:r>
                          <a:rPr lang="en-US" sz="3200" i="1">
                            <a:effectLst/>
                            <a:latin typeface="Cambria Math"/>
                            <a:ea typeface="CMR10"/>
                            <a:cs typeface="Times New Roman"/>
                          </a:rPr>
                          <m:t>𝑡𝑖𝑠𝑠𝑢𝑒</m:t>
                        </m:r>
                      </m:sup>
                    </m:sSubSup>
                    <m:r>
                      <a:rPr lang="en-US" sz="3200" i="1">
                        <a:effectLst/>
                        <a:latin typeface="Cambria Math"/>
                        <a:ea typeface="CMR10"/>
                        <a:cs typeface="Times New Roman"/>
                      </a:rPr>
                      <m:t>=</m:t>
                    </m:r>
                  </m:oMath>
                </a14:m>
                <a:r>
                  <a:rPr lang="en-US" sz="2800" dirty="0">
                    <a:effectLst/>
                    <a:latin typeface="Times New Roman"/>
                    <a:ea typeface="CMR10"/>
                    <a:cs typeface="Arial"/>
                  </a:rPr>
                  <a:t>10</a:t>
                </a:r>
                <a:r>
                  <a:rPr lang="en-US" sz="2800" dirty="0">
                    <a:effectLst/>
                    <a:latin typeface="Times New Roman"/>
                    <a:ea typeface="CMMI10"/>
                    <a:cs typeface="Arial"/>
                  </a:rPr>
                  <a:t>.</a:t>
                </a:r>
                <a:r>
                  <a:rPr lang="en-US" sz="2800" dirty="0">
                    <a:effectLst/>
                    <a:latin typeface="Times New Roman"/>
                    <a:ea typeface="CMR10"/>
                    <a:cs typeface="Arial"/>
                  </a:rPr>
                  <a:t>1 </a:t>
                </a:r>
                <a:r>
                  <a:rPr lang="en-US" sz="2800" dirty="0">
                    <a:effectLst/>
                    <a:latin typeface="Times New Roman"/>
                    <a:ea typeface="CMSY10"/>
                    <a:cs typeface="Arial"/>
                  </a:rPr>
                  <a:t>× </a:t>
                </a:r>
                <a:r>
                  <a:rPr lang="en-US" sz="2800" dirty="0">
                    <a:effectLst/>
                    <a:latin typeface="Times New Roman"/>
                    <a:ea typeface="CMR10"/>
                    <a:cs typeface="Arial"/>
                  </a:rPr>
                  <a:t>10</a:t>
                </a:r>
                <a:r>
                  <a:rPr lang="en-US" sz="2800" baseline="30000" dirty="0">
                    <a:effectLst/>
                    <a:latin typeface="Times New Roman"/>
                    <a:ea typeface="CMSY8"/>
                    <a:cs typeface="Arial"/>
                  </a:rPr>
                  <a:t>−</a:t>
                </a:r>
                <a:r>
                  <a:rPr lang="en-US" sz="2800" baseline="30000" dirty="0">
                    <a:effectLst/>
                    <a:latin typeface="Times New Roman"/>
                    <a:ea typeface="CMR8"/>
                    <a:cs typeface="Arial"/>
                  </a:rPr>
                  <a:t>4</a:t>
                </a:r>
                <a:r>
                  <a:rPr lang="en-US" sz="2800" dirty="0">
                    <a:effectLst/>
                    <a:latin typeface="Times New Roman"/>
                    <a:ea typeface="CMR8"/>
                    <a:cs typeface="Arial"/>
                  </a:rPr>
                  <a:t> x2.34</a:t>
                </a:r>
                <a:r>
                  <a:rPr lang="en-US" sz="2800" dirty="0">
                    <a:effectLst/>
                    <a:latin typeface="Times New Roman"/>
                    <a:ea typeface="CMMI10"/>
                    <a:cs typeface="Arial"/>
                  </a:rPr>
                  <a:t>cm </a:t>
                </a:r>
                <a:r>
                  <a:rPr lang="en-US" sz="2800" dirty="0">
                    <a:effectLst/>
                    <a:latin typeface="Times New Roman"/>
                    <a:ea typeface="CMR10"/>
                    <a:cs typeface="Arial"/>
                  </a:rPr>
                  <a:t>= </a:t>
                </a:r>
                <a:r>
                  <a:rPr lang="en-US" sz="2800" dirty="0">
                    <a:latin typeface="Times New Roman"/>
                    <a:ea typeface="CMR10"/>
                    <a:cs typeface="Arial"/>
                  </a:rPr>
                  <a:t>23.65</a:t>
                </a:r>
                <a:r>
                  <a:rPr lang="en-US" sz="2800" dirty="0">
                    <a:effectLst/>
                    <a:latin typeface="Times New Roman"/>
                    <a:ea typeface="CMR10"/>
                    <a:cs typeface="Arial"/>
                  </a:rPr>
                  <a:t> </a:t>
                </a:r>
                <a:r>
                  <a:rPr lang="en-US" sz="2800" i="1" dirty="0" err="1">
                    <a:effectLst/>
                    <a:latin typeface="Times New Roman"/>
                    <a:ea typeface="CMMI10"/>
                    <a:cs typeface="Arial"/>
                  </a:rPr>
                  <a:t>μm</a:t>
                </a:r>
                <a:r>
                  <a:rPr lang="en-US" sz="2800" i="1" dirty="0">
                    <a:effectLst/>
                    <a:latin typeface="Times New Roman"/>
                    <a:ea typeface="CMMI10"/>
                    <a:cs typeface="Arial"/>
                  </a:rPr>
                  <a:t>. </a:t>
                </a:r>
                <a:endParaRPr lang="en-US" sz="2000" dirty="0">
                  <a:effectLst/>
                  <a:latin typeface="Calibri"/>
                  <a:ea typeface="Calibri"/>
                  <a:cs typeface="Arial"/>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609600"/>
                <a:ext cx="8229600" cy="5715000"/>
              </a:xfrm>
              <a:blipFill rotWithShape="1">
                <a:blip r:embed="rId2" cstate="print"/>
                <a:stretch>
                  <a:fillRect l="-1481" t="-640"/>
                </a:stretch>
              </a:blipFill>
            </p:spPr>
            <p:txBody>
              <a:bodyPr/>
              <a:lstStyle/>
              <a:p>
                <a:r>
                  <a:rPr lang="en-US">
                    <a:noFill/>
                  </a:rPr>
                  <a:t> </a:t>
                </a:r>
              </a:p>
            </p:txBody>
          </p:sp>
        </mc:Fallback>
      </mc:AlternateContent>
    </p:spTree>
    <p:extLst>
      <p:ext uri="{BB962C8B-B14F-4D97-AF65-F5344CB8AC3E}">
        <p14:creationId xmlns:p14="http://schemas.microsoft.com/office/powerpoint/2010/main" val="415500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chor="t">
            <a:noAutofit/>
          </a:bodyPr>
          <a:lstStyle/>
          <a:p>
            <a:pPr marL="0" marR="0">
              <a:lnSpc>
                <a:spcPct val="115000"/>
              </a:lnSpc>
              <a:spcBef>
                <a:spcPts val="0"/>
              </a:spcBef>
              <a:spcAft>
                <a:spcPts val="0"/>
              </a:spcAft>
            </a:pPr>
            <a:r>
              <a:rPr lang="en-US" sz="4400" b="1">
                <a:solidFill>
                  <a:schemeClr val="tx1"/>
                </a:solidFill>
                <a:latin typeface="Times New Roman"/>
                <a:ea typeface="CMMI10"/>
                <a:cs typeface="Arial"/>
              </a:rPr>
              <a:t>1.9.2   </a:t>
            </a:r>
            <a:r>
              <a:rPr lang="en-US" sz="4400" b="1" dirty="0">
                <a:solidFill>
                  <a:schemeClr val="tx1"/>
                </a:solidFill>
                <a:latin typeface="Times New Roman"/>
                <a:ea typeface="CMMI10"/>
                <a:cs typeface="Arial"/>
              </a:rPr>
              <a:t>Range of Protons</a:t>
            </a:r>
            <a:br>
              <a:rPr lang="en-US" sz="3200" dirty="0">
                <a:solidFill>
                  <a:schemeClr val="tx1"/>
                </a:solidFill>
                <a:ea typeface="Calibri"/>
                <a:cs typeface="Arial"/>
              </a:rPr>
            </a:br>
            <a:endParaRPr lang="en-US" sz="4000" dirty="0">
              <a:solidFill>
                <a:schemeClr val="tx1"/>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066800"/>
                <a:ext cx="8229600" cy="5257800"/>
              </a:xfrm>
            </p:spPr>
            <p:txBody>
              <a:bodyPr/>
              <a:lstStyle/>
              <a:p>
                <a:pPr marL="0" marR="0" algn="just">
                  <a:lnSpc>
                    <a:spcPct val="150000"/>
                  </a:lnSpc>
                  <a:spcBef>
                    <a:spcPts val="0"/>
                  </a:spcBef>
                  <a:spcAft>
                    <a:spcPts val="0"/>
                  </a:spcAft>
                </a:pPr>
                <a:r>
                  <a:rPr lang="en-US" sz="2800" dirty="0">
                    <a:latin typeface="Times New Roman"/>
                    <a:ea typeface="CMR10"/>
                    <a:cs typeface="Arial"/>
                  </a:rPr>
                  <a:t>Let us have a look at the proton range relations for air and aluminum. In air the range of protons having energy </a:t>
                </a:r>
                <a:r>
                  <a:rPr lang="en-US" sz="2800" b="1" dirty="0" err="1">
                    <a:latin typeface="Times New Roman"/>
                    <a:ea typeface="CMMI10"/>
                    <a:cs typeface="Arial"/>
                  </a:rPr>
                  <a:t>E</a:t>
                </a:r>
                <a:r>
                  <a:rPr lang="en-US" sz="2800" b="1" baseline="-25000" dirty="0" err="1">
                    <a:latin typeface="Times New Roman"/>
                    <a:ea typeface="CMMI8"/>
                    <a:cs typeface="Arial"/>
                  </a:rPr>
                  <a:t>p</a:t>
                </a:r>
                <a:r>
                  <a:rPr lang="en-US" sz="2800" b="1" dirty="0">
                    <a:latin typeface="Times New Roman"/>
                    <a:ea typeface="CMR10"/>
                    <a:cs typeface="Arial"/>
                  </a:rPr>
                  <a:t> </a:t>
                </a:r>
                <a:r>
                  <a:rPr lang="en-US" sz="2800" dirty="0">
                    <a:latin typeface="Times New Roman"/>
                    <a:ea typeface="CMR10"/>
                    <a:cs typeface="Arial"/>
                  </a:rPr>
                  <a:t>can be computed from :</a:t>
                </a:r>
              </a:p>
              <a:p>
                <a:pPr marL="0" marR="0" algn="just">
                  <a:lnSpc>
                    <a:spcPct val="150000"/>
                  </a:lnSpc>
                  <a:spcBef>
                    <a:spcPts val="0"/>
                  </a:spcBef>
                  <a:spcAft>
                    <a:spcPts val="0"/>
                  </a:spcAft>
                </a:pPr>
                <a:endParaRPr lang="en-US" sz="2000" dirty="0">
                  <a:latin typeface="Calibri"/>
                  <a:ea typeface="Calibri"/>
                  <a:cs typeface="Arial"/>
                </a:endParaRPr>
              </a:p>
              <a:p>
                <a14:m>
                  <m:oMath xmlns:m="http://schemas.openxmlformats.org/officeDocument/2006/math">
                    <m:sSubSup>
                      <m:sSubSupPr>
                        <m:ctrlPr>
                          <a:rPr lang="en-US" sz="2800" i="1">
                            <a:latin typeface="Cambria Math" panose="02040503050406030204" pitchFamily="18" charset="0"/>
                            <a:ea typeface="CMR10"/>
                            <a:cs typeface="Times New Roman"/>
                          </a:rPr>
                        </m:ctrlPr>
                      </m:sSubSupPr>
                      <m:e>
                        <m:r>
                          <a:rPr lang="en-US" sz="2800" i="1">
                            <a:effectLst/>
                            <a:latin typeface="Cambria Math"/>
                            <a:ea typeface="CMR10"/>
                            <a:cs typeface="Times New Roman"/>
                          </a:rPr>
                          <m:t>𝑅</m:t>
                        </m:r>
                      </m:e>
                      <m:sub>
                        <m:r>
                          <a:rPr lang="en-US" sz="2800" i="1">
                            <a:effectLst/>
                            <a:latin typeface="Cambria Math"/>
                            <a:ea typeface="CMR10"/>
                            <a:cs typeface="Times New Roman"/>
                          </a:rPr>
                          <m:t>𝑝</m:t>
                        </m:r>
                      </m:sub>
                      <m:sup>
                        <m:r>
                          <a:rPr lang="en-US" sz="2800" i="1">
                            <a:effectLst/>
                            <a:latin typeface="Cambria Math"/>
                            <a:ea typeface="CMR10"/>
                            <a:cs typeface="Times New Roman"/>
                          </a:rPr>
                          <m:t>𝑎𝑖𝑟</m:t>
                        </m:r>
                      </m:sup>
                    </m:sSubSup>
                    <m:d>
                      <m:dPr>
                        <m:begChr m:val="["/>
                        <m:endChr m:val="]"/>
                        <m:ctrlPr>
                          <a:rPr lang="en-US" sz="2800" i="1">
                            <a:effectLst/>
                            <a:latin typeface="Cambria Math" panose="02040503050406030204" pitchFamily="18" charset="0"/>
                            <a:ea typeface="CMR10"/>
                            <a:cs typeface="Times New Roman"/>
                          </a:rPr>
                        </m:ctrlPr>
                      </m:dPr>
                      <m:e>
                        <m:r>
                          <a:rPr lang="en-US" sz="2800" i="1">
                            <a:effectLst/>
                            <a:latin typeface="Cambria Math"/>
                            <a:ea typeface="CMR10"/>
                            <a:cs typeface="Times New Roman"/>
                          </a:rPr>
                          <m:t>𝑚</m:t>
                        </m:r>
                      </m:e>
                    </m:d>
                    <m:r>
                      <a:rPr lang="en-US" sz="2800" i="1">
                        <a:effectLst/>
                        <a:latin typeface="Cambria Math"/>
                        <a:ea typeface="CMR10"/>
                        <a:cs typeface="Times New Roman"/>
                      </a:rPr>
                      <m:t>=</m:t>
                    </m:r>
                    <m:sSup>
                      <m:sSupPr>
                        <m:ctrlPr>
                          <a:rPr lang="en-US" sz="2800" i="1">
                            <a:effectLst/>
                            <a:latin typeface="Cambria Math" panose="02040503050406030204" pitchFamily="18" charset="0"/>
                            <a:ea typeface="CMR10"/>
                            <a:cs typeface="Times New Roman"/>
                          </a:rPr>
                        </m:ctrlPr>
                      </m:sSupPr>
                      <m:e>
                        <m:d>
                          <m:dPr>
                            <m:begChr m:val="["/>
                            <m:endChr m:val="]"/>
                            <m:ctrlPr>
                              <a:rPr lang="en-US" sz="2800" i="1">
                                <a:effectLst/>
                                <a:latin typeface="Cambria Math" panose="02040503050406030204" pitchFamily="18" charset="0"/>
                                <a:ea typeface="CMR10"/>
                                <a:cs typeface="Times New Roman"/>
                              </a:rPr>
                            </m:ctrlPr>
                          </m:dPr>
                          <m:e>
                            <m:f>
                              <m:fPr>
                                <m:ctrlPr>
                                  <a:rPr lang="en-US" sz="2800" i="1">
                                    <a:effectLst/>
                                    <a:latin typeface="Cambria Math" panose="02040503050406030204" pitchFamily="18" charset="0"/>
                                    <a:ea typeface="CMR10"/>
                                    <a:cs typeface="Times New Roman"/>
                                  </a:rPr>
                                </m:ctrlPr>
                              </m:fPr>
                              <m:num>
                                <m:sSub>
                                  <m:sSubPr>
                                    <m:ctrlPr>
                                      <a:rPr lang="en-US" sz="2800" i="1">
                                        <a:effectLst/>
                                        <a:latin typeface="Cambria Math" panose="02040503050406030204" pitchFamily="18" charset="0"/>
                                        <a:ea typeface="CMR10"/>
                                        <a:cs typeface="Times New Roman"/>
                                      </a:rPr>
                                    </m:ctrlPr>
                                  </m:sSubPr>
                                  <m:e>
                                    <m:r>
                                      <a:rPr lang="en-US" sz="2800" i="1">
                                        <a:effectLst/>
                                        <a:latin typeface="Cambria Math"/>
                                        <a:ea typeface="CMR10"/>
                                        <a:cs typeface="Times New Roman"/>
                                      </a:rPr>
                                      <m:t>𝐸</m:t>
                                    </m:r>
                                  </m:e>
                                  <m:sub>
                                    <m:r>
                                      <a:rPr lang="en-US" sz="2800" i="1">
                                        <a:effectLst/>
                                        <a:latin typeface="Cambria Math"/>
                                        <a:ea typeface="CMR10"/>
                                        <a:cs typeface="Times New Roman"/>
                                      </a:rPr>
                                      <m:t>𝑝</m:t>
                                    </m:r>
                                  </m:sub>
                                </m:sSub>
                              </m:num>
                              <m:den>
                                <m:r>
                                  <a:rPr lang="en-US" sz="2800" i="1">
                                    <a:effectLst/>
                                    <a:latin typeface="Cambria Math"/>
                                    <a:ea typeface="CMR10"/>
                                    <a:cs typeface="Times New Roman"/>
                                  </a:rPr>
                                  <m:t>9.3</m:t>
                                </m:r>
                              </m:den>
                            </m:f>
                          </m:e>
                        </m:d>
                      </m:e>
                      <m:sup>
                        <m:r>
                          <a:rPr lang="en-US" sz="2800" i="1">
                            <a:effectLst/>
                            <a:latin typeface="Cambria Math"/>
                            <a:ea typeface="CMR10"/>
                            <a:cs typeface="Times New Roman"/>
                          </a:rPr>
                          <m:t>1.8</m:t>
                        </m:r>
                      </m:sup>
                    </m:sSup>
                    <m:r>
                      <a:rPr lang="en-US" sz="2800" i="1">
                        <a:effectLst/>
                        <a:latin typeface="Cambria Math"/>
                        <a:ea typeface="CMR10"/>
                        <a:cs typeface="Times New Roman"/>
                      </a:rPr>
                      <m:t>      </m:t>
                    </m:r>
                    <m:r>
                      <a:rPr lang="en-US" sz="2800" i="1">
                        <a:effectLst/>
                        <a:latin typeface="Cambria Math"/>
                        <a:ea typeface="CMR10"/>
                        <a:cs typeface="Times New Roman"/>
                      </a:rPr>
                      <m:t>𝑓𝑜𝑟</m:t>
                    </m:r>
                    <m:r>
                      <a:rPr lang="en-US" sz="2800" i="1">
                        <a:effectLst/>
                        <a:latin typeface="Cambria Math"/>
                        <a:ea typeface="CMR10"/>
                        <a:cs typeface="Times New Roman"/>
                      </a:rPr>
                      <m:t>  </m:t>
                    </m:r>
                    <m:sSub>
                      <m:sSubPr>
                        <m:ctrlPr>
                          <a:rPr lang="en-US" sz="2800" i="1">
                            <a:effectLst/>
                            <a:latin typeface="Cambria Math" panose="02040503050406030204" pitchFamily="18" charset="0"/>
                            <a:ea typeface="CMR10"/>
                            <a:cs typeface="Times New Roman"/>
                          </a:rPr>
                        </m:ctrlPr>
                      </m:sSubPr>
                      <m:e>
                        <m:r>
                          <a:rPr lang="en-US" sz="2800" i="1">
                            <a:effectLst/>
                            <a:latin typeface="Cambria Math"/>
                            <a:ea typeface="CMR10"/>
                            <a:cs typeface="Times New Roman"/>
                          </a:rPr>
                          <m:t>𝐸</m:t>
                        </m:r>
                      </m:e>
                      <m:sub>
                        <m:r>
                          <a:rPr lang="en-US" sz="2800" i="1">
                            <a:effectLst/>
                            <a:latin typeface="Cambria Math"/>
                            <a:ea typeface="CMR10"/>
                            <a:cs typeface="Times New Roman"/>
                          </a:rPr>
                          <m:t>𝑝</m:t>
                        </m:r>
                      </m:sub>
                    </m:sSub>
                    <m:r>
                      <a:rPr lang="en-US" sz="2800" i="1">
                        <a:effectLst/>
                        <a:latin typeface="Cambria Math"/>
                        <a:ea typeface="CMR10"/>
                        <a:cs typeface="Times New Roman"/>
                      </a:rPr>
                      <m:t>  &lt;  200 </m:t>
                    </m:r>
                    <m:r>
                      <a:rPr lang="en-US" sz="2800" i="1">
                        <a:effectLst/>
                        <a:latin typeface="Cambria Math"/>
                        <a:ea typeface="CMR10"/>
                        <a:cs typeface="Times New Roman"/>
                      </a:rPr>
                      <m:t>𝑀𝑒𝑣</m:t>
                    </m:r>
                    <m:r>
                      <a:rPr lang="en-US" sz="2800" i="1">
                        <a:effectLst/>
                        <a:latin typeface="Cambria Math"/>
                        <a:ea typeface="CMR10"/>
                        <a:cs typeface="Times New Roman"/>
                      </a:rPr>
                      <m:t> </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066800"/>
                <a:ext cx="8229600" cy="5257800"/>
              </a:xfrm>
              <a:blipFill rotWithShape="1">
                <a:blip r:embed="rId2" cstate="print"/>
                <a:stretch>
                  <a:fillRect l="-1481" r="-1481"/>
                </a:stretch>
              </a:blipFill>
            </p:spPr>
            <p:txBody>
              <a:bodyPr/>
              <a:lstStyle/>
              <a:p>
                <a:r>
                  <a:rPr lang="en-US" dirty="0">
                    <a:noFill/>
                  </a:rPr>
                  <a:t> </a:t>
                </a:r>
              </a:p>
            </p:txBody>
          </p:sp>
        </mc:Fallback>
      </mc:AlternateContent>
      <p:sp>
        <p:nvSpPr>
          <p:cNvPr id="4" name="TextBox 3"/>
          <p:cNvSpPr txBox="1"/>
          <p:nvPr/>
        </p:nvSpPr>
        <p:spPr>
          <a:xfrm>
            <a:off x="7772400" y="3886200"/>
            <a:ext cx="1143000" cy="400110"/>
          </a:xfrm>
          <a:prstGeom prst="rect">
            <a:avLst/>
          </a:prstGeom>
          <a:noFill/>
        </p:spPr>
        <p:txBody>
          <a:bodyPr wrap="square" rtlCol="0">
            <a:spAutoFit/>
          </a:bodyPr>
          <a:lstStyle/>
          <a:p>
            <a:r>
              <a:rPr lang="en-GB" sz="2000" dirty="0"/>
              <a:t>(1.44)</a:t>
            </a:r>
          </a:p>
        </p:txBody>
      </p:sp>
    </p:spTree>
    <p:extLst>
      <p:ext uri="{BB962C8B-B14F-4D97-AF65-F5344CB8AC3E}">
        <p14:creationId xmlns:p14="http://schemas.microsoft.com/office/powerpoint/2010/main" val="2242039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9600" cy="762000"/>
          </a:xfrm>
        </p:spPr>
        <p:txBody>
          <a:bodyPr anchor="t">
            <a:noAutofit/>
          </a:bodyPr>
          <a:lstStyle/>
          <a:p>
            <a:pPr marL="0" marR="0">
              <a:spcBef>
                <a:spcPts val="0"/>
              </a:spcBef>
              <a:spcAft>
                <a:spcPts val="1000"/>
              </a:spcAft>
            </a:pPr>
            <a:r>
              <a:rPr lang="en-US" sz="2800" b="1" dirty="0">
                <a:solidFill>
                  <a:schemeClr val="tx1"/>
                </a:solidFill>
                <a:latin typeface="Times New Roman"/>
                <a:ea typeface="CMR9"/>
                <a:cs typeface="Arial"/>
              </a:rPr>
              <a:t>1.7.3    Range of light charged particle (Electron)</a:t>
            </a:r>
            <a:br>
              <a:rPr lang="en-US" sz="1800" dirty="0">
                <a:solidFill>
                  <a:schemeClr val="tx1"/>
                </a:solidFill>
                <a:ea typeface="Calibri"/>
                <a:cs typeface="Arial"/>
              </a:rPr>
            </a:br>
            <a:endParaRPr lang="en-US" sz="2400" dirty="0">
              <a:solidFill>
                <a:schemeClr val="tx1"/>
              </a:solidFill>
            </a:endParaRPr>
          </a:p>
        </p:txBody>
      </p:sp>
      <p:sp>
        <p:nvSpPr>
          <p:cNvPr id="3" name="Content Placeholder 2"/>
          <p:cNvSpPr>
            <a:spLocks noGrp="1"/>
          </p:cNvSpPr>
          <p:nvPr>
            <p:ph idx="1"/>
          </p:nvPr>
        </p:nvSpPr>
        <p:spPr>
          <a:xfrm>
            <a:off x="381000" y="1066800"/>
            <a:ext cx="8229600" cy="5257800"/>
          </a:xfrm>
        </p:spPr>
        <p:txBody>
          <a:bodyPr/>
          <a:lstStyle/>
          <a:p>
            <a:pPr marL="0" marR="0" algn="just">
              <a:lnSpc>
                <a:spcPct val="150000"/>
              </a:lnSpc>
              <a:spcBef>
                <a:spcPts val="0"/>
              </a:spcBef>
              <a:spcAft>
                <a:spcPts val="0"/>
              </a:spcAft>
            </a:pPr>
            <a:r>
              <a:rPr lang="en-US" sz="2800" dirty="0">
                <a:latin typeface="Times New Roman"/>
                <a:ea typeface="CMR10"/>
                <a:cs typeface="Arial"/>
              </a:rPr>
              <a:t>Fortunately enough, the range of electrons in any material can be fairly accurately determined from the following simple formulae given </a:t>
            </a:r>
            <a:r>
              <a:rPr lang="en-US" sz="2800" dirty="0">
                <a:solidFill>
                  <a:srgbClr val="FF0000"/>
                </a:solidFill>
                <a:latin typeface="Times New Roman"/>
                <a:ea typeface="CMR10"/>
                <a:cs typeface="Arial"/>
              </a:rPr>
              <a:t>by Katz and </a:t>
            </a:r>
            <a:r>
              <a:rPr lang="en-US" sz="2800" dirty="0" err="1">
                <a:solidFill>
                  <a:srgbClr val="FF0000"/>
                </a:solidFill>
                <a:latin typeface="Times New Roman"/>
                <a:ea typeface="CMR10"/>
                <a:cs typeface="Arial"/>
              </a:rPr>
              <a:t>Penfold</a:t>
            </a:r>
            <a:r>
              <a:rPr lang="en-US" sz="2800" dirty="0">
                <a:latin typeface="Times New Roman"/>
                <a:ea typeface="CMR10"/>
                <a:cs typeface="Arial"/>
              </a:rPr>
              <a:t>:</a:t>
            </a:r>
            <a:endParaRPr lang="en-US" sz="2000" dirty="0">
              <a:latin typeface="Calibri"/>
              <a:ea typeface="Calibri"/>
              <a:cs typeface="Arial"/>
            </a:endParaRPr>
          </a:p>
          <a:p>
            <a:endParaRPr lang="en-US" dirty="0"/>
          </a:p>
        </p:txBody>
      </p:sp>
      <p:pic>
        <p:nvPicPr>
          <p:cNvPr id="8" name="Picture 7" descr="2015-2016 R.Dosimetry Licts1.docx - Microsoft Word"/>
          <p:cNvPicPr>
            <a:picLocks noChangeAspect="1"/>
          </p:cNvPicPr>
          <p:nvPr/>
        </p:nvPicPr>
        <p:blipFill rotWithShape="1">
          <a:blip r:embed="rId2" cstate="print">
            <a:extLst>
              <a:ext uri="{28A0092B-C50C-407E-A947-70E740481C1C}">
                <a14:useLocalDpi xmlns:a14="http://schemas.microsoft.com/office/drawing/2010/main" val="0"/>
              </a:ext>
            </a:extLst>
          </a:blip>
          <a:srcRect l="2984" t="38175" r="20737" b="34952"/>
          <a:stretch/>
        </p:blipFill>
        <p:spPr>
          <a:xfrm>
            <a:off x="425301" y="3381152"/>
            <a:ext cx="8446237" cy="1648047"/>
          </a:xfrm>
          <a:prstGeom prst="rect">
            <a:avLst/>
          </a:prstGeom>
        </p:spPr>
      </p:pic>
      <p:sp>
        <p:nvSpPr>
          <p:cNvPr id="5" name="TextBox 4"/>
          <p:cNvSpPr txBox="1"/>
          <p:nvPr/>
        </p:nvSpPr>
        <p:spPr>
          <a:xfrm>
            <a:off x="8305800" y="4095690"/>
            <a:ext cx="1143000" cy="400110"/>
          </a:xfrm>
          <a:prstGeom prst="rect">
            <a:avLst/>
          </a:prstGeom>
          <a:noFill/>
        </p:spPr>
        <p:txBody>
          <a:bodyPr wrap="square" rtlCol="0">
            <a:spAutoFit/>
          </a:bodyPr>
          <a:lstStyle/>
          <a:p>
            <a:r>
              <a:rPr lang="en-GB" sz="2000" dirty="0"/>
              <a:t>(1.46)</a:t>
            </a:r>
          </a:p>
        </p:txBody>
      </p:sp>
    </p:spTree>
    <p:extLst>
      <p:ext uri="{BB962C8B-B14F-4D97-AF65-F5344CB8AC3E}">
        <p14:creationId xmlns:p14="http://schemas.microsoft.com/office/powerpoint/2010/main" val="141982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762000"/>
                <a:ext cx="8229600" cy="5562600"/>
              </a:xfrm>
            </p:spPr>
            <p:txBody>
              <a:bodyPr/>
              <a:lstStyle/>
              <a:p>
                <a:pPr marL="0" marR="0" algn="just">
                  <a:lnSpc>
                    <a:spcPct val="150000"/>
                  </a:lnSpc>
                  <a:spcBef>
                    <a:spcPts val="0"/>
                  </a:spcBef>
                  <a:spcAft>
                    <a:spcPts val="0"/>
                  </a:spcAft>
                </a:pPr>
                <a:r>
                  <a:rPr lang="en-US" sz="2800" dirty="0">
                    <a:latin typeface="Times New Roman"/>
                    <a:ea typeface="CMR10"/>
                    <a:cs typeface="Arial"/>
                  </a:rPr>
                  <a:t>Here the energy of the electrons </a:t>
                </a:r>
                <a:r>
                  <a:rPr lang="en-US" sz="2800" dirty="0">
                    <a:effectLst/>
                    <a:latin typeface="Times New Roman"/>
                    <a:ea typeface="CMMI10"/>
                    <a:cs typeface="Arial"/>
                  </a:rPr>
                  <a:t>E </a:t>
                </a:r>
                <a:r>
                  <a:rPr lang="en-US" sz="2800" dirty="0">
                    <a:effectLst/>
                    <a:latin typeface="Times New Roman"/>
                    <a:ea typeface="CMR10"/>
                    <a:cs typeface="Arial"/>
                  </a:rPr>
                  <a:t>should be taken in units of </a:t>
                </a:r>
                <a:r>
                  <a:rPr lang="en-US" sz="2800" dirty="0">
                    <a:effectLst/>
                    <a:latin typeface="Times New Roman"/>
                    <a:ea typeface="CMMI10"/>
                    <a:cs typeface="Arial"/>
                  </a:rPr>
                  <a:t>MeV </a:t>
                </a:r>
                <a:r>
                  <a:rPr lang="en-US" sz="2800" dirty="0">
                    <a:effectLst/>
                    <a:latin typeface="Times New Roman"/>
                    <a:ea typeface="CMR10"/>
                    <a:cs typeface="Arial"/>
                  </a:rPr>
                  <a:t>. The superscript</a:t>
                </a:r>
                <a:endParaRPr lang="en-US" sz="2000" dirty="0">
                  <a:effectLst/>
                  <a:latin typeface="Calibri"/>
                  <a:ea typeface="Calibri"/>
                  <a:cs typeface="Arial"/>
                </a:endParaRPr>
              </a:p>
              <a:p>
                <a:pPr marL="0" marR="0" algn="just">
                  <a:lnSpc>
                    <a:spcPct val="150000"/>
                  </a:lnSpc>
                  <a:spcBef>
                    <a:spcPts val="0"/>
                  </a:spcBef>
                  <a:spcAft>
                    <a:spcPts val="0"/>
                  </a:spcAft>
                </a:pPr>
                <a:r>
                  <a:rPr lang="en-US" sz="2800" dirty="0" err="1">
                    <a:effectLst/>
                    <a:latin typeface="Times New Roman"/>
                    <a:ea typeface="CMMI10"/>
                    <a:cs typeface="Arial"/>
                  </a:rPr>
                  <a:t>sp</a:t>
                </a:r>
                <a:r>
                  <a:rPr lang="en-US" sz="2800" dirty="0">
                    <a:effectLst/>
                    <a:latin typeface="Times New Roman"/>
                    <a:ea typeface="CMMI10"/>
                    <a:cs typeface="Arial"/>
                  </a:rPr>
                  <a:t> </a:t>
                </a:r>
                <a:r>
                  <a:rPr lang="en-US" sz="2800" dirty="0">
                    <a:effectLst/>
                    <a:latin typeface="Times New Roman"/>
                    <a:ea typeface="CMR10"/>
                    <a:cs typeface="Arial"/>
                  </a:rPr>
                  <a:t>of</a:t>
                </a:r>
                <a14:m>
                  <m:oMath xmlns:m="http://schemas.openxmlformats.org/officeDocument/2006/math">
                    <m:sSubSup>
                      <m:sSubSupPr>
                        <m:ctrlPr>
                          <a:rPr lang="en-US" sz="2800" i="1">
                            <a:effectLst/>
                            <a:latin typeface="Cambria Math" panose="02040503050406030204" pitchFamily="18" charset="0"/>
                            <a:ea typeface="CMR10"/>
                            <a:cs typeface="Times New Roman"/>
                          </a:rPr>
                        </m:ctrlPr>
                      </m:sSubSupPr>
                      <m:e>
                        <m:r>
                          <a:rPr lang="en-US" sz="2800" i="1">
                            <a:effectLst/>
                            <a:latin typeface="Cambria Math"/>
                            <a:ea typeface="CMR10"/>
                            <a:cs typeface="Times New Roman"/>
                          </a:rPr>
                          <m:t> </m:t>
                        </m:r>
                        <m:r>
                          <a:rPr lang="en-US" sz="2800" i="1">
                            <a:effectLst/>
                            <a:latin typeface="Cambria Math"/>
                            <a:ea typeface="CMR10"/>
                            <a:cs typeface="Times New Roman"/>
                          </a:rPr>
                          <m:t>𝑅</m:t>
                        </m:r>
                      </m:e>
                      <m:sub>
                        <m:r>
                          <a:rPr lang="en-US" sz="2800" i="1">
                            <a:effectLst/>
                            <a:latin typeface="Cambria Math"/>
                            <a:ea typeface="CMR10"/>
                            <a:cs typeface="Times New Roman"/>
                          </a:rPr>
                          <m:t>𝑒</m:t>
                        </m:r>
                      </m:sub>
                      <m:sup>
                        <m:r>
                          <a:rPr lang="en-US" sz="2800" i="1">
                            <a:effectLst/>
                            <a:latin typeface="Cambria Math"/>
                            <a:ea typeface="CMR10"/>
                            <a:cs typeface="Times New Roman"/>
                          </a:rPr>
                          <m:t>𝑠𝑝</m:t>
                        </m:r>
                      </m:sup>
                    </m:sSubSup>
                  </m:oMath>
                </a14:m>
                <a:r>
                  <a:rPr lang="en-US" sz="2800" dirty="0">
                    <a:effectLst/>
                    <a:latin typeface="Times New Roman"/>
                    <a:ea typeface="CMR10"/>
                    <a:cs typeface="Arial"/>
                  </a:rPr>
                  <a:t> specifies that the expression represents the </a:t>
                </a:r>
                <a:r>
                  <a:rPr lang="en-US" sz="2800" dirty="0">
                    <a:effectLst/>
                    <a:latin typeface="Times New Roman"/>
                    <a:ea typeface="CMTI10"/>
                    <a:cs typeface="Arial"/>
                  </a:rPr>
                  <a:t>specific range </a:t>
                </a:r>
                <a:r>
                  <a:rPr lang="en-US" sz="2800" dirty="0">
                    <a:effectLst/>
                    <a:latin typeface="Times New Roman"/>
                    <a:ea typeface="CMR10"/>
                    <a:cs typeface="Arial"/>
                  </a:rPr>
                  <a:t>in units of </a:t>
                </a:r>
                <a:r>
                  <a:rPr lang="en-US" sz="2800" dirty="0">
                    <a:effectLst/>
                    <a:latin typeface="Times New Roman"/>
                    <a:ea typeface="CMMI10"/>
                    <a:cs typeface="Arial"/>
                  </a:rPr>
                  <a:t>kg/m</a:t>
                </a:r>
                <a:r>
                  <a:rPr lang="en-US" sz="2800" baseline="30000" dirty="0">
                    <a:effectLst/>
                    <a:latin typeface="Times New Roman"/>
                    <a:ea typeface="CMR8"/>
                    <a:cs typeface="Arial"/>
                  </a:rPr>
                  <a:t>2</a:t>
                </a:r>
                <a:r>
                  <a:rPr lang="en-US" sz="2800" dirty="0">
                    <a:effectLst/>
                    <a:latin typeface="Times New Roman"/>
                    <a:ea typeface="CMR10"/>
                    <a:cs typeface="Arial"/>
                  </a:rPr>
                  <a:t>.</a:t>
                </a:r>
                <a:r>
                  <a:rPr lang="en-US" sz="2800" dirty="0">
                    <a:effectLst/>
                    <a:latin typeface="Times New Roman"/>
                    <a:ea typeface="CMMI8"/>
                    <a:cs typeface="Arial"/>
                  </a:rPr>
                  <a:t> </a:t>
                </a:r>
                <a:r>
                  <a:rPr lang="en-US" sz="2800" dirty="0">
                    <a:effectLst/>
                    <a:latin typeface="Times New Roman"/>
                    <a:ea typeface="CMR10"/>
                    <a:cs typeface="Arial"/>
                  </a:rPr>
                  <a:t>The range (or more specifically the specific range) as computed from these formulae</a:t>
                </a:r>
                <a:r>
                  <a:rPr lang="en-US" sz="2800" dirty="0">
                    <a:effectLst/>
                    <a:latin typeface="Times New Roman"/>
                    <a:ea typeface="CMMI8"/>
                    <a:cs typeface="Arial"/>
                  </a:rPr>
                  <a:t> </a:t>
                </a:r>
                <a:r>
                  <a:rPr lang="en-US" sz="2800" dirty="0">
                    <a:effectLst/>
                    <a:latin typeface="Times New Roman"/>
                    <a:ea typeface="CMR10"/>
                    <a:cs typeface="Arial"/>
                  </a:rPr>
                  <a:t>are independent of the material. This, up to a good approximation, is a correct</a:t>
                </a:r>
                <a:r>
                  <a:rPr lang="en-US" sz="2800" dirty="0">
                    <a:effectLst/>
                    <a:latin typeface="Times New Roman"/>
                    <a:ea typeface="CMMI8"/>
                    <a:cs typeface="Arial"/>
                  </a:rPr>
                  <a:t> </a:t>
                </a:r>
                <a:r>
                  <a:rPr lang="en-US" sz="2800" dirty="0">
                    <a:effectLst/>
                    <a:latin typeface="Times New Roman"/>
                    <a:ea typeface="CMR10"/>
                    <a:cs typeface="Arial"/>
                  </a:rPr>
                  <a:t>statement as can be seen from </a:t>
                </a:r>
                <a:r>
                  <a:rPr lang="en-US" sz="2800" b="1" dirty="0">
                    <a:effectLst/>
                    <a:highlight>
                      <a:srgbClr val="FFFF00"/>
                    </a:highlight>
                    <a:latin typeface="Times New Roman"/>
                    <a:ea typeface="CMR10"/>
                    <a:cs typeface="Arial"/>
                  </a:rPr>
                  <a:t>Fig.1.7</a:t>
                </a:r>
                <a:r>
                  <a:rPr lang="en-US" sz="2800" dirty="0">
                    <a:effectLst/>
                    <a:latin typeface="Times New Roman"/>
                    <a:ea typeface="CMR10"/>
                    <a:cs typeface="Arial"/>
                  </a:rPr>
                  <a:t>. </a:t>
                </a:r>
                <a:endParaRPr lang="en-US" sz="2000" dirty="0">
                  <a:effectLst/>
                  <a:latin typeface="Calibri"/>
                  <a:ea typeface="Calibri"/>
                  <a:cs typeface="Arial"/>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762000"/>
                <a:ext cx="8229600" cy="5562600"/>
              </a:xfrm>
              <a:blipFill>
                <a:blip r:embed="rId2"/>
                <a:stretch>
                  <a:fillRect l="-1481" r="-1481"/>
                </a:stretch>
              </a:blipFill>
            </p:spPr>
            <p:txBody>
              <a:bodyPr/>
              <a:lstStyle/>
              <a:p>
                <a:r>
                  <a:rPr lang="en-US">
                    <a:noFill/>
                  </a:rPr>
                  <a:t> </a:t>
                </a:r>
              </a:p>
            </p:txBody>
          </p:sp>
        </mc:Fallback>
      </mc:AlternateContent>
    </p:spTree>
    <p:extLst>
      <p:ext uri="{BB962C8B-B14F-4D97-AF65-F5344CB8AC3E}">
        <p14:creationId xmlns:p14="http://schemas.microsoft.com/office/powerpoint/2010/main" val="285238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838200"/>
                <a:ext cx="8229600" cy="5334000"/>
              </a:xfrm>
            </p:spPr>
            <p:txBody>
              <a:bodyPr/>
              <a:lstStyle/>
              <a:p>
                <a:pPr marL="0" marR="0">
                  <a:lnSpc>
                    <a:spcPct val="150000"/>
                  </a:lnSpc>
                  <a:spcBef>
                    <a:spcPts val="0"/>
                  </a:spcBef>
                  <a:spcAft>
                    <a:spcPts val="0"/>
                  </a:spcAft>
                </a:pPr>
                <a:r>
                  <a:rPr lang="en-US" sz="2800" dirty="0">
                    <a:latin typeface="Times New Roman"/>
                    <a:ea typeface="CMR10"/>
                    <a:cs typeface="Arial"/>
                  </a:rPr>
                  <a:t>The specific range as computed from the expressions 1.28 can be divided by the density of the material to determine the range in units of distance, such as</a:t>
                </a:r>
                <a:endParaRPr lang="en-US" sz="2000" dirty="0">
                  <a:effectLst/>
                  <a:latin typeface="Calibri"/>
                  <a:ea typeface="Calibri"/>
                  <a:cs typeface="Arial"/>
                </a:endParaRPr>
              </a:p>
              <a:p>
                <a:pPr marL="0" marR="0">
                  <a:lnSpc>
                    <a:spcPct val="115000"/>
                  </a:lnSpc>
                  <a:spcBef>
                    <a:spcPts val="0"/>
                  </a:spcBef>
                  <a:spcAft>
                    <a:spcPts val="1000"/>
                  </a:spcAft>
                  <a:tabLst>
                    <a:tab pos="1981200" algn="l"/>
                  </a:tabLst>
                </a:pPr>
                <a14:m>
                  <m:oMath xmlns:m="http://schemas.openxmlformats.org/officeDocument/2006/math">
                    <m:sSub>
                      <m:sSubPr>
                        <m:ctrlPr>
                          <a:rPr lang="en-US" sz="3200" i="1">
                            <a:effectLst/>
                            <a:latin typeface="Cambria Math" panose="02040503050406030204" pitchFamily="18" charset="0"/>
                            <a:ea typeface="CMMI8"/>
                            <a:cs typeface="Times New Roman"/>
                          </a:rPr>
                        </m:ctrlPr>
                      </m:sSubPr>
                      <m:e>
                        <m:r>
                          <a:rPr lang="en-US" sz="3200" i="1">
                            <a:effectLst/>
                            <a:latin typeface="Cambria Math"/>
                            <a:ea typeface="CMMI8"/>
                            <a:cs typeface="Times New Roman"/>
                          </a:rPr>
                          <m:t>𝑅</m:t>
                        </m:r>
                      </m:e>
                      <m:sub>
                        <m:r>
                          <a:rPr lang="en-US" sz="3200" i="1">
                            <a:effectLst/>
                            <a:latin typeface="Cambria Math"/>
                            <a:ea typeface="CMMI8"/>
                            <a:cs typeface="Times New Roman"/>
                          </a:rPr>
                          <m:t>𝑒</m:t>
                        </m:r>
                      </m:sub>
                    </m:sSub>
                    <m:r>
                      <a:rPr lang="en-US" sz="3200" i="1">
                        <a:effectLst/>
                        <a:latin typeface="Cambria Math"/>
                        <a:ea typeface="CMMI8"/>
                        <a:cs typeface="Times New Roman"/>
                      </a:rPr>
                      <m:t>=</m:t>
                    </m:r>
                    <m:f>
                      <m:fPr>
                        <m:ctrlPr>
                          <a:rPr lang="en-US" sz="3200" i="1">
                            <a:effectLst/>
                            <a:latin typeface="Cambria Math" panose="02040503050406030204" pitchFamily="18" charset="0"/>
                            <a:ea typeface="CMMI8"/>
                            <a:cs typeface="Times New Roman"/>
                          </a:rPr>
                        </m:ctrlPr>
                      </m:fPr>
                      <m:num>
                        <m:sSubSup>
                          <m:sSubSupPr>
                            <m:ctrlPr>
                              <a:rPr lang="en-US" sz="3200" i="1">
                                <a:effectLst/>
                                <a:latin typeface="Cambria Math" panose="02040503050406030204" pitchFamily="18" charset="0"/>
                                <a:ea typeface="CMMI8"/>
                                <a:cs typeface="Times New Roman"/>
                              </a:rPr>
                            </m:ctrlPr>
                          </m:sSubSupPr>
                          <m:e>
                            <m:r>
                              <a:rPr lang="en-US" sz="3200" i="1">
                                <a:effectLst/>
                                <a:latin typeface="Cambria Math"/>
                                <a:ea typeface="CMMI8"/>
                                <a:cs typeface="Times New Roman"/>
                              </a:rPr>
                              <m:t>𝑅</m:t>
                            </m:r>
                          </m:e>
                          <m:sub>
                            <m:r>
                              <a:rPr lang="en-US" sz="3200" i="1">
                                <a:effectLst/>
                                <a:latin typeface="Cambria Math"/>
                                <a:ea typeface="CMMI8"/>
                                <a:cs typeface="Times New Roman"/>
                              </a:rPr>
                              <m:t>𝑒</m:t>
                            </m:r>
                          </m:sub>
                          <m:sup>
                            <m:r>
                              <a:rPr lang="en-US" sz="3200" i="1">
                                <a:effectLst/>
                                <a:latin typeface="Cambria Math"/>
                                <a:ea typeface="CMMI8"/>
                                <a:cs typeface="Times New Roman"/>
                              </a:rPr>
                              <m:t>𝑠𝑝</m:t>
                            </m:r>
                          </m:sup>
                        </m:sSubSup>
                      </m:num>
                      <m:den>
                        <m:r>
                          <a:rPr lang="en-US" sz="3200" i="1">
                            <a:effectLst/>
                            <a:latin typeface="Cambria Math"/>
                            <a:ea typeface="CMMI8"/>
                            <a:cs typeface="Times New Roman"/>
                          </a:rPr>
                          <m:t>𝜌</m:t>
                        </m:r>
                      </m:den>
                    </m:f>
                    <m:r>
                      <a:rPr lang="en-US" sz="3200" i="1">
                        <a:effectLst/>
                        <a:latin typeface="Cambria Math"/>
                        <a:ea typeface="CMMI8"/>
                        <a:cs typeface="Times New Roman"/>
                      </a:rPr>
                      <m:t>                                                            1.29</m:t>
                    </m:r>
                  </m:oMath>
                </a14:m>
                <a:endParaRPr lang="en-US" sz="2000" dirty="0">
                  <a:effectLst/>
                  <a:latin typeface="Calibri"/>
                  <a:ea typeface="Calibri"/>
                  <a:cs typeface="Arial"/>
                </a:endParaRPr>
              </a:p>
              <a:p>
                <a:pPr marL="0" marR="0">
                  <a:lnSpc>
                    <a:spcPct val="115000"/>
                  </a:lnSpc>
                  <a:spcBef>
                    <a:spcPts val="0"/>
                  </a:spcBef>
                  <a:spcAft>
                    <a:spcPts val="1000"/>
                  </a:spcAft>
                  <a:tabLst>
                    <a:tab pos="1981200" algn="l"/>
                  </a:tabLst>
                </a:pPr>
                <a:r>
                  <a:rPr lang="en-US" sz="2800" dirty="0">
                    <a:effectLst/>
                    <a:latin typeface="Times New Roman"/>
                    <a:ea typeface="CMR10"/>
                    <a:cs typeface="Arial"/>
                  </a:rPr>
                  <a:t>where </a:t>
                </a:r>
                <a:r>
                  <a:rPr lang="en-US" sz="2800" dirty="0">
                    <a:effectLst/>
                    <a:latin typeface="Times New Roman"/>
                    <a:ea typeface="CMMI10"/>
                    <a:cs typeface="Arial"/>
                  </a:rPr>
                  <a:t>ρ </a:t>
                </a:r>
                <a:r>
                  <a:rPr lang="en-US" sz="2800" dirty="0">
                    <a:effectLst/>
                    <a:latin typeface="Times New Roman"/>
                    <a:ea typeface="CMR10"/>
                    <a:cs typeface="Arial"/>
                  </a:rPr>
                  <a:t>denotes the density of the material.</a:t>
                </a:r>
                <a:endParaRPr lang="en-US" sz="2000" dirty="0">
                  <a:effectLst/>
                  <a:latin typeface="Calibri"/>
                  <a:ea typeface="Calibri"/>
                  <a:cs typeface="Arial"/>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838200"/>
                <a:ext cx="8229600" cy="5334000"/>
              </a:xfrm>
              <a:blipFill rotWithShape="1">
                <a:blip r:embed="rId2" cstate="print"/>
                <a:stretch>
                  <a:fillRect l="-1556"/>
                </a:stretch>
              </a:blipFill>
            </p:spPr>
            <p:txBody>
              <a:bodyPr/>
              <a:lstStyle/>
              <a:p>
                <a:r>
                  <a:rPr lang="en-US">
                    <a:noFill/>
                  </a:rPr>
                  <a:t> </a:t>
                </a:r>
              </a:p>
            </p:txBody>
          </p:sp>
        </mc:Fallback>
      </mc:AlternateContent>
      <p:sp>
        <p:nvSpPr>
          <p:cNvPr id="4" name="TextBox 3"/>
          <p:cNvSpPr txBox="1"/>
          <p:nvPr/>
        </p:nvSpPr>
        <p:spPr>
          <a:xfrm>
            <a:off x="7315200" y="3124200"/>
            <a:ext cx="1143000" cy="400110"/>
          </a:xfrm>
          <a:prstGeom prst="rect">
            <a:avLst/>
          </a:prstGeom>
          <a:solidFill>
            <a:schemeClr val="bg1"/>
          </a:solidFill>
        </p:spPr>
        <p:txBody>
          <a:bodyPr wrap="square" rtlCol="0">
            <a:spAutoFit/>
          </a:bodyPr>
          <a:lstStyle/>
          <a:p>
            <a:r>
              <a:rPr lang="en-GB" sz="2000" dirty="0"/>
              <a:t>(1.47)</a:t>
            </a:r>
          </a:p>
        </p:txBody>
      </p:sp>
      <p:sp>
        <p:nvSpPr>
          <p:cNvPr id="5" name="TextBox 4"/>
          <p:cNvSpPr txBox="1"/>
          <p:nvPr/>
        </p:nvSpPr>
        <p:spPr>
          <a:xfrm>
            <a:off x="152400" y="1676400"/>
            <a:ext cx="838200" cy="400110"/>
          </a:xfrm>
          <a:prstGeom prst="rect">
            <a:avLst/>
          </a:prstGeom>
          <a:solidFill>
            <a:schemeClr val="bg1"/>
          </a:solidFill>
        </p:spPr>
        <p:txBody>
          <a:bodyPr wrap="square" rtlCol="0">
            <a:spAutoFit/>
          </a:bodyPr>
          <a:lstStyle/>
          <a:p>
            <a:r>
              <a:rPr lang="en-GB" sz="2000" dirty="0"/>
              <a:t>(1.46)</a:t>
            </a:r>
          </a:p>
        </p:txBody>
      </p:sp>
    </p:spTree>
    <p:extLst>
      <p:ext uri="{BB962C8B-B14F-4D97-AF65-F5344CB8AC3E}">
        <p14:creationId xmlns:p14="http://schemas.microsoft.com/office/powerpoint/2010/main" val="1616009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838200"/>
                <a:ext cx="8686800" cy="5486400"/>
              </a:xfrm>
            </p:spPr>
            <p:txBody>
              <a:bodyPr/>
              <a:lstStyle/>
              <a:p>
                <a:pPr marL="0" marR="0">
                  <a:lnSpc>
                    <a:spcPct val="115000"/>
                  </a:lnSpc>
                  <a:spcBef>
                    <a:spcPts val="0"/>
                  </a:spcBef>
                  <a:spcAft>
                    <a:spcPts val="0"/>
                  </a:spcAft>
                </a:pPr>
                <a:r>
                  <a:rPr lang="en-US" sz="2800" b="1" dirty="0">
                    <a:latin typeface="Cambria"/>
                    <a:ea typeface="CMR10"/>
                    <a:cs typeface="CMR10"/>
                  </a:rPr>
                  <a:t>E</a:t>
                </a:r>
                <a:r>
                  <a:rPr lang="en-US" sz="2800" b="1" dirty="0">
                    <a:effectLst/>
                    <a:latin typeface="Cambria"/>
                    <a:ea typeface="CMR10"/>
                    <a:cs typeface="CMBX10"/>
                  </a:rPr>
                  <a:t>xample:  (H.W)</a:t>
                </a:r>
                <a:endParaRPr lang="en-US" sz="2000" dirty="0">
                  <a:effectLst/>
                  <a:latin typeface="Calibri"/>
                  <a:ea typeface="Calibri"/>
                  <a:cs typeface="Arial"/>
                </a:endParaRPr>
              </a:p>
              <a:p>
                <a:pPr marL="0" marR="0">
                  <a:lnSpc>
                    <a:spcPct val="150000"/>
                  </a:lnSpc>
                  <a:spcBef>
                    <a:spcPts val="0"/>
                  </a:spcBef>
                  <a:spcAft>
                    <a:spcPts val="0"/>
                  </a:spcAft>
                </a:pPr>
                <a:r>
                  <a:rPr lang="en-US" sz="2800" dirty="0">
                    <a:effectLst/>
                    <a:latin typeface="Times New Roman"/>
                    <a:ea typeface="CMR10"/>
                    <a:cs typeface="Arial"/>
                  </a:rPr>
                  <a:t>Compute the thickness of aluminum shielding required to completely stop electrons having an endpoint energy of 5 </a:t>
                </a:r>
                <a:r>
                  <a:rPr lang="en-US" sz="2800" dirty="0">
                    <a:effectLst/>
                    <a:latin typeface="Times New Roman"/>
                    <a:ea typeface="CMMI10"/>
                    <a:cs typeface="Arial"/>
                  </a:rPr>
                  <a:t>MeV  </a:t>
                </a:r>
                <a14:m>
                  <m:oMath xmlns:m="http://schemas.openxmlformats.org/officeDocument/2006/math">
                    <m:r>
                      <a:rPr lang="en-US" sz="2800" i="1">
                        <a:effectLst/>
                        <a:latin typeface="Cambria Math"/>
                        <a:ea typeface="CMMI10"/>
                        <a:cs typeface="Times New Roman"/>
                      </a:rPr>
                      <m:t>(</m:t>
                    </m:r>
                    <m:sSub>
                      <m:sSubPr>
                        <m:ctrlPr>
                          <a:rPr lang="en-US" sz="2800" i="1">
                            <a:effectLst/>
                            <a:latin typeface="Cambria Math" panose="02040503050406030204" pitchFamily="18" charset="0"/>
                            <a:ea typeface="CMMI10"/>
                            <a:cs typeface="Times New Roman"/>
                          </a:rPr>
                        </m:ctrlPr>
                      </m:sSubPr>
                      <m:e>
                        <m:r>
                          <a:rPr lang="en-US" sz="2800" i="1">
                            <a:effectLst/>
                            <a:latin typeface="Cambria Math"/>
                            <a:ea typeface="CMMI10"/>
                            <a:cs typeface="Times New Roman"/>
                          </a:rPr>
                          <m:t>𝜌</m:t>
                        </m:r>
                      </m:e>
                      <m:sub>
                        <m:r>
                          <a:rPr lang="en-US" sz="2800" i="1">
                            <a:effectLst/>
                            <a:latin typeface="Cambria Math"/>
                            <a:ea typeface="CMMI10"/>
                            <a:cs typeface="Times New Roman"/>
                          </a:rPr>
                          <m:t>𝐴𝑙</m:t>
                        </m:r>
                      </m:sub>
                    </m:sSub>
                    <m:r>
                      <a:rPr lang="en-US" sz="2800" i="1">
                        <a:effectLst/>
                        <a:latin typeface="Cambria Math"/>
                        <a:ea typeface="CMMI10"/>
                        <a:cs typeface="Times New Roman"/>
                      </a:rPr>
                      <m:t>=2.699 </m:t>
                    </m:r>
                    <m:r>
                      <a:rPr lang="en-US" sz="2800" i="1">
                        <a:effectLst/>
                        <a:latin typeface="Cambria Math"/>
                        <a:ea typeface="CMMI10"/>
                        <a:cs typeface="Times New Roman"/>
                      </a:rPr>
                      <m:t>𝑔</m:t>
                    </m:r>
                    <m:r>
                      <a:rPr lang="en-US" sz="2800" i="1">
                        <a:effectLst/>
                        <a:latin typeface="Cambria Math"/>
                        <a:ea typeface="CMMI10"/>
                        <a:cs typeface="Times New Roman"/>
                      </a:rPr>
                      <m:t>/</m:t>
                    </m:r>
                    <m:sSup>
                      <m:sSupPr>
                        <m:ctrlPr>
                          <a:rPr lang="en-US" sz="2800" i="1">
                            <a:effectLst/>
                            <a:latin typeface="Cambria Math" panose="02040503050406030204" pitchFamily="18" charset="0"/>
                            <a:ea typeface="CMMI10"/>
                            <a:cs typeface="Times New Roman"/>
                          </a:rPr>
                        </m:ctrlPr>
                      </m:sSupPr>
                      <m:e>
                        <m:r>
                          <a:rPr lang="en-US" sz="2800" i="1">
                            <a:effectLst/>
                            <a:latin typeface="Cambria Math"/>
                            <a:ea typeface="CMMI10"/>
                            <a:cs typeface="Times New Roman"/>
                          </a:rPr>
                          <m:t>𝑐𝑚</m:t>
                        </m:r>
                      </m:e>
                      <m:sup>
                        <m:r>
                          <a:rPr lang="en-US" sz="2800" i="1">
                            <a:effectLst/>
                            <a:latin typeface="Cambria Math"/>
                            <a:ea typeface="CMMI10"/>
                            <a:cs typeface="Times New Roman"/>
                          </a:rPr>
                          <m:t>3</m:t>
                        </m:r>
                      </m:sup>
                    </m:sSup>
                    <m:r>
                      <a:rPr lang="en-US" sz="2800" i="1">
                        <a:effectLst/>
                        <a:latin typeface="Cambria Math"/>
                        <a:ea typeface="CMMI10"/>
                        <a:cs typeface="Times New Roman"/>
                      </a:rPr>
                      <m:t>)</m:t>
                    </m:r>
                  </m:oMath>
                </a14:m>
                <a:r>
                  <a:rPr lang="en-US" sz="2800" dirty="0">
                    <a:effectLst/>
                    <a:latin typeface="Times New Roman"/>
                    <a:ea typeface="CMMI10"/>
                    <a:cs typeface="Arial"/>
                  </a:rPr>
                  <a:t> </a:t>
                </a:r>
                <a:r>
                  <a:rPr lang="en-US" sz="2800" dirty="0">
                    <a:effectLst/>
                    <a:latin typeface="Times New Roman"/>
                    <a:ea typeface="CMR10"/>
                    <a:cs typeface="Arial"/>
                  </a:rPr>
                  <a:t>. </a:t>
                </a:r>
                <a:r>
                  <a:rPr lang="en-US" sz="2800" dirty="0" err="1">
                    <a:effectLst/>
                    <a:latin typeface="Times New Roman"/>
                    <a:ea typeface="CMR10"/>
                    <a:cs typeface="Arial"/>
                  </a:rPr>
                  <a:t>Ans</a:t>
                </a:r>
                <a:r>
                  <a:rPr lang="en-US" sz="2800" dirty="0">
                    <a:effectLst/>
                    <a:latin typeface="Times New Roman"/>
                    <a:ea typeface="CMR10"/>
                    <a:cs typeface="Arial"/>
                  </a:rPr>
                  <a:t>  (0.94 cm).</a:t>
                </a:r>
                <a:endParaRPr lang="en-US" sz="2000" dirty="0">
                  <a:effectLst/>
                  <a:latin typeface="Calibri"/>
                  <a:ea typeface="Calibri"/>
                  <a:cs typeface="Arial"/>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838200"/>
                <a:ext cx="8686800" cy="5486400"/>
              </a:xfrm>
              <a:blipFill rotWithShape="1">
                <a:blip r:embed="rId2" cstate="print"/>
                <a:stretch>
                  <a:fillRect l="-1404" t="-778" r="-1825"/>
                </a:stretch>
              </a:blipFill>
            </p:spPr>
            <p:txBody>
              <a:bodyPr/>
              <a:lstStyle/>
              <a:p>
                <a:r>
                  <a:rPr lang="en-US">
                    <a:noFill/>
                  </a:rPr>
                  <a:t> </a:t>
                </a:r>
              </a:p>
            </p:txBody>
          </p:sp>
        </mc:Fallback>
      </mc:AlternateContent>
    </p:spTree>
    <p:extLst>
      <p:ext uri="{BB962C8B-B14F-4D97-AF65-F5344CB8AC3E}">
        <p14:creationId xmlns:p14="http://schemas.microsoft.com/office/powerpoint/2010/main" val="2058827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chor="t">
            <a:noAutofit/>
          </a:bodyPr>
          <a:lstStyle/>
          <a:p>
            <a:pPr marL="0" marR="0" algn="just">
              <a:lnSpc>
                <a:spcPct val="150000"/>
              </a:lnSpc>
              <a:spcBef>
                <a:spcPts val="0"/>
              </a:spcBef>
              <a:spcAft>
                <a:spcPts val="0"/>
              </a:spcAft>
            </a:pPr>
            <a:r>
              <a:rPr lang="en-US" sz="3600" b="1" dirty="0">
                <a:solidFill>
                  <a:schemeClr val="tx1"/>
                </a:solidFill>
                <a:latin typeface="Times New Roman"/>
                <a:ea typeface="CMR10"/>
                <a:cs typeface="Arial"/>
              </a:rPr>
              <a:t>1.10 Interaction of Photon with matter</a:t>
            </a:r>
            <a:endParaRPr lang="en-US" sz="2400" dirty="0">
              <a:solidFill>
                <a:schemeClr val="tx1"/>
              </a:solidFill>
              <a:ea typeface="Calibri"/>
              <a:cs typeface="Arial"/>
            </a:endParaRPr>
          </a:p>
        </p:txBody>
      </p:sp>
      <p:sp>
        <p:nvSpPr>
          <p:cNvPr id="3" name="Content Placeholder 2"/>
          <p:cNvSpPr>
            <a:spLocks noGrp="1"/>
          </p:cNvSpPr>
          <p:nvPr>
            <p:ph idx="1"/>
          </p:nvPr>
        </p:nvSpPr>
        <p:spPr>
          <a:xfrm>
            <a:off x="457200" y="1219200"/>
            <a:ext cx="8229600" cy="5105400"/>
          </a:xfrm>
        </p:spPr>
        <p:txBody>
          <a:bodyPr/>
          <a:lstStyle/>
          <a:p>
            <a:pPr>
              <a:lnSpc>
                <a:spcPct val="150000"/>
              </a:lnSpc>
            </a:pPr>
            <a:r>
              <a:rPr lang="en-US" sz="2800" dirty="0">
                <a:latin typeface="Times New Roman"/>
                <a:ea typeface="CMR10"/>
              </a:rPr>
              <a:t>Photons are </a:t>
            </a:r>
            <a:r>
              <a:rPr lang="en-US" sz="2800" dirty="0">
                <a:solidFill>
                  <a:srgbClr val="FF0000"/>
                </a:solidFill>
                <a:latin typeface="Times New Roman"/>
                <a:ea typeface="CMR10"/>
              </a:rPr>
              <a:t>indirectly</a:t>
            </a:r>
            <a:r>
              <a:rPr lang="en-US" sz="2800" dirty="0">
                <a:latin typeface="Times New Roman"/>
                <a:ea typeface="CMR10"/>
              </a:rPr>
              <a:t> ionizing radiation and they deposit energy in the absorbing medium through a two-step process: </a:t>
            </a:r>
          </a:p>
          <a:p>
            <a:pPr>
              <a:lnSpc>
                <a:spcPct val="150000"/>
              </a:lnSpc>
            </a:pPr>
            <a:r>
              <a:rPr lang="en-US" sz="2800" dirty="0">
                <a:latin typeface="Times New Roman"/>
                <a:ea typeface="CMR10"/>
              </a:rPr>
              <a:t>(1) energy transfer to an energetic light charged particle (</a:t>
            </a:r>
            <a:r>
              <a:rPr lang="en-US" sz="2800" dirty="0">
                <a:solidFill>
                  <a:schemeClr val="accent6">
                    <a:lumMod val="75000"/>
                  </a:schemeClr>
                </a:solidFill>
                <a:latin typeface="Times New Roman"/>
                <a:ea typeface="CMR10"/>
              </a:rPr>
              <a:t>electron</a:t>
            </a:r>
            <a:r>
              <a:rPr lang="en-US" sz="2800" dirty="0">
                <a:latin typeface="Times New Roman"/>
                <a:ea typeface="CMR10"/>
              </a:rPr>
              <a:t> or </a:t>
            </a:r>
            <a:r>
              <a:rPr lang="en-US" sz="2800" dirty="0">
                <a:solidFill>
                  <a:srgbClr val="00B0F0"/>
                </a:solidFill>
                <a:latin typeface="Times New Roman"/>
                <a:ea typeface="CMR10"/>
              </a:rPr>
              <a:t>positron</a:t>
            </a:r>
            <a:r>
              <a:rPr lang="en-US" sz="2800" dirty="0">
                <a:latin typeface="Times New Roman"/>
                <a:ea typeface="CMR10"/>
              </a:rPr>
              <a:t>) </a:t>
            </a:r>
          </a:p>
          <a:p>
            <a:pPr>
              <a:lnSpc>
                <a:spcPct val="150000"/>
              </a:lnSpc>
            </a:pPr>
            <a:r>
              <a:rPr lang="en-US" sz="2800" dirty="0">
                <a:latin typeface="Times New Roman"/>
                <a:ea typeface="CMR10"/>
              </a:rPr>
              <a:t>(2) energy deposition in medium by the </a:t>
            </a:r>
            <a:r>
              <a:rPr lang="en-US" sz="2800" dirty="0">
                <a:solidFill>
                  <a:srgbClr val="00B050"/>
                </a:solidFill>
                <a:latin typeface="Times New Roman"/>
                <a:ea typeface="CMR10"/>
              </a:rPr>
              <a:t>charged particle</a:t>
            </a:r>
            <a:r>
              <a:rPr lang="en-US" sz="2800" dirty="0">
                <a:latin typeface="Times New Roman"/>
                <a:ea typeface="CMR10"/>
              </a:rPr>
              <a:t>. </a:t>
            </a:r>
          </a:p>
          <a:p>
            <a:pPr>
              <a:lnSpc>
                <a:spcPct val="150000"/>
              </a:lnSpc>
            </a:pPr>
            <a:endParaRPr lang="en-US" dirty="0"/>
          </a:p>
        </p:txBody>
      </p:sp>
    </p:spTree>
    <p:extLst>
      <p:ext uri="{BB962C8B-B14F-4D97-AF65-F5344CB8AC3E}">
        <p14:creationId xmlns:p14="http://schemas.microsoft.com/office/powerpoint/2010/main" val="3735371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63000" cy="914400"/>
          </a:xfrm>
        </p:spPr>
        <p:txBody>
          <a:bodyPr>
            <a:noAutofit/>
          </a:bodyPr>
          <a:lstStyle/>
          <a:p>
            <a:pPr algn="l"/>
            <a:r>
              <a:rPr lang="en-US" sz="4800" b="1" dirty="0">
                <a:solidFill>
                  <a:srgbClr val="FF0000"/>
                </a:solidFill>
                <a:latin typeface="Times New Roman"/>
                <a:ea typeface="CMBX12"/>
              </a:rPr>
              <a:t> </a:t>
            </a:r>
            <a:r>
              <a:rPr lang="en-US" sz="2800" b="1" dirty="0">
                <a:solidFill>
                  <a:srgbClr val="FF0000"/>
                </a:solidFill>
                <a:latin typeface="Times New Roman"/>
                <a:ea typeface="CMBX12"/>
              </a:rPr>
              <a:t>General Aspects of Photon Interactions with Absorbers</a:t>
            </a:r>
            <a:endParaRPr lang="en-US" sz="3600" dirty="0">
              <a:solidFill>
                <a:srgbClr val="FF0000"/>
              </a:solidFill>
            </a:endParaRPr>
          </a:p>
        </p:txBody>
      </p:sp>
      <p:sp>
        <p:nvSpPr>
          <p:cNvPr id="3" name="Content Placeholder 2"/>
          <p:cNvSpPr>
            <a:spLocks noGrp="1"/>
          </p:cNvSpPr>
          <p:nvPr>
            <p:ph idx="1"/>
          </p:nvPr>
        </p:nvSpPr>
        <p:spPr>
          <a:xfrm>
            <a:off x="533400" y="1371600"/>
            <a:ext cx="8229600" cy="4389120"/>
          </a:xfrm>
        </p:spPr>
        <p:txBody>
          <a:bodyPr/>
          <a:lstStyle/>
          <a:p>
            <a:pPr algn="just">
              <a:lnSpc>
                <a:spcPct val="150000"/>
              </a:lnSpc>
            </a:pPr>
            <a:r>
              <a:rPr lang="en-US" sz="2800" dirty="0">
                <a:latin typeface="Times New Roman"/>
                <a:ea typeface="CMR10"/>
              </a:rPr>
              <a:t>In penetrating an absorbing medium, photons may experience various interactions with the atoms of the medium. These interactions with atoms may involve either the </a:t>
            </a:r>
            <a:r>
              <a:rPr lang="en-US" sz="2800" i="1" dirty="0">
                <a:solidFill>
                  <a:srgbClr val="00B050"/>
                </a:solidFill>
                <a:latin typeface="Times New Roman"/>
                <a:ea typeface="CMTI10"/>
              </a:rPr>
              <a:t>nuclei</a:t>
            </a:r>
            <a:r>
              <a:rPr lang="en-US" sz="2800" i="1" dirty="0">
                <a:latin typeface="Times New Roman"/>
                <a:ea typeface="CMTI10"/>
              </a:rPr>
              <a:t> </a:t>
            </a:r>
            <a:r>
              <a:rPr lang="en-US" sz="2800" dirty="0">
                <a:latin typeface="Times New Roman"/>
                <a:ea typeface="CMR10"/>
              </a:rPr>
              <a:t>of the absorbing medium or the </a:t>
            </a:r>
            <a:r>
              <a:rPr lang="en-US" sz="2800" i="1" dirty="0">
                <a:solidFill>
                  <a:srgbClr val="00B0F0"/>
                </a:solidFill>
                <a:latin typeface="Times New Roman"/>
                <a:ea typeface="CMTI10"/>
              </a:rPr>
              <a:t>orbital electrons </a:t>
            </a:r>
            <a:r>
              <a:rPr lang="en-US" sz="2800" dirty="0">
                <a:latin typeface="Times New Roman"/>
                <a:ea typeface="CMR10"/>
              </a:rPr>
              <a:t>of the absorbing medium. </a:t>
            </a:r>
            <a:endParaRPr lang="en-US" dirty="0"/>
          </a:p>
        </p:txBody>
      </p:sp>
    </p:spTree>
    <p:extLst>
      <p:ext uri="{BB962C8B-B14F-4D97-AF65-F5344CB8AC3E}">
        <p14:creationId xmlns:p14="http://schemas.microsoft.com/office/powerpoint/2010/main" val="660311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791200"/>
          </a:xfrm>
        </p:spPr>
        <p:txBody>
          <a:bodyPr>
            <a:normAutofit fontScale="92500" lnSpcReduction="20000"/>
          </a:bodyPr>
          <a:lstStyle/>
          <a:p>
            <a:pPr marL="0" marR="0">
              <a:lnSpc>
                <a:spcPct val="150000"/>
              </a:lnSpc>
              <a:spcBef>
                <a:spcPts val="0"/>
              </a:spcBef>
              <a:spcAft>
                <a:spcPts val="0"/>
              </a:spcAft>
            </a:pPr>
            <a:r>
              <a:rPr lang="en-US" sz="2800" dirty="0">
                <a:latin typeface="Times New Roman"/>
                <a:ea typeface="CMR10"/>
                <a:cs typeface="Arial"/>
              </a:rPr>
              <a:t>where</a:t>
            </a:r>
            <a:endParaRPr lang="en-US" sz="2000" dirty="0">
              <a:latin typeface="Calibri"/>
              <a:ea typeface="Calibri"/>
              <a:cs typeface="Arial"/>
            </a:endParaRPr>
          </a:p>
          <a:p>
            <a:pPr marL="0" marR="0">
              <a:lnSpc>
                <a:spcPct val="150000"/>
              </a:lnSpc>
              <a:spcBef>
                <a:spcPts val="0"/>
              </a:spcBef>
              <a:spcAft>
                <a:spcPts val="0"/>
              </a:spcAft>
            </a:pPr>
            <a:r>
              <a:rPr lang="en-US" sz="2800" i="1" dirty="0">
                <a:latin typeface="Times New Roman"/>
                <a:ea typeface="CMMI10"/>
                <a:cs typeface="Arial"/>
              </a:rPr>
              <a:t>N</a:t>
            </a:r>
            <a:r>
              <a:rPr lang="en-US" sz="2800" baseline="-25000" dirty="0">
                <a:latin typeface="Times New Roman"/>
                <a:ea typeface="CMR7"/>
                <a:cs typeface="Arial"/>
              </a:rPr>
              <a:t>a</a:t>
            </a:r>
            <a:r>
              <a:rPr lang="en-US" sz="2800" dirty="0">
                <a:latin typeface="Times New Roman"/>
                <a:ea typeface="CMR7"/>
                <a:cs typeface="Arial"/>
              </a:rPr>
              <a:t> </a:t>
            </a:r>
            <a:r>
              <a:rPr lang="en-US" sz="2800" dirty="0">
                <a:latin typeface="Times New Roman"/>
                <a:ea typeface="CMR10"/>
                <a:cs typeface="Arial"/>
              </a:rPr>
              <a:t>is the number of </a:t>
            </a:r>
            <a:r>
              <a:rPr lang="en-US" sz="2800" dirty="0">
                <a:solidFill>
                  <a:srgbClr val="00B0F0"/>
                </a:solidFill>
                <a:latin typeface="Times New Roman"/>
                <a:ea typeface="CMR10"/>
                <a:cs typeface="Arial"/>
              </a:rPr>
              <a:t>atoms</a:t>
            </a:r>
            <a:r>
              <a:rPr lang="en-US" sz="2800" dirty="0">
                <a:latin typeface="Times New Roman"/>
                <a:ea typeface="CMR10"/>
                <a:cs typeface="Arial"/>
              </a:rPr>
              <a:t> per unit </a:t>
            </a:r>
            <a:r>
              <a:rPr lang="en-US" sz="2800" dirty="0">
                <a:solidFill>
                  <a:schemeClr val="accent3">
                    <a:lumMod val="75000"/>
                  </a:schemeClr>
                </a:solidFill>
                <a:latin typeface="Times New Roman"/>
                <a:ea typeface="CMR10"/>
                <a:cs typeface="Arial"/>
              </a:rPr>
              <a:t>mass</a:t>
            </a:r>
            <a:r>
              <a:rPr lang="en-US" sz="2800" dirty="0">
                <a:latin typeface="Times New Roman"/>
                <a:ea typeface="CMR10"/>
                <a:cs typeface="Arial"/>
              </a:rPr>
              <a:t>: </a:t>
            </a:r>
            <a:r>
              <a:rPr lang="en-US" sz="2800" i="1" dirty="0">
                <a:latin typeface="Times New Roman"/>
                <a:ea typeface="CMMI10"/>
                <a:cs typeface="Arial"/>
              </a:rPr>
              <a:t>N</a:t>
            </a:r>
            <a:r>
              <a:rPr lang="en-US" sz="2800" baseline="-25000" dirty="0">
                <a:latin typeface="Times New Roman"/>
                <a:ea typeface="CMR7"/>
                <a:cs typeface="Arial"/>
              </a:rPr>
              <a:t>a</a:t>
            </a:r>
            <a:r>
              <a:rPr lang="en-US" sz="2800" dirty="0">
                <a:latin typeface="Times New Roman"/>
                <a:ea typeface="CMR7"/>
                <a:cs typeface="Arial"/>
              </a:rPr>
              <a:t> </a:t>
            </a:r>
            <a:r>
              <a:rPr lang="en-US" sz="2800" dirty="0">
                <a:latin typeface="Times New Roman"/>
                <a:ea typeface="CMR10"/>
                <a:cs typeface="Arial"/>
              </a:rPr>
              <a:t>= </a:t>
            </a:r>
            <a:r>
              <a:rPr lang="en-US" sz="2800" i="1" dirty="0">
                <a:latin typeface="Times New Roman"/>
                <a:ea typeface="CMMI10"/>
                <a:cs typeface="Arial"/>
              </a:rPr>
              <a:t>N/m </a:t>
            </a:r>
            <a:r>
              <a:rPr lang="en-US" sz="2800" dirty="0">
                <a:latin typeface="Times New Roman"/>
                <a:ea typeface="CMR10"/>
                <a:cs typeface="Arial"/>
              </a:rPr>
              <a:t>= </a:t>
            </a:r>
            <a:r>
              <a:rPr lang="en-US" sz="2800" i="1" dirty="0">
                <a:latin typeface="Times New Roman"/>
                <a:ea typeface="CMMI10"/>
                <a:cs typeface="Arial"/>
              </a:rPr>
              <a:t>N</a:t>
            </a:r>
            <a:r>
              <a:rPr lang="en-US" sz="2800" baseline="-25000" dirty="0">
                <a:latin typeface="Times New Roman"/>
                <a:ea typeface="CMR7"/>
                <a:cs typeface="Arial"/>
              </a:rPr>
              <a:t>A</a:t>
            </a:r>
            <a:r>
              <a:rPr lang="en-US" sz="2800" i="1" dirty="0">
                <a:latin typeface="Times New Roman"/>
                <a:ea typeface="CMMI10"/>
                <a:cs typeface="Arial"/>
              </a:rPr>
              <a:t>/A</a:t>
            </a:r>
            <a:r>
              <a:rPr lang="en-US" sz="2800" dirty="0">
                <a:latin typeface="Times New Roman"/>
                <a:ea typeface="CMR10"/>
                <a:cs typeface="Arial"/>
              </a:rPr>
              <a:t>,</a:t>
            </a:r>
            <a:endParaRPr lang="en-US" sz="2000" dirty="0">
              <a:latin typeface="Calibri"/>
              <a:ea typeface="Calibri"/>
              <a:cs typeface="Arial"/>
            </a:endParaRPr>
          </a:p>
          <a:p>
            <a:pPr marL="0" marR="0">
              <a:lnSpc>
                <a:spcPct val="150000"/>
              </a:lnSpc>
              <a:spcBef>
                <a:spcPts val="0"/>
              </a:spcBef>
              <a:spcAft>
                <a:spcPts val="0"/>
              </a:spcAft>
            </a:pPr>
            <a:r>
              <a:rPr lang="en-US" sz="2800" i="1" dirty="0" err="1">
                <a:latin typeface="Times New Roman"/>
                <a:ea typeface="CMMI10"/>
                <a:cs typeface="Arial"/>
              </a:rPr>
              <a:t>σ</a:t>
            </a:r>
            <a:r>
              <a:rPr lang="en-US" sz="2800" baseline="-25000" dirty="0" err="1">
                <a:latin typeface="Times New Roman"/>
                <a:ea typeface="CMR7"/>
                <a:cs typeface="Arial"/>
              </a:rPr>
              <a:t>rad</a:t>
            </a:r>
            <a:r>
              <a:rPr lang="en-US" sz="2800" dirty="0">
                <a:latin typeface="Times New Roman"/>
                <a:ea typeface="CMR7"/>
                <a:cs typeface="Arial"/>
              </a:rPr>
              <a:t> </a:t>
            </a:r>
            <a:r>
              <a:rPr lang="en-US" sz="2800" dirty="0">
                <a:latin typeface="Times New Roman"/>
                <a:ea typeface="CMR10"/>
                <a:cs typeface="Arial"/>
              </a:rPr>
              <a:t>is the total </a:t>
            </a:r>
            <a:r>
              <a:rPr lang="en-US" sz="2800" dirty="0">
                <a:solidFill>
                  <a:srgbClr val="FF0000"/>
                </a:solidFill>
                <a:latin typeface="Times New Roman"/>
                <a:ea typeface="CMR10"/>
                <a:cs typeface="Arial"/>
              </a:rPr>
              <a:t>cross section </a:t>
            </a:r>
            <a:r>
              <a:rPr lang="en-US" sz="2800" dirty="0">
                <a:latin typeface="Times New Roman"/>
                <a:ea typeface="CMR10"/>
                <a:cs typeface="Arial"/>
              </a:rPr>
              <a:t>for bremsstrahlung production given for various energy ranges,</a:t>
            </a:r>
            <a:endParaRPr lang="en-US" sz="2000" dirty="0">
              <a:latin typeface="Calibri"/>
              <a:ea typeface="Calibri"/>
              <a:cs typeface="Arial"/>
            </a:endParaRPr>
          </a:p>
          <a:p>
            <a:pPr marL="0" marR="0">
              <a:lnSpc>
                <a:spcPct val="150000"/>
              </a:lnSpc>
              <a:spcBef>
                <a:spcPts val="0"/>
              </a:spcBef>
              <a:spcAft>
                <a:spcPts val="0"/>
              </a:spcAft>
            </a:pPr>
            <a:r>
              <a:rPr lang="en-US" sz="2800" i="1" dirty="0" err="1">
                <a:latin typeface="Times New Roman"/>
                <a:ea typeface="CMMI10"/>
                <a:cs typeface="Arial"/>
              </a:rPr>
              <a:t>E</a:t>
            </a:r>
            <a:r>
              <a:rPr lang="en-US" sz="2800" baseline="-25000" dirty="0" err="1">
                <a:latin typeface="Times New Roman"/>
                <a:ea typeface="CMR7"/>
                <a:cs typeface="Arial"/>
              </a:rPr>
              <a:t>i</a:t>
            </a:r>
            <a:r>
              <a:rPr lang="en-US" sz="2800" dirty="0">
                <a:latin typeface="Times New Roman"/>
                <a:ea typeface="CMR7"/>
                <a:cs typeface="Arial"/>
              </a:rPr>
              <a:t> </a:t>
            </a:r>
            <a:r>
              <a:rPr lang="en-US" sz="2800" dirty="0">
                <a:latin typeface="Times New Roman"/>
                <a:ea typeface="CMR10"/>
                <a:cs typeface="Arial"/>
              </a:rPr>
              <a:t>is the </a:t>
            </a:r>
            <a:r>
              <a:rPr lang="en-US" sz="2800" dirty="0">
                <a:solidFill>
                  <a:srgbClr val="FF0000"/>
                </a:solidFill>
                <a:latin typeface="Times New Roman"/>
                <a:ea typeface="CMR10"/>
                <a:cs typeface="Arial"/>
              </a:rPr>
              <a:t>initial total energy </a:t>
            </a:r>
            <a:r>
              <a:rPr lang="en-US" sz="2800" dirty="0">
                <a:latin typeface="Times New Roman"/>
                <a:ea typeface="CMR10"/>
                <a:cs typeface="Arial"/>
              </a:rPr>
              <a:t>of the light charged particle, i.e., </a:t>
            </a:r>
            <a:r>
              <a:rPr lang="en-US" sz="2800" i="1" dirty="0" err="1">
                <a:latin typeface="Times New Roman"/>
                <a:ea typeface="CMMI10"/>
                <a:cs typeface="Arial"/>
              </a:rPr>
              <a:t>E</a:t>
            </a:r>
            <a:r>
              <a:rPr lang="en-US" sz="2800" baseline="-25000" dirty="0" err="1">
                <a:latin typeface="Times New Roman"/>
                <a:ea typeface="CMR7"/>
                <a:cs typeface="Arial"/>
              </a:rPr>
              <a:t>i</a:t>
            </a:r>
            <a:r>
              <a:rPr lang="en-US" sz="2800" dirty="0">
                <a:latin typeface="Times New Roman"/>
                <a:ea typeface="CMR7"/>
                <a:cs typeface="Arial"/>
              </a:rPr>
              <a:t> </a:t>
            </a:r>
            <a:r>
              <a:rPr lang="en-US" sz="2800" dirty="0">
                <a:latin typeface="Times New Roman"/>
                <a:ea typeface="CMR10"/>
                <a:cs typeface="Arial"/>
              </a:rPr>
              <a:t>= </a:t>
            </a:r>
            <a:r>
              <a:rPr lang="en-US" sz="2800" i="1" dirty="0" err="1">
                <a:latin typeface="Times New Roman"/>
                <a:ea typeface="CMMI10"/>
                <a:cs typeface="Arial"/>
              </a:rPr>
              <a:t>E</a:t>
            </a:r>
            <a:r>
              <a:rPr lang="en-US" sz="2800" baseline="-25000" dirty="0" err="1">
                <a:latin typeface="Times New Roman"/>
                <a:ea typeface="CMR7"/>
                <a:cs typeface="Arial"/>
              </a:rPr>
              <a:t>K</a:t>
            </a:r>
            <a:r>
              <a:rPr lang="en-US" sz="2800" baseline="-25000" dirty="0" err="1">
                <a:latin typeface="Times New Roman"/>
                <a:ea typeface="CMR10"/>
                <a:cs typeface="Arial"/>
              </a:rPr>
              <a:t>i</a:t>
            </a:r>
            <a:r>
              <a:rPr lang="en-US" sz="2800" dirty="0">
                <a:latin typeface="Times New Roman"/>
                <a:ea typeface="CMR10"/>
                <a:cs typeface="Arial"/>
              </a:rPr>
              <a:t> + </a:t>
            </a:r>
            <a:r>
              <a:rPr lang="en-US" sz="2800" i="1" dirty="0">
                <a:latin typeface="Times New Roman"/>
                <a:ea typeface="CMMI10"/>
                <a:cs typeface="Arial"/>
              </a:rPr>
              <a:t>m</a:t>
            </a:r>
            <a:r>
              <a:rPr lang="en-US" sz="2800" baseline="-25000" dirty="0">
                <a:latin typeface="Times New Roman"/>
                <a:ea typeface="CMR7"/>
                <a:cs typeface="Arial"/>
              </a:rPr>
              <a:t>e</a:t>
            </a:r>
            <a:r>
              <a:rPr lang="en-US" sz="2800" i="1" dirty="0">
                <a:latin typeface="Times New Roman"/>
                <a:ea typeface="CMMI10"/>
                <a:cs typeface="Arial"/>
              </a:rPr>
              <a:t>c</a:t>
            </a:r>
            <a:r>
              <a:rPr lang="en-US" sz="2800" baseline="30000" dirty="0">
                <a:latin typeface="Times New Roman"/>
                <a:ea typeface="CMR7"/>
                <a:cs typeface="Arial"/>
              </a:rPr>
              <a:t>2</a:t>
            </a:r>
            <a:r>
              <a:rPr lang="en-US" sz="2800" dirty="0">
                <a:latin typeface="Times New Roman"/>
                <a:ea typeface="CMR10"/>
                <a:cs typeface="Arial"/>
              </a:rPr>
              <a:t>,</a:t>
            </a:r>
            <a:endParaRPr lang="en-US" sz="2000" dirty="0">
              <a:latin typeface="Calibri"/>
              <a:ea typeface="Calibri"/>
              <a:cs typeface="Arial"/>
            </a:endParaRPr>
          </a:p>
          <a:p>
            <a:pPr marL="0" marR="0">
              <a:lnSpc>
                <a:spcPct val="150000"/>
              </a:lnSpc>
              <a:spcBef>
                <a:spcPts val="0"/>
              </a:spcBef>
              <a:spcAft>
                <a:spcPts val="0"/>
              </a:spcAft>
            </a:pPr>
            <a:r>
              <a:rPr lang="en-US" sz="2800" i="1" dirty="0" err="1">
                <a:latin typeface="Times New Roman"/>
                <a:ea typeface="CMMI10"/>
                <a:cs typeface="Arial"/>
              </a:rPr>
              <a:t>E</a:t>
            </a:r>
            <a:r>
              <a:rPr lang="en-US" sz="2800" baseline="-25000" dirty="0" err="1">
                <a:latin typeface="Times New Roman"/>
                <a:ea typeface="CMR7"/>
                <a:cs typeface="Arial"/>
              </a:rPr>
              <a:t>K</a:t>
            </a:r>
            <a:r>
              <a:rPr lang="en-US" sz="2800" baseline="-25000" dirty="0" err="1">
                <a:latin typeface="Times New Roman"/>
                <a:ea typeface="CMR10"/>
                <a:cs typeface="Arial"/>
              </a:rPr>
              <a:t>i</a:t>
            </a:r>
            <a:r>
              <a:rPr lang="en-US" sz="2800" baseline="-25000" dirty="0">
                <a:latin typeface="Times New Roman"/>
                <a:ea typeface="CMR10"/>
                <a:cs typeface="Arial"/>
              </a:rPr>
              <a:t> </a:t>
            </a:r>
            <a:r>
              <a:rPr lang="en-US" sz="2800" dirty="0">
                <a:latin typeface="Times New Roman"/>
                <a:ea typeface="CMR10"/>
                <a:cs typeface="Arial"/>
              </a:rPr>
              <a:t>is the initial kinetic energy of the light charged particle.</a:t>
            </a:r>
            <a:endParaRPr lang="en-US" sz="2000" dirty="0">
              <a:latin typeface="Calibri"/>
              <a:ea typeface="Calibri"/>
              <a:cs typeface="Arial"/>
            </a:endParaRPr>
          </a:p>
          <a:p>
            <a:pPr marL="0" marR="0">
              <a:lnSpc>
                <a:spcPct val="150000"/>
              </a:lnSpc>
              <a:spcBef>
                <a:spcPts val="0"/>
              </a:spcBef>
              <a:spcAft>
                <a:spcPts val="0"/>
              </a:spcAft>
            </a:pPr>
            <a:r>
              <a:rPr lang="en-US" sz="2800" dirty="0">
                <a:latin typeface="Times New Roman"/>
                <a:ea typeface="CMR10"/>
                <a:cs typeface="Arial"/>
              </a:rPr>
              <a:t>Inserting </a:t>
            </a:r>
            <a:r>
              <a:rPr lang="en-US" sz="2800" i="1" dirty="0" err="1">
                <a:latin typeface="Times New Roman"/>
                <a:ea typeface="CMMI10"/>
                <a:cs typeface="Arial"/>
              </a:rPr>
              <a:t>σ</a:t>
            </a:r>
            <a:r>
              <a:rPr lang="en-US" sz="2800" baseline="-25000" dirty="0" err="1">
                <a:latin typeface="Times New Roman"/>
                <a:ea typeface="CMR7"/>
                <a:cs typeface="Arial"/>
              </a:rPr>
              <a:t>rad</a:t>
            </a:r>
            <a:r>
              <a:rPr lang="en-US" sz="2800" dirty="0">
                <a:latin typeface="Times New Roman"/>
                <a:ea typeface="CMR7"/>
                <a:cs typeface="Arial"/>
              </a:rPr>
              <a:t> </a:t>
            </a:r>
            <a:r>
              <a:rPr lang="en-US" sz="2800" dirty="0">
                <a:latin typeface="Times New Roman"/>
                <a:ea typeface="CMR10"/>
                <a:cs typeface="Arial"/>
              </a:rPr>
              <a:t>for non-relativistic particles from Table 1.1 into </a:t>
            </a:r>
            <a:r>
              <a:rPr lang="en-US" sz="2800" dirty="0">
                <a:solidFill>
                  <a:srgbClr val="FF0000"/>
                </a:solidFill>
                <a:latin typeface="Times New Roman"/>
                <a:ea typeface="CMR10"/>
                <a:cs typeface="Arial"/>
              </a:rPr>
              <a:t>(1.38) </a:t>
            </a:r>
            <a:r>
              <a:rPr lang="en-US" sz="2800" dirty="0">
                <a:latin typeface="Times New Roman"/>
                <a:ea typeface="CMR10"/>
                <a:cs typeface="Arial"/>
              </a:rPr>
              <a:t>we obtain the following expression for </a:t>
            </a:r>
            <a:r>
              <a:rPr lang="en-US" sz="2800" i="1" dirty="0" err="1">
                <a:latin typeface="Times New Roman"/>
                <a:ea typeface="CMMI10"/>
                <a:cs typeface="Arial"/>
              </a:rPr>
              <a:t>S</a:t>
            </a:r>
            <a:r>
              <a:rPr lang="en-US" sz="2800" baseline="-25000" dirty="0" err="1">
                <a:latin typeface="Times New Roman"/>
                <a:ea typeface="CMR7"/>
                <a:cs typeface="Arial"/>
              </a:rPr>
              <a:t>rad</a:t>
            </a:r>
            <a:r>
              <a:rPr lang="en-US" sz="2800" dirty="0">
                <a:latin typeface="Times New Roman"/>
                <a:ea typeface="CMR10"/>
                <a:cs typeface="Arial"/>
              </a:rPr>
              <a:t>:</a:t>
            </a:r>
            <a:endParaRPr lang="en-US" sz="2000" dirty="0">
              <a:latin typeface="Calibri"/>
              <a:ea typeface="Calibri"/>
              <a:cs typeface="Arial"/>
            </a:endParaRPr>
          </a:p>
          <a:p>
            <a:endParaRPr lang="en-US" dirty="0"/>
          </a:p>
        </p:txBody>
      </p:sp>
    </p:spTree>
    <p:extLst>
      <p:ext uri="{BB962C8B-B14F-4D97-AF65-F5344CB8AC3E}">
        <p14:creationId xmlns:p14="http://schemas.microsoft.com/office/powerpoint/2010/main" val="38961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915400" cy="1143000"/>
          </a:xfrm>
        </p:spPr>
        <p:txBody>
          <a:bodyPr anchor="t">
            <a:normAutofit/>
          </a:bodyPr>
          <a:lstStyle/>
          <a:p>
            <a:r>
              <a:rPr lang="en-US" sz="4000" b="1" dirty="0">
                <a:solidFill>
                  <a:srgbClr val="FF0000"/>
                </a:solidFill>
                <a:latin typeface="Times New Roman"/>
                <a:ea typeface="CMBX12"/>
              </a:rPr>
              <a:t> </a:t>
            </a:r>
            <a:r>
              <a:rPr lang="en-US" sz="2800" b="1" dirty="0">
                <a:solidFill>
                  <a:srgbClr val="FF0000"/>
                </a:solidFill>
                <a:latin typeface="Times New Roman"/>
                <a:ea typeface="CMBX12"/>
              </a:rPr>
              <a:t>General Aspects of Photon Interactions with Absorbers</a:t>
            </a:r>
            <a:endParaRPr lang="en-US" sz="3600" dirty="0">
              <a:solidFill>
                <a:srgbClr val="FF0000"/>
              </a:solidFill>
            </a:endParaRPr>
          </a:p>
        </p:txBody>
      </p:sp>
      <p:sp>
        <p:nvSpPr>
          <p:cNvPr id="4" name="Rectangle 3"/>
          <p:cNvSpPr/>
          <p:nvPr/>
        </p:nvSpPr>
        <p:spPr>
          <a:xfrm>
            <a:off x="304800" y="1828800"/>
            <a:ext cx="8610600" cy="2970685"/>
          </a:xfrm>
          <a:prstGeom prst="rect">
            <a:avLst/>
          </a:prstGeom>
        </p:spPr>
        <p:txBody>
          <a:bodyPr wrap="square">
            <a:spAutoFit/>
          </a:bodyPr>
          <a:lstStyle/>
          <a:p>
            <a:pPr algn="just">
              <a:lnSpc>
                <a:spcPct val="150000"/>
              </a:lnSpc>
              <a:buNone/>
            </a:pPr>
            <a:r>
              <a:rPr lang="en-US" sz="3200" dirty="0"/>
              <a:t>The interactions with </a:t>
            </a:r>
            <a:r>
              <a:rPr lang="en-US" sz="3200" dirty="0">
                <a:solidFill>
                  <a:srgbClr val="92D050"/>
                </a:solidFill>
              </a:rPr>
              <a:t>nuclei </a:t>
            </a:r>
            <a:r>
              <a:rPr lang="en-US" sz="3200" dirty="0"/>
              <a:t>may be direct </a:t>
            </a:r>
            <a:r>
              <a:rPr lang="en-US" sz="3200" i="1" dirty="0"/>
              <a:t>photon-nucleus </a:t>
            </a:r>
            <a:r>
              <a:rPr lang="en-US" sz="3200" dirty="0"/>
              <a:t>interactions (</a:t>
            </a:r>
            <a:r>
              <a:rPr lang="en-US" sz="3200" dirty="0">
                <a:solidFill>
                  <a:srgbClr val="C00000"/>
                </a:solidFill>
              </a:rPr>
              <a:t>photodisintegration</a:t>
            </a:r>
            <a:r>
              <a:rPr lang="en-US" sz="3200" dirty="0"/>
              <a:t>) or interactions between the photon and the electrostatic field of the nucleus (</a:t>
            </a:r>
            <a:r>
              <a:rPr lang="en-US" sz="3200" i="1" dirty="0">
                <a:solidFill>
                  <a:srgbClr val="7030A0"/>
                </a:solidFill>
              </a:rPr>
              <a:t>pair production</a:t>
            </a:r>
            <a:r>
              <a:rPr lang="en-US" sz="3200" dirty="0"/>
              <a:t>). </a:t>
            </a:r>
            <a:endParaRPr lang="en-GB" sz="3200" dirty="0"/>
          </a:p>
        </p:txBody>
      </p:sp>
    </p:spTree>
    <p:extLst>
      <p:ext uri="{BB962C8B-B14F-4D97-AF65-F5344CB8AC3E}">
        <p14:creationId xmlns:p14="http://schemas.microsoft.com/office/powerpoint/2010/main" val="16065043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867400"/>
          </a:xfrm>
        </p:spPr>
        <p:txBody>
          <a:bodyPr>
            <a:normAutofit lnSpcReduction="10000"/>
          </a:bodyPr>
          <a:lstStyle/>
          <a:p>
            <a:pPr lvl="0">
              <a:buClr>
                <a:srgbClr val="0BD0D9"/>
              </a:buClr>
            </a:pPr>
            <a:endParaRPr lang="en-US" dirty="0">
              <a:solidFill>
                <a:prstClr val="black"/>
              </a:solidFill>
              <a:latin typeface="Times New Roman" pitchFamily="18" charset="0"/>
              <a:cs typeface="Times New Roman" pitchFamily="18" charset="0"/>
            </a:endParaRPr>
          </a:p>
          <a:p>
            <a:pPr lvl="0" algn="just">
              <a:lnSpc>
                <a:spcPct val="150000"/>
              </a:lnSpc>
              <a:buClr>
                <a:srgbClr val="0BD0D9"/>
              </a:buClr>
            </a:pPr>
            <a:r>
              <a:rPr lang="en-US" sz="2800" dirty="0">
                <a:solidFill>
                  <a:prstClr val="black"/>
                </a:solidFill>
                <a:latin typeface="Times New Roman" pitchFamily="18" charset="0"/>
                <a:ea typeface="CMR10"/>
                <a:cs typeface="Times New Roman" pitchFamily="18" charset="0"/>
              </a:rPr>
              <a:t> The </a:t>
            </a:r>
            <a:r>
              <a:rPr lang="en-US" sz="2800" dirty="0">
                <a:solidFill>
                  <a:schemeClr val="tx2">
                    <a:lumMod val="60000"/>
                    <a:lumOff val="40000"/>
                  </a:schemeClr>
                </a:solidFill>
                <a:latin typeface="Times New Roman" pitchFamily="18" charset="0"/>
                <a:ea typeface="CMTI10"/>
                <a:cs typeface="Times New Roman" pitchFamily="18" charset="0"/>
              </a:rPr>
              <a:t>photon-orbital electron</a:t>
            </a:r>
            <a:r>
              <a:rPr lang="en-US" sz="2800" dirty="0">
                <a:solidFill>
                  <a:prstClr val="black"/>
                </a:solidFill>
                <a:latin typeface="Times New Roman" pitchFamily="18" charset="0"/>
                <a:ea typeface="CMTI10"/>
                <a:cs typeface="Times New Roman" pitchFamily="18" charset="0"/>
              </a:rPr>
              <a:t> </a:t>
            </a:r>
            <a:r>
              <a:rPr lang="en-US" sz="2800" dirty="0">
                <a:solidFill>
                  <a:prstClr val="black"/>
                </a:solidFill>
                <a:latin typeface="Times New Roman" pitchFamily="18" charset="0"/>
                <a:ea typeface="CMR10"/>
                <a:cs typeface="Times New Roman" pitchFamily="18" charset="0"/>
              </a:rPr>
              <a:t>interactions are characterized as interactions between the photon and either</a:t>
            </a:r>
          </a:p>
          <a:p>
            <a:pPr lvl="0" algn="just">
              <a:lnSpc>
                <a:spcPct val="150000"/>
              </a:lnSpc>
              <a:buClr>
                <a:srgbClr val="0BD0D9"/>
              </a:buClr>
            </a:pPr>
            <a:r>
              <a:rPr lang="en-US" sz="2800" dirty="0">
                <a:solidFill>
                  <a:prstClr val="black"/>
                </a:solidFill>
                <a:latin typeface="Times New Roman" pitchFamily="18" charset="0"/>
                <a:ea typeface="CMR10"/>
                <a:cs typeface="Times New Roman" pitchFamily="18" charset="0"/>
              </a:rPr>
              <a:t> (i) a loosely bound electron (</a:t>
            </a:r>
            <a:r>
              <a:rPr lang="en-US" sz="2800" dirty="0">
                <a:solidFill>
                  <a:srgbClr val="FF0000"/>
                </a:solidFill>
                <a:latin typeface="Times New Roman" pitchFamily="18" charset="0"/>
                <a:ea typeface="CMTI10"/>
                <a:cs typeface="Times New Roman" pitchFamily="18" charset="0"/>
              </a:rPr>
              <a:t>Thomson scattering,</a:t>
            </a:r>
            <a:r>
              <a:rPr lang="en-US" sz="2800" dirty="0">
                <a:solidFill>
                  <a:srgbClr val="FF0000"/>
                </a:solidFill>
                <a:latin typeface="Times New Roman" pitchFamily="18" charset="0"/>
                <a:ea typeface="CMR10"/>
                <a:cs typeface="Times New Roman" pitchFamily="18" charset="0"/>
              </a:rPr>
              <a:t> </a:t>
            </a:r>
            <a:r>
              <a:rPr lang="en-US" sz="2800" dirty="0">
                <a:solidFill>
                  <a:srgbClr val="FF0000"/>
                </a:solidFill>
                <a:latin typeface="Times New Roman" pitchFamily="18" charset="0"/>
                <a:ea typeface="CMTI10"/>
                <a:cs typeface="Times New Roman" pitchFamily="18" charset="0"/>
              </a:rPr>
              <a:t>Compton effect, triplet production</a:t>
            </a:r>
            <a:r>
              <a:rPr lang="en-US" sz="2800" dirty="0">
                <a:solidFill>
                  <a:prstClr val="black"/>
                </a:solidFill>
                <a:latin typeface="Times New Roman" pitchFamily="18" charset="0"/>
                <a:ea typeface="CMR10"/>
                <a:cs typeface="Times New Roman" pitchFamily="18" charset="0"/>
              </a:rPr>
              <a:t>)</a:t>
            </a:r>
          </a:p>
          <a:p>
            <a:pPr lvl="0" algn="just">
              <a:lnSpc>
                <a:spcPct val="150000"/>
              </a:lnSpc>
              <a:buClr>
                <a:srgbClr val="0BD0D9"/>
              </a:buClr>
            </a:pPr>
            <a:r>
              <a:rPr lang="en-US" sz="2800" dirty="0">
                <a:solidFill>
                  <a:prstClr val="black"/>
                </a:solidFill>
                <a:latin typeface="Times New Roman" pitchFamily="18" charset="0"/>
                <a:ea typeface="CMR10"/>
                <a:cs typeface="Times New Roman" pitchFamily="18" charset="0"/>
              </a:rPr>
              <a:t> (ii) a tightly bound electron (</a:t>
            </a:r>
            <a:r>
              <a:rPr lang="en-US" sz="2800" dirty="0">
                <a:solidFill>
                  <a:schemeClr val="accent6">
                    <a:lumMod val="75000"/>
                  </a:schemeClr>
                </a:solidFill>
                <a:latin typeface="Times New Roman" pitchFamily="18" charset="0"/>
                <a:ea typeface="CMTI10"/>
                <a:cs typeface="Times New Roman" pitchFamily="18" charset="0"/>
              </a:rPr>
              <a:t>photoelectric effect</a:t>
            </a:r>
            <a:r>
              <a:rPr lang="en-US" sz="2800" dirty="0">
                <a:solidFill>
                  <a:prstClr val="black"/>
                </a:solidFill>
                <a:latin typeface="Times New Roman" pitchFamily="18" charset="0"/>
                <a:ea typeface="CMR10"/>
                <a:cs typeface="Times New Roman" pitchFamily="18" charset="0"/>
              </a:rPr>
              <a:t>).</a:t>
            </a:r>
          </a:p>
          <a:p>
            <a:pPr algn="just">
              <a:lnSpc>
                <a:spcPct val="150000"/>
              </a:lnSpc>
              <a:buClr>
                <a:srgbClr val="0BD0D9"/>
              </a:buClr>
            </a:pPr>
            <a:r>
              <a:rPr lang="en-US" sz="2800" dirty="0">
                <a:latin typeface="Times New Roman" pitchFamily="18" charset="0"/>
                <a:cs typeface="Times New Roman" pitchFamily="18" charset="0"/>
              </a:rPr>
              <a:t>A loosely bound electron is an electron whose </a:t>
            </a:r>
            <a:r>
              <a:rPr lang="en-US" sz="2800" dirty="0">
                <a:solidFill>
                  <a:schemeClr val="accent5">
                    <a:lumMod val="75000"/>
                  </a:schemeClr>
                </a:solidFill>
                <a:latin typeface="Times New Roman" pitchFamily="18" charset="0"/>
                <a:cs typeface="Times New Roman" pitchFamily="18" charset="0"/>
              </a:rPr>
              <a:t>binding energy </a:t>
            </a:r>
            <a:r>
              <a:rPr lang="en-US" sz="2800" dirty="0">
                <a:latin typeface="Times New Roman" pitchFamily="18" charset="0"/>
                <a:cs typeface="Times New Roman" pitchFamily="18" charset="0"/>
              </a:rPr>
              <a:t>E</a:t>
            </a:r>
            <a:r>
              <a:rPr lang="en-US" sz="2800" baseline="-25000" dirty="0">
                <a:latin typeface="Times New Roman" pitchFamily="18" charset="0"/>
                <a:cs typeface="Times New Roman" pitchFamily="18" charset="0"/>
              </a:rPr>
              <a:t>B</a:t>
            </a:r>
            <a:r>
              <a:rPr lang="en-US" sz="2800" dirty="0">
                <a:latin typeface="Times New Roman" pitchFamily="18" charset="0"/>
                <a:cs typeface="Times New Roman" pitchFamily="18" charset="0"/>
              </a:rPr>
              <a:t> is small</a:t>
            </a:r>
          </a:p>
          <a:p>
            <a:pPr lvl="0" algn="just">
              <a:lnSpc>
                <a:spcPct val="150000"/>
              </a:lnSpc>
              <a:buClr>
                <a:srgbClr val="0BD0D9"/>
              </a:buClr>
            </a:pPr>
            <a:endParaRPr lang="en-US" sz="2800" dirty="0">
              <a:solidFill>
                <a:prstClr val="black"/>
              </a:solidFill>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4" name="Rectangle 3"/>
          <p:cNvSpPr/>
          <p:nvPr/>
        </p:nvSpPr>
        <p:spPr>
          <a:xfrm>
            <a:off x="228600" y="304800"/>
            <a:ext cx="8458200" cy="646331"/>
          </a:xfrm>
          <a:prstGeom prst="rect">
            <a:avLst/>
          </a:prstGeom>
        </p:spPr>
        <p:txBody>
          <a:bodyPr wrap="square">
            <a:spAutoFit/>
          </a:bodyPr>
          <a:lstStyle/>
          <a:p>
            <a:pPr algn="ctr"/>
            <a:r>
              <a:rPr lang="en-US" sz="3600" b="1" dirty="0">
                <a:solidFill>
                  <a:srgbClr val="FF0000"/>
                </a:solidFill>
                <a:latin typeface="Times New Roman"/>
                <a:ea typeface="CMBX12"/>
              </a:rPr>
              <a:t> </a:t>
            </a:r>
            <a:r>
              <a:rPr lang="en-US" sz="2400" b="1" dirty="0">
                <a:solidFill>
                  <a:srgbClr val="FF0000"/>
                </a:solidFill>
                <a:latin typeface="Times New Roman"/>
                <a:ea typeface="CMBX12"/>
              </a:rPr>
              <a:t>General Aspects of Photon Interactions with Absorbers</a:t>
            </a:r>
            <a:endParaRPr lang="en-GB" sz="2400" dirty="0"/>
          </a:p>
        </p:txBody>
      </p:sp>
    </p:spTree>
    <p:extLst>
      <p:ext uri="{BB962C8B-B14F-4D97-AF65-F5344CB8AC3E}">
        <p14:creationId xmlns:p14="http://schemas.microsoft.com/office/powerpoint/2010/main" val="41019358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609600"/>
                <a:ext cx="8229600" cy="5715000"/>
              </a:xfrm>
            </p:spPr>
            <p:txBody>
              <a:bodyPr>
                <a:normAutofit fontScale="92500" lnSpcReduction="10000"/>
              </a:bodyPr>
              <a:lstStyle/>
              <a:p>
                <a:pPr>
                  <a:lnSpc>
                    <a:spcPct val="150000"/>
                  </a:lnSpc>
                </a:pPr>
                <a:r>
                  <a:rPr lang="en-US" sz="2800" dirty="0">
                    <a:latin typeface="Times New Roman"/>
                    <a:ea typeface="CMR10"/>
                  </a:rPr>
                  <a:t>A </a:t>
                </a:r>
                <a:r>
                  <a:rPr lang="en-US" sz="2800" i="1" dirty="0">
                    <a:latin typeface="Times New Roman"/>
                    <a:ea typeface="CMTI10"/>
                  </a:rPr>
                  <a:t>loosely bound electron (</a:t>
                </a:r>
                <a:r>
                  <a:rPr lang="en-US" sz="2800" i="1" dirty="0"/>
                  <a:t>E</a:t>
                </a:r>
                <a:r>
                  <a:rPr lang="en-US" sz="2800" baseline="-25000" dirty="0"/>
                  <a:t>B</a:t>
                </a:r>
                <a:r>
                  <a:rPr lang="en-US" sz="2800" dirty="0"/>
                  <a:t> </a:t>
                </a:r>
                <a14:m>
                  <m:oMath xmlns:m="http://schemas.openxmlformats.org/officeDocument/2006/math">
                    <m:r>
                      <a:rPr lang="en-US" sz="2800" i="1">
                        <a:latin typeface="Cambria Math"/>
                      </a:rPr>
                      <m:t>≪</m:t>
                    </m:r>
                  </m:oMath>
                </a14:m>
                <a:r>
                  <a:rPr lang="en-US" sz="2800" i="1" dirty="0"/>
                  <a:t> </a:t>
                </a:r>
                <a:r>
                  <a:rPr lang="en-US" sz="2800" i="1" dirty="0" err="1"/>
                  <a:t>hν</a:t>
                </a:r>
                <a:r>
                  <a:rPr lang="en-US" sz="2800" i="1" dirty="0">
                    <a:latin typeface="Times New Roman"/>
                    <a:ea typeface="CMTI10"/>
                  </a:rPr>
                  <a:t>)</a:t>
                </a:r>
              </a:p>
              <a:p>
                <a:pPr>
                  <a:lnSpc>
                    <a:spcPct val="150000"/>
                  </a:lnSpc>
                </a:pPr>
                <a:r>
                  <a:rPr lang="en-US" dirty="0"/>
                  <a:t>An interaction between a photon and a loosely bound electron is considered to be an interaction between a photon and a free  (unbound) electron.</a:t>
                </a:r>
              </a:p>
              <a:p>
                <a:pPr>
                  <a:lnSpc>
                    <a:spcPct val="150000"/>
                  </a:lnSpc>
                </a:pPr>
                <a:r>
                  <a:rPr lang="en-US" sz="2800" dirty="0">
                    <a:latin typeface="Times New Roman"/>
                    <a:ea typeface="CMR10"/>
                  </a:rPr>
                  <a:t>A </a:t>
                </a:r>
                <a:r>
                  <a:rPr lang="en-US" sz="2800" i="1" dirty="0">
                    <a:latin typeface="Times New Roman"/>
                    <a:ea typeface="CMTI10"/>
                  </a:rPr>
                  <a:t>tightly bound electron  (</a:t>
                </a:r>
                <a:r>
                  <a:rPr lang="en-US" sz="2800" i="1" dirty="0"/>
                  <a:t>E</a:t>
                </a:r>
                <a:r>
                  <a:rPr lang="en-US" sz="2800" baseline="-25000" dirty="0"/>
                  <a:t>B</a:t>
                </a:r>
                <a:r>
                  <a:rPr lang="en-US" sz="2800" dirty="0"/>
                  <a:t> </a:t>
                </a:r>
                <a14:m>
                  <m:oMath xmlns:m="http://schemas.openxmlformats.org/officeDocument/2006/math">
                    <m:r>
                      <a:rPr lang="en-US" sz="2800" i="1">
                        <a:latin typeface="Cambria Math"/>
                      </a:rPr>
                      <m:t>≈</m:t>
                    </m:r>
                  </m:oMath>
                </a14:m>
                <a:r>
                  <a:rPr lang="en-US" sz="2800" i="1" dirty="0" err="1"/>
                  <a:t>hν</a:t>
                </a:r>
                <a:r>
                  <a:rPr lang="en-US" sz="2800" i="1" dirty="0">
                    <a:latin typeface="Times New Roman"/>
                    <a:ea typeface="CMTI10"/>
                  </a:rPr>
                  <a:t>)</a:t>
                </a:r>
              </a:p>
              <a:p>
                <a:pPr>
                  <a:lnSpc>
                    <a:spcPct val="150000"/>
                  </a:lnSpc>
                </a:pPr>
                <a:r>
                  <a:rPr lang="en-US" sz="2800" dirty="0">
                    <a:latin typeface="Times New Roman"/>
                    <a:ea typeface="CMR10"/>
                  </a:rPr>
                  <a:t>An interaction between a photon and a tightly bound electron is considered an interaction between a photon and the atom as a whole.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609600"/>
                <a:ext cx="8229600" cy="5715000"/>
              </a:xfrm>
              <a:blipFill>
                <a:blip r:embed="rId2"/>
                <a:stretch>
                  <a:fillRect l="-1481" r="-1852" b="-853"/>
                </a:stretch>
              </a:blipFill>
            </p:spPr>
            <p:txBody>
              <a:bodyPr/>
              <a:lstStyle/>
              <a:p>
                <a:r>
                  <a:rPr lang="en-US">
                    <a:noFill/>
                  </a:rPr>
                  <a:t> </a:t>
                </a:r>
              </a:p>
            </p:txBody>
          </p:sp>
        </mc:Fallback>
      </mc:AlternateContent>
    </p:spTree>
    <p:extLst>
      <p:ext uri="{BB962C8B-B14F-4D97-AF65-F5344CB8AC3E}">
        <p14:creationId xmlns:p14="http://schemas.microsoft.com/office/powerpoint/2010/main" val="3017205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1143000"/>
          </a:xfrm>
        </p:spPr>
        <p:txBody>
          <a:bodyPr>
            <a:noAutofit/>
          </a:bodyPr>
          <a:lstStyle/>
          <a:p>
            <a:r>
              <a:rPr lang="en-US" sz="3200" dirty="0">
                <a:solidFill>
                  <a:srgbClr val="7030A0"/>
                </a:solidFill>
                <a:latin typeface="Times New Roman"/>
                <a:ea typeface="CMR10"/>
              </a:rPr>
              <a:t>The photon fate after the interaction with an atom is concerned there are two possible outcomes:</a:t>
            </a:r>
            <a:endParaRPr lang="en-US" sz="2800" dirty="0">
              <a:solidFill>
                <a:srgbClr val="7030A0"/>
              </a:solidFill>
            </a:endParaRPr>
          </a:p>
        </p:txBody>
      </p:sp>
      <p:sp>
        <p:nvSpPr>
          <p:cNvPr id="3" name="Content Placeholder 2"/>
          <p:cNvSpPr>
            <a:spLocks noGrp="1"/>
          </p:cNvSpPr>
          <p:nvPr>
            <p:ph idx="1"/>
          </p:nvPr>
        </p:nvSpPr>
        <p:spPr>
          <a:xfrm>
            <a:off x="457200" y="1371600"/>
            <a:ext cx="8229600" cy="5334000"/>
          </a:xfrm>
        </p:spPr>
        <p:txBody>
          <a:bodyPr>
            <a:normAutofit fontScale="92500" lnSpcReduction="20000"/>
          </a:bodyPr>
          <a:lstStyle/>
          <a:p>
            <a:pPr marL="0" marR="0" algn="just">
              <a:lnSpc>
                <a:spcPct val="150000"/>
              </a:lnSpc>
              <a:spcBef>
                <a:spcPts val="0"/>
              </a:spcBef>
              <a:spcAft>
                <a:spcPts val="0"/>
              </a:spcAft>
            </a:pPr>
            <a:r>
              <a:rPr lang="en-US" sz="2800" dirty="0">
                <a:latin typeface="Times New Roman"/>
                <a:ea typeface="CMR10"/>
                <a:cs typeface="Arial"/>
              </a:rPr>
              <a:t>1. </a:t>
            </a:r>
            <a:r>
              <a:rPr lang="en-US" sz="2800" i="1" dirty="0">
                <a:latin typeface="Times New Roman"/>
                <a:ea typeface="CMTI10"/>
                <a:cs typeface="Arial"/>
              </a:rPr>
              <a:t>Photon </a:t>
            </a:r>
            <a:r>
              <a:rPr lang="en-US" sz="2800" i="1" dirty="0">
                <a:solidFill>
                  <a:srgbClr val="FF0000"/>
                </a:solidFill>
                <a:latin typeface="Times New Roman"/>
                <a:ea typeface="CMTI10"/>
                <a:cs typeface="Arial"/>
              </a:rPr>
              <a:t>disappears</a:t>
            </a:r>
            <a:r>
              <a:rPr lang="en-US" sz="2800" i="1" dirty="0">
                <a:latin typeface="Times New Roman"/>
                <a:ea typeface="CMTI10"/>
                <a:cs typeface="Arial"/>
              </a:rPr>
              <a:t> </a:t>
            </a:r>
            <a:r>
              <a:rPr lang="en-US" sz="2800" dirty="0">
                <a:latin typeface="Times New Roman"/>
                <a:ea typeface="CMR10"/>
                <a:cs typeface="Arial"/>
              </a:rPr>
              <a:t>(i.e., is absorbed completely) and </a:t>
            </a:r>
            <a:r>
              <a:rPr lang="en-US" sz="2800" dirty="0">
                <a:highlight>
                  <a:srgbClr val="FFFF00"/>
                </a:highlight>
                <a:latin typeface="Times New Roman"/>
                <a:ea typeface="CMR10"/>
                <a:cs typeface="Arial"/>
              </a:rPr>
              <a:t>all</a:t>
            </a:r>
            <a:r>
              <a:rPr lang="en-US" sz="2800" dirty="0">
                <a:latin typeface="Times New Roman"/>
                <a:ea typeface="CMR10"/>
                <a:cs typeface="Arial"/>
              </a:rPr>
              <a:t> of its energy is transferred to light charged particles (</a:t>
            </a:r>
            <a:r>
              <a:rPr lang="en-US" sz="2800" dirty="0">
                <a:solidFill>
                  <a:schemeClr val="accent5">
                    <a:lumMod val="75000"/>
                  </a:schemeClr>
                </a:solidFill>
                <a:latin typeface="Times New Roman"/>
                <a:ea typeface="CMR10"/>
                <a:cs typeface="Arial"/>
              </a:rPr>
              <a:t>electrons and positrons</a:t>
            </a:r>
            <a:r>
              <a:rPr lang="en-US" sz="2800" dirty="0">
                <a:latin typeface="Times New Roman"/>
                <a:ea typeface="CMR10"/>
                <a:cs typeface="Arial"/>
              </a:rPr>
              <a:t>).</a:t>
            </a:r>
            <a:endParaRPr lang="en-US" sz="2000" dirty="0">
              <a:latin typeface="Calibri"/>
              <a:ea typeface="Calibri"/>
              <a:cs typeface="Arial"/>
            </a:endParaRPr>
          </a:p>
          <a:p>
            <a:pPr marL="0" marR="0" algn="just">
              <a:lnSpc>
                <a:spcPct val="150000"/>
              </a:lnSpc>
              <a:spcBef>
                <a:spcPts val="0"/>
              </a:spcBef>
              <a:spcAft>
                <a:spcPts val="0"/>
              </a:spcAft>
            </a:pPr>
            <a:r>
              <a:rPr lang="en-US" sz="2800" dirty="0">
                <a:latin typeface="Times New Roman"/>
                <a:ea typeface="CMR10"/>
                <a:cs typeface="Arial"/>
              </a:rPr>
              <a:t>2. </a:t>
            </a:r>
            <a:r>
              <a:rPr lang="en-US" sz="2800" i="1" dirty="0">
                <a:latin typeface="Times New Roman"/>
                <a:ea typeface="CMTI10"/>
                <a:cs typeface="Arial"/>
              </a:rPr>
              <a:t>Photon is scattered </a:t>
            </a:r>
            <a:r>
              <a:rPr lang="en-US" sz="2800" dirty="0">
                <a:latin typeface="Times New Roman"/>
                <a:ea typeface="CMR10"/>
                <a:cs typeface="Arial"/>
              </a:rPr>
              <a:t>and two outcomes are possible:</a:t>
            </a:r>
            <a:endParaRPr lang="en-US" sz="2000" dirty="0">
              <a:latin typeface="Calibri"/>
              <a:ea typeface="Calibri"/>
              <a:cs typeface="Arial"/>
            </a:endParaRPr>
          </a:p>
          <a:p>
            <a:pPr marL="0" marR="0" algn="just">
              <a:lnSpc>
                <a:spcPct val="150000"/>
              </a:lnSpc>
              <a:spcBef>
                <a:spcPts val="0"/>
              </a:spcBef>
              <a:spcAft>
                <a:spcPts val="0"/>
              </a:spcAft>
            </a:pPr>
            <a:r>
              <a:rPr lang="en-US" sz="2800" dirty="0">
                <a:latin typeface="Times New Roman"/>
                <a:ea typeface="CMR10"/>
                <a:cs typeface="Arial"/>
              </a:rPr>
              <a:t>a) The resulting photon has the same energy as the incident photon and </a:t>
            </a:r>
            <a:r>
              <a:rPr lang="en-US" sz="2800" dirty="0">
                <a:solidFill>
                  <a:srgbClr val="7030A0"/>
                </a:solidFill>
                <a:latin typeface="Times New Roman"/>
                <a:ea typeface="CMR10"/>
                <a:cs typeface="Arial"/>
              </a:rPr>
              <a:t>no light charged particle </a:t>
            </a:r>
            <a:r>
              <a:rPr lang="en-US" sz="2800" dirty="0">
                <a:latin typeface="Times New Roman"/>
                <a:ea typeface="CMR10"/>
                <a:cs typeface="Arial"/>
              </a:rPr>
              <a:t>is released in the interaction.</a:t>
            </a:r>
            <a:endParaRPr lang="en-US" sz="2000" dirty="0">
              <a:latin typeface="Calibri"/>
              <a:ea typeface="Calibri"/>
              <a:cs typeface="Arial"/>
            </a:endParaRPr>
          </a:p>
          <a:p>
            <a:pPr marL="0" marR="0" algn="just">
              <a:lnSpc>
                <a:spcPct val="150000"/>
              </a:lnSpc>
              <a:spcBef>
                <a:spcPts val="0"/>
              </a:spcBef>
              <a:spcAft>
                <a:spcPts val="0"/>
              </a:spcAft>
            </a:pPr>
            <a:r>
              <a:rPr lang="en-US" sz="2800" dirty="0">
                <a:latin typeface="Times New Roman"/>
                <a:ea typeface="CMR10"/>
                <a:cs typeface="Arial"/>
              </a:rPr>
              <a:t>b) The resulting scattered photon has a lower energy than the incident photon and the energy excess is transferred to a </a:t>
            </a:r>
            <a:r>
              <a:rPr lang="en-US" sz="2800" dirty="0">
                <a:solidFill>
                  <a:srgbClr val="7030A0"/>
                </a:solidFill>
                <a:latin typeface="Times New Roman"/>
                <a:ea typeface="CMR10"/>
                <a:cs typeface="Arial"/>
              </a:rPr>
              <a:t>light charged particle </a:t>
            </a:r>
            <a:r>
              <a:rPr lang="en-US" sz="2800" dirty="0">
                <a:latin typeface="Times New Roman"/>
                <a:ea typeface="CMR10"/>
                <a:cs typeface="Arial"/>
              </a:rPr>
              <a:t>(electron).</a:t>
            </a:r>
            <a:endParaRPr lang="en-US" sz="2000" dirty="0">
              <a:latin typeface="Calibri"/>
              <a:ea typeface="Calibri"/>
              <a:cs typeface="Arial"/>
            </a:endParaRPr>
          </a:p>
          <a:p>
            <a:endParaRPr lang="en-US" dirty="0"/>
          </a:p>
        </p:txBody>
      </p:sp>
    </p:spTree>
    <p:extLst>
      <p:ext uri="{BB962C8B-B14F-4D97-AF65-F5344CB8AC3E}">
        <p14:creationId xmlns:p14="http://schemas.microsoft.com/office/powerpoint/2010/main" val="4126811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indent="-274320">
              <a:lnSpc>
                <a:spcPct val="150000"/>
              </a:lnSpc>
              <a:spcBef>
                <a:spcPts val="0"/>
              </a:spcBef>
            </a:pPr>
            <a:r>
              <a:rPr lang="en-US" sz="2800" dirty="0">
                <a:solidFill>
                  <a:schemeClr val="accent6">
                    <a:lumMod val="50000"/>
                  </a:schemeClr>
                </a:solidFill>
                <a:latin typeface="Times New Roman"/>
                <a:ea typeface="CMR10"/>
                <a:cs typeface="Arial"/>
              </a:rPr>
              <a:t>The light charged particles produced in the absorbing medium through photon interactions will:</a:t>
            </a:r>
            <a:endParaRPr lang="en-US" sz="5400" dirty="0">
              <a:solidFill>
                <a:schemeClr val="accent6">
                  <a:lumMod val="50000"/>
                </a:schemeClr>
              </a:solidFill>
            </a:endParaRPr>
          </a:p>
        </p:txBody>
      </p:sp>
      <p:sp>
        <p:nvSpPr>
          <p:cNvPr id="3" name="Content Placeholder 2"/>
          <p:cNvSpPr>
            <a:spLocks noGrp="1"/>
          </p:cNvSpPr>
          <p:nvPr>
            <p:ph idx="1"/>
          </p:nvPr>
        </p:nvSpPr>
        <p:spPr/>
        <p:txBody>
          <a:bodyPr>
            <a:normAutofit lnSpcReduction="10000"/>
          </a:bodyPr>
          <a:lstStyle/>
          <a:p>
            <a:pPr marL="0" marR="0" indent="0" algn="just">
              <a:lnSpc>
                <a:spcPct val="150000"/>
              </a:lnSpc>
              <a:spcBef>
                <a:spcPts val="0"/>
              </a:spcBef>
              <a:spcAft>
                <a:spcPts val="0"/>
              </a:spcAft>
              <a:buNone/>
            </a:pPr>
            <a:r>
              <a:rPr lang="en-US" sz="2800" dirty="0">
                <a:latin typeface="Times New Roman"/>
                <a:ea typeface="CMR10"/>
                <a:cs typeface="Arial"/>
              </a:rPr>
              <a:t>1. either deposit their energy to the medium through Coulomb interactions with orbital electrons of the absorbing medium (</a:t>
            </a:r>
            <a:r>
              <a:rPr lang="en-US" sz="2800" dirty="0">
                <a:solidFill>
                  <a:srgbClr val="00B0F0"/>
                </a:solidFill>
                <a:latin typeface="Times New Roman"/>
                <a:ea typeface="CMR10"/>
                <a:cs typeface="Arial"/>
              </a:rPr>
              <a:t>collision loss </a:t>
            </a:r>
            <a:r>
              <a:rPr lang="en-US" sz="2800" dirty="0">
                <a:latin typeface="Times New Roman"/>
                <a:ea typeface="CMR10"/>
                <a:cs typeface="Arial"/>
              </a:rPr>
              <a:t>also referred to as </a:t>
            </a:r>
            <a:r>
              <a:rPr lang="en-US" sz="2800" dirty="0">
                <a:solidFill>
                  <a:srgbClr val="7030A0"/>
                </a:solidFill>
                <a:latin typeface="Times New Roman"/>
                <a:ea typeface="CMR10"/>
                <a:cs typeface="Arial"/>
              </a:rPr>
              <a:t>ionization loss</a:t>
            </a:r>
            <a:r>
              <a:rPr lang="en-US" sz="2800" dirty="0">
                <a:latin typeface="Times New Roman"/>
                <a:ea typeface="CMR10"/>
                <a:cs typeface="Arial"/>
              </a:rPr>
              <a:t>),</a:t>
            </a:r>
            <a:endParaRPr lang="en-US" sz="2000" dirty="0">
              <a:latin typeface="Calibri"/>
              <a:ea typeface="Calibri"/>
              <a:cs typeface="Arial"/>
            </a:endParaRPr>
          </a:p>
          <a:p>
            <a:pPr marL="0" marR="0" indent="0" algn="just">
              <a:lnSpc>
                <a:spcPct val="150000"/>
              </a:lnSpc>
              <a:spcBef>
                <a:spcPts val="0"/>
              </a:spcBef>
              <a:spcAft>
                <a:spcPts val="0"/>
              </a:spcAft>
              <a:buNone/>
            </a:pPr>
            <a:r>
              <a:rPr lang="en-US" sz="2800" dirty="0">
                <a:latin typeface="Times New Roman"/>
                <a:ea typeface="CMR10"/>
                <a:cs typeface="Arial"/>
              </a:rPr>
              <a:t>2. or radiate their kinetic energy away through Coulomb interactions with the </a:t>
            </a:r>
            <a:r>
              <a:rPr lang="en-US" sz="2800" dirty="0">
                <a:solidFill>
                  <a:srgbClr val="FF0000"/>
                </a:solidFill>
                <a:latin typeface="Times New Roman"/>
                <a:ea typeface="CMR10"/>
                <a:cs typeface="Arial"/>
              </a:rPr>
              <a:t>nuclei </a:t>
            </a:r>
            <a:r>
              <a:rPr lang="en-US" sz="2800" dirty="0">
                <a:latin typeface="Times New Roman"/>
                <a:ea typeface="CMR10"/>
                <a:cs typeface="Arial"/>
              </a:rPr>
              <a:t>of the absorbing medium (</a:t>
            </a:r>
            <a:r>
              <a:rPr lang="en-US" sz="2800" dirty="0" err="1">
                <a:latin typeface="Times New Roman"/>
                <a:ea typeface="CMR10"/>
                <a:cs typeface="Arial"/>
              </a:rPr>
              <a:t>radiative</a:t>
            </a:r>
            <a:r>
              <a:rPr lang="en-US" sz="2800" dirty="0">
                <a:latin typeface="Times New Roman"/>
                <a:ea typeface="CMR10"/>
                <a:cs typeface="Arial"/>
              </a:rPr>
              <a:t> loss),</a:t>
            </a:r>
            <a:endParaRPr lang="en-US" sz="2000" dirty="0">
              <a:latin typeface="Calibri"/>
              <a:ea typeface="Calibri"/>
              <a:cs typeface="Arial"/>
            </a:endParaRPr>
          </a:p>
          <a:p>
            <a:endParaRPr lang="en-US" dirty="0"/>
          </a:p>
        </p:txBody>
      </p:sp>
    </p:spTree>
    <p:extLst>
      <p:ext uri="{BB962C8B-B14F-4D97-AF65-F5344CB8AC3E}">
        <p14:creationId xmlns:p14="http://schemas.microsoft.com/office/powerpoint/2010/main" val="1016538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229600" cy="1143000"/>
          </a:xfrm>
        </p:spPr>
        <p:txBody>
          <a:bodyPr anchor="ctr">
            <a:noAutofit/>
          </a:bodyPr>
          <a:lstStyle/>
          <a:p>
            <a:pPr algn="ctr"/>
            <a:r>
              <a:rPr lang="en-US" sz="3600" b="1" dirty="0">
                <a:solidFill>
                  <a:srgbClr val="7030A0"/>
                </a:solidFill>
                <a:latin typeface="Times New Roman"/>
                <a:ea typeface="CMBX12"/>
              </a:rPr>
              <a:t>Compton Scattering (Compton Effect)</a:t>
            </a:r>
            <a:endParaRPr lang="en-US" sz="3200" dirty="0">
              <a:solidFill>
                <a:srgbClr val="7030A0"/>
              </a:solidFill>
            </a:endParaRPr>
          </a:p>
        </p:txBody>
      </p:sp>
      <p:sp>
        <p:nvSpPr>
          <p:cNvPr id="4" name="Content Placeholder 3"/>
          <p:cNvSpPr>
            <a:spLocks noGrp="1"/>
          </p:cNvSpPr>
          <p:nvPr>
            <p:ph idx="1"/>
          </p:nvPr>
        </p:nvSpPr>
        <p:spPr>
          <a:xfrm>
            <a:off x="457200" y="1600201"/>
            <a:ext cx="8229600" cy="4038600"/>
          </a:xfrm>
        </p:spPr>
        <p:txBody>
          <a:bodyPr>
            <a:normAutofit/>
          </a:bodyPr>
          <a:lstStyle/>
          <a:p>
            <a:pPr algn="just">
              <a:buNone/>
            </a:pPr>
            <a:r>
              <a:rPr lang="en-US" sz="3000" dirty="0"/>
              <a:t>   the Compton effect an assumption is made that the photon interacts with a </a:t>
            </a:r>
            <a:r>
              <a:rPr lang="en-US" sz="3000" dirty="0">
                <a:solidFill>
                  <a:schemeClr val="accent5">
                    <a:lumMod val="50000"/>
                  </a:schemeClr>
                </a:solidFill>
              </a:rPr>
              <a:t>free and stationary </a:t>
            </a:r>
            <a:r>
              <a:rPr lang="en-US" sz="3000" dirty="0"/>
              <a:t>electron. A photon, referred to as scattered photon with energy   </a:t>
            </a:r>
            <a:r>
              <a:rPr lang="en-US" sz="3000" i="1" dirty="0"/>
              <a:t>  </a:t>
            </a:r>
            <a:r>
              <a:rPr lang="en-US" sz="3000" dirty="0"/>
              <a:t>that is </a:t>
            </a:r>
            <a:r>
              <a:rPr lang="en-US" sz="3000" dirty="0">
                <a:solidFill>
                  <a:srgbClr val="7030A0"/>
                </a:solidFill>
              </a:rPr>
              <a:t>smaller</a:t>
            </a:r>
            <a:r>
              <a:rPr lang="en-US" sz="3000" dirty="0"/>
              <a:t> than the </a:t>
            </a:r>
            <a:r>
              <a:rPr lang="en-US" sz="3000" dirty="0">
                <a:solidFill>
                  <a:srgbClr val="C00000"/>
                </a:solidFill>
              </a:rPr>
              <a:t>incident photon </a:t>
            </a:r>
            <a:r>
              <a:rPr lang="en-US" sz="3000" dirty="0"/>
              <a:t>energy </a:t>
            </a:r>
            <a:r>
              <a:rPr lang="en-US" sz="3000" i="1" dirty="0" err="1"/>
              <a:t>hν</a:t>
            </a:r>
            <a:r>
              <a:rPr lang="en-US" sz="3000" dirty="0"/>
              <a:t>, is produced and an electron, referred to as the Compton </a:t>
            </a:r>
            <a:r>
              <a:rPr lang="en-US" sz="3000" dirty="0">
                <a:solidFill>
                  <a:srgbClr val="00B0F0"/>
                </a:solidFill>
              </a:rPr>
              <a:t>(recoil) electron</a:t>
            </a:r>
            <a:r>
              <a:rPr lang="en-US" sz="3000" dirty="0"/>
              <a:t>, is ejected from the atom with kinetic energy </a:t>
            </a:r>
            <a:r>
              <a:rPr lang="en-US" sz="3000" i="1" dirty="0">
                <a:solidFill>
                  <a:srgbClr val="00B050"/>
                </a:solidFill>
              </a:rPr>
              <a:t>E</a:t>
            </a:r>
            <a:r>
              <a:rPr lang="en-US" sz="3000" baseline="-25000" dirty="0">
                <a:solidFill>
                  <a:srgbClr val="00B050"/>
                </a:solidFill>
              </a:rPr>
              <a:t>K</a:t>
            </a:r>
            <a:r>
              <a:rPr lang="en-US" sz="3000" dirty="0"/>
              <a:t>.</a:t>
            </a:r>
            <a:endParaRPr lang="en-GB" sz="3000" dirty="0"/>
          </a:p>
        </p:txBody>
      </p:sp>
      <p:sp>
        <p:nvSpPr>
          <p:cNvPr id="296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29697"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267200" y="3048000"/>
            <a:ext cx="477982" cy="457200"/>
          </a:xfrm>
          <a:prstGeom prst="rect">
            <a:avLst/>
          </a:prstGeom>
          <a:noFill/>
        </p:spPr>
      </p:pic>
    </p:spTree>
    <p:extLst>
      <p:ext uri="{BB962C8B-B14F-4D97-AF65-F5344CB8AC3E}">
        <p14:creationId xmlns:p14="http://schemas.microsoft.com/office/powerpoint/2010/main" val="17537829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6"/>
          <p:cNvGrpSpPr/>
          <p:nvPr/>
        </p:nvGrpSpPr>
        <p:grpSpPr>
          <a:xfrm rot="20366219">
            <a:off x="866762" y="3059586"/>
            <a:ext cx="1905146" cy="508225"/>
            <a:chOff x="246362" y="2093893"/>
            <a:chExt cx="2623620" cy="869131"/>
          </a:xfrm>
        </p:grpSpPr>
        <p:sp>
          <p:nvSpPr>
            <p:cNvPr id="70" name="Freeform 69"/>
            <p:cNvSpPr/>
            <p:nvPr/>
          </p:nvSpPr>
          <p:spPr>
            <a:xfrm rot="1081170">
              <a:off x="246362" y="2093893"/>
              <a:ext cx="2596189" cy="732605"/>
            </a:xfrm>
            <a:custGeom>
              <a:avLst/>
              <a:gdLst>
                <a:gd name="connsiteX0" fmla="*/ 15922 w 2222311"/>
                <a:gd name="connsiteY0" fmla="*/ 468573 h 873457"/>
                <a:gd name="connsiteX1" fmla="*/ 15922 w 2222311"/>
                <a:gd name="connsiteY1" fmla="*/ 413982 h 873457"/>
                <a:gd name="connsiteX2" fmla="*/ 111457 w 2222311"/>
                <a:gd name="connsiteY2" fmla="*/ 59140 h 873457"/>
                <a:gd name="connsiteX3" fmla="*/ 247934 w 2222311"/>
                <a:gd name="connsiteY3" fmla="*/ 768824 h 873457"/>
                <a:gd name="connsiteX4" fmla="*/ 411708 w 2222311"/>
                <a:gd name="connsiteY4" fmla="*/ 18197 h 873457"/>
                <a:gd name="connsiteX5" fmla="*/ 507242 w 2222311"/>
                <a:gd name="connsiteY5" fmla="*/ 796119 h 873457"/>
                <a:gd name="connsiteX6" fmla="*/ 657367 w 2222311"/>
                <a:gd name="connsiteY6" fmla="*/ 18197 h 873457"/>
                <a:gd name="connsiteX7" fmla="*/ 739254 w 2222311"/>
                <a:gd name="connsiteY7" fmla="*/ 809767 h 873457"/>
                <a:gd name="connsiteX8" fmla="*/ 889379 w 2222311"/>
                <a:gd name="connsiteY8" fmla="*/ 18197 h 873457"/>
                <a:gd name="connsiteX9" fmla="*/ 984913 w 2222311"/>
                <a:gd name="connsiteY9" fmla="*/ 809767 h 873457"/>
                <a:gd name="connsiteX10" fmla="*/ 1135039 w 2222311"/>
                <a:gd name="connsiteY10" fmla="*/ 18197 h 873457"/>
                <a:gd name="connsiteX11" fmla="*/ 1216925 w 2222311"/>
                <a:gd name="connsiteY11" fmla="*/ 823415 h 873457"/>
                <a:gd name="connsiteX12" fmla="*/ 1380699 w 2222311"/>
                <a:gd name="connsiteY12" fmla="*/ 18197 h 873457"/>
                <a:gd name="connsiteX13" fmla="*/ 1462585 w 2222311"/>
                <a:gd name="connsiteY13" fmla="*/ 823415 h 873457"/>
                <a:gd name="connsiteX14" fmla="*/ 1599063 w 2222311"/>
                <a:gd name="connsiteY14" fmla="*/ 4549 h 873457"/>
                <a:gd name="connsiteX15" fmla="*/ 1680949 w 2222311"/>
                <a:gd name="connsiteY15" fmla="*/ 823415 h 873457"/>
                <a:gd name="connsiteX16" fmla="*/ 1831075 w 2222311"/>
                <a:gd name="connsiteY16" fmla="*/ 304800 h 873457"/>
                <a:gd name="connsiteX17" fmla="*/ 2172269 w 2222311"/>
                <a:gd name="connsiteY17" fmla="*/ 277504 h 873457"/>
                <a:gd name="connsiteX18" fmla="*/ 2131325 w 2222311"/>
                <a:gd name="connsiteY18" fmla="*/ 250209 h 873457"/>
                <a:gd name="connsiteX0" fmla="*/ 15922 w 2202308"/>
                <a:gd name="connsiteY0" fmla="*/ 468573 h 873457"/>
                <a:gd name="connsiteX1" fmla="*/ 15922 w 2202308"/>
                <a:gd name="connsiteY1" fmla="*/ 413982 h 873457"/>
                <a:gd name="connsiteX2" fmla="*/ 111457 w 2202308"/>
                <a:gd name="connsiteY2" fmla="*/ 59140 h 873457"/>
                <a:gd name="connsiteX3" fmla="*/ 247934 w 2202308"/>
                <a:gd name="connsiteY3" fmla="*/ 768824 h 873457"/>
                <a:gd name="connsiteX4" fmla="*/ 411708 w 2202308"/>
                <a:gd name="connsiteY4" fmla="*/ 18197 h 873457"/>
                <a:gd name="connsiteX5" fmla="*/ 507242 w 2202308"/>
                <a:gd name="connsiteY5" fmla="*/ 796119 h 873457"/>
                <a:gd name="connsiteX6" fmla="*/ 657367 w 2202308"/>
                <a:gd name="connsiteY6" fmla="*/ 18197 h 873457"/>
                <a:gd name="connsiteX7" fmla="*/ 739254 w 2202308"/>
                <a:gd name="connsiteY7" fmla="*/ 809767 h 873457"/>
                <a:gd name="connsiteX8" fmla="*/ 889379 w 2202308"/>
                <a:gd name="connsiteY8" fmla="*/ 18197 h 873457"/>
                <a:gd name="connsiteX9" fmla="*/ 984913 w 2202308"/>
                <a:gd name="connsiteY9" fmla="*/ 809767 h 873457"/>
                <a:gd name="connsiteX10" fmla="*/ 1135039 w 2202308"/>
                <a:gd name="connsiteY10" fmla="*/ 18197 h 873457"/>
                <a:gd name="connsiteX11" fmla="*/ 1216925 w 2202308"/>
                <a:gd name="connsiteY11" fmla="*/ 823415 h 873457"/>
                <a:gd name="connsiteX12" fmla="*/ 1380699 w 2202308"/>
                <a:gd name="connsiteY12" fmla="*/ 18197 h 873457"/>
                <a:gd name="connsiteX13" fmla="*/ 1462585 w 2202308"/>
                <a:gd name="connsiteY13" fmla="*/ 823415 h 873457"/>
                <a:gd name="connsiteX14" fmla="*/ 1599063 w 2202308"/>
                <a:gd name="connsiteY14" fmla="*/ 4549 h 873457"/>
                <a:gd name="connsiteX15" fmla="*/ 1680949 w 2202308"/>
                <a:gd name="connsiteY15" fmla="*/ 823415 h 873457"/>
                <a:gd name="connsiteX16" fmla="*/ 1831075 w 2202308"/>
                <a:gd name="connsiteY16" fmla="*/ 304800 h 873457"/>
                <a:gd name="connsiteX17" fmla="*/ 2172269 w 2202308"/>
                <a:gd name="connsiteY17" fmla="*/ 277504 h 873457"/>
                <a:gd name="connsiteX18" fmla="*/ 2011307 w 2202308"/>
                <a:gd name="connsiteY18" fmla="*/ 370395 h 873457"/>
                <a:gd name="connsiteX0" fmla="*/ 15922 w 2082579"/>
                <a:gd name="connsiteY0" fmla="*/ 468573 h 873457"/>
                <a:gd name="connsiteX1" fmla="*/ 15922 w 2082579"/>
                <a:gd name="connsiteY1" fmla="*/ 413982 h 873457"/>
                <a:gd name="connsiteX2" fmla="*/ 111457 w 2082579"/>
                <a:gd name="connsiteY2" fmla="*/ 59140 h 873457"/>
                <a:gd name="connsiteX3" fmla="*/ 247934 w 2082579"/>
                <a:gd name="connsiteY3" fmla="*/ 768824 h 873457"/>
                <a:gd name="connsiteX4" fmla="*/ 411708 w 2082579"/>
                <a:gd name="connsiteY4" fmla="*/ 18197 h 873457"/>
                <a:gd name="connsiteX5" fmla="*/ 507242 w 2082579"/>
                <a:gd name="connsiteY5" fmla="*/ 796119 h 873457"/>
                <a:gd name="connsiteX6" fmla="*/ 657367 w 2082579"/>
                <a:gd name="connsiteY6" fmla="*/ 18197 h 873457"/>
                <a:gd name="connsiteX7" fmla="*/ 739254 w 2082579"/>
                <a:gd name="connsiteY7" fmla="*/ 809767 h 873457"/>
                <a:gd name="connsiteX8" fmla="*/ 889379 w 2082579"/>
                <a:gd name="connsiteY8" fmla="*/ 18197 h 873457"/>
                <a:gd name="connsiteX9" fmla="*/ 984913 w 2082579"/>
                <a:gd name="connsiteY9" fmla="*/ 809767 h 873457"/>
                <a:gd name="connsiteX10" fmla="*/ 1135039 w 2082579"/>
                <a:gd name="connsiteY10" fmla="*/ 18197 h 873457"/>
                <a:gd name="connsiteX11" fmla="*/ 1216925 w 2082579"/>
                <a:gd name="connsiteY11" fmla="*/ 823415 h 873457"/>
                <a:gd name="connsiteX12" fmla="*/ 1380699 w 2082579"/>
                <a:gd name="connsiteY12" fmla="*/ 18197 h 873457"/>
                <a:gd name="connsiteX13" fmla="*/ 1462585 w 2082579"/>
                <a:gd name="connsiteY13" fmla="*/ 823415 h 873457"/>
                <a:gd name="connsiteX14" fmla="*/ 1599063 w 2082579"/>
                <a:gd name="connsiteY14" fmla="*/ 4549 h 873457"/>
                <a:gd name="connsiteX15" fmla="*/ 1680949 w 2082579"/>
                <a:gd name="connsiteY15" fmla="*/ 823415 h 873457"/>
                <a:gd name="connsiteX16" fmla="*/ 1831075 w 2082579"/>
                <a:gd name="connsiteY16" fmla="*/ 304800 h 873457"/>
                <a:gd name="connsiteX17" fmla="*/ 2052540 w 2082579"/>
                <a:gd name="connsiteY17" fmla="*/ 394545 h 873457"/>
                <a:gd name="connsiteX18" fmla="*/ 2011307 w 2082579"/>
                <a:gd name="connsiteY18" fmla="*/ 370395 h 873457"/>
                <a:gd name="connsiteX0" fmla="*/ 15922 w 2089912"/>
                <a:gd name="connsiteY0" fmla="*/ 468573 h 885833"/>
                <a:gd name="connsiteX1" fmla="*/ 15922 w 2089912"/>
                <a:gd name="connsiteY1" fmla="*/ 413982 h 885833"/>
                <a:gd name="connsiteX2" fmla="*/ 111457 w 2089912"/>
                <a:gd name="connsiteY2" fmla="*/ 59140 h 885833"/>
                <a:gd name="connsiteX3" fmla="*/ 247934 w 2089912"/>
                <a:gd name="connsiteY3" fmla="*/ 768824 h 885833"/>
                <a:gd name="connsiteX4" fmla="*/ 411708 w 2089912"/>
                <a:gd name="connsiteY4" fmla="*/ 18197 h 885833"/>
                <a:gd name="connsiteX5" fmla="*/ 507242 w 2089912"/>
                <a:gd name="connsiteY5" fmla="*/ 796119 h 885833"/>
                <a:gd name="connsiteX6" fmla="*/ 657367 w 2089912"/>
                <a:gd name="connsiteY6" fmla="*/ 18197 h 885833"/>
                <a:gd name="connsiteX7" fmla="*/ 739254 w 2089912"/>
                <a:gd name="connsiteY7" fmla="*/ 809767 h 885833"/>
                <a:gd name="connsiteX8" fmla="*/ 889379 w 2089912"/>
                <a:gd name="connsiteY8" fmla="*/ 18197 h 885833"/>
                <a:gd name="connsiteX9" fmla="*/ 984913 w 2089912"/>
                <a:gd name="connsiteY9" fmla="*/ 809767 h 885833"/>
                <a:gd name="connsiteX10" fmla="*/ 1135039 w 2089912"/>
                <a:gd name="connsiteY10" fmla="*/ 18197 h 885833"/>
                <a:gd name="connsiteX11" fmla="*/ 1216925 w 2089912"/>
                <a:gd name="connsiteY11" fmla="*/ 823415 h 885833"/>
                <a:gd name="connsiteX12" fmla="*/ 1380699 w 2089912"/>
                <a:gd name="connsiteY12" fmla="*/ 18197 h 885833"/>
                <a:gd name="connsiteX13" fmla="*/ 1462585 w 2089912"/>
                <a:gd name="connsiteY13" fmla="*/ 823415 h 885833"/>
                <a:gd name="connsiteX14" fmla="*/ 1599063 w 2089912"/>
                <a:gd name="connsiteY14" fmla="*/ 4549 h 885833"/>
                <a:gd name="connsiteX15" fmla="*/ 1680949 w 2089912"/>
                <a:gd name="connsiteY15" fmla="*/ 823415 h 885833"/>
                <a:gd name="connsiteX16" fmla="*/ 1787075 w 2089912"/>
                <a:gd name="connsiteY16" fmla="*/ 379055 h 885833"/>
                <a:gd name="connsiteX17" fmla="*/ 2052540 w 2089912"/>
                <a:gd name="connsiteY17" fmla="*/ 394545 h 885833"/>
                <a:gd name="connsiteX18" fmla="*/ 2011307 w 2089912"/>
                <a:gd name="connsiteY18" fmla="*/ 370395 h 885833"/>
                <a:gd name="connsiteX0" fmla="*/ 61145 w 2135135"/>
                <a:gd name="connsiteY0" fmla="*/ 464024 h 881284"/>
                <a:gd name="connsiteX1" fmla="*/ 15922 w 2135135"/>
                <a:gd name="connsiteY1" fmla="*/ 484663 h 881284"/>
                <a:gd name="connsiteX2" fmla="*/ 156680 w 2135135"/>
                <a:gd name="connsiteY2" fmla="*/ 54591 h 881284"/>
                <a:gd name="connsiteX3" fmla="*/ 293157 w 2135135"/>
                <a:gd name="connsiteY3" fmla="*/ 764275 h 881284"/>
                <a:gd name="connsiteX4" fmla="*/ 456931 w 2135135"/>
                <a:gd name="connsiteY4" fmla="*/ 13648 h 881284"/>
                <a:gd name="connsiteX5" fmla="*/ 552465 w 2135135"/>
                <a:gd name="connsiteY5" fmla="*/ 791570 h 881284"/>
                <a:gd name="connsiteX6" fmla="*/ 702590 w 2135135"/>
                <a:gd name="connsiteY6" fmla="*/ 13648 h 881284"/>
                <a:gd name="connsiteX7" fmla="*/ 784477 w 2135135"/>
                <a:gd name="connsiteY7" fmla="*/ 805218 h 881284"/>
                <a:gd name="connsiteX8" fmla="*/ 934602 w 2135135"/>
                <a:gd name="connsiteY8" fmla="*/ 13648 h 881284"/>
                <a:gd name="connsiteX9" fmla="*/ 1030136 w 2135135"/>
                <a:gd name="connsiteY9" fmla="*/ 805218 h 881284"/>
                <a:gd name="connsiteX10" fmla="*/ 1180262 w 2135135"/>
                <a:gd name="connsiteY10" fmla="*/ 13648 h 881284"/>
                <a:gd name="connsiteX11" fmla="*/ 1262148 w 2135135"/>
                <a:gd name="connsiteY11" fmla="*/ 818866 h 881284"/>
                <a:gd name="connsiteX12" fmla="*/ 1425922 w 2135135"/>
                <a:gd name="connsiteY12" fmla="*/ 13648 h 881284"/>
                <a:gd name="connsiteX13" fmla="*/ 1507808 w 2135135"/>
                <a:gd name="connsiteY13" fmla="*/ 818866 h 881284"/>
                <a:gd name="connsiteX14" fmla="*/ 1644286 w 2135135"/>
                <a:gd name="connsiteY14" fmla="*/ 0 h 881284"/>
                <a:gd name="connsiteX15" fmla="*/ 1726172 w 2135135"/>
                <a:gd name="connsiteY15" fmla="*/ 818866 h 881284"/>
                <a:gd name="connsiteX16" fmla="*/ 1832298 w 2135135"/>
                <a:gd name="connsiteY16" fmla="*/ 374506 h 881284"/>
                <a:gd name="connsiteX17" fmla="*/ 2097763 w 2135135"/>
                <a:gd name="connsiteY17" fmla="*/ 389996 h 881284"/>
                <a:gd name="connsiteX18" fmla="*/ 2056530 w 2135135"/>
                <a:gd name="connsiteY18" fmla="*/ 365846 h 881284"/>
                <a:gd name="connsiteX0" fmla="*/ 61145 w 2135135"/>
                <a:gd name="connsiteY0" fmla="*/ 471862 h 889122"/>
                <a:gd name="connsiteX1" fmla="*/ 15922 w 2135135"/>
                <a:gd name="connsiteY1" fmla="*/ 492501 h 889122"/>
                <a:gd name="connsiteX2" fmla="*/ 94082 w 2135135"/>
                <a:gd name="connsiteY2" fmla="*/ 397540 h 889122"/>
                <a:gd name="connsiteX3" fmla="*/ 156680 w 2135135"/>
                <a:gd name="connsiteY3" fmla="*/ 62429 h 889122"/>
                <a:gd name="connsiteX4" fmla="*/ 293157 w 2135135"/>
                <a:gd name="connsiteY4" fmla="*/ 772113 h 889122"/>
                <a:gd name="connsiteX5" fmla="*/ 456931 w 2135135"/>
                <a:gd name="connsiteY5" fmla="*/ 21486 h 889122"/>
                <a:gd name="connsiteX6" fmla="*/ 552465 w 2135135"/>
                <a:gd name="connsiteY6" fmla="*/ 799408 h 889122"/>
                <a:gd name="connsiteX7" fmla="*/ 702590 w 2135135"/>
                <a:gd name="connsiteY7" fmla="*/ 21486 h 889122"/>
                <a:gd name="connsiteX8" fmla="*/ 784477 w 2135135"/>
                <a:gd name="connsiteY8" fmla="*/ 813056 h 889122"/>
                <a:gd name="connsiteX9" fmla="*/ 934602 w 2135135"/>
                <a:gd name="connsiteY9" fmla="*/ 21486 h 889122"/>
                <a:gd name="connsiteX10" fmla="*/ 1030136 w 2135135"/>
                <a:gd name="connsiteY10" fmla="*/ 813056 h 889122"/>
                <a:gd name="connsiteX11" fmla="*/ 1180262 w 2135135"/>
                <a:gd name="connsiteY11" fmla="*/ 21486 h 889122"/>
                <a:gd name="connsiteX12" fmla="*/ 1262148 w 2135135"/>
                <a:gd name="connsiteY12" fmla="*/ 826704 h 889122"/>
                <a:gd name="connsiteX13" fmla="*/ 1425922 w 2135135"/>
                <a:gd name="connsiteY13" fmla="*/ 21486 h 889122"/>
                <a:gd name="connsiteX14" fmla="*/ 1507808 w 2135135"/>
                <a:gd name="connsiteY14" fmla="*/ 826704 h 889122"/>
                <a:gd name="connsiteX15" fmla="*/ 1644286 w 2135135"/>
                <a:gd name="connsiteY15" fmla="*/ 7838 h 889122"/>
                <a:gd name="connsiteX16" fmla="*/ 1726172 w 2135135"/>
                <a:gd name="connsiteY16" fmla="*/ 826704 h 889122"/>
                <a:gd name="connsiteX17" fmla="*/ 1832298 w 2135135"/>
                <a:gd name="connsiteY17" fmla="*/ 382344 h 889122"/>
                <a:gd name="connsiteX18" fmla="*/ 2097763 w 2135135"/>
                <a:gd name="connsiteY18" fmla="*/ 397834 h 889122"/>
                <a:gd name="connsiteX19" fmla="*/ 2056530 w 2135135"/>
                <a:gd name="connsiteY19" fmla="*/ 373684 h 889122"/>
                <a:gd name="connsiteX0" fmla="*/ 61145 w 2135135"/>
                <a:gd name="connsiteY0" fmla="*/ 549248 h 966508"/>
                <a:gd name="connsiteX1" fmla="*/ 15922 w 2135135"/>
                <a:gd name="connsiteY1" fmla="*/ 569887 h 966508"/>
                <a:gd name="connsiteX2" fmla="*/ 94082 w 2135135"/>
                <a:gd name="connsiteY2" fmla="*/ 474926 h 966508"/>
                <a:gd name="connsiteX3" fmla="*/ 242251 w 2135135"/>
                <a:gd name="connsiteY3" fmla="*/ 62429 h 966508"/>
                <a:gd name="connsiteX4" fmla="*/ 293157 w 2135135"/>
                <a:gd name="connsiteY4" fmla="*/ 849499 h 966508"/>
                <a:gd name="connsiteX5" fmla="*/ 456931 w 2135135"/>
                <a:gd name="connsiteY5" fmla="*/ 98872 h 966508"/>
                <a:gd name="connsiteX6" fmla="*/ 552465 w 2135135"/>
                <a:gd name="connsiteY6" fmla="*/ 876794 h 966508"/>
                <a:gd name="connsiteX7" fmla="*/ 702590 w 2135135"/>
                <a:gd name="connsiteY7" fmla="*/ 98872 h 966508"/>
                <a:gd name="connsiteX8" fmla="*/ 784477 w 2135135"/>
                <a:gd name="connsiteY8" fmla="*/ 890442 h 966508"/>
                <a:gd name="connsiteX9" fmla="*/ 934602 w 2135135"/>
                <a:gd name="connsiteY9" fmla="*/ 98872 h 966508"/>
                <a:gd name="connsiteX10" fmla="*/ 1030136 w 2135135"/>
                <a:gd name="connsiteY10" fmla="*/ 890442 h 966508"/>
                <a:gd name="connsiteX11" fmla="*/ 1180262 w 2135135"/>
                <a:gd name="connsiteY11" fmla="*/ 98872 h 966508"/>
                <a:gd name="connsiteX12" fmla="*/ 1262148 w 2135135"/>
                <a:gd name="connsiteY12" fmla="*/ 904090 h 966508"/>
                <a:gd name="connsiteX13" fmla="*/ 1425922 w 2135135"/>
                <a:gd name="connsiteY13" fmla="*/ 98872 h 966508"/>
                <a:gd name="connsiteX14" fmla="*/ 1507808 w 2135135"/>
                <a:gd name="connsiteY14" fmla="*/ 904090 h 966508"/>
                <a:gd name="connsiteX15" fmla="*/ 1644286 w 2135135"/>
                <a:gd name="connsiteY15" fmla="*/ 85224 h 966508"/>
                <a:gd name="connsiteX16" fmla="*/ 1726172 w 2135135"/>
                <a:gd name="connsiteY16" fmla="*/ 904090 h 966508"/>
                <a:gd name="connsiteX17" fmla="*/ 1832298 w 2135135"/>
                <a:gd name="connsiteY17" fmla="*/ 459730 h 966508"/>
                <a:gd name="connsiteX18" fmla="*/ 2097763 w 2135135"/>
                <a:gd name="connsiteY18" fmla="*/ 475220 h 966508"/>
                <a:gd name="connsiteX19" fmla="*/ 2056530 w 2135135"/>
                <a:gd name="connsiteY19" fmla="*/ 451070 h 966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35135" h="966508">
                  <a:moveTo>
                    <a:pt x="61145" y="549248"/>
                  </a:moveTo>
                  <a:cubicBezTo>
                    <a:pt x="53184" y="556072"/>
                    <a:pt x="0" y="638126"/>
                    <a:pt x="15922" y="569887"/>
                  </a:cubicBezTo>
                  <a:cubicBezTo>
                    <a:pt x="7268" y="570416"/>
                    <a:pt x="56361" y="559502"/>
                    <a:pt x="94082" y="474926"/>
                  </a:cubicBezTo>
                  <a:cubicBezTo>
                    <a:pt x="131804" y="390350"/>
                    <a:pt x="209072" y="0"/>
                    <a:pt x="242251" y="62429"/>
                  </a:cubicBezTo>
                  <a:cubicBezTo>
                    <a:pt x="275430" y="124858"/>
                    <a:pt x="257377" y="843425"/>
                    <a:pt x="293157" y="849499"/>
                  </a:cubicBezTo>
                  <a:cubicBezTo>
                    <a:pt x="328937" y="855573"/>
                    <a:pt x="413713" y="94323"/>
                    <a:pt x="456931" y="98872"/>
                  </a:cubicBezTo>
                  <a:cubicBezTo>
                    <a:pt x="500149" y="103421"/>
                    <a:pt x="511522" y="876794"/>
                    <a:pt x="552465" y="876794"/>
                  </a:cubicBezTo>
                  <a:cubicBezTo>
                    <a:pt x="593408" y="876794"/>
                    <a:pt x="663921" y="96597"/>
                    <a:pt x="702590" y="98872"/>
                  </a:cubicBezTo>
                  <a:cubicBezTo>
                    <a:pt x="741259" y="101147"/>
                    <a:pt x="745808" y="890442"/>
                    <a:pt x="784477" y="890442"/>
                  </a:cubicBezTo>
                  <a:cubicBezTo>
                    <a:pt x="823146" y="890442"/>
                    <a:pt x="893659" y="98872"/>
                    <a:pt x="934602" y="98872"/>
                  </a:cubicBezTo>
                  <a:cubicBezTo>
                    <a:pt x="975545" y="98872"/>
                    <a:pt x="989193" y="890442"/>
                    <a:pt x="1030136" y="890442"/>
                  </a:cubicBezTo>
                  <a:cubicBezTo>
                    <a:pt x="1071079" y="890442"/>
                    <a:pt x="1141593" y="96597"/>
                    <a:pt x="1180262" y="98872"/>
                  </a:cubicBezTo>
                  <a:cubicBezTo>
                    <a:pt x="1218931" y="101147"/>
                    <a:pt x="1221205" y="904090"/>
                    <a:pt x="1262148" y="904090"/>
                  </a:cubicBezTo>
                  <a:cubicBezTo>
                    <a:pt x="1303091" y="904090"/>
                    <a:pt x="1384979" y="98872"/>
                    <a:pt x="1425922" y="98872"/>
                  </a:cubicBezTo>
                  <a:cubicBezTo>
                    <a:pt x="1466865" y="98872"/>
                    <a:pt x="1471414" y="906365"/>
                    <a:pt x="1507808" y="904090"/>
                  </a:cubicBezTo>
                  <a:cubicBezTo>
                    <a:pt x="1544202" y="901815"/>
                    <a:pt x="1607892" y="85224"/>
                    <a:pt x="1644286" y="85224"/>
                  </a:cubicBezTo>
                  <a:cubicBezTo>
                    <a:pt x="1680680" y="85224"/>
                    <a:pt x="1694837" y="841672"/>
                    <a:pt x="1726172" y="904090"/>
                  </a:cubicBezTo>
                  <a:cubicBezTo>
                    <a:pt x="1757507" y="966508"/>
                    <a:pt x="1770366" y="531208"/>
                    <a:pt x="1832298" y="459730"/>
                  </a:cubicBezTo>
                  <a:cubicBezTo>
                    <a:pt x="1894230" y="388252"/>
                    <a:pt x="2060391" y="476663"/>
                    <a:pt x="2097763" y="475220"/>
                  </a:cubicBezTo>
                  <a:cubicBezTo>
                    <a:pt x="2135135" y="473777"/>
                    <a:pt x="2102023" y="460168"/>
                    <a:pt x="2056530" y="451070"/>
                  </a:cubicBezTo>
                </a:path>
              </a:pathLst>
            </a:custGeom>
            <a:ln w="317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1" name="Straight Arrow Connector 70"/>
            <p:cNvCxnSpPr/>
            <p:nvPr/>
          </p:nvCxnSpPr>
          <p:spPr>
            <a:xfrm>
              <a:off x="2740013" y="2932009"/>
              <a:ext cx="129969" cy="31015"/>
            </a:xfrm>
            <a:prstGeom prst="straightConnector1">
              <a:avLst/>
            </a:prstGeom>
            <a:ln w="34925">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3" name="Group 66"/>
          <p:cNvGrpSpPr/>
          <p:nvPr/>
        </p:nvGrpSpPr>
        <p:grpSpPr>
          <a:xfrm rot="20366219">
            <a:off x="847598" y="3021895"/>
            <a:ext cx="1905146" cy="508225"/>
            <a:chOff x="246362" y="2093893"/>
            <a:chExt cx="2623620" cy="869131"/>
          </a:xfrm>
        </p:grpSpPr>
        <p:sp>
          <p:nvSpPr>
            <p:cNvPr id="36" name="Freeform 35"/>
            <p:cNvSpPr/>
            <p:nvPr/>
          </p:nvSpPr>
          <p:spPr>
            <a:xfrm rot="1081170">
              <a:off x="246362" y="2093893"/>
              <a:ext cx="2596189" cy="732605"/>
            </a:xfrm>
            <a:custGeom>
              <a:avLst/>
              <a:gdLst>
                <a:gd name="connsiteX0" fmla="*/ 15922 w 2222311"/>
                <a:gd name="connsiteY0" fmla="*/ 468573 h 873457"/>
                <a:gd name="connsiteX1" fmla="*/ 15922 w 2222311"/>
                <a:gd name="connsiteY1" fmla="*/ 413982 h 873457"/>
                <a:gd name="connsiteX2" fmla="*/ 111457 w 2222311"/>
                <a:gd name="connsiteY2" fmla="*/ 59140 h 873457"/>
                <a:gd name="connsiteX3" fmla="*/ 247934 w 2222311"/>
                <a:gd name="connsiteY3" fmla="*/ 768824 h 873457"/>
                <a:gd name="connsiteX4" fmla="*/ 411708 w 2222311"/>
                <a:gd name="connsiteY4" fmla="*/ 18197 h 873457"/>
                <a:gd name="connsiteX5" fmla="*/ 507242 w 2222311"/>
                <a:gd name="connsiteY5" fmla="*/ 796119 h 873457"/>
                <a:gd name="connsiteX6" fmla="*/ 657367 w 2222311"/>
                <a:gd name="connsiteY6" fmla="*/ 18197 h 873457"/>
                <a:gd name="connsiteX7" fmla="*/ 739254 w 2222311"/>
                <a:gd name="connsiteY7" fmla="*/ 809767 h 873457"/>
                <a:gd name="connsiteX8" fmla="*/ 889379 w 2222311"/>
                <a:gd name="connsiteY8" fmla="*/ 18197 h 873457"/>
                <a:gd name="connsiteX9" fmla="*/ 984913 w 2222311"/>
                <a:gd name="connsiteY9" fmla="*/ 809767 h 873457"/>
                <a:gd name="connsiteX10" fmla="*/ 1135039 w 2222311"/>
                <a:gd name="connsiteY10" fmla="*/ 18197 h 873457"/>
                <a:gd name="connsiteX11" fmla="*/ 1216925 w 2222311"/>
                <a:gd name="connsiteY11" fmla="*/ 823415 h 873457"/>
                <a:gd name="connsiteX12" fmla="*/ 1380699 w 2222311"/>
                <a:gd name="connsiteY12" fmla="*/ 18197 h 873457"/>
                <a:gd name="connsiteX13" fmla="*/ 1462585 w 2222311"/>
                <a:gd name="connsiteY13" fmla="*/ 823415 h 873457"/>
                <a:gd name="connsiteX14" fmla="*/ 1599063 w 2222311"/>
                <a:gd name="connsiteY14" fmla="*/ 4549 h 873457"/>
                <a:gd name="connsiteX15" fmla="*/ 1680949 w 2222311"/>
                <a:gd name="connsiteY15" fmla="*/ 823415 h 873457"/>
                <a:gd name="connsiteX16" fmla="*/ 1831075 w 2222311"/>
                <a:gd name="connsiteY16" fmla="*/ 304800 h 873457"/>
                <a:gd name="connsiteX17" fmla="*/ 2172269 w 2222311"/>
                <a:gd name="connsiteY17" fmla="*/ 277504 h 873457"/>
                <a:gd name="connsiteX18" fmla="*/ 2131325 w 2222311"/>
                <a:gd name="connsiteY18" fmla="*/ 250209 h 873457"/>
                <a:gd name="connsiteX0" fmla="*/ 15922 w 2202308"/>
                <a:gd name="connsiteY0" fmla="*/ 468573 h 873457"/>
                <a:gd name="connsiteX1" fmla="*/ 15922 w 2202308"/>
                <a:gd name="connsiteY1" fmla="*/ 413982 h 873457"/>
                <a:gd name="connsiteX2" fmla="*/ 111457 w 2202308"/>
                <a:gd name="connsiteY2" fmla="*/ 59140 h 873457"/>
                <a:gd name="connsiteX3" fmla="*/ 247934 w 2202308"/>
                <a:gd name="connsiteY3" fmla="*/ 768824 h 873457"/>
                <a:gd name="connsiteX4" fmla="*/ 411708 w 2202308"/>
                <a:gd name="connsiteY4" fmla="*/ 18197 h 873457"/>
                <a:gd name="connsiteX5" fmla="*/ 507242 w 2202308"/>
                <a:gd name="connsiteY5" fmla="*/ 796119 h 873457"/>
                <a:gd name="connsiteX6" fmla="*/ 657367 w 2202308"/>
                <a:gd name="connsiteY6" fmla="*/ 18197 h 873457"/>
                <a:gd name="connsiteX7" fmla="*/ 739254 w 2202308"/>
                <a:gd name="connsiteY7" fmla="*/ 809767 h 873457"/>
                <a:gd name="connsiteX8" fmla="*/ 889379 w 2202308"/>
                <a:gd name="connsiteY8" fmla="*/ 18197 h 873457"/>
                <a:gd name="connsiteX9" fmla="*/ 984913 w 2202308"/>
                <a:gd name="connsiteY9" fmla="*/ 809767 h 873457"/>
                <a:gd name="connsiteX10" fmla="*/ 1135039 w 2202308"/>
                <a:gd name="connsiteY10" fmla="*/ 18197 h 873457"/>
                <a:gd name="connsiteX11" fmla="*/ 1216925 w 2202308"/>
                <a:gd name="connsiteY11" fmla="*/ 823415 h 873457"/>
                <a:gd name="connsiteX12" fmla="*/ 1380699 w 2202308"/>
                <a:gd name="connsiteY12" fmla="*/ 18197 h 873457"/>
                <a:gd name="connsiteX13" fmla="*/ 1462585 w 2202308"/>
                <a:gd name="connsiteY13" fmla="*/ 823415 h 873457"/>
                <a:gd name="connsiteX14" fmla="*/ 1599063 w 2202308"/>
                <a:gd name="connsiteY14" fmla="*/ 4549 h 873457"/>
                <a:gd name="connsiteX15" fmla="*/ 1680949 w 2202308"/>
                <a:gd name="connsiteY15" fmla="*/ 823415 h 873457"/>
                <a:gd name="connsiteX16" fmla="*/ 1831075 w 2202308"/>
                <a:gd name="connsiteY16" fmla="*/ 304800 h 873457"/>
                <a:gd name="connsiteX17" fmla="*/ 2172269 w 2202308"/>
                <a:gd name="connsiteY17" fmla="*/ 277504 h 873457"/>
                <a:gd name="connsiteX18" fmla="*/ 2011307 w 2202308"/>
                <a:gd name="connsiteY18" fmla="*/ 370395 h 873457"/>
                <a:gd name="connsiteX0" fmla="*/ 15922 w 2082579"/>
                <a:gd name="connsiteY0" fmla="*/ 468573 h 873457"/>
                <a:gd name="connsiteX1" fmla="*/ 15922 w 2082579"/>
                <a:gd name="connsiteY1" fmla="*/ 413982 h 873457"/>
                <a:gd name="connsiteX2" fmla="*/ 111457 w 2082579"/>
                <a:gd name="connsiteY2" fmla="*/ 59140 h 873457"/>
                <a:gd name="connsiteX3" fmla="*/ 247934 w 2082579"/>
                <a:gd name="connsiteY3" fmla="*/ 768824 h 873457"/>
                <a:gd name="connsiteX4" fmla="*/ 411708 w 2082579"/>
                <a:gd name="connsiteY4" fmla="*/ 18197 h 873457"/>
                <a:gd name="connsiteX5" fmla="*/ 507242 w 2082579"/>
                <a:gd name="connsiteY5" fmla="*/ 796119 h 873457"/>
                <a:gd name="connsiteX6" fmla="*/ 657367 w 2082579"/>
                <a:gd name="connsiteY6" fmla="*/ 18197 h 873457"/>
                <a:gd name="connsiteX7" fmla="*/ 739254 w 2082579"/>
                <a:gd name="connsiteY7" fmla="*/ 809767 h 873457"/>
                <a:gd name="connsiteX8" fmla="*/ 889379 w 2082579"/>
                <a:gd name="connsiteY8" fmla="*/ 18197 h 873457"/>
                <a:gd name="connsiteX9" fmla="*/ 984913 w 2082579"/>
                <a:gd name="connsiteY9" fmla="*/ 809767 h 873457"/>
                <a:gd name="connsiteX10" fmla="*/ 1135039 w 2082579"/>
                <a:gd name="connsiteY10" fmla="*/ 18197 h 873457"/>
                <a:gd name="connsiteX11" fmla="*/ 1216925 w 2082579"/>
                <a:gd name="connsiteY11" fmla="*/ 823415 h 873457"/>
                <a:gd name="connsiteX12" fmla="*/ 1380699 w 2082579"/>
                <a:gd name="connsiteY12" fmla="*/ 18197 h 873457"/>
                <a:gd name="connsiteX13" fmla="*/ 1462585 w 2082579"/>
                <a:gd name="connsiteY13" fmla="*/ 823415 h 873457"/>
                <a:gd name="connsiteX14" fmla="*/ 1599063 w 2082579"/>
                <a:gd name="connsiteY14" fmla="*/ 4549 h 873457"/>
                <a:gd name="connsiteX15" fmla="*/ 1680949 w 2082579"/>
                <a:gd name="connsiteY15" fmla="*/ 823415 h 873457"/>
                <a:gd name="connsiteX16" fmla="*/ 1831075 w 2082579"/>
                <a:gd name="connsiteY16" fmla="*/ 304800 h 873457"/>
                <a:gd name="connsiteX17" fmla="*/ 2052540 w 2082579"/>
                <a:gd name="connsiteY17" fmla="*/ 394545 h 873457"/>
                <a:gd name="connsiteX18" fmla="*/ 2011307 w 2082579"/>
                <a:gd name="connsiteY18" fmla="*/ 370395 h 873457"/>
                <a:gd name="connsiteX0" fmla="*/ 15922 w 2089912"/>
                <a:gd name="connsiteY0" fmla="*/ 468573 h 885833"/>
                <a:gd name="connsiteX1" fmla="*/ 15922 w 2089912"/>
                <a:gd name="connsiteY1" fmla="*/ 413982 h 885833"/>
                <a:gd name="connsiteX2" fmla="*/ 111457 w 2089912"/>
                <a:gd name="connsiteY2" fmla="*/ 59140 h 885833"/>
                <a:gd name="connsiteX3" fmla="*/ 247934 w 2089912"/>
                <a:gd name="connsiteY3" fmla="*/ 768824 h 885833"/>
                <a:gd name="connsiteX4" fmla="*/ 411708 w 2089912"/>
                <a:gd name="connsiteY4" fmla="*/ 18197 h 885833"/>
                <a:gd name="connsiteX5" fmla="*/ 507242 w 2089912"/>
                <a:gd name="connsiteY5" fmla="*/ 796119 h 885833"/>
                <a:gd name="connsiteX6" fmla="*/ 657367 w 2089912"/>
                <a:gd name="connsiteY6" fmla="*/ 18197 h 885833"/>
                <a:gd name="connsiteX7" fmla="*/ 739254 w 2089912"/>
                <a:gd name="connsiteY7" fmla="*/ 809767 h 885833"/>
                <a:gd name="connsiteX8" fmla="*/ 889379 w 2089912"/>
                <a:gd name="connsiteY8" fmla="*/ 18197 h 885833"/>
                <a:gd name="connsiteX9" fmla="*/ 984913 w 2089912"/>
                <a:gd name="connsiteY9" fmla="*/ 809767 h 885833"/>
                <a:gd name="connsiteX10" fmla="*/ 1135039 w 2089912"/>
                <a:gd name="connsiteY10" fmla="*/ 18197 h 885833"/>
                <a:gd name="connsiteX11" fmla="*/ 1216925 w 2089912"/>
                <a:gd name="connsiteY11" fmla="*/ 823415 h 885833"/>
                <a:gd name="connsiteX12" fmla="*/ 1380699 w 2089912"/>
                <a:gd name="connsiteY12" fmla="*/ 18197 h 885833"/>
                <a:gd name="connsiteX13" fmla="*/ 1462585 w 2089912"/>
                <a:gd name="connsiteY13" fmla="*/ 823415 h 885833"/>
                <a:gd name="connsiteX14" fmla="*/ 1599063 w 2089912"/>
                <a:gd name="connsiteY14" fmla="*/ 4549 h 885833"/>
                <a:gd name="connsiteX15" fmla="*/ 1680949 w 2089912"/>
                <a:gd name="connsiteY15" fmla="*/ 823415 h 885833"/>
                <a:gd name="connsiteX16" fmla="*/ 1787075 w 2089912"/>
                <a:gd name="connsiteY16" fmla="*/ 379055 h 885833"/>
                <a:gd name="connsiteX17" fmla="*/ 2052540 w 2089912"/>
                <a:gd name="connsiteY17" fmla="*/ 394545 h 885833"/>
                <a:gd name="connsiteX18" fmla="*/ 2011307 w 2089912"/>
                <a:gd name="connsiteY18" fmla="*/ 370395 h 885833"/>
                <a:gd name="connsiteX0" fmla="*/ 61145 w 2135135"/>
                <a:gd name="connsiteY0" fmla="*/ 464024 h 881284"/>
                <a:gd name="connsiteX1" fmla="*/ 15922 w 2135135"/>
                <a:gd name="connsiteY1" fmla="*/ 484663 h 881284"/>
                <a:gd name="connsiteX2" fmla="*/ 156680 w 2135135"/>
                <a:gd name="connsiteY2" fmla="*/ 54591 h 881284"/>
                <a:gd name="connsiteX3" fmla="*/ 293157 w 2135135"/>
                <a:gd name="connsiteY3" fmla="*/ 764275 h 881284"/>
                <a:gd name="connsiteX4" fmla="*/ 456931 w 2135135"/>
                <a:gd name="connsiteY4" fmla="*/ 13648 h 881284"/>
                <a:gd name="connsiteX5" fmla="*/ 552465 w 2135135"/>
                <a:gd name="connsiteY5" fmla="*/ 791570 h 881284"/>
                <a:gd name="connsiteX6" fmla="*/ 702590 w 2135135"/>
                <a:gd name="connsiteY6" fmla="*/ 13648 h 881284"/>
                <a:gd name="connsiteX7" fmla="*/ 784477 w 2135135"/>
                <a:gd name="connsiteY7" fmla="*/ 805218 h 881284"/>
                <a:gd name="connsiteX8" fmla="*/ 934602 w 2135135"/>
                <a:gd name="connsiteY8" fmla="*/ 13648 h 881284"/>
                <a:gd name="connsiteX9" fmla="*/ 1030136 w 2135135"/>
                <a:gd name="connsiteY9" fmla="*/ 805218 h 881284"/>
                <a:gd name="connsiteX10" fmla="*/ 1180262 w 2135135"/>
                <a:gd name="connsiteY10" fmla="*/ 13648 h 881284"/>
                <a:gd name="connsiteX11" fmla="*/ 1262148 w 2135135"/>
                <a:gd name="connsiteY11" fmla="*/ 818866 h 881284"/>
                <a:gd name="connsiteX12" fmla="*/ 1425922 w 2135135"/>
                <a:gd name="connsiteY12" fmla="*/ 13648 h 881284"/>
                <a:gd name="connsiteX13" fmla="*/ 1507808 w 2135135"/>
                <a:gd name="connsiteY13" fmla="*/ 818866 h 881284"/>
                <a:gd name="connsiteX14" fmla="*/ 1644286 w 2135135"/>
                <a:gd name="connsiteY14" fmla="*/ 0 h 881284"/>
                <a:gd name="connsiteX15" fmla="*/ 1726172 w 2135135"/>
                <a:gd name="connsiteY15" fmla="*/ 818866 h 881284"/>
                <a:gd name="connsiteX16" fmla="*/ 1832298 w 2135135"/>
                <a:gd name="connsiteY16" fmla="*/ 374506 h 881284"/>
                <a:gd name="connsiteX17" fmla="*/ 2097763 w 2135135"/>
                <a:gd name="connsiteY17" fmla="*/ 389996 h 881284"/>
                <a:gd name="connsiteX18" fmla="*/ 2056530 w 2135135"/>
                <a:gd name="connsiteY18" fmla="*/ 365846 h 881284"/>
                <a:gd name="connsiteX0" fmla="*/ 61145 w 2135135"/>
                <a:gd name="connsiteY0" fmla="*/ 471862 h 889122"/>
                <a:gd name="connsiteX1" fmla="*/ 15922 w 2135135"/>
                <a:gd name="connsiteY1" fmla="*/ 492501 h 889122"/>
                <a:gd name="connsiteX2" fmla="*/ 94082 w 2135135"/>
                <a:gd name="connsiteY2" fmla="*/ 397540 h 889122"/>
                <a:gd name="connsiteX3" fmla="*/ 156680 w 2135135"/>
                <a:gd name="connsiteY3" fmla="*/ 62429 h 889122"/>
                <a:gd name="connsiteX4" fmla="*/ 293157 w 2135135"/>
                <a:gd name="connsiteY4" fmla="*/ 772113 h 889122"/>
                <a:gd name="connsiteX5" fmla="*/ 456931 w 2135135"/>
                <a:gd name="connsiteY5" fmla="*/ 21486 h 889122"/>
                <a:gd name="connsiteX6" fmla="*/ 552465 w 2135135"/>
                <a:gd name="connsiteY6" fmla="*/ 799408 h 889122"/>
                <a:gd name="connsiteX7" fmla="*/ 702590 w 2135135"/>
                <a:gd name="connsiteY7" fmla="*/ 21486 h 889122"/>
                <a:gd name="connsiteX8" fmla="*/ 784477 w 2135135"/>
                <a:gd name="connsiteY8" fmla="*/ 813056 h 889122"/>
                <a:gd name="connsiteX9" fmla="*/ 934602 w 2135135"/>
                <a:gd name="connsiteY9" fmla="*/ 21486 h 889122"/>
                <a:gd name="connsiteX10" fmla="*/ 1030136 w 2135135"/>
                <a:gd name="connsiteY10" fmla="*/ 813056 h 889122"/>
                <a:gd name="connsiteX11" fmla="*/ 1180262 w 2135135"/>
                <a:gd name="connsiteY11" fmla="*/ 21486 h 889122"/>
                <a:gd name="connsiteX12" fmla="*/ 1262148 w 2135135"/>
                <a:gd name="connsiteY12" fmla="*/ 826704 h 889122"/>
                <a:gd name="connsiteX13" fmla="*/ 1425922 w 2135135"/>
                <a:gd name="connsiteY13" fmla="*/ 21486 h 889122"/>
                <a:gd name="connsiteX14" fmla="*/ 1507808 w 2135135"/>
                <a:gd name="connsiteY14" fmla="*/ 826704 h 889122"/>
                <a:gd name="connsiteX15" fmla="*/ 1644286 w 2135135"/>
                <a:gd name="connsiteY15" fmla="*/ 7838 h 889122"/>
                <a:gd name="connsiteX16" fmla="*/ 1726172 w 2135135"/>
                <a:gd name="connsiteY16" fmla="*/ 826704 h 889122"/>
                <a:gd name="connsiteX17" fmla="*/ 1832298 w 2135135"/>
                <a:gd name="connsiteY17" fmla="*/ 382344 h 889122"/>
                <a:gd name="connsiteX18" fmla="*/ 2097763 w 2135135"/>
                <a:gd name="connsiteY18" fmla="*/ 397834 h 889122"/>
                <a:gd name="connsiteX19" fmla="*/ 2056530 w 2135135"/>
                <a:gd name="connsiteY19" fmla="*/ 373684 h 889122"/>
                <a:gd name="connsiteX0" fmla="*/ 61145 w 2135135"/>
                <a:gd name="connsiteY0" fmla="*/ 549248 h 966508"/>
                <a:gd name="connsiteX1" fmla="*/ 15922 w 2135135"/>
                <a:gd name="connsiteY1" fmla="*/ 569887 h 966508"/>
                <a:gd name="connsiteX2" fmla="*/ 94082 w 2135135"/>
                <a:gd name="connsiteY2" fmla="*/ 474926 h 966508"/>
                <a:gd name="connsiteX3" fmla="*/ 242251 w 2135135"/>
                <a:gd name="connsiteY3" fmla="*/ 62429 h 966508"/>
                <a:gd name="connsiteX4" fmla="*/ 293157 w 2135135"/>
                <a:gd name="connsiteY4" fmla="*/ 849499 h 966508"/>
                <a:gd name="connsiteX5" fmla="*/ 456931 w 2135135"/>
                <a:gd name="connsiteY5" fmla="*/ 98872 h 966508"/>
                <a:gd name="connsiteX6" fmla="*/ 552465 w 2135135"/>
                <a:gd name="connsiteY6" fmla="*/ 876794 h 966508"/>
                <a:gd name="connsiteX7" fmla="*/ 702590 w 2135135"/>
                <a:gd name="connsiteY7" fmla="*/ 98872 h 966508"/>
                <a:gd name="connsiteX8" fmla="*/ 784477 w 2135135"/>
                <a:gd name="connsiteY8" fmla="*/ 890442 h 966508"/>
                <a:gd name="connsiteX9" fmla="*/ 934602 w 2135135"/>
                <a:gd name="connsiteY9" fmla="*/ 98872 h 966508"/>
                <a:gd name="connsiteX10" fmla="*/ 1030136 w 2135135"/>
                <a:gd name="connsiteY10" fmla="*/ 890442 h 966508"/>
                <a:gd name="connsiteX11" fmla="*/ 1180262 w 2135135"/>
                <a:gd name="connsiteY11" fmla="*/ 98872 h 966508"/>
                <a:gd name="connsiteX12" fmla="*/ 1262148 w 2135135"/>
                <a:gd name="connsiteY12" fmla="*/ 904090 h 966508"/>
                <a:gd name="connsiteX13" fmla="*/ 1425922 w 2135135"/>
                <a:gd name="connsiteY13" fmla="*/ 98872 h 966508"/>
                <a:gd name="connsiteX14" fmla="*/ 1507808 w 2135135"/>
                <a:gd name="connsiteY14" fmla="*/ 904090 h 966508"/>
                <a:gd name="connsiteX15" fmla="*/ 1644286 w 2135135"/>
                <a:gd name="connsiteY15" fmla="*/ 85224 h 966508"/>
                <a:gd name="connsiteX16" fmla="*/ 1726172 w 2135135"/>
                <a:gd name="connsiteY16" fmla="*/ 904090 h 966508"/>
                <a:gd name="connsiteX17" fmla="*/ 1832298 w 2135135"/>
                <a:gd name="connsiteY17" fmla="*/ 459730 h 966508"/>
                <a:gd name="connsiteX18" fmla="*/ 2097763 w 2135135"/>
                <a:gd name="connsiteY18" fmla="*/ 475220 h 966508"/>
                <a:gd name="connsiteX19" fmla="*/ 2056530 w 2135135"/>
                <a:gd name="connsiteY19" fmla="*/ 451070 h 966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35135" h="966508">
                  <a:moveTo>
                    <a:pt x="61145" y="549248"/>
                  </a:moveTo>
                  <a:cubicBezTo>
                    <a:pt x="53184" y="556072"/>
                    <a:pt x="0" y="638126"/>
                    <a:pt x="15922" y="569887"/>
                  </a:cubicBezTo>
                  <a:cubicBezTo>
                    <a:pt x="7268" y="570416"/>
                    <a:pt x="56361" y="559502"/>
                    <a:pt x="94082" y="474926"/>
                  </a:cubicBezTo>
                  <a:cubicBezTo>
                    <a:pt x="131804" y="390350"/>
                    <a:pt x="209072" y="0"/>
                    <a:pt x="242251" y="62429"/>
                  </a:cubicBezTo>
                  <a:cubicBezTo>
                    <a:pt x="275430" y="124858"/>
                    <a:pt x="257377" y="843425"/>
                    <a:pt x="293157" y="849499"/>
                  </a:cubicBezTo>
                  <a:cubicBezTo>
                    <a:pt x="328937" y="855573"/>
                    <a:pt x="413713" y="94323"/>
                    <a:pt x="456931" y="98872"/>
                  </a:cubicBezTo>
                  <a:cubicBezTo>
                    <a:pt x="500149" y="103421"/>
                    <a:pt x="511522" y="876794"/>
                    <a:pt x="552465" y="876794"/>
                  </a:cubicBezTo>
                  <a:cubicBezTo>
                    <a:pt x="593408" y="876794"/>
                    <a:pt x="663921" y="96597"/>
                    <a:pt x="702590" y="98872"/>
                  </a:cubicBezTo>
                  <a:cubicBezTo>
                    <a:pt x="741259" y="101147"/>
                    <a:pt x="745808" y="890442"/>
                    <a:pt x="784477" y="890442"/>
                  </a:cubicBezTo>
                  <a:cubicBezTo>
                    <a:pt x="823146" y="890442"/>
                    <a:pt x="893659" y="98872"/>
                    <a:pt x="934602" y="98872"/>
                  </a:cubicBezTo>
                  <a:cubicBezTo>
                    <a:pt x="975545" y="98872"/>
                    <a:pt x="989193" y="890442"/>
                    <a:pt x="1030136" y="890442"/>
                  </a:cubicBezTo>
                  <a:cubicBezTo>
                    <a:pt x="1071079" y="890442"/>
                    <a:pt x="1141593" y="96597"/>
                    <a:pt x="1180262" y="98872"/>
                  </a:cubicBezTo>
                  <a:cubicBezTo>
                    <a:pt x="1218931" y="101147"/>
                    <a:pt x="1221205" y="904090"/>
                    <a:pt x="1262148" y="904090"/>
                  </a:cubicBezTo>
                  <a:cubicBezTo>
                    <a:pt x="1303091" y="904090"/>
                    <a:pt x="1384979" y="98872"/>
                    <a:pt x="1425922" y="98872"/>
                  </a:cubicBezTo>
                  <a:cubicBezTo>
                    <a:pt x="1466865" y="98872"/>
                    <a:pt x="1471414" y="906365"/>
                    <a:pt x="1507808" y="904090"/>
                  </a:cubicBezTo>
                  <a:cubicBezTo>
                    <a:pt x="1544202" y="901815"/>
                    <a:pt x="1607892" y="85224"/>
                    <a:pt x="1644286" y="85224"/>
                  </a:cubicBezTo>
                  <a:cubicBezTo>
                    <a:pt x="1680680" y="85224"/>
                    <a:pt x="1694837" y="841672"/>
                    <a:pt x="1726172" y="904090"/>
                  </a:cubicBezTo>
                  <a:cubicBezTo>
                    <a:pt x="1757507" y="966508"/>
                    <a:pt x="1770366" y="531208"/>
                    <a:pt x="1832298" y="459730"/>
                  </a:cubicBezTo>
                  <a:cubicBezTo>
                    <a:pt x="1894230" y="388252"/>
                    <a:pt x="2060391" y="476663"/>
                    <a:pt x="2097763" y="475220"/>
                  </a:cubicBezTo>
                  <a:cubicBezTo>
                    <a:pt x="2135135" y="473777"/>
                    <a:pt x="2102023" y="460168"/>
                    <a:pt x="2056530" y="451070"/>
                  </a:cubicBezTo>
                </a:path>
              </a:pathLst>
            </a:custGeom>
            <a:ln w="317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7" name="Straight Arrow Connector 36"/>
            <p:cNvCxnSpPr/>
            <p:nvPr/>
          </p:nvCxnSpPr>
          <p:spPr>
            <a:xfrm>
              <a:off x="2740013" y="2932009"/>
              <a:ext cx="129969" cy="31015"/>
            </a:xfrm>
            <a:prstGeom prst="straightConnector1">
              <a:avLst/>
            </a:prstGeom>
            <a:ln w="34925">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sp>
        <p:nvSpPr>
          <p:cNvPr id="76" name="Freeform 75"/>
          <p:cNvSpPr/>
          <p:nvPr/>
        </p:nvSpPr>
        <p:spPr>
          <a:xfrm rot="19969120">
            <a:off x="4399166" y="2614988"/>
            <a:ext cx="2486152" cy="185806"/>
          </a:xfrm>
          <a:custGeom>
            <a:avLst/>
            <a:gdLst>
              <a:gd name="connsiteX0" fmla="*/ 0 w 1025856"/>
              <a:gd name="connsiteY0" fmla="*/ 0 h 348017"/>
              <a:gd name="connsiteX1" fmla="*/ 95534 w 1025856"/>
              <a:gd name="connsiteY1" fmla="*/ 341194 h 348017"/>
              <a:gd name="connsiteX2" fmla="*/ 191069 w 1025856"/>
              <a:gd name="connsiteY2" fmla="*/ 13647 h 348017"/>
              <a:gd name="connsiteX3" fmla="*/ 259307 w 1025856"/>
              <a:gd name="connsiteY3" fmla="*/ 341194 h 348017"/>
              <a:gd name="connsiteX4" fmla="*/ 368490 w 1025856"/>
              <a:gd name="connsiteY4" fmla="*/ 27295 h 348017"/>
              <a:gd name="connsiteX5" fmla="*/ 436728 w 1025856"/>
              <a:gd name="connsiteY5" fmla="*/ 341194 h 348017"/>
              <a:gd name="connsiteX6" fmla="*/ 532263 w 1025856"/>
              <a:gd name="connsiteY6" fmla="*/ 40943 h 348017"/>
              <a:gd name="connsiteX7" fmla="*/ 614149 w 1025856"/>
              <a:gd name="connsiteY7" fmla="*/ 341194 h 348017"/>
              <a:gd name="connsiteX8" fmla="*/ 709684 w 1025856"/>
              <a:gd name="connsiteY8" fmla="*/ 54591 h 348017"/>
              <a:gd name="connsiteX9" fmla="*/ 791570 w 1025856"/>
              <a:gd name="connsiteY9" fmla="*/ 327546 h 348017"/>
              <a:gd name="connsiteX10" fmla="*/ 859809 w 1025856"/>
              <a:gd name="connsiteY10" fmla="*/ 177420 h 348017"/>
              <a:gd name="connsiteX11" fmla="*/ 1009934 w 1025856"/>
              <a:gd name="connsiteY11" fmla="*/ 163773 h 348017"/>
              <a:gd name="connsiteX12" fmla="*/ 955343 w 1025856"/>
              <a:gd name="connsiteY12" fmla="*/ 177420 h 348017"/>
              <a:gd name="connsiteX13" fmla="*/ 955343 w 1025856"/>
              <a:gd name="connsiteY13" fmla="*/ 177420 h 348017"/>
              <a:gd name="connsiteX14" fmla="*/ 955343 w 1025856"/>
              <a:gd name="connsiteY14" fmla="*/ 177420 h 34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5856" h="348017">
                <a:moveTo>
                  <a:pt x="0" y="0"/>
                </a:moveTo>
                <a:cubicBezTo>
                  <a:pt x="31844" y="169460"/>
                  <a:pt x="63689" y="338920"/>
                  <a:pt x="95534" y="341194"/>
                </a:cubicBezTo>
                <a:cubicBezTo>
                  <a:pt x="127379" y="343468"/>
                  <a:pt x="163774" y="13647"/>
                  <a:pt x="191069" y="13647"/>
                </a:cubicBezTo>
                <a:cubicBezTo>
                  <a:pt x="218364" y="13647"/>
                  <a:pt x="229737" y="338919"/>
                  <a:pt x="259307" y="341194"/>
                </a:cubicBezTo>
                <a:cubicBezTo>
                  <a:pt x="288877" y="343469"/>
                  <a:pt x="338920" y="27295"/>
                  <a:pt x="368490" y="27295"/>
                </a:cubicBezTo>
                <a:cubicBezTo>
                  <a:pt x="398060" y="27295"/>
                  <a:pt x="409433" y="338919"/>
                  <a:pt x="436728" y="341194"/>
                </a:cubicBezTo>
                <a:cubicBezTo>
                  <a:pt x="464024" y="343469"/>
                  <a:pt x="502693" y="40943"/>
                  <a:pt x="532263" y="40943"/>
                </a:cubicBezTo>
                <a:cubicBezTo>
                  <a:pt x="561833" y="40943"/>
                  <a:pt x="584579" y="338919"/>
                  <a:pt x="614149" y="341194"/>
                </a:cubicBezTo>
                <a:cubicBezTo>
                  <a:pt x="643719" y="343469"/>
                  <a:pt x="680114" y="56866"/>
                  <a:pt x="709684" y="54591"/>
                </a:cubicBezTo>
                <a:cubicBezTo>
                  <a:pt x="739254" y="52316"/>
                  <a:pt x="766549" y="307075"/>
                  <a:pt x="791570" y="327546"/>
                </a:cubicBezTo>
                <a:cubicBezTo>
                  <a:pt x="816591" y="348017"/>
                  <a:pt x="823415" y="204715"/>
                  <a:pt x="859809" y="177420"/>
                </a:cubicBezTo>
                <a:cubicBezTo>
                  <a:pt x="896203" y="150125"/>
                  <a:pt x="994012" y="163773"/>
                  <a:pt x="1009934" y="163773"/>
                </a:cubicBezTo>
                <a:cubicBezTo>
                  <a:pt x="1025856" y="163773"/>
                  <a:pt x="955343" y="177420"/>
                  <a:pt x="955343" y="177420"/>
                </a:cubicBezTo>
                <a:lnTo>
                  <a:pt x="955343" y="177420"/>
                </a:lnTo>
                <a:lnTo>
                  <a:pt x="955343" y="177420"/>
                </a:lnTo>
              </a:path>
            </a:pathLst>
          </a:custGeom>
          <a:ln w="317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8" name="Straight Connector 57"/>
          <p:cNvCxnSpPr/>
          <p:nvPr/>
        </p:nvCxnSpPr>
        <p:spPr>
          <a:xfrm>
            <a:off x="4495800" y="3200400"/>
            <a:ext cx="3048000" cy="1447800"/>
          </a:xfrm>
          <a:prstGeom prst="line">
            <a:avLst/>
          </a:prstGeom>
          <a:ln w="9525">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438400" y="3198812"/>
            <a:ext cx="4114800" cy="1588"/>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4343400" y="1447800"/>
            <a:ext cx="3733800" cy="1846336"/>
          </a:xfrm>
          <a:prstGeom prst="line">
            <a:avLst/>
          </a:prstGeom>
          <a:ln w="9525">
            <a:prstDash val="sysDash"/>
          </a:ln>
        </p:spPr>
        <p:style>
          <a:lnRef idx="1">
            <a:schemeClr val="accent1"/>
          </a:lnRef>
          <a:fillRef idx="0">
            <a:schemeClr val="accent1"/>
          </a:fillRef>
          <a:effectRef idx="0">
            <a:schemeClr val="accent1"/>
          </a:effectRef>
          <a:fontRef idx="minor">
            <a:schemeClr val="tx1"/>
          </a:fontRef>
        </p:style>
      </p:cxnSp>
      <p:sp>
        <p:nvSpPr>
          <p:cNvPr id="9223" name="Slide Number Placeholder 1"/>
          <p:cNvSpPr>
            <a:spLocks noGrp="1"/>
          </p:cNvSpPr>
          <p:nvPr>
            <p:ph type="sldNum" sz="quarter" idx="12"/>
          </p:nvPr>
        </p:nvSpPr>
        <p:spPr>
          <a:xfrm>
            <a:off x="6781800" y="6400800"/>
            <a:ext cx="1905000" cy="457200"/>
          </a:xfrm>
          <a:noFill/>
          <a:ln>
            <a:miter lim="800000"/>
            <a:headEnd/>
            <a:tailEnd/>
          </a:ln>
        </p:spPr>
        <p:txBody>
          <a:bodyPr/>
          <a:lstStyle/>
          <a:p>
            <a:r>
              <a:rPr lang="en-US" dirty="0"/>
              <a:t>5</a:t>
            </a:r>
          </a:p>
        </p:txBody>
      </p:sp>
      <p:sp>
        <p:nvSpPr>
          <p:cNvPr id="9224" name="Rectangle 1"/>
          <p:cNvSpPr>
            <a:spLocks noChangeArrowheads="1"/>
          </p:cNvSpPr>
          <p:nvPr/>
        </p:nvSpPr>
        <p:spPr bwMode="auto">
          <a:xfrm>
            <a:off x="7467600" y="5867400"/>
            <a:ext cx="1334661" cy="369332"/>
          </a:xfrm>
          <a:prstGeom prst="rect">
            <a:avLst/>
          </a:prstGeom>
          <a:noFill/>
          <a:ln w="9525">
            <a:noFill/>
            <a:miter lim="800000"/>
            <a:headEnd/>
            <a:tailEnd/>
          </a:ln>
        </p:spPr>
        <p:txBody>
          <a:bodyPr wrap="none">
            <a:spAutoFit/>
          </a:bodyPr>
          <a:lstStyle/>
          <a:p>
            <a:r>
              <a:rPr lang="en-US" sz="1800" b="1" dirty="0"/>
              <a:t>Figure (2.4)</a:t>
            </a:r>
          </a:p>
        </p:txBody>
      </p:sp>
      <p:grpSp>
        <p:nvGrpSpPr>
          <p:cNvPr id="4" name="Group 7"/>
          <p:cNvGrpSpPr/>
          <p:nvPr/>
        </p:nvGrpSpPr>
        <p:grpSpPr>
          <a:xfrm>
            <a:off x="4289660" y="4127498"/>
            <a:ext cx="822960" cy="822960"/>
            <a:chOff x="1828802" y="3276597"/>
            <a:chExt cx="1447800" cy="1499616"/>
          </a:xfrm>
        </p:grpSpPr>
        <p:sp>
          <p:nvSpPr>
            <p:cNvPr id="9" name="Oval 8"/>
            <p:cNvSpPr/>
            <p:nvPr/>
          </p:nvSpPr>
          <p:spPr>
            <a:xfrm>
              <a:off x="1981202" y="4114799"/>
              <a:ext cx="587188" cy="585216"/>
            </a:xfrm>
            <a:prstGeom prst="ellipse">
              <a:avLst/>
            </a:prstGeom>
            <a:solidFill>
              <a:srgbClr val="FF0000"/>
            </a:solidFill>
            <a:ln>
              <a:noFill/>
            </a:ln>
            <a:scene3d>
              <a:camera prst="orthographicFront"/>
              <a:lightRig rig="threePt" dir="t"/>
            </a:scene3d>
            <a:sp3d>
              <a:bevelT w="177800" h="177800"/>
              <a:bevelB w="177800" h="177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438402" y="3276597"/>
              <a:ext cx="587188" cy="585216"/>
            </a:xfrm>
            <a:prstGeom prst="ellipse">
              <a:avLst/>
            </a:prstGeom>
            <a:solidFill>
              <a:srgbClr val="FF0000"/>
            </a:solidFill>
            <a:ln>
              <a:noFill/>
            </a:ln>
            <a:scene3d>
              <a:camera prst="orthographicFront"/>
              <a:lightRig rig="threePt" dir="t"/>
            </a:scene3d>
            <a:sp3d>
              <a:bevelT w="177800" h="177800"/>
              <a:bevelB w="177800" h="177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286002" y="3276599"/>
              <a:ext cx="587188" cy="585216"/>
            </a:xfrm>
            <a:prstGeom prst="ellipse">
              <a:avLst/>
            </a:prstGeom>
            <a:solidFill>
              <a:srgbClr val="0070C0"/>
            </a:solidFill>
            <a:ln>
              <a:noFill/>
            </a:ln>
            <a:scene3d>
              <a:camera prst="orthographicFront"/>
              <a:lightRig rig="threePt" dir="t"/>
            </a:scene3d>
            <a:sp3d>
              <a:bevelT w="177800" h="177800"/>
              <a:bevelB w="177800" h="177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514603" y="4114799"/>
              <a:ext cx="587188" cy="585216"/>
            </a:xfrm>
            <a:prstGeom prst="ellipse">
              <a:avLst/>
            </a:prstGeom>
            <a:solidFill>
              <a:srgbClr val="0070C0"/>
            </a:solidFill>
            <a:ln>
              <a:noFill/>
            </a:ln>
            <a:scene3d>
              <a:camera prst="orthographicFront"/>
              <a:lightRig rig="threePt" dir="t"/>
            </a:scene3d>
            <a:sp3d>
              <a:bevelT w="177800" h="177800"/>
              <a:bevelB w="177800" h="177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057403" y="3352798"/>
              <a:ext cx="587188" cy="585216"/>
            </a:xfrm>
            <a:prstGeom prst="ellipse">
              <a:avLst/>
            </a:prstGeom>
            <a:solidFill>
              <a:srgbClr val="FF0000"/>
            </a:solidFill>
            <a:ln>
              <a:noFill/>
            </a:ln>
            <a:scene3d>
              <a:camera prst="orthographicFront"/>
              <a:lightRig rig="threePt" dir="t"/>
            </a:scene3d>
            <a:sp3d>
              <a:bevelT w="177800" h="177800"/>
              <a:bevelB w="177800" h="177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613214" y="3428999"/>
              <a:ext cx="587188" cy="585216"/>
            </a:xfrm>
            <a:prstGeom prst="ellipse">
              <a:avLst/>
            </a:prstGeom>
            <a:solidFill>
              <a:srgbClr val="0070C0"/>
            </a:solidFill>
            <a:ln>
              <a:noFill/>
            </a:ln>
            <a:scene3d>
              <a:camera prst="orthographicFront"/>
              <a:lightRig rig="threePt" dir="t"/>
            </a:scene3d>
            <a:sp3d>
              <a:bevelT w="177800" h="177800"/>
              <a:bevelB w="177800" h="177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689414" y="3657599"/>
              <a:ext cx="587188" cy="585216"/>
            </a:xfrm>
            <a:prstGeom prst="ellipse">
              <a:avLst/>
            </a:prstGeom>
            <a:solidFill>
              <a:srgbClr val="FF0000"/>
            </a:solidFill>
            <a:ln>
              <a:noFill/>
            </a:ln>
            <a:scene3d>
              <a:camera prst="orthographicFront"/>
              <a:lightRig rig="threePt" dir="t"/>
            </a:scene3d>
            <a:sp3d>
              <a:bevelT w="177800" h="177800"/>
              <a:bevelB w="177800" h="177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232214" y="4190997"/>
              <a:ext cx="587188" cy="585216"/>
            </a:xfrm>
            <a:prstGeom prst="ellipse">
              <a:avLst/>
            </a:prstGeom>
            <a:solidFill>
              <a:srgbClr val="0070C0"/>
            </a:solidFill>
            <a:ln>
              <a:noFill/>
            </a:ln>
            <a:scene3d>
              <a:camera prst="orthographicFront"/>
              <a:lightRig rig="threePt" dir="t"/>
            </a:scene3d>
            <a:sp3d>
              <a:bevelT w="177800" h="177800"/>
              <a:bevelB w="177800" h="177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286002" y="4114797"/>
              <a:ext cx="587188" cy="585216"/>
            </a:xfrm>
            <a:prstGeom prst="ellipse">
              <a:avLst/>
            </a:prstGeom>
            <a:solidFill>
              <a:srgbClr val="FF0000"/>
            </a:solidFill>
            <a:ln>
              <a:noFill/>
            </a:ln>
            <a:scene3d>
              <a:camera prst="orthographicFront"/>
              <a:lightRig rig="threePt" dir="t"/>
            </a:scene3d>
            <a:sp3d>
              <a:bevelT w="177800" h="177800"/>
              <a:bevelB w="177800" h="177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981202" y="4038596"/>
              <a:ext cx="587188" cy="585216"/>
            </a:xfrm>
            <a:prstGeom prst="ellipse">
              <a:avLst/>
            </a:prstGeom>
            <a:solidFill>
              <a:srgbClr val="0070C0"/>
            </a:solidFill>
            <a:ln>
              <a:noFill/>
            </a:ln>
            <a:scene3d>
              <a:camera prst="orthographicFront"/>
              <a:lightRig rig="threePt" dir="t"/>
            </a:scene3d>
            <a:sp3d>
              <a:bevelT w="177800" h="177800"/>
              <a:bevelB w="177800" h="177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1905002" y="3505197"/>
              <a:ext cx="587188" cy="585216"/>
            </a:xfrm>
            <a:prstGeom prst="ellipse">
              <a:avLst/>
            </a:prstGeom>
            <a:solidFill>
              <a:srgbClr val="0070C0"/>
            </a:solidFill>
            <a:ln>
              <a:noFill/>
            </a:ln>
            <a:scene3d>
              <a:camera prst="orthographicFront"/>
              <a:lightRig rig="threePt" dir="t"/>
            </a:scene3d>
            <a:sp3d>
              <a:bevelT w="177800" h="177800"/>
              <a:bevelB w="177800" h="177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828802" y="3809996"/>
              <a:ext cx="587188" cy="585216"/>
            </a:xfrm>
            <a:prstGeom prst="ellipse">
              <a:avLst/>
            </a:prstGeom>
            <a:solidFill>
              <a:srgbClr val="FF0000"/>
            </a:solidFill>
            <a:ln>
              <a:noFill/>
            </a:ln>
            <a:scene3d>
              <a:camera prst="orthographicFront"/>
              <a:lightRig rig="threePt" dir="t"/>
            </a:scene3d>
            <a:sp3d>
              <a:bevelT w="177800" h="177800"/>
              <a:bevelB w="177800" h="177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689414" y="3962398"/>
              <a:ext cx="587188" cy="585216"/>
            </a:xfrm>
            <a:prstGeom prst="ellipse">
              <a:avLst/>
            </a:prstGeom>
            <a:solidFill>
              <a:srgbClr val="0070C0"/>
            </a:solidFill>
            <a:ln>
              <a:noFill/>
            </a:ln>
            <a:scene3d>
              <a:camera prst="orthographicFront"/>
              <a:lightRig rig="threePt" dir="t"/>
            </a:scene3d>
            <a:sp3d>
              <a:bevelT w="177800" h="177800"/>
              <a:bevelB w="177800" h="177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209800" y="3733800"/>
              <a:ext cx="587188" cy="585216"/>
            </a:xfrm>
            <a:prstGeom prst="ellipse">
              <a:avLst/>
            </a:prstGeom>
            <a:solidFill>
              <a:srgbClr val="FF0000"/>
            </a:solidFill>
            <a:ln>
              <a:noFill/>
            </a:ln>
            <a:scene3d>
              <a:camera prst="orthographicFront"/>
              <a:lightRig rig="threePt" dir="t"/>
            </a:scene3d>
            <a:sp3d>
              <a:bevelT w="177800" h="177800"/>
              <a:bevelB w="177800" h="177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Oval 23"/>
          <p:cNvSpPr/>
          <p:nvPr/>
        </p:nvSpPr>
        <p:spPr>
          <a:xfrm>
            <a:off x="4876800" y="5715000"/>
            <a:ext cx="182880" cy="182880"/>
          </a:xfrm>
          <a:prstGeom prst="ellipse">
            <a:avLst/>
          </a:prstGeom>
          <a:solidFill>
            <a:schemeClr val="tx1">
              <a:lumMod val="95000"/>
              <a:lumOff val="5000"/>
            </a:schemeClr>
          </a:solidFill>
          <a:ln>
            <a:noFill/>
          </a:ln>
          <a:scene3d>
            <a:camera prst="orthographicFront"/>
            <a:lightRig rig="threePt" dir="t"/>
          </a:scene3d>
          <a:sp3d>
            <a:bevelT w="91440" h="91440"/>
            <a:bevelB w="91440" h="9144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419600" y="3124200"/>
            <a:ext cx="182880" cy="182880"/>
          </a:xfrm>
          <a:prstGeom prst="ellipse">
            <a:avLst/>
          </a:prstGeom>
          <a:solidFill>
            <a:schemeClr val="tx1">
              <a:lumMod val="95000"/>
              <a:lumOff val="5000"/>
            </a:schemeClr>
          </a:solidFill>
          <a:ln>
            <a:noFill/>
          </a:ln>
          <a:scene3d>
            <a:camera prst="orthographicFront"/>
            <a:lightRig rig="threePt" dir="t"/>
          </a:scene3d>
          <a:sp3d>
            <a:bevelT w="91440" h="91440"/>
            <a:bevelB w="91440" h="9144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989320" y="4508500"/>
            <a:ext cx="182880" cy="182880"/>
          </a:xfrm>
          <a:prstGeom prst="ellipse">
            <a:avLst/>
          </a:prstGeom>
          <a:solidFill>
            <a:schemeClr val="tx1">
              <a:lumMod val="95000"/>
              <a:lumOff val="5000"/>
            </a:schemeClr>
          </a:solidFill>
          <a:ln>
            <a:noFill/>
          </a:ln>
          <a:scene3d>
            <a:camera prst="orthographicFront"/>
            <a:lightRig rig="threePt" dir="t"/>
          </a:scene3d>
          <a:sp3d>
            <a:bevelT w="91440" h="91440"/>
            <a:bevelB w="91440" h="9144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160520" y="3746500"/>
            <a:ext cx="182880" cy="182880"/>
          </a:xfrm>
          <a:prstGeom prst="ellipse">
            <a:avLst/>
          </a:prstGeom>
          <a:solidFill>
            <a:schemeClr val="tx1">
              <a:lumMod val="95000"/>
              <a:lumOff val="5000"/>
            </a:schemeClr>
          </a:solidFill>
          <a:ln>
            <a:noFill/>
          </a:ln>
          <a:scene3d>
            <a:camera prst="orthographicFront"/>
            <a:lightRig rig="threePt" dir="t"/>
          </a:scene3d>
          <a:sp3d>
            <a:bevelT w="91440" h="91440"/>
            <a:bevelB w="91440" h="9144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444240" y="4173220"/>
            <a:ext cx="182880" cy="182880"/>
          </a:xfrm>
          <a:prstGeom prst="ellipse">
            <a:avLst/>
          </a:prstGeom>
          <a:solidFill>
            <a:schemeClr val="tx1">
              <a:lumMod val="95000"/>
              <a:lumOff val="5000"/>
            </a:schemeClr>
          </a:solidFill>
          <a:ln>
            <a:noFill/>
          </a:ln>
          <a:scene3d>
            <a:camera prst="orthographicFront"/>
            <a:lightRig rig="threePt" dir="t"/>
          </a:scene3d>
          <a:sp3d>
            <a:bevelT w="91440" h="91440"/>
            <a:bevelB w="91440" h="9144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572000" y="5715000"/>
            <a:ext cx="182880" cy="182880"/>
          </a:xfrm>
          <a:prstGeom prst="ellipse">
            <a:avLst/>
          </a:prstGeom>
          <a:solidFill>
            <a:schemeClr val="tx1">
              <a:lumMod val="95000"/>
              <a:lumOff val="5000"/>
            </a:schemeClr>
          </a:solidFill>
          <a:ln>
            <a:noFill/>
          </a:ln>
          <a:scene3d>
            <a:camera prst="orthographicFront"/>
            <a:lightRig rig="threePt" dir="t"/>
          </a:scene3d>
          <a:sp3d>
            <a:bevelT w="91440" h="91440"/>
            <a:bevelB w="91440" h="9144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958840" y="4782820"/>
            <a:ext cx="182880" cy="182880"/>
          </a:xfrm>
          <a:prstGeom prst="ellipse">
            <a:avLst/>
          </a:prstGeom>
          <a:solidFill>
            <a:schemeClr val="tx1">
              <a:lumMod val="95000"/>
              <a:lumOff val="5000"/>
            </a:schemeClr>
          </a:solidFill>
          <a:ln>
            <a:noFill/>
          </a:ln>
          <a:scene3d>
            <a:camera prst="orthographicFront"/>
            <a:lightRig rig="threePt" dir="t"/>
          </a:scene3d>
          <a:sp3d>
            <a:bevelT w="91440" h="91440"/>
            <a:bevelB w="91440" h="9144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467139" y="3213098"/>
            <a:ext cx="2590800" cy="259080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3924339" y="3670298"/>
            <a:ext cx="1676400" cy="167640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5127860" y="5087618"/>
            <a:ext cx="182880" cy="182880"/>
          </a:xfrm>
          <a:prstGeom prst="ellipse">
            <a:avLst/>
          </a:prstGeom>
          <a:solidFill>
            <a:schemeClr val="tx1">
              <a:lumMod val="95000"/>
              <a:lumOff val="5000"/>
            </a:schemeClr>
          </a:solidFill>
          <a:ln>
            <a:noFill/>
          </a:ln>
          <a:scene3d>
            <a:camera prst="orthographicFront"/>
            <a:lightRig rig="threePt" dir="t"/>
          </a:scene3d>
          <a:sp3d>
            <a:bevelT w="91440" h="91440"/>
            <a:bevelB w="91440" h="9144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4648200" y="3124200"/>
            <a:ext cx="182880" cy="182880"/>
          </a:xfrm>
          <a:prstGeom prst="ellipse">
            <a:avLst/>
          </a:prstGeom>
          <a:solidFill>
            <a:schemeClr val="tx1">
              <a:lumMod val="95000"/>
              <a:lumOff val="5000"/>
            </a:schemeClr>
          </a:solidFill>
          <a:ln>
            <a:noFill/>
          </a:ln>
          <a:scene3d>
            <a:camera prst="orthographicFront"/>
            <a:lightRig rig="threePt" dir="t"/>
          </a:scene3d>
          <a:sp3d>
            <a:bevelT w="91440" h="91440"/>
            <a:bevelB w="91440" h="9144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58000" y="4953000"/>
            <a:ext cx="1676400" cy="584775"/>
          </a:xfrm>
          <a:prstGeom prst="rect">
            <a:avLst/>
          </a:prstGeom>
          <a:noFill/>
        </p:spPr>
        <p:txBody>
          <a:bodyPr wrap="square" rtlCol="0">
            <a:spAutoFit/>
          </a:bodyPr>
          <a:lstStyle/>
          <a:p>
            <a:pPr algn="ctr"/>
            <a:r>
              <a:rPr lang="en-US" sz="1600" b="1" dirty="0"/>
              <a:t>Ejected </a:t>
            </a:r>
            <a:r>
              <a:rPr lang="en-US" sz="1600" b="1" dirty="0" err="1"/>
              <a:t>compton</a:t>
            </a:r>
            <a:r>
              <a:rPr lang="en-US" sz="1600" b="1" dirty="0"/>
              <a:t> </a:t>
            </a:r>
          </a:p>
          <a:p>
            <a:pPr algn="ctr"/>
            <a:r>
              <a:rPr lang="en-US" sz="1600" b="1" dirty="0"/>
              <a:t>recoil electron</a:t>
            </a:r>
          </a:p>
        </p:txBody>
      </p:sp>
      <p:sp>
        <p:nvSpPr>
          <p:cNvPr id="52" name="Rectangle 51"/>
          <p:cNvSpPr/>
          <p:nvPr/>
        </p:nvSpPr>
        <p:spPr>
          <a:xfrm>
            <a:off x="1143000" y="152400"/>
            <a:ext cx="7696200" cy="9906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800" b="1" dirty="0">
                <a:solidFill>
                  <a:schemeClr val="tx2"/>
                </a:solidFill>
              </a:rPr>
              <a:t>Compton effect</a:t>
            </a:r>
          </a:p>
        </p:txBody>
      </p:sp>
      <p:pic>
        <p:nvPicPr>
          <p:cNvPr id="53" name="Picture 52" descr="q.jpg"/>
          <p:cNvPicPr>
            <a:picLocks noChangeAspect="1"/>
          </p:cNvPicPr>
          <p:nvPr/>
        </p:nvPicPr>
        <p:blipFill>
          <a:blip r:embed="rId4" cstate="print"/>
          <a:stretch>
            <a:fillRect/>
          </a:stretch>
        </p:blipFill>
        <p:spPr>
          <a:xfrm>
            <a:off x="171450" y="76200"/>
            <a:ext cx="1123950" cy="1171575"/>
          </a:xfrm>
          <a:prstGeom prst="rect">
            <a:avLst/>
          </a:prstGeom>
        </p:spPr>
      </p:pic>
      <p:sp>
        <p:nvSpPr>
          <p:cNvPr id="78" name="Arc 77"/>
          <p:cNvSpPr/>
          <p:nvPr/>
        </p:nvSpPr>
        <p:spPr>
          <a:xfrm rot="264440">
            <a:off x="5046219" y="2764450"/>
            <a:ext cx="570906" cy="464914"/>
          </a:xfrm>
          <a:prstGeom prst="arc">
            <a:avLst>
              <a:gd name="adj1" fmla="val 17885086"/>
              <a:gd name="adj2" fmla="val 3037542"/>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Rectangle 76"/>
          <p:cNvSpPr/>
          <p:nvPr/>
        </p:nvSpPr>
        <p:spPr>
          <a:xfrm>
            <a:off x="5562600" y="2743200"/>
            <a:ext cx="332142" cy="461665"/>
          </a:xfrm>
          <a:prstGeom prst="rect">
            <a:avLst/>
          </a:prstGeom>
        </p:spPr>
        <p:txBody>
          <a:bodyPr wrap="none">
            <a:spAutoFit/>
          </a:bodyPr>
          <a:lstStyle/>
          <a:p>
            <a:r>
              <a:rPr lang="en-US" dirty="0"/>
              <a:t>θ</a:t>
            </a:r>
          </a:p>
        </p:txBody>
      </p:sp>
      <p:sp>
        <p:nvSpPr>
          <p:cNvPr id="81" name="TextBox 80"/>
          <p:cNvSpPr txBox="1"/>
          <p:nvPr/>
        </p:nvSpPr>
        <p:spPr>
          <a:xfrm>
            <a:off x="1219200" y="2667000"/>
            <a:ext cx="2057400" cy="338554"/>
          </a:xfrm>
          <a:prstGeom prst="rect">
            <a:avLst/>
          </a:prstGeom>
          <a:noFill/>
        </p:spPr>
        <p:txBody>
          <a:bodyPr wrap="square" rtlCol="0">
            <a:spAutoFit/>
          </a:bodyPr>
          <a:lstStyle/>
          <a:p>
            <a:r>
              <a:rPr lang="en-US" sz="1600" b="1" dirty="0"/>
              <a:t>E</a:t>
            </a:r>
            <a:r>
              <a:rPr lang="en-US" sz="1600" b="1" baseline="-25000" dirty="0"/>
              <a:t>ᴕ</a:t>
            </a:r>
            <a:r>
              <a:rPr lang="en-US" sz="1600" b="1" i="1" dirty="0"/>
              <a:t> ( </a:t>
            </a:r>
            <a:r>
              <a:rPr lang="el-GR" sz="1600" b="1" dirty="0">
                <a:latin typeface="Times New Roman"/>
                <a:cs typeface="Times New Roman"/>
              </a:rPr>
              <a:t>λ </a:t>
            </a:r>
            <a:r>
              <a:rPr lang="en-US" sz="1600" b="1" dirty="0">
                <a:latin typeface="Times New Roman"/>
                <a:cs typeface="Times New Roman"/>
              </a:rPr>
              <a:t>) </a:t>
            </a:r>
            <a:r>
              <a:rPr lang="en-US" sz="1600" b="1" dirty="0"/>
              <a:t>&lt; 1 MeV</a:t>
            </a:r>
            <a:endParaRPr lang="en-US" sz="1600" b="1" dirty="0">
              <a:solidFill>
                <a:srgbClr val="000000"/>
              </a:solidFill>
              <a:latin typeface="Calibri"/>
            </a:endParaRPr>
          </a:p>
        </p:txBody>
      </p:sp>
      <p:sp>
        <p:nvSpPr>
          <p:cNvPr id="83" name="TextBox 82"/>
          <p:cNvSpPr txBox="1"/>
          <p:nvPr/>
        </p:nvSpPr>
        <p:spPr>
          <a:xfrm rot="20024834">
            <a:off x="4609108" y="2223872"/>
            <a:ext cx="2209800" cy="338554"/>
          </a:xfrm>
          <a:prstGeom prst="rect">
            <a:avLst/>
          </a:prstGeom>
          <a:noFill/>
        </p:spPr>
        <p:txBody>
          <a:bodyPr wrap="square" rtlCol="0">
            <a:spAutoFit/>
          </a:bodyPr>
          <a:lstStyle/>
          <a:p>
            <a:r>
              <a:rPr lang="en-US" sz="1600" b="1" dirty="0">
                <a:latin typeface="Times New Roman"/>
                <a:cs typeface="Times New Roman"/>
              </a:rPr>
              <a:t>Scatter photon (</a:t>
            </a:r>
            <a:r>
              <a:rPr lang="el-GR" sz="1600" b="1" dirty="0">
                <a:latin typeface="Times New Roman"/>
                <a:cs typeface="Times New Roman"/>
              </a:rPr>
              <a:t>λ́</a:t>
            </a:r>
            <a:r>
              <a:rPr lang="en-US" sz="1600" b="1" dirty="0">
                <a:latin typeface="Times New Roman"/>
                <a:cs typeface="Times New Roman"/>
              </a:rPr>
              <a:t>)</a:t>
            </a:r>
            <a:endParaRPr lang="en-US" sz="1600" b="1" dirty="0"/>
          </a:p>
        </p:txBody>
      </p:sp>
      <p:sp>
        <p:nvSpPr>
          <p:cNvPr id="96" name="Oval 95"/>
          <p:cNvSpPr/>
          <p:nvPr/>
        </p:nvSpPr>
        <p:spPr>
          <a:xfrm>
            <a:off x="3429000" y="4922520"/>
            <a:ext cx="182880" cy="182880"/>
          </a:xfrm>
          <a:prstGeom prst="ellipse">
            <a:avLst/>
          </a:prstGeom>
          <a:solidFill>
            <a:schemeClr val="tx1">
              <a:lumMod val="95000"/>
              <a:lumOff val="5000"/>
            </a:schemeClr>
          </a:solidFill>
          <a:ln>
            <a:noFill/>
          </a:ln>
          <a:scene3d>
            <a:camera prst="orthographicFront"/>
            <a:lightRig rig="threePt" dir="t"/>
          </a:scene3d>
          <a:sp3d>
            <a:bevelT w="91440" h="91440"/>
            <a:bevelB w="91440" h="9144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304800" y="1295400"/>
            <a:ext cx="8534400" cy="5105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7543800" y="4495800"/>
            <a:ext cx="304800" cy="304800"/>
          </a:xfrm>
          <a:prstGeom prst="ellipse">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1219200" y="2667000"/>
            <a:ext cx="2057400" cy="338554"/>
          </a:xfrm>
          <a:prstGeom prst="rect">
            <a:avLst/>
          </a:prstGeom>
          <a:noFill/>
        </p:spPr>
        <p:txBody>
          <a:bodyPr wrap="square" rtlCol="0">
            <a:spAutoFit/>
          </a:bodyPr>
          <a:lstStyle/>
          <a:p>
            <a:r>
              <a:rPr lang="en-US" sz="1600" b="1" dirty="0"/>
              <a:t>E</a:t>
            </a:r>
            <a:r>
              <a:rPr lang="en-US" sz="1600" b="1" baseline="-25000" dirty="0"/>
              <a:t>ᴕ</a:t>
            </a:r>
            <a:r>
              <a:rPr lang="en-US" sz="1600" b="1" i="1" dirty="0"/>
              <a:t> ( </a:t>
            </a:r>
            <a:r>
              <a:rPr lang="el-GR" sz="1600" b="1" dirty="0">
                <a:latin typeface="Times New Roman"/>
                <a:cs typeface="Times New Roman"/>
              </a:rPr>
              <a:t>λ </a:t>
            </a:r>
            <a:r>
              <a:rPr lang="en-US" sz="1600" b="1" dirty="0">
                <a:latin typeface="Times New Roman"/>
                <a:cs typeface="Times New Roman"/>
              </a:rPr>
              <a:t>) </a:t>
            </a:r>
            <a:r>
              <a:rPr lang="en-US" sz="1600" b="1" dirty="0"/>
              <a:t>&lt; 1 MeV</a:t>
            </a:r>
            <a:endParaRPr lang="en-US" sz="1600" b="1" dirty="0">
              <a:solidFill>
                <a:srgbClr val="000000"/>
              </a:solidFill>
              <a:latin typeface="Calibri"/>
            </a:endParaRPr>
          </a:p>
        </p:txBody>
      </p:sp>
      <p:cxnSp>
        <p:nvCxnSpPr>
          <p:cNvPr id="55" name="Straight Arrow Connector 54"/>
          <p:cNvCxnSpPr/>
          <p:nvPr/>
        </p:nvCxnSpPr>
        <p:spPr>
          <a:xfrm flipV="1">
            <a:off x="6858000" y="2057400"/>
            <a:ext cx="381000" cy="228602"/>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6781800" y="2133600"/>
            <a:ext cx="152400" cy="228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7162800" y="1905000"/>
            <a:ext cx="152400" cy="228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rot="19885495">
            <a:off x="7070576" y="2267422"/>
            <a:ext cx="341383" cy="338554"/>
          </a:xfrm>
          <a:prstGeom prst="rect">
            <a:avLst/>
          </a:prstGeom>
          <a:noFill/>
        </p:spPr>
        <p:txBody>
          <a:bodyPr wrap="square" rtlCol="0">
            <a:spAutoFit/>
          </a:bodyPr>
          <a:lstStyle/>
          <a:p>
            <a:r>
              <a:rPr lang="el-GR" sz="1600" b="1" dirty="0">
                <a:latin typeface="Times New Roman"/>
                <a:cs typeface="Times New Roman"/>
              </a:rPr>
              <a:t>λ́</a:t>
            </a:r>
            <a:endParaRPr lang="en-US" sz="1600" b="1" dirty="0"/>
          </a:p>
        </p:txBody>
      </p:sp>
      <p:cxnSp>
        <p:nvCxnSpPr>
          <p:cNvPr id="65" name="Straight Arrow Connector 64"/>
          <p:cNvCxnSpPr/>
          <p:nvPr/>
        </p:nvCxnSpPr>
        <p:spPr>
          <a:xfrm>
            <a:off x="1752600" y="3505200"/>
            <a:ext cx="228600"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1752600" y="3547646"/>
            <a:ext cx="285656" cy="338554"/>
          </a:xfrm>
          <a:prstGeom prst="rect">
            <a:avLst/>
          </a:prstGeom>
        </p:spPr>
        <p:txBody>
          <a:bodyPr wrap="none">
            <a:spAutoFit/>
          </a:bodyPr>
          <a:lstStyle/>
          <a:p>
            <a:r>
              <a:rPr lang="el-GR" sz="1600" b="1" dirty="0">
                <a:latin typeface="Times New Roman"/>
                <a:cs typeface="Times New Roman"/>
              </a:rPr>
              <a:t>λ</a:t>
            </a:r>
            <a:endParaRPr lang="en-US" sz="1600" dirty="0"/>
          </a:p>
        </p:txBody>
      </p:sp>
      <p:cxnSp>
        <p:nvCxnSpPr>
          <p:cNvPr id="67" name="Straight Connector 66"/>
          <p:cNvCxnSpPr/>
          <p:nvPr/>
        </p:nvCxnSpPr>
        <p:spPr>
          <a:xfrm>
            <a:off x="1752600" y="3352800"/>
            <a:ext cx="0" cy="228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1981200" y="3352800"/>
            <a:ext cx="0" cy="228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60" name="Picture 2"/>
          <p:cNvPicPr>
            <a:picLocks noChangeAspect="1" noChangeArrowheads="1"/>
          </p:cNvPicPr>
          <p:nvPr/>
        </p:nvPicPr>
        <p:blipFill>
          <a:blip r:embed="rId5" cstate="print"/>
          <a:srcRect/>
          <a:stretch>
            <a:fillRect/>
          </a:stretch>
        </p:blipFill>
        <p:spPr bwMode="auto">
          <a:xfrm>
            <a:off x="485775" y="5715000"/>
            <a:ext cx="2257425" cy="6096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5" presetClass="path" presetSubtype="0" accel="50000" decel="50000" fill="hold" nodeType="clickEffect">
                                  <p:stCondLst>
                                    <p:cond delay="0"/>
                                  </p:stCondLst>
                                  <p:childTnLst>
                                    <p:animMotion origin="layout" path="M -3.33333E-6 -0.00625 L 0.19167 -0.00625 " pathEditMode="relative" rAng="0" ptsTypes="AA">
                                      <p:cBhvr>
                                        <p:cTn id="14" dur="5000" fill="hold"/>
                                        <p:tgtEl>
                                          <p:spTgt spid="3"/>
                                        </p:tgtEl>
                                        <p:attrNameLst>
                                          <p:attrName>ppt_x</p:attrName>
                                          <p:attrName>ppt_y</p:attrName>
                                        </p:attrNameLst>
                                      </p:cBhvr>
                                      <p:rCtr x="96" y="0"/>
                                    </p:animMotion>
                                  </p:childTnLst>
                                </p:cTn>
                              </p:par>
                            </p:childTnLst>
                          </p:cTn>
                        </p:par>
                        <p:par>
                          <p:cTn id="15" fill="hold">
                            <p:stCondLst>
                              <p:cond delay="5000"/>
                            </p:stCondLst>
                            <p:childTnLst>
                              <p:par>
                                <p:cTn id="16" presetID="1" presetClass="exit" presetSubtype="0" fill="hold" grpId="1" nodeType="afterEffect">
                                  <p:stCondLst>
                                    <p:cond delay="0"/>
                                  </p:stCondLst>
                                  <p:childTnLst>
                                    <p:set>
                                      <p:cBhvr>
                                        <p:cTn id="17" dur="1" fill="hold">
                                          <p:stCondLst>
                                            <p:cond delay="0"/>
                                          </p:stCondLst>
                                        </p:cTn>
                                        <p:tgtEl>
                                          <p:spTgt spid="81"/>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3"/>
                                        </p:tgtEl>
                                        <p:attrNameLst>
                                          <p:attrName>style.visibility</p:attrName>
                                        </p:attrNameLst>
                                      </p:cBhvr>
                                      <p:to>
                                        <p:strVal val="hidden"/>
                                      </p:to>
                                    </p:set>
                                  </p:childTnLst>
                                </p:cTn>
                              </p:par>
                              <p:par>
                                <p:cTn id="20" presetID="35" presetClass="path" presetSubtype="0" accel="50000" decel="50000" fill="hold" grpId="0" nodeType="withEffect">
                                  <p:stCondLst>
                                    <p:cond delay="0"/>
                                  </p:stCondLst>
                                  <p:childTnLst>
                                    <p:animMotion origin="layout" path="M 1.38889E-6 -1.59112E-6 L 0.3467 0.21138 " pathEditMode="relative" rAng="0" ptsTypes="AA">
                                      <p:cBhvr>
                                        <p:cTn id="21" dur="3000" fill="hold"/>
                                        <p:tgtEl>
                                          <p:spTgt spid="25"/>
                                        </p:tgtEl>
                                        <p:attrNameLst>
                                          <p:attrName>ppt_x</p:attrName>
                                          <p:attrName>ppt_y</p:attrName>
                                        </p:attrNameLst>
                                      </p:cBhvr>
                                      <p:rCtr x="173" y="106"/>
                                    </p:animMotion>
                                  </p:childTnLst>
                                </p:cTn>
                              </p:par>
                              <p:par>
                                <p:cTn id="22" presetID="1" presetClass="entr" presetSubtype="0" fill="hold" nodeType="withEffect">
                                  <p:stCondLst>
                                    <p:cond delay="0"/>
                                  </p:stCondLst>
                                  <p:childTnLst>
                                    <p:set>
                                      <p:cBhvr>
                                        <p:cTn id="23" dur="1" fill="hold">
                                          <p:stCondLst>
                                            <p:cond delay="0"/>
                                          </p:stCondLst>
                                        </p:cTn>
                                        <p:tgtEl>
                                          <p:spTgt spid="58"/>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54"/>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83"/>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76"/>
                                        </p:tgtEl>
                                        <p:attrNameLst>
                                          <p:attrName>style.visibility</p:attrName>
                                        </p:attrNameLst>
                                      </p:cBhvr>
                                      <p:to>
                                        <p:strVal val="visible"/>
                                      </p:to>
                                    </p:set>
                                  </p:childTnLst>
                                </p:cTn>
                              </p:par>
                              <p:par>
                                <p:cTn id="30" presetID="42" presetClass="path" presetSubtype="0" accel="50000" decel="50000" fill="hold" grpId="1" nodeType="withEffect">
                                  <p:stCondLst>
                                    <p:cond delay="0"/>
                                  </p:stCondLst>
                                  <p:childTnLst>
                                    <p:animMotion origin="layout" path="M 1.11022E-16 4.18131E-6 L 0.04878 -0.03909 " pathEditMode="relative" rAng="0" ptsTypes="AA">
                                      <p:cBhvr>
                                        <p:cTn id="31" dur="2000" fill="hold"/>
                                        <p:tgtEl>
                                          <p:spTgt spid="76"/>
                                        </p:tgtEl>
                                        <p:attrNameLst>
                                          <p:attrName>ppt_x</p:attrName>
                                          <p:attrName>ppt_y</p:attrName>
                                        </p:attrNameLst>
                                      </p:cBhvr>
                                      <p:rCtr x="24" y="-20"/>
                                    </p:animMotion>
                                  </p:childTnLst>
                                </p:cTn>
                              </p:par>
                              <p:par>
                                <p:cTn id="32" presetID="1" presetClass="entr" presetSubtype="0" fill="hold" grpId="0" nodeType="withEffect">
                                  <p:stCondLst>
                                    <p:cond delay="0"/>
                                  </p:stCondLst>
                                  <p:childTnLst>
                                    <p:set>
                                      <p:cBhvr>
                                        <p:cTn id="33" dur="1" fill="hold">
                                          <p:stCondLst>
                                            <p:cond delay="0"/>
                                          </p:stCondLst>
                                        </p:cTn>
                                        <p:tgtEl>
                                          <p:spTgt spid="78"/>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42"/>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77"/>
                                        </p:tgtEl>
                                        <p:attrNameLst>
                                          <p:attrName>style.visibility</p:attrName>
                                        </p:attrNameLst>
                                      </p:cBhvr>
                                      <p:to>
                                        <p:strVal val="visible"/>
                                      </p:to>
                                    </p:set>
                                  </p:childTnLst>
                                </p:cTn>
                              </p:par>
                              <p:par>
                                <p:cTn id="38" presetID="4" presetClass="entr" presetSubtype="16" repeatCount="indefinite" fill="hold" nodeType="withEffect">
                                  <p:stCondLst>
                                    <p:cond delay="3000"/>
                                  </p:stCondLst>
                                  <p:childTnLst>
                                    <p:set>
                                      <p:cBhvr>
                                        <p:cTn id="39" dur="1" fill="hold">
                                          <p:stCondLst>
                                            <p:cond delay="0"/>
                                          </p:stCondLst>
                                        </p:cTn>
                                        <p:tgtEl>
                                          <p:spTgt spid="98"/>
                                        </p:tgtEl>
                                        <p:attrNameLst>
                                          <p:attrName>style.visibility</p:attrName>
                                        </p:attrNameLst>
                                      </p:cBhvr>
                                      <p:to>
                                        <p:strVal val="visible"/>
                                      </p:to>
                                    </p:set>
                                    <p:animEffect transition="in" filter="box(in)">
                                      <p:cBhvr>
                                        <p:cTn id="40" dur="500"/>
                                        <p:tgtEl>
                                          <p:spTgt spid="98"/>
                                        </p:tgtEl>
                                      </p:cBhvr>
                                    </p:animEffect>
                                  </p:childTnLst>
                                </p:cTn>
                              </p:par>
                              <p:par>
                                <p:cTn id="41" presetID="35" presetClass="path" presetSubtype="0" accel="50000" decel="50000" fill="hold" nodeType="withEffect">
                                  <p:stCondLst>
                                    <p:cond delay="0"/>
                                  </p:stCondLst>
                                  <p:childTnLst>
                                    <p:animMotion origin="layout" path="M 3.33333E-6 -2.46994E-6 L 0.14166 -0.09991 " pathEditMode="relative" rAng="0" ptsTypes="AA">
                                      <p:cBhvr>
                                        <p:cTn id="42" dur="3000" fill="hold"/>
                                        <p:tgtEl>
                                          <p:spTgt spid="76"/>
                                        </p:tgtEl>
                                        <p:attrNameLst>
                                          <p:attrName>ppt_x</p:attrName>
                                          <p:attrName>ppt_y</p:attrName>
                                        </p:attrNameLst>
                                      </p:cBhvr>
                                      <p:rCtr x="71" y="-50"/>
                                    </p:animMotion>
                                  </p:childTnLst>
                                </p:cTn>
                              </p:par>
                              <p:par>
                                <p:cTn id="43" presetID="1" presetClass="entr" presetSubtype="0" fill="hold" nodeType="withEffect">
                                  <p:stCondLst>
                                    <p:cond delay="0"/>
                                  </p:stCondLst>
                                  <p:childTnLst>
                                    <p:set>
                                      <p:cBhvr>
                                        <p:cTn id="44" dur="1" fill="hold">
                                          <p:stCondLst>
                                            <p:cond delay="0"/>
                                          </p:stCondLst>
                                        </p:cTn>
                                        <p:tgtEl>
                                          <p:spTgt spid="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35" presetClass="path" presetSubtype="0" accel="50000" decel="50000" fill="hold" nodeType="clickEffect">
                                  <p:stCondLst>
                                    <p:cond delay="0"/>
                                  </p:stCondLst>
                                  <p:childTnLst>
                                    <p:animMotion origin="layout" path="M -3.33333E-6 -0.00625 L 0.19167 -0.00625 " pathEditMode="relative" rAng="0" ptsTypes="AA">
                                      <p:cBhvr>
                                        <p:cTn id="56" dur="5000" fill="hold"/>
                                        <p:tgtEl>
                                          <p:spTgt spid="2"/>
                                        </p:tgtEl>
                                        <p:attrNameLst>
                                          <p:attrName>ppt_x</p:attrName>
                                          <p:attrName>ppt_y</p:attrName>
                                        </p:attrNameLst>
                                      </p:cBhvr>
                                      <p:rCtr x="96" y="0"/>
                                    </p:animMotion>
                                  </p:childTnLst>
                                </p:cTn>
                              </p:par>
                              <p:par>
                                <p:cTn id="57" presetID="1" presetClass="exit" presetSubtype="0" fill="hold" nodeType="withEffect">
                                  <p:stCondLst>
                                    <p:cond delay="0"/>
                                  </p:stCondLst>
                                  <p:childTnLst>
                                    <p:set>
                                      <p:cBhvr>
                                        <p:cTn id="58"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6" grpId="1" animBg="1"/>
      <p:bldP spid="25" grpId="0" animBg="1"/>
      <p:bldP spid="42" grpId="0"/>
      <p:bldP spid="78" grpId="0" animBg="1"/>
      <p:bldP spid="77" grpId="0"/>
      <p:bldP spid="81" grpId="0"/>
      <p:bldP spid="81" grpId="1"/>
      <p:bldP spid="83" grpId="0"/>
      <p:bldP spid="6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609600"/>
                <a:ext cx="8229600" cy="6096000"/>
              </a:xfrm>
            </p:spPr>
            <p:txBody>
              <a:bodyPr>
                <a:normAutofit fontScale="92500" lnSpcReduction="20000"/>
              </a:bodyPr>
              <a:lstStyle/>
              <a:p>
                <a14:m>
                  <m:oMath xmlns:m="http://schemas.openxmlformats.org/officeDocument/2006/math">
                    <m:r>
                      <a:rPr lang="en-US" sz="3500" b="1" i="1">
                        <a:latin typeface="Cambria Math"/>
                        <a:ea typeface="CMR9"/>
                        <a:cs typeface="Times New Roman"/>
                      </a:rPr>
                      <m:t>∆</m:t>
                    </m:r>
                    <m:r>
                      <a:rPr lang="en-US" sz="3500" b="1" i="1">
                        <a:latin typeface="Cambria Math"/>
                        <a:ea typeface="CMR9"/>
                        <a:cs typeface="Times New Roman"/>
                      </a:rPr>
                      <m:t>𝝀</m:t>
                    </m:r>
                    <m:r>
                      <a:rPr lang="en-US" sz="3500" b="1" i="1">
                        <a:latin typeface="Cambria Math"/>
                        <a:ea typeface="CMR9"/>
                        <a:cs typeface="Times New Roman"/>
                      </a:rPr>
                      <m:t>=</m:t>
                    </m:r>
                    <m:sSup>
                      <m:sSupPr>
                        <m:ctrlPr>
                          <a:rPr lang="en-US" sz="3500" b="1" i="1">
                            <a:effectLst/>
                            <a:latin typeface="Cambria Math" panose="02040503050406030204" pitchFamily="18" charset="0"/>
                            <a:ea typeface="CMR9"/>
                            <a:cs typeface="Times New Roman"/>
                          </a:rPr>
                        </m:ctrlPr>
                      </m:sSupPr>
                      <m:e>
                        <m:r>
                          <a:rPr lang="en-US" sz="3500" b="1" i="1">
                            <a:effectLst/>
                            <a:latin typeface="Cambria Math"/>
                            <a:ea typeface="CMR9"/>
                            <a:cs typeface="Times New Roman"/>
                          </a:rPr>
                          <m:t>𝝀</m:t>
                        </m:r>
                      </m:e>
                      <m:sup>
                        <m:r>
                          <a:rPr lang="en-US" sz="3500" b="1" i="1">
                            <a:effectLst/>
                            <a:latin typeface="Cambria Math"/>
                            <a:ea typeface="CMR9"/>
                            <a:cs typeface="Times New Roman"/>
                          </a:rPr>
                          <m:t>′</m:t>
                        </m:r>
                      </m:sup>
                    </m:sSup>
                    <m:r>
                      <a:rPr lang="en-US" sz="3500" b="1" i="1">
                        <a:effectLst/>
                        <a:latin typeface="Cambria Math"/>
                        <a:ea typeface="CMR9"/>
                        <a:cs typeface="Times New Roman"/>
                      </a:rPr>
                      <m:t>−</m:t>
                    </m:r>
                    <m:r>
                      <a:rPr lang="en-US" sz="3500" b="1" i="1">
                        <a:effectLst/>
                        <a:latin typeface="Cambria Math"/>
                        <a:ea typeface="CMR9"/>
                        <a:cs typeface="Times New Roman"/>
                      </a:rPr>
                      <m:t>𝝀</m:t>
                    </m:r>
                    <m:r>
                      <a:rPr lang="en-US" sz="3500" b="1" i="1">
                        <a:effectLst/>
                        <a:latin typeface="Cambria Math"/>
                        <a:ea typeface="CMR9"/>
                        <a:cs typeface="Times New Roman"/>
                      </a:rPr>
                      <m:t>=</m:t>
                    </m:r>
                    <m:f>
                      <m:fPr>
                        <m:ctrlPr>
                          <a:rPr lang="en-US" sz="3500" b="1" i="1">
                            <a:effectLst/>
                            <a:latin typeface="Cambria Math" panose="02040503050406030204" pitchFamily="18" charset="0"/>
                            <a:ea typeface="CMR9"/>
                            <a:cs typeface="Times New Roman"/>
                          </a:rPr>
                        </m:ctrlPr>
                      </m:fPr>
                      <m:num>
                        <m:r>
                          <a:rPr lang="en-US" sz="3500" b="1" i="1">
                            <a:effectLst/>
                            <a:latin typeface="Cambria Math"/>
                            <a:ea typeface="CMR9"/>
                            <a:cs typeface="Times New Roman"/>
                          </a:rPr>
                          <m:t>𝒉</m:t>
                        </m:r>
                      </m:num>
                      <m:den>
                        <m:sSub>
                          <m:sSubPr>
                            <m:ctrlPr>
                              <a:rPr lang="en-US" sz="3500" b="1" i="1">
                                <a:effectLst/>
                                <a:latin typeface="Cambria Math" panose="02040503050406030204" pitchFamily="18" charset="0"/>
                                <a:ea typeface="CMR9"/>
                                <a:cs typeface="Times New Roman"/>
                              </a:rPr>
                            </m:ctrlPr>
                          </m:sSubPr>
                          <m:e>
                            <m:r>
                              <a:rPr lang="en-US" sz="3500" b="1" i="1">
                                <a:effectLst/>
                                <a:latin typeface="Cambria Math"/>
                                <a:ea typeface="CMR9"/>
                                <a:cs typeface="Times New Roman"/>
                              </a:rPr>
                              <m:t>𝒎</m:t>
                            </m:r>
                          </m:e>
                          <m:sub>
                            <m:r>
                              <a:rPr lang="en-US" sz="3500" b="1" i="1">
                                <a:effectLst/>
                                <a:latin typeface="Cambria Math"/>
                                <a:ea typeface="CMR9"/>
                                <a:cs typeface="Times New Roman"/>
                              </a:rPr>
                              <m:t>𝒆</m:t>
                            </m:r>
                          </m:sub>
                        </m:sSub>
                        <m:r>
                          <a:rPr lang="en-US" sz="3500" b="1" i="1">
                            <a:effectLst/>
                            <a:latin typeface="Cambria Math"/>
                            <a:ea typeface="CMR9"/>
                            <a:cs typeface="Times New Roman"/>
                          </a:rPr>
                          <m:t>𝒄</m:t>
                        </m:r>
                      </m:den>
                    </m:f>
                    <m:d>
                      <m:dPr>
                        <m:begChr m:val="["/>
                        <m:endChr m:val="]"/>
                        <m:ctrlPr>
                          <a:rPr lang="en-US" sz="3500" b="1" i="1">
                            <a:effectLst/>
                            <a:latin typeface="Cambria Math" panose="02040503050406030204" pitchFamily="18" charset="0"/>
                            <a:ea typeface="CMR9"/>
                            <a:cs typeface="Times New Roman"/>
                          </a:rPr>
                        </m:ctrlPr>
                      </m:dPr>
                      <m:e>
                        <m:r>
                          <a:rPr lang="en-US" sz="3500" b="1" i="1">
                            <a:effectLst/>
                            <a:latin typeface="Cambria Math"/>
                            <a:ea typeface="CMR9"/>
                            <a:cs typeface="Times New Roman"/>
                          </a:rPr>
                          <m:t>𝟏</m:t>
                        </m:r>
                        <m:r>
                          <a:rPr lang="en-US" sz="3500" b="1" i="1">
                            <a:effectLst/>
                            <a:latin typeface="Cambria Math"/>
                            <a:ea typeface="CMR9"/>
                            <a:cs typeface="Times New Roman"/>
                          </a:rPr>
                          <m:t>−</m:t>
                        </m:r>
                        <m:func>
                          <m:funcPr>
                            <m:ctrlPr>
                              <a:rPr lang="en-US" sz="3500" b="1" i="1">
                                <a:effectLst/>
                                <a:latin typeface="Cambria Math" panose="02040503050406030204" pitchFamily="18" charset="0"/>
                                <a:ea typeface="CMR9"/>
                                <a:cs typeface="Times New Roman"/>
                              </a:rPr>
                            </m:ctrlPr>
                          </m:funcPr>
                          <m:fName>
                            <m:r>
                              <a:rPr lang="en-US" sz="3500" b="1" i="1">
                                <a:effectLst/>
                                <a:latin typeface="Cambria Math"/>
                                <a:ea typeface="CMR9"/>
                                <a:cs typeface="Times New Roman"/>
                              </a:rPr>
                              <m:t>𝒄𝒐𝒔</m:t>
                            </m:r>
                          </m:fName>
                          <m:e>
                            <m:r>
                              <a:rPr lang="en-US" sz="3500" b="1" i="1">
                                <a:effectLst/>
                                <a:latin typeface="Cambria Math"/>
                                <a:ea typeface="CMR9"/>
                                <a:cs typeface="Times New Roman"/>
                              </a:rPr>
                              <m:t>𝜽</m:t>
                            </m:r>
                          </m:e>
                        </m:func>
                      </m:e>
                    </m:d>
                  </m:oMath>
                </a14:m>
                <a:endParaRPr lang="en-US" sz="3500" b="1" dirty="0"/>
              </a:p>
              <a:p>
                <a:endParaRPr lang="en-US" sz="3500" b="1" dirty="0"/>
              </a:p>
              <a:p>
                <a14:m>
                  <m:oMath xmlns:m="http://schemas.openxmlformats.org/officeDocument/2006/math">
                    <m:r>
                      <a:rPr lang="en-US" sz="3500" b="1" i="1">
                        <a:latin typeface="Cambria Math"/>
                        <a:ea typeface="CMR9"/>
                        <a:cs typeface="Times New Roman"/>
                      </a:rPr>
                      <m:t>∆</m:t>
                    </m:r>
                    <m:r>
                      <a:rPr lang="en-US" sz="3500" b="1" i="1">
                        <a:latin typeface="Cambria Math"/>
                        <a:ea typeface="CMR9"/>
                        <a:cs typeface="Times New Roman"/>
                      </a:rPr>
                      <m:t>𝝀</m:t>
                    </m:r>
                    <m:r>
                      <a:rPr lang="en-US" sz="3500" b="1" i="1">
                        <a:latin typeface="Cambria Math"/>
                        <a:ea typeface="CMR9"/>
                        <a:cs typeface="Times New Roman"/>
                      </a:rPr>
                      <m:t>=</m:t>
                    </m:r>
                    <m:sSup>
                      <m:sSupPr>
                        <m:ctrlPr>
                          <a:rPr lang="en-US" sz="3500" b="1" i="1">
                            <a:effectLst/>
                            <a:latin typeface="Cambria Math" panose="02040503050406030204" pitchFamily="18" charset="0"/>
                            <a:ea typeface="CMR9"/>
                            <a:cs typeface="Times New Roman"/>
                          </a:rPr>
                        </m:ctrlPr>
                      </m:sSupPr>
                      <m:e>
                        <m:r>
                          <a:rPr lang="en-US" sz="3500" b="1" i="1">
                            <a:effectLst/>
                            <a:latin typeface="Cambria Math"/>
                            <a:ea typeface="CMR9"/>
                            <a:cs typeface="Times New Roman"/>
                          </a:rPr>
                          <m:t>𝝀</m:t>
                        </m:r>
                      </m:e>
                      <m:sup>
                        <m:r>
                          <a:rPr lang="en-US" sz="3500" b="1" i="1">
                            <a:effectLst/>
                            <a:latin typeface="Cambria Math"/>
                            <a:ea typeface="CMR9"/>
                            <a:cs typeface="Times New Roman"/>
                          </a:rPr>
                          <m:t>′</m:t>
                        </m:r>
                      </m:sup>
                    </m:sSup>
                    <m:r>
                      <a:rPr lang="en-US" sz="3500" b="1" i="1">
                        <a:effectLst/>
                        <a:latin typeface="Cambria Math"/>
                        <a:ea typeface="CMR9"/>
                        <a:cs typeface="Times New Roman"/>
                      </a:rPr>
                      <m:t>−</m:t>
                    </m:r>
                    <m:r>
                      <a:rPr lang="en-US" sz="3500" b="1" i="1">
                        <a:effectLst/>
                        <a:latin typeface="Cambria Math"/>
                        <a:ea typeface="CMR9"/>
                        <a:cs typeface="Times New Roman"/>
                      </a:rPr>
                      <m:t>𝝀</m:t>
                    </m:r>
                    <m:r>
                      <a:rPr lang="en-US" sz="3500" b="1" i="1">
                        <a:effectLst/>
                        <a:latin typeface="Cambria Math"/>
                        <a:ea typeface="CMR9"/>
                        <a:cs typeface="Times New Roman"/>
                      </a:rPr>
                      <m:t>=</m:t>
                    </m:r>
                    <m:sSub>
                      <m:sSubPr>
                        <m:ctrlPr>
                          <a:rPr lang="en-US" sz="3500" b="1" i="1">
                            <a:effectLst/>
                            <a:latin typeface="Cambria Math" panose="02040503050406030204" pitchFamily="18" charset="0"/>
                            <a:ea typeface="CMR9"/>
                            <a:cs typeface="Times New Roman"/>
                          </a:rPr>
                        </m:ctrlPr>
                      </m:sSubPr>
                      <m:e>
                        <m:r>
                          <a:rPr lang="en-US" sz="3500" b="1" i="1">
                            <a:effectLst/>
                            <a:latin typeface="Cambria Math"/>
                            <a:ea typeface="CMR9"/>
                            <a:cs typeface="Times New Roman"/>
                          </a:rPr>
                          <m:t>𝝀</m:t>
                        </m:r>
                      </m:e>
                      <m:sub>
                        <m:r>
                          <a:rPr lang="en-US" sz="3500" b="1" i="1">
                            <a:effectLst/>
                            <a:latin typeface="Cambria Math"/>
                            <a:ea typeface="CMR9"/>
                            <a:cs typeface="Times New Roman"/>
                          </a:rPr>
                          <m:t>𝒄</m:t>
                        </m:r>
                      </m:sub>
                    </m:sSub>
                    <m:d>
                      <m:dPr>
                        <m:begChr m:val="["/>
                        <m:endChr m:val="]"/>
                        <m:ctrlPr>
                          <a:rPr lang="en-US" sz="3500" b="1" i="1">
                            <a:effectLst/>
                            <a:latin typeface="Cambria Math" panose="02040503050406030204" pitchFamily="18" charset="0"/>
                            <a:ea typeface="CMR9"/>
                            <a:cs typeface="Times New Roman"/>
                          </a:rPr>
                        </m:ctrlPr>
                      </m:dPr>
                      <m:e>
                        <m:r>
                          <a:rPr lang="en-US" sz="3500" b="1" i="1">
                            <a:effectLst/>
                            <a:latin typeface="Cambria Math"/>
                            <a:ea typeface="CMR9"/>
                            <a:cs typeface="Times New Roman"/>
                          </a:rPr>
                          <m:t>𝟏</m:t>
                        </m:r>
                        <m:r>
                          <a:rPr lang="en-US" sz="3500" b="1" i="1">
                            <a:effectLst/>
                            <a:latin typeface="Cambria Math"/>
                            <a:ea typeface="CMR9"/>
                            <a:cs typeface="Times New Roman"/>
                          </a:rPr>
                          <m:t>−</m:t>
                        </m:r>
                        <m:func>
                          <m:funcPr>
                            <m:ctrlPr>
                              <a:rPr lang="en-US" sz="3500" b="1" i="1">
                                <a:effectLst/>
                                <a:latin typeface="Cambria Math" panose="02040503050406030204" pitchFamily="18" charset="0"/>
                                <a:ea typeface="CMR9"/>
                                <a:cs typeface="Times New Roman"/>
                              </a:rPr>
                            </m:ctrlPr>
                          </m:funcPr>
                          <m:fName>
                            <m:r>
                              <a:rPr lang="en-US" sz="3500" b="1" i="1">
                                <a:effectLst/>
                                <a:latin typeface="Cambria Math"/>
                                <a:ea typeface="CMR9"/>
                                <a:cs typeface="Times New Roman"/>
                              </a:rPr>
                              <m:t>𝒄𝒐𝒔</m:t>
                            </m:r>
                          </m:fName>
                          <m:e>
                            <m:r>
                              <a:rPr lang="en-US" sz="3500" b="1" i="1">
                                <a:effectLst/>
                                <a:latin typeface="Cambria Math"/>
                                <a:ea typeface="CMR9"/>
                                <a:cs typeface="Times New Roman"/>
                              </a:rPr>
                              <m:t>𝜽</m:t>
                            </m:r>
                          </m:e>
                        </m:func>
                      </m:e>
                    </m:d>
                  </m:oMath>
                </a14:m>
                <a:endParaRPr lang="en-US" sz="3500" b="1" dirty="0"/>
              </a:p>
              <a:p>
                <a:pPr marL="0" marR="0">
                  <a:lnSpc>
                    <a:spcPct val="150000"/>
                  </a:lnSpc>
                  <a:spcBef>
                    <a:spcPts val="0"/>
                  </a:spcBef>
                  <a:spcAft>
                    <a:spcPts val="0"/>
                  </a:spcAft>
                </a:pPr>
                <a:r>
                  <a:rPr lang="en-US" sz="2800" dirty="0">
                    <a:latin typeface="Times New Roman"/>
                    <a:ea typeface="CMR10"/>
                    <a:cs typeface="Arial"/>
                  </a:rPr>
                  <a:t>where</a:t>
                </a:r>
                <a:endParaRPr lang="en-US" sz="2400" dirty="0">
                  <a:effectLst/>
                  <a:latin typeface="Calibri"/>
                  <a:ea typeface="Calibri"/>
                  <a:cs typeface="Arial"/>
                </a:endParaRPr>
              </a:p>
              <a:p>
                <a:pPr marL="0" marR="0">
                  <a:lnSpc>
                    <a:spcPct val="150000"/>
                  </a:lnSpc>
                  <a:spcBef>
                    <a:spcPts val="0"/>
                  </a:spcBef>
                  <a:spcAft>
                    <a:spcPts val="0"/>
                  </a:spcAft>
                </a:pPr>
                <a14:m>
                  <m:oMath xmlns:m="http://schemas.openxmlformats.org/officeDocument/2006/math">
                    <m:r>
                      <a:rPr lang="en-US" sz="3200" b="1" i="1">
                        <a:effectLst/>
                        <a:latin typeface="Cambria Math"/>
                        <a:ea typeface="CMR9"/>
                        <a:cs typeface="Times New Roman"/>
                      </a:rPr>
                      <m:t>𝛌</m:t>
                    </m:r>
                    <m:r>
                      <a:rPr lang="en-US" sz="3200" i="1">
                        <a:effectLst/>
                        <a:latin typeface="Cambria Math"/>
                        <a:ea typeface="CMR9"/>
                        <a:cs typeface="Times New Roman"/>
                      </a:rPr>
                      <m:t>    </m:t>
                    </m:r>
                  </m:oMath>
                </a14:m>
                <a:r>
                  <a:rPr lang="en-US" sz="3600" dirty="0">
                    <a:effectLst/>
                    <a:latin typeface="Times New Roman"/>
                    <a:ea typeface="CMR10"/>
                    <a:cs typeface="Arial"/>
                  </a:rPr>
                  <a:t>is</a:t>
                </a:r>
                <a:r>
                  <a:rPr lang="en-US" sz="2800" dirty="0">
                    <a:effectLst/>
                    <a:latin typeface="Times New Roman"/>
                    <a:ea typeface="CMR10"/>
                    <a:cs typeface="Arial"/>
                  </a:rPr>
                  <a:t> the wavelength of the incident photon: </a:t>
                </a:r>
                <a14:m>
                  <m:oMath xmlns:m="http://schemas.openxmlformats.org/officeDocument/2006/math">
                    <m:r>
                      <a:rPr lang="en-US" sz="3600" b="1" i="1">
                        <a:effectLst/>
                        <a:latin typeface="Cambria Math"/>
                        <a:ea typeface="CMR10"/>
                        <a:cs typeface="Times New Roman"/>
                      </a:rPr>
                      <m:t>𝛌</m:t>
                    </m:r>
                    <m:r>
                      <a:rPr lang="en-US" sz="3600" b="1">
                        <a:effectLst/>
                        <a:latin typeface="Cambria Math"/>
                        <a:ea typeface="CMR10"/>
                        <a:cs typeface="Times New Roman"/>
                      </a:rPr>
                      <m:t>=</m:t>
                    </m:r>
                    <m:f>
                      <m:fPr>
                        <m:ctrlPr>
                          <a:rPr lang="en-US" sz="3600" b="1" i="1">
                            <a:effectLst/>
                            <a:latin typeface="Cambria Math" panose="02040503050406030204" pitchFamily="18" charset="0"/>
                            <a:ea typeface="CMR10"/>
                            <a:cs typeface="Times New Roman"/>
                          </a:rPr>
                        </m:ctrlPr>
                      </m:fPr>
                      <m:num>
                        <m:r>
                          <a:rPr lang="en-US" sz="3600" b="1" i="1">
                            <a:effectLst/>
                            <a:latin typeface="Cambria Math"/>
                            <a:ea typeface="CMR10"/>
                            <a:cs typeface="Times New Roman"/>
                          </a:rPr>
                          <m:t>𝐜</m:t>
                        </m:r>
                      </m:num>
                      <m:den>
                        <m:r>
                          <a:rPr lang="en-US" sz="3600" b="1" i="1">
                            <a:effectLst/>
                            <a:latin typeface="Cambria Math"/>
                            <a:ea typeface="CMR10"/>
                            <a:cs typeface="Times New Roman"/>
                          </a:rPr>
                          <m:t>𝛖</m:t>
                        </m:r>
                      </m:den>
                    </m:f>
                  </m:oMath>
                </a14:m>
                <a:endParaRPr lang="en-US" sz="2400" dirty="0">
                  <a:effectLst/>
                  <a:latin typeface="Calibri"/>
                  <a:ea typeface="Calibri"/>
                  <a:cs typeface="Arial"/>
                </a:endParaRPr>
              </a:p>
              <a:p>
                <a:pPr marL="0" marR="0">
                  <a:lnSpc>
                    <a:spcPct val="150000"/>
                  </a:lnSpc>
                  <a:spcBef>
                    <a:spcPts val="0"/>
                  </a:spcBef>
                  <a:spcAft>
                    <a:spcPts val="0"/>
                  </a:spcAft>
                </a:pPr>
                <a14:m>
                  <m:oMath xmlns:m="http://schemas.openxmlformats.org/officeDocument/2006/math">
                    <m:sSup>
                      <m:sSupPr>
                        <m:ctrlPr>
                          <a:rPr lang="en-US" sz="3200" b="1" i="1">
                            <a:effectLst/>
                            <a:latin typeface="Cambria Math" panose="02040503050406030204" pitchFamily="18" charset="0"/>
                            <a:ea typeface="CMR9"/>
                            <a:cs typeface="Times New Roman"/>
                          </a:rPr>
                        </m:ctrlPr>
                      </m:sSupPr>
                      <m:e>
                        <m:r>
                          <a:rPr lang="en-US" sz="3200" b="1" i="1">
                            <a:effectLst/>
                            <a:latin typeface="Cambria Math"/>
                            <a:ea typeface="CMR9"/>
                            <a:cs typeface="Times New Roman"/>
                          </a:rPr>
                          <m:t>𝛌</m:t>
                        </m:r>
                      </m:e>
                      <m:sup>
                        <m:r>
                          <a:rPr lang="en-US" sz="3200" b="1" i="1">
                            <a:effectLst/>
                            <a:latin typeface="Cambria Math"/>
                            <a:ea typeface="CMR9"/>
                            <a:cs typeface="Times New Roman"/>
                          </a:rPr>
                          <m:t>′</m:t>
                        </m:r>
                        <m:r>
                          <a:rPr lang="en-US" sz="3200" b="1">
                            <a:effectLst/>
                            <a:latin typeface="Cambria Math"/>
                            <a:ea typeface="CMR9"/>
                            <a:cs typeface="Times New Roman"/>
                          </a:rPr>
                          <m:t>  </m:t>
                        </m:r>
                      </m:sup>
                    </m:sSup>
                  </m:oMath>
                </a14:m>
                <a:r>
                  <a:rPr lang="en-US" sz="2800" dirty="0">
                    <a:effectLst/>
                    <a:latin typeface="Times New Roman"/>
                    <a:ea typeface="CMR10"/>
                    <a:cs typeface="Arial"/>
                  </a:rPr>
                  <a:t>is the wavelength of the scattered photon; </a:t>
                </a:r>
                <a14:m>
                  <m:oMath xmlns:m="http://schemas.openxmlformats.org/officeDocument/2006/math">
                    <m:sSup>
                      <m:sSupPr>
                        <m:ctrlPr>
                          <a:rPr lang="en-US" sz="3600" b="1" i="1">
                            <a:effectLst/>
                            <a:latin typeface="Cambria Math" panose="02040503050406030204" pitchFamily="18" charset="0"/>
                            <a:ea typeface="CMR10"/>
                            <a:cs typeface="Times New Roman"/>
                          </a:rPr>
                        </m:ctrlPr>
                      </m:sSupPr>
                      <m:e>
                        <m:r>
                          <a:rPr lang="en-US" sz="3600" b="1" i="1">
                            <a:effectLst/>
                            <a:latin typeface="Cambria Math"/>
                            <a:ea typeface="CMR10"/>
                            <a:cs typeface="Times New Roman"/>
                          </a:rPr>
                          <m:t>𝛌</m:t>
                        </m:r>
                      </m:e>
                      <m:sup>
                        <m:r>
                          <a:rPr lang="en-US" sz="3600" b="1" i="1">
                            <a:effectLst/>
                            <a:latin typeface="Cambria Math"/>
                            <a:ea typeface="CMR10"/>
                            <a:cs typeface="Times New Roman"/>
                          </a:rPr>
                          <m:t>′</m:t>
                        </m:r>
                      </m:sup>
                    </m:sSup>
                    <m:r>
                      <a:rPr lang="en-US" sz="3600" b="1">
                        <a:effectLst/>
                        <a:latin typeface="Cambria Math"/>
                        <a:ea typeface="CMR10"/>
                        <a:cs typeface="Times New Roman"/>
                      </a:rPr>
                      <m:t>=</m:t>
                    </m:r>
                    <m:f>
                      <m:fPr>
                        <m:ctrlPr>
                          <a:rPr lang="en-US" sz="3600" b="1" i="1">
                            <a:effectLst/>
                            <a:latin typeface="Cambria Math" panose="02040503050406030204" pitchFamily="18" charset="0"/>
                            <a:ea typeface="CMR10"/>
                            <a:cs typeface="Times New Roman"/>
                          </a:rPr>
                        </m:ctrlPr>
                      </m:fPr>
                      <m:num>
                        <m:r>
                          <a:rPr lang="en-US" sz="3600" b="1" i="1">
                            <a:effectLst/>
                            <a:latin typeface="Cambria Math"/>
                            <a:ea typeface="CMR10"/>
                            <a:cs typeface="Times New Roman"/>
                          </a:rPr>
                          <m:t>𝐜</m:t>
                        </m:r>
                      </m:num>
                      <m:den>
                        <m:sSup>
                          <m:sSupPr>
                            <m:ctrlPr>
                              <a:rPr lang="en-US" sz="3600" b="1" i="1">
                                <a:effectLst/>
                                <a:latin typeface="Cambria Math" panose="02040503050406030204" pitchFamily="18" charset="0"/>
                                <a:ea typeface="CMR10"/>
                                <a:cs typeface="Times New Roman"/>
                              </a:rPr>
                            </m:ctrlPr>
                          </m:sSupPr>
                          <m:e>
                            <m:r>
                              <a:rPr lang="en-US" sz="3600" b="1" i="1">
                                <a:effectLst/>
                                <a:latin typeface="Cambria Math"/>
                                <a:ea typeface="CMR10"/>
                                <a:cs typeface="Times New Roman"/>
                              </a:rPr>
                              <m:t>𝛖</m:t>
                            </m:r>
                          </m:e>
                          <m:sup>
                            <m:r>
                              <a:rPr lang="en-US" sz="3600" b="1" i="1">
                                <a:effectLst/>
                                <a:latin typeface="Cambria Math"/>
                                <a:ea typeface="CMR10"/>
                                <a:cs typeface="Times New Roman"/>
                              </a:rPr>
                              <m:t>′</m:t>
                            </m:r>
                          </m:sup>
                        </m:sSup>
                      </m:den>
                    </m:f>
                  </m:oMath>
                </a14:m>
                <a:endParaRPr lang="en-US" sz="2400" dirty="0">
                  <a:effectLst/>
                  <a:latin typeface="Calibri"/>
                  <a:ea typeface="Calibri"/>
                  <a:cs typeface="Arial"/>
                </a:endParaRPr>
              </a:p>
              <a:p>
                <a:pPr marL="0" marR="0">
                  <a:lnSpc>
                    <a:spcPct val="150000"/>
                  </a:lnSpc>
                  <a:spcBef>
                    <a:spcPts val="0"/>
                  </a:spcBef>
                  <a:spcAft>
                    <a:spcPts val="0"/>
                  </a:spcAft>
                </a:pPr>
                <a14:m>
                  <m:oMath xmlns:m="http://schemas.openxmlformats.org/officeDocument/2006/math">
                    <m:r>
                      <a:rPr lang="en-US" sz="3200" b="1" i="1">
                        <a:effectLst/>
                        <a:latin typeface="Cambria Math"/>
                        <a:ea typeface="CMMI10"/>
                        <a:cs typeface="Times New Roman"/>
                      </a:rPr>
                      <m:t>𝚫</m:t>
                    </m:r>
                    <m:r>
                      <a:rPr lang="en-US" sz="3200" b="1" i="1">
                        <a:effectLst/>
                        <a:latin typeface="Cambria Math"/>
                        <a:ea typeface="CMMI10"/>
                        <a:cs typeface="Times New Roman"/>
                      </a:rPr>
                      <m:t>𝝀</m:t>
                    </m:r>
                  </m:oMath>
                </a14:m>
                <a:r>
                  <a:rPr lang="en-US" sz="2800" i="1" dirty="0">
                    <a:effectLst/>
                    <a:latin typeface="Times New Roman"/>
                    <a:ea typeface="CMMI10"/>
                    <a:cs typeface="Arial"/>
                  </a:rPr>
                  <a:t> </a:t>
                </a:r>
                <a:r>
                  <a:rPr lang="en-US" sz="2800" dirty="0">
                    <a:effectLst/>
                    <a:latin typeface="Times New Roman"/>
                    <a:ea typeface="CMR10"/>
                    <a:cs typeface="Arial"/>
                  </a:rPr>
                  <a:t>is the difference between the scattered and incident photon wavelength, i.e.,</a:t>
                </a:r>
                <a:endParaRPr lang="en-US" sz="2400" dirty="0">
                  <a:effectLst/>
                  <a:latin typeface="Calibri"/>
                  <a:ea typeface="Calibri"/>
                  <a:cs typeface="Arial"/>
                </a:endParaRPr>
              </a:p>
              <a:p>
                <a:pPr marL="0" marR="0">
                  <a:lnSpc>
                    <a:spcPct val="150000"/>
                  </a:lnSpc>
                  <a:spcBef>
                    <a:spcPts val="0"/>
                  </a:spcBef>
                  <a:spcAft>
                    <a:spcPts val="0"/>
                  </a:spcAft>
                </a:pPr>
                <a:r>
                  <a:rPr lang="en-US" sz="2800" b="1" dirty="0">
                    <a:effectLst/>
                    <a:latin typeface="Times New Roman"/>
                    <a:ea typeface="CMR10"/>
                    <a:cs typeface="Arial"/>
                  </a:rPr>
                  <a:t> </a:t>
                </a:r>
                <a14:m>
                  <m:oMath xmlns:m="http://schemas.openxmlformats.org/officeDocument/2006/math">
                    <m:r>
                      <a:rPr lang="en-US" sz="3200" b="1" i="1">
                        <a:effectLst/>
                        <a:latin typeface="Cambria Math"/>
                        <a:ea typeface="CMR10"/>
                        <a:cs typeface="Times New Roman"/>
                      </a:rPr>
                      <m:t>𝚫𝛌</m:t>
                    </m:r>
                    <m:r>
                      <a:rPr lang="en-US" sz="3200" b="1">
                        <a:effectLst/>
                        <a:latin typeface="Cambria Math"/>
                        <a:ea typeface="CMR10"/>
                        <a:cs typeface="Times New Roman"/>
                      </a:rPr>
                      <m:t>=</m:t>
                    </m:r>
                    <m:sSup>
                      <m:sSupPr>
                        <m:ctrlPr>
                          <a:rPr lang="en-US" sz="3200" b="1" i="1">
                            <a:effectLst/>
                            <a:latin typeface="Cambria Math" panose="02040503050406030204" pitchFamily="18" charset="0"/>
                            <a:ea typeface="CMR10"/>
                            <a:cs typeface="Times New Roman"/>
                          </a:rPr>
                        </m:ctrlPr>
                      </m:sSupPr>
                      <m:e>
                        <m:r>
                          <a:rPr lang="en-US" sz="3200" b="1" i="1">
                            <a:effectLst/>
                            <a:latin typeface="Cambria Math"/>
                            <a:ea typeface="CMR10"/>
                            <a:cs typeface="Times New Roman"/>
                          </a:rPr>
                          <m:t>𝛌</m:t>
                        </m:r>
                      </m:e>
                      <m:sup>
                        <m:r>
                          <a:rPr lang="en-US" sz="3200" b="1" i="1">
                            <a:effectLst/>
                            <a:latin typeface="Cambria Math"/>
                            <a:ea typeface="CMR10"/>
                            <a:cs typeface="Times New Roman"/>
                          </a:rPr>
                          <m:t>′</m:t>
                        </m:r>
                      </m:sup>
                    </m:sSup>
                    <m:r>
                      <a:rPr lang="en-US" sz="3200" b="1" i="1">
                        <a:effectLst/>
                        <a:latin typeface="Cambria Math"/>
                        <a:ea typeface="CMR10"/>
                        <a:cs typeface="Times New Roman"/>
                      </a:rPr>
                      <m:t>−</m:t>
                    </m:r>
                    <m:r>
                      <a:rPr lang="en-US" sz="3200" b="1" i="1">
                        <a:effectLst/>
                        <a:latin typeface="Cambria Math"/>
                        <a:ea typeface="CMR10"/>
                        <a:cs typeface="Times New Roman"/>
                      </a:rPr>
                      <m:t>𝛌</m:t>
                    </m:r>
                  </m:oMath>
                </a14:m>
                <a:endParaRPr lang="en-US" sz="2400" dirty="0">
                  <a:effectLst/>
                  <a:latin typeface="Calibri"/>
                  <a:ea typeface="Calibri"/>
                  <a:cs typeface="Arial"/>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609600"/>
                <a:ext cx="8229600" cy="6096000"/>
              </a:xfrm>
              <a:blipFill rotWithShape="1">
                <a:blip r:embed="rId2" cstate="print"/>
                <a:stretch>
                  <a:fillRect l="-1259"/>
                </a:stretch>
              </a:blipFill>
            </p:spPr>
            <p:txBody>
              <a:bodyPr/>
              <a:lstStyle/>
              <a:p>
                <a:r>
                  <a:rPr lang="en-US">
                    <a:noFill/>
                  </a:rPr>
                  <a:t> </a:t>
                </a:r>
              </a:p>
            </p:txBody>
          </p:sp>
        </mc:Fallback>
      </mc:AlternateContent>
    </p:spTree>
    <p:extLst>
      <p:ext uri="{BB962C8B-B14F-4D97-AF65-F5344CB8AC3E}">
        <p14:creationId xmlns:p14="http://schemas.microsoft.com/office/powerpoint/2010/main" val="35102807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457200"/>
                <a:ext cx="8229600" cy="5867400"/>
              </a:xfrm>
            </p:spPr>
            <p:txBody>
              <a:bodyPr>
                <a:normAutofit/>
              </a:bodyPr>
              <a:lstStyle/>
              <a:p>
                <a:pPr marL="0" marR="0">
                  <a:lnSpc>
                    <a:spcPct val="150000"/>
                  </a:lnSpc>
                  <a:spcBef>
                    <a:spcPts val="0"/>
                  </a:spcBef>
                  <a:spcAft>
                    <a:spcPts val="0"/>
                  </a:spcAft>
                </a:pPr>
                <a14:m>
                  <m:oMath xmlns:m="http://schemas.openxmlformats.org/officeDocument/2006/math">
                    <m:sSub>
                      <m:sSubPr>
                        <m:ctrlPr>
                          <a:rPr lang="en-US" sz="3200" b="1" i="1">
                            <a:latin typeface="Cambria Math" panose="02040503050406030204" pitchFamily="18" charset="0"/>
                            <a:ea typeface="CMR7"/>
                            <a:cs typeface="Times New Roman"/>
                          </a:rPr>
                        </m:ctrlPr>
                      </m:sSubPr>
                      <m:e>
                        <m:r>
                          <a:rPr lang="en-US" sz="3200" b="1" i="1">
                            <a:effectLst/>
                            <a:latin typeface="Cambria Math"/>
                            <a:ea typeface="CMR7"/>
                            <a:cs typeface="Times New Roman"/>
                          </a:rPr>
                          <m:t>𝛌</m:t>
                        </m:r>
                      </m:e>
                      <m:sub>
                        <m:r>
                          <a:rPr lang="en-US" sz="3200" b="1" i="1">
                            <a:effectLst/>
                            <a:latin typeface="Cambria Math"/>
                            <a:ea typeface="CMR7"/>
                            <a:cs typeface="Times New Roman"/>
                          </a:rPr>
                          <m:t>𝐜</m:t>
                        </m:r>
                      </m:sub>
                    </m:sSub>
                  </m:oMath>
                </a14:m>
                <a:r>
                  <a:rPr lang="en-US" sz="3200" dirty="0">
                    <a:effectLst/>
                    <a:latin typeface="Times New Roman"/>
                    <a:ea typeface="CMR7"/>
                    <a:cs typeface="Arial"/>
                  </a:rPr>
                  <a:t> </a:t>
                </a:r>
                <a:r>
                  <a:rPr lang="en-US" sz="3200" dirty="0">
                    <a:effectLst/>
                    <a:latin typeface="Times New Roman"/>
                    <a:ea typeface="CMR10"/>
                    <a:cs typeface="Arial"/>
                  </a:rPr>
                  <a:t>is the so-called Compton wavelength of the electron defined as</a:t>
                </a:r>
                <a:endParaRPr lang="en-US" sz="3200" dirty="0">
                  <a:effectLst/>
                  <a:latin typeface="Calibri"/>
                  <a:ea typeface="Calibri"/>
                  <a:cs typeface="Arial"/>
                </a:endParaRPr>
              </a:p>
              <a:p>
                <a:pPr marL="0" marR="0">
                  <a:lnSpc>
                    <a:spcPct val="115000"/>
                  </a:lnSpc>
                  <a:spcBef>
                    <a:spcPts val="0"/>
                  </a:spcBef>
                  <a:spcAft>
                    <a:spcPts val="0"/>
                  </a:spcAft>
                </a:pPr>
                <a14:m>
                  <m:oMath xmlns:m="http://schemas.openxmlformats.org/officeDocument/2006/math">
                    <m:sSub>
                      <m:sSubPr>
                        <m:ctrlPr>
                          <a:rPr lang="en-US" sz="3200" b="1" i="1">
                            <a:effectLst/>
                            <a:latin typeface="Cambria Math" panose="02040503050406030204" pitchFamily="18" charset="0"/>
                            <a:ea typeface="CMR9"/>
                            <a:cs typeface="Times New Roman"/>
                          </a:rPr>
                        </m:ctrlPr>
                      </m:sSubPr>
                      <m:e>
                        <m:r>
                          <a:rPr lang="en-US" sz="3200" b="1" i="1">
                            <a:effectLst/>
                            <a:latin typeface="Cambria Math"/>
                            <a:ea typeface="CMR9"/>
                            <a:cs typeface="Times New Roman"/>
                          </a:rPr>
                          <m:t>𝝀</m:t>
                        </m:r>
                      </m:e>
                      <m:sub>
                        <m:r>
                          <a:rPr lang="en-US" sz="3200" b="1" i="1">
                            <a:effectLst/>
                            <a:latin typeface="Cambria Math"/>
                            <a:ea typeface="CMR9"/>
                            <a:cs typeface="Times New Roman"/>
                          </a:rPr>
                          <m:t>𝒄</m:t>
                        </m:r>
                      </m:sub>
                    </m:sSub>
                    <m:r>
                      <a:rPr lang="en-US" sz="3200" b="1" i="1">
                        <a:effectLst/>
                        <a:latin typeface="Cambria Math"/>
                        <a:ea typeface="CMR9"/>
                        <a:cs typeface="Times New Roman"/>
                      </a:rPr>
                      <m:t>=</m:t>
                    </m:r>
                    <m:f>
                      <m:fPr>
                        <m:ctrlPr>
                          <a:rPr lang="en-US" sz="3200" b="1" i="1">
                            <a:effectLst/>
                            <a:latin typeface="Cambria Math" panose="02040503050406030204" pitchFamily="18" charset="0"/>
                            <a:ea typeface="CMR9"/>
                            <a:cs typeface="Times New Roman"/>
                          </a:rPr>
                        </m:ctrlPr>
                      </m:fPr>
                      <m:num>
                        <m:r>
                          <a:rPr lang="en-US" sz="3200" b="1" i="1">
                            <a:effectLst/>
                            <a:latin typeface="Cambria Math"/>
                            <a:ea typeface="CMR9"/>
                            <a:cs typeface="Times New Roman"/>
                          </a:rPr>
                          <m:t>𝒉</m:t>
                        </m:r>
                      </m:num>
                      <m:den>
                        <m:sSub>
                          <m:sSubPr>
                            <m:ctrlPr>
                              <a:rPr lang="en-US" sz="3200" b="1" i="1">
                                <a:effectLst/>
                                <a:latin typeface="Cambria Math" panose="02040503050406030204" pitchFamily="18" charset="0"/>
                                <a:ea typeface="CMR9"/>
                                <a:cs typeface="Times New Roman"/>
                              </a:rPr>
                            </m:ctrlPr>
                          </m:sSubPr>
                          <m:e>
                            <m:r>
                              <a:rPr lang="en-US" sz="3200" b="1" i="1">
                                <a:effectLst/>
                                <a:latin typeface="Cambria Math"/>
                                <a:ea typeface="CMR9"/>
                                <a:cs typeface="Times New Roman"/>
                              </a:rPr>
                              <m:t>𝒎</m:t>
                            </m:r>
                          </m:e>
                          <m:sub>
                            <m:r>
                              <a:rPr lang="en-US" sz="3200" b="1" i="1">
                                <a:effectLst/>
                                <a:latin typeface="Cambria Math"/>
                                <a:ea typeface="CMR9"/>
                                <a:cs typeface="Times New Roman"/>
                              </a:rPr>
                              <m:t>𝒆</m:t>
                            </m:r>
                          </m:sub>
                        </m:sSub>
                        <m:r>
                          <a:rPr lang="en-US" sz="3200" b="1" i="1">
                            <a:effectLst/>
                            <a:latin typeface="Cambria Math"/>
                            <a:ea typeface="CMR9"/>
                            <a:cs typeface="Times New Roman"/>
                          </a:rPr>
                          <m:t>𝒄</m:t>
                        </m:r>
                      </m:den>
                    </m:f>
                    <m:r>
                      <a:rPr lang="en-US" sz="3200" b="1" i="1">
                        <a:effectLst/>
                        <a:latin typeface="Cambria Math"/>
                        <a:ea typeface="CMR9"/>
                        <a:cs typeface="Times New Roman"/>
                      </a:rPr>
                      <m:t> =</m:t>
                    </m:r>
                    <m:r>
                      <a:rPr lang="en-US" sz="3200" b="1" i="1">
                        <a:effectLst/>
                        <a:latin typeface="Cambria Math"/>
                        <a:ea typeface="CMR9"/>
                        <a:cs typeface="Times New Roman"/>
                      </a:rPr>
                      <m:t>𝟎</m:t>
                    </m:r>
                    <m:r>
                      <a:rPr lang="en-US" sz="3200" b="1" i="1">
                        <a:effectLst/>
                        <a:latin typeface="Cambria Math"/>
                        <a:ea typeface="CMR9"/>
                        <a:cs typeface="Times New Roman"/>
                      </a:rPr>
                      <m:t>.</m:t>
                    </m:r>
                    <m:r>
                      <a:rPr lang="en-US" sz="3200" b="1" i="1">
                        <a:effectLst/>
                        <a:latin typeface="Cambria Math"/>
                        <a:ea typeface="CMR9"/>
                        <a:cs typeface="Times New Roman"/>
                      </a:rPr>
                      <m:t>𝟎𝟐𝟒𝟑</m:t>
                    </m:r>
                    <m:sSup>
                      <m:sSupPr>
                        <m:ctrlPr>
                          <a:rPr lang="en-US" sz="3200" b="1" i="1">
                            <a:effectLst/>
                            <a:latin typeface="Cambria Math" panose="02040503050406030204" pitchFamily="18" charset="0"/>
                            <a:ea typeface="CMR9"/>
                            <a:cs typeface="Times New Roman"/>
                          </a:rPr>
                        </m:ctrlPr>
                      </m:sSupPr>
                      <m:e>
                        <m:r>
                          <a:rPr lang="en-US" sz="3200" b="1" i="1">
                            <a:effectLst/>
                            <a:latin typeface="Cambria Math"/>
                            <a:ea typeface="CMR9"/>
                            <a:cs typeface="Times New Roman"/>
                          </a:rPr>
                          <m:t>  </m:t>
                        </m:r>
                        <m:r>
                          <a:rPr lang="en-US" sz="3200" b="1" i="1">
                            <a:effectLst/>
                            <a:latin typeface="Cambria Math"/>
                            <a:ea typeface="CMR9"/>
                            <a:cs typeface="Times New Roman"/>
                          </a:rPr>
                          <m:t>𝑨</m:t>
                        </m:r>
                      </m:e>
                      <m:sup>
                        <m:r>
                          <a:rPr lang="en-US" sz="3200" b="1" i="1">
                            <a:effectLst/>
                            <a:latin typeface="Cambria Math"/>
                            <a:ea typeface="CMR9"/>
                            <a:cs typeface="Times New Roman"/>
                          </a:rPr>
                          <m:t>𝟎</m:t>
                        </m:r>
                      </m:sup>
                    </m:sSup>
                  </m:oMath>
                </a14:m>
                <a:endParaRPr lang="en-US" sz="3200" b="1" dirty="0">
                  <a:effectLst/>
                  <a:latin typeface="Calibri"/>
                  <a:ea typeface="Calibri"/>
                  <a:cs typeface="Arial"/>
                </a:endParaRPr>
              </a:p>
              <a:p>
                <a14:m>
                  <m:oMath xmlns:m="http://schemas.openxmlformats.org/officeDocument/2006/math">
                    <m:r>
                      <a:rPr lang="en-US" sz="3200" b="1" i="1">
                        <a:latin typeface="Cambria Math"/>
                        <a:ea typeface="CMR9"/>
                        <a:cs typeface="Times New Roman"/>
                      </a:rPr>
                      <m:t>∆</m:t>
                    </m:r>
                    <m:r>
                      <a:rPr lang="en-US" sz="3200" b="1" i="1">
                        <a:latin typeface="Cambria Math"/>
                        <a:ea typeface="CMR9"/>
                        <a:cs typeface="Times New Roman"/>
                      </a:rPr>
                      <m:t>𝝀</m:t>
                    </m:r>
                    <m:r>
                      <a:rPr lang="en-US" sz="3200" b="1" i="1">
                        <a:latin typeface="Cambria Math"/>
                        <a:ea typeface="CMR9"/>
                        <a:cs typeface="Times New Roman"/>
                      </a:rPr>
                      <m:t>=</m:t>
                    </m:r>
                    <m:sSup>
                      <m:sSupPr>
                        <m:ctrlPr>
                          <a:rPr lang="en-US" sz="3200" b="1" i="1">
                            <a:effectLst/>
                            <a:latin typeface="Cambria Math" panose="02040503050406030204" pitchFamily="18" charset="0"/>
                            <a:ea typeface="CMR9"/>
                            <a:cs typeface="Times New Roman"/>
                          </a:rPr>
                        </m:ctrlPr>
                      </m:sSupPr>
                      <m:e>
                        <m:r>
                          <a:rPr lang="en-US" sz="3200" b="1" i="1">
                            <a:effectLst/>
                            <a:latin typeface="Cambria Math"/>
                            <a:ea typeface="CMR9"/>
                            <a:cs typeface="Times New Roman"/>
                          </a:rPr>
                          <m:t>𝝀</m:t>
                        </m:r>
                      </m:e>
                      <m:sup>
                        <m:r>
                          <a:rPr lang="en-US" sz="3200" b="1" i="1">
                            <a:effectLst/>
                            <a:latin typeface="Cambria Math"/>
                            <a:ea typeface="CMR9"/>
                            <a:cs typeface="Times New Roman"/>
                          </a:rPr>
                          <m:t>′</m:t>
                        </m:r>
                      </m:sup>
                    </m:sSup>
                    <m:r>
                      <a:rPr lang="en-US" sz="3200" b="1" i="1">
                        <a:effectLst/>
                        <a:latin typeface="Cambria Math"/>
                        <a:ea typeface="CMR9"/>
                        <a:cs typeface="Times New Roman"/>
                      </a:rPr>
                      <m:t>−</m:t>
                    </m:r>
                    <m:r>
                      <a:rPr lang="en-US" sz="3200" b="1" i="1">
                        <a:effectLst/>
                        <a:latin typeface="Cambria Math"/>
                        <a:ea typeface="CMR9"/>
                        <a:cs typeface="Times New Roman"/>
                      </a:rPr>
                      <m:t>𝝀</m:t>
                    </m:r>
                    <m:r>
                      <a:rPr lang="en-US" sz="3200" b="1" i="1">
                        <a:effectLst/>
                        <a:latin typeface="Cambria Math"/>
                        <a:ea typeface="CMR9"/>
                        <a:cs typeface="Times New Roman"/>
                      </a:rPr>
                      <m:t>=</m:t>
                    </m:r>
                    <m:f>
                      <m:fPr>
                        <m:ctrlPr>
                          <a:rPr lang="en-US" sz="3200" b="1" i="1">
                            <a:effectLst/>
                            <a:latin typeface="Cambria Math" panose="02040503050406030204" pitchFamily="18" charset="0"/>
                            <a:ea typeface="CMR9"/>
                            <a:cs typeface="Times New Roman"/>
                          </a:rPr>
                        </m:ctrlPr>
                      </m:fPr>
                      <m:num>
                        <m:r>
                          <a:rPr lang="en-US" sz="3200" b="1" i="1">
                            <a:effectLst/>
                            <a:latin typeface="Cambria Math"/>
                            <a:ea typeface="CMR9"/>
                            <a:cs typeface="Times New Roman"/>
                          </a:rPr>
                          <m:t>𝒄</m:t>
                        </m:r>
                      </m:num>
                      <m:den>
                        <m:sSup>
                          <m:sSupPr>
                            <m:ctrlPr>
                              <a:rPr lang="en-US" sz="3200" b="1" i="1">
                                <a:effectLst/>
                                <a:latin typeface="Cambria Math" panose="02040503050406030204" pitchFamily="18" charset="0"/>
                                <a:ea typeface="CMR9"/>
                                <a:cs typeface="Times New Roman"/>
                              </a:rPr>
                            </m:ctrlPr>
                          </m:sSupPr>
                          <m:e>
                            <m:r>
                              <a:rPr lang="en-US" sz="3200" b="1" i="1">
                                <a:effectLst/>
                                <a:latin typeface="Cambria Math"/>
                                <a:ea typeface="CMR9"/>
                                <a:cs typeface="Times New Roman"/>
                              </a:rPr>
                              <m:t>𝝊</m:t>
                            </m:r>
                          </m:e>
                          <m:sup>
                            <m:r>
                              <a:rPr lang="en-US" sz="3200" b="1" i="1">
                                <a:effectLst/>
                                <a:latin typeface="Cambria Math"/>
                                <a:ea typeface="CMR9"/>
                                <a:cs typeface="Times New Roman"/>
                              </a:rPr>
                              <m:t>′</m:t>
                            </m:r>
                          </m:sup>
                        </m:sSup>
                      </m:den>
                    </m:f>
                    <m:r>
                      <a:rPr lang="en-US" sz="3200" b="1" i="1">
                        <a:effectLst/>
                        <a:latin typeface="Cambria Math"/>
                        <a:ea typeface="CMR9"/>
                        <a:cs typeface="Times New Roman"/>
                      </a:rPr>
                      <m:t>−</m:t>
                    </m:r>
                    <m:f>
                      <m:fPr>
                        <m:ctrlPr>
                          <a:rPr lang="en-US" sz="3200" b="1" i="1">
                            <a:effectLst/>
                            <a:latin typeface="Cambria Math" panose="02040503050406030204" pitchFamily="18" charset="0"/>
                            <a:ea typeface="CMR9"/>
                            <a:cs typeface="Times New Roman"/>
                          </a:rPr>
                        </m:ctrlPr>
                      </m:fPr>
                      <m:num>
                        <m:r>
                          <a:rPr lang="en-US" sz="3200" b="1" i="1">
                            <a:effectLst/>
                            <a:latin typeface="Cambria Math"/>
                            <a:ea typeface="CMR9"/>
                            <a:cs typeface="Times New Roman"/>
                          </a:rPr>
                          <m:t>𝒄</m:t>
                        </m:r>
                      </m:num>
                      <m:den>
                        <m:r>
                          <a:rPr lang="en-US" sz="3200" b="1" i="1">
                            <a:effectLst/>
                            <a:latin typeface="Cambria Math"/>
                            <a:ea typeface="CMR9"/>
                            <a:cs typeface="Times New Roman"/>
                          </a:rPr>
                          <m:t>𝝊</m:t>
                        </m:r>
                      </m:den>
                    </m:f>
                    <m:r>
                      <a:rPr lang="en-US" sz="3200" b="1" i="1">
                        <a:effectLst/>
                        <a:latin typeface="Cambria Math"/>
                        <a:ea typeface="CMR9"/>
                        <a:cs typeface="Times New Roman"/>
                      </a:rPr>
                      <m:t>=</m:t>
                    </m:r>
                    <m:f>
                      <m:fPr>
                        <m:ctrlPr>
                          <a:rPr lang="en-US" sz="3200" b="1" i="1">
                            <a:effectLst/>
                            <a:latin typeface="Cambria Math" panose="02040503050406030204" pitchFamily="18" charset="0"/>
                            <a:ea typeface="CMR9"/>
                            <a:cs typeface="Times New Roman"/>
                          </a:rPr>
                        </m:ctrlPr>
                      </m:fPr>
                      <m:num>
                        <m:r>
                          <a:rPr lang="en-US" sz="3200" b="1" i="1">
                            <a:effectLst/>
                            <a:latin typeface="Cambria Math"/>
                            <a:ea typeface="CMR9"/>
                            <a:cs typeface="Times New Roman"/>
                          </a:rPr>
                          <m:t>𝒉</m:t>
                        </m:r>
                      </m:num>
                      <m:den>
                        <m:sSub>
                          <m:sSubPr>
                            <m:ctrlPr>
                              <a:rPr lang="en-US" sz="3200" b="1" i="1">
                                <a:effectLst/>
                                <a:latin typeface="Cambria Math" panose="02040503050406030204" pitchFamily="18" charset="0"/>
                                <a:ea typeface="CMR9"/>
                                <a:cs typeface="Times New Roman"/>
                              </a:rPr>
                            </m:ctrlPr>
                          </m:sSubPr>
                          <m:e>
                            <m:r>
                              <a:rPr lang="en-US" sz="3200" b="1" i="1">
                                <a:effectLst/>
                                <a:latin typeface="Cambria Math"/>
                                <a:ea typeface="CMR9"/>
                                <a:cs typeface="Times New Roman"/>
                              </a:rPr>
                              <m:t>𝒎</m:t>
                            </m:r>
                          </m:e>
                          <m:sub>
                            <m:r>
                              <a:rPr lang="en-US" sz="3200" b="1" i="1">
                                <a:effectLst/>
                                <a:latin typeface="Cambria Math"/>
                                <a:ea typeface="CMR9"/>
                                <a:cs typeface="Times New Roman"/>
                              </a:rPr>
                              <m:t>𝒆</m:t>
                            </m:r>
                          </m:sub>
                        </m:sSub>
                        <m:r>
                          <a:rPr lang="en-US" sz="3200" b="1" i="1">
                            <a:effectLst/>
                            <a:latin typeface="Cambria Math"/>
                            <a:ea typeface="CMR9"/>
                            <a:cs typeface="Times New Roman"/>
                          </a:rPr>
                          <m:t>𝒄</m:t>
                        </m:r>
                      </m:den>
                    </m:f>
                    <m:r>
                      <a:rPr lang="en-US" sz="3200" b="1" i="1">
                        <a:effectLst/>
                        <a:latin typeface="Cambria Math"/>
                        <a:ea typeface="CMR9"/>
                        <a:cs typeface="Times New Roman"/>
                      </a:rPr>
                      <m:t>(</m:t>
                    </m:r>
                    <m:r>
                      <a:rPr lang="en-US" sz="3200" b="1" i="1">
                        <a:effectLst/>
                        <a:latin typeface="Cambria Math"/>
                        <a:ea typeface="CMR9"/>
                        <a:cs typeface="Times New Roman"/>
                      </a:rPr>
                      <m:t>𝟏</m:t>
                    </m:r>
                    <m:r>
                      <a:rPr lang="en-US" sz="3200" b="1" i="1">
                        <a:effectLst/>
                        <a:latin typeface="Cambria Math"/>
                        <a:ea typeface="CMR9"/>
                        <a:cs typeface="Times New Roman"/>
                      </a:rPr>
                      <m:t>−</m:t>
                    </m:r>
                    <m:func>
                      <m:funcPr>
                        <m:ctrlPr>
                          <a:rPr lang="en-US" sz="3200" b="1" i="1">
                            <a:effectLst/>
                            <a:latin typeface="Cambria Math" panose="02040503050406030204" pitchFamily="18" charset="0"/>
                            <a:ea typeface="CMR9"/>
                            <a:cs typeface="Times New Roman"/>
                          </a:rPr>
                        </m:ctrlPr>
                      </m:funcPr>
                      <m:fName>
                        <m:r>
                          <a:rPr lang="en-US" sz="3200" b="1" i="1">
                            <a:effectLst/>
                            <a:latin typeface="Cambria Math"/>
                            <a:ea typeface="CMR9"/>
                            <a:cs typeface="Times New Roman"/>
                          </a:rPr>
                          <m:t>𝒄𝒐𝒔</m:t>
                        </m:r>
                      </m:fName>
                      <m:e>
                        <m:r>
                          <a:rPr lang="en-US" sz="3200" b="1" i="1">
                            <a:effectLst/>
                            <a:latin typeface="Cambria Math"/>
                            <a:ea typeface="CMR9"/>
                            <a:cs typeface="Times New Roman"/>
                          </a:rPr>
                          <m:t>𝜽</m:t>
                        </m:r>
                        <m:r>
                          <a:rPr lang="en-US" sz="3200" b="1" i="1">
                            <a:effectLst/>
                            <a:latin typeface="Cambria Math"/>
                            <a:ea typeface="CMR9"/>
                            <a:cs typeface="Times New Roman"/>
                          </a:rPr>
                          <m:t>)</m:t>
                        </m:r>
                      </m:e>
                    </m:func>
                  </m:oMath>
                </a14:m>
                <a:endParaRPr lang="en-US" sz="3200" b="1" dirty="0"/>
              </a:p>
              <a:p>
                <a:endParaRPr lang="en-US" sz="3200" b="1" dirty="0"/>
              </a:p>
              <a:p>
                <a14:m>
                  <m:oMath xmlns:m="http://schemas.openxmlformats.org/officeDocument/2006/math">
                    <m:f>
                      <m:fPr>
                        <m:ctrlPr>
                          <a:rPr lang="en-US" sz="3200" b="1" i="1">
                            <a:latin typeface="Cambria Math" panose="02040503050406030204" pitchFamily="18" charset="0"/>
                            <a:ea typeface="CMR9"/>
                            <a:cs typeface="Times New Roman"/>
                          </a:rPr>
                        </m:ctrlPr>
                      </m:fPr>
                      <m:num>
                        <m:r>
                          <a:rPr lang="en-US" sz="3200" b="1" i="1">
                            <a:effectLst/>
                            <a:latin typeface="Cambria Math"/>
                            <a:ea typeface="CMR9"/>
                            <a:cs typeface="Times New Roman"/>
                          </a:rPr>
                          <m:t>𝟏</m:t>
                        </m:r>
                      </m:num>
                      <m:den>
                        <m:sSup>
                          <m:sSupPr>
                            <m:ctrlPr>
                              <a:rPr lang="en-US" sz="3200" b="1" i="1">
                                <a:effectLst/>
                                <a:latin typeface="Cambria Math" panose="02040503050406030204" pitchFamily="18" charset="0"/>
                                <a:ea typeface="CMR9"/>
                                <a:cs typeface="Times New Roman"/>
                              </a:rPr>
                            </m:ctrlPr>
                          </m:sSupPr>
                          <m:e>
                            <m:r>
                              <a:rPr lang="en-US" sz="3200" b="1" i="1">
                                <a:effectLst/>
                                <a:latin typeface="Cambria Math"/>
                                <a:ea typeface="CMR9"/>
                                <a:cs typeface="Times New Roman"/>
                              </a:rPr>
                              <m:t>𝒉</m:t>
                            </m:r>
                            <m:r>
                              <a:rPr lang="en-US" sz="3200" b="1" i="1">
                                <a:effectLst/>
                                <a:latin typeface="Cambria Math"/>
                                <a:ea typeface="CMR9"/>
                                <a:cs typeface="Times New Roman"/>
                              </a:rPr>
                              <m:t>𝝊</m:t>
                            </m:r>
                          </m:e>
                          <m:sup>
                            <m:r>
                              <a:rPr lang="en-US" sz="3200" b="1" i="1">
                                <a:effectLst/>
                                <a:latin typeface="Cambria Math"/>
                                <a:ea typeface="CMR9"/>
                                <a:cs typeface="Times New Roman"/>
                              </a:rPr>
                              <m:t>′</m:t>
                            </m:r>
                          </m:sup>
                        </m:sSup>
                      </m:den>
                    </m:f>
                    <m:r>
                      <a:rPr lang="en-US" sz="3200" b="1" i="1">
                        <a:effectLst/>
                        <a:latin typeface="Cambria Math"/>
                        <a:ea typeface="CMR9"/>
                        <a:cs typeface="Times New Roman"/>
                      </a:rPr>
                      <m:t>−</m:t>
                    </m:r>
                    <m:f>
                      <m:fPr>
                        <m:ctrlPr>
                          <a:rPr lang="en-US" sz="3200" b="1" i="1">
                            <a:effectLst/>
                            <a:latin typeface="Cambria Math" panose="02040503050406030204" pitchFamily="18" charset="0"/>
                            <a:ea typeface="CMR9"/>
                            <a:cs typeface="Times New Roman"/>
                          </a:rPr>
                        </m:ctrlPr>
                      </m:fPr>
                      <m:num>
                        <m:r>
                          <a:rPr lang="en-US" sz="3200" b="1" i="1">
                            <a:effectLst/>
                            <a:latin typeface="Cambria Math"/>
                            <a:ea typeface="CMR9"/>
                            <a:cs typeface="Times New Roman"/>
                          </a:rPr>
                          <m:t>𝟏</m:t>
                        </m:r>
                      </m:num>
                      <m:den>
                        <m:r>
                          <a:rPr lang="en-US" sz="3200" b="1" i="1">
                            <a:effectLst/>
                            <a:latin typeface="Cambria Math"/>
                            <a:ea typeface="CMR9"/>
                            <a:cs typeface="Times New Roman"/>
                          </a:rPr>
                          <m:t>𝒉</m:t>
                        </m:r>
                        <m:r>
                          <a:rPr lang="en-US" sz="3200" b="1" i="1">
                            <a:effectLst/>
                            <a:latin typeface="Cambria Math"/>
                            <a:ea typeface="CMR9"/>
                            <a:cs typeface="Times New Roman"/>
                          </a:rPr>
                          <m:t>𝝊</m:t>
                        </m:r>
                      </m:den>
                    </m:f>
                    <m:r>
                      <a:rPr lang="en-US" sz="3200" b="1" i="1">
                        <a:effectLst/>
                        <a:latin typeface="Cambria Math"/>
                        <a:ea typeface="CMR9"/>
                        <a:cs typeface="Times New Roman"/>
                      </a:rPr>
                      <m:t>=</m:t>
                    </m:r>
                    <m:f>
                      <m:fPr>
                        <m:ctrlPr>
                          <a:rPr lang="en-US" sz="3200" b="1" i="1">
                            <a:effectLst/>
                            <a:latin typeface="Cambria Math" panose="02040503050406030204" pitchFamily="18" charset="0"/>
                            <a:ea typeface="CMR9"/>
                            <a:cs typeface="Times New Roman"/>
                          </a:rPr>
                        </m:ctrlPr>
                      </m:fPr>
                      <m:num>
                        <m:r>
                          <a:rPr lang="en-US" sz="3200" b="1" i="1">
                            <a:effectLst/>
                            <a:latin typeface="Cambria Math"/>
                            <a:ea typeface="CMR9"/>
                            <a:cs typeface="Times New Roman"/>
                          </a:rPr>
                          <m:t>𝟏</m:t>
                        </m:r>
                      </m:num>
                      <m:den>
                        <m:sSub>
                          <m:sSubPr>
                            <m:ctrlPr>
                              <a:rPr lang="en-US" sz="3200" b="1" i="1">
                                <a:effectLst/>
                                <a:latin typeface="Cambria Math" panose="02040503050406030204" pitchFamily="18" charset="0"/>
                                <a:ea typeface="CMR9"/>
                                <a:cs typeface="Times New Roman"/>
                              </a:rPr>
                            </m:ctrlPr>
                          </m:sSubPr>
                          <m:e>
                            <m:r>
                              <a:rPr lang="en-US" sz="3200" b="1" i="1">
                                <a:effectLst/>
                                <a:latin typeface="Cambria Math"/>
                                <a:ea typeface="CMR9"/>
                                <a:cs typeface="Times New Roman"/>
                              </a:rPr>
                              <m:t>𝒎</m:t>
                            </m:r>
                          </m:e>
                          <m:sub>
                            <m:r>
                              <a:rPr lang="en-US" sz="3200" b="1" i="1">
                                <a:effectLst/>
                                <a:latin typeface="Cambria Math"/>
                                <a:ea typeface="CMR9"/>
                                <a:cs typeface="Times New Roman"/>
                              </a:rPr>
                              <m:t>𝒆</m:t>
                            </m:r>
                          </m:sub>
                        </m:sSub>
                        <m:sSup>
                          <m:sSupPr>
                            <m:ctrlPr>
                              <a:rPr lang="en-US" sz="3200" b="1" i="1">
                                <a:effectLst/>
                                <a:latin typeface="Cambria Math" panose="02040503050406030204" pitchFamily="18" charset="0"/>
                                <a:ea typeface="CMR9"/>
                                <a:cs typeface="Times New Roman"/>
                              </a:rPr>
                            </m:ctrlPr>
                          </m:sSupPr>
                          <m:e>
                            <m:r>
                              <a:rPr lang="en-US" sz="3200" b="1" i="1">
                                <a:effectLst/>
                                <a:latin typeface="Cambria Math"/>
                                <a:ea typeface="CMR9"/>
                                <a:cs typeface="Times New Roman"/>
                              </a:rPr>
                              <m:t>𝒄</m:t>
                            </m:r>
                          </m:e>
                          <m:sup>
                            <m:r>
                              <a:rPr lang="en-US" sz="3200" b="1" i="1">
                                <a:effectLst/>
                                <a:latin typeface="Cambria Math"/>
                                <a:ea typeface="CMR9"/>
                                <a:cs typeface="Times New Roman"/>
                              </a:rPr>
                              <m:t>𝟐</m:t>
                            </m:r>
                          </m:sup>
                        </m:sSup>
                      </m:den>
                    </m:f>
                    <m:r>
                      <a:rPr lang="en-US" sz="3200" b="1" i="1">
                        <a:effectLst/>
                        <a:latin typeface="Cambria Math"/>
                        <a:ea typeface="CMR9"/>
                        <a:cs typeface="Times New Roman"/>
                      </a:rPr>
                      <m:t>(</m:t>
                    </m:r>
                    <m:r>
                      <a:rPr lang="en-US" sz="3200" b="1" i="1">
                        <a:effectLst/>
                        <a:latin typeface="Cambria Math"/>
                        <a:ea typeface="CMR9"/>
                        <a:cs typeface="Times New Roman"/>
                      </a:rPr>
                      <m:t>𝟏</m:t>
                    </m:r>
                    <m:r>
                      <a:rPr lang="en-US" sz="3200" b="1" i="1">
                        <a:effectLst/>
                        <a:latin typeface="Cambria Math"/>
                        <a:ea typeface="CMR9"/>
                        <a:cs typeface="Times New Roman"/>
                      </a:rPr>
                      <m:t>−</m:t>
                    </m:r>
                    <m:func>
                      <m:funcPr>
                        <m:ctrlPr>
                          <a:rPr lang="en-US" sz="3200" b="1" i="1">
                            <a:effectLst/>
                            <a:latin typeface="Cambria Math" panose="02040503050406030204" pitchFamily="18" charset="0"/>
                            <a:ea typeface="CMR9"/>
                            <a:cs typeface="Times New Roman"/>
                          </a:rPr>
                        </m:ctrlPr>
                      </m:funcPr>
                      <m:fName>
                        <m:r>
                          <a:rPr lang="en-US" sz="3200" b="1" i="1">
                            <a:effectLst/>
                            <a:latin typeface="Cambria Math"/>
                            <a:ea typeface="CMR9"/>
                            <a:cs typeface="Times New Roman"/>
                          </a:rPr>
                          <m:t>𝒄𝒐𝒔</m:t>
                        </m:r>
                      </m:fName>
                      <m:e>
                        <m:r>
                          <a:rPr lang="en-US" sz="3200" b="1" i="1">
                            <a:effectLst/>
                            <a:latin typeface="Cambria Math"/>
                            <a:ea typeface="CMR9"/>
                            <a:cs typeface="Times New Roman"/>
                          </a:rPr>
                          <m:t>𝜽</m:t>
                        </m:r>
                        <m:r>
                          <a:rPr lang="en-US" sz="3200" b="1" i="1">
                            <a:effectLst/>
                            <a:latin typeface="Cambria Math"/>
                            <a:ea typeface="CMR9"/>
                            <a:cs typeface="Times New Roman"/>
                          </a:rPr>
                          <m:t>)</m:t>
                        </m:r>
                      </m:e>
                    </m:func>
                  </m:oMath>
                </a14:m>
                <a:endParaRPr lang="en-US" sz="3200"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457200"/>
                <a:ext cx="8229600" cy="5867400"/>
              </a:xfrm>
              <a:blipFill rotWithShape="1">
                <a:blip r:embed="rId2" cstate="print"/>
                <a:stretch>
                  <a:fillRect l="-1852" r="-519"/>
                </a:stretch>
              </a:blipFill>
            </p:spPr>
            <p:txBody>
              <a:bodyPr/>
              <a:lstStyle/>
              <a:p>
                <a:r>
                  <a:rPr lang="en-US">
                    <a:noFill/>
                  </a:rPr>
                  <a:t> </a:t>
                </a:r>
              </a:p>
            </p:txBody>
          </p:sp>
        </mc:Fallback>
      </mc:AlternateContent>
    </p:spTree>
    <p:extLst>
      <p:ext uri="{BB962C8B-B14F-4D97-AF65-F5344CB8AC3E}">
        <p14:creationId xmlns:p14="http://schemas.microsoft.com/office/powerpoint/2010/main" val="3041735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0" marR="0">
              <a:lnSpc>
                <a:spcPct val="115000"/>
              </a:lnSpc>
              <a:spcBef>
                <a:spcPts val="0"/>
              </a:spcBef>
              <a:spcAft>
                <a:spcPts val="0"/>
              </a:spcAft>
            </a:pPr>
            <a:r>
              <a:rPr lang="en-US" sz="3200" dirty="0">
                <a:solidFill>
                  <a:schemeClr val="tx1"/>
                </a:solidFill>
                <a:latin typeface="Times New Roman"/>
                <a:ea typeface="CMR9"/>
                <a:cs typeface="Arial"/>
              </a:rPr>
              <a:t>Thus the energy of the Compton scattered photon and recoil electron respectively are :</a:t>
            </a:r>
            <a:br>
              <a:rPr lang="en-US" sz="2400" dirty="0">
                <a:solidFill>
                  <a:schemeClr val="tx1"/>
                </a:solidFill>
                <a:ea typeface="Calibri"/>
                <a:cs typeface="Arial"/>
              </a:rPr>
            </a:br>
            <a:endParaRPr lang="en-US" sz="2800" dirty="0">
              <a:solidFill>
                <a:schemeClr val="tx1"/>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524000"/>
                <a:ext cx="8229600" cy="4800600"/>
              </a:xfrm>
            </p:spPr>
            <p:txBody>
              <a:bodyPr/>
              <a:lstStyle/>
              <a:p>
                <a14:m>
                  <m:oMath xmlns:m="http://schemas.openxmlformats.org/officeDocument/2006/math">
                    <m:sSup>
                      <m:sSupPr>
                        <m:ctrlPr>
                          <a:rPr lang="en-US" sz="3600" b="1" i="1">
                            <a:latin typeface="Cambria Math" panose="02040503050406030204" pitchFamily="18" charset="0"/>
                            <a:ea typeface="CMR9"/>
                            <a:cs typeface="Times New Roman"/>
                          </a:rPr>
                        </m:ctrlPr>
                      </m:sSupPr>
                      <m:e>
                        <m:r>
                          <a:rPr lang="en-US" sz="3600" b="1" i="1">
                            <a:effectLst/>
                            <a:latin typeface="Cambria Math"/>
                            <a:ea typeface="CMR9"/>
                            <a:cs typeface="Times New Roman"/>
                          </a:rPr>
                          <m:t>𝒉</m:t>
                        </m:r>
                        <m:r>
                          <a:rPr lang="en-US" sz="3600" b="1" i="1">
                            <a:effectLst/>
                            <a:latin typeface="Cambria Math"/>
                            <a:ea typeface="CMR9"/>
                            <a:cs typeface="Times New Roman"/>
                          </a:rPr>
                          <m:t>𝝊</m:t>
                        </m:r>
                      </m:e>
                      <m:sup>
                        <m:r>
                          <a:rPr lang="en-US" sz="3600" b="1" i="1">
                            <a:effectLst/>
                            <a:latin typeface="Cambria Math"/>
                            <a:ea typeface="CMR9"/>
                            <a:cs typeface="Times New Roman"/>
                          </a:rPr>
                          <m:t>′</m:t>
                        </m:r>
                      </m:sup>
                    </m:sSup>
                    <m:r>
                      <a:rPr lang="en-US" sz="3600" b="1" i="1">
                        <a:effectLst/>
                        <a:latin typeface="Cambria Math"/>
                        <a:ea typeface="CMR9"/>
                        <a:cs typeface="Times New Roman"/>
                      </a:rPr>
                      <m:t>=</m:t>
                    </m:r>
                    <m:f>
                      <m:fPr>
                        <m:ctrlPr>
                          <a:rPr lang="en-US" sz="3600" b="1" i="1">
                            <a:effectLst/>
                            <a:latin typeface="Cambria Math" panose="02040503050406030204" pitchFamily="18" charset="0"/>
                            <a:ea typeface="CMR9"/>
                            <a:cs typeface="Times New Roman"/>
                          </a:rPr>
                        </m:ctrlPr>
                      </m:fPr>
                      <m:num>
                        <m:r>
                          <a:rPr lang="en-US" sz="3600" b="1" i="1">
                            <a:effectLst/>
                            <a:latin typeface="Cambria Math"/>
                            <a:ea typeface="CMR9"/>
                            <a:cs typeface="Times New Roman"/>
                          </a:rPr>
                          <m:t>𝒉</m:t>
                        </m:r>
                        <m:r>
                          <a:rPr lang="en-US" sz="3600" b="1" i="1">
                            <a:effectLst/>
                            <a:latin typeface="Cambria Math"/>
                            <a:ea typeface="CMR9"/>
                            <a:cs typeface="Times New Roman"/>
                          </a:rPr>
                          <m:t>𝝊</m:t>
                        </m:r>
                      </m:num>
                      <m:den>
                        <m:r>
                          <a:rPr lang="en-US" sz="3600" b="1" i="1">
                            <a:effectLst/>
                            <a:latin typeface="Cambria Math"/>
                            <a:ea typeface="CMR9"/>
                            <a:cs typeface="Times New Roman"/>
                          </a:rPr>
                          <m:t>𝟏</m:t>
                        </m:r>
                        <m:r>
                          <a:rPr lang="en-US" sz="3600" b="1" i="1">
                            <a:effectLst/>
                            <a:latin typeface="Cambria Math"/>
                            <a:ea typeface="CMR9"/>
                            <a:cs typeface="Times New Roman"/>
                          </a:rPr>
                          <m:t>+</m:t>
                        </m:r>
                        <m:r>
                          <a:rPr lang="en-US" sz="3600" b="1" i="1">
                            <a:effectLst/>
                            <a:latin typeface="Cambria Math"/>
                            <a:ea typeface="CMR9"/>
                            <a:cs typeface="Times New Roman"/>
                          </a:rPr>
                          <m:t>𝜺</m:t>
                        </m:r>
                        <m:r>
                          <a:rPr lang="en-US" sz="3600" b="1" i="1">
                            <a:effectLst/>
                            <a:latin typeface="Cambria Math"/>
                            <a:ea typeface="CMR9"/>
                            <a:cs typeface="Times New Roman"/>
                          </a:rPr>
                          <m:t>(</m:t>
                        </m:r>
                        <m:r>
                          <a:rPr lang="en-US" sz="3600" b="1" i="1">
                            <a:effectLst/>
                            <a:latin typeface="Cambria Math"/>
                            <a:ea typeface="CMR9"/>
                            <a:cs typeface="Times New Roman"/>
                          </a:rPr>
                          <m:t>𝟏</m:t>
                        </m:r>
                        <m:r>
                          <a:rPr lang="en-US" sz="3600" b="1" i="1">
                            <a:effectLst/>
                            <a:latin typeface="Cambria Math"/>
                            <a:ea typeface="CMR9"/>
                            <a:cs typeface="Times New Roman"/>
                          </a:rPr>
                          <m:t>−</m:t>
                        </m:r>
                        <m:func>
                          <m:funcPr>
                            <m:ctrlPr>
                              <a:rPr lang="en-US" sz="3600" b="1" i="1">
                                <a:effectLst/>
                                <a:latin typeface="Cambria Math" panose="02040503050406030204" pitchFamily="18" charset="0"/>
                                <a:ea typeface="CMR9"/>
                                <a:cs typeface="Times New Roman"/>
                              </a:rPr>
                            </m:ctrlPr>
                          </m:funcPr>
                          <m:fName>
                            <m:r>
                              <a:rPr lang="en-US" sz="3600" b="1" i="1">
                                <a:effectLst/>
                                <a:latin typeface="Cambria Math"/>
                                <a:ea typeface="CMR9"/>
                                <a:cs typeface="Times New Roman"/>
                              </a:rPr>
                              <m:t>𝒄𝒐𝒔</m:t>
                            </m:r>
                          </m:fName>
                          <m:e>
                            <m:r>
                              <a:rPr lang="en-US" sz="3600" b="1" i="1">
                                <a:effectLst/>
                                <a:latin typeface="Cambria Math"/>
                                <a:ea typeface="CMR9"/>
                                <a:cs typeface="Times New Roman"/>
                              </a:rPr>
                              <m:t>𝜽</m:t>
                            </m:r>
                            <m:r>
                              <a:rPr lang="en-US" sz="3600" b="1" i="1">
                                <a:effectLst/>
                                <a:latin typeface="Cambria Math"/>
                                <a:ea typeface="CMR9"/>
                                <a:cs typeface="Times New Roman"/>
                              </a:rPr>
                              <m:t>)</m:t>
                            </m:r>
                          </m:e>
                        </m:func>
                      </m:den>
                    </m:f>
                  </m:oMath>
                </a14:m>
                <a:endParaRPr lang="en-US" sz="3200" b="1" dirty="0"/>
              </a:p>
              <a:p>
                <a:endParaRPr lang="en-US" sz="3200" b="1" dirty="0"/>
              </a:p>
              <a:p>
                <a14:m>
                  <m:oMath xmlns:m="http://schemas.openxmlformats.org/officeDocument/2006/math">
                    <m:sSub>
                      <m:sSubPr>
                        <m:ctrlPr>
                          <a:rPr lang="en-US" sz="3600" b="1" i="1">
                            <a:latin typeface="Cambria Math" panose="02040503050406030204" pitchFamily="18" charset="0"/>
                            <a:ea typeface="CMR9"/>
                            <a:cs typeface="Times New Roman"/>
                          </a:rPr>
                        </m:ctrlPr>
                      </m:sSubPr>
                      <m:e>
                        <m:r>
                          <a:rPr lang="en-US" sz="3600" b="1" i="1">
                            <a:effectLst/>
                            <a:latin typeface="Cambria Math"/>
                            <a:ea typeface="CMR9"/>
                            <a:cs typeface="Times New Roman"/>
                          </a:rPr>
                          <m:t>𝑬</m:t>
                        </m:r>
                      </m:e>
                      <m:sub>
                        <m:r>
                          <a:rPr lang="en-US" sz="3600" b="1" i="1">
                            <a:effectLst/>
                            <a:latin typeface="Cambria Math"/>
                            <a:ea typeface="CMR9"/>
                            <a:cs typeface="Times New Roman"/>
                          </a:rPr>
                          <m:t>𝒌</m:t>
                        </m:r>
                      </m:sub>
                    </m:sSub>
                    <m:r>
                      <a:rPr lang="en-US" sz="3600" b="1" i="1">
                        <a:effectLst/>
                        <a:latin typeface="Cambria Math"/>
                        <a:ea typeface="CMR9"/>
                        <a:cs typeface="Times New Roman"/>
                      </a:rPr>
                      <m:t>=</m:t>
                    </m:r>
                    <m:r>
                      <a:rPr lang="en-US" sz="3600" b="1" i="1">
                        <a:effectLst/>
                        <a:latin typeface="Cambria Math"/>
                        <a:ea typeface="CMR9"/>
                        <a:cs typeface="Times New Roman"/>
                      </a:rPr>
                      <m:t>𝒉</m:t>
                    </m:r>
                    <m:r>
                      <a:rPr lang="en-US" sz="3600" b="1" i="1">
                        <a:effectLst/>
                        <a:latin typeface="Cambria Math"/>
                        <a:ea typeface="CMR9"/>
                        <a:cs typeface="Times New Roman"/>
                      </a:rPr>
                      <m:t>𝝊</m:t>
                    </m:r>
                    <m:f>
                      <m:fPr>
                        <m:ctrlPr>
                          <a:rPr lang="en-US" sz="3600" b="1" i="1">
                            <a:effectLst/>
                            <a:latin typeface="Cambria Math" panose="02040503050406030204" pitchFamily="18" charset="0"/>
                            <a:ea typeface="CMR9"/>
                            <a:cs typeface="Times New Roman"/>
                          </a:rPr>
                        </m:ctrlPr>
                      </m:fPr>
                      <m:num>
                        <m:r>
                          <a:rPr lang="en-US" sz="3600" b="1" i="1">
                            <a:effectLst/>
                            <a:latin typeface="Cambria Math"/>
                            <a:ea typeface="CMR9"/>
                            <a:cs typeface="Times New Roman"/>
                          </a:rPr>
                          <m:t>𝜺</m:t>
                        </m:r>
                        <m:r>
                          <a:rPr lang="en-US" sz="3600" b="1" i="1">
                            <a:effectLst/>
                            <a:latin typeface="Cambria Math"/>
                            <a:ea typeface="CMR9"/>
                            <a:cs typeface="Times New Roman"/>
                          </a:rPr>
                          <m:t>(</m:t>
                        </m:r>
                        <m:r>
                          <a:rPr lang="en-US" sz="3600" b="1" i="1">
                            <a:effectLst/>
                            <a:latin typeface="Cambria Math"/>
                            <a:ea typeface="CMR9"/>
                            <a:cs typeface="Times New Roman"/>
                          </a:rPr>
                          <m:t>𝟏</m:t>
                        </m:r>
                        <m:r>
                          <a:rPr lang="en-US" sz="3600" b="1" i="1">
                            <a:effectLst/>
                            <a:latin typeface="Cambria Math"/>
                            <a:ea typeface="CMR9"/>
                            <a:cs typeface="Times New Roman"/>
                          </a:rPr>
                          <m:t>−</m:t>
                        </m:r>
                        <m:func>
                          <m:funcPr>
                            <m:ctrlPr>
                              <a:rPr lang="en-US" sz="3600" b="1" i="1">
                                <a:effectLst/>
                                <a:latin typeface="Cambria Math" panose="02040503050406030204" pitchFamily="18" charset="0"/>
                                <a:ea typeface="CMR9"/>
                                <a:cs typeface="Times New Roman"/>
                              </a:rPr>
                            </m:ctrlPr>
                          </m:funcPr>
                          <m:fName>
                            <m:r>
                              <a:rPr lang="en-US" sz="3600" b="1" i="1">
                                <a:effectLst/>
                                <a:latin typeface="Cambria Math"/>
                                <a:ea typeface="CMR9"/>
                                <a:cs typeface="Times New Roman"/>
                              </a:rPr>
                              <m:t>𝒄𝒐𝒔</m:t>
                            </m:r>
                          </m:fName>
                          <m:e>
                            <m:r>
                              <a:rPr lang="en-US" sz="3600" b="1" i="1">
                                <a:effectLst/>
                                <a:latin typeface="Cambria Math"/>
                                <a:ea typeface="CMR9"/>
                                <a:cs typeface="Times New Roman"/>
                              </a:rPr>
                              <m:t>𝜽</m:t>
                            </m:r>
                            <m:r>
                              <a:rPr lang="en-US" sz="3600" b="1" i="1">
                                <a:effectLst/>
                                <a:latin typeface="Cambria Math"/>
                                <a:ea typeface="CMR9"/>
                                <a:cs typeface="Times New Roman"/>
                              </a:rPr>
                              <m:t>)</m:t>
                            </m:r>
                          </m:e>
                        </m:func>
                      </m:num>
                      <m:den>
                        <m:r>
                          <a:rPr lang="en-US" sz="3600" b="1" i="1">
                            <a:effectLst/>
                            <a:latin typeface="Cambria Math"/>
                            <a:ea typeface="CMR9"/>
                            <a:cs typeface="Times New Roman"/>
                          </a:rPr>
                          <m:t>𝟏</m:t>
                        </m:r>
                        <m:r>
                          <a:rPr lang="en-US" sz="3600" b="1" i="1">
                            <a:effectLst/>
                            <a:latin typeface="Cambria Math"/>
                            <a:ea typeface="CMR9"/>
                            <a:cs typeface="Times New Roman"/>
                          </a:rPr>
                          <m:t>+</m:t>
                        </m:r>
                        <m:r>
                          <a:rPr lang="en-US" sz="3600" b="1" i="1">
                            <a:effectLst/>
                            <a:latin typeface="Cambria Math"/>
                            <a:ea typeface="CMR9"/>
                            <a:cs typeface="Times New Roman"/>
                          </a:rPr>
                          <m:t>𝜺</m:t>
                        </m:r>
                        <m:r>
                          <a:rPr lang="en-US" sz="3600" b="1" i="1">
                            <a:effectLst/>
                            <a:latin typeface="Cambria Math"/>
                            <a:ea typeface="CMR9"/>
                            <a:cs typeface="Times New Roman"/>
                          </a:rPr>
                          <m:t>(</m:t>
                        </m:r>
                        <m:r>
                          <a:rPr lang="en-US" sz="3600" b="1" i="1">
                            <a:effectLst/>
                            <a:latin typeface="Cambria Math"/>
                            <a:ea typeface="CMR9"/>
                            <a:cs typeface="Times New Roman"/>
                          </a:rPr>
                          <m:t>𝟏</m:t>
                        </m:r>
                        <m:r>
                          <a:rPr lang="en-US" sz="3600" b="1" i="1">
                            <a:effectLst/>
                            <a:latin typeface="Cambria Math"/>
                            <a:ea typeface="CMR9"/>
                            <a:cs typeface="Times New Roman"/>
                          </a:rPr>
                          <m:t>−</m:t>
                        </m:r>
                        <m:func>
                          <m:funcPr>
                            <m:ctrlPr>
                              <a:rPr lang="en-US" sz="3600" b="1" i="1">
                                <a:effectLst/>
                                <a:latin typeface="Cambria Math" panose="02040503050406030204" pitchFamily="18" charset="0"/>
                                <a:ea typeface="CMR9"/>
                                <a:cs typeface="Times New Roman"/>
                              </a:rPr>
                            </m:ctrlPr>
                          </m:funcPr>
                          <m:fName>
                            <m:r>
                              <a:rPr lang="en-US" sz="3600" b="1" i="1">
                                <a:effectLst/>
                                <a:latin typeface="Cambria Math"/>
                                <a:ea typeface="CMR9"/>
                                <a:cs typeface="Times New Roman"/>
                              </a:rPr>
                              <m:t>𝒄𝒐𝒔</m:t>
                            </m:r>
                          </m:fName>
                          <m:e>
                            <m:r>
                              <a:rPr lang="en-US" sz="3600" b="1" i="1">
                                <a:effectLst/>
                                <a:latin typeface="Cambria Math"/>
                                <a:ea typeface="CMR9"/>
                                <a:cs typeface="Times New Roman"/>
                              </a:rPr>
                              <m:t>𝜽</m:t>
                            </m:r>
                            <m:r>
                              <a:rPr lang="en-US" sz="3600" b="1" i="1">
                                <a:effectLst/>
                                <a:latin typeface="Cambria Math"/>
                                <a:ea typeface="CMR9"/>
                                <a:cs typeface="Times New Roman"/>
                              </a:rPr>
                              <m:t>)</m:t>
                            </m:r>
                          </m:e>
                        </m:func>
                      </m:den>
                    </m:f>
                  </m:oMath>
                </a14:m>
                <a:endParaRPr lang="en-US" sz="3200" b="1" dirty="0"/>
              </a:p>
              <a:p>
                <a:endParaRPr lang="en-US" dirty="0"/>
              </a:p>
              <a:p>
                <a:r>
                  <a:rPr lang="en-US" sz="2800" dirty="0">
                    <a:latin typeface="Times New Roman"/>
                    <a:ea typeface="CMR10"/>
                  </a:rPr>
                  <a:t>where </a:t>
                </a:r>
                <a14:m>
                  <m:oMath xmlns:m="http://schemas.openxmlformats.org/officeDocument/2006/math">
                    <m:r>
                      <a:rPr lang="en-US" sz="1800" i="1">
                        <a:effectLst/>
                        <a:latin typeface="Cambria Math"/>
                        <a:ea typeface="CMR9"/>
                        <a:cs typeface="Times New Roman"/>
                      </a:rPr>
                      <m:t>𝜀</m:t>
                    </m:r>
                    <m:r>
                      <a:rPr lang="en-US" sz="1800" i="1">
                        <a:effectLst/>
                        <a:latin typeface="Cambria Math"/>
                        <a:ea typeface="CMR9"/>
                        <a:cs typeface="Times New Roman"/>
                      </a:rPr>
                      <m:t>=</m:t>
                    </m:r>
                    <m:f>
                      <m:fPr>
                        <m:type m:val="skw"/>
                        <m:ctrlPr>
                          <a:rPr lang="en-US" sz="1800" i="1">
                            <a:effectLst/>
                            <a:latin typeface="Cambria Math" panose="02040503050406030204" pitchFamily="18" charset="0"/>
                            <a:ea typeface="CMR9"/>
                            <a:cs typeface="Times New Roman"/>
                          </a:rPr>
                        </m:ctrlPr>
                      </m:fPr>
                      <m:num>
                        <m:r>
                          <a:rPr lang="en-US" sz="1800" i="1">
                            <a:effectLst/>
                            <a:latin typeface="Cambria Math"/>
                            <a:ea typeface="CMR9"/>
                            <a:cs typeface="Times New Roman"/>
                          </a:rPr>
                          <m:t>h</m:t>
                        </m:r>
                        <m:r>
                          <a:rPr lang="en-US" sz="1800" i="1">
                            <a:effectLst/>
                            <a:latin typeface="Cambria Math"/>
                            <a:ea typeface="CMR9"/>
                            <a:cs typeface="Times New Roman"/>
                          </a:rPr>
                          <m:t>𝜐</m:t>
                        </m:r>
                      </m:num>
                      <m:den>
                        <m:sSub>
                          <m:sSubPr>
                            <m:ctrlPr>
                              <a:rPr lang="en-US" sz="1800" i="1">
                                <a:effectLst/>
                                <a:latin typeface="Cambria Math" panose="02040503050406030204" pitchFamily="18" charset="0"/>
                                <a:ea typeface="CMR9"/>
                                <a:cs typeface="Times New Roman"/>
                              </a:rPr>
                            </m:ctrlPr>
                          </m:sSubPr>
                          <m:e>
                            <m:r>
                              <a:rPr lang="en-US" sz="1800" i="1">
                                <a:effectLst/>
                                <a:latin typeface="Cambria Math"/>
                                <a:ea typeface="CMR9"/>
                                <a:cs typeface="Times New Roman"/>
                              </a:rPr>
                              <m:t>𝑚</m:t>
                            </m:r>
                          </m:e>
                          <m:sub>
                            <m:r>
                              <a:rPr lang="en-US" sz="1800" i="1">
                                <a:effectLst/>
                                <a:latin typeface="Cambria Math"/>
                                <a:ea typeface="CMR9"/>
                                <a:cs typeface="Times New Roman"/>
                              </a:rPr>
                              <m:t>𝑒</m:t>
                            </m:r>
                          </m:sub>
                        </m:sSub>
                        <m:sSup>
                          <m:sSupPr>
                            <m:ctrlPr>
                              <a:rPr lang="en-US" sz="1800" i="1">
                                <a:effectLst/>
                                <a:latin typeface="Cambria Math" panose="02040503050406030204" pitchFamily="18" charset="0"/>
                                <a:ea typeface="CMR9"/>
                                <a:cs typeface="Times New Roman"/>
                              </a:rPr>
                            </m:ctrlPr>
                          </m:sSupPr>
                          <m:e>
                            <m:r>
                              <a:rPr lang="en-US" sz="1800" i="1">
                                <a:effectLst/>
                                <a:latin typeface="Cambria Math"/>
                                <a:ea typeface="CMR9"/>
                                <a:cs typeface="Times New Roman"/>
                              </a:rPr>
                              <m:t>𝑐</m:t>
                            </m:r>
                          </m:e>
                          <m:sup>
                            <m:r>
                              <a:rPr lang="en-US" sz="1800" i="1">
                                <a:effectLst/>
                                <a:latin typeface="Cambria Math"/>
                                <a:ea typeface="CMR9"/>
                                <a:cs typeface="Times New Roman"/>
                              </a:rPr>
                              <m:t>2</m:t>
                            </m:r>
                          </m:sup>
                        </m:sSup>
                      </m:den>
                    </m:f>
                  </m:oMath>
                </a14:m>
                <a:r>
                  <a:rPr lang="en-US" sz="2800" dirty="0">
                    <a:effectLst/>
                    <a:latin typeface="Times New Roman"/>
                    <a:ea typeface="CMR10"/>
                  </a:rPr>
                  <a:t>  represents the incident photon energy </a:t>
                </a:r>
                <a:r>
                  <a:rPr lang="en-US" sz="2800" i="1" dirty="0" err="1">
                    <a:effectLst/>
                    <a:latin typeface="Times New Roman"/>
                    <a:ea typeface="CMMI10"/>
                  </a:rPr>
                  <a:t>hν</a:t>
                </a:r>
                <a:r>
                  <a:rPr lang="en-US" sz="2800" i="1" dirty="0">
                    <a:effectLst/>
                    <a:latin typeface="Times New Roman"/>
                    <a:ea typeface="CMMI10"/>
                  </a:rPr>
                  <a:t> </a:t>
                </a:r>
                <a:r>
                  <a:rPr lang="en-US" sz="2800" dirty="0">
                    <a:effectLst/>
                    <a:latin typeface="Times New Roman"/>
                    <a:ea typeface="CMR10"/>
                  </a:rPr>
                  <a:t>normalized to the electron rest   </a:t>
                </a:r>
                <a:r>
                  <a:rPr lang="en-US" sz="2800" i="1" dirty="0">
                    <a:effectLst/>
                    <a:latin typeface="Times New Roman"/>
                    <a:ea typeface="CMMI10"/>
                  </a:rPr>
                  <a:t>m</a:t>
                </a:r>
                <a:r>
                  <a:rPr lang="en-US" sz="2800" baseline="-25000" dirty="0">
                    <a:effectLst/>
                    <a:latin typeface="Times New Roman"/>
                    <a:ea typeface="CMR7"/>
                  </a:rPr>
                  <a:t>e</a:t>
                </a:r>
                <a:r>
                  <a:rPr lang="en-US" sz="2800" i="1" dirty="0">
                    <a:effectLst/>
                    <a:latin typeface="Times New Roman"/>
                    <a:ea typeface="CMMI10"/>
                  </a:rPr>
                  <a:t>c</a:t>
                </a:r>
                <a:r>
                  <a:rPr lang="en-US" sz="2800" baseline="30000" dirty="0">
                    <a:effectLst/>
                    <a:latin typeface="Times New Roman"/>
                    <a:ea typeface="CMR7"/>
                  </a:rPr>
                  <a:t>2</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524000"/>
                <a:ext cx="8229600" cy="4800600"/>
              </a:xfrm>
              <a:blipFill rotWithShape="1">
                <a:blip r:embed="rId2" cstate="print"/>
                <a:stretch>
                  <a:fillRect l="-1037" r="-222"/>
                </a:stretch>
              </a:blipFill>
            </p:spPr>
            <p:txBody>
              <a:bodyPr/>
              <a:lstStyle/>
              <a:p>
                <a:r>
                  <a:rPr lang="en-US">
                    <a:noFill/>
                  </a:rPr>
                  <a:t> </a:t>
                </a:r>
              </a:p>
            </p:txBody>
          </p:sp>
        </mc:Fallback>
      </mc:AlternateContent>
    </p:spTree>
    <p:extLst>
      <p:ext uri="{BB962C8B-B14F-4D97-AF65-F5344CB8AC3E}">
        <p14:creationId xmlns:p14="http://schemas.microsoft.com/office/powerpoint/2010/main" val="3940276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0" marR="0">
              <a:lnSpc>
                <a:spcPct val="115000"/>
              </a:lnSpc>
              <a:spcBef>
                <a:spcPts val="0"/>
              </a:spcBef>
              <a:spcAft>
                <a:spcPts val="1000"/>
              </a:spcAft>
            </a:pPr>
            <a:r>
              <a:rPr lang="en-US" sz="4000" b="1" dirty="0">
                <a:solidFill>
                  <a:schemeClr val="tx1"/>
                </a:solidFill>
                <a:latin typeface="Times New Roman"/>
                <a:ea typeface="Calibri"/>
                <a:cs typeface="Arial"/>
              </a:rPr>
              <a:t>1.6.4  </a:t>
            </a:r>
            <a:r>
              <a:rPr lang="en-US" sz="4000" b="1" dirty="0">
                <a:solidFill>
                  <a:schemeClr val="tx1"/>
                </a:solidFill>
                <a:latin typeface="Times New Roman"/>
                <a:ea typeface="CMBX12"/>
                <a:cs typeface="Arial"/>
              </a:rPr>
              <a:t>Total Mass Stopping Power</a:t>
            </a:r>
            <a:br>
              <a:rPr lang="en-US" sz="2800" dirty="0">
                <a:solidFill>
                  <a:schemeClr val="tx1"/>
                </a:solidFill>
                <a:ea typeface="Calibri"/>
                <a:cs typeface="Arial"/>
              </a:rPr>
            </a:br>
            <a:endParaRPr lang="en-US" sz="3600" dirty="0">
              <a:solidFill>
                <a:schemeClr val="tx1"/>
              </a:solidFill>
            </a:endParaRPr>
          </a:p>
        </p:txBody>
      </p:sp>
      <p:sp>
        <p:nvSpPr>
          <p:cNvPr id="3" name="Content Placeholder 2"/>
          <p:cNvSpPr>
            <a:spLocks noGrp="1"/>
          </p:cNvSpPr>
          <p:nvPr>
            <p:ph idx="1"/>
          </p:nvPr>
        </p:nvSpPr>
        <p:spPr/>
        <p:txBody>
          <a:bodyPr>
            <a:normAutofit/>
          </a:bodyPr>
          <a:lstStyle/>
          <a:p>
            <a:pPr marL="0" marR="0" algn="just">
              <a:lnSpc>
                <a:spcPct val="120000"/>
              </a:lnSpc>
              <a:spcBef>
                <a:spcPts val="0"/>
              </a:spcBef>
              <a:spcAft>
                <a:spcPts val="0"/>
              </a:spcAft>
            </a:pPr>
            <a:r>
              <a:rPr lang="en-US" sz="2800" dirty="0">
                <a:latin typeface="Times New Roman"/>
                <a:ea typeface="CMR10"/>
                <a:cs typeface="Arial"/>
              </a:rPr>
              <a:t>Generally, the total mass stopping power </a:t>
            </a:r>
            <a:r>
              <a:rPr lang="en-US" sz="2800" b="1" i="1" dirty="0" err="1">
                <a:solidFill>
                  <a:srgbClr val="FF0000"/>
                </a:solidFill>
                <a:latin typeface="Times New Roman"/>
                <a:ea typeface="CMMI10"/>
                <a:cs typeface="Arial"/>
              </a:rPr>
              <a:t>S</a:t>
            </a:r>
            <a:r>
              <a:rPr lang="en-US" sz="2800" b="1" baseline="-25000" dirty="0" err="1">
                <a:solidFill>
                  <a:srgbClr val="FF0000"/>
                </a:solidFill>
                <a:latin typeface="Times New Roman"/>
                <a:ea typeface="CMR7"/>
                <a:cs typeface="Arial"/>
              </a:rPr>
              <a:t>tot</a:t>
            </a:r>
            <a:r>
              <a:rPr lang="en-US" sz="2800" dirty="0">
                <a:latin typeface="Times New Roman"/>
                <a:ea typeface="CMR7"/>
                <a:cs typeface="Arial"/>
              </a:rPr>
              <a:t> </a:t>
            </a:r>
            <a:r>
              <a:rPr lang="en-US" sz="2800" dirty="0">
                <a:latin typeface="Times New Roman"/>
                <a:ea typeface="CMR10"/>
                <a:cs typeface="Arial"/>
              </a:rPr>
              <a:t>of charged particles is given by the sum of two components: the </a:t>
            </a:r>
            <a:r>
              <a:rPr lang="en-US" sz="2800" i="1" dirty="0" err="1">
                <a:latin typeface="Times New Roman"/>
                <a:ea typeface="CMTI10"/>
                <a:cs typeface="Arial"/>
              </a:rPr>
              <a:t>radiative</a:t>
            </a:r>
            <a:r>
              <a:rPr lang="en-US" sz="2800" i="1" dirty="0">
                <a:latin typeface="Times New Roman"/>
                <a:ea typeface="CMTI10"/>
                <a:cs typeface="Arial"/>
              </a:rPr>
              <a:t> stopping power </a:t>
            </a:r>
            <a:r>
              <a:rPr lang="en-US" sz="2800" b="1" i="1" dirty="0" err="1">
                <a:solidFill>
                  <a:srgbClr val="00B050"/>
                </a:solidFill>
                <a:latin typeface="Times New Roman"/>
                <a:ea typeface="CMMI10"/>
                <a:cs typeface="Arial"/>
              </a:rPr>
              <a:t>S</a:t>
            </a:r>
            <a:r>
              <a:rPr lang="en-US" sz="2800" b="1" baseline="-25000" dirty="0" err="1">
                <a:solidFill>
                  <a:srgbClr val="00B050"/>
                </a:solidFill>
                <a:latin typeface="Times New Roman"/>
                <a:ea typeface="CMR7"/>
                <a:cs typeface="Arial"/>
              </a:rPr>
              <a:t>rad</a:t>
            </a:r>
            <a:r>
              <a:rPr lang="en-US" sz="2800" dirty="0">
                <a:latin typeface="Times New Roman"/>
                <a:ea typeface="CMR7"/>
                <a:cs typeface="Arial"/>
              </a:rPr>
              <a:t> </a:t>
            </a:r>
            <a:r>
              <a:rPr lang="en-US" sz="2800" dirty="0">
                <a:latin typeface="Times New Roman"/>
                <a:ea typeface="CMR10"/>
                <a:cs typeface="Arial"/>
              </a:rPr>
              <a:t>and the </a:t>
            </a:r>
            <a:r>
              <a:rPr lang="en-US" sz="2800" i="1" dirty="0">
                <a:latin typeface="Times New Roman"/>
                <a:ea typeface="CMTI10"/>
                <a:cs typeface="Arial"/>
              </a:rPr>
              <a:t>collision stopping power </a:t>
            </a:r>
            <a:r>
              <a:rPr lang="en-US" sz="2800" b="1" i="1" dirty="0" err="1">
                <a:solidFill>
                  <a:srgbClr val="0070C0"/>
                </a:solidFill>
                <a:latin typeface="Times New Roman"/>
                <a:ea typeface="CMMI10"/>
                <a:cs typeface="Arial"/>
              </a:rPr>
              <a:t>S</a:t>
            </a:r>
            <a:r>
              <a:rPr lang="en-US" sz="2800" b="1" baseline="-25000" dirty="0" err="1">
                <a:solidFill>
                  <a:srgbClr val="0070C0"/>
                </a:solidFill>
                <a:latin typeface="Times New Roman"/>
                <a:ea typeface="CMR7"/>
                <a:cs typeface="Arial"/>
              </a:rPr>
              <a:t>col</a:t>
            </a:r>
            <a:r>
              <a:rPr lang="en-US" sz="2800" dirty="0">
                <a:latin typeface="Times New Roman"/>
                <a:ea typeface="CMR10"/>
                <a:cs typeface="Arial"/>
              </a:rPr>
              <a:t>, i.e.,      </a:t>
            </a:r>
          </a:p>
          <a:p>
            <a:pPr marL="0" marR="0">
              <a:lnSpc>
                <a:spcPct val="120000"/>
              </a:lnSpc>
              <a:spcBef>
                <a:spcPts val="0"/>
              </a:spcBef>
              <a:spcAft>
                <a:spcPts val="0"/>
              </a:spcAft>
              <a:buNone/>
            </a:pPr>
            <a:r>
              <a:rPr lang="en-US" sz="2800" dirty="0">
                <a:latin typeface="Times New Roman"/>
                <a:ea typeface="CMR10"/>
                <a:cs typeface="Arial"/>
              </a:rPr>
              <a:t>               </a:t>
            </a:r>
            <a:r>
              <a:rPr lang="en-US" sz="3200" b="1" i="1" dirty="0" err="1">
                <a:latin typeface="Times New Roman"/>
                <a:ea typeface="CMMI10"/>
                <a:cs typeface="Arial"/>
              </a:rPr>
              <a:t>S</a:t>
            </a:r>
            <a:r>
              <a:rPr lang="en-US" sz="3200" b="1" baseline="-25000" dirty="0" err="1">
                <a:latin typeface="Times New Roman"/>
                <a:ea typeface="CMR7"/>
                <a:cs typeface="Arial"/>
              </a:rPr>
              <a:t>tot</a:t>
            </a:r>
            <a:r>
              <a:rPr lang="en-US" sz="3200" b="1" dirty="0">
                <a:latin typeface="Times New Roman"/>
                <a:ea typeface="CMR7"/>
                <a:cs typeface="Arial"/>
              </a:rPr>
              <a:t> </a:t>
            </a:r>
            <a:r>
              <a:rPr lang="en-US" sz="3200" b="1" dirty="0">
                <a:latin typeface="Times New Roman"/>
                <a:ea typeface="CMR10"/>
                <a:cs typeface="Arial"/>
              </a:rPr>
              <a:t>= </a:t>
            </a:r>
            <a:r>
              <a:rPr lang="en-US" sz="3200" b="1" i="1" dirty="0" err="1">
                <a:latin typeface="Times New Roman"/>
                <a:ea typeface="CMMI10"/>
                <a:cs typeface="Arial"/>
              </a:rPr>
              <a:t>S</a:t>
            </a:r>
            <a:r>
              <a:rPr lang="en-US" sz="3200" b="1" baseline="-25000" dirty="0" err="1">
                <a:latin typeface="Times New Roman"/>
                <a:ea typeface="CMR7"/>
                <a:cs typeface="Arial"/>
              </a:rPr>
              <a:t>rad</a:t>
            </a:r>
            <a:r>
              <a:rPr lang="en-US" sz="3200" b="1" dirty="0">
                <a:latin typeface="Times New Roman"/>
                <a:ea typeface="CMR7"/>
                <a:cs typeface="Arial"/>
              </a:rPr>
              <a:t> </a:t>
            </a:r>
            <a:r>
              <a:rPr lang="en-US" sz="3200" b="1" dirty="0">
                <a:latin typeface="Times New Roman"/>
                <a:ea typeface="CMR10"/>
                <a:cs typeface="Arial"/>
              </a:rPr>
              <a:t>+ </a:t>
            </a:r>
            <a:r>
              <a:rPr lang="en-US" sz="3200" b="1" i="1" dirty="0" err="1">
                <a:latin typeface="Times New Roman"/>
                <a:ea typeface="CMMI10"/>
                <a:cs typeface="Arial"/>
              </a:rPr>
              <a:t>S</a:t>
            </a:r>
            <a:r>
              <a:rPr lang="en-US" sz="3200" b="1" baseline="-25000" dirty="0" err="1">
                <a:latin typeface="Times New Roman"/>
                <a:ea typeface="CMR7"/>
                <a:cs typeface="Arial"/>
              </a:rPr>
              <a:t>col</a:t>
            </a:r>
            <a:r>
              <a:rPr lang="en-US" sz="3200" b="1" dirty="0">
                <a:latin typeface="Times New Roman"/>
                <a:ea typeface="CMR7"/>
                <a:cs typeface="Arial"/>
              </a:rPr>
              <a:t>                         </a:t>
            </a:r>
            <a:r>
              <a:rPr lang="en-US" sz="3200" b="1" dirty="0">
                <a:latin typeface="Times New Roman"/>
                <a:ea typeface="CMR10"/>
                <a:cs typeface="Arial"/>
              </a:rPr>
              <a:t>(1.40)</a:t>
            </a:r>
            <a:endParaRPr lang="en-US" sz="2000" dirty="0">
              <a:latin typeface="Calibri"/>
              <a:ea typeface="Calibri"/>
              <a:cs typeface="Arial"/>
            </a:endParaRPr>
          </a:p>
          <a:p>
            <a:pPr marL="0" marR="0" algn="just">
              <a:lnSpc>
                <a:spcPct val="120000"/>
              </a:lnSpc>
              <a:spcBef>
                <a:spcPts val="0"/>
              </a:spcBef>
              <a:spcAft>
                <a:spcPts val="0"/>
              </a:spcAft>
              <a:buNone/>
            </a:pPr>
            <a:r>
              <a:rPr lang="en-US" sz="2800" dirty="0">
                <a:latin typeface="Times New Roman"/>
                <a:ea typeface="CMR10"/>
                <a:cs typeface="Arial"/>
              </a:rPr>
              <a:t> For heavy charged particles the </a:t>
            </a:r>
            <a:r>
              <a:rPr lang="en-US" sz="2800" dirty="0" err="1">
                <a:latin typeface="Times New Roman"/>
                <a:ea typeface="CMR10"/>
                <a:cs typeface="Arial"/>
              </a:rPr>
              <a:t>radiative</a:t>
            </a:r>
            <a:r>
              <a:rPr lang="en-US" sz="2800" dirty="0">
                <a:latin typeface="Times New Roman"/>
                <a:ea typeface="CMR10"/>
                <a:cs typeface="Arial"/>
              </a:rPr>
              <a:t> stopping power is negligible (</a:t>
            </a:r>
            <a:r>
              <a:rPr lang="en-US" sz="3200" b="1" i="1" dirty="0" err="1">
                <a:latin typeface="Times New Roman"/>
                <a:ea typeface="CMMI10"/>
                <a:cs typeface="Arial"/>
              </a:rPr>
              <a:t>S</a:t>
            </a:r>
            <a:r>
              <a:rPr lang="en-US" sz="3200" b="1" baseline="-25000" dirty="0" err="1">
                <a:latin typeface="Times New Roman"/>
                <a:ea typeface="CMR7"/>
                <a:cs typeface="Arial"/>
              </a:rPr>
              <a:t>rad</a:t>
            </a:r>
            <a:r>
              <a:rPr lang="en-US" sz="3200" b="1" dirty="0">
                <a:latin typeface="Times New Roman"/>
                <a:ea typeface="CMR7"/>
                <a:cs typeface="Arial"/>
              </a:rPr>
              <a:t> </a:t>
            </a:r>
            <a:r>
              <a:rPr lang="en-US" sz="3200" b="1" i="1" dirty="0">
                <a:latin typeface="Times New Roman"/>
                <a:ea typeface="CMSY10"/>
                <a:cs typeface="Arial"/>
              </a:rPr>
              <a:t>≈ </a:t>
            </a:r>
            <a:r>
              <a:rPr lang="en-US" sz="3200" b="1" dirty="0">
                <a:latin typeface="Times New Roman"/>
                <a:ea typeface="CMR10"/>
                <a:cs typeface="Arial"/>
              </a:rPr>
              <a:t>0</a:t>
            </a:r>
            <a:r>
              <a:rPr lang="en-US" sz="2800" dirty="0">
                <a:latin typeface="Times New Roman"/>
                <a:ea typeface="CMR10"/>
                <a:cs typeface="Arial"/>
              </a:rPr>
              <a:t>), thus </a:t>
            </a:r>
            <a:r>
              <a:rPr lang="en-US" sz="3200" b="1" i="1" dirty="0" err="1">
                <a:latin typeface="Times New Roman"/>
                <a:ea typeface="CMMI10"/>
                <a:cs typeface="Arial"/>
              </a:rPr>
              <a:t>S</a:t>
            </a:r>
            <a:r>
              <a:rPr lang="en-US" sz="3200" b="1" baseline="-25000" dirty="0" err="1">
                <a:latin typeface="Times New Roman"/>
                <a:ea typeface="CMR7"/>
                <a:cs typeface="Arial"/>
              </a:rPr>
              <a:t>tot</a:t>
            </a:r>
            <a:r>
              <a:rPr lang="en-US" sz="3200" b="1" dirty="0">
                <a:latin typeface="Times New Roman"/>
                <a:ea typeface="CMR7"/>
                <a:cs typeface="Arial"/>
              </a:rPr>
              <a:t> </a:t>
            </a:r>
            <a:r>
              <a:rPr lang="en-US" sz="3200" b="1" dirty="0">
                <a:latin typeface="Times New Roman"/>
                <a:ea typeface="CMR10"/>
                <a:cs typeface="Arial"/>
              </a:rPr>
              <a:t>= </a:t>
            </a:r>
            <a:r>
              <a:rPr lang="en-US" sz="3200" b="1" i="1" dirty="0" err="1">
                <a:latin typeface="Times New Roman"/>
                <a:ea typeface="CMMI10"/>
                <a:cs typeface="Arial"/>
              </a:rPr>
              <a:t>S</a:t>
            </a:r>
            <a:r>
              <a:rPr lang="en-US" sz="3200" b="1" baseline="-25000" dirty="0" err="1">
                <a:latin typeface="Times New Roman"/>
                <a:ea typeface="CMR7"/>
                <a:cs typeface="Arial"/>
              </a:rPr>
              <a:t>col</a:t>
            </a:r>
            <a:endParaRPr lang="en-US" sz="2000" dirty="0">
              <a:effectLst/>
              <a:latin typeface="Calibri"/>
              <a:ea typeface="Calibri"/>
              <a:cs typeface="Arial"/>
            </a:endParaRPr>
          </a:p>
        </p:txBody>
      </p:sp>
    </p:spTree>
    <p:extLst>
      <p:ext uri="{BB962C8B-B14F-4D97-AF65-F5344CB8AC3E}">
        <p14:creationId xmlns:p14="http://schemas.microsoft.com/office/powerpoint/2010/main" val="2284607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0" y="587515"/>
            <a:ext cx="9144000" cy="14157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ea typeface="CMR10"/>
                <a:cs typeface="Times New Roman" pitchFamily="18" charset="0"/>
              </a:rPr>
              <a:t>H.W</a:t>
            </a:r>
            <a:endParaRPr kumimoji="0" lang="en-GB"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ea typeface="CMR10"/>
                <a:cs typeface="Times New Roman" pitchFamily="18" charset="0"/>
              </a:rPr>
              <a:t>   A photon incident on an atom scatters off at an angle of (55</a:t>
            </a:r>
            <a:r>
              <a:rPr kumimoji="0" lang="en-US" sz="2400" b="0" i="0" u="none" strike="noStrike" cap="none" normalizeH="0" baseline="30000" dirty="0">
                <a:ln>
                  <a:noFill/>
                </a:ln>
                <a:solidFill>
                  <a:schemeClr val="tx1"/>
                </a:solidFill>
                <a:effectLst/>
                <a:latin typeface="Times New Roman" pitchFamily="18" charset="0"/>
                <a:ea typeface="CMR8"/>
                <a:cs typeface="Times New Roman" pitchFamily="18" charset="0"/>
              </a:rPr>
              <a:t>0)</a:t>
            </a:r>
            <a:r>
              <a:rPr kumimoji="0" lang="en-US" sz="2400" b="0" i="0" u="none" strike="noStrike" cap="none" normalizeH="0" baseline="0" dirty="0">
                <a:ln>
                  <a:noFill/>
                </a:ln>
                <a:solidFill>
                  <a:schemeClr val="tx1"/>
                </a:solidFill>
                <a:effectLst/>
                <a:latin typeface="Times New Roman" pitchFamily="18" charset="0"/>
                <a:ea typeface="CMR8"/>
                <a:cs typeface="Times New Roman" pitchFamily="18" charset="0"/>
              </a:rPr>
              <a:t> </a:t>
            </a:r>
            <a:r>
              <a:rPr kumimoji="0" lang="en-US" sz="2400" b="0" i="0" u="none" strike="noStrike" cap="none" normalizeH="0" baseline="0" dirty="0">
                <a:ln>
                  <a:noFill/>
                </a:ln>
                <a:solidFill>
                  <a:schemeClr val="tx1"/>
                </a:solidFill>
                <a:effectLst/>
                <a:latin typeface="Times New Roman" pitchFamily="18" charset="0"/>
                <a:ea typeface="CMR10"/>
                <a:cs typeface="Times New Roman" pitchFamily="18" charset="0"/>
              </a:rPr>
              <a:t>with an energy of 150 </a:t>
            </a:r>
            <a:r>
              <a:rPr kumimoji="0" lang="en-US" sz="2400" b="0" i="0" u="none" strike="noStrike" cap="none" normalizeH="0" baseline="0" dirty="0" err="1">
                <a:ln>
                  <a:noFill/>
                </a:ln>
                <a:solidFill>
                  <a:schemeClr val="tx1"/>
                </a:solidFill>
                <a:effectLst/>
                <a:latin typeface="Times New Roman" pitchFamily="18" charset="0"/>
                <a:ea typeface="CMMI10"/>
                <a:cs typeface="Times New Roman" pitchFamily="18" charset="0"/>
              </a:rPr>
              <a:t>keV</a:t>
            </a:r>
            <a:r>
              <a:rPr kumimoji="0" lang="en-US" sz="2400" b="0" i="0" u="none" strike="noStrike" cap="none" normalizeH="0" baseline="0" dirty="0">
                <a:ln>
                  <a:noFill/>
                </a:ln>
                <a:solidFill>
                  <a:schemeClr val="tx1"/>
                </a:solidFill>
                <a:effectLst/>
                <a:latin typeface="Times New Roman" pitchFamily="18" charset="0"/>
                <a:ea typeface="CMMI10"/>
                <a:cs typeface="Times New Roman" pitchFamily="18" charset="0"/>
              </a:rPr>
              <a:t> </a:t>
            </a:r>
            <a:r>
              <a:rPr kumimoji="0" lang="en-US" sz="2400" b="0" i="0" u="none" strike="noStrike" cap="none" normalizeH="0" baseline="0" dirty="0">
                <a:ln>
                  <a:noFill/>
                </a:ln>
                <a:solidFill>
                  <a:schemeClr val="tx1"/>
                </a:solidFill>
                <a:effectLst/>
                <a:latin typeface="Times New Roman" pitchFamily="18" charset="0"/>
                <a:ea typeface="CMR10"/>
                <a:cs typeface="Times New Roman" pitchFamily="18" charset="0"/>
              </a:rPr>
              <a:t>. Determine the initial energy of the photon , the energy of the scattered electron and the angle of the scattered electron. </a:t>
            </a:r>
            <a:endParaRPr kumimoji="0" lang="en-US" sz="3600" b="0" i="0" u="none" strike="noStrike" cap="none" normalizeH="0" baseline="0" dirty="0">
              <a:ln>
                <a:noFill/>
              </a:ln>
              <a:solidFill>
                <a:schemeClr val="tx1"/>
              </a:solidFill>
              <a:effectLst/>
              <a:latin typeface="Arial" pitchFamily="34" charset="0"/>
              <a:cs typeface="Arial" pitchFamily="34" charset="0"/>
            </a:endParaRPr>
          </a:p>
        </p:txBody>
      </p:sp>
      <p:pic>
        <p:nvPicPr>
          <p:cNvPr id="50177"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38200" y="2133600"/>
            <a:ext cx="5251174" cy="3810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838200"/>
          </a:xfrm>
        </p:spPr>
        <p:txBody>
          <a:bodyPr anchor="t">
            <a:normAutofit/>
          </a:bodyPr>
          <a:lstStyle/>
          <a:p>
            <a:pPr algn="ctr"/>
            <a:r>
              <a:rPr lang="en-US" sz="4000" b="1" dirty="0">
                <a:solidFill>
                  <a:schemeClr val="accent6">
                    <a:lumMod val="75000"/>
                  </a:schemeClr>
                </a:solidFill>
                <a:latin typeface="Times New Roman"/>
                <a:ea typeface="CMBX12"/>
              </a:rPr>
              <a:t>Photoelectric Effec</a:t>
            </a:r>
            <a:r>
              <a:rPr lang="en-US" sz="4000" b="1" dirty="0">
                <a:solidFill>
                  <a:schemeClr val="accent6">
                    <a:lumMod val="75000"/>
                  </a:schemeClr>
                </a:solidFill>
                <a:latin typeface="Times New Roman"/>
                <a:ea typeface="CMR10"/>
              </a:rPr>
              <a:t>t</a:t>
            </a:r>
            <a:endParaRPr lang="en-US" sz="4000" dirty="0">
              <a:solidFill>
                <a:schemeClr val="accent6">
                  <a:lumMod val="75000"/>
                </a:schemeClr>
              </a:solidFill>
            </a:endParaRPr>
          </a:p>
        </p:txBody>
      </p:sp>
      <p:sp>
        <p:nvSpPr>
          <p:cNvPr id="3" name="Content Placeholder 2"/>
          <p:cNvSpPr>
            <a:spLocks noGrp="1"/>
          </p:cNvSpPr>
          <p:nvPr>
            <p:ph idx="1"/>
          </p:nvPr>
        </p:nvSpPr>
        <p:spPr>
          <a:xfrm>
            <a:off x="457200" y="1447800"/>
            <a:ext cx="8229600" cy="4876800"/>
          </a:xfrm>
        </p:spPr>
        <p:txBody>
          <a:bodyPr/>
          <a:lstStyle/>
          <a:p>
            <a:pPr>
              <a:lnSpc>
                <a:spcPct val="150000"/>
              </a:lnSpc>
            </a:pPr>
            <a:r>
              <a:rPr lang="en-US" sz="2800" dirty="0">
                <a:latin typeface="Times New Roman"/>
                <a:ea typeface="CMR10"/>
              </a:rPr>
              <a:t>It is an interaction between a </a:t>
            </a:r>
            <a:r>
              <a:rPr lang="en-US" sz="2800" dirty="0">
                <a:solidFill>
                  <a:srgbClr val="00B0F0"/>
                </a:solidFill>
                <a:latin typeface="Times New Roman"/>
                <a:ea typeface="CMR10"/>
              </a:rPr>
              <a:t>photon</a:t>
            </a:r>
            <a:r>
              <a:rPr lang="en-US" sz="2800" dirty="0">
                <a:latin typeface="Times New Roman"/>
                <a:ea typeface="CMR10"/>
              </a:rPr>
              <a:t> and a tightly bound orbital </a:t>
            </a:r>
            <a:r>
              <a:rPr lang="en-US" sz="2800" dirty="0">
                <a:solidFill>
                  <a:srgbClr val="C00000"/>
                </a:solidFill>
                <a:latin typeface="Times New Roman"/>
                <a:ea typeface="CMR10"/>
              </a:rPr>
              <a:t>electron</a:t>
            </a:r>
            <a:r>
              <a:rPr lang="en-US" sz="2800" dirty="0">
                <a:latin typeface="Times New Roman"/>
                <a:ea typeface="CMR10"/>
              </a:rPr>
              <a:t> of an absorber atom.</a:t>
            </a:r>
          </a:p>
          <a:p>
            <a:pPr>
              <a:lnSpc>
                <a:spcPct val="150000"/>
              </a:lnSpc>
            </a:pPr>
            <a:r>
              <a:rPr lang="en-US" sz="2800" dirty="0">
                <a:latin typeface="Times New Roman"/>
                <a:ea typeface="CMR10"/>
              </a:rPr>
              <a:t>In the interaction the photon is </a:t>
            </a:r>
            <a:r>
              <a:rPr lang="en-US" sz="2800" dirty="0">
                <a:solidFill>
                  <a:srgbClr val="00B050"/>
                </a:solidFill>
                <a:latin typeface="Times New Roman"/>
                <a:ea typeface="CMR10"/>
              </a:rPr>
              <a:t>absorbed completely </a:t>
            </a:r>
            <a:r>
              <a:rPr lang="en-US" sz="2800" dirty="0">
                <a:latin typeface="Times New Roman"/>
                <a:ea typeface="CMR10"/>
              </a:rPr>
              <a:t>and the orbital electron is ejected with kinetic energy </a:t>
            </a:r>
            <a:r>
              <a:rPr lang="en-US" sz="2800" i="1" dirty="0">
                <a:solidFill>
                  <a:srgbClr val="C00000"/>
                </a:solidFill>
                <a:latin typeface="Times New Roman"/>
                <a:ea typeface="CMMI10"/>
              </a:rPr>
              <a:t>E</a:t>
            </a:r>
            <a:r>
              <a:rPr lang="en-US" sz="2800" baseline="-25000" dirty="0">
                <a:solidFill>
                  <a:srgbClr val="C00000"/>
                </a:solidFill>
                <a:latin typeface="Times New Roman"/>
                <a:ea typeface="CMR7"/>
              </a:rPr>
              <a:t>K</a:t>
            </a:r>
          </a:p>
          <a:p>
            <a:pPr>
              <a:lnSpc>
                <a:spcPct val="150000"/>
              </a:lnSpc>
            </a:pPr>
            <a:r>
              <a:rPr lang="en-US" sz="2800" dirty="0">
                <a:latin typeface="Times New Roman"/>
                <a:ea typeface="CMR10"/>
              </a:rPr>
              <a:t>The ejected orbital electron is referred to as a </a:t>
            </a:r>
            <a:r>
              <a:rPr lang="en-US" sz="2800" i="1" dirty="0">
                <a:solidFill>
                  <a:srgbClr val="FF0000"/>
                </a:solidFill>
                <a:latin typeface="Times New Roman"/>
                <a:ea typeface="CMTI10"/>
              </a:rPr>
              <a:t>photoelectron</a:t>
            </a:r>
            <a:r>
              <a:rPr lang="en-US" sz="2800" dirty="0">
                <a:latin typeface="Times New Roman"/>
                <a:ea typeface="CMR10"/>
              </a:rPr>
              <a:t>.</a:t>
            </a:r>
          </a:p>
          <a:p>
            <a:endParaRPr lang="en-US" dirty="0"/>
          </a:p>
        </p:txBody>
      </p:sp>
    </p:spTree>
    <p:extLst>
      <p:ext uri="{BB962C8B-B14F-4D97-AF65-F5344CB8AC3E}">
        <p14:creationId xmlns:p14="http://schemas.microsoft.com/office/powerpoint/2010/main" val="583123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5334000" y="4343401"/>
            <a:ext cx="2743200" cy="1219200"/>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410200" y="4419601"/>
            <a:ext cx="333770" cy="321155"/>
          </a:xfrm>
          <a:prstGeom prst="ellipse">
            <a:avLst/>
          </a:prstGeom>
          <a:solidFill>
            <a:schemeClr val="tx1">
              <a:lumMod val="50000"/>
              <a:lumOff val="50000"/>
            </a:schemeClr>
          </a:solidFill>
          <a:ln>
            <a:noFill/>
          </a:ln>
          <a:scene3d>
            <a:camera prst="orthographicFront"/>
            <a:lightRig rig="threePt" dir="t"/>
          </a:scene3d>
          <a:sp3d>
            <a:bevelT w="177800" h="177800"/>
            <a:bevelB w="177800" h="177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762230" y="4419601"/>
            <a:ext cx="333770" cy="321155"/>
          </a:xfrm>
          <a:prstGeom prst="ellipse">
            <a:avLst/>
          </a:prstGeom>
          <a:solidFill>
            <a:schemeClr val="tx1">
              <a:lumMod val="50000"/>
              <a:lumOff val="50000"/>
            </a:schemeClr>
          </a:solidFill>
          <a:ln>
            <a:noFill/>
          </a:ln>
          <a:scene3d>
            <a:camera prst="orthographicFront"/>
            <a:lightRig rig="threePt" dir="t"/>
          </a:scene3d>
          <a:sp3d>
            <a:bevelT w="177800" h="177800"/>
            <a:bevelB w="177800" h="177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143230" y="4419601"/>
            <a:ext cx="333770" cy="321155"/>
          </a:xfrm>
          <a:prstGeom prst="ellipse">
            <a:avLst/>
          </a:prstGeom>
          <a:solidFill>
            <a:schemeClr val="tx1">
              <a:lumMod val="50000"/>
              <a:lumOff val="50000"/>
            </a:schemeClr>
          </a:solidFill>
          <a:ln>
            <a:noFill/>
          </a:ln>
          <a:scene3d>
            <a:camera prst="orthographicFront"/>
            <a:lightRig rig="threePt" dir="t"/>
          </a:scene3d>
          <a:sp3d>
            <a:bevelT w="177800" h="177800"/>
            <a:bevelB w="177800" h="177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6553200" y="4419601"/>
            <a:ext cx="333770" cy="321155"/>
          </a:xfrm>
          <a:prstGeom prst="ellipse">
            <a:avLst/>
          </a:prstGeom>
          <a:solidFill>
            <a:schemeClr val="tx1">
              <a:lumMod val="50000"/>
              <a:lumOff val="50000"/>
            </a:schemeClr>
          </a:solidFill>
          <a:ln>
            <a:noFill/>
          </a:ln>
          <a:scene3d>
            <a:camera prst="orthographicFront"/>
            <a:lightRig rig="threePt" dir="t"/>
          </a:scene3d>
          <a:sp3d>
            <a:bevelT w="177800" h="177800"/>
            <a:bevelB w="177800" h="177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6934200" y="4419601"/>
            <a:ext cx="333770" cy="321155"/>
          </a:xfrm>
          <a:prstGeom prst="ellipse">
            <a:avLst/>
          </a:prstGeom>
          <a:solidFill>
            <a:schemeClr val="tx1">
              <a:lumMod val="50000"/>
              <a:lumOff val="50000"/>
            </a:schemeClr>
          </a:solidFill>
          <a:ln>
            <a:noFill/>
          </a:ln>
          <a:scene3d>
            <a:camera prst="orthographicFront"/>
            <a:lightRig rig="threePt" dir="t"/>
          </a:scene3d>
          <a:sp3d>
            <a:bevelT w="177800" h="177800"/>
            <a:bevelB w="177800" h="177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7315200" y="4419601"/>
            <a:ext cx="333770" cy="321155"/>
          </a:xfrm>
          <a:prstGeom prst="ellipse">
            <a:avLst/>
          </a:prstGeom>
          <a:solidFill>
            <a:schemeClr val="tx1">
              <a:lumMod val="50000"/>
              <a:lumOff val="50000"/>
            </a:schemeClr>
          </a:solidFill>
          <a:ln>
            <a:noFill/>
          </a:ln>
          <a:scene3d>
            <a:camera prst="orthographicFront"/>
            <a:lightRig rig="threePt" dir="t"/>
          </a:scene3d>
          <a:sp3d>
            <a:bevelT w="177800" h="177800"/>
            <a:bevelB w="177800" h="177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7696200" y="4419601"/>
            <a:ext cx="333770" cy="321155"/>
          </a:xfrm>
          <a:prstGeom prst="ellipse">
            <a:avLst/>
          </a:prstGeom>
          <a:solidFill>
            <a:schemeClr val="tx1">
              <a:lumMod val="50000"/>
              <a:lumOff val="50000"/>
            </a:schemeClr>
          </a:solidFill>
          <a:ln>
            <a:noFill/>
          </a:ln>
          <a:scene3d>
            <a:camera prst="orthographicFront"/>
            <a:lightRig rig="threePt" dir="t"/>
          </a:scene3d>
          <a:sp3d>
            <a:bevelT w="177800" h="177800"/>
            <a:bevelB w="177800" h="177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5410200" y="4784246"/>
            <a:ext cx="333770" cy="321155"/>
          </a:xfrm>
          <a:prstGeom prst="ellipse">
            <a:avLst/>
          </a:prstGeom>
          <a:solidFill>
            <a:schemeClr val="tx1">
              <a:lumMod val="50000"/>
              <a:lumOff val="50000"/>
            </a:schemeClr>
          </a:solidFill>
          <a:ln>
            <a:noFill/>
          </a:ln>
          <a:scene3d>
            <a:camera prst="orthographicFront"/>
            <a:lightRig rig="threePt" dir="t"/>
          </a:scene3d>
          <a:sp3d>
            <a:bevelT w="177800" h="177800"/>
            <a:bevelB w="177800" h="177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5762230" y="4784246"/>
            <a:ext cx="333770" cy="321155"/>
          </a:xfrm>
          <a:prstGeom prst="ellipse">
            <a:avLst/>
          </a:prstGeom>
          <a:solidFill>
            <a:schemeClr val="tx1">
              <a:lumMod val="50000"/>
              <a:lumOff val="50000"/>
            </a:schemeClr>
          </a:solidFill>
          <a:ln>
            <a:noFill/>
          </a:ln>
          <a:scene3d>
            <a:camera prst="orthographicFront"/>
            <a:lightRig rig="threePt" dir="t"/>
          </a:scene3d>
          <a:sp3d>
            <a:bevelT w="177800" h="177800"/>
            <a:bevelB w="177800" h="177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6143230" y="4784246"/>
            <a:ext cx="333770" cy="321155"/>
          </a:xfrm>
          <a:prstGeom prst="ellipse">
            <a:avLst/>
          </a:prstGeom>
          <a:solidFill>
            <a:schemeClr val="tx1">
              <a:lumMod val="50000"/>
              <a:lumOff val="50000"/>
            </a:schemeClr>
          </a:solidFill>
          <a:ln>
            <a:noFill/>
          </a:ln>
          <a:scene3d>
            <a:camera prst="orthographicFront"/>
            <a:lightRig rig="threePt" dir="t"/>
          </a:scene3d>
          <a:sp3d>
            <a:bevelT w="177800" h="177800"/>
            <a:bevelB w="177800" h="177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6553200" y="4784246"/>
            <a:ext cx="333770" cy="321155"/>
          </a:xfrm>
          <a:prstGeom prst="ellipse">
            <a:avLst/>
          </a:prstGeom>
          <a:solidFill>
            <a:schemeClr val="tx1">
              <a:lumMod val="50000"/>
              <a:lumOff val="50000"/>
            </a:schemeClr>
          </a:solidFill>
          <a:ln>
            <a:noFill/>
          </a:ln>
          <a:scene3d>
            <a:camera prst="orthographicFront"/>
            <a:lightRig rig="threePt" dir="t"/>
          </a:scene3d>
          <a:sp3d>
            <a:bevelT w="177800" h="177800"/>
            <a:bevelB w="177800" h="177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6934200" y="4784246"/>
            <a:ext cx="333770" cy="321155"/>
          </a:xfrm>
          <a:prstGeom prst="ellipse">
            <a:avLst/>
          </a:prstGeom>
          <a:solidFill>
            <a:schemeClr val="tx1">
              <a:lumMod val="50000"/>
              <a:lumOff val="50000"/>
            </a:schemeClr>
          </a:solidFill>
          <a:ln>
            <a:noFill/>
          </a:ln>
          <a:scene3d>
            <a:camera prst="orthographicFront"/>
            <a:lightRig rig="threePt" dir="t"/>
          </a:scene3d>
          <a:sp3d>
            <a:bevelT w="177800" h="177800"/>
            <a:bevelB w="177800" h="177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7315200" y="4784246"/>
            <a:ext cx="333770" cy="321155"/>
          </a:xfrm>
          <a:prstGeom prst="ellipse">
            <a:avLst/>
          </a:prstGeom>
          <a:solidFill>
            <a:schemeClr val="tx1">
              <a:lumMod val="50000"/>
              <a:lumOff val="50000"/>
            </a:schemeClr>
          </a:solidFill>
          <a:ln>
            <a:noFill/>
          </a:ln>
          <a:scene3d>
            <a:camera prst="orthographicFront"/>
            <a:lightRig rig="threePt" dir="t"/>
          </a:scene3d>
          <a:sp3d>
            <a:bevelT w="177800" h="177800"/>
            <a:bevelB w="177800" h="177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7696200" y="4784246"/>
            <a:ext cx="333770" cy="321155"/>
          </a:xfrm>
          <a:prstGeom prst="ellipse">
            <a:avLst/>
          </a:prstGeom>
          <a:solidFill>
            <a:schemeClr val="tx1">
              <a:lumMod val="50000"/>
              <a:lumOff val="50000"/>
            </a:schemeClr>
          </a:solidFill>
          <a:ln>
            <a:noFill/>
          </a:ln>
          <a:scene3d>
            <a:camera prst="orthographicFront"/>
            <a:lightRig rig="threePt" dir="t"/>
          </a:scene3d>
          <a:sp3d>
            <a:bevelT w="177800" h="177800"/>
            <a:bevelB w="177800" h="177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5410200" y="5165246"/>
            <a:ext cx="333770" cy="321155"/>
          </a:xfrm>
          <a:prstGeom prst="ellipse">
            <a:avLst/>
          </a:prstGeom>
          <a:solidFill>
            <a:schemeClr val="tx1">
              <a:lumMod val="50000"/>
              <a:lumOff val="50000"/>
            </a:schemeClr>
          </a:solidFill>
          <a:ln>
            <a:noFill/>
          </a:ln>
          <a:scene3d>
            <a:camera prst="orthographicFront"/>
            <a:lightRig rig="threePt" dir="t"/>
          </a:scene3d>
          <a:sp3d>
            <a:bevelT w="177800" h="177800"/>
            <a:bevelB w="177800" h="177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5762230" y="5165246"/>
            <a:ext cx="333770" cy="321155"/>
          </a:xfrm>
          <a:prstGeom prst="ellipse">
            <a:avLst/>
          </a:prstGeom>
          <a:solidFill>
            <a:schemeClr val="tx1">
              <a:lumMod val="50000"/>
              <a:lumOff val="50000"/>
            </a:schemeClr>
          </a:solidFill>
          <a:ln>
            <a:noFill/>
          </a:ln>
          <a:scene3d>
            <a:camera prst="orthographicFront"/>
            <a:lightRig rig="threePt" dir="t"/>
          </a:scene3d>
          <a:sp3d>
            <a:bevelT w="177800" h="177800"/>
            <a:bevelB w="177800" h="177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6143230" y="5165246"/>
            <a:ext cx="333770" cy="321155"/>
          </a:xfrm>
          <a:prstGeom prst="ellipse">
            <a:avLst/>
          </a:prstGeom>
          <a:solidFill>
            <a:schemeClr val="tx1">
              <a:lumMod val="50000"/>
              <a:lumOff val="50000"/>
            </a:schemeClr>
          </a:solidFill>
          <a:ln>
            <a:noFill/>
          </a:ln>
          <a:scene3d>
            <a:camera prst="orthographicFront"/>
            <a:lightRig rig="threePt" dir="t"/>
          </a:scene3d>
          <a:sp3d>
            <a:bevelT w="177800" h="177800"/>
            <a:bevelB w="177800" h="177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6553200" y="5165246"/>
            <a:ext cx="333770" cy="321155"/>
          </a:xfrm>
          <a:prstGeom prst="ellipse">
            <a:avLst/>
          </a:prstGeom>
          <a:solidFill>
            <a:schemeClr val="tx1">
              <a:lumMod val="50000"/>
              <a:lumOff val="50000"/>
            </a:schemeClr>
          </a:solidFill>
          <a:ln>
            <a:noFill/>
          </a:ln>
          <a:scene3d>
            <a:camera prst="orthographicFront"/>
            <a:lightRig rig="threePt" dir="t"/>
          </a:scene3d>
          <a:sp3d>
            <a:bevelT w="177800" h="177800"/>
            <a:bevelB w="177800" h="177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6934200" y="5165246"/>
            <a:ext cx="333770" cy="321155"/>
          </a:xfrm>
          <a:prstGeom prst="ellipse">
            <a:avLst/>
          </a:prstGeom>
          <a:solidFill>
            <a:schemeClr val="tx1">
              <a:lumMod val="50000"/>
              <a:lumOff val="50000"/>
            </a:schemeClr>
          </a:solidFill>
          <a:ln>
            <a:noFill/>
          </a:ln>
          <a:scene3d>
            <a:camera prst="orthographicFront"/>
            <a:lightRig rig="threePt" dir="t"/>
          </a:scene3d>
          <a:sp3d>
            <a:bevelT w="177800" h="177800"/>
            <a:bevelB w="177800" h="177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7315200" y="5165246"/>
            <a:ext cx="333770" cy="321155"/>
          </a:xfrm>
          <a:prstGeom prst="ellipse">
            <a:avLst/>
          </a:prstGeom>
          <a:solidFill>
            <a:schemeClr val="tx1">
              <a:lumMod val="50000"/>
              <a:lumOff val="50000"/>
            </a:schemeClr>
          </a:solidFill>
          <a:ln>
            <a:noFill/>
          </a:ln>
          <a:scene3d>
            <a:camera prst="orthographicFront"/>
            <a:lightRig rig="threePt" dir="t"/>
          </a:scene3d>
          <a:sp3d>
            <a:bevelT w="177800" h="177800"/>
            <a:bevelB w="177800" h="177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7696200" y="5165246"/>
            <a:ext cx="333770" cy="321155"/>
          </a:xfrm>
          <a:prstGeom prst="ellipse">
            <a:avLst/>
          </a:prstGeom>
          <a:solidFill>
            <a:schemeClr val="tx1">
              <a:lumMod val="50000"/>
              <a:lumOff val="50000"/>
            </a:schemeClr>
          </a:solidFill>
          <a:ln>
            <a:noFill/>
          </a:ln>
          <a:scene3d>
            <a:camera prst="orthographicFront"/>
            <a:lightRig rig="threePt" dir="t"/>
          </a:scene3d>
          <a:sp3d>
            <a:bevelT w="177800" h="177800"/>
            <a:bevelB w="177800" h="177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7" name="Oval 56"/>
          <p:cNvSpPr>
            <a:spLocks noChangeArrowheads="1"/>
          </p:cNvSpPr>
          <p:nvPr/>
        </p:nvSpPr>
        <p:spPr bwMode="auto">
          <a:xfrm>
            <a:off x="5638800" y="4648201"/>
            <a:ext cx="114300" cy="104775"/>
          </a:xfrm>
          <a:prstGeom prst="ellipse">
            <a:avLst/>
          </a:prstGeom>
          <a:solidFill>
            <a:srgbClr val="FF9900"/>
          </a:solidFill>
          <a:ln w="9525">
            <a:solidFill>
              <a:srgbClr val="000000"/>
            </a:solidFill>
            <a:round/>
            <a:headEnd/>
            <a:tailEnd/>
          </a:ln>
        </p:spPr>
        <p:txBody>
          <a:bodyPr/>
          <a:lstStyle/>
          <a:p>
            <a:endParaRPr lang="en-US"/>
          </a:p>
        </p:txBody>
      </p:sp>
      <p:sp>
        <p:nvSpPr>
          <p:cNvPr id="8208" name="Oval 57"/>
          <p:cNvSpPr>
            <a:spLocks noChangeArrowheads="1"/>
          </p:cNvSpPr>
          <p:nvPr/>
        </p:nvSpPr>
        <p:spPr bwMode="auto">
          <a:xfrm>
            <a:off x="5334000" y="4343401"/>
            <a:ext cx="114300" cy="104775"/>
          </a:xfrm>
          <a:prstGeom prst="ellipse">
            <a:avLst/>
          </a:prstGeom>
          <a:solidFill>
            <a:srgbClr val="FF9900"/>
          </a:solidFill>
          <a:ln w="9525">
            <a:solidFill>
              <a:srgbClr val="000000"/>
            </a:solidFill>
            <a:round/>
            <a:headEnd/>
            <a:tailEnd/>
          </a:ln>
        </p:spPr>
        <p:txBody>
          <a:bodyPr/>
          <a:lstStyle/>
          <a:p>
            <a:endParaRPr lang="en-US"/>
          </a:p>
        </p:txBody>
      </p:sp>
      <p:sp>
        <p:nvSpPr>
          <p:cNvPr id="8209" name="Oval 58"/>
          <p:cNvSpPr>
            <a:spLocks noChangeArrowheads="1"/>
          </p:cNvSpPr>
          <p:nvPr/>
        </p:nvSpPr>
        <p:spPr bwMode="auto">
          <a:xfrm>
            <a:off x="6019800" y="4648201"/>
            <a:ext cx="114300" cy="104775"/>
          </a:xfrm>
          <a:prstGeom prst="ellipse">
            <a:avLst/>
          </a:prstGeom>
          <a:solidFill>
            <a:srgbClr val="FF9900"/>
          </a:solidFill>
          <a:ln w="9525">
            <a:solidFill>
              <a:srgbClr val="000000"/>
            </a:solidFill>
            <a:round/>
            <a:headEnd/>
            <a:tailEnd/>
          </a:ln>
        </p:spPr>
        <p:txBody>
          <a:bodyPr/>
          <a:lstStyle/>
          <a:p>
            <a:endParaRPr lang="en-US"/>
          </a:p>
        </p:txBody>
      </p:sp>
      <p:sp>
        <p:nvSpPr>
          <p:cNvPr id="8215" name="Oval 60"/>
          <p:cNvSpPr>
            <a:spLocks noChangeArrowheads="1"/>
          </p:cNvSpPr>
          <p:nvPr/>
        </p:nvSpPr>
        <p:spPr bwMode="auto">
          <a:xfrm>
            <a:off x="7239000" y="4419601"/>
            <a:ext cx="114300" cy="104775"/>
          </a:xfrm>
          <a:prstGeom prst="ellipse">
            <a:avLst/>
          </a:prstGeom>
          <a:solidFill>
            <a:srgbClr val="FF9900"/>
          </a:solidFill>
          <a:ln w="9525">
            <a:solidFill>
              <a:srgbClr val="000000"/>
            </a:solidFill>
            <a:round/>
            <a:headEnd/>
            <a:tailEnd/>
          </a:ln>
        </p:spPr>
        <p:txBody>
          <a:bodyPr/>
          <a:lstStyle/>
          <a:p>
            <a:endParaRPr lang="en-US"/>
          </a:p>
        </p:txBody>
      </p:sp>
      <p:sp>
        <p:nvSpPr>
          <p:cNvPr id="8216" name="Oval 61"/>
          <p:cNvSpPr>
            <a:spLocks noChangeArrowheads="1"/>
          </p:cNvSpPr>
          <p:nvPr/>
        </p:nvSpPr>
        <p:spPr bwMode="auto">
          <a:xfrm>
            <a:off x="6827837" y="4703764"/>
            <a:ext cx="114300" cy="104775"/>
          </a:xfrm>
          <a:prstGeom prst="ellipse">
            <a:avLst/>
          </a:prstGeom>
          <a:solidFill>
            <a:srgbClr val="FF9900"/>
          </a:solidFill>
          <a:ln w="9525">
            <a:solidFill>
              <a:srgbClr val="000000"/>
            </a:solidFill>
            <a:round/>
            <a:headEnd/>
            <a:tailEnd/>
          </a:ln>
        </p:spPr>
        <p:txBody>
          <a:bodyPr/>
          <a:lstStyle/>
          <a:p>
            <a:endParaRPr lang="en-US"/>
          </a:p>
        </p:txBody>
      </p:sp>
      <p:sp>
        <p:nvSpPr>
          <p:cNvPr id="8217" name="Oval 62"/>
          <p:cNvSpPr>
            <a:spLocks noChangeArrowheads="1"/>
          </p:cNvSpPr>
          <p:nvPr/>
        </p:nvSpPr>
        <p:spPr bwMode="auto">
          <a:xfrm>
            <a:off x="2438400" y="5257801"/>
            <a:ext cx="114300" cy="104775"/>
          </a:xfrm>
          <a:prstGeom prst="ellipse">
            <a:avLst/>
          </a:prstGeom>
          <a:solidFill>
            <a:srgbClr val="FF9900"/>
          </a:solidFill>
          <a:ln w="9525">
            <a:solidFill>
              <a:srgbClr val="000000"/>
            </a:solidFill>
            <a:round/>
            <a:headEnd/>
            <a:tailEnd/>
          </a:ln>
        </p:spPr>
        <p:txBody>
          <a:bodyPr/>
          <a:lstStyle/>
          <a:p>
            <a:endParaRPr lang="en-US"/>
          </a:p>
        </p:txBody>
      </p:sp>
      <p:sp>
        <p:nvSpPr>
          <p:cNvPr id="8212" name="Oval 64"/>
          <p:cNvSpPr>
            <a:spLocks noChangeArrowheads="1"/>
          </p:cNvSpPr>
          <p:nvPr/>
        </p:nvSpPr>
        <p:spPr bwMode="auto">
          <a:xfrm>
            <a:off x="6477000" y="5029201"/>
            <a:ext cx="114300" cy="104775"/>
          </a:xfrm>
          <a:prstGeom prst="ellipse">
            <a:avLst/>
          </a:prstGeom>
          <a:solidFill>
            <a:srgbClr val="FF9900"/>
          </a:solidFill>
          <a:ln w="9525">
            <a:solidFill>
              <a:srgbClr val="000000"/>
            </a:solidFill>
            <a:round/>
            <a:headEnd/>
            <a:tailEnd/>
          </a:ln>
        </p:spPr>
        <p:txBody>
          <a:bodyPr/>
          <a:lstStyle/>
          <a:p>
            <a:endParaRPr lang="en-US"/>
          </a:p>
        </p:txBody>
      </p:sp>
      <p:sp>
        <p:nvSpPr>
          <p:cNvPr id="8213" name="Oval 65"/>
          <p:cNvSpPr>
            <a:spLocks noChangeArrowheads="1"/>
          </p:cNvSpPr>
          <p:nvPr/>
        </p:nvSpPr>
        <p:spPr bwMode="auto">
          <a:xfrm>
            <a:off x="7620000" y="4648201"/>
            <a:ext cx="114300" cy="104775"/>
          </a:xfrm>
          <a:prstGeom prst="ellipse">
            <a:avLst/>
          </a:prstGeom>
          <a:solidFill>
            <a:srgbClr val="FF9900"/>
          </a:solidFill>
          <a:ln w="9525">
            <a:solidFill>
              <a:srgbClr val="000000"/>
            </a:solidFill>
            <a:round/>
            <a:headEnd/>
            <a:tailEnd/>
          </a:ln>
        </p:spPr>
        <p:txBody>
          <a:bodyPr/>
          <a:lstStyle/>
          <a:p>
            <a:endParaRPr lang="en-US"/>
          </a:p>
        </p:txBody>
      </p:sp>
      <p:sp>
        <p:nvSpPr>
          <p:cNvPr id="8214" name="Oval 66"/>
          <p:cNvSpPr>
            <a:spLocks noChangeArrowheads="1"/>
          </p:cNvSpPr>
          <p:nvPr/>
        </p:nvSpPr>
        <p:spPr bwMode="auto">
          <a:xfrm>
            <a:off x="5715000" y="5029201"/>
            <a:ext cx="114300" cy="104775"/>
          </a:xfrm>
          <a:prstGeom prst="ellipse">
            <a:avLst/>
          </a:prstGeom>
          <a:solidFill>
            <a:srgbClr val="FF9900"/>
          </a:solidFill>
          <a:ln w="9525">
            <a:solidFill>
              <a:srgbClr val="000000"/>
            </a:solidFill>
            <a:round/>
            <a:headEnd/>
            <a:tailEnd/>
          </a:ln>
        </p:spPr>
        <p:txBody>
          <a:bodyPr/>
          <a:lstStyle/>
          <a:p>
            <a:endParaRPr lang="en-US"/>
          </a:p>
        </p:txBody>
      </p:sp>
      <p:sp>
        <p:nvSpPr>
          <p:cNvPr id="8199" name="Slide Number Placeholder 1"/>
          <p:cNvSpPr>
            <a:spLocks noGrp="1"/>
          </p:cNvSpPr>
          <p:nvPr>
            <p:ph type="sldNum" sz="quarter" idx="12"/>
          </p:nvPr>
        </p:nvSpPr>
        <p:spPr>
          <a:xfrm>
            <a:off x="6705600" y="6400800"/>
            <a:ext cx="1905000" cy="457200"/>
          </a:xfrm>
          <a:noFill/>
          <a:ln>
            <a:miter lim="800000"/>
            <a:headEnd/>
            <a:tailEnd/>
          </a:ln>
        </p:spPr>
        <p:txBody>
          <a:bodyPr/>
          <a:lstStyle/>
          <a:p>
            <a:r>
              <a:rPr lang="en-US" dirty="0"/>
              <a:t>4</a:t>
            </a:r>
          </a:p>
        </p:txBody>
      </p:sp>
      <p:sp>
        <p:nvSpPr>
          <p:cNvPr id="8203" name="Text Box 5"/>
          <p:cNvSpPr txBox="1">
            <a:spLocks noChangeArrowheads="1"/>
          </p:cNvSpPr>
          <p:nvPr/>
        </p:nvSpPr>
        <p:spPr bwMode="auto">
          <a:xfrm>
            <a:off x="3810000" y="5029200"/>
            <a:ext cx="1470025" cy="460375"/>
          </a:xfrm>
          <a:prstGeom prst="rect">
            <a:avLst/>
          </a:prstGeom>
          <a:noFill/>
          <a:ln w="9525">
            <a:noFill/>
            <a:miter lim="800000"/>
            <a:headEnd/>
            <a:tailEnd/>
          </a:ln>
        </p:spPr>
        <p:txBody>
          <a:bodyPr>
            <a:spAutoFit/>
          </a:bodyPr>
          <a:lstStyle/>
          <a:p>
            <a:pPr>
              <a:spcBef>
                <a:spcPct val="50000"/>
              </a:spcBef>
            </a:pPr>
            <a:r>
              <a:rPr lang="en-GB" dirty="0">
                <a:solidFill>
                  <a:schemeClr val="bg1"/>
                </a:solidFill>
                <a:latin typeface="Tahoma" pitchFamily="34" charset="0"/>
              </a:rPr>
              <a:t>Matter</a:t>
            </a:r>
            <a:endParaRPr lang="en-US" dirty="0">
              <a:solidFill>
                <a:schemeClr val="bg1"/>
              </a:solidFill>
              <a:latin typeface="Tahoma" pitchFamily="34" charset="0"/>
            </a:endParaRPr>
          </a:p>
        </p:txBody>
      </p:sp>
      <p:sp>
        <p:nvSpPr>
          <p:cNvPr id="49" name="Oval 64"/>
          <p:cNvSpPr>
            <a:spLocks noChangeArrowheads="1"/>
          </p:cNvSpPr>
          <p:nvPr/>
        </p:nvSpPr>
        <p:spPr bwMode="auto">
          <a:xfrm>
            <a:off x="5334000" y="4648201"/>
            <a:ext cx="114300" cy="104775"/>
          </a:xfrm>
          <a:prstGeom prst="ellipse">
            <a:avLst/>
          </a:prstGeom>
          <a:solidFill>
            <a:srgbClr val="FF9900"/>
          </a:solidFill>
          <a:ln w="9525">
            <a:solidFill>
              <a:srgbClr val="000000"/>
            </a:solidFill>
            <a:round/>
            <a:headEnd/>
            <a:tailEnd/>
          </a:ln>
        </p:spPr>
        <p:txBody>
          <a:bodyPr/>
          <a:lstStyle/>
          <a:p>
            <a:endParaRPr lang="en-US"/>
          </a:p>
        </p:txBody>
      </p:sp>
      <p:sp>
        <p:nvSpPr>
          <p:cNvPr id="50" name="Oval 64"/>
          <p:cNvSpPr>
            <a:spLocks noChangeArrowheads="1"/>
          </p:cNvSpPr>
          <p:nvPr/>
        </p:nvSpPr>
        <p:spPr bwMode="auto">
          <a:xfrm>
            <a:off x="6781800" y="5029201"/>
            <a:ext cx="114300" cy="104775"/>
          </a:xfrm>
          <a:prstGeom prst="ellipse">
            <a:avLst/>
          </a:prstGeom>
          <a:solidFill>
            <a:srgbClr val="FF9900"/>
          </a:solidFill>
          <a:ln w="9525">
            <a:solidFill>
              <a:srgbClr val="000000"/>
            </a:solidFill>
            <a:round/>
            <a:headEnd/>
            <a:tailEnd/>
          </a:ln>
        </p:spPr>
        <p:txBody>
          <a:bodyPr/>
          <a:lstStyle/>
          <a:p>
            <a:endParaRPr lang="en-US"/>
          </a:p>
        </p:txBody>
      </p:sp>
      <p:sp>
        <p:nvSpPr>
          <p:cNvPr id="51" name="Oval 64"/>
          <p:cNvSpPr>
            <a:spLocks noChangeArrowheads="1"/>
          </p:cNvSpPr>
          <p:nvPr/>
        </p:nvSpPr>
        <p:spPr bwMode="auto">
          <a:xfrm>
            <a:off x="7924800" y="5029201"/>
            <a:ext cx="114300" cy="104775"/>
          </a:xfrm>
          <a:prstGeom prst="ellipse">
            <a:avLst/>
          </a:prstGeom>
          <a:solidFill>
            <a:srgbClr val="FF9900"/>
          </a:solidFill>
          <a:ln w="9525">
            <a:solidFill>
              <a:srgbClr val="000000"/>
            </a:solidFill>
            <a:round/>
            <a:headEnd/>
            <a:tailEnd/>
          </a:ln>
        </p:spPr>
        <p:txBody>
          <a:bodyPr/>
          <a:lstStyle/>
          <a:p>
            <a:endParaRPr lang="en-US"/>
          </a:p>
        </p:txBody>
      </p:sp>
      <p:sp>
        <p:nvSpPr>
          <p:cNvPr id="52" name="Oval 64"/>
          <p:cNvSpPr>
            <a:spLocks noChangeArrowheads="1"/>
          </p:cNvSpPr>
          <p:nvPr/>
        </p:nvSpPr>
        <p:spPr bwMode="auto">
          <a:xfrm>
            <a:off x="7239000" y="4724401"/>
            <a:ext cx="114300" cy="104775"/>
          </a:xfrm>
          <a:prstGeom prst="ellipse">
            <a:avLst/>
          </a:prstGeom>
          <a:solidFill>
            <a:srgbClr val="FF9900"/>
          </a:solidFill>
          <a:ln w="9525">
            <a:solidFill>
              <a:srgbClr val="000000"/>
            </a:solidFill>
            <a:round/>
            <a:headEnd/>
            <a:tailEnd/>
          </a:ln>
        </p:spPr>
        <p:txBody>
          <a:bodyPr/>
          <a:lstStyle/>
          <a:p>
            <a:endParaRPr lang="en-US"/>
          </a:p>
        </p:txBody>
      </p:sp>
      <p:sp>
        <p:nvSpPr>
          <p:cNvPr id="53" name="Oval 64"/>
          <p:cNvSpPr>
            <a:spLocks noChangeArrowheads="1"/>
          </p:cNvSpPr>
          <p:nvPr/>
        </p:nvSpPr>
        <p:spPr bwMode="auto">
          <a:xfrm>
            <a:off x="7239000" y="5105401"/>
            <a:ext cx="114300" cy="104775"/>
          </a:xfrm>
          <a:prstGeom prst="ellipse">
            <a:avLst/>
          </a:prstGeom>
          <a:solidFill>
            <a:srgbClr val="FF9900"/>
          </a:solidFill>
          <a:ln w="9525">
            <a:solidFill>
              <a:srgbClr val="000000"/>
            </a:solidFill>
            <a:round/>
            <a:headEnd/>
            <a:tailEnd/>
          </a:ln>
        </p:spPr>
        <p:txBody>
          <a:bodyPr/>
          <a:lstStyle/>
          <a:p>
            <a:endParaRPr lang="en-US"/>
          </a:p>
        </p:txBody>
      </p:sp>
      <p:sp>
        <p:nvSpPr>
          <p:cNvPr id="54" name="Oval 64"/>
          <p:cNvSpPr>
            <a:spLocks noChangeArrowheads="1"/>
          </p:cNvSpPr>
          <p:nvPr/>
        </p:nvSpPr>
        <p:spPr bwMode="auto">
          <a:xfrm>
            <a:off x="7620000" y="5029201"/>
            <a:ext cx="114300" cy="104775"/>
          </a:xfrm>
          <a:prstGeom prst="ellipse">
            <a:avLst/>
          </a:prstGeom>
          <a:solidFill>
            <a:srgbClr val="FF9900"/>
          </a:solidFill>
          <a:ln w="9525">
            <a:solidFill>
              <a:srgbClr val="000000"/>
            </a:solidFill>
            <a:round/>
            <a:headEnd/>
            <a:tailEnd/>
          </a:ln>
        </p:spPr>
        <p:txBody>
          <a:bodyPr/>
          <a:lstStyle/>
          <a:p>
            <a:endParaRPr lang="en-US"/>
          </a:p>
        </p:txBody>
      </p:sp>
      <p:sp>
        <p:nvSpPr>
          <p:cNvPr id="55" name="Oval 64"/>
          <p:cNvSpPr>
            <a:spLocks noChangeArrowheads="1"/>
          </p:cNvSpPr>
          <p:nvPr/>
        </p:nvSpPr>
        <p:spPr bwMode="auto">
          <a:xfrm>
            <a:off x="6896100" y="5381626"/>
            <a:ext cx="114300" cy="104775"/>
          </a:xfrm>
          <a:prstGeom prst="ellipse">
            <a:avLst/>
          </a:prstGeom>
          <a:solidFill>
            <a:srgbClr val="FF9900"/>
          </a:solidFill>
          <a:ln w="9525">
            <a:solidFill>
              <a:srgbClr val="000000"/>
            </a:solidFill>
            <a:round/>
            <a:headEnd/>
            <a:tailEnd/>
          </a:ln>
        </p:spPr>
        <p:txBody>
          <a:bodyPr/>
          <a:lstStyle/>
          <a:p>
            <a:endParaRPr lang="en-US"/>
          </a:p>
        </p:txBody>
      </p:sp>
      <p:sp>
        <p:nvSpPr>
          <p:cNvPr id="56" name="Oval 64"/>
          <p:cNvSpPr>
            <a:spLocks noChangeArrowheads="1"/>
          </p:cNvSpPr>
          <p:nvPr/>
        </p:nvSpPr>
        <p:spPr bwMode="auto">
          <a:xfrm>
            <a:off x="5334000" y="5029201"/>
            <a:ext cx="114300" cy="104775"/>
          </a:xfrm>
          <a:prstGeom prst="ellipse">
            <a:avLst/>
          </a:prstGeom>
          <a:solidFill>
            <a:srgbClr val="FF9900"/>
          </a:solidFill>
          <a:ln w="9525">
            <a:solidFill>
              <a:srgbClr val="000000"/>
            </a:solidFill>
            <a:round/>
            <a:headEnd/>
            <a:tailEnd/>
          </a:ln>
        </p:spPr>
        <p:txBody>
          <a:bodyPr/>
          <a:lstStyle/>
          <a:p>
            <a:endParaRPr lang="en-US"/>
          </a:p>
        </p:txBody>
      </p:sp>
      <p:sp>
        <p:nvSpPr>
          <p:cNvPr id="57" name="Oval 64"/>
          <p:cNvSpPr>
            <a:spLocks noChangeArrowheads="1"/>
          </p:cNvSpPr>
          <p:nvPr/>
        </p:nvSpPr>
        <p:spPr bwMode="auto">
          <a:xfrm>
            <a:off x="7620000" y="5410201"/>
            <a:ext cx="114300" cy="104775"/>
          </a:xfrm>
          <a:prstGeom prst="ellipse">
            <a:avLst/>
          </a:prstGeom>
          <a:solidFill>
            <a:srgbClr val="FF9900"/>
          </a:solidFill>
          <a:ln w="9525">
            <a:solidFill>
              <a:srgbClr val="000000"/>
            </a:solidFill>
            <a:round/>
            <a:headEnd/>
            <a:tailEnd/>
          </a:ln>
        </p:spPr>
        <p:txBody>
          <a:bodyPr/>
          <a:lstStyle/>
          <a:p>
            <a:endParaRPr lang="en-US"/>
          </a:p>
        </p:txBody>
      </p:sp>
      <p:sp>
        <p:nvSpPr>
          <p:cNvPr id="58" name="Oval 64"/>
          <p:cNvSpPr>
            <a:spLocks noChangeArrowheads="1"/>
          </p:cNvSpPr>
          <p:nvPr/>
        </p:nvSpPr>
        <p:spPr bwMode="auto">
          <a:xfrm>
            <a:off x="7239000" y="5334001"/>
            <a:ext cx="114300" cy="104775"/>
          </a:xfrm>
          <a:prstGeom prst="ellipse">
            <a:avLst/>
          </a:prstGeom>
          <a:solidFill>
            <a:srgbClr val="FF9900"/>
          </a:solidFill>
          <a:ln w="9525">
            <a:solidFill>
              <a:srgbClr val="000000"/>
            </a:solidFill>
            <a:round/>
            <a:headEnd/>
            <a:tailEnd/>
          </a:ln>
        </p:spPr>
        <p:txBody>
          <a:bodyPr/>
          <a:lstStyle/>
          <a:p>
            <a:endParaRPr lang="en-US"/>
          </a:p>
        </p:txBody>
      </p:sp>
      <p:sp>
        <p:nvSpPr>
          <p:cNvPr id="59" name="Oval 64"/>
          <p:cNvSpPr>
            <a:spLocks noChangeArrowheads="1"/>
          </p:cNvSpPr>
          <p:nvPr/>
        </p:nvSpPr>
        <p:spPr bwMode="auto">
          <a:xfrm>
            <a:off x="6477000" y="4724401"/>
            <a:ext cx="114300" cy="104775"/>
          </a:xfrm>
          <a:prstGeom prst="ellipse">
            <a:avLst/>
          </a:prstGeom>
          <a:solidFill>
            <a:srgbClr val="FF9900"/>
          </a:solidFill>
          <a:ln w="9525">
            <a:solidFill>
              <a:srgbClr val="000000"/>
            </a:solidFill>
            <a:round/>
            <a:headEnd/>
            <a:tailEnd/>
          </a:ln>
        </p:spPr>
        <p:txBody>
          <a:bodyPr/>
          <a:lstStyle/>
          <a:p>
            <a:endParaRPr lang="en-US"/>
          </a:p>
        </p:txBody>
      </p:sp>
      <p:sp>
        <p:nvSpPr>
          <p:cNvPr id="60" name="Oval 64"/>
          <p:cNvSpPr>
            <a:spLocks noChangeArrowheads="1"/>
          </p:cNvSpPr>
          <p:nvPr/>
        </p:nvSpPr>
        <p:spPr bwMode="auto">
          <a:xfrm>
            <a:off x="6019800" y="5105401"/>
            <a:ext cx="114300" cy="104775"/>
          </a:xfrm>
          <a:prstGeom prst="ellipse">
            <a:avLst/>
          </a:prstGeom>
          <a:solidFill>
            <a:srgbClr val="FF9900"/>
          </a:solidFill>
          <a:ln w="9525">
            <a:solidFill>
              <a:srgbClr val="000000"/>
            </a:solidFill>
            <a:round/>
            <a:headEnd/>
            <a:tailEnd/>
          </a:ln>
        </p:spPr>
        <p:txBody>
          <a:bodyPr/>
          <a:lstStyle/>
          <a:p>
            <a:endParaRPr lang="en-US"/>
          </a:p>
        </p:txBody>
      </p:sp>
      <p:sp>
        <p:nvSpPr>
          <p:cNvPr id="61" name="Oval 64"/>
          <p:cNvSpPr>
            <a:spLocks noChangeArrowheads="1"/>
          </p:cNvSpPr>
          <p:nvPr/>
        </p:nvSpPr>
        <p:spPr bwMode="auto">
          <a:xfrm>
            <a:off x="5638800" y="5410201"/>
            <a:ext cx="114300" cy="104775"/>
          </a:xfrm>
          <a:prstGeom prst="ellipse">
            <a:avLst/>
          </a:prstGeom>
          <a:solidFill>
            <a:srgbClr val="FF9900"/>
          </a:solidFill>
          <a:ln w="9525">
            <a:solidFill>
              <a:srgbClr val="000000"/>
            </a:solidFill>
            <a:round/>
            <a:headEnd/>
            <a:tailEnd/>
          </a:ln>
        </p:spPr>
        <p:txBody>
          <a:bodyPr/>
          <a:lstStyle/>
          <a:p>
            <a:endParaRPr lang="en-US"/>
          </a:p>
        </p:txBody>
      </p:sp>
      <p:sp>
        <p:nvSpPr>
          <p:cNvPr id="62" name="Oval 64"/>
          <p:cNvSpPr>
            <a:spLocks noChangeArrowheads="1"/>
          </p:cNvSpPr>
          <p:nvPr/>
        </p:nvSpPr>
        <p:spPr bwMode="auto">
          <a:xfrm>
            <a:off x="6858000" y="4800601"/>
            <a:ext cx="114300" cy="104775"/>
          </a:xfrm>
          <a:prstGeom prst="ellipse">
            <a:avLst/>
          </a:prstGeom>
          <a:solidFill>
            <a:srgbClr val="FF9900"/>
          </a:solidFill>
          <a:ln w="9525">
            <a:solidFill>
              <a:srgbClr val="000000"/>
            </a:solidFill>
            <a:round/>
            <a:headEnd/>
            <a:tailEnd/>
          </a:ln>
        </p:spPr>
        <p:txBody>
          <a:bodyPr/>
          <a:lstStyle/>
          <a:p>
            <a:endParaRPr lang="en-US"/>
          </a:p>
        </p:txBody>
      </p:sp>
      <p:sp>
        <p:nvSpPr>
          <p:cNvPr id="63" name="Oval 64"/>
          <p:cNvSpPr>
            <a:spLocks noChangeArrowheads="1"/>
          </p:cNvSpPr>
          <p:nvPr/>
        </p:nvSpPr>
        <p:spPr bwMode="auto">
          <a:xfrm>
            <a:off x="6019800" y="4419601"/>
            <a:ext cx="114300" cy="104775"/>
          </a:xfrm>
          <a:prstGeom prst="ellipse">
            <a:avLst/>
          </a:prstGeom>
          <a:solidFill>
            <a:srgbClr val="FF9900"/>
          </a:solidFill>
          <a:ln w="9525">
            <a:solidFill>
              <a:srgbClr val="000000"/>
            </a:solidFill>
            <a:round/>
            <a:headEnd/>
            <a:tailEnd/>
          </a:ln>
        </p:spPr>
        <p:txBody>
          <a:bodyPr/>
          <a:lstStyle/>
          <a:p>
            <a:endParaRPr lang="en-US"/>
          </a:p>
        </p:txBody>
      </p:sp>
      <p:sp>
        <p:nvSpPr>
          <p:cNvPr id="64" name="Oval 64"/>
          <p:cNvSpPr>
            <a:spLocks noChangeArrowheads="1"/>
          </p:cNvSpPr>
          <p:nvPr/>
        </p:nvSpPr>
        <p:spPr bwMode="auto">
          <a:xfrm>
            <a:off x="6858000" y="4419601"/>
            <a:ext cx="114300" cy="104775"/>
          </a:xfrm>
          <a:prstGeom prst="ellipse">
            <a:avLst/>
          </a:prstGeom>
          <a:solidFill>
            <a:srgbClr val="FF9900"/>
          </a:solidFill>
          <a:ln w="9525">
            <a:solidFill>
              <a:srgbClr val="000000"/>
            </a:solidFill>
            <a:round/>
            <a:headEnd/>
            <a:tailEnd/>
          </a:ln>
        </p:spPr>
        <p:txBody>
          <a:bodyPr/>
          <a:lstStyle/>
          <a:p>
            <a:endParaRPr lang="en-US"/>
          </a:p>
        </p:txBody>
      </p:sp>
      <p:sp>
        <p:nvSpPr>
          <p:cNvPr id="65" name="Oval 64"/>
          <p:cNvSpPr>
            <a:spLocks noChangeArrowheads="1"/>
          </p:cNvSpPr>
          <p:nvPr/>
        </p:nvSpPr>
        <p:spPr bwMode="auto">
          <a:xfrm>
            <a:off x="7620000" y="4419601"/>
            <a:ext cx="114300" cy="104775"/>
          </a:xfrm>
          <a:prstGeom prst="ellipse">
            <a:avLst/>
          </a:prstGeom>
          <a:solidFill>
            <a:srgbClr val="FF9900"/>
          </a:solidFill>
          <a:ln w="9525">
            <a:solidFill>
              <a:srgbClr val="000000"/>
            </a:solidFill>
            <a:round/>
            <a:headEnd/>
            <a:tailEnd/>
          </a:ln>
        </p:spPr>
        <p:txBody>
          <a:bodyPr/>
          <a:lstStyle/>
          <a:p>
            <a:endParaRPr lang="en-US"/>
          </a:p>
        </p:txBody>
      </p:sp>
      <p:sp>
        <p:nvSpPr>
          <p:cNvPr id="67" name="Oval 64"/>
          <p:cNvSpPr>
            <a:spLocks noChangeArrowheads="1"/>
          </p:cNvSpPr>
          <p:nvPr/>
        </p:nvSpPr>
        <p:spPr bwMode="auto">
          <a:xfrm>
            <a:off x="6477000" y="5410201"/>
            <a:ext cx="114300" cy="104775"/>
          </a:xfrm>
          <a:prstGeom prst="ellipse">
            <a:avLst/>
          </a:prstGeom>
          <a:solidFill>
            <a:srgbClr val="FF9900"/>
          </a:solidFill>
          <a:ln w="9525">
            <a:solidFill>
              <a:srgbClr val="000000"/>
            </a:solidFill>
            <a:round/>
            <a:headEnd/>
            <a:tailEnd/>
          </a:ln>
        </p:spPr>
        <p:txBody>
          <a:bodyPr/>
          <a:lstStyle/>
          <a:p>
            <a:endParaRPr lang="en-US"/>
          </a:p>
        </p:txBody>
      </p:sp>
      <p:sp>
        <p:nvSpPr>
          <p:cNvPr id="68" name="Rectangle 67"/>
          <p:cNvSpPr/>
          <p:nvPr/>
        </p:nvSpPr>
        <p:spPr>
          <a:xfrm>
            <a:off x="1295400" y="4343401"/>
            <a:ext cx="2743200" cy="1219200"/>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1371600" y="4419601"/>
            <a:ext cx="333770" cy="321155"/>
          </a:xfrm>
          <a:prstGeom prst="ellipse">
            <a:avLst/>
          </a:prstGeom>
          <a:solidFill>
            <a:schemeClr val="tx1">
              <a:lumMod val="50000"/>
              <a:lumOff val="50000"/>
            </a:schemeClr>
          </a:solidFill>
          <a:ln>
            <a:noFill/>
          </a:ln>
          <a:scene3d>
            <a:camera prst="orthographicFront"/>
            <a:lightRig rig="threePt" dir="t"/>
          </a:scene3d>
          <a:sp3d>
            <a:bevelT w="177800" h="177800"/>
            <a:bevelB w="177800" h="177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1723630" y="4419601"/>
            <a:ext cx="333770" cy="321155"/>
          </a:xfrm>
          <a:prstGeom prst="ellipse">
            <a:avLst/>
          </a:prstGeom>
          <a:solidFill>
            <a:schemeClr val="tx1">
              <a:lumMod val="50000"/>
              <a:lumOff val="50000"/>
            </a:schemeClr>
          </a:solidFill>
          <a:ln>
            <a:noFill/>
          </a:ln>
          <a:scene3d>
            <a:camera prst="orthographicFront"/>
            <a:lightRig rig="threePt" dir="t"/>
          </a:scene3d>
          <a:sp3d>
            <a:bevelT w="177800" h="177800"/>
            <a:bevelB w="177800" h="177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2104630" y="4419601"/>
            <a:ext cx="333770" cy="321155"/>
          </a:xfrm>
          <a:prstGeom prst="ellipse">
            <a:avLst/>
          </a:prstGeom>
          <a:solidFill>
            <a:schemeClr val="tx1">
              <a:lumMod val="50000"/>
              <a:lumOff val="50000"/>
            </a:schemeClr>
          </a:solidFill>
          <a:ln>
            <a:noFill/>
          </a:ln>
          <a:scene3d>
            <a:camera prst="orthographicFront"/>
            <a:lightRig rig="threePt" dir="t"/>
          </a:scene3d>
          <a:sp3d>
            <a:bevelT w="177800" h="177800"/>
            <a:bevelB w="177800" h="177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2514600" y="4419601"/>
            <a:ext cx="333770" cy="321155"/>
          </a:xfrm>
          <a:prstGeom prst="ellipse">
            <a:avLst/>
          </a:prstGeom>
          <a:solidFill>
            <a:schemeClr val="tx1">
              <a:lumMod val="50000"/>
              <a:lumOff val="50000"/>
            </a:schemeClr>
          </a:solidFill>
          <a:ln>
            <a:noFill/>
          </a:ln>
          <a:scene3d>
            <a:camera prst="orthographicFront"/>
            <a:lightRig rig="threePt" dir="t"/>
          </a:scene3d>
          <a:sp3d>
            <a:bevelT w="177800" h="177800"/>
            <a:bevelB w="177800" h="177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2895600" y="4419601"/>
            <a:ext cx="333770" cy="321155"/>
          </a:xfrm>
          <a:prstGeom prst="ellipse">
            <a:avLst/>
          </a:prstGeom>
          <a:solidFill>
            <a:schemeClr val="tx1">
              <a:lumMod val="50000"/>
              <a:lumOff val="50000"/>
            </a:schemeClr>
          </a:solidFill>
          <a:ln>
            <a:noFill/>
          </a:ln>
          <a:scene3d>
            <a:camera prst="orthographicFront"/>
            <a:lightRig rig="threePt" dir="t"/>
          </a:scene3d>
          <a:sp3d>
            <a:bevelT w="177800" h="177800"/>
            <a:bevelB w="177800" h="177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3276600" y="4419601"/>
            <a:ext cx="333770" cy="321155"/>
          </a:xfrm>
          <a:prstGeom prst="ellipse">
            <a:avLst/>
          </a:prstGeom>
          <a:solidFill>
            <a:schemeClr val="tx1">
              <a:lumMod val="50000"/>
              <a:lumOff val="50000"/>
            </a:schemeClr>
          </a:solidFill>
          <a:ln>
            <a:noFill/>
          </a:ln>
          <a:scene3d>
            <a:camera prst="orthographicFront"/>
            <a:lightRig rig="threePt" dir="t"/>
          </a:scene3d>
          <a:sp3d>
            <a:bevelT w="177800" h="177800"/>
            <a:bevelB w="177800" h="177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3657600" y="4419601"/>
            <a:ext cx="333770" cy="321155"/>
          </a:xfrm>
          <a:prstGeom prst="ellipse">
            <a:avLst/>
          </a:prstGeom>
          <a:solidFill>
            <a:schemeClr val="tx1">
              <a:lumMod val="50000"/>
              <a:lumOff val="50000"/>
            </a:schemeClr>
          </a:solidFill>
          <a:ln>
            <a:noFill/>
          </a:ln>
          <a:scene3d>
            <a:camera prst="orthographicFront"/>
            <a:lightRig rig="threePt" dir="t"/>
          </a:scene3d>
          <a:sp3d>
            <a:bevelT w="177800" h="177800"/>
            <a:bevelB w="177800" h="177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1371600" y="4784246"/>
            <a:ext cx="333770" cy="321155"/>
          </a:xfrm>
          <a:prstGeom prst="ellipse">
            <a:avLst/>
          </a:prstGeom>
          <a:solidFill>
            <a:schemeClr val="tx1">
              <a:lumMod val="50000"/>
              <a:lumOff val="50000"/>
            </a:schemeClr>
          </a:solidFill>
          <a:ln>
            <a:noFill/>
          </a:ln>
          <a:scene3d>
            <a:camera prst="orthographicFront"/>
            <a:lightRig rig="threePt" dir="t"/>
          </a:scene3d>
          <a:sp3d>
            <a:bevelT w="177800" h="177800"/>
            <a:bevelB w="177800" h="177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1723630" y="4784246"/>
            <a:ext cx="333770" cy="321155"/>
          </a:xfrm>
          <a:prstGeom prst="ellipse">
            <a:avLst/>
          </a:prstGeom>
          <a:solidFill>
            <a:schemeClr val="tx1">
              <a:lumMod val="50000"/>
              <a:lumOff val="50000"/>
            </a:schemeClr>
          </a:solidFill>
          <a:ln>
            <a:noFill/>
          </a:ln>
          <a:scene3d>
            <a:camera prst="orthographicFront"/>
            <a:lightRig rig="threePt" dir="t"/>
          </a:scene3d>
          <a:sp3d>
            <a:bevelT w="177800" h="177800"/>
            <a:bevelB w="177800" h="177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2104630" y="4784246"/>
            <a:ext cx="333770" cy="321155"/>
          </a:xfrm>
          <a:prstGeom prst="ellipse">
            <a:avLst/>
          </a:prstGeom>
          <a:solidFill>
            <a:schemeClr val="tx1">
              <a:lumMod val="50000"/>
              <a:lumOff val="50000"/>
            </a:schemeClr>
          </a:solidFill>
          <a:ln>
            <a:noFill/>
          </a:ln>
          <a:scene3d>
            <a:camera prst="orthographicFront"/>
            <a:lightRig rig="threePt" dir="t"/>
          </a:scene3d>
          <a:sp3d>
            <a:bevelT w="177800" h="177800"/>
            <a:bevelB w="177800" h="177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2514600" y="4784246"/>
            <a:ext cx="333770" cy="321155"/>
          </a:xfrm>
          <a:prstGeom prst="ellipse">
            <a:avLst/>
          </a:prstGeom>
          <a:solidFill>
            <a:schemeClr val="tx1">
              <a:lumMod val="50000"/>
              <a:lumOff val="50000"/>
            </a:schemeClr>
          </a:solidFill>
          <a:ln>
            <a:noFill/>
          </a:ln>
          <a:scene3d>
            <a:camera prst="orthographicFront"/>
            <a:lightRig rig="threePt" dir="t"/>
          </a:scene3d>
          <a:sp3d>
            <a:bevelT w="177800" h="177800"/>
            <a:bevelB w="177800" h="177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2895600" y="4784246"/>
            <a:ext cx="333770" cy="321155"/>
          </a:xfrm>
          <a:prstGeom prst="ellipse">
            <a:avLst/>
          </a:prstGeom>
          <a:solidFill>
            <a:schemeClr val="tx1">
              <a:lumMod val="50000"/>
              <a:lumOff val="50000"/>
            </a:schemeClr>
          </a:solidFill>
          <a:ln>
            <a:noFill/>
          </a:ln>
          <a:scene3d>
            <a:camera prst="orthographicFront"/>
            <a:lightRig rig="threePt" dir="t"/>
          </a:scene3d>
          <a:sp3d>
            <a:bevelT w="177800" h="177800"/>
            <a:bevelB w="177800" h="177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3276600" y="4784246"/>
            <a:ext cx="333770" cy="321155"/>
          </a:xfrm>
          <a:prstGeom prst="ellipse">
            <a:avLst/>
          </a:prstGeom>
          <a:solidFill>
            <a:schemeClr val="tx1">
              <a:lumMod val="50000"/>
              <a:lumOff val="50000"/>
            </a:schemeClr>
          </a:solidFill>
          <a:ln>
            <a:noFill/>
          </a:ln>
          <a:scene3d>
            <a:camera prst="orthographicFront"/>
            <a:lightRig rig="threePt" dir="t"/>
          </a:scene3d>
          <a:sp3d>
            <a:bevelT w="177800" h="177800"/>
            <a:bevelB w="177800" h="177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3657600" y="4784246"/>
            <a:ext cx="333770" cy="321155"/>
          </a:xfrm>
          <a:prstGeom prst="ellipse">
            <a:avLst/>
          </a:prstGeom>
          <a:solidFill>
            <a:schemeClr val="tx1">
              <a:lumMod val="50000"/>
              <a:lumOff val="50000"/>
            </a:schemeClr>
          </a:solidFill>
          <a:ln>
            <a:noFill/>
          </a:ln>
          <a:scene3d>
            <a:camera prst="orthographicFront"/>
            <a:lightRig rig="threePt" dir="t"/>
          </a:scene3d>
          <a:sp3d>
            <a:bevelT w="177800" h="177800"/>
            <a:bevelB w="177800" h="177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1371600" y="5165246"/>
            <a:ext cx="333770" cy="321155"/>
          </a:xfrm>
          <a:prstGeom prst="ellipse">
            <a:avLst/>
          </a:prstGeom>
          <a:solidFill>
            <a:schemeClr val="tx1">
              <a:lumMod val="50000"/>
              <a:lumOff val="50000"/>
            </a:schemeClr>
          </a:solidFill>
          <a:ln>
            <a:noFill/>
          </a:ln>
          <a:scene3d>
            <a:camera prst="orthographicFront"/>
            <a:lightRig rig="threePt" dir="t"/>
          </a:scene3d>
          <a:sp3d>
            <a:bevelT w="177800" h="177800"/>
            <a:bevelB w="177800" h="177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1723630" y="5165246"/>
            <a:ext cx="333770" cy="321155"/>
          </a:xfrm>
          <a:prstGeom prst="ellipse">
            <a:avLst/>
          </a:prstGeom>
          <a:solidFill>
            <a:schemeClr val="tx1">
              <a:lumMod val="50000"/>
              <a:lumOff val="50000"/>
            </a:schemeClr>
          </a:solidFill>
          <a:ln>
            <a:noFill/>
          </a:ln>
          <a:scene3d>
            <a:camera prst="orthographicFront"/>
            <a:lightRig rig="threePt" dir="t"/>
          </a:scene3d>
          <a:sp3d>
            <a:bevelT w="177800" h="177800"/>
            <a:bevelB w="177800" h="177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2104630" y="5165246"/>
            <a:ext cx="333770" cy="321155"/>
          </a:xfrm>
          <a:prstGeom prst="ellipse">
            <a:avLst/>
          </a:prstGeom>
          <a:solidFill>
            <a:schemeClr val="tx1">
              <a:lumMod val="50000"/>
              <a:lumOff val="50000"/>
            </a:schemeClr>
          </a:solidFill>
          <a:ln>
            <a:noFill/>
          </a:ln>
          <a:scene3d>
            <a:camera prst="orthographicFront"/>
            <a:lightRig rig="threePt" dir="t"/>
          </a:scene3d>
          <a:sp3d>
            <a:bevelT w="177800" h="177800"/>
            <a:bevelB w="177800" h="177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2514600" y="5165246"/>
            <a:ext cx="333770" cy="321155"/>
          </a:xfrm>
          <a:prstGeom prst="ellipse">
            <a:avLst/>
          </a:prstGeom>
          <a:solidFill>
            <a:schemeClr val="tx1">
              <a:lumMod val="50000"/>
              <a:lumOff val="50000"/>
            </a:schemeClr>
          </a:solidFill>
          <a:ln>
            <a:noFill/>
          </a:ln>
          <a:scene3d>
            <a:camera prst="orthographicFront"/>
            <a:lightRig rig="threePt" dir="t"/>
          </a:scene3d>
          <a:sp3d>
            <a:bevelT w="177800" h="177800"/>
            <a:bevelB w="177800" h="177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2895600" y="5165246"/>
            <a:ext cx="333770" cy="321155"/>
          </a:xfrm>
          <a:prstGeom prst="ellipse">
            <a:avLst/>
          </a:prstGeom>
          <a:solidFill>
            <a:schemeClr val="tx1">
              <a:lumMod val="50000"/>
              <a:lumOff val="50000"/>
            </a:schemeClr>
          </a:solidFill>
          <a:ln>
            <a:noFill/>
          </a:ln>
          <a:scene3d>
            <a:camera prst="orthographicFront"/>
            <a:lightRig rig="threePt" dir="t"/>
          </a:scene3d>
          <a:sp3d>
            <a:bevelT w="177800" h="177800"/>
            <a:bevelB w="177800" h="177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3276600" y="5165246"/>
            <a:ext cx="333770" cy="321155"/>
          </a:xfrm>
          <a:prstGeom prst="ellipse">
            <a:avLst/>
          </a:prstGeom>
          <a:solidFill>
            <a:schemeClr val="tx1">
              <a:lumMod val="50000"/>
              <a:lumOff val="50000"/>
            </a:schemeClr>
          </a:solidFill>
          <a:ln>
            <a:noFill/>
          </a:ln>
          <a:scene3d>
            <a:camera prst="orthographicFront"/>
            <a:lightRig rig="threePt" dir="t"/>
          </a:scene3d>
          <a:sp3d>
            <a:bevelT w="177800" h="177800"/>
            <a:bevelB w="177800" h="177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657600" y="5165246"/>
            <a:ext cx="333770" cy="321155"/>
          </a:xfrm>
          <a:prstGeom prst="ellipse">
            <a:avLst/>
          </a:prstGeom>
          <a:solidFill>
            <a:schemeClr val="tx1">
              <a:lumMod val="50000"/>
              <a:lumOff val="50000"/>
            </a:schemeClr>
          </a:solidFill>
          <a:ln>
            <a:noFill/>
          </a:ln>
          <a:scene3d>
            <a:camera prst="orthographicFront"/>
            <a:lightRig rig="threePt" dir="t"/>
          </a:scene3d>
          <a:sp3d>
            <a:bevelT w="177800" h="177800"/>
            <a:bevelB w="177800" h="177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56"/>
          <p:cNvSpPr>
            <a:spLocks noChangeArrowheads="1"/>
          </p:cNvSpPr>
          <p:nvPr/>
        </p:nvSpPr>
        <p:spPr bwMode="auto">
          <a:xfrm>
            <a:off x="1600200" y="4648201"/>
            <a:ext cx="114300" cy="104775"/>
          </a:xfrm>
          <a:prstGeom prst="ellipse">
            <a:avLst/>
          </a:prstGeom>
          <a:solidFill>
            <a:srgbClr val="FF9900"/>
          </a:solidFill>
          <a:ln w="9525">
            <a:solidFill>
              <a:srgbClr val="000000"/>
            </a:solidFill>
            <a:round/>
            <a:headEnd/>
            <a:tailEnd/>
          </a:ln>
        </p:spPr>
        <p:txBody>
          <a:bodyPr/>
          <a:lstStyle/>
          <a:p>
            <a:endParaRPr lang="en-US"/>
          </a:p>
        </p:txBody>
      </p:sp>
      <p:sp>
        <p:nvSpPr>
          <p:cNvPr id="92" name="Oval 57"/>
          <p:cNvSpPr>
            <a:spLocks noChangeArrowheads="1"/>
          </p:cNvSpPr>
          <p:nvPr/>
        </p:nvSpPr>
        <p:spPr bwMode="auto">
          <a:xfrm>
            <a:off x="1295400" y="4343401"/>
            <a:ext cx="114300" cy="104775"/>
          </a:xfrm>
          <a:prstGeom prst="ellipse">
            <a:avLst/>
          </a:prstGeom>
          <a:solidFill>
            <a:srgbClr val="FF9900"/>
          </a:solidFill>
          <a:ln w="9525">
            <a:solidFill>
              <a:srgbClr val="000000"/>
            </a:solidFill>
            <a:round/>
            <a:headEnd/>
            <a:tailEnd/>
          </a:ln>
        </p:spPr>
        <p:txBody>
          <a:bodyPr/>
          <a:lstStyle/>
          <a:p>
            <a:endParaRPr lang="en-US"/>
          </a:p>
        </p:txBody>
      </p:sp>
      <p:sp>
        <p:nvSpPr>
          <p:cNvPr id="93" name="Oval 58"/>
          <p:cNvSpPr>
            <a:spLocks noChangeArrowheads="1"/>
          </p:cNvSpPr>
          <p:nvPr/>
        </p:nvSpPr>
        <p:spPr bwMode="auto">
          <a:xfrm>
            <a:off x="1981200" y="4648201"/>
            <a:ext cx="114300" cy="104775"/>
          </a:xfrm>
          <a:prstGeom prst="ellipse">
            <a:avLst/>
          </a:prstGeom>
          <a:solidFill>
            <a:srgbClr val="FF9900"/>
          </a:solidFill>
          <a:ln w="9525">
            <a:solidFill>
              <a:srgbClr val="000000"/>
            </a:solidFill>
            <a:round/>
            <a:headEnd/>
            <a:tailEnd/>
          </a:ln>
        </p:spPr>
        <p:txBody>
          <a:bodyPr/>
          <a:lstStyle/>
          <a:p>
            <a:endParaRPr lang="en-US"/>
          </a:p>
        </p:txBody>
      </p:sp>
      <p:sp>
        <p:nvSpPr>
          <p:cNvPr id="94" name="Oval 60"/>
          <p:cNvSpPr>
            <a:spLocks noChangeArrowheads="1"/>
          </p:cNvSpPr>
          <p:nvPr/>
        </p:nvSpPr>
        <p:spPr bwMode="auto">
          <a:xfrm>
            <a:off x="3200400" y="4419601"/>
            <a:ext cx="114300" cy="104775"/>
          </a:xfrm>
          <a:prstGeom prst="ellipse">
            <a:avLst/>
          </a:prstGeom>
          <a:solidFill>
            <a:srgbClr val="FF9900"/>
          </a:solidFill>
          <a:ln w="9525">
            <a:solidFill>
              <a:srgbClr val="000000"/>
            </a:solidFill>
            <a:round/>
            <a:headEnd/>
            <a:tailEnd/>
          </a:ln>
        </p:spPr>
        <p:txBody>
          <a:bodyPr/>
          <a:lstStyle/>
          <a:p>
            <a:endParaRPr lang="en-US"/>
          </a:p>
        </p:txBody>
      </p:sp>
      <p:sp>
        <p:nvSpPr>
          <p:cNvPr id="95" name="Oval 61"/>
          <p:cNvSpPr>
            <a:spLocks noChangeArrowheads="1"/>
          </p:cNvSpPr>
          <p:nvPr/>
        </p:nvSpPr>
        <p:spPr bwMode="auto">
          <a:xfrm>
            <a:off x="2789237" y="4703764"/>
            <a:ext cx="114300" cy="104775"/>
          </a:xfrm>
          <a:prstGeom prst="ellipse">
            <a:avLst/>
          </a:prstGeom>
          <a:solidFill>
            <a:srgbClr val="FF9900"/>
          </a:solidFill>
          <a:ln w="9525">
            <a:solidFill>
              <a:srgbClr val="000000"/>
            </a:solidFill>
            <a:round/>
            <a:headEnd/>
            <a:tailEnd/>
          </a:ln>
        </p:spPr>
        <p:txBody>
          <a:bodyPr/>
          <a:lstStyle/>
          <a:p>
            <a:endParaRPr lang="en-US"/>
          </a:p>
        </p:txBody>
      </p:sp>
      <p:sp>
        <p:nvSpPr>
          <p:cNvPr id="96" name="Oval 62"/>
          <p:cNvSpPr>
            <a:spLocks noChangeArrowheads="1"/>
          </p:cNvSpPr>
          <p:nvPr/>
        </p:nvSpPr>
        <p:spPr bwMode="auto">
          <a:xfrm>
            <a:off x="2362200" y="4419601"/>
            <a:ext cx="114300" cy="104775"/>
          </a:xfrm>
          <a:prstGeom prst="ellipse">
            <a:avLst/>
          </a:prstGeom>
          <a:solidFill>
            <a:srgbClr val="FF9900"/>
          </a:solidFill>
          <a:ln w="9525">
            <a:solidFill>
              <a:srgbClr val="000000"/>
            </a:solidFill>
            <a:round/>
            <a:headEnd/>
            <a:tailEnd/>
          </a:ln>
        </p:spPr>
        <p:txBody>
          <a:bodyPr/>
          <a:lstStyle/>
          <a:p>
            <a:endParaRPr lang="en-US"/>
          </a:p>
        </p:txBody>
      </p:sp>
      <p:sp>
        <p:nvSpPr>
          <p:cNvPr id="97" name="Oval 64"/>
          <p:cNvSpPr>
            <a:spLocks noChangeArrowheads="1"/>
          </p:cNvSpPr>
          <p:nvPr/>
        </p:nvSpPr>
        <p:spPr bwMode="auto">
          <a:xfrm>
            <a:off x="2438400" y="5029201"/>
            <a:ext cx="114300" cy="104775"/>
          </a:xfrm>
          <a:prstGeom prst="ellipse">
            <a:avLst/>
          </a:prstGeom>
          <a:solidFill>
            <a:srgbClr val="FF9900"/>
          </a:solidFill>
          <a:ln w="9525">
            <a:solidFill>
              <a:srgbClr val="000000"/>
            </a:solidFill>
            <a:round/>
            <a:headEnd/>
            <a:tailEnd/>
          </a:ln>
        </p:spPr>
        <p:txBody>
          <a:bodyPr/>
          <a:lstStyle/>
          <a:p>
            <a:endParaRPr lang="en-US"/>
          </a:p>
        </p:txBody>
      </p:sp>
      <p:sp>
        <p:nvSpPr>
          <p:cNvPr id="98" name="Oval 65"/>
          <p:cNvSpPr>
            <a:spLocks noChangeArrowheads="1"/>
          </p:cNvSpPr>
          <p:nvPr/>
        </p:nvSpPr>
        <p:spPr bwMode="auto">
          <a:xfrm>
            <a:off x="3581400" y="4648201"/>
            <a:ext cx="114300" cy="104775"/>
          </a:xfrm>
          <a:prstGeom prst="ellipse">
            <a:avLst/>
          </a:prstGeom>
          <a:solidFill>
            <a:srgbClr val="FF9900"/>
          </a:solidFill>
          <a:ln w="9525">
            <a:solidFill>
              <a:srgbClr val="000000"/>
            </a:solidFill>
            <a:round/>
            <a:headEnd/>
            <a:tailEnd/>
          </a:ln>
        </p:spPr>
        <p:txBody>
          <a:bodyPr/>
          <a:lstStyle/>
          <a:p>
            <a:endParaRPr lang="en-US"/>
          </a:p>
        </p:txBody>
      </p:sp>
      <p:sp>
        <p:nvSpPr>
          <p:cNvPr id="99" name="Oval 66"/>
          <p:cNvSpPr>
            <a:spLocks noChangeArrowheads="1"/>
          </p:cNvSpPr>
          <p:nvPr/>
        </p:nvSpPr>
        <p:spPr bwMode="auto">
          <a:xfrm>
            <a:off x="1676400" y="5029201"/>
            <a:ext cx="114300" cy="104775"/>
          </a:xfrm>
          <a:prstGeom prst="ellipse">
            <a:avLst/>
          </a:prstGeom>
          <a:solidFill>
            <a:srgbClr val="FF9900"/>
          </a:solidFill>
          <a:ln w="9525">
            <a:solidFill>
              <a:srgbClr val="000000"/>
            </a:solidFill>
            <a:round/>
            <a:headEnd/>
            <a:tailEnd/>
          </a:ln>
        </p:spPr>
        <p:txBody>
          <a:bodyPr/>
          <a:lstStyle/>
          <a:p>
            <a:endParaRPr lang="en-US"/>
          </a:p>
        </p:txBody>
      </p:sp>
      <p:sp>
        <p:nvSpPr>
          <p:cNvPr id="100" name="Oval 64"/>
          <p:cNvSpPr>
            <a:spLocks noChangeArrowheads="1"/>
          </p:cNvSpPr>
          <p:nvPr/>
        </p:nvSpPr>
        <p:spPr bwMode="auto">
          <a:xfrm>
            <a:off x="1295400" y="4648201"/>
            <a:ext cx="114300" cy="104775"/>
          </a:xfrm>
          <a:prstGeom prst="ellipse">
            <a:avLst/>
          </a:prstGeom>
          <a:solidFill>
            <a:srgbClr val="FF9900"/>
          </a:solidFill>
          <a:ln w="9525">
            <a:solidFill>
              <a:srgbClr val="000000"/>
            </a:solidFill>
            <a:round/>
            <a:headEnd/>
            <a:tailEnd/>
          </a:ln>
        </p:spPr>
        <p:txBody>
          <a:bodyPr/>
          <a:lstStyle/>
          <a:p>
            <a:endParaRPr lang="en-US"/>
          </a:p>
        </p:txBody>
      </p:sp>
      <p:sp>
        <p:nvSpPr>
          <p:cNvPr id="101" name="Oval 64"/>
          <p:cNvSpPr>
            <a:spLocks noChangeArrowheads="1"/>
          </p:cNvSpPr>
          <p:nvPr/>
        </p:nvSpPr>
        <p:spPr bwMode="auto">
          <a:xfrm>
            <a:off x="2743200" y="5029201"/>
            <a:ext cx="114300" cy="104775"/>
          </a:xfrm>
          <a:prstGeom prst="ellipse">
            <a:avLst/>
          </a:prstGeom>
          <a:solidFill>
            <a:srgbClr val="FF9900"/>
          </a:solidFill>
          <a:ln w="9525">
            <a:solidFill>
              <a:srgbClr val="000000"/>
            </a:solidFill>
            <a:round/>
            <a:headEnd/>
            <a:tailEnd/>
          </a:ln>
        </p:spPr>
        <p:txBody>
          <a:bodyPr/>
          <a:lstStyle/>
          <a:p>
            <a:endParaRPr lang="en-US"/>
          </a:p>
        </p:txBody>
      </p:sp>
      <p:sp>
        <p:nvSpPr>
          <p:cNvPr id="102" name="Oval 64"/>
          <p:cNvSpPr>
            <a:spLocks noChangeArrowheads="1"/>
          </p:cNvSpPr>
          <p:nvPr/>
        </p:nvSpPr>
        <p:spPr bwMode="auto">
          <a:xfrm>
            <a:off x="3886200" y="5029201"/>
            <a:ext cx="114300" cy="104775"/>
          </a:xfrm>
          <a:prstGeom prst="ellipse">
            <a:avLst/>
          </a:prstGeom>
          <a:solidFill>
            <a:srgbClr val="FF9900"/>
          </a:solidFill>
          <a:ln w="9525">
            <a:solidFill>
              <a:srgbClr val="000000"/>
            </a:solidFill>
            <a:round/>
            <a:headEnd/>
            <a:tailEnd/>
          </a:ln>
        </p:spPr>
        <p:txBody>
          <a:bodyPr/>
          <a:lstStyle/>
          <a:p>
            <a:endParaRPr lang="en-US"/>
          </a:p>
        </p:txBody>
      </p:sp>
      <p:sp>
        <p:nvSpPr>
          <p:cNvPr id="103" name="Oval 64"/>
          <p:cNvSpPr>
            <a:spLocks noChangeArrowheads="1"/>
          </p:cNvSpPr>
          <p:nvPr/>
        </p:nvSpPr>
        <p:spPr bwMode="auto">
          <a:xfrm>
            <a:off x="3200400" y="4724401"/>
            <a:ext cx="114300" cy="104775"/>
          </a:xfrm>
          <a:prstGeom prst="ellipse">
            <a:avLst/>
          </a:prstGeom>
          <a:solidFill>
            <a:srgbClr val="FF9900"/>
          </a:solidFill>
          <a:ln w="9525">
            <a:solidFill>
              <a:srgbClr val="000000"/>
            </a:solidFill>
            <a:round/>
            <a:headEnd/>
            <a:tailEnd/>
          </a:ln>
        </p:spPr>
        <p:txBody>
          <a:bodyPr/>
          <a:lstStyle/>
          <a:p>
            <a:endParaRPr lang="en-US"/>
          </a:p>
        </p:txBody>
      </p:sp>
      <p:sp>
        <p:nvSpPr>
          <p:cNvPr id="104" name="Oval 64"/>
          <p:cNvSpPr>
            <a:spLocks noChangeArrowheads="1"/>
          </p:cNvSpPr>
          <p:nvPr/>
        </p:nvSpPr>
        <p:spPr bwMode="auto">
          <a:xfrm>
            <a:off x="3200400" y="5105401"/>
            <a:ext cx="114300" cy="104775"/>
          </a:xfrm>
          <a:prstGeom prst="ellipse">
            <a:avLst/>
          </a:prstGeom>
          <a:solidFill>
            <a:srgbClr val="FF9900"/>
          </a:solidFill>
          <a:ln w="9525">
            <a:solidFill>
              <a:srgbClr val="000000"/>
            </a:solidFill>
            <a:round/>
            <a:headEnd/>
            <a:tailEnd/>
          </a:ln>
        </p:spPr>
        <p:txBody>
          <a:bodyPr/>
          <a:lstStyle/>
          <a:p>
            <a:endParaRPr lang="en-US"/>
          </a:p>
        </p:txBody>
      </p:sp>
      <p:sp>
        <p:nvSpPr>
          <p:cNvPr id="105" name="Oval 64"/>
          <p:cNvSpPr>
            <a:spLocks noChangeArrowheads="1"/>
          </p:cNvSpPr>
          <p:nvPr/>
        </p:nvSpPr>
        <p:spPr bwMode="auto">
          <a:xfrm>
            <a:off x="3581400" y="5029201"/>
            <a:ext cx="114300" cy="104775"/>
          </a:xfrm>
          <a:prstGeom prst="ellipse">
            <a:avLst/>
          </a:prstGeom>
          <a:solidFill>
            <a:srgbClr val="FF9900"/>
          </a:solidFill>
          <a:ln w="9525">
            <a:solidFill>
              <a:srgbClr val="000000"/>
            </a:solidFill>
            <a:round/>
            <a:headEnd/>
            <a:tailEnd/>
          </a:ln>
        </p:spPr>
        <p:txBody>
          <a:bodyPr/>
          <a:lstStyle/>
          <a:p>
            <a:endParaRPr lang="en-US"/>
          </a:p>
        </p:txBody>
      </p:sp>
      <p:sp>
        <p:nvSpPr>
          <p:cNvPr id="106" name="Oval 64"/>
          <p:cNvSpPr>
            <a:spLocks noChangeArrowheads="1"/>
          </p:cNvSpPr>
          <p:nvPr/>
        </p:nvSpPr>
        <p:spPr bwMode="auto">
          <a:xfrm>
            <a:off x="2857500" y="5381626"/>
            <a:ext cx="114300" cy="104775"/>
          </a:xfrm>
          <a:prstGeom prst="ellipse">
            <a:avLst/>
          </a:prstGeom>
          <a:solidFill>
            <a:srgbClr val="FF9900"/>
          </a:solidFill>
          <a:ln w="9525">
            <a:solidFill>
              <a:srgbClr val="000000"/>
            </a:solidFill>
            <a:round/>
            <a:headEnd/>
            <a:tailEnd/>
          </a:ln>
        </p:spPr>
        <p:txBody>
          <a:bodyPr/>
          <a:lstStyle/>
          <a:p>
            <a:endParaRPr lang="en-US"/>
          </a:p>
        </p:txBody>
      </p:sp>
      <p:sp>
        <p:nvSpPr>
          <p:cNvPr id="107" name="Oval 64"/>
          <p:cNvSpPr>
            <a:spLocks noChangeArrowheads="1"/>
          </p:cNvSpPr>
          <p:nvPr/>
        </p:nvSpPr>
        <p:spPr bwMode="auto">
          <a:xfrm>
            <a:off x="1295400" y="5029201"/>
            <a:ext cx="114300" cy="104775"/>
          </a:xfrm>
          <a:prstGeom prst="ellipse">
            <a:avLst/>
          </a:prstGeom>
          <a:solidFill>
            <a:srgbClr val="FF9900"/>
          </a:solidFill>
          <a:ln w="9525">
            <a:solidFill>
              <a:srgbClr val="000000"/>
            </a:solidFill>
            <a:round/>
            <a:headEnd/>
            <a:tailEnd/>
          </a:ln>
        </p:spPr>
        <p:txBody>
          <a:bodyPr/>
          <a:lstStyle/>
          <a:p>
            <a:endParaRPr lang="en-US"/>
          </a:p>
        </p:txBody>
      </p:sp>
      <p:sp>
        <p:nvSpPr>
          <p:cNvPr id="108" name="Oval 64"/>
          <p:cNvSpPr>
            <a:spLocks noChangeArrowheads="1"/>
          </p:cNvSpPr>
          <p:nvPr/>
        </p:nvSpPr>
        <p:spPr bwMode="auto">
          <a:xfrm>
            <a:off x="3581400" y="5410201"/>
            <a:ext cx="114300" cy="104775"/>
          </a:xfrm>
          <a:prstGeom prst="ellipse">
            <a:avLst/>
          </a:prstGeom>
          <a:solidFill>
            <a:srgbClr val="FF9900"/>
          </a:solidFill>
          <a:ln w="9525">
            <a:solidFill>
              <a:srgbClr val="000000"/>
            </a:solidFill>
            <a:round/>
            <a:headEnd/>
            <a:tailEnd/>
          </a:ln>
        </p:spPr>
        <p:txBody>
          <a:bodyPr/>
          <a:lstStyle/>
          <a:p>
            <a:endParaRPr lang="en-US"/>
          </a:p>
        </p:txBody>
      </p:sp>
      <p:sp>
        <p:nvSpPr>
          <p:cNvPr id="109" name="Oval 64"/>
          <p:cNvSpPr>
            <a:spLocks noChangeArrowheads="1"/>
          </p:cNvSpPr>
          <p:nvPr/>
        </p:nvSpPr>
        <p:spPr bwMode="auto">
          <a:xfrm>
            <a:off x="3200400" y="5334001"/>
            <a:ext cx="114300" cy="104775"/>
          </a:xfrm>
          <a:prstGeom prst="ellipse">
            <a:avLst/>
          </a:prstGeom>
          <a:solidFill>
            <a:srgbClr val="FF9900"/>
          </a:solidFill>
          <a:ln w="9525">
            <a:solidFill>
              <a:srgbClr val="000000"/>
            </a:solidFill>
            <a:round/>
            <a:headEnd/>
            <a:tailEnd/>
          </a:ln>
        </p:spPr>
        <p:txBody>
          <a:bodyPr/>
          <a:lstStyle/>
          <a:p>
            <a:endParaRPr lang="en-US"/>
          </a:p>
        </p:txBody>
      </p:sp>
      <p:sp>
        <p:nvSpPr>
          <p:cNvPr id="110" name="Oval 64"/>
          <p:cNvSpPr>
            <a:spLocks noChangeArrowheads="1"/>
          </p:cNvSpPr>
          <p:nvPr/>
        </p:nvSpPr>
        <p:spPr bwMode="auto">
          <a:xfrm>
            <a:off x="2438400" y="4724401"/>
            <a:ext cx="114300" cy="104775"/>
          </a:xfrm>
          <a:prstGeom prst="ellipse">
            <a:avLst/>
          </a:prstGeom>
          <a:solidFill>
            <a:srgbClr val="FF9900"/>
          </a:solidFill>
          <a:ln w="9525">
            <a:solidFill>
              <a:srgbClr val="000000"/>
            </a:solidFill>
            <a:round/>
            <a:headEnd/>
            <a:tailEnd/>
          </a:ln>
        </p:spPr>
        <p:txBody>
          <a:bodyPr/>
          <a:lstStyle/>
          <a:p>
            <a:endParaRPr lang="en-US"/>
          </a:p>
        </p:txBody>
      </p:sp>
      <p:sp>
        <p:nvSpPr>
          <p:cNvPr id="111" name="Oval 64"/>
          <p:cNvSpPr>
            <a:spLocks noChangeArrowheads="1"/>
          </p:cNvSpPr>
          <p:nvPr/>
        </p:nvSpPr>
        <p:spPr bwMode="auto">
          <a:xfrm>
            <a:off x="1981200" y="5105401"/>
            <a:ext cx="114300" cy="104775"/>
          </a:xfrm>
          <a:prstGeom prst="ellipse">
            <a:avLst/>
          </a:prstGeom>
          <a:solidFill>
            <a:srgbClr val="FF9900"/>
          </a:solidFill>
          <a:ln w="9525">
            <a:solidFill>
              <a:srgbClr val="000000"/>
            </a:solidFill>
            <a:round/>
            <a:headEnd/>
            <a:tailEnd/>
          </a:ln>
        </p:spPr>
        <p:txBody>
          <a:bodyPr/>
          <a:lstStyle/>
          <a:p>
            <a:endParaRPr lang="en-US"/>
          </a:p>
        </p:txBody>
      </p:sp>
      <p:sp>
        <p:nvSpPr>
          <p:cNvPr id="112" name="Oval 64"/>
          <p:cNvSpPr>
            <a:spLocks noChangeArrowheads="1"/>
          </p:cNvSpPr>
          <p:nvPr/>
        </p:nvSpPr>
        <p:spPr bwMode="auto">
          <a:xfrm>
            <a:off x="1600200" y="5410201"/>
            <a:ext cx="114300" cy="104775"/>
          </a:xfrm>
          <a:prstGeom prst="ellipse">
            <a:avLst/>
          </a:prstGeom>
          <a:solidFill>
            <a:srgbClr val="FF9900"/>
          </a:solidFill>
          <a:ln w="9525">
            <a:solidFill>
              <a:srgbClr val="000000"/>
            </a:solidFill>
            <a:round/>
            <a:headEnd/>
            <a:tailEnd/>
          </a:ln>
        </p:spPr>
        <p:txBody>
          <a:bodyPr/>
          <a:lstStyle/>
          <a:p>
            <a:endParaRPr lang="en-US"/>
          </a:p>
        </p:txBody>
      </p:sp>
      <p:sp>
        <p:nvSpPr>
          <p:cNvPr id="113" name="Oval 64"/>
          <p:cNvSpPr>
            <a:spLocks noChangeArrowheads="1"/>
          </p:cNvSpPr>
          <p:nvPr/>
        </p:nvSpPr>
        <p:spPr bwMode="auto">
          <a:xfrm>
            <a:off x="2819400" y="4800601"/>
            <a:ext cx="114300" cy="104775"/>
          </a:xfrm>
          <a:prstGeom prst="ellipse">
            <a:avLst/>
          </a:prstGeom>
          <a:solidFill>
            <a:srgbClr val="FF9900"/>
          </a:solidFill>
          <a:ln w="9525">
            <a:solidFill>
              <a:srgbClr val="000000"/>
            </a:solidFill>
            <a:round/>
            <a:headEnd/>
            <a:tailEnd/>
          </a:ln>
        </p:spPr>
        <p:txBody>
          <a:bodyPr/>
          <a:lstStyle/>
          <a:p>
            <a:endParaRPr lang="en-US"/>
          </a:p>
        </p:txBody>
      </p:sp>
      <p:sp>
        <p:nvSpPr>
          <p:cNvPr id="114" name="Oval 64"/>
          <p:cNvSpPr>
            <a:spLocks noChangeArrowheads="1"/>
          </p:cNvSpPr>
          <p:nvPr/>
        </p:nvSpPr>
        <p:spPr bwMode="auto">
          <a:xfrm>
            <a:off x="1981200" y="4419601"/>
            <a:ext cx="114300" cy="104775"/>
          </a:xfrm>
          <a:prstGeom prst="ellipse">
            <a:avLst/>
          </a:prstGeom>
          <a:solidFill>
            <a:srgbClr val="FF9900"/>
          </a:solidFill>
          <a:ln w="9525">
            <a:solidFill>
              <a:srgbClr val="000000"/>
            </a:solidFill>
            <a:round/>
            <a:headEnd/>
            <a:tailEnd/>
          </a:ln>
        </p:spPr>
        <p:txBody>
          <a:bodyPr/>
          <a:lstStyle/>
          <a:p>
            <a:endParaRPr lang="en-US"/>
          </a:p>
        </p:txBody>
      </p:sp>
      <p:sp>
        <p:nvSpPr>
          <p:cNvPr id="115" name="Oval 64"/>
          <p:cNvSpPr>
            <a:spLocks noChangeArrowheads="1"/>
          </p:cNvSpPr>
          <p:nvPr/>
        </p:nvSpPr>
        <p:spPr bwMode="auto">
          <a:xfrm>
            <a:off x="2819400" y="4419601"/>
            <a:ext cx="114300" cy="104775"/>
          </a:xfrm>
          <a:prstGeom prst="ellipse">
            <a:avLst/>
          </a:prstGeom>
          <a:solidFill>
            <a:srgbClr val="FF9900"/>
          </a:solidFill>
          <a:ln w="9525">
            <a:solidFill>
              <a:srgbClr val="000000"/>
            </a:solidFill>
            <a:round/>
            <a:headEnd/>
            <a:tailEnd/>
          </a:ln>
        </p:spPr>
        <p:txBody>
          <a:bodyPr/>
          <a:lstStyle/>
          <a:p>
            <a:endParaRPr lang="en-US"/>
          </a:p>
        </p:txBody>
      </p:sp>
      <p:sp>
        <p:nvSpPr>
          <p:cNvPr id="116" name="Oval 115"/>
          <p:cNvSpPr>
            <a:spLocks noChangeArrowheads="1"/>
          </p:cNvSpPr>
          <p:nvPr/>
        </p:nvSpPr>
        <p:spPr bwMode="auto">
          <a:xfrm>
            <a:off x="3581400" y="4419601"/>
            <a:ext cx="114300" cy="104775"/>
          </a:xfrm>
          <a:prstGeom prst="ellipse">
            <a:avLst/>
          </a:prstGeom>
          <a:solidFill>
            <a:srgbClr val="FF9900"/>
          </a:solidFill>
          <a:ln w="9525">
            <a:solidFill>
              <a:srgbClr val="000000"/>
            </a:solidFill>
            <a:round/>
            <a:headEnd/>
            <a:tailEnd/>
          </a:ln>
        </p:spPr>
        <p:txBody>
          <a:bodyPr/>
          <a:lstStyle/>
          <a:p>
            <a:endParaRPr lang="en-US"/>
          </a:p>
        </p:txBody>
      </p:sp>
      <p:sp>
        <p:nvSpPr>
          <p:cNvPr id="117" name="Oval 64"/>
          <p:cNvSpPr>
            <a:spLocks noChangeArrowheads="1"/>
          </p:cNvSpPr>
          <p:nvPr/>
        </p:nvSpPr>
        <p:spPr bwMode="auto">
          <a:xfrm>
            <a:off x="2438400" y="5410201"/>
            <a:ext cx="114300" cy="104775"/>
          </a:xfrm>
          <a:prstGeom prst="ellipse">
            <a:avLst/>
          </a:prstGeom>
          <a:solidFill>
            <a:srgbClr val="FF9900"/>
          </a:solidFill>
          <a:ln w="9525">
            <a:solidFill>
              <a:srgbClr val="000000"/>
            </a:solidFill>
            <a:round/>
            <a:headEnd/>
            <a:tailEnd/>
          </a:ln>
        </p:spPr>
        <p:txBody>
          <a:bodyPr/>
          <a:lstStyle/>
          <a:p>
            <a:endParaRPr lang="en-US"/>
          </a:p>
        </p:txBody>
      </p:sp>
      <p:sp>
        <p:nvSpPr>
          <p:cNvPr id="120" name="TextBox 119"/>
          <p:cNvSpPr txBox="1"/>
          <p:nvPr/>
        </p:nvSpPr>
        <p:spPr>
          <a:xfrm>
            <a:off x="685800" y="5867400"/>
            <a:ext cx="1371600" cy="338554"/>
          </a:xfrm>
          <a:prstGeom prst="rect">
            <a:avLst/>
          </a:prstGeom>
          <a:noFill/>
        </p:spPr>
        <p:txBody>
          <a:bodyPr wrap="square" rtlCol="0">
            <a:spAutoFit/>
          </a:bodyPr>
          <a:lstStyle/>
          <a:p>
            <a:r>
              <a:rPr lang="en-US" sz="1600" b="1" dirty="0"/>
              <a:t>Atom</a:t>
            </a:r>
          </a:p>
        </p:txBody>
      </p:sp>
      <p:sp>
        <p:nvSpPr>
          <p:cNvPr id="122" name="Oval 121"/>
          <p:cNvSpPr/>
          <p:nvPr/>
        </p:nvSpPr>
        <p:spPr>
          <a:xfrm>
            <a:off x="304800" y="5884799"/>
            <a:ext cx="333770" cy="321155"/>
          </a:xfrm>
          <a:prstGeom prst="ellipse">
            <a:avLst/>
          </a:prstGeom>
          <a:solidFill>
            <a:schemeClr val="tx1">
              <a:lumMod val="50000"/>
              <a:lumOff val="50000"/>
            </a:schemeClr>
          </a:solidFill>
          <a:ln>
            <a:noFill/>
          </a:ln>
          <a:scene3d>
            <a:camera prst="orthographicFront"/>
            <a:lightRig rig="threePt" dir="t"/>
          </a:scene3d>
          <a:sp3d>
            <a:bevelT w="177800" h="177800"/>
            <a:bevelB w="177800" h="177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64"/>
          <p:cNvSpPr>
            <a:spLocks noChangeArrowheads="1"/>
          </p:cNvSpPr>
          <p:nvPr/>
        </p:nvSpPr>
        <p:spPr bwMode="auto">
          <a:xfrm>
            <a:off x="419100" y="6253579"/>
            <a:ext cx="114300" cy="104775"/>
          </a:xfrm>
          <a:prstGeom prst="ellipse">
            <a:avLst/>
          </a:prstGeom>
          <a:solidFill>
            <a:srgbClr val="FF9900"/>
          </a:solidFill>
          <a:ln w="9525">
            <a:solidFill>
              <a:srgbClr val="000000"/>
            </a:solidFill>
            <a:round/>
            <a:headEnd/>
            <a:tailEnd/>
          </a:ln>
        </p:spPr>
        <p:txBody>
          <a:bodyPr/>
          <a:lstStyle/>
          <a:p>
            <a:endParaRPr lang="en-US"/>
          </a:p>
        </p:txBody>
      </p:sp>
      <p:sp>
        <p:nvSpPr>
          <p:cNvPr id="124" name="TextBox 123"/>
          <p:cNvSpPr txBox="1"/>
          <p:nvPr/>
        </p:nvSpPr>
        <p:spPr>
          <a:xfrm>
            <a:off x="685800" y="6125289"/>
            <a:ext cx="1219200" cy="338554"/>
          </a:xfrm>
          <a:prstGeom prst="rect">
            <a:avLst/>
          </a:prstGeom>
          <a:noFill/>
        </p:spPr>
        <p:txBody>
          <a:bodyPr wrap="square" rtlCol="0">
            <a:spAutoFit/>
          </a:bodyPr>
          <a:lstStyle/>
          <a:p>
            <a:r>
              <a:rPr lang="en-US" sz="1600" b="1" dirty="0"/>
              <a:t>Electron</a:t>
            </a:r>
          </a:p>
        </p:txBody>
      </p:sp>
      <p:sp>
        <p:nvSpPr>
          <p:cNvPr id="127" name="Flowchart: Manual Operation 126"/>
          <p:cNvSpPr/>
          <p:nvPr/>
        </p:nvSpPr>
        <p:spPr>
          <a:xfrm>
            <a:off x="1828800" y="2971801"/>
            <a:ext cx="1447800" cy="1219200"/>
          </a:xfrm>
          <a:prstGeom prst="flowChartManualOperat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56"/>
          <p:cNvGrpSpPr/>
          <p:nvPr/>
        </p:nvGrpSpPr>
        <p:grpSpPr>
          <a:xfrm>
            <a:off x="2057400" y="3048000"/>
            <a:ext cx="990600" cy="1025856"/>
            <a:chOff x="1752600" y="3048001"/>
            <a:chExt cx="990600" cy="1025856"/>
          </a:xfrm>
        </p:grpSpPr>
        <p:sp>
          <p:nvSpPr>
            <p:cNvPr id="128" name="Freeform 127"/>
            <p:cNvSpPr/>
            <p:nvPr/>
          </p:nvSpPr>
          <p:spPr>
            <a:xfrm rot="5400000">
              <a:off x="2115972" y="3446629"/>
              <a:ext cx="1025856" cy="228600"/>
            </a:xfrm>
            <a:custGeom>
              <a:avLst/>
              <a:gdLst>
                <a:gd name="connsiteX0" fmla="*/ 0 w 1025856"/>
                <a:gd name="connsiteY0" fmla="*/ 0 h 348017"/>
                <a:gd name="connsiteX1" fmla="*/ 95534 w 1025856"/>
                <a:gd name="connsiteY1" fmla="*/ 341194 h 348017"/>
                <a:gd name="connsiteX2" fmla="*/ 191069 w 1025856"/>
                <a:gd name="connsiteY2" fmla="*/ 13647 h 348017"/>
                <a:gd name="connsiteX3" fmla="*/ 259307 w 1025856"/>
                <a:gd name="connsiteY3" fmla="*/ 341194 h 348017"/>
                <a:gd name="connsiteX4" fmla="*/ 368490 w 1025856"/>
                <a:gd name="connsiteY4" fmla="*/ 27295 h 348017"/>
                <a:gd name="connsiteX5" fmla="*/ 436728 w 1025856"/>
                <a:gd name="connsiteY5" fmla="*/ 341194 h 348017"/>
                <a:gd name="connsiteX6" fmla="*/ 532263 w 1025856"/>
                <a:gd name="connsiteY6" fmla="*/ 40943 h 348017"/>
                <a:gd name="connsiteX7" fmla="*/ 614149 w 1025856"/>
                <a:gd name="connsiteY7" fmla="*/ 341194 h 348017"/>
                <a:gd name="connsiteX8" fmla="*/ 709684 w 1025856"/>
                <a:gd name="connsiteY8" fmla="*/ 54591 h 348017"/>
                <a:gd name="connsiteX9" fmla="*/ 791570 w 1025856"/>
                <a:gd name="connsiteY9" fmla="*/ 327546 h 348017"/>
                <a:gd name="connsiteX10" fmla="*/ 859809 w 1025856"/>
                <a:gd name="connsiteY10" fmla="*/ 177420 h 348017"/>
                <a:gd name="connsiteX11" fmla="*/ 1009934 w 1025856"/>
                <a:gd name="connsiteY11" fmla="*/ 163773 h 348017"/>
                <a:gd name="connsiteX12" fmla="*/ 955343 w 1025856"/>
                <a:gd name="connsiteY12" fmla="*/ 177420 h 348017"/>
                <a:gd name="connsiteX13" fmla="*/ 955343 w 1025856"/>
                <a:gd name="connsiteY13" fmla="*/ 177420 h 348017"/>
                <a:gd name="connsiteX14" fmla="*/ 955343 w 1025856"/>
                <a:gd name="connsiteY14" fmla="*/ 177420 h 34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5856" h="348017">
                  <a:moveTo>
                    <a:pt x="0" y="0"/>
                  </a:moveTo>
                  <a:cubicBezTo>
                    <a:pt x="31844" y="169460"/>
                    <a:pt x="63689" y="338920"/>
                    <a:pt x="95534" y="341194"/>
                  </a:cubicBezTo>
                  <a:cubicBezTo>
                    <a:pt x="127379" y="343468"/>
                    <a:pt x="163774" y="13647"/>
                    <a:pt x="191069" y="13647"/>
                  </a:cubicBezTo>
                  <a:cubicBezTo>
                    <a:pt x="218364" y="13647"/>
                    <a:pt x="229737" y="338919"/>
                    <a:pt x="259307" y="341194"/>
                  </a:cubicBezTo>
                  <a:cubicBezTo>
                    <a:pt x="288877" y="343469"/>
                    <a:pt x="338920" y="27295"/>
                    <a:pt x="368490" y="27295"/>
                  </a:cubicBezTo>
                  <a:cubicBezTo>
                    <a:pt x="398060" y="27295"/>
                    <a:pt x="409433" y="338919"/>
                    <a:pt x="436728" y="341194"/>
                  </a:cubicBezTo>
                  <a:cubicBezTo>
                    <a:pt x="464024" y="343469"/>
                    <a:pt x="502693" y="40943"/>
                    <a:pt x="532263" y="40943"/>
                  </a:cubicBezTo>
                  <a:cubicBezTo>
                    <a:pt x="561833" y="40943"/>
                    <a:pt x="584579" y="338919"/>
                    <a:pt x="614149" y="341194"/>
                  </a:cubicBezTo>
                  <a:cubicBezTo>
                    <a:pt x="643719" y="343469"/>
                    <a:pt x="680114" y="56866"/>
                    <a:pt x="709684" y="54591"/>
                  </a:cubicBezTo>
                  <a:cubicBezTo>
                    <a:pt x="739254" y="52316"/>
                    <a:pt x="766549" y="307075"/>
                    <a:pt x="791570" y="327546"/>
                  </a:cubicBezTo>
                  <a:cubicBezTo>
                    <a:pt x="816591" y="348017"/>
                    <a:pt x="823415" y="204715"/>
                    <a:pt x="859809" y="177420"/>
                  </a:cubicBezTo>
                  <a:cubicBezTo>
                    <a:pt x="896203" y="150125"/>
                    <a:pt x="994012" y="163773"/>
                    <a:pt x="1009934" y="163773"/>
                  </a:cubicBezTo>
                  <a:cubicBezTo>
                    <a:pt x="1025856" y="163773"/>
                    <a:pt x="955343" y="177420"/>
                    <a:pt x="955343" y="177420"/>
                  </a:cubicBezTo>
                  <a:lnTo>
                    <a:pt x="955343" y="177420"/>
                  </a:lnTo>
                  <a:lnTo>
                    <a:pt x="955343" y="177420"/>
                  </a:lnTo>
                </a:path>
              </a:pathLst>
            </a:custGeom>
            <a:ln w="2222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 name="Freeform 129"/>
            <p:cNvSpPr/>
            <p:nvPr/>
          </p:nvSpPr>
          <p:spPr>
            <a:xfrm rot="5400000">
              <a:off x="1582572" y="3446629"/>
              <a:ext cx="1025856" cy="228600"/>
            </a:xfrm>
            <a:custGeom>
              <a:avLst/>
              <a:gdLst>
                <a:gd name="connsiteX0" fmla="*/ 0 w 1025856"/>
                <a:gd name="connsiteY0" fmla="*/ 0 h 348017"/>
                <a:gd name="connsiteX1" fmla="*/ 95534 w 1025856"/>
                <a:gd name="connsiteY1" fmla="*/ 341194 h 348017"/>
                <a:gd name="connsiteX2" fmla="*/ 191069 w 1025856"/>
                <a:gd name="connsiteY2" fmla="*/ 13647 h 348017"/>
                <a:gd name="connsiteX3" fmla="*/ 259307 w 1025856"/>
                <a:gd name="connsiteY3" fmla="*/ 341194 h 348017"/>
                <a:gd name="connsiteX4" fmla="*/ 368490 w 1025856"/>
                <a:gd name="connsiteY4" fmla="*/ 27295 h 348017"/>
                <a:gd name="connsiteX5" fmla="*/ 436728 w 1025856"/>
                <a:gd name="connsiteY5" fmla="*/ 341194 h 348017"/>
                <a:gd name="connsiteX6" fmla="*/ 532263 w 1025856"/>
                <a:gd name="connsiteY6" fmla="*/ 40943 h 348017"/>
                <a:gd name="connsiteX7" fmla="*/ 614149 w 1025856"/>
                <a:gd name="connsiteY7" fmla="*/ 341194 h 348017"/>
                <a:gd name="connsiteX8" fmla="*/ 709684 w 1025856"/>
                <a:gd name="connsiteY8" fmla="*/ 54591 h 348017"/>
                <a:gd name="connsiteX9" fmla="*/ 791570 w 1025856"/>
                <a:gd name="connsiteY9" fmla="*/ 327546 h 348017"/>
                <a:gd name="connsiteX10" fmla="*/ 859809 w 1025856"/>
                <a:gd name="connsiteY10" fmla="*/ 177420 h 348017"/>
                <a:gd name="connsiteX11" fmla="*/ 1009934 w 1025856"/>
                <a:gd name="connsiteY11" fmla="*/ 163773 h 348017"/>
                <a:gd name="connsiteX12" fmla="*/ 955343 w 1025856"/>
                <a:gd name="connsiteY12" fmla="*/ 177420 h 348017"/>
                <a:gd name="connsiteX13" fmla="*/ 955343 w 1025856"/>
                <a:gd name="connsiteY13" fmla="*/ 177420 h 348017"/>
                <a:gd name="connsiteX14" fmla="*/ 955343 w 1025856"/>
                <a:gd name="connsiteY14" fmla="*/ 177420 h 34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5856" h="348017">
                  <a:moveTo>
                    <a:pt x="0" y="0"/>
                  </a:moveTo>
                  <a:cubicBezTo>
                    <a:pt x="31844" y="169460"/>
                    <a:pt x="63689" y="338920"/>
                    <a:pt x="95534" y="341194"/>
                  </a:cubicBezTo>
                  <a:cubicBezTo>
                    <a:pt x="127379" y="343468"/>
                    <a:pt x="163774" y="13647"/>
                    <a:pt x="191069" y="13647"/>
                  </a:cubicBezTo>
                  <a:cubicBezTo>
                    <a:pt x="218364" y="13647"/>
                    <a:pt x="229737" y="338919"/>
                    <a:pt x="259307" y="341194"/>
                  </a:cubicBezTo>
                  <a:cubicBezTo>
                    <a:pt x="288877" y="343469"/>
                    <a:pt x="338920" y="27295"/>
                    <a:pt x="368490" y="27295"/>
                  </a:cubicBezTo>
                  <a:cubicBezTo>
                    <a:pt x="398060" y="27295"/>
                    <a:pt x="409433" y="338919"/>
                    <a:pt x="436728" y="341194"/>
                  </a:cubicBezTo>
                  <a:cubicBezTo>
                    <a:pt x="464024" y="343469"/>
                    <a:pt x="502693" y="40943"/>
                    <a:pt x="532263" y="40943"/>
                  </a:cubicBezTo>
                  <a:cubicBezTo>
                    <a:pt x="561833" y="40943"/>
                    <a:pt x="584579" y="338919"/>
                    <a:pt x="614149" y="341194"/>
                  </a:cubicBezTo>
                  <a:cubicBezTo>
                    <a:pt x="643719" y="343469"/>
                    <a:pt x="680114" y="56866"/>
                    <a:pt x="709684" y="54591"/>
                  </a:cubicBezTo>
                  <a:cubicBezTo>
                    <a:pt x="739254" y="52316"/>
                    <a:pt x="766549" y="307075"/>
                    <a:pt x="791570" y="327546"/>
                  </a:cubicBezTo>
                  <a:cubicBezTo>
                    <a:pt x="816591" y="348017"/>
                    <a:pt x="823415" y="204715"/>
                    <a:pt x="859809" y="177420"/>
                  </a:cubicBezTo>
                  <a:cubicBezTo>
                    <a:pt x="896203" y="150125"/>
                    <a:pt x="994012" y="163773"/>
                    <a:pt x="1009934" y="163773"/>
                  </a:cubicBezTo>
                  <a:cubicBezTo>
                    <a:pt x="1025856" y="163773"/>
                    <a:pt x="955343" y="177420"/>
                    <a:pt x="955343" y="177420"/>
                  </a:cubicBezTo>
                  <a:lnTo>
                    <a:pt x="955343" y="177420"/>
                  </a:lnTo>
                  <a:lnTo>
                    <a:pt x="955343" y="177420"/>
                  </a:lnTo>
                </a:path>
              </a:pathLst>
            </a:custGeom>
            <a:ln w="2222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 name="Freeform 130"/>
            <p:cNvSpPr/>
            <p:nvPr/>
          </p:nvSpPr>
          <p:spPr>
            <a:xfrm rot="5400000">
              <a:off x="1887372" y="3446629"/>
              <a:ext cx="1025856" cy="228600"/>
            </a:xfrm>
            <a:custGeom>
              <a:avLst/>
              <a:gdLst>
                <a:gd name="connsiteX0" fmla="*/ 0 w 1025856"/>
                <a:gd name="connsiteY0" fmla="*/ 0 h 348017"/>
                <a:gd name="connsiteX1" fmla="*/ 95534 w 1025856"/>
                <a:gd name="connsiteY1" fmla="*/ 341194 h 348017"/>
                <a:gd name="connsiteX2" fmla="*/ 191069 w 1025856"/>
                <a:gd name="connsiteY2" fmla="*/ 13647 h 348017"/>
                <a:gd name="connsiteX3" fmla="*/ 259307 w 1025856"/>
                <a:gd name="connsiteY3" fmla="*/ 341194 h 348017"/>
                <a:gd name="connsiteX4" fmla="*/ 368490 w 1025856"/>
                <a:gd name="connsiteY4" fmla="*/ 27295 h 348017"/>
                <a:gd name="connsiteX5" fmla="*/ 436728 w 1025856"/>
                <a:gd name="connsiteY5" fmla="*/ 341194 h 348017"/>
                <a:gd name="connsiteX6" fmla="*/ 532263 w 1025856"/>
                <a:gd name="connsiteY6" fmla="*/ 40943 h 348017"/>
                <a:gd name="connsiteX7" fmla="*/ 614149 w 1025856"/>
                <a:gd name="connsiteY7" fmla="*/ 341194 h 348017"/>
                <a:gd name="connsiteX8" fmla="*/ 709684 w 1025856"/>
                <a:gd name="connsiteY8" fmla="*/ 54591 h 348017"/>
                <a:gd name="connsiteX9" fmla="*/ 791570 w 1025856"/>
                <a:gd name="connsiteY9" fmla="*/ 327546 h 348017"/>
                <a:gd name="connsiteX10" fmla="*/ 859809 w 1025856"/>
                <a:gd name="connsiteY10" fmla="*/ 177420 h 348017"/>
                <a:gd name="connsiteX11" fmla="*/ 1009934 w 1025856"/>
                <a:gd name="connsiteY11" fmla="*/ 163773 h 348017"/>
                <a:gd name="connsiteX12" fmla="*/ 955343 w 1025856"/>
                <a:gd name="connsiteY12" fmla="*/ 177420 h 348017"/>
                <a:gd name="connsiteX13" fmla="*/ 955343 w 1025856"/>
                <a:gd name="connsiteY13" fmla="*/ 177420 h 348017"/>
                <a:gd name="connsiteX14" fmla="*/ 955343 w 1025856"/>
                <a:gd name="connsiteY14" fmla="*/ 177420 h 34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5856" h="348017">
                  <a:moveTo>
                    <a:pt x="0" y="0"/>
                  </a:moveTo>
                  <a:cubicBezTo>
                    <a:pt x="31844" y="169460"/>
                    <a:pt x="63689" y="338920"/>
                    <a:pt x="95534" y="341194"/>
                  </a:cubicBezTo>
                  <a:cubicBezTo>
                    <a:pt x="127379" y="343468"/>
                    <a:pt x="163774" y="13647"/>
                    <a:pt x="191069" y="13647"/>
                  </a:cubicBezTo>
                  <a:cubicBezTo>
                    <a:pt x="218364" y="13647"/>
                    <a:pt x="229737" y="338919"/>
                    <a:pt x="259307" y="341194"/>
                  </a:cubicBezTo>
                  <a:cubicBezTo>
                    <a:pt x="288877" y="343469"/>
                    <a:pt x="338920" y="27295"/>
                    <a:pt x="368490" y="27295"/>
                  </a:cubicBezTo>
                  <a:cubicBezTo>
                    <a:pt x="398060" y="27295"/>
                    <a:pt x="409433" y="338919"/>
                    <a:pt x="436728" y="341194"/>
                  </a:cubicBezTo>
                  <a:cubicBezTo>
                    <a:pt x="464024" y="343469"/>
                    <a:pt x="502693" y="40943"/>
                    <a:pt x="532263" y="40943"/>
                  </a:cubicBezTo>
                  <a:cubicBezTo>
                    <a:pt x="561833" y="40943"/>
                    <a:pt x="584579" y="338919"/>
                    <a:pt x="614149" y="341194"/>
                  </a:cubicBezTo>
                  <a:cubicBezTo>
                    <a:pt x="643719" y="343469"/>
                    <a:pt x="680114" y="56866"/>
                    <a:pt x="709684" y="54591"/>
                  </a:cubicBezTo>
                  <a:cubicBezTo>
                    <a:pt x="739254" y="52316"/>
                    <a:pt x="766549" y="307075"/>
                    <a:pt x="791570" y="327546"/>
                  </a:cubicBezTo>
                  <a:cubicBezTo>
                    <a:pt x="816591" y="348017"/>
                    <a:pt x="823415" y="204715"/>
                    <a:pt x="859809" y="177420"/>
                  </a:cubicBezTo>
                  <a:cubicBezTo>
                    <a:pt x="896203" y="150125"/>
                    <a:pt x="994012" y="163773"/>
                    <a:pt x="1009934" y="163773"/>
                  </a:cubicBezTo>
                  <a:cubicBezTo>
                    <a:pt x="1025856" y="163773"/>
                    <a:pt x="955343" y="177420"/>
                    <a:pt x="955343" y="177420"/>
                  </a:cubicBezTo>
                  <a:lnTo>
                    <a:pt x="955343" y="177420"/>
                  </a:lnTo>
                  <a:lnTo>
                    <a:pt x="955343" y="177420"/>
                  </a:lnTo>
                </a:path>
              </a:pathLst>
            </a:custGeom>
            <a:ln w="2222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 name="Freeform 131"/>
            <p:cNvSpPr/>
            <p:nvPr/>
          </p:nvSpPr>
          <p:spPr>
            <a:xfrm rot="5400000">
              <a:off x="1353972" y="3446629"/>
              <a:ext cx="1025856" cy="228600"/>
            </a:xfrm>
            <a:custGeom>
              <a:avLst/>
              <a:gdLst>
                <a:gd name="connsiteX0" fmla="*/ 0 w 1025856"/>
                <a:gd name="connsiteY0" fmla="*/ 0 h 348017"/>
                <a:gd name="connsiteX1" fmla="*/ 95534 w 1025856"/>
                <a:gd name="connsiteY1" fmla="*/ 341194 h 348017"/>
                <a:gd name="connsiteX2" fmla="*/ 191069 w 1025856"/>
                <a:gd name="connsiteY2" fmla="*/ 13647 h 348017"/>
                <a:gd name="connsiteX3" fmla="*/ 259307 w 1025856"/>
                <a:gd name="connsiteY3" fmla="*/ 341194 h 348017"/>
                <a:gd name="connsiteX4" fmla="*/ 368490 w 1025856"/>
                <a:gd name="connsiteY4" fmla="*/ 27295 h 348017"/>
                <a:gd name="connsiteX5" fmla="*/ 436728 w 1025856"/>
                <a:gd name="connsiteY5" fmla="*/ 341194 h 348017"/>
                <a:gd name="connsiteX6" fmla="*/ 532263 w 1025856"/>
                <a:gd name="connsiteY6" fmla="*/ 40943 h 348017"/>
                <a:gd name="connsiteX7" fmla="*/ 614149 w 1025856"/>
                <a:gd name="connsiteY7" fmla="*/ 341194 h 348017"/>
                <a:gd name="connsiteX8" fmla="*/ 709684 w 1025856"/>
                <a:gd name="connsiteY8" fmla="*/ 54591 h 348017"/>
                <a:gd name="connsiteX9" fmla="*/ 791570 w 1025856"/>
                <a:gd name="connsiteY9" fmla="*/ 327546 h 348017"/>
                <a:gd name="connsiteX10" fmla="*/ 859809 w 1025856"/>
                <a:gd name="connsiteY10" fmla="*/ 177420 h 348017"/>
                <a:gd name="connsiteX11" fmla="*/ 1009934 w 1025856"/>
                <a:gd name="connsiteY11" fmla="*/ 163773 h 348017"/>
                <a:gd name="connsiteX12" fmla="*/ 955343 w 1025856"/>
                <a:gd name="connsiteY12" fmla="*/ 177420 h 348017"/>
                <a:gd name="connsiteX13" fmla="*/ 955343 w 1025856"/>
                <a:gd name="connsiteY13" fmla="*/ 177420 h 348017"/>
                <a:gd name="connsiteX14" fmla="*/ 955343 w 1025856"/>
                <a:gd name="connsiteY14" fmla="*/ 177420 h 34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5856" h="348017">
                  <a:moveTo>
                    <a:pt x="0" y="0"/>
                  </a:moveTo>
                  <a:cubicBezTo>
                    <a:pt x="31844" y="169460"/>
                    <a:pt x="63689" y="338920"/>
                    <a:pt x="95534" y="341194"/>
                  </a:cubicBezTo>
                  <a:cubicBezTo>
                    <a:pt x="127379" y="343468"/>
                    <a:pt x="163774" y="13647"/>
                    <a:pt x="191069" y="13647"/>
                  </a:cubicBezTo>
                  <a:cubicBezTo>
                    <a:pt x="218364" y="13647"/>
                    <a:pt x="229737" y="338919"/>
                    <a:pt x="259307" y="341194"/>
                  </a:cubicBezTo>
                  <a:cubicBezTo>
                    <a:pt x="288877" y="343469"/>
                    <a:pt x="338920" y="27295"/>
                    <a:pt x="368490" y="27295"/>
                  </a:cubicBezTo>
                  <a:cubicBezTo>
                    <a:pt x="398060" y="27295"/>
                    <a:pt x="409433" y="338919"/>
                    <a:pt x="436728" y="341194"/>
                  </a:cubicBezTo>
                  <a:cubicBezTo>
                    <a:pt x="464024" y="343469"/>
                    <a:pt x="502693" y="40943"/>
                    <a:pt x="532263" y="40943"/>
                  </a:cubicBezTo>
                  <a:cubicBezTo>
                    <a:pt x="561833" y="40943"/>
                    <a:pt x="584579" y="338919"/>
                    <a:pt x="614149" y="341194"/>
                  </a:cubicBezTo>
                  <a:cubicBezTo>
                    <a:pt x="643719" y="343469"/>
                    <a:pt x="680114" y="56866"/>
                    <a:pt x="709684" y="54591"/>
                  </a:cubicBezTo>
                  <a:cubicBezTo>
                    <a:pt x="739254" y="52316"/>
                    <a:pt x="766549" y="307075"/>
                    <a:pt x="791570" y="327546"/>
                  </a:cubicBezTo>
                  <a:cubicBezTo>
                    <a:pt x="816591" y="348017"/>
                    <a:pt x="823415" y="204715"/>
                    <a:pt x="859809" y="177420"/>
                  </a:cubicBezTo>
                  <a:cubicBezTo>
                    <a:pt x="896203" y="150125"/>
                    <a:pt x="994012" y="163773"/>
                    <a:pt x="1009934" y="163773"/>
                  </a:cubicBezTo>
                  <a:cubicBezTo>
                    <a:pt x="1025856" y="163773"/>
                    <a:pt x="955343" y="177420"/>
                    <a:pt x="955343" y="177420"/>
                  </a:cubicBezTo>
                  <a:lnTo>
                    <a:pt x="955343" y="177420"/>
                  </a:lnTo>
                  <a:lnTo>
                    <a:pt x="955343" y="177420"/>
                  </a:lnTo>
                </a:path>
              </a:pathLst>
            </a:custGeom>
            <a:ln w="2222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40" name="Oval 64"/>
          <p:cNvSpPr>
            <a:spLocks noChangeArrowheads="1"/>
          </p:cNvSpPr>
          <p:nvPr/>
        </p:nvSpPr>
        <p:spPr bwMode="auto">
          <a:xfrm>
            <a:off x="1295400" y="5257801"/>
            <a:ext cx="114300" cy="104775"/>
          </a:xfrm>
          <a:prstGeom prst="ellipse">
            <a:avLst/>
          </a:prstGeom>
          <a:solidFill>
            <a:srgbClr val="FF9900"/>
          </a:solidFill>
          <a:ln w="9525">
            <a:solidFill>
              <a:srgbClr val="000000"/>
            </a:solidFill>
            <a:round/>
            <a:headEnd/>
            <a:tailEnd/>
          </a:ln>
        </p:spPr>
        <p:txBody>
          <a:bodyPr/>
          <a:lstStyle/>
          <a:p>
            <a:endParaRPr lang="en-US"/>
          </a:p>
        </p:txBody>
      </p:sp>
      <p:sp>
        <p:nvSpPr>
          <p:cNvPr id="141" name="Oval 64"/>
          <p:cNvSpPr>
            <a:spLocks noChangeArrowheads="1"/>
          </p:cNvSpPr>
          <p:nvPr/>
        </p:nvSpPr>
        <p:spPr bwMode="auto">
          <a:xfrm>
            <a:off x="1981200" y="5334001"/>
            <a:ext cx="114300" cy="104775"/>
          </a:xfrm>
          <a:prstGeom prst="ellipse">
            <a:avLst/>
          </a:prstGeom>
          <a:solidFill>
            <a:srgbClr val="FF9900"/>
          </a:solidFill>
          <a:ln w="9525">
            <a:solidFill>
              <a:srgbClr val="000000"/>
            </a:solidFill>
            <a:round/>
            <a:headEnd/>
            <a:tailEnd/>
          </a:ln>
        </p:spPr>
        <p:txBody>
          <a:bodyPr/>
          <a:lstStyle/>
          <a:p>
            <a:endParaRPr lang="en-US"/>
          </a:p>
        </p:txBody>
      </p:sp>
      <p:sp>
        <p:nvSpPr>
          <p:cNvPr id="142" name="Oval 64"/>
          <p:cNvSpPr>
            <a:spLocks noChangeArrowheads="1"/>
          </p:cNvSpPr>
          <p:nvPr/>
        </p:nvSpPr>
        <p:spPr bwMode="auto">
          <a:xfrm>
            <a:off x="1981200" y="4876801"/>
            <a:ext cx="114300" cy="104775"/>
          </a:xfrm>
          <a:prstGeom prst="ellipse">
            <a:avLst/>
          </a:prstGeom>
          <a:solidFill>
            <a:srgbClr val="FF9900"/>
          </a:solidFill>
          <a:ln w="9525">
            <a:solidFill>
              <a:srgbClr val="000000"/>
            </a:solidFill>
            <a:round/>
            <a:headEnd/>
            <a:tailEnd/>
          </a:ln>
        </p:spPr>
        <p:txBody>
          <a:bodyPr/>
          <a:lstStyle/>
          <a:p>
            <a:endParaRPr lang="en-US"/>
          </a:p>
        </p:txBody>
      </p:sp>
      <p:sp>
        <p:nvSpPr>
          <p:cNvPr id="143" name="Oval 64"/>
          <p:cNvSpPr>
            <a:spLocks noChangeArrowheads="1"/>
          </p:cNvSpPr>
          <p:nvPr/>
        </p:nvSpPr>
        <p:spPr bwMode="auto">
          <a:xfrm>
            <a:off x="3886200" y="5410201"/>
            <a:ext cx="114300" cy="104775"/>
          </a:xfrm>
          <a:prstGeom prst="ellipse">
            <a:avLst/>
          </a:prstGeom>
          <a:solidFill>
            <a:srgbClr val="FF9900"/>
          </a:solidFill>
          <a:ln w="9525">
            <a:solidFill>
              <a:srgbClr val="000000"/>
            </a:solidFill>
            <a:round/>
            <a:headEnd/>
            <a:tailEnd/>
          </a:ln>
        </p:spPr>
        <p:txBody>
          <a:bodyPr/>
          <a:lstStyle/>
          <a:p>
            <a:endParaRPr lang="en-US"/>
          </a:p>
        </p:txBody>
      </p:sp>
      <p:sp>
        <p:nvSpPr>
          <p:cNvPr id="144" name="Oval 64"/>
          <p:cNvSpPr>
            <a:spLocks noChangeArrowheads="1"/>
          </p:cNvSpPr>
          <p:nvPr/>
        </p:nvSpPr>
        <p:spPr bwMode="auto">
          <a:xfrm>
            <a:off x="3810000" y="4648201"/>
            <a:ext cx="114300" cy="104775"/>
          </a:xfrm>
          <a:prstGeom prst="ellipse">
            <a:avLst/>
          </a:prstGeom>
          <a:solidFill>
            <a:srgbClr val="FF9900"/>
          </a:solidFill>
          <a:ln w="9525">
            <a:solidFill>
              <a:srgbClr val="000000"/>
            </a:solidFill>
            <a:round/>
            <a:headEnd/>
            <a:tailEnd/>
          </a:ln>
        </p:spPr>
        <p:txBody>
          <a:bodyPr/>
          <a:lstStyle/>
          <a:p>
            <a:endParaRPr lang="en-US"/>
          </a:p>
        </p:txBody>
      </p:sp>
      <p:sp>
        <p:nvSpPr>
          <p:cNvPr id="145" name="Oval 64"/>
          <p:cNvSpPr>
            <a:spLocks noChangeArrowheads="1"/>
          </p:cNvSpPr>
          <p:nvPr/>
        </p:nvSpPr>
        <p:spPr bwMode="auto">
          <a:xfrm>
            <a:off x="3429000" y="5029201"/>
            <a:ext cx="114300" cy="104775"/>
          </a:xfrm>
          <a:prstGeom prst="ellipse">
            <a:avLst/>
          </a:prstGeom>
          <a:solidFill>
            <a:srgbClr val="FF9900"/>
          </a:solidFill>
          <a:ln w="9525">
            <a:solidFill>
              <a:srgbClr val="000000"/>
            </a:solidFill>
            <a:round/>
            <a:headEnd/>
            <a:tailEnd/>
          </a:ln>
        </p:spPr>
        <p:txBody>
          <a:bodyPr/>
          <a:lstStyle/>
          <a:p>
            <a:endParaRPr lang="en-US"/>
          </a:p>
        </p:txBody>
      </p:sp>
      <p:sp>
        <p:nvSpPr>
          <p:cNvPr id="146" name="Flowchart: Manual Operation 145"/>
          <p:cNvSpPr/>
          <p:nvPr/>
        </p:nvSpPr>
        <p:spPr>
          <a:xfrm>
            <a:off x="6019800" y="2971801"/>
            <a:ext cx="1447800" cy="1219200"/>
          </a:xfrm>
          <a:prstGeom prst="flowChartManualOperat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lowchart: Delay 146"/>
          <p:cNvSpPr/>
          <p:nvPr/>
        </p:nvSpPr>
        <p:spPr>
          <a:xfrm rot="16200000">
            <a:off x="2457449" y="2114550"/>
            <a:ext cx="266701" cy="609600"/>
          </a:xfrm>
          <a:prstGeom prst="flowChartDelay">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lowchart: Delay 147"/>
          <p:cNvSpPr/>
          <p:nvPr/>
        </p:nvSpPr>
        <p:spPr>
          <a:xfrm rot="16200000">
            <a:off x="6572250" y="2038350"/>
            <a:ext cx="266700" cy="6096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64"/>
          <p:cNvSpPr>
            <a:spLocks noChangeArrowheads="1"/>
          </p:cNvSpPr>
          <p:nvPr/>
        </p:nvSpPr>
        <p:spPr bwMode="auto">
          <a:xfrm>
            <a:off x="6781800" y="4724401"/>
            <a:ext cx="114300" cy="104775"/>
          </a:xfrm>
          <a:prstGeom prst="ellipse">
            <a:avLst/>
          </a:prstGeom>
          <a:solidFill>
            <a:srgbClr val="FF9900"/>
          </a:solidFill>
          <a:ln w="9525">
            <a:solidFill>
              <a:srgbClr val="000000"/>
            </a:solidFill>
            <a:round/>
            <a:headEnd/>
            <a:tailEnd/>
          </a:ln>
        </p:spPr>
        <p:txBody>
          <a:bodyPr/>
          <a:lstStyle/>
          <a:p>
            <a:endParaRPr lang="en-US"/>
          </a:p>
        </p:txBody>
      </p:sp>
      <p:sp>
        <p:nvSpPr>
          <p:cNvPr id="155" name="Oval 64"/>
          <p:cNvSpPr>
            <a:spLocks noChangeArrowheads="1"/>
          </p:cNvSpPr>
          <p:nvPr/>
        </p:nvSpPr>
        <p:spPr bwMode="auto">
          <a:xfrm>
            <a:off x="7010400" y="5076826"/>
            <a:ext cx="114300" cy="104775"/>
          </a:xfrm>
          <a:prstGeom prst="ellipse">
            <a:avLst/>
          </a:prstGeom>
          <a:solidFill>
            <a:srgbClr val="FF9900"/>
          </a:solidFill>
          <a:ln w="9525">
            <a:solidFill>
              <a:srgbClr val="000000"/>
            </a:solidFill>
            <a:round/>
            <a:headEnd/>
            <a:tailEnd/>
          </a:ln>
        </p:spPr>
        <p:txBody>
          <a:bodyPr/>
          <a:lstStyle/>
          <a:p>
            <a:endParaRPr lang="en-US"/>
          </a:p>
        </p:txBody>
      </p:sp>
      <p:sp>
        <p:nvSpPr>
          <p:cNvPr id="159" name="Oval 64"/>
          <p:cNvSpPr>
            <a:spLocks noChangeArrowheads="1"/>
          </p:cNvSpPr>
          <p:nvPr/>
        </p:nvSpPr>
        <p:spPr bwMode="auto">
          <a:xfrm>
            <a:off x="6248400" y="4724401"/>
            <a:ext cx="114300" cy="104775"/>
          </a:xfrm>
          <a:prstGeom prst="ellipse">
            <a:avLst/>
          </a:prstGeom>
          <a:solidFill>
            <a:srgbClr val="FF9900"/>
          </a:solidFill>
          <a:ln w="9525">
            <a:solidFill>
              <a:srgbClr val="000000"/>
            </a:solidFill>
            <a:round/>
            <a:headEnd/>
            <a:tailEnd/>
          </a:ln>
        </p:spPr>
        <p:txBody>
          <a:bodyPr/>
          <a:lstStyle/>
          <a:p>
            <a:endParaRPr lang="en-US"/>
          </a:p>
        </p:txBody>
      </p:sp>
      <p:sp>
        <p:nvSpPr>
          <p:cNvPr id="161" name="Oval 64"/>
          <p:cNvSpPr>
            <a:spLocks noChangeArrowheads="1"/>
          </p:cNvSpPr>
          <p:nvPr/>
        </p:nvSpPr>
        <p:spPr bwMode="auto">
          <a:xfrm>
            <a:off x="6553200" y="4724401"/>
            <a:ext cx="114300" cy="104775"/>
          </a:xfrm>
          <a:prstGeom prst="ellipse">
            <a:avLst/>
          </a:prstGeom>
          <a:solidFill>
            <a:srgbClr val="FF9900"/>
          </a:solidFill>
          <a:ln w="9525">
            <a:solidFill>
              <a:srgbClr val="000000"/>
            </a:solidFill>
            <a:round/>
            <a:headEnd/>
            <a:tailEnd/>
          </a:ln>
        </p:spPr>
        <p:txBody>
          <a:bodyPr/>
          <a:lstStyle/>
          <a:p>
            <a:endParaRPr lang="en-US"/>
          </a:p>
        </p:txBody>
      </p:sp>
      <p:sp>
        <p:nvSpPr>
          <p:cNvPr id="163" name="Oval 64"/>
          <p:cNvSpPr>
            <a:spLocks noChangeArrowheads="1"/>
          </p:cNvSpPr>
          <p:nvPr/>
        </p:nvSpPr>
        <p:spPr bwMode="auto">
          <a:xfrm>
            <a:off x="6858000" y="4724401"/>
            <a:ext cx="114300" cy="104775"/>
          </a:xfrm>
          <a:prstGeom prst="ellipse">
            <a:avLst/>
          </a:prstGeom>
          <a:solidFill>
            <a:srgbClr val="FF9900"/>
          </a:solidFill>
          <a:ln w="9525">
            <a:solidFill>
              <a:srgbClr val="000000"/>
            </a:solidFill>
            <a:round/>
            <a:headEnd/>
            <a:tailEnd/>
          </a:ln>
        </p:spPr>
        <p:txBody>
          <a:bodyPr/>
          <a:lstStyle/>
          <a:p>
            <a:endParaRPr lang="en-US"/>
          </a:p>
        </p:txBody>
      </p:sp>
      <p:sp>
        <p:nvSpPr>
          <p:cNvPr id="164" name="Freeform 163"/>
          <p:cNvSpPr/>
          <p:nvPr/>
        </p:nvSpPr>
        <p:spPr>
          <a:xfrm rot="5400000">
            <a:off x="6515100" y="3467100"/>
            <a:ext cx="457200" cy="228600"/>
          </a:xfrm>
          <a:custGeom>
            <a:avLst/>
            <a:gdLst>
              <a:gd name="connsiteX0" fmla="*/ 0 w 1025856"/>
              <a:gd name="connsiteY0" fmla="*/ 0 h 348017"/>
              <a:gd name="connsiteX1" fmla="*/ 95534 w 1025856"/>
              <a:gd name="connsiteY1" fmla="*/ 341194 h 348017"/>
              <a:gd name="connsiteX2" fmla="*/ 191069 w 1025856"/>
              <a:gd name="connsiteY2" fmla="*/ 13647 h 348017"/>
              <a:gd name="connsiteX3" fmla="*/ 259307 w 1025856"/>
              <a:gd name="connsiteY3" fmla="*/ 341194 h 348017"/>
              <a:gd name="connsiteX4" fmla="*/ 368490 w 1025856"/>
              <a:gd name="connsiteY4" fmla="*/ 27295 h 348017"/>
              <a:gd name="connsiteX5" fmla="*/ 436728 w 1025856"/>
              <a:gd name="connsiteY5" fmla="*/ 341194 h 348017"/>
              <a:gd name="connsiteX6" fmla="*/ 532263 w 1025856"/>
              <a:gd name="connsiteY6" fmla="*/ 40943 h 348017"/>
              <a:gd name="connsiteX7" fmla="*/ 614149 w 1025856"/>
              <a:gd name="connsiteY7" fmla="*/ 341194 h 348017"/>
              <a:gd name="connsiteX8" fmla="*/ 709684 w 1025856"/>
              <a:gd name="connsiteY8" fmla="*/ 54591 h 348017"/>
              <a:gd name="connsiteX9" fmla="*/ 791570 w 1025856"/>
              <a:gd name="connsiteY9" fmla="*/ 327546 h 348017"/>
              <a:gd name="connsiteX10" fmla="*/ 859809 w 1025856"/>
              <a:gd name="connsiteY10" fmla="*/ 177420 h 348017"/>
              <a:gd name="connsiteX11" fmla="*/ 1009934 w 1025856"/>
              <a:gd name="connsiteY11" fmla="*/ 163773 h 348017"/>
              <a:gd name="connsiteX12" fmla="*/ 955343 w 1025856"/>
              <a:gd name="connsiteY12" fmla="*/ 177420 h 348017"/>
              <a:gd name="connsiteX13" fmla="*/ 955343 w 1025856"/>
              <a:gd name="connsiteY13" fmla="*/ 177420 h 348017"/>
              <a:gd name="connsiteX14" fmla="*/ 955343 w 1025856"/>
              <a:gd name="connsiteY14" fmla="*/ 177420 h 34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5856" h="348017">
                <a:moveTo>
                  <a:pt x="0" y="0"/>
                </a:moveTo>
                <a:cubicBezTo>
                  <a:pt x="31844" y="169460"/>
                  <a:pt x="63689" y="338920"/>
                  <a:pt x="95534" y="341194"/>
                </a:cubicBezTo>
                <a:cubicBezTo>
                  <a:pt x="127379" y="343468"/>
                  <a:pt x="163774" y="13647"/>
                  <a:pt x="191069" y="13647"/>
                </a:cubicBezTo>
                <a:cubicBezTo>
                  <a:pt x="218364" y="13647"/>
                  <a:pt x="229737" y="338919"/>
                  <a:pt x="259307" y="341194"/>
                </a:cubicBezTo>
                <a:cubicBezTo>
                  <a:pt x="288877" y="343469"/>
                  <a:pt x="338920" y="27295"/>
                  <a:pt x="368490" y="27295"/>
                </a:cubicBezTo>
                <a:cubicBezTo>
                  <a:pt x="398060" y="27295"/>
                  <a:pt x="409433" y="338919"/>
                  <a:pt x="436728" y="341194"/>
                </a:cubicBezTo>
                <a:cubicBezTo>
                  <a:pt x="464024" y="343469"/>
                  <a:pt x="502693" y="40943"/>
                  <a:pt x="532263" y="40943"/>
                </a:cubicBezTo>
                <a:cubicBezTo>
                  <a:pt x="561833" y="40943"/>
                  <a:pt x="584579" y="338919"/>
                  <a:pt x="614149" y="341194"/>
                </a:cubicBezTo>
                <a:cubicBezTo>
                  <a:pt x="643719" y="343469"/>
                  <a:pt x="680114" y="56866"/>
                  <a:pt x="709684" y="54591"/>
                </a:cubicBezTo>
                <a:cubicBezTo>
                  <a:pt x="739254" y="52316"/>
                  <a:pt x="766549" y="307075"/>
                  <a:pt x="791570" y="327546"/>
                </a:cubicBezTo>
                <a:cubicBezTo>
                  <a:pt x="816591" y="348017"/>
                  <a:pt x="823415" y="204715"/>
                  <a:pt x="859809" y="177420"/>
                </a:cubicBezTo>
                <a:cubicBezTo>
                  <a:pt x="896203" y="150125"/>
                  <a:pt x="994012" y="163773"/>
                  <a:pt x="1009934" y="163773"/>
                </a:cubicBezTo>
                <a:cubicBezTo>
                  <a:pt x="1025856" y="163773"/>
                  <a:pt x="955343" y="177420"/>
                  <a:pt x="955343" y="177420"/>
                </a:cubicBezTo>
                <a:lnTo>
                  <a:pt x="955343" y="177420"/>
                </a:lnTo>
                <a:lnTo>
                  <a:pt x="955343" y="177420"/>
                </a:lnTo>
              </a:path>
            </a:pathLst>
          </a:custGeom>
          <a:ln w="2222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5" name="Oval 64"/>
          <p:cNvSpPr>
            <a:spLocks noChangeArrowheads="1"/>
          </p:cNvSpPr>
          <p:nvPr/>
        </p:nvSpPr>
        <p:spPr bwMode="auto">
          <a:xfrm>
            <a:off x="7086600" y="4724401"/>
            <a:ext cx="114300" cy="104775"/>
          </a:xfrm>
          <a:prstGeom prst="ellipse">
            <a:avLst/>
          </a:prstGeom>
          <a:solidFill>
            <a:srgbClr val="FF9900"/>
          </a:solidFill>
          <a:ln w="9525">
            <a:solidFill>
              <a:srgbClr val="000000"/>
            </a:solidFill>
            <a:round/>
            <a:headEnd/>
            <a:tailEnd/>
          </a:ln>
        </p:spPr>
        <p:txBody>
          <a:bodyPr/>
          <a:lstStyle/>
          <a:p>
            <a:endParaRPr lang="en-US"/>
          </a:p>
        </p:txBody>
      </p:sp>
      <p:sp>
        <p:nvSpPr>
          <p:cNvPr id="167" name="Oval 64"/>
          <p:cNvSpPr>
            <a:spLocks noChangeArrowheads="1"/>
          </p:cNvSpPr>
          <p:nvPr/>
        </p:nvSpPr>
        <p:spPr bwMode="auto">
          <a:xfrm>
            <a:off x="6248400" y="4724401"/>
            <a:ext cx="114300" cy="104775"/>
          </a:xfrm>
          <a:prstGeom prst="ellipse">
            <a:avLst/>
          </a:prstGeom>
          <a:solidFill>
            <a:srgbClr val="FF9900"/>
          </a:solidFill>
          <a:ln w="9525">
            <a:solidFill>
              <a:srgbClr val="000000"/>
            </a:solidFill>
            <a:round/>
            <a:headEnd/>
            <a:tailEnd/>
          </a:ln>
        </p:spPr>
        <p:txBody>
          <a:bodyPr/>
          <a:lstStyle/>
          <a:p>
            <a:endParaRPr lang="en-US"/>
          </a:p>
        </p:txBody>
      </p:sp>
      <p:sp>
        <p:nvSpPr>
          <p:cNvPr id="169" name="Oval 64"/>
          <p:cNvSpPr>
            <a:spLocks noChangeArrowheads="1"/>
          </p:cNvSpPr>
          <p:nvPr/>
        </p:nvSpPr>
        <p:spPr bwMode="auto">
          <a:xfrm>
            <a:off x="6553200" y="4724401"/>
            <a:ext cx="114300" cy="104775"/>
          </a:xfrm>
          <a:prstGeom prst="ellipse">
            <a:avLst/>
          </a:prstGeom>
          <a:solidFill>
            <a:srgbClr val="FF9900"/>
          </a:solidFill>
          <a:ln w="9525">
            <a:solidFill>
              <a:srgbClr val="000000"/>
            </a:solidFill>
            <a:round/>
            <a:headEnd/>
            <a:tailEnd/>
          </a:ln>
        </p:spPr>
        <p:txBody>
          <a:bodyPr/>
          <a:lstStyle/>
          <a:p>
            <a:endParaRPr lang="en-US"/>
          </a:p>
        </p:txBody>
      </p:sp>
      <p:sp>
        <p:nvSpPr>
          <p:cNvPr id="171" name="Oval 64"/>
          <p:cNvSpPr>
            <a:spLocks noChangeArrowheads="1"/>
          </p:cNvSpPr>
          <p:nvPr/>
        </p:nvSpPr>
        <p:spPr bwMode="auto">
          <a:xfrm>
            <a:off x="6858000" y="4724401"/>
            <a:ext cx="114300" cy="104775"/>
          </a:xfrm>
          <a:prstGeom prst="ellipse">
            <a:avLst/>
          </a:prstGeom>
          <a:solidFill>
            <a:srgbClr val="FF9900"/>
          </a:solidFill>
          <a:ln w="9525">
            <a:solidFill>
              <a:srgbClr val="000000"/>
            </a:solidFill>
            <a:round/>
            <a:headEnd/>
            <a:tailEnd/>
          </a:ln>
        </p:spPr>
        <p:txBody>
          <a:bodyPr/>
          <a:lstStyle/>
          <a:p>
            <a:endParaRPr lang="en-US"/>
          </a:p>
        </p:txBody>
      </p:sp>
      <p:sp>
        <p:nvSpPr>
          <p:cNvPr id="173" name="Oval 64"/>
          <p:cNvSpPr>
            <a:spLocks noChangeArrowheads="1"/>
          </p:cNvSpPr>
          <p:nvPr/>
        </p:nvSpPr>
        <p:spPr bwMode="auto">
          <a:xfrm>
            <a:off x="7086600" y="4724401"/>
            <a:ext cx="114300" cy="104775"/>
          </a:xfrm>
          <a:prstGeom prst="ellipse">
            <a:avLst/>
          </a:prstGeom>
          <a:solidFill>
            <a:srgbClr val="FF9900"/>
          </a:solidFill>
          <a:ln w="9525">
            <a:solidFill>
              <a:srgbClr val="000000"/>
            </a:solidFill>
            <a:round/>
            <a:headEnd/>
            <a:tailEnd/>
          </a:ln>
        </p:spPr>
        <p:txBody>
          <a:bodyPr/>
          <a:lstStyle/>
          <a:p>
            <a:endParaRPr lang="en-US"/>
          </a:p>
        </p:txBody>
      </p:sp>
      <p:sp>
        <p:nvSpPr>
          <p:cNvPr id="175" name="Oval 64"/>
          <p:cNvSpPr>
            <a:spLocks noChangeArrowheads="1"/>
          </p:cNvSpPr>
          <p:nvPr/>
        </p:nvSpPr>
        <p:spPr bwMode="auto">
          <a:xfrm>
            <a:off x="6248400" y="4724401"/>
            <a:ext cx="114300" cy="104775"/>
          </a:xfrm>
          <a:prstGeom prst="ellipse">
            <a:avLst/>
          </a:prstGeom>
          <a:solidFill>
            <a:srgbClr val="FF9900"/>
          </a:solidFill>
          <a:ln w="9525">
            <a:solidFill>
              <a:srgbClr val="000000"/>
            </a:solidFill>
            <a:round/>
            <a:headEnd/>
            <a:tailEnd/>
          </a:ln>
        </p:spPr>
        <p:txBody>
          <a:bodyPr/>
          <a:lstStyle/>
          <a:p>
            <a:endParaRPr lang="en-US"/>
          </a:p>
        </p:txBody>
      </p:sp>
      <p:grpSp>
        <p:nvGrpSpPr>
          <p:cNvPr id="3" name="Group 193"/>
          <p:cNvGrpSpPr/>
          <p:nvPr/>
        </p:nvGrpSpPr>
        <p:grpSpPr>
          <a:xfrm>
            <a:off x="6553200" y="4724401"/>
            <a:ext cx="647700" cy="104775"/>
            <a:chOff x="6248400" y="4648201"/>
            <a:chExt cx="647700" cy="104775"/>
          </a:xfrm>
        </p:grpSpPr>
        <p:sp>
          <p:nvSpPr>
            <p:cNvPr id="177" name="Oval 64"/>
            <p:cNvSpPr>
              <a:spLocks noChangeArrowheads="1"/>
            </p:cNvSpPr>
            <p:nvPr/>
          </p:nvSpPr>
          <p:spPr bwMode="auto">
            <a:xfrm>
              <a:off x="6248400" y="4648201"/>
              <a:ext cx="114300" cy="104775"/>
            </a:xfrm>
            <a:prstGeom prst="ellipse">
              <a:avLst/>
            </a:prstGeom>
            <a:solidFill>
              <a:srgbClr val="FF9900"/>
            </a:solidFill>
            <a:ln w="9525">
              <a:solidFill>
                <a:srgbClr val="000000"/>
              </a:solidFill>
              <a:round/>
              <a:headEnd/>
              <a:tailEnd/>
            </a:ln>
          </p:spPr>
          <p:txBody>
            <a:bodyPr/>
            <a:lstStyle/>
            <a:p>
              <a:endParaRPr lang="en-US"/>
            </a:p>
          </p:txBody>
        </p:sp>
        <p:sp>
          <p:nvSpPr>
            <p:cNvPr id="179" name="Oval 64"/>
            <p:cNvSpPr>
              <a:spLocks noChangeArrowheads="1"/>
            </p:cNvSpPr>
            <p:nvPr/>
          </p:nvSpPr>
          <p:spPr bwMode="auto">
            <a:xfrm>
              <a:off x="6553200" y="4648201"/>
              <a:ext cx="114300" cy="104775"/>
            </a:xfrm>
            <a:prstGeom prst="ellipse">
              <a:avLst/>
            </a:prstGeom>
            <a:solidFill>
              <a:srgbClr val="FF9900"/>
            </a:solidFill>
            <a:ln w="9525">
              <a:solidFill>
                <a:srgbClr val="000000"/>
              </a:solidFill>
              <a:round/>
              <a:headEnd/>
              <a:tailEnd/>
            </a:ln>
          </p:spPr>
          <p:txBody>
            <a:bodyPr/>
            <a:lstStyle/>
            <a:p>
              <a:endParaRPr lang="en-US"/>
            </a:p>
          </p:txBody>
        </p:sp>
        <p:sp>
          <p:nvSpPr>
            <p:cNvPr id="181" name="Oval 64"/>
            <p:cNvSpPr>
              <a:spLocks noChangeArrowheads="1"/>
            </p:cNvSpPr>
            <p:nvPr/>
          </p:nvSpPr>
          <p:spPr bwMode="auto">
            <a:xfrm>
              <a:off x="6781800" y="4648201"/>
              <a:ext cx="114300" cy="104775"/>
            </a:xfrm>
            <a:prstGeom prst="ellipse">
              <a:avLst/>
            </a:prstGeom>
            <a:solidFill>
              <a:srgbClr val="FF9900"/>
            </a:solidFill>
            <a:ln w="9525">
              <a:solidFill>
                <a:srgbClr val="000000"/>
              </a:solidFill>
              <a:round/>
              <a:headEnd/>
              <a:tailEnd/>
            </a:ln>
          </p:spPr>
          <p:txBody>
            <a:bodyPr/>
            <a:lstStyle/>
            <a:p>
              <a:endParaRPr lang="en-US"/>
            </a:p>
          </p:txBody>
        </p:sp>
      </p:grpSp>
      <p:grpSp>
        <p:nvGrpSpPr>
          <p:cNvPr id="4" name="Group 190"/>
          <p:cNvGrpSpPr/>
          <p:nvPr/>
        </p:nvGrpSpPr>
        <p:grpSpPr>
          <a:xfrm>
            <a:off x="6324600" y="3276600"/>
            <a:ext cx="838200" cy="457200"/>
            <a:chOff x="8153400" y="4876800"/>
            <a:chExt cx="838200" cy="457200"/>
          </a:xfrm>
        </p:grpSpPr>
        <p:sp>
          <p:nvSpPr>
            <p:cNvPr id="160" name="Freeform 159"/>
            <p:cNvSpPr/>
            <p:nvPr/>
          </p:nvSpPr>
          <p:spPr>
            <a:xfrm rot="5400000">
              <a:off x="8648700" y="4991100"/>
              <a:ext cx="457200" cy="228600"/>
            </a:xfrm>
            <a:custGeom>
              <a:avLst/>
              <a:gdLst>
                <a:gd name="connsiteX0" fmla="*/ 0 w 1025856"/>
                <a:gd name="connsiteY0" fmla="*/ 0 h 348017"/>
                <a:gd name="connsiteX1" fmla="*/ 95534 w 1025856"/>
                <a:gd name="connsiteY1" fmla="*/ 341194 h 348017"/>
                <a:gd name="connsiteX2" fmla="*/ 191069 w 1025856"/>
                <a:gd name="connsiteY2" fmla="*/ 13647 h 348017"/>
                <a:gd name="connsiteX3" fmla="*/ 259307 w 1025856"/>
                <a:gd name="connsiteY3" fmla="*/ 341194 h 348017"/>
                <a:gd name="connsiteX4" fmla="*/ 368490 w 1025856"/>
                <a:gd name="connsiteY4" fmla="*/ 27295 h 348017"/>
                <a:gd name="connsiteX5" fmla="*/ 436728 w 1025856"/>
                <a:gd name="connsiteY5" fmla="*/ 341194 h 348017"/>
                <a:gd name="connsiteX6" fmla="*/ 532263 w 1025856"/>
                <a:gd name="connsiteY6" fmla="*/ 40943 h 348017"/>
                <a:gd name="connsiteX7" fmla="*/ 614149 w 1025856"/>
                <a:gd name="connsiteY7" fmla="*/ 341194 h 348017"/>
                <a:gd name="connsiteX8" fmla="*/ 709684 w 1025856"/>
                <a:gd name="connsiteY8" fmla="*/ 54591 h 348017"/>
                <a:gd name="connsiteX9" fmla="*/ 791570 w 1025856"/>
                <a:gd name="connsiteY9" fmla="*/ 327546 h 348017"/>
                <a:gd name="connsiteX10" fmla="*/ 859809 w 1025856"/>
                <a:gd name="connsiteY10" fmla="*/ 177420 h 348017"/>
                <a:gd name="connsiteX11" fmla="*/ 1009934 w 1025856"/>
                <a:gd name="connsiteY11" fmla="*/ 163773 h 348017"/>
                <a:gd name="connsiteX12" fmla="*/ 955343 w 1025856"/>
                <a:gd name="connsiteY12" fmla="*/ 177420 h 348017"/>
                <a:gd name="connsiteX13" fmla="*/ 955343 w 1025856"/>
                <a:gd name="connsiteY13" fmla="*/ 177420 h 348017"/>
                <a:gd name="connsiteX14" fmla="*/ 955343 w 1025856"/>
                <a:gd name="connsiteY14" fmla="*/ 177420 h 34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5856" h="348017">
                  <a:moveTo>
                    <a:pt x="0" y="0"/>
                  </a:moveTo>
                  <a:cubicBezTo>
                    <a:pt x="31844" y="169460"/>
                    <a:pt x="63689" y="338920"/>
                    <a:pt x="95534" y="341194"/>
                  </a:cubicBezTo>
                  <a:cubicBezTo>
                    <a:pt x="127379" y="343468"/>
                    <a:pt x="163774" y="13647"/>
                    <a:pt x="191069" y="13647"/>
                  </a:cubicBezTo>
                  <a:cubicBezTo>
                    <a:pt x="218364" y="13647"/>
                    <a:pt x="229737" y="338919"/>
                    <a:pt x="259307" y="341194"/>
                  </a:cubicBezTo>
                  <a:cubicBezTo>
                    <a:pt x="288877" y="343469"/>
                    <a:pt x="338920" y="27295"/>
                    <a:pt x="368490" y="27295"/>
                  </a:cubicBezTo>
                  <a:cubicBezTo>
                    <a:pt x="398060" y="27295"/>
                    <a:pt x="409433" y="338919"/>
                    <a:pt x="436728" y="341194"/>
                  </a:cubicBezTo>
                  <a:cubicBezTo>
                    <a:pt x="464024" y="343469"/>
                    <a:pt x="502693" y="40943"/>
                    <a:pt x="532263" y="40943"/>
                  </a:cubicBezTo>
                  <a:cubicBezTo>
                    <a:pt x="561833" y="40943"/>
                    <a:pt x="584579" y="338919"/>
                    <a:pt x="614149" y="341194"/>
                  </a:cubicBezTo>
                  <a:cubicBezTo>
                    <a:pt x="643719" y="343469"/>
                    <a:pt x="680114" y="56866"/>
                    <a:pt x="709684" y="54591"/>
                  </a:cubicBezTo>
                  <a:cubicBezTo>
                    <a:pt x="739254" y="52316"/>
                    <a:pt x="766549" y="307075"/>
                    <a:pt x="791570" y="327546"/>
                  </a:cubicBezTo>
                  <a:cubicBezTo>
                    <a:pt x="816591" y="348017"/>
                    <a:pt x="823415" y="204715"/>
                    <a:pt x="859809" y="177420"/>
                  </a:cubicBezTo>
                  <a:cubicBezTo>
                    <a:pt x="896203" y="150125"/>
                    <a:pt x="994012" y="163773"/>
                    <a:pt x="1009934" y="163773"/>
                  </a:cubicBezTo>
                  <a:cubicBezTo>
                    <a:pt x="1025856" y="163773"/>
                    <a:pt x="955343" y="177420"/>
                    <a:pt x="955343" y="177420"/>
                  </a:cubicBezTo>
                  <a:lnTo>
                    <a:pt x="955343" y="177420"/>
                  </a:lnTo>
                  <a:lnTo>
                    <a:pt x="955343" y="177420"/>
                  </a:lnTo>
                </a:path>
              </a:pathLst>
            </a:custGeom>
            <a:ln w="2222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8" name="Freeform 167"/>
            <p:cNvSpPr/>
            <p:nvPr/>
          </p:nvSpPr>
          <p:spPr>
            <a:xfrm rot="5400000">
              <a:off x="8039100" y="4991100"/>
              <a:ext cx="457200" cy="228600"/>
            </a:xfrm>
            <a:custGeom>
              <a:avLst/>
              <a:gdLst>
                <a:gd name="connsiteX0" fmla="*/ 0 w 1025856"/>
                <a:gd name="connsiteY0" fmla="*/ 0 h 348017"/>
                <a:gd name="connsiteX1" fmla="*/ 95534 w 1025856"/>
                <a:gd name="connsiteY1" fmla="*/ 341194 h 348017"/>
                <a:gd name="connsiteX2" fmla="*/ 191069 w 1025856"/>
                <a:gd name="connsiteY2" fmla="*/ 13647 h 348017"/>
                <a:gd name="connsiteX3" fmla="*/ 259307 w 1025856"/>
                <a:gd name="connsiteY3" fmla="*/ 341194 h 348017"/>
                <a:gd name="connsiteX4" fmla="*/ 368490 w 1025856"/>
                <a:gd name="connsiteY4" fmla="*/ 27295 h 348017"/>
                <a:gd name="connsiteX5" fmla="*/ 436728 w 1025856"/>
                <a:gd name="connsiteY5" fmla="*/ 341194 h 348017"/>
                <a:gd name="connsiteX6" fmla="*/ 532263 w 1025856"/>
                <a:gd name="connsiteY6" fmla="*/ 40943 h 348017"/>
                <a:gd name="connsiteX7" fmla="*/ 614149 w 1025856"/>
                <a:gd name="connsiteY7" fmla="*/ 341194 h 348017"/>
                <a:gd name="connsiteX8" fmla="*/ 709684 w 1025856"/>
                <a:gd name="connsiteY8" fmla="*/ 54591 h 348017"/>
                <a:gd name="connsiteX9" fmla="*/ 791570 w 1025856"/>
                <a:gd name="connsiteY9" fmla="*/ 327546 h 348017"/>
                <a:gd name="connsiteX10" fmla="*/ 859809 w 1025856"/>
                <a:gd name="connsiteY10" fmla="*/ 177420 h 348017"/>
                <a:gd name="connsiteX11" fmla="*/ 1009934 w 1025856"/>
                <a:gd name="connsiteY11" fmla="*/ 163773 h 348017"/>
                <a:gd name="connsiteX12" fmla="*/ 955343 w 1025856"/>
                <a:gd name="connsiteY12" fmla="*/ 177420 h 348017"/>
                <a:gd name="connsiteX13" fmla="*/ 955343 w 1025856"/>
                <a:gd name="connsiteY13" fmla="*/ 177420 h 348017"/>
                <a:gd name="connsiteX14" fmla="*/ 955343 w 1025856"/>
                <a:gd name="connsiteY14" fmla="*/ 177420 h 34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5856" h="348017">
                  <a:moveTo>
                    <a:pt x="0" y="0"/>
                  </a:moveTo>
                  <a:cubicBezTo>
                    <a:pt x="31844" y="169460"/>
                    <a:pt x="63689" y="338920"/>
                    <a:pt x="95534" y="341194"/>
                  </a:cubicBezTo>
                  <a:cubicBezTo>
                    <a:pt x="127379" y="343468"/>
                    <a:pt x="163774" y="13647"/>
                    <a:pt x="191069" y="13647"/>
                  </a:cubicBezTo>
                  <a:cubicBezTo>
                    <a:pt x="218364" y="13647"/>
                    <a:pt x="229737" y="338919"/>
                    <a:pt x="259307" y="341194"/>
                  </a:cubicBezTo>
                  <a:cubicBezTo>
                    <a:pt x="288877" y="343469"/>
                    <a:pt x="338920" y="27295"/>
                    <a:pt x="368490" y="27295"/>
                  </a:cubicBezTo>
                  <a:cubicBezTo>
                    <a:pt x="398060" y="27295"/>
                    <a:pt x="409433" y="338919"/>
                    <a:pt x="436728" y="341194"/>
                  </a:cubicBezTo>
                  <a:cubicBezTo>
                    <a:pt x="464024" y="343469"/>
                    <a:pt x="502693" y="40943"/>
                    <a:pt x="532263" y="40943"/>
                  </a:cubicBezTo>
                  <a:cubicBezTo>
                    <a:pt x="561833" y="40943"/>
                    <a:pt x="584579" y="338919"/>
                    <a:pt x="614149" y="341194"/>
                  </a:cubicBezTo>
                  <a:cubicBezTo>
                    <a:pt x="643719" y="343469"/>
                    <a:pt x="680114" y="56866"/>
                    <a:pt x="709684" y="54591"/>
                  </a:cubicBezTo>
                  <a:cubicBezTo>
                    <a:pt x="739254" y="52316"/>
                    <a:pt x="766549" y="307075"/>
                    <a:pt x="791570" y="327546"/>
                  </a:cubicBezTo>
                  <a:cubicBezTo>
                    <a:pt x="816591" y="348017"/>
                    <a:pt x="823415" y="204715"/>
                    <a:pt x="859809" y="177420"/>
                  </a:cubicBezTo>
                  <a:cubicBezTo>
                    <a:pt x="896203" y="150125"/>
                    <a:pt x="994012" y="163773"/>
                    <a:pt x="1009934" y="163773"/>
                  </a:cubicBezTo>
                  <a:cubicBezTo>
                    <a:pt x="1025856" y="163773"/>
                    <a:pt x="955343" y="177420"/>
                    <a:pt x="955343" y="177420"/>
                  </a:cubicBezTo>
                  <a:lnTo>
                    <a:pt x="955343" y="177420"/>
                  </a:lnTo>
                  <a:lnTo>
                    <a:pt x="955343" y="177420"/>
                  </a:lnTo>
                </a:path>
              </a:pathLst>
            </a:custGeom>
            <a:ln w="2222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2" name="Freeform 181"/>
            <p:cNvSpPr/>
            <p:nvPr/>
          </p:nvSpPr>
          <p:spPr>
            <a:xfrm rot="5400000">
              <a:off x="8343900" y="4991100"/>
              <a:ext cx="457200" cy="228600"/>
            </a:xfrm>
            <a:custGeom>
              <a:avLst/>
              <a:gdLst>
                <a:gd name="connsiteX0" fmla="*/ 0 w 1025856"/>
                <a:gd name="connsiteY0" fmla="*/ 0 h 348017"/>
                <a:gd name="connsiteX1" fmla="*/ 95534 w 1025856"/>
                <a:gd name="connsiteY1" fmla="*/ 341194 h 348017"/>
                <a:gd name="connsiteX2" fmla="*/ 191069 w 1025856"/>
                <a:gd name="connsiteY2" fmla="*/ 13647 h 348017"/>
                <a:gd name="connsiteX3" fmla="*/ 259307 w 1025856"/>
                <a:gd name="connsiteY3" fmla="*/ 341194 h 348017"/>
                <a:gd name="connsiteX4" fmla="*/ 368490 w 1025856"/>
                <a:gd name="connsiteY4" fmla="*/ 27295 h 348017"/>
                <a:gd name="connsiteX5" fmla="*/ 436728 w 1025856"/>
                <a:gd name="connsiteY5" fmla="*/ 341194 h 348017"/>
                <a:gd name="connsiteX6" fmla="*/ 532263 w 1025856"/>
                <a:gd name="connsiteY6" fmla="*/ 40943 h 348017"/>
                <a:gd name="connsiteX7" fmla="*/ 614149 w 1025856"/>
                <a:gd name="connsiteY7" fmla="*/ 341194 h 348017"/>
                <a:gd name="connsiteX8" fmla="*/ 709684 w 1025856"/>
                <a:gd name="connsiteY8" fmla="*/ 54591 h 348017"/>
                <a:gd name="connsiteX9" fmla="*/ 791570 w 1025856"/>
                <a:gd name="connsiteY9" fmla="*/ 327546 h 348017"/>
                <a:gd name="connsiteX10" fmla="*/ 859809 w 1025856"/>
                <a:gd name="connsiteY10" fmla="*/ 177420 h 348017"/>
                <a:gd name="connsiteX11" fmla="*/ 1009934 w 1025856"/>
                <a:gd name="connsiteY11" fmla="*/ 163773 h 348017"/>
                <a:gd name="connsiteX12" fmla="*/ 955343 w 1025856"/>
                <a:gd name="connsiteY12" fmla="*/ 177420 h 348017"/>
                <a:gd name="connsiteX13" fmla="*/ 955343 w 1025856"/>
                <a:gd name="connsiteY13" fmla="*/ 177420 h 348017"/>
                <a:gd name="connsiteX14" fmla="*/ 955343 w 1025856"/>
                <a:gd name="connsiteY14" fmla="*/ 177420 h 34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5856" h="348017">
                  <a:moveTo>
                    <a:pt x="0" y="0"/>
                  </a:moveTo>
                  <a:cubicBezTo>
                    <a:pt x="31844" y="169460"/>
                    <a:pt x="63689" y="338920"/>
                    <a:pt x="95534" y="341194"/>
                  </a:cubicBezTo>
                  <a:cubicBezTo>
                    <a:pt x="127379" y="343468"/>
                    <a:pt x="163774" y="13647"/>
                    <a:pt x="191069" y="13647"/>
                  </a:cubicBezTo>
                  <a:cubicBezTo>
                    <a:pt x="218364" y="13647"/>
                    <a:pt x="229737" y="338919"/>
                    <a:pt x="259307" y="341194"/>
                  </a:cubicBezTo>
                  <a:cubicBezTo>
                    <a:pt x="288877" y="343469"/>
                    <a:pt x="338920" y="27295"/>
                    <a:pt x="368490" y="27295"/>
                  </a:cubicBezTo>
                  <a:cubicBezTo>
                    <a:pt x="398060" y="27295"/>
                    <a:pt x="409433" y="338919"/>
                    <a:pt x="436728" y="341194"/>
                  </a:cubicBezTo>
                  <a:cubicBezTo>
                    <a:pt x="464024" y="343469"/>
                    <a:pt x="502693" y="40943"/>
                    <a:pt x="532263" y="40943"/>
                  </a:cubicBezTo>
                  <a:cubicBezTo>
                    <a:pt x="561833" y="40943"/>
                    <a:pt x="584579" y="338919"/>
                    <a:pt x="614149" y="341194"/>
                  </a:cubicBezTo>
                  <a:cubicBezTo>
                    <a:pt x="643719" y="343469"/>
                    <a:pt x="680114" y="56866"/>
                    <a:pt x="709684" y="54591"/>
                  </a:cubicBezTo>
                  <a:cubicBezTo>
                    <a:pt x="739254" y="52316"/>
                    <a:pt x="766549" y="307075"/>
                    <a:pt x="791570" y="327546"/>
                  </a:cubicBezTo>
                  <a:cubicBezTo>
                    <a:pt x="816591" y="348017"/>
                    <a:pt x="823415" y="204715"/>
                    <a:pt x="859809" y="177420"/>
                  </a:cubicBezTo>
                  <a:cubicBezTo>
                    <a:pt x="896203" y="150125"/>
                    <a:pt x="994012" y="163773"/>
                    <a:pt x="1009934" y="163773"/>
                  </a:cubicBezTo>
                  <a:cubicBezTo>
                    <a:pt x="1025856" y="163773"/>
                    <a:pt x="955343" y="177420"/>
                    <a:pt x="955343" y="177420"/>
                  </a:cubicBezTo>
                  <a:lnTo>
                    <a:pt x="955343" y="177420"/>
                  </a:lnTo>
                  <a:lnTo>
                    <a:pt x="955343" y="177420"/>
                  </a:lnTo>
                </a:path>
              </a:pathLst>
            </a:custGeom>
            <a:ln w="2222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85" name="TextBox 184"/>
          <p:cNvSpPr txBox="1"/>
          <p:nvPr/>
        </p:nvSpPr>
        <p:spPr>
          <a:xfrm>
            <a:off x="6172200" y="2514600"/>
            <a:ext cx="1524000" cy="461665"/>
          </a:xfrm>
          <a:prstGeom prst="rect">
            <a:avLst/>
          </a:prstGeom>
          <a:noFill/>
        </p:spPr>
        <p:txBody>
          <a:bodyPr wrap="square" rtlCol="0">
            <a:spAutoFit/>
          </a:bodyPr>
          <a:lstStyle/>
          <a:p>
            <a:r>
              <a:rPr lang="en-US" b="1" dirty="0"/>
              <a:t> E</a:t>
            </a:r>
            <a:r>
              <a:rPr lang="en-US" b="1" baseline="-25000" dirty="0"/>
              <a:t>ᴕ</a:t>
            </a:r>
            <a:r>
              <a:rPr lang="en-US" b="1" dirty="0"/>
              <a:t> ˃ </a:t>
            </a:r>
            <a:r>
              <a:rPr lang="en-US" b="1" dirty="0" err="1"/>
              <a:t>E</a:t>
            </a:r>
            <a:r>
              <a:rPr lang="en-US" b="1" baseline="-25000" dirty="0" err="1"/>
              <a:t>b</a:t>
            </a:r>
            <a:endParaRPr lang="en-US" dirty="0"/>
          </a:p>
        </p:txBody>
      </p:sp>
      <p:sp>
        <p:nvSpPr>
          <p:cNvPr id="186" name="TextBox 185"/>
          <p:cNvSpPr txBox="1"/>
          <p:nvPr/>
        </p:nvSpPr>
        <p:spPr>
          <a:xfrm>
            <a:off x="5029200" y="3429000"/>
            <a:ext cx="1371600" cy="584775"/>
          </a:xfrm>
          <a:prstGeom prst="rect">
            <a:avLst/>
          </a:prstGeom>
          <a:noFill/>
        </p:spPr>
        <p:txBody>
          <a:bodyPr wrap="square" rtlCol="0">
            <a:spAutoFit/>
          </a:bodyPr>
          <a:lstStyle/>
          <a:p>
            <a:r>
              <a:rPr lang="en-US" sz="1600" b="1" i="1" dirty="0" err="1"/>
              <a:t>E</a:t>
            </a:r>
            <a:r>
              <a:rPr lang="en-US" sz="1600" b="1" i="1" baseline="-25000" dirty="0" err="1"/>
              <a:t>e</a:t>
            </a:r>
            <a:r>
              <a:rPr lang="en-US" sz="1600" b="1" i="1" baseline="-25000" dirty="0"/>
              <a:t>- </a:t>
            </a:r>
            <a:r>
              <a:rPr lang="en-US" sz="1600" b="1" dirty="0"/>
              <a:t>= Eᴕ-</a:t>
            </a:r>
            <a:r>
              <a:rPr lang="el-GR" sz="1600" b="1" dirty="0">
                <a:latin typeface="Times New Roman"/>
                <a:cs typeface="Times New Roman"/>
              </a:rPr>
              <a:t> </a:t>
            </a:r>
            <a:r>
              <a:rPr lang="en-US" sz="1600" b="1" dirty="0" err="1"/>
              <a:t>E</a:t>
            </a:r>
            <a:r>
              <a:rPr lang="en-US" sz="1600" b="1" baseline="-25000" dirty="0" err="1"/>
              <a:t>b</a:t>
            </a:r>
            <a:endParaRPr lang="en-US" sz="1600" dirty="0"/>
          </a:p>
          <a:p>
            <a:endParaRPr lang="en-US" sz="1600" b="1" dirty="0"/>
          </a:p>
        </p:txBody>
      </p:sp>
      <p:sp>
        <p:nvSpPr>
          <p:cNvPr id="188" name="Rectangle 187"/>
          <p:cNvSpPr/>
          <p:nvPr/>
        </p:nvSpPr>
        <p:spPr>
          <a:xfrm>
            <a:off x="914400" y="152400"/>
            <a:ext cx="7696200" cy="9906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400" b="1" dirty="0">
                <a:solidFill>
                  <a:schemeClr val="tx1"/>
                </a:solidFill>
              </a:rPr>
              <a:t> 2.2.1- </a:t>
            </a:r>
            <a:r>
              <a:rPr lang="en-US" sz="4400" b="1" dirty="0">
                <a:solidFill>
                  <a:schemeClr val="dk1"/>
                </a:solidFill>
              </a:rPr>
              <a:t>Photoelectric effect</a:t>
            </a:r>
          </a:p>
        </p:txBody>
      </p:sp>
      <p:pic>
        <p:nvPicPr>
          <p:cNvPr id="189" name="Picture 188" descr="q.jpg"/>
          <p:cNvPicPr>
            <a:picLocks noChangeAspect="1"/>
          </p:cNvPicPr>
          <p:nvPr/>
        </p:nvPicPr>
        <p:blipFill>
          <a:blip r:embed="rId3" cstate="print"/>
          <a:stretch>
            <a:fillRect/>
          </a:stretch>
        </p:blipFill>
        <p:spPr>
          <a:xfrm>
            <a:off x="152400" y="123825"/>
            <a:ext cx="1123950" cy="1171575"/>
          </a:xfrm>
          <a:prstGeom prst="rect">
            <a:avLst/>
          </a:prstGeom>
        </p:spPr>
      </p:pic>
      <p:sp>
        <p:nvSpPr>
          <p:cNvPr id="154" name="Rectangle 153"/>
          <p:cNvSpPr/>
          <p:nvPr/>
        </p:nvSpPr>
        <p:spPr>
          <a:xfrm>
            <a:off x="914400" y="2133600"/>
            <a:ext cx="3505200" cy="3581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2133600" y="2510136"/>
            <a:ext cx="1600200" cy="830997"/>
          </a:xfrm>
          <a:prstGeom prst="rect">
            <a:avLst/>
          </a:prstGeom>
          <a:noFill/>
        </p:spPr>
        <p:txBody>
          <a:bodyPr wrap="square" rtlCol="0">
            <a:spAutoFit/>
          </a:bodyPr>
          <a:lstStyle/>
          <a:p>
            <a:r>
              <a:rPr lang="en-US" b="1" dirty="0"/>
              <a:t>E</a:t>
            </a:r>
            <a:r>
              <a:rPr lang="en-US" b="1" baseline="-25000" dirty="0"/>
              <a:t>ᴕ</a:t>
            </a:r>
            <a:r>
              <a:rPr lang="en-US" b="1" i="1" dirty="0"/>
              <a:t> ˂</a:t>
            </a:r>
            <a:r>
              <a:rPr lang="el-GR" b="1" dirty="0">
                <a:latin typeface="Times New Roman"/>
                <a:cs typeface="Times New Roman"/>
              </a:rPr>
              <a:t> </a:t>
            </a:r>
            <a:r>
              <a:rPr lang="en-US" b="1" dirty="0" err="1"/>
              <a:t>E</a:t>
            </a:r>
            <a:r>
              <a:rPr lang="en-US" b="1" baseline="-25000" dirty="0" err="1"/>
              <a:t>b</a:t>
            </a:r>
            <a:endParaRPr lang="en-US" dirty="0"/>
          </a:p>
          <a:p>
            <a:endParaRPr lang="en-US" b="1" dirty="0"/>
          </a:p>
        </p:txBody>
      </p:sp>
      <p:sp>
        <p:nvSpPr>
          <p:cNvPr id="158" name="Freeform 157"/>
          <p:cNvSpPr/>
          <p:nvPr/>
        </p:nvSpPr>
        <p:spPr>
          <a:xfrm rot="5400000">
            <a:off x="2039772" y="3487572"/>
            <a:ext cx="1025856" cy="228600"/>
          </a:xfrm>
          <a:custGeom>
            <a:avLst/>
            <a:gdLst>
              <a:gd name="connsiteX0" fmla="*/ 0 w 1025856"/>
              <a:gd name="connsiteY0" fmla="*/ 0 h 348017"/>
              <a:gd name="connsiteX1" fmla="*/ 95534 w 1025856"/>
              <a:gd name="connsiteY1" fmla="*/ 341194 h 348017"/>
              <a:gd name="connsiteX2" fmla="*/ 191069 w 1025856"/>
              <a:gd name="connsiteY2" fmla="*/ 13647 h 348017"/>
              <a:gd name="connsiteX3" fmla="*/ 259307 w 1025856"/>
              <a:gd name="connsiteY3" fmla="*/ 341194 h 348017"/>
              <a:gd name="connsiteX4" fmla="*/ 368490 w 1025856"/>
              <a:gd name="connsiteY4" fmla="*/ 27295 h 348017"/>
              <a:gd name="connsiteX5" fmla="*/ 436728 w 1025856"/>
              <a:gd name="connsiteY5" fmla="*/ 341194 h 348017"/>
              <a:gd name="connsiteX6" fmla="*/ 532263 w 1025856"/>
              <a:gd name="connsiteY6" fmla="*/ 40943 h 348017"/>
              <a:gd name="connsiteX7" fmla="*/ 614149 w 1025856"/>
              <a:gd name="connsiteY7" fmla="*/ 341194 h 348017"/>
              <a:gd name="connsiteX8" fmla="*/ 709684 w 1025856"/>
              <a:gd name="connsiteY8" fmla="*/ 54591 h 348017"/>
              <a:gd name="connsiteX9" fmla="*/ 791570 w 1025856"/>
              <a:gd name="connsiteY9" fmla="*/ 327546 h 348017"/>
              <a:gd name="connsiteX10" fmla="*/ 859809 w 1025856"/>
              <a:gd name="connsiteY10" fmla="*/ 177420 h 348017"/>
              <a:gd name="connsiteX11" fmla="*/ 1009934 w 1025856"/>
              <a:gd name="connsiteY11" fmla="*/ 163773 h 348017"/>
              <a:gd name="connsiteX12" fmla="*/ 955343 w 1025856"/>
              <a:gd name="connsiteY12" fmla="*/ 177420 h 348017"/>
              <a:gd name="connsiteX13" fmla="*/ 955343 w 1025856"/>
              <a:gd name="connsiteY13" fmla="*/ 177420 h 348017"/>
              <a:gd name="connsiteX14" fmla="*/ 955343 w 1025856"/>
              <a:gd name="connsiteY14" fmla="*/ 177420 h 34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5856" h="348017">
                <a:moveTo>
                  <a:pt x="0" y="0"/>
                </a:moveTo>
                <a:cubicBezTo>
                  <a:pt x="31844" y="169460"/>
                  <a:pt x="63689" y="338920"/>
                  <a:pt x="95534" y="341194"/>
                </a:cubicBezTo>
                <a:cubicBezTo>
                  <a:pt x="127379" y="343468"/>
                  <a:pt x="163774" y="13647"/>
                  <a:pt x="191069" y="13647"/>
                </a:cubicBezTo>
                <a:cubicBezTo>
                  <a:pt x="218364" y="13647"/>
                  <a:pt x="229737" y="338919"/>
                  <a:pt x="259307" y="341194"/>
                </a:cubicBezTo>
                <a:cubicBezTo>
                  <a:pt x="288877" y="343469"/>
                  <a:pt x="338920" y="27295"/>
                  <a:pt x="368490" y="27295"/>
                </a:cubicBezTo>
                <a:cubicBezTo>
                  <a:pt x="398060" y="27295"/>
                  <a:pt x="409433" y="338919"/>
                  <a:pt x="436728" y="341194"/>
                </a:cubicBezTo>
                <a:cubicBezTo>
                  <a:pt x="464024" y="343469"/>
                  <a:pt x="502693" y="40943"/>
                  <a:pt x="532263" y="40943"/>
                </a:cubicBezTo>
                <a:cubicBezTo>
                  <a:pt x="561833" y="40943"/>
                  <a:pt x="584579" y="338919"/>
                  <a:pt x="614149" y="341194"/>
                </a:cubicBezTo>
                <a:cubicBezTo>
                  <a:pt x="643719" y="343469"/>
                  <a:pt x="680114" y="56866"/>
                  <a:pt x="709684" y="54591"/>
                </a:cubicBezTo>
                <a:cubicBezTo>
                  <a:pt x="739254" y="52316"/>
                  <a:pt x="766549" y="307075"/>
                  <a:pt x="791570" y="327546"/>
                </a:cubicBezTo>
                <a:cubicBezTo>
                  <a:pt x="816591" y="348017"/>
                  <a:pt x="823415" y="204715"/>
                  <a:pt x="859809" y="177420"/>
                </a:cubicBezTo>
                <a:cubicBezTo>
                  <a:pt x="896203" y="150125"/>
                  <a:pt x="994012" y="163773"/>
                  <a:pt x="1009934" y="163773"/>
                </a:cubicBezTo>
                <a:cubicBezTo>
                  <a:pt x="1025856" y="163773"/>
                  <a:pt x="955343" y="177420"/>
                  <a:pt x="955343" y="177420"/>
                </a:cubicBezTo>
                <a:lnTo>
                  <a:pt x="955343" y="177420"/>
                </a:lnTo>
                <a:lnTo>
                  <a:pt x="955343" y="177420"/>
                </a:lnTo>
              </a:path>
            </a:pathLst>
          </a:custGeom>
          <a:ln w="2222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0" name="Rectangle 189"/>
          <p:cNvSpPr/>
          <p:nvPr/>
        </p:nvSpPr>
        <p:spPr>
          <a:xfrm>
            <a:off x="4800600" y="2133600"/>
            <a:ext cx="3505200" cy="3581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TextBox 192"/>
          <p:cNvSpPr txBox="1"/>
          <p:nvPr/>
        </p:nvSpPr>
        <p:spPr>
          <a:xfrm>
            <a:off x="2971800" y="1676400"/>
            <a:ext cx="3810000" cy="369332"/>
          </a:xfrm>
          <a:prstGeom prst="rect">
            <a:avLst/>
          </a:prstGeom>
          <a:solidFill>
            <a:schemeClr val="accent5">
              <a:lumMod val="40000"/>
              <a:lumOff val="60000"/>
            </a:schemeClr>
          </a:solidFill>
        </p:spPr>
        <p:txBody>
          <a:bodyPr wrap="square" rtlCol="0">
            <a:spAutoFit/>
          </a:bodyPr>
          <a:lstStyle/>
          <a:p>
            <a:pPr algn="ctr"/>
            <a:r>
              <a:rPr lang="en-US" sz="1800" b="1" dirty="0"/>
              <a:t>Increasing the radiation intensity</a:t>
            </a:r>
          </a:p>
        </p:txBody>
      </p:sp>
      <p:sp>
        <p:nvSpPr>
          <p:cNvPr id="151" name="Rectangle 150"/>
          <p:cNvSpPr/>
          <p:nvPr/>
        </p:nvSpPr>
        <p:spPr>
          <a:xfrm>
            <a:off x="2438400" y="1981200"/>
            <a:ext cx="322524" cy="584775"/>
          </a:xfrm>
          <a:prstGeom prst="rect">
            <a:avLst/>
          </a:prstGeom>
        </p:spPr>
        <p:txBody>
          <a:bodyPr wrap="none">
            <a:spAutoFit/>
          </a:bodyPr>
          <a:lstStyle/>
          <a:p>
            <a:r>
              <a:rPr lang="en-US" sz="3200" b="1" baseline="-25000" dirty="0"/>
              <a:t>ᴕ</a:t>
            </a:r>
            <a:endParaRPr lang="en-US" sz="3200" dirty="0"/>
          </a:p>
        </p:txBody>
      </p:sp>
      <p:sp>
        <p:nvSpPr>
          <p:cNvPr id="152" name="Rectangle 151"/>
          <p:cNvSpPr/>
          <p:nvPr/>
        </p:nvSpPr>
        <p:spPr>
          <a:xfrm>
            <a:off x="6553200" y="1905000"/>
            <a:ext cx="322524" cy="584775"/>
          </a:xfrm>
          <a:prstGeom prst="rect">
            <a:avLst/>
          </a:prstGeom>
        </p:spPr>
        <p:txBody>
          <a:bodyPr wrap="none">
            <a:spAutoFit/>
          </a:bodyPr>
          <a:lstStyle/>
          <a:p>
            <a:r>
              <a:rPr lang="en-US" sz="3200" b="1" baseline="-25000" dirty="0"/>
              <a:t>ᴕ</a:t>
            </a:r>
            <a:endParaRPr lang="en-US" sz="3200" dirty="0"/>
          </a:p>
        </p:txBody>
      </p:sp>
      <p:sp>
        <p:nvSpPr>
          <p:cNvPr id="162" name="TextBox 161"/>
          <p:cNvSpPr txBox="1"/>
          <p:nvPr/>
        </p:nvSpPr>
        <p:spPr>
          <a:xfrm>
            <a:off x="3962400" y="5943600"/>
            <a:ext cx="1371600" cy="369332"/>
          </a:xfrm>
          <a:prstGeom prst="rect">
            <a:avLst/>
          </a:prstGeom>
          <a:solidFill>
            <a:schemeClr val="accent3"/>
          </a:solidFill>
        </p:spPr>
        <p:txBody>
          <a:bodyPr wrap="square">
            <a:spAutoFit/>
          </a:bodyPr>
          <a:lstStyle/>
          <a:p>
            <a:pPr>
              <a:defRPr/>
            </a:pPr>
            <a:r>
              <a:rPr lang="en-US" sz="1800" b="1" dirty="0"/>
              <a:t>Figure(2.3)</a:t>
            </a:r>
          </a:p>
        </p:txBody>
      </p:sp>
      <p:sp>
        <p:nvSpPr>
          <p:cNvPr id="166" name="TextBox 165"/>
          <p:cNvSpPr txBox="1"/>
          <p:nvPr/>
        </p:nvSpPr>
        <p:spPr>
          <a:xfrm>
            <a:off x="1066800" y="3276600"/>
            <a:ext cx="838200" cy="738664"/>
          </a:xfrm>
          <a:prstGeom prst="rect">
            <a:avLst/>
          </a:prstGeom>
          <a:noFill/>
        </p:spPr>
        <p:txBody>
          <a:bodyPr wrap="square" rtlCol="0">
            <a:spAutoFit/>
          </a:bodyPr>
          <a:lstStyle/>
          <a:p>
            <a:r>
              <a:rPr lang="en-US" sz="1400" b="1" dirty="0"/>
              <a:t>No electron ejected</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33333E-6 -4.77336E-6 L -0.00416 0.17461 " pathEditMode="relative" rAng="0" ptsTypes="AA">
                                      <p:cBhvr>
                                        <p:cTn id="6" dur="2000" fill="hold"/>
                                        <p:tgtEl>
                                          <p:spTgt spid="158"/>
                                        </p:tgtEl>
                                        <p:attrNameLst>
                                          <p:attrName>ppt_x</p:attrName>
                                          <p:attrName>ppt_y</p:attrName>
                                        </p:attrNameLst>
                                      </p:cBhvr>
                                      <p:rCtr x="-2" y="87"/>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3.33333E-6 1.70213E-6 L -0.0125 0.16651 " pathEditMode="relative" rAng="0" ptsTypes="AA">
                                      <p:cBhvr>
                                        <p:cTn id="10" dur="2000" fill="hold"/>
                                        <p:tgtEl>
                                          <p:spTgt spid="164"/>
                                        </p:tgtEl>
                                        <p:attrNameLst>
                                          <p:attrName>ppt_x</p:attrName>
                                          <p:attrName>ppt_y</p:attrName>
                                        </p:attrNameLst>
                                      </p:cBhvr>
                                      <p:rCtr x="-6" y="83"/>
                                    </p:animMotion>
                                  </p:childTnLst>
                                </p:cTn>
                              </p:par>
                            </p:childTnLst>
                          </p:cTn>
                        </p:par>
                        <p:par>
                          <p:cTn id="11" fill="hold">
                            <p:stCondLst>
                              <p:cond delay="2000"/>
                            </p:stCondLst>
                            <p:childTnLst>
                              <p:par>
                                <p:cTn id="12" presetID="1" presetClass="exit" presetSubtype="0" fill="hold" grpId="1" nodeType="afterEffect">
                                  <p:stCondLst>
                                    <p:cond delay="0"/>
                                  </p:stCondLst>
                                  <p:childTnLst>
                                    <p:set>
                                      <p:cBhvr>
                                        <p:cTn id="13" dur="1" fill="hold">
                                          <p:stCondLst>
                                            <p:cond delay="0"/>
                                          </p:stCondLst>
                                        </p:cTn>
                                        <p:tgtEl>
                                          <p:spTgt spid="164"/>
                                        </p:tgtEl>
                                        <p:attrNameLst>
                                          <p:attrName>style.visibility</p:attrName>
                                        </p:attrNameLst>
                                      </p:cBhvr>
                                      <p:to>
                                        <p:strVal val="hidden"/>
                                      </p:to>
                                    </p:set>
                                  </p:childTnLst>
                                </p:cTn>
                              </p:par>
                              <p:par>
                                <p:cTn id="14" presetID="49" presetClass="path" presetSubtype="0" accel="50000" decel="50000" fill="hold" grpId="0" nodeType="withEffect">
                                  <p:stCondLst>
                                    <p:cond delay="0"/>
                                  </p:stCondLst>
                                  <p:childTnLst>
                                    <p:animMotion origin="layout" path="M 3.33333E-6 -7.86309E-7 L -0.11667 -0.23312 " pathEditMode="relative" rAng="0" ptsTypes="AA">
                                      <p:cBhvr>
                                        <p:cTn id="15" dur="2000" fill="hold"/>
                                        <p:tgtEl>
                                          <p:spTgt spid="59"/>
                                        </p:tgtEl>
                                        <p:attrNameLst>
                                          <p:attrName>ppt_x</p:attrName>
                                          <p:attrName>ppt_y</p:attrName>
                                        </p:attrNameLst>
                                      </p:cBhvr>
                                      <p:rCtr x="-58" y="-117"/>
                                    </p:animMotion>
                                  </p:childTnLst>
                                </p:cTn>
                              </p:par>
                              <p:par>
                                <p:cTn id="16" presetID="1" presetClass="entr" presetSubtype="0" fill="hold" grpId="0" nodeType="withEffect">
                                  <p:stCondLst>
                                    <p:cond delay="1500"/>
                                  </p:stCondLst>
                                  <p:childTnLst>
                                    <p:set>
                                      <p:cBhvr>
                                        <p:cTn id="17" dur="1" fill="hold">
                                          <p:stCondLst>
                                            <p:cond delay="0"/>
                                          </p:stCondLst>
                                        </p:cTn>
                                        <p:tgtEl>
                                          <p:spTgt spid="18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93"/>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49" presetClass="path" presetSubtype="0" accel="50000" decel="50000" fill="hold" nodeType="clickEffect">
                                  <p:stCondLst>
                                    <p:cond delay="0"/>
                                  </p:stCondLst>
                                  <p:childTnLst>
                                    <p:animMotion origin="layout" path="M -3.33333E-6 -1.82239E-6 L -0.00416 0.18062 " pathEditMode="relative" rAng="0" ptsTypes="AA">
                                      <p:cBhvr>
                                        <p:cTn id="27" dur="2000" fill="hold"/>
                                        <p:tgtEl>
                                          <p:spTgt spid="2"/>
                                        </p:tgtEl>
                                        <p:attrNameLst>
                                          <p:attrName>ppt_x</p:attrName>
                                          <p:attrName>ppt_y</p:attrName>
                                        </p:attrNameLst>
                                      </p:cBhvr>
                                      <p:rCtr x="-2" y="90"/>
                                    </p:animMotion>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42" presetClass="path" presetSubtype="0" accel="50000" decel="50000" fill="hold" nodeType="clickEffect">
                                  <p:stCondLst>
                                    <p:cond delay="0"/>
                                  </p:stCondLst>
                                  <p:childTnLst>
                                    <p:animMotion origin="layout" path="M -3.33333E-6 1.70213E-6 L -3.33333E-6 0.14431 " pathEditMode="relative" rAng="0" ptsTypes="AA">
                                      <p:cBhvr>
                                        <p:cTn id="35" dur="2000" fill="hold"/>
                                        <p:tgtEl>
                                          <p:spTgt spid="4"/>
                                        </p:tgtEl>
                                        <p:attrNameLst>
                                          <p:attrName>ppt_x</p:attrName>
                                          <p:attrName>ppt_y</p:attrName>
                                        </p:attrNameLst>
                                      </p:cBhvr>
                                      <p:rCtr x="0" y="72"/>
                                    </p:animMotion>
                                  </p:childTnLst>
                                </p:cTn>
                              </p:par>
                            </p:childTnLst>
                          </p:cTn>
                        </p:par>
                        <p:par>
                          <p:cTn id="36" fill="hold">
                            <p:stCondLst>
                              <p:cond delay="2000"/>
                            </p:stCondLst>
                            <p:childTnLst>
                              <p:par>
                                <p:cTn id="37" presetID="1" presetClass="exit" presetSubtype="0" fill="hold" nodeType="afterEffect">
                                  <p:stCondLst>
                                    <p:cond delay="0"/>
                                  </p:stCondLst>
                                  <p:childTnLst>
                                    <p:set>
                                      <p:cBhvr>
                                        <p:cTn id="38" dur="1" fill="hold">
                                          <p:stCondLst>
                                            <p:cond delay="0"/>
                                          </p:stCondLst>
                                        </p:cTn>
                                        <p:tgtEl>
                                          <p:spTgt spid="4"/>
                                        </p:tgtEl>
                                        <p:attrNameLst>
                                          <p:attrName>style.visibility</p:attrName>
                                        </p:attrNameLst>
                                      </p:cBhvr>
                                      <p:to>
                                        <p:strVal val="hidden"/>
                                      </p:to>
                                    </p:set>
                                  </p:childTnLst>
                                </p:cTn>
                              </p:par>
                              <p:par>
                                <p:cTn id="39" presetID="64" presetClass="path" presetSubtype="0" accel="50000" decel="50000" fill="hold" nodeType="withEffect">
                                  <p:stCondLst>
                                    <p:cond delay="0"/>
                                  </p:stCondLst>
                                  <p:childTnLst>
                                    <p:animMotion origin="layout" path="M -0.02708 -0.00763 L -0.1625 -0.21507 " pathEditMode="relative" rAng="0" ptsTypes="AA">
                                      <p:cBhvr>
                                        <p:cTn id="40" dur="2000" fill="hold"/>
                                        <p:tgtEl>
                                          <p:spTgt spid="3"/>
                                        </p:tgtEl>
                                        <p:attrNameLst>
                                          <p:attrName>ppt_x</p:attrName>
                                          <p:attrName>ppt_y</p:attrName>
                                        </p:attrNameLst>
                                      </p:cBhvr>
                                      <p:rCtr x="-68" y="-10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164" grpId="0" animBg="1"/>
      <p:bldP spid="164" grpId="1" animBg="1"/>
      <p:bldP spid="186" grpId="0"/>
      <p:bldP spid="158" grpId="0" animBg="1"/>
      <p:bldP spid="19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Oval 70"/>
          <p:cNvSpPr/>
          <p:nvPr/>
        </p:nvSpPr>
        <p:spPr>
          <a:xfrm>
            <a:off x="5715000" y="3505200"/>
            <a:ext cx="164592" cy="164592"/>
          </a:xfrm>
          <a:prstGeom prst="ellipse">
            <a:avLst/>
          </a:prstGeom>
          <a:noFill/>
          <a:ln w="41275">
            <a:solidFill>
              <a:schemeClr val="tx1"/>
            </a:solidFill>
          </a:ln>
          <a:scene3d>
            <a:camera prst="orthographicFront"/>
            <a:lightRig rig="threePt" dir="t"/>
          </a:scene3d>
          <a:sp3d>
            <a:bevelT w="91440" h="91440"/>
            <a:bevelB w="91440" h="9144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5" name="Slide Number Placeholder 1"/>
          <p:cNvSpPr>
            <a:spLocks noGrp="1"/>
          </p:cNvSpPr>
          <p:nvPr>
            <p:ph type="sldNum" sz="quarter" idx="12"/>
          </p:nvPr>
        </p:nvSpPr>
        <p:spPr>
          <a:xfrm>
            <a:off x="7772400" y="6477000"/>
            <a:ext cx="1014413" cy="381000"/>
          </a:xfrm>
          <a:noFill/>
          <a:ln>
            <a:miter lim="800000"/>
            <a:headEnd/>
            <a:tailEnd/>
          </a:ln>
        </p:spPr>
        <p:txBody>
          <a:bodyPr/>
          <a:lstStyle/>
          <a:p>
            <a:r>
              <a:rPr lang="en-US" dirty="0"/>
              <a:t>3</a:t>
            </a:r>
          </a:p>
        </p:txBody>
      </p:sp>
      <p:sp>
        <p:nvSpPr>
          <p:cNvPr id="10" name="TextBox 9"/>
          <p:cNvSpPr txBox="1"/>
          <p:nvPr/>
        </p:nvSpPr>
        <p:spPr>
          <a:xfrm>
            <a:off x="5791200" y="6400800"/>
            <a:ext cx="1371600" cy="369332"/>
          </a:xfrm>
          <a:prstGeom prst="rect">
            <a:avLst/>
          </a:prstGeom>
          <a:solidFill>
            <a:schemeClr val="accent3"/>
          </a:solidFill>
        </p:spPr>
        <p:txBody>
          <a:bodyPr wrap="square">
            <a:spAutoFit/>
          </a:bodyPr>
          <a:lstStyle/>
          <a:p>
            <a:pPr>
              <a:defRPr/>
            </a:pPr>
            <a:r>
              <a:rPr lang="en-US" sz="1800" b="1" dirty="0"/>
              <a:t>Figure(2.2)</a:t>
            </a:r>
          </a:p>
        </p:txBody>
      </p:sp>
      <p:sp>
        <p:nvSpPr>
          <p:cNvPr id="11" name="TextBox 10"/>
          <p:cNvSpPr txBox="1"/>
          <p:nvPr/>
        </p:nvSpPr>
        <p:spPr>
          <a:xfrm>
            <a:off x="4603750" y="5135562"/>
            <a:ext cx="312738" cy="461963"/>
          </a:xfrm>
          <a:prstGeom prst="rect">
            <a:avLst/>
          </a:prstGeom>
          <a:solidFill>
            <a:schemeClr val="accent3"/>
          </a:solidFill>
        </p:spPr>
        <p:txBody>
          <a:bodyPr>
            <a:spAutoFit/>
          </a:bodyPr>
          <a:lstStyle/>
          <a:p>
            <a:pPr>
              <a:defRPr/>
            </a:pPr>
            <a:endParaRPr lang="en-US" dirty="0"/>
          </a:p>
        </p:txBody>
      </p:sp>
      <p:grpSp>
        <p:nvGrpSpPr>
          <p:cNvPr id="2" name="Group 11"/>
          <p:cNvGrpSpPr/>
          <p:nvPr/>
        </p:nvGrpSpPr>
        <p:grpSpPr>
          <a:xfrm>
            <a:off x="5623121" y="4003357"/>
            <a:ext cx="822960" cy="822960"/>
            <a:chOff x="1828802" y="3276597"/>
            <a:chExt cx="1447800" cy="1499616"/>
          </a:xfrm>
        </p:grpSpPr>
        <p:sp>
          <p:nvSpPr>
            <p:cNvPr id="13" name="Oval 12"/>
            <p:cNvSpPr/>
            <p:nvPr/>
          </p:nvSpPr>
          <p:spPr>
            <a:xfrm>
              <a:off x="1981202" y="4114799"/>
              <a:ext cx="587188" cy="585216"/>
            </a:xfrm>
            <a:prstGeom prst="ellipse">
              <a:avLst/>
            </a:prstGeom>
            <a:solidFill>
              <a:srgbClr val="FF0000"/>
            </a:solidFill>
            <a:ln>
              <a:noFill/>
            </a:ln>
            <a:scene3d>
              <a:camera prst="orthographicFront"/>
              <a:lightRig rig="threePt" dir="t"/>
            </a:scene3d>
            <a:sp3d>
              <a:bevelT w="177800" h="177800"/>
              <a:bevelB w="177800" h="177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438402" y="3276597"/>
              <a:ext cx="587188" cy="585216"/>
            </a:xfrm>
            <a:prstGeom prst="ellipse">
              <a:avLst/>
            </a:prstGeom>
            <a:solidFill>
              <a:srgbClr val="FF0000"/>
            </a:solidFill>
            <a:ln>
              <a:noFill/>
            </a:ln>
            <a:scene3d>
              <a:camera prst="orthographicFront"/>
              <a:lightRig rig="threePt" dir="t"/>
            </a:scene3d>
            <a:sp3d>
              <a:bevelT w="177800" h="177800"/>
              <a:bevelB w="177800" h="177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286002" y="3276599"/>
              <a:ext cx="587188" cy="585216"/>
            </a:xfrm>
            <a:prstGeom prst="ellipse">
              <a:avLst/>
            </a:prstGeom>
            <a:solidFill>
              <a:srgbClr val="0070C0"/>
            </a:solidFill>
            <a:ln>
              <a:noFill/>
            </a:ln>
            <a:scene3d>
              <a:camera prst="orthographicFront"/>
              <a:lightRig rig="threePt" dir="t"/>
            </a:scene3d>
            <a:sp3d>
              <a:bevelT w="177800" h="177800"/>
              <a:bevelB w="177800" h="177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514603" y="4114799"/>
              <a:ext cx="587188" cy="585216"/>
            </a:xfrm>
            <a:prstGeom prst="ellipse">
              <a:avLst/>
            </a:prstGeom>
            <a:solidFill>
              <a:srgbClr val="0070C0"/>
            </a:solidFill>
            <a:ln>
              <a:noFill/>
            </a:ln>
            <a:scene3d>
              <a:camera prst="orthographicFront"/>
              <a:lightRig rig="threePt" dir="t"/>
            </a:scene3d>
            <a:sp3d>
              <a:bevelT w="177800" h="177800"/>
              <a:bevelB w="177800" h="177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057403" y="3352798"/>
              <a:ext cx="587188" cy="585216"/>
            </a:xfrm>
            <a:prstGeom prst="ellipse">
              <a:avLst/>
            </a:prstGeom>
            <a:solidFill>
              <a:srgbClr val="FF0000"/>
            </a:solidFill>
            <a:ln>
              <a:noFill/>
            </a:ln>
            <a:scene3d>
              <a:camera prst="orthographicFront"/>
              <a:lightRig rig="threePt" dir="t"/>
            </a:scene3d>
            <a:sp3d>
              <a:bevelT w="177800" h="177800"/>
              <a:bevelB w="177800" h="177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613214" y="3428999"/>
              <a:ext cx="587188" cy="585216"/>
            </a:xfrm>
            <a:prstGeom prst="ellipse">
              <a:avLst/>
            </a:prstGeom>
            <a:solidFill>
              <a:srgbClr val="0070C0"/>
            </a:solidFill>
            <a:ln>
              <a:noFill/>
            </a:ln>
            <a:scene3d>
              <a:camera prst="orthographicFront"/>
              <a:lightRig rig="threePt" dir="t"/>
            </a:scene3d>
            <a:sp3d>
              <a:bevelT w="177800" h="177800"/>
              <a:bevelB w="177800" h="177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689414" y="3657599"/>
              <a:ext cx="587188" cy="585216"/>
            </a:xfrm>
            <a:prstGeom prst="ellipse">
              <a:avLst/>
            </a:prstGeom>
            <a:solidFill>
              <a:srgbClr val="FF0000"/>
            </a:solidFill>
            <a:ln>
              <a:noFill/>
            </a:ln>
            <a:scene3d>
              <a:camera prst="orthographicFront"/>
              <a:lightRig rig="threePt" dir="t"/>
            </a:scene3d>
            <a:sp3d>
              <a:bevelT w="177800" h="177800"/>
              <a:bevelB w="177800" h="177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232214" y="4190997"/>
              <a:ext cx="587188" cy="585216"/>
            </a:xfrm>
            <a:prstGeom prst="ellipse">
              <a:avLst/>
            </a:prstGeom>
            <a:solidFill>
              <a:srgbClr val="0070C0"/>
            </a:solidFill>
            <a:ln>
              <a:noFill/>
            </a:ln>
            <a:scene3d>
              <a:camera prst="orthographicFront"/>
              <a:lightRig rig="threePt" dir="t"/>
            </a:scene3d>
            <a:sp3d>
              <a:bevelT w="177800" h="177800"/>
              <a:bevelB w="177800" h="177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286002" y="4114797"/>
              <a:ext cx="587188" cy="585216"/>
            </a:xfrm>
            <a:prstGeom prst="ellipse">
              <a:avLst/>
            </a:prstGeom>
            <a:solidFill>
              <a:srgbClr val="FF0000"/>
            </a:solidFill>
            <a:ln>
              <a:noFill/>
            </a:ln>
            <a:scene3d>
              <a:camera prst="orthographicFront"/>
              <a:lightRig rig="threePt" dir="t"/>
            </a:scene3d>
            <a:sp3d>
              <a:bevelT w="177800" h="177800"/>
              <a:bevelB w="177800" h="177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981202" y="4038596"/>
              <a:ext cx="587188" cy="585216"/>
            </a:xfrm>
            <a:prstGeom prst="ellipse">
              <a:avLst/>
            </a:prstGeom>
            <a:solidFill>
              <a:srgbClr val="0070C0"/>
            </a:solidFill>
            <a:ln>
              <a:noFill/>
            </a:ln>
            <a:scene3d>
              <a:camera prst="orthographicFront"/>
              <a:lightRig rig="threePt" dir="t"/>
            </a:scene3d>
            <a:sp3d>
              <a:bevelT w="177800" h="177800"/>
              <a:bevelB w="177800" h="177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a:off x="1905002" y="3505197"/>
              <a:ext cx="587188" cy="585216"/>
            </a:xfrm>
            <a:prstGeom prst="ellipse">
              <a:avLst/>
            </a:prstGeom>
            <a:solidFill>
              <a:srgbClr val="0070C0"/>
            </a:solidFill>
            <a:ln>
              <a:noFill/>
            </a:ln>
            <a:scene3d>
              <a:camera prst="orthographicFront"/>
              <a:lightRig rig="threePt" dir="t"/>
            </a:scene3d>
            <a:sp3d>
              <a:bevelT w="177800" h="177800"/>
              <a:bevelB w="177800" h="177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828802" y="3809996"/>
              <a:ext cx="587188" cy="585216"/>
            </a:xfrm>
            <a:prstGeom prst="ellipse">
              <a:avLst/>
            </a:prstGeom>
            <a:solidFill>
              <a:srgbClr val="FF0000"/>
            </a:solidFill>
            <a:ln>
              <a:noFill/>
            </a:ln>
            <a:scene3d>
              <a:camera prst="orthographicFront"/>
              <a:lightRig rig="threePt" dir="t"/>
            </a:scene3d>
            <a:sp3d>
              <a:bevelT w="177800" h="177800"/>
              <a:bevelB w="177800" h="177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689414" y="3962398"/>
              <a:ext cx="587188" cy="585216"/>
            </a:xfrm>
            <a:prstGeom prst="ellipse">
              <a:avLst/>
            </a:prstGeom>
            <a:solidFill>
              <a:srgbClr val="0070C0"/>
            </a:solidFill>
            <a:ln>
              <a:noFill/>
            </a:ln>
            <a:scene3d>
              <a:camera prst="orthographicFront"/>
              <a:lightRig rig="threePt" dir="t"/>
            </a:scene3d>
            <a:sp3d>
              <a:bevelT w="177800" h="177800"/>
              <a:bevelB w="177800" h="177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2209800" y="3733800"/>
              <a:ext cx="587188" cy="585216"/>
            </a:xfrm>
            <a:prstGeom prst="ellipse">
              <a:avLst/>
            </a:prstGeom>
            <a:solidFill>
              <a:srgbClr val="FF0000"/>
            </a:solidFill>
            <a:ln>
              <a:noFill/>
            </a:ln>
            <a:scene3d>
              <a:camera prst="orthographicFront"/>
              <a:lightRig rig="threePt" dir="t"/>
            </a:scene3d>
            <a:sp3d>
              <a:bevelT w="177800" h="177800"/>
              <a:bevelB w="177800" h="177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Oval 27"/>
          <p:cNvSpPr/>
          <p:nvPr/>
        </p:nvSpPr>
        <p:spPr>
          <a:xfrm>
            <a:off x="7223321" y="4003357"/>
            <a:ext cx="182880" cy="182880"/>
          </a:xfrm>
          <a:prstGeom prst="ellipse">
            <a:avLst/>
          </a:prstGeom>
          <a:solidFill>
            <a:schemeClr val="tx1">
              <a:lumMod val="95000"/>
              <a:lumOff val="5000"/>
            </a:schemeClr>
          </a:solidFill>
          <a:ln>
            <a:noFill/>
          </a:ln>
          <a:scene3d>
            <a:camera prst="orthographicFront"/>
            <a:lightRig rig="threePt" dir="t"/>
          </a:scene3d>
          <a:sp3d>
            <a:bevelT w="91440" h="91440"/>
            <a:bevelB w="91440" h="9144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836920" y="5603557"/>
            <a:ext cx="182880" cy="182880"/>
          </a:xfrm>
          <a:prstGeom prst="ellipse">
            <a:avLst/>
          </a:prstGeom>
          <a:solidFill>
            <a:schemeClr val="tx1">
              <a:lumMod val="95000"/>
              <a:lumOff val="5000"/>
            </a:schemeClr>
          </a:solidFill>
          <a:ln>
            <a:noFill/>
          </a:ln>
          <a:scene3d>
            <a:camera prst="orthographicFront"/>
            <a:lightRig rig="threePt" dir="t"/>
          </a:scene3d>
          <a:sp3d>
            <a:bevelT w="91440" h="91440"/>
            <a:bevelB w="91440" h="9144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4708721" y="4384357"/>
            <a:ext cx="182880" cy="182880"/>
          </a:xfrm>
          <a:prstGeom prst="ellipse">
            <a:avLst/>
          </a:prstGeom>
          <a:solidFill>
            <a:schemeClr val="tx1">
              <a:lumMod val="95000"/>
              <a:lumOff val="5000"/>
            </a:schemeClr>
          </a:solidFill>
          <a:ln>
            <a:noFill/>
          </a:ln>
          <a:scene3d>
            <a:camera prst="orthographicFront"/>
            <a:lightRig rig="threePt" dir="t"/>
          </a:scene3d>
          <a:sp3d>
            <a:bevelT w="91440" h="91440"/>
            <a:bevelB w="91440" h="9144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6232721" y="3012757"/>
            <a:ext cx="182880" cy="182880"/>
          </a:xfrm>
          <a:prstGeom prst="ellipse">
            <a:avLst/>
          </a:prstGeom>
          <a:solidFill>
            <a:schemeClr val="tx1">
              <a:lumMod val="95000"/>
              <a:lumOff val="5000"/>
            </a:schemeClr>
          </a:solidFill>
          <a:ln>
            <a:noFill/>
          </a:ln>
          <a:scene3d>
            <a:camera prst="orthographicFront"/>
            <a:lightRig rig="threePt" dir="t"/>
          </a:scene3d>
          <a:sp3d>
            <a:bevelT w="91440" h="91440"/>
            <a:bevelB w="91440" h="9144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2" name="Oval 31"/>
          <p:cNvSpPr/>
          <p:nvPr/>
        </p:nvSpPr>
        <p:spPr>
          <a:xfrm>
            <a:off x="4572000" y="3505200"/>
            <a:ext cx="182880" cy="182880"/>
          </a:xfrm>
          <a:prstGeom prst="ellipse">
            <a:avLst/>
          </a:prstGeom>
          <a:solidFill>
            <a:schemeClr val="tx1">
              <a:lumMod val="95000"/>
              <a:lumOff val="5000"/>
            </a:schemeClr>
          </a:solidFill>
          <a:ln>
            <a:noFill/>
          </a:ln>
          <a:scene3d>
            <a:camera prst="orthographicFront"/>
            <a:lightRig rig="threePt" dir="t"/>
          </a:scene3d>
          <a:sp3d>
            <a:bevelT w="91440" h="91440"/>
            <a:bevelB w="91440" h="9144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6096000" y="5608320"/>
            <a:ext cx="182880" cy="182880"/>
          </a:xfrm>
          <a:prstGeom prst="ellipse">
            <a:avLst/>
          </a:prstGeom>
          <a:solidFill>
            <a:schemeClr val="tx1">
              <a:lumMod val="95000"/>
              <a:lumOff val="5000"/>
            </a:schemeClr>
          </a:solidFill>
          <a:ln>
            <a:noFill/>
          </a:ln>
          <a:scene3d>
            <a:camera prst="orthographicFront"/>
            <a:lightRig rig="threePt" dir="t"/>
          </a:scene3d>
          <a:sp3d>
            <a:bevelT w="91440" h="91440"/>
            <a:bevelB w="91440" h="9144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7299521" y="4308157"/>
            <a:ext cx="182880" cy="182880"/>
          </a:xfrm>
          <a:prstGeom prst="ellipse">
            <a:avLst/>
          </a:prstGeom>
          <a:solidFill>
            <a:schemeClr val="tx1">
              <a:lumMod val="95000"/>
              <a:lumOff val="5000"/>
            </a:schemeClr>
          </a:solidFill>
          <a:ln>
            <a:noFill/>
          </a:ln>
          <a:scene3d>
            <a:camera prst="orthographicFront"/>
            <a:lightRig rig="threePt" dir="t"/>
          </a:scene3d>
          <a:sp3d>
            <a:bevelT w="91440" h="91440"/>
            <a:bevelB w="91440" h="9144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4784921" y="3088957"/>
            <a:ext cx="2590800" cy="259080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5242121" y="3546157"/>
            <a:ext cx="1676400" cy="167640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6461321" y="4963477"/>
            <a:ext cx="182880" cy="182880"/>
          </a:xfrm>
          <a:prstGeom prst="ellipse">
            <a:avLst/>
          </a:prstGeom>
          <a:solidFill>
            <a:schemeClr val="tx1">
              <a:lumMod val="95000"/>
              <a:lumOff val="5000"/>
            </a:schemeClr>
          </a:solidFill>
          <a:ln>
            <a:noFill/>
          </a:ln>
          <a:scene3d>
            <a:camera prst="orthographicFront"/>
            <a:lightRig rig="threePt" dir="t"/>
          </a:scene3d>
          <a:sp3d>
            <a:bevelT w="91440" h="91440"/>
            <a:bevelB w="91440" h="9144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5715000" y="3474720"/>
            <a:ext cx="182880" cy="182880"/>
          </a:xfrm>
          <a:prstGeom prst="ellipse">
            <a:avLst/>
          </a:prstGeom>
          <a:solidFill>
            <a:schemeClr val="tx1">
              <a:lumMod val="95000"/>
              <a:lumOff val="5000"/>
            </a:schemeClr>
          </a:solidFill>
          <a:ln>
            <a:noFill/>
          </a:ln>
          <a:scene3d>
            <a:camera prst="orthographicFront"/>
            <a:lightRig rig="threePt" dir="t"/>
          </a:scene3d>
          <a:sp3d>
            <a:bevelT w="91440" h="91440"/>
            <a:bevelB w="91440" h="9144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66"/>
          <p:cNvGrpSpPr/>
          <p:nvPr/>
        </p:nvGrpSpPr>
        <p:grpSpPr>
          <a:xfrm rot="690015">
            <a:off x="3687255" y="2555939"/>
            <a:ext cx="1578564" cy="456440"/>
            <a:chOff x="696107" y="2182452"/>
            <a:chExt cx="2173875" cy="780572"/>
          </a:xfrm>
        </p:grpSpPr>
        <p:sp>
          <p:nvSpPr>
            <p:cNvPr id="40" name="Freeform 39"/>
            <p:cNvSpPr/>
            <p:nvPr/>
          </p:nvSpPr>
          <p:spPr>
            <a:xfrm rot="1081170">
              <a:off x="696107" y="2182452"/>
              <a:ext cx="2135135" cy="732607"/>
            </a:xfrm>
            <a:custGeom>
              <a:avLst/>
              <a:gdLst>
                <a:gd name="connsiteX0" fmla="*/ 15922 w 2222311"/>
                <a:gd name="connsiteY0" fmla="*/ 468573 h 873457"/>
                <a:gd name="connsiteX1" fmla="*/ 15922 w 2222311"/>
                <a:gd name="connsiteY1" fmla="*/ 413982 h 873457"/>
                <a:gd name="connsiteX2" fmla="*/ 111457 w 2222311"/>
                <a:gd name="connsiteY2" fmla="*/ 59140 h 873457"/>
                <a:gd name="connsiteX3" fmla="*/ 247934 w 2222311"/>
                <a:gd name="connsiteY3" fmla="*/ 768824 h 873457"/>
                <a:gd name="connsiteX4" fmla="*/ 411708 w 2222311"/>
                <a:gd name="connsiteY4" fmla="*/ 18197 h 873457"/>
                <a:gd name="connsiteX5" fmla="*/ 507242 w 2222311"/>
                <a:gd name="connsiteY5" fmla="*/ 796119 h 873457"/>
                <a:gd name="connsiteX6" fmla="*/ 657367 w 2222311"/>
                <a:gd name="connsiteY6" fmla="*/ 18197 h 873457"/>
                <a:gd name="connsiteX7" fmla="*/ 739254 w 2222311"/>
                <a:gd name="connsiteY7" fmla="*/ 809767 h 873457"/>
                <a:gd name="connsiteX8" fmla="*/ 889379 w 2222311"/>
                <a:gd name="connsiteY8" fmla="*/ 18197 h 873457"/>
                <a:gd name="connsiteX9" fmla="*/ 984913 w 2222311"/>
                <a:gd name="connsiteY9" fmla="*/ 809767 h 873457"/>
                <a:gd name="connsiteX10" fmla="*/ 1135039 w 2222311"/>
                <a:gd name="connsiteY10" fmla="*/ 18197 h 873457"/>
                <a:gd name="connsiteX11" fmla="*/ 1216925 w 2222311"/>
                <a:gd name="connsiteY11" fmla="*/ 823415 h 873457"/>
                <a:gd name="connsiteX12" fmla="*/ 1380699 w 2222311"/>
                <a:gd name="connsiteY12" fmla="*/ 18197 h 873457"/>
                <a:gd name="connsiteX13" fmla="*/ 1462585 w 2222311"/>
                <a:gd name="connsiteY13" fmla="*/ 823415 h 873457"/>
                <a:gd name="connsiteX14" fmla="*/ 1599063 w 2222311"/>
                <a:gd name="connsiteY14" fmla="*/ 4549 h 873457"/>
                <a:gd name="connsiteX15" fmla="*/ 1680949 w 2222311"/>
                <a:gd name="connsiteY15" fmla="*/ 823415 h 873457"/>
                <a:gd name="connsiteX16" fmla="*/ 1831075 w 2222311"/>
                <a:gd name="connsiteY16" fmla="*/ 304800 h 873457"/>
                <a:gd name="connsiteX17" fmla="*/ 2172269 w 2222311"/>
                <a:gd name="connsiteY17" fmla="*/ 277504 h 873457"/>
                <a:gd name="connsiteX18" fmla="*/ 2131325 w 2222311"/>
                <a:gd name="connsiteY18" fmla="*/ 250209 h 873457"/>
                <a:gd name="connsiteX0" fmla="*/ 15922 w 2202308"/>
                <a:gd name="connsiteY0" fmla="*/ 468573 h 873457"/>
                <a:gd name="connsiteX1" fmla="*/ 15922 w 2202308"/>
                <a:gd name="connsiteY1" fmla="*/ 413982 h 873457"/>
                <a:gd name="connsiteX2" fmla="*/ 111457 w 2202308"/>
                <a:gd name="connsiteY2" fmla="*/ 59140 h 873457"/>
                <a:gd name="connsiteX3" fmla="*/ 247934 w 2202308"/>
                <a:gd name="connsiteY3" fmla="*/ 768824 h 873457"/>
                <a:gd name="connsiteX4" fmla="*/ 411708 w 2202308"/>
                <a:gd name="connsiteY4" fmla="*/ 18197 h 873457"/>
                <a:gd name="connsiteX5" fmla="*/ 507242 w 2202308"/>
                <a:gd name="connsiteY5" fmla="*/ 796119 h 873457"/>
                <a:gd name="connsiteX6" fmla="*/ 657367 w 2202308"/>
                <a:gd name="connsiteY6" fmla="*/ 18197 h 873457"/>
                <a:gd name="connsiteX7" fmla="*/ 739254 w 2202308"/>
                <a:gd name="connsiteY7" fmla="*/ 809767 h 873457"/>
                <a:gd name="connsiteX8" fmla="*/ 889379 w 2202308"/>
                <a:gd name="connsiteY8" fmla="*/ 18197 h 873457"/>
                <a:gd name="connsiteX9" fmla="*/ 984913 w 2202308"/>
                <a:gd name="connsiteY9" fmla="*/ 809767 h 873457"/>
                <a:gd name="connsiteX10" fmla="*/ 1135039 w 2202308"/>
                <a:gd name="connsiteY10" fmla="*/ 18197 h 873457"/>
                <a:gd name="connsiteX11" fmla="*/ 1216925 w 2202308"/>
                <a:gd name="connsiteY11" fmla="*/ 823415 h 873457"/>
                <a:gd name="connsiteX12" fmla="*/ 1380699 w 2202308"/>
                <a:gd name="connsiteY12" fmla="*/ 18197 h 873457"/>
                <a:gd name="connsiteX13" fmla="*/ 1462585 w 2202308"/>
                <a:gd name="connsiteY13" fmla="*/ 823415 h 873457"/>
                <a:gd name="connsiteX14" fmla="*/ 1599063 w 2202308"/>
                <a:gd name="connsiteY14" fmla="*/ 4549 h 873457"/>
                <a:gd name="connsiteX15" fmla="*/ 1680949 w 2202308"/>
                <a:gd name="connsiteY15" fmla="*/ 823415 h 873457"/>
                <a:gd name="connsiteX16" fmla="*/ 1831075 w 2202308"/>
                <a:gd name="connsiteY16" fmla="*/ 304800 h 873457"/>
                <a:gd name="connsiteX17" fmla="*/ 2172269 w 2202308"/>
                <a:gd name="connsiteY17" fmla="*/ 277504 h 873457"/>
                <a:gd name="connsiteX18" fmla="*/ 2011307 w 2202308"/>
                <a:gd name="connsiteY18" fmla="*/ 370395 h 873457"/>
                <a:gd name="connsiteX0" fmla="*/ 15922 w 2082579"/>
                <a:gd name="connsiteY0" fmla="*/ 468573 h 873457"/>
                <a:gd name="connsiteX1" fmla="*/ 15922 w 2082579"/>
                <a:gd name="connsiteY1" fmla="*/ 413982 h 873457"/>
                <a:gd name="connsiteX2" fmla="*/ 111457 w 2082579"/>
                <a:gd name="connsiteY2" fmla="*/ 59140 h 873457"/>
                <a:gd name="connsiteX3" fmla="*/ 247934 w 2082579"/>
                <a:gd name="connsiteY3" fmla="*/ 768824 h 873457"/>
                <a:gd name="connsiteX4" fmla="*/ 411708 w 2082579"/>
                <a:gd name="connsiteY4" fmla="*/ 18197 h 873457"/>
                <a:gd name="connsiteX5" fmla="*/ 507242 w 2082579"/>
                <a:gd name="connsiteY5" fmla="*/ 796119 h 873457"/>
                <a:gd name="connsiteX6" fmla="*/ 657367 w 2082579"/>
                <a:gd name="connsiteY6" fmla="*/ 18197 h 873457"/>
                <a:gd name="connsiteX7" fmla="*/ 739254 w 2082579"/>
                <a:gd name="connsiteY7" fmla="*/ 809767 h 873457"/>
                <a:gd name="connsiteX8" fmla="*/ 889379 w 2082579"/>
                <a:gd name="connsiteY8" fmla="*/ 18197 h 873457"/>
                <a:gd name="connsiteX9" fmla="*/ 984913 w 2082579"/>
                <a:gd name="connsiteY9" fmla="*/ 809767 h 873457"/>
                <a:gd name="connsiteX10" fmla="*/ 1135039 w 2082579"/>
                <a:gd name="connsiteY10" fmla="*/ 18197 h 873457"/>
                <a:gd name="connsiteX11" fmla="*/ 1216925 w 2082579"/>
                <a:gd name="connsiteY11" fmla="*/ 823415 h 873457"/>
                <a:gd name="connsiteX12" fmla="*/ 1380699 w 2082579"/>
                <a:gd name="connsiteY12" fmla="*/ 18197 h 873457"/>
                <a:gd name="connsiteX13" fmla="*/ 1462585 w 2082579"/>
                <a:gd name="connsiteY13" fmla="*/ 823415 h 873457"/>
                <a:gd name="connsiteX14" fmla="*/ 1599063 w 2082579"/>
                <a:gd name="connsiteY14" fmla="*/ 4549 h 873457"/>
                <a:gd name="connsiteX15" fmla="*/ 1680949 w 2082579"/>
                <a:gd name="connsiteY15" fmla="*/ 823415 h 873457"/>
                <a:gd name="connsiteX16" fmla="*/ 1831075 w 2082579"/>
                <a:gd name="connsiteY16" fmla="*/ 304800 h 873457"/>
                <a:gd name="connsiteX17" fmla="*/ 2052540 w 2082579"/>
                <a:gd name="connsiteY17" fmla="*/ 394545 h 873457"/>
                <a:gd name="connsiteX18" fmla="*/ 2011307 w 2082579"/>
                <a:gd name="connsiteY18" fmla="*/ 370395 h 873457"/>
                <a:gd name="connsiteX0" fmla="*/ 15922 w 2089912"/>
                <a:gd name="connsiteY0" fmla="*/ 468573 h 885833"/>
                <a:gd name="connsiteX1" fmla="*/ 15922 w 2089912"/>
                <a:gd name="connsiteY1" fmla="*/ 413982 h 885833"/>
                <a:gd name="connsiteX2" fmla="*/ 111457 w 2089912"/>
                <a:gd name="connsiteY2" fmla="*/ 59140 h 885833"/>
                <a:gd name="connsiteX3" fmla="*/ 247934 w 2089912"/>
                <a:gd name="connsiteY3" fmla="*/ 768824 h 885833"/>
                <a:gd name="connsiteX4" fmla="*/ 411708 w 2089912"/>
                <a:gd name="connsiteY4" fmla="*/ 18197 h 885833"/>
                <a:gd name="connsiteX5" fmla="*/ 507242 w 2089912"/>
                <a:gd name="connsiteY5" fmla="*/ 796119 h 885833"/>
                <a:gd name="connsiteX6" fmla="*/ 657367 w 2089912"/>
                <a:gd name="connsiteY6" fmla="*/ 18197 h 885833"/>
                <a:gd name="connsiteX7" fmla="*/ 739254 w 2089912"/>
                <a:gd name="connsiteY7" fmla="*/ 809767 h 885833"/>
                <a:gd name="connsiteX8" fmla="*/ 889379 w 2089912"/>
                <a:gd name="connsiteY8" fmla="*/ 18197 h 885833"/>
                <a:gd name="connsiteX9" fmla="*/ 984913 w 2089912"/>
                <a:gd name="connsiteY9" fmla="*/ 809767 h 885833"/>
                <a:gd name="connsiteX10" fmla="*/ 1135039 w 2089912"/>
                <a:gd name="connsiteY10" fmla="*/ 18197 h 885833"/>
                <a:gd name="connsiteX11" fmla="*/ 1216925 w 2089912"/>
                <a:gd name="connsiteY11" fmla="*/ 823415 h 885833"/>
                <a:gd name="connsiteX12" fmla="*/ 1380699 w 2089912"/>
                <a:gd name="connsiteY12" fmla="*/ 18197 h 885833"/>
                <a:gd name="connsiteX13" fmla="*/ 1462585 w 2089912"/>
                <a:gd name="connsiteY13" fmla="*/ 823415 h 885833"/>
                <a:gd name="connsiteX14" fmla="*/ 1599063 w 2089912"/>
                <a:gd name="connsiteY14" fmla="*/ 4549 h 885833"/>
                <a:gd name="connsiteX15" fmla="*/ 1680949 w 2089912"/>
                <a:gd name="connsiteY15" fmla="*/ 823415 h 885833"/>
                <a:gd name="connsiteX16" fmla="*/ 1787075 w 2089912"/>
                <a:gd name="connsiteY16" fmla="*/ 379055 h 885833"/>
                <a:gd name="connsiteX17" fmla="*/ 2052540 w 2089912"/>
                <a:gd name="connsiteY17" fmla="*/ 394545 h 885833"/>
                <a:gd name="connsiteX18" fmla="*/ 2011307 w 2089912"/>
                <a:gd name="connsiteY18" fmla="*/ 370395 h 885833"/>
                <a:gd name="connsiteX0" fmla="*/ 61145 w 2135135"/>
                <a:gd name="connsiteY0" fmla="*/ 464024 h 881284"/>
                <a:gd name="connsiteX1" fmla="*/ 15922 w 2135135"/>
                <a:gd name="connsiteY1" fmla="*/ 484663 h 881284"/>
                <a:gd name="connsiteX2" fmla="*/ 156680 w 2135135"/>
                <a:gd name="connsiteY2" fmla="*/ 54591 h 881284"/>
                <a:gd name="connsiteX3" fmla="*/ 293157 w 2135135"/>
                <a:gd name="connsiteY3" fmla="*/ 764275 h 881284"/>
                <a:gd name="connsiteX4" fmla="*/ 456931 w 2135135"/>
                <a:gd name="connsiteY4" fmla="*/ 13648 h 881284"/>
                <a:gd name="connsiteX5" fmla="*/ 552465 w 2135135"/>
                <a:gd name="connsiteY5" fmla="*/ 791570 h 881284"/>
                <a:gd name="connsiteX6" fmla="*/ 702590 w 2135135"/>
                <a:gd name="connsiteY6" fmla="*/ 13648 h 881284"/>
                <a:gd name="connsiteX7" fmla="*/ 784477 w 2135135"/>
                <a:gd name="connsiteY7" fmla="*/ 805218 h 881284"/>
                <a:gd name="connsiteX8" fmla="*/ 934602 w 2135135"/>
                <a:gd name="connsiteY8" fmla="*/ 13648 h 881284"/>
                <a:gd name="connsiteX9" fmla="*/ 1030136 w 2135135"/>
                <a:gd name="connsiteY9" fmla="*/ 805218 h 881284"/>
                <a:gd name="connsiteX10" fmla="*/ 1180262 w 2135135"/>
                <a:gd name="connsiteY10" fmla="*/ 13648 h 881284"/>
                <a:gd name="connsiteX11" fmla="*/ 1262148 w 2135135"/>
                <a:gd name="connsiteY11" fmla="*/ 818866 h 881284"/>
                <a:gd name="connsiteX12" fmla="*/ 1425922 w 2135135"/>
                <a:gd name="connsiteY12" fmla="*/ 13648 h 881284"/>
                <a:gd name="connsiteX13" fmla="*/ 1507808 w 2135135"/>
                <a:gd name="connsiteY13" fmla="*/ 818866 h 881284"/>
                <a:gd name="connsiteX14" fmla="*/ 1644286 w 2135135"/>
                <a:gd name="connsiteY14" fmla="*/ 0 h 881284"/>
                <a:gd name="connsiteX15" fmla="*/ 1726172 w 2135135"/>
                <a:gd name="connsiteY15" fmla="*/ 818866 h 881284"/>
                <a:gd name="connsiteX16" fmla="*/ 1832298 w 2135135"/>
                <a:gd name="connsiteY16" fmla="*/ 374506 h 881284"/>
                <a:gd name="connsiteX17" fmla="*/ 2097763 w 2135135"/>
                <a:gd name="connsiteY17" fmla="*/ 389996 h 881284"/>
                <a:gd name="connsiteX18" fmla="*/ 2056530 w 2135135"/>
                <a:gd name="connsiteY18" fmla="*/ 365846 h 881284"/>
                <a:gd name="connsiteX0" fmla="*/ 61145 w 2135135"/>
                <a:gd name="connsiteY0" fmla="*/ 471862 h 889122"/>
                <a:gd name="connsiteX1" fmla="*/ 15922 w 2135135"/>
                <a:gd name="connsiteY1" fmla="*/ 492501 h 889122"/>
                <a:gd name="connsiteX2" fmla="*/ 94082 w 2135135"/>
                <a:gd name="connsiteY2" fmla="*/ 397540 h 889122"/>
                <a:gd name="connsiteX3" fmla="*/ 156680 w 2135135"/>
                <a:gd name="connsiteY3" fmla="*/ 62429 h 889122"/>
                <a:gd name="connsiteX4" fmla="*/ 293157 w 2135135"/>
                <a:gd name="connsiteY4" fmla="*/ 772113 h 889122"/>
                <a:gd name="connsiteX5" fmla="*/ 456931 w 2135135"/>
                <a:gd name="connsiteY5" fmla="*/ 21486 h 889122"/>
                <a:gd name="connsiteX6" fmla="*/ 552465 w 2135135"/>
                <a:gd name="connsiteY6" fmla="*/ 799408 h 889122"/>
                <a:gd name="connsiteX7" fmla="*/ 702590 w 2135135"/>
                <a:gd name="connsiteY7" fmla="*/ 21486 h 889122"/>
                <a:gd name="connsiteX8" fmla="*/ 784477 w 2135135"/>
                <a:gd name="connsiteY8" fmla="*/ 813056 h 889122"/>
                <a:gd name="connsiteX9" fmla="*/ 934602 w 2135135"/>
                <a:gd name="connsiteY9" fmla="*/ 21486 h 889122"/>
                <a:gd name="connsiteX10" fmla="*/ 1030136 w 2135135"/>
                <a:gd name="connsiteY10" fmla="*/ 813056 h 889122"/>
                <a:gd name="connsiteX11" fmla="*/ 1180262 w 2135135"/>
                <a:gd name="connsiteY11" fmla="*/ 21486 h 889122"/>
                <a:gd name="connsiteX12" fmla="*/ 1262148 w 2135135"/>
                <a:gd name="connsiteY12" fmla="*/ 826704 h 889122"/>
                <a:gd name="connsiteX13" fmla="*/ 1425922 w 2135135"/>
                <a:gd name="connsiteY13" fmla="*/ 21486 h 889122"/>
                <a:gd name="connsiteX14" fmla="*/ 1507808 w 2135135"/>
                <a:gd name="connsiteY14" fmla="*/ 826704 h 889122"/>
                <a:gd name="connsiteX15" fmla="*/ 1644286 w 2135135"/>
                <a:gd name="connsiteY15" fmla="*/ 7838 h 889122"/>
                <a:gd name="connsiteX16" fmla="*/ 1726172 w 2135135"/>
                <a:gd name="connsiteY16" fmla="*/ 826704 h 889122"/>
                <a:gd name="connsiteX17" fmla="*/ 1832298 w 2135135"/>
                <a:gd name="connsiteY17" fmla="*/ 382344 h 889122"/>
                <a:gd name="connsiteX18" fmla="*/ 2097763 w 2135135"/>
                <a:gd name="connsiteY18" fmla="*/ 397834 h 889122"/>
                <a:gd name="connsiteX19" fmla="*/ 2056530 w 2135135"/>
                <a:gd name="connsiteY19" fmla="*/ 373684 h 889122"/>
                <a:gd name="connsiteX0" fmla="*/ 61145 w 2135135"/>
                <a:gd name="connsiteY0" fmla="*/ 549248 h 966508"/>
                <a:gd name="connsiteX1" fmla="*/ 15922 w 2135135"/>
                <a:gd name="connsiteY1" fmla="*/ 569887 h 966508"/>
                <a:gd name="connsiteX2" fmla="*/ 94082 w 2135135"/>
                <a:gd name="connsiteY2" fmla="*/ 474926 h 966508"/>
                <a:gd name="connsiteX3" fmla="*/ 242251 w 2135135"/>
                <a:gd name="connsiteY3" fmla="*/ 62429 h 966508"/>
                <a:gd name="connsiteX4" fmla="*/ 293157 w 2135135"/>
                <a:gd name="connsiteY4" fmla="*/ 849499 h 966508"/>
                <a:gd name="connsiteX5" fmla="*/ 456931 w 2135135"/>
                <a:gd name="connsiteY5" fmla="*/ 98872 h 966508"/>
                <a:gd name="connsiteX6" fmla="*/ 552465 w 2135135"/>
                <a:gd name="connsiteY6" fmla="*/ 876794 h 966508"/>
                <a:gd name="connsiteX7" fmla="*/ 702590 w 2135135"/>
                <a:gd name="connsiteY7" fmla="*/ 98872 h 966508"/>
                <a:gd name="connsiteX8" fmla="*/ 784477 w 2135135"/>
                <a:gd name="connsiteY8" fmla="*/ 890442 h 966508"/>
                <a:gd name="connsiteX9" fmla="*/ 934602 w 2135135"/>
                <a:gd name="connsiteY9" fmla="*/ 98872 h 966508"/>
                <a:gd name="connsiteX10" fmla="*/ 1030136 w 2135135"/>
                <a:gd name="connsiteY10" fmla="*/ 890442 h 966508"/>
                <a:gd name="connsiteX11" fmla="*/ 1180262 w 2135135"/>
                <a:gd name="connsiteY11" fmla="*/ 98872 h 966508"/>
                <a:gd name="connsiteX12" fmla="*/ 1262148 w 2135135"/>
                <a:gd name="connsiteY12" fmla="*/ 904090 h 966508"/>
                <a:gd name="connsiteX13" fmla="*/ 1425922 w 2135135"/>
                <a:gd name="connsiteY13" fmla="*/ 98872 h 966508"/>
                <a:gd name="connsiteX14" fmla="*/ 1507808 w 2135135"/>
                <a:gd name="connsiteY14" fmla="*/ 904090 h 966508"/>
                <a:gd name="connsiteX15" fmla="*/ 1644286 w 2135135"/>
                <a:gd name="connsiteY15" fmla="*/ 85224 h 966508"/>
                <a:gd name="connsiteX16" fmla="*/ 1726172 w 2135135"/>
                <a:gd name="connsiteY16" fmla="*/ 904090 h 966508"/>
                <a:gd name="connsiteX17" fmla="*/ 1832298 w 2135135"/>
                <a:gd name="connsiteY17" fmla="*/ 459730 h 966508"/>
                <a:gd name="connsiteX18" fmla="*/ 2097763 w 2135135"/>
                <a:gd name="connsiteY18" fmla="*/ 475220 h 966508"/>
                <a:gd name="connsiteX19" fmla="*/ 2056530 w 2135135"/>
                <a:gd name="connsiteY19" fmla="*/ 451070 h 966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35135" h="966508">
                  <a:moveTo>
                    <a:pt x="61145" y="549248"/>
                  </a:moveTo>
                  <a:cubicBezTo>
                    <a:pt x="53184" y="556072"/>
                    <a:pt x="0" y="638126"/>
                    <a:pt x="15922" y="569887"/>
                  </a:cubicBezTo>
                  <a:cubicBezTo>
                    <a:pt x="7268" y="570416"/>
                    <a:pt x="56361" y="559502"/>
                    <a:pt x="94082" y="474926"/>
                  </a:cubicBezTo>
                  <a:cubicBezTo>
                    <a:pt x="131804" y="390350"/>
                    <a:pt x="209072" y="0"/>
                    <a:pt x="242251" y="62429"/>
                  </a:cubicBezTo>
                  <a:cubicBezTo>
                    <a:pt x="275430" y="124858"/>
                    <a:pt x="257377" y="843425"/>
                    <a:pt x="293157" y="849499"/>
                  </a:cubicBezTo>
                  <a:cubicBezTo>
                    <a:pt x="328937" y="855573"/>
                    <a:pt x="413713" y="94323"/>
                    <a:pt x="456931" y="98872"/>
                  </a:cubicBezTo>
                  <a:cubicBezTo>
                    <a:pt x="500149" y="103421"/>
                    <a:pt x="511522" y="876794"/>
                    <a:pt x="552465" y="876794"/>
                  </a:cubicBezTo>
                  <a:cubicBezTo>
                    <a:pt x="593408" y="876794"/>
                    <a:pt x="663921" y="96597"/>
                    <a:pt x="702590" y="98872"/>
                  </a:cubicBezTo>
                  <a:cubicBezTo>
                    <a:pt x="741259" y="101147"/>
                    <a:pt x="745808" y="890442"/>
                    <a:pt x="784477" y="890442"/>
                  </a:cubicBezTo>
                  <a:cubicBezTo>
                    <a:pt x="823146" y="890442"/>
                    <a:pt x="893659" y="98872"/>
                    <a:pt x="934602" y="98872"/>
                  </a:cubicBezTo>
                  <a:cubicBezTo>
                    <a:pt x="975545" y="98872"/>
                    <a:pt x="989193" y="890442"/>
                    <a:pt x="1030136" y="890442"/>
                  </a:cubicBezTo>
                  <a:cubicBezTo>
                    <a:pt x="1071079" y="890442"/>
                    <a:pt x="1141593" y="96597"/>
                    <a:pt x="1180262" y="98872"/>
                  </a:cubicBezTo>
                  <a:cubicBezTo>
                    <a:pt x="1218931" y="101147"/>
                    <a:pt x="1221205" y="904090"/>
                    <a:pt x="1262148" y="904090"/>
                  </a:cubicBezTo>
                  <a:cubicBezTo>
                    <a:pt x="1303091" y="904090"/>
                    <a:pt x="1384979" y="98872"/>
                    <a:pt x="1425922" y="98872"/>
                  </a:cubicBezTo>
                  <a:cubicBezTo>
                    <a:pt x="1466865" y="98872"/>
                    <a:pt x="1471414" y="906365"/>
                    <a:pt x="1507808" y="904090"/>
                  </a:cubicBezTo>
                  <a:cubicBezTo>
                    <a:pt x="1544202" y="901815"/>
                    <a:pt x="1607892" y="85224"/>
                    <a:pt x="1644286" y="85224"/>
                  </a:cubicBezTo>
                  <a:cubicBezTo>
                    <a:pt x="1680680" y="85224"/>
                    <a:pt x="1694837" y="841672"/>
                    <a:pt x="1726172" y="904090"/>
                  </a:cubicBezTo>
                  <a:cubicBezTo>
                    <a:pt x="1757507" y="966508"/>
                    <a:pt x="1770366" y="531208"/>
                    <a:pt x="1832298" y="459730"/>
                  </a:cubicBezTo>
                  <a:cubicBezTo>
                    <a:pt x="1894230" y="388252"/>
                    <a:pt x="2060391" y="476663"/>
                    <a:pt x="2097763" y="475220"/>
                  </a:cubicBezTo>
                  <a:cubicBezTo>
                    <a:pt x="2135135" y="473777"/>
                    <a:pt x="2102023" y="460168"/>
                    <a:pt x="2056530" y="451070"/>
                  </a:cubicBezTo>
                </a:path>
              </a:pathLst>
            </a:custGeom>
            <a:ln w="317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1" name="Straight Arrow Connector 40"/>
            <p:cNvCxnSpPr/>
            <p:nvPr/>
          </p:nvCxnSpPr>
          <p:spPr>
            <a:xfrm>
              <a:off x="2740013" y="2932009"/>
              <a:ext cx="129969" cy="31015"/>
            </a:xfrm>
            <a:prstGeom prst="straightConnector1">
              <a:avLst/>
            </a:prstGeom>
            <a:ln w="34925">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sp>
        <p:nvSpPr>
          <p:cNvPr id="42" name="Oval 41"/>
          <p:cNvSpPr/>
          <p:nvPr/>
        </p:nvSpPr>
        <p:spPr>
          <a:xfrm>
            <a:off x="5806001" y="3012757"/>
            <a:ext cx="182880" cy="182880"/>
          </a:xfrm>
          <a:prstGeom prst="ellipse">
            <a:avLst/>
          </a:prstGeom>
          <a:solidFill>
            <a:schemeClr val="tx1">
              <a:lumMod val="95000"/>
              <a:lumOff val="5000"/>
            </a:schemeClr>
          </a:solidFill>
          <a:ln>
            <a:noFill/>
          </a:ln>
          <a:scene3d>
            <a:camera prst="orthographicFront"/>
            <a:lightRig rig="threePt" dir="t"/>
          </a:scene3d>
          <a:sp3d>
            <a:bevelT w="91440" h="91440"/>
            <a:bevelB w="91440" h="9144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152400" y="1905000"/>
            <a:ext cx="2286000" cy="584775"/>
          </a:xfrm>
          <a:prstGeom prst="rect">
            <a:avLst/>
          </a:prstGeom>
        </p:spPr>
        <p:txBody>
          <a:bodyPr wrap="square">
            <a:spAutoFit/>
          </a:bodyPr>
          <a:lstStyle/>
          <a:p>
            <a:pPr algn="ctr"/>
            <a:r>
              <a:rPr lang="en-US" sz="1600" b="1" dirty="0"/>
              <a:t>Incident photon</a:t>
            </a:r>
          </a:p>
          <a:p>
            <a:pPr algn="ctr"/>
            <a:r>
              <a:rPr lang="en-US" sz="1600" b="1" dirty="0"/>
              <a:t>  E</a:t>
            </a:r>
            <a:r>
              <a:rPr lang="en-US" sz="1600" b="1" baseline="-25000" dirty="0"/>
              <a:t>ᴕ</a:t>
            </a:r>
            <a:r>
              <a:rPr lang="en-US" sz="1600" b="1" i="1" dirty="0"/>
              <a:t> </a:t>
            </a:r>
            <a:r>
              <a:rPr lang="en-US" sz="1600" b="1" dirty="0"/>
              <a:t>&lt; 0.4 MeV</a:t>
            </a:r>
            <a:endParaRPr lang="en-US" sz="1600" b="1" dirty="0">
              <a:solidFill>
                <a:srgbClr val="000000"/>
              </a:solidFill>
              <a:latin typeface="Calibri"/>
            </a:endParaRPr>
          </a:p>
        </p:txBody>
      </p:sp>
      <p:sp>
        <p:nvSpPr>
          <p:cNvPr id="86" name="TextBox 85"/>
          <p:cNvSpPr txBox="1"/>
          <p:nvPr/>
        </p:nvSpPr>
        <p:spPr>
          <a:xfrm>
            <a:off x="7848600" y="3657600"/>
            <a:ext cx="1295400" cy="1323439"/>
          </a:xfrm>
          <a:prstGeom prst="rect">
            <a:avLst/>
          </a:prstGeom>
          <a:noFill/>
        </p:spPr>
        <p:txBody>
          <a:bodyPr wrap="square" rtlCol="0">
            <a:spAutoFit/>
          </a:bodyPr>
          <a:lstStyle/>
          <a:p>
            <a:pPr algn="ctr"/>
            <a:r>
              <a:rPr lang="en-US" sz="1600" b="1" dirty="0"/>
              <a:t>Auger electron</a:t>
            </a:r>
          </a:p>
          <a:p>
            <a:pPr algn="ctr"/>
            <a:endParaRPr lang="en-US" sz="1600" dirty="0"/>
          </a:p>
          <a:p>
            <a:pPr algn="ctr"/>
            <a:endParaRPr lang="en-US" sz="1600" b="1" dirty="0"/>
          </a:p>
          <a:p>
            <a:pPr algn="ctr"/>
            <a:endParaRPr lang="en-US" sz="1600" b="1" dirty="0"/>
          </a:p>
        </p:txBody>
      </p:sp>
      <p:sp>
        <p:nvSpPr>
          <p:cNvPr id="87" name="TextBox 86"/>
          <p:cNvSpPr txBox="1"/>
          <p:nvPr/>
        </p:nvSpPr>
        <p:spPr>
          <a:xfrm>
            <a:off x="6248400" y="3124200"/>
            <a:ext cx="1524000" cy="338554"/>
          </a:xfrm>
          <a:prstGeom prst="rect">
            <a:avLst/>
          </a:prstGeom>
          <a:noFill/>
        </p:spPr>
        <p:txBody>
          <a:bodyPr wrap="square" rtlCol="0">
            <a:spAutoFit/>
          </a:bodyPr>
          <a:lstStyle/>
          <a:p>
            <a:r>
              <a:rPr lang="en-US" sz="1600" b="1" dirty="0"/>
              <a:t>X-ray</a:t>
            </a:r>
          </a:p>
        </p:txBody>
      </p:sp>
      <p:sp>
        <p:nvSpPr>
          <p:cNvPr id="88" name="TextBox 87"/>
          <p:cNvSpPr txBox="1"/>
          <p:nvPr/>
        </p:nvSpPr>
        <p:spPr>
          <a:xfrm>
            <a:off x="6934200" y="1905000"/>
            <a:ext cx="1828800" cy="830997"/>
          </a:xfrm>
          <a:prstGeom prst="rect">
            <a:avLst/>
          </a:prstGeom>
          <a:noFill/>
        </p:spPr>
        <p:txBody>
          <a:bodyPr wrap="square" rtlCol="0">
            <a:spAutoFit/>
          </a:bodyPr>
          <a:lstStyle/>
          <a:p>
            <a:pPr algn="ctr"/>
            <a:r>
              <a:rPr lang="en-US" sz="1600" b="1" dirty="0"/>
              <a:t>Photoelectron</a:t>
            </a:r>
          </a:p>
          <a:p>
            <a:pPr algn="ctr"/>
            <a:r>
              <a:rPr lang="en-US" sz="1600" b="1" i="1" dirty="0" err="1"/>
              <a:t>E</a:t>
            </a:r>
            <a:r>
              <a:rPr lang="en-US" sz="1600" b="1" i="1" baseline="-25000" dirty="0" err="1"/>
              <a:t>e</a:t>
            </a:r>
            <a:r>
              <a:rPr lang="en-US" sz="1600" b="1" i="1" baseline="-25000" dirty="0"/>
              <a:t>-</a:t>
            </a:r>
            <a:r>
              <a:rPr lang="en-US" sz="1600" b="1" i="1" dirty="0"/>
              <a:t>= </a:t>
            </a:r>
            <a:r>
              <a:rPr lang="en-US" sz="1600" b="1" dirty="0"/>
              <a:t>E</a:t>
            </a:r>
            <a:r>
              <a:rPr lang="en-US" sz="1600" b="1" baseline="-25000" dirty="0"/>
              <a:t>ᴕ</a:t>
            </a:r>
            <a:r>
              <a:rPr lang="en-US" sz="1600" b="1" i="1" dirty="0"/>
              <a:t> – </a:t>
            </a:r>
            <a:r>
              <a:rPr lang="en-US" sz="1600" b="1" dirty="0"/>
              <a:t>E</a:t>
            </a:r>
            <a:r>
              <a:rPr lang="en-US" sz="1600" b="1" baseline="-25000" dirty="0"/>
              <a:t>1</a:t>
            </a:r>
          </a:p>
          <a:p>
            <a:pPr algn="ctr"/>
            <a:endParaRPr lang="en-US" sz="1600" b="1" dirty="0"/>
          </a:p>
        </p:txBody>
      </p:sp>
      <p:sp>
        <p:nvSpPr>
          <p:cNvPr id="89" name="Rectangle 88"/>
          <p:cNvSpPr/>
          <p:nvPr/>
        </p:nvSpPr>
        <p:spPr>
          <a:xfrm>
            <a:off x="1447800" y="0"/>
            <a:ext cx="7696200" cy="13716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rPr>
              <a:t>Photoelectric effect</a:t>
            </a:r>
            <a:endParaRPr lang="en-US" sz="4400" b="1" dirty="0">
              <a:solidFill>
                <a:schemeClr val="tx1"/>
              </a:solidFill>
            </a:endParaRPr>
          </a:p>
        </p:txBody>
      </p:sp>
      <p:pic>
        <p:nvPicPr>
          <p:cNvPr id="90" name="Picture 89" descr="q.jpg"/>
          <p:cNvPicPr>
            <a:picLocks noChangeAspect="1"/>
          </p:cNvPicPr>
          <p:nvPr/>
        </p:nvPicPr>
        <p:blipFill>
          <a:blip r:embed="rId4" cstate="print"/>
          <a:stretch>
            <a:fillRect/>
          </a:stretch>
        </p:blipFill>
        <p:spPr>
          <a:xfrm>
            <a:off x="152400" y="152400"/>
            <a:ext cx="1123950" cy="1171575"/>
          </a:xfrm>
          <a:prstGeom prst="rect">
            <a:avLst/>
          </a:prstGeom>
        </p:spPr>
      </p:pic>
      <p:sp>
        <p:nvSpPr>
          <p:cNvPr id="77" name="Oval 76"/>
          <p:cNvSpPr/>
          <p:nvPr/>
        </p:nvSpPr>
        <p:spPr>
          <a:xfrm>
            <a:off x="8305800" y="3276600"/>
            <a:ext cx="304800" cy="304800"/>
          </a:xfrm>
          <a:prstGeom prst="ellipse">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7772400" y="1600200"/>
            <a:ext cx="304800" cy="304800"/>
          </a:xfrm>
          <a:prstGeom prst="ellipse">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4419600" y="2743200"/>
            <a:ext cx="3352800" cy="327660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4724400" y="3276600"/>
            <a:ext cx="182880" cy="182880"/>
          </a:xfrm>
          <a:prstGeom prst="ellipse">
            <a:avLst/>
          </a:prstGeom>
          <a:solidFill>
            <a:schemeClr val="tx1">
              <a:lumMod val="95000"/>
              <a:lumOff val="5000"/>
            </a:schemeClr>
          </a:solidFill>
          <a:ln>
            <a:noFill/>
          </a:ln>
          <a:scene3d>
            <a:camera prst="orthographicFront"/>
            <a:lightRig rig="threePt" dir="t"/>
          </a:scene3d>
          <a:sp3d>
            <a:bevelT w="91440" h="91440"/>
            <a:bevelB w="91440" h="9144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4495800" y="5029200"/>
            <a:ext cx="182880" cy="182880"/>
          </a:xfrm>
          <a:prstGeom prst="ellipse">
            <a:avLst/>
          </a:prstGeom>
          <a:solidFill>
            <a:schemeClr val="tx1">
              <a:lumMod val="95000"/>
              <a:lumOff val="5000"/>
            </a:schemeClr>
          </a:solidFill>
          <a:ln>
            <a:noFill/>
          </a:ln>
          <a:scene3d>
            <a:camera prst="orthographicFront"/>
            <a:lightRig rig="threePt" dir="t"/>
          </a:scene3d>
          <a:sp3d>
            <a:bevelT w="91440" h="91440"/>
            <a:bevelB w="91440" h="9144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4648200" y="5334000"/>
            <a:ext cx="182880" cy="182880"/>
          </a:xfrm>
          <a:prstGeom prst="ellipse">
            <a:avLst/>
          </a:prstGeom>
          <a:solidFill>
            <a:schemeClr val="tx1">
              <a:lumMod val="95000"/>
              <a:lumOff val="5000"/>
            </a:schemeClr>
          </a:solidFill>
          <a:ln>
            <a:noFill/>
          </a:ln>
          <a:scene3d>
            <a:camera prst="orthographicFront"/>
            <a:lightRig rig="threePt" dir="t"/>
          </a:scene3d>
          <a:sp3d>
            <a:bevelT w="91440" h="91440"/>
            <a:bevelB w="91440" h="9144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5486400" y="5867400"/>
            <a:ext cx="182880" cy="182880"/>
          </a:xfrm>
          <a:prstGeom prst="ellipse">
            <a:avLst/>
          </a:prstGeom>
          <a:solidFill>
            <a:schemeClr val="tx1">
              <a:lumMod val="95000"/>
              <a:lumOff val="5000"/>
            </a:schemeClr>
          </a:solidFill>
          <a:ln>
            <a:noFill/>
          </a:ln>
          <a:scene3d>
            <a:camera prst="orthographicFront"/>
            <a:lightRig rig="threePt" dir="t"/>
          </a:scene3d>
          <a:sp3d>
            <a:bevelT w="91440" h="91440"/>
            <a:bevelB w="91440" h="9144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4724400" y="4648200"/>
            <a:ext cx="182880" cy="182880"/>
          </a:xfrm>
          <a:prstGeom prst="ellipse">
            <a:avLst/>
          </a:prstGeom>
          <a:solidFill>
            <a:schemeClr val="tx1">
              <a:lumMod val="95000"/>
              <a:lumOff val="5000"/>
            </a:schemeClr>
          </a:solidFill>
          <a:ln>
            <a:noFill/>
          </a:ln>
          <a:scene3d>
            <a:camera prst="orthographicFront"/>
            <a:lightRig rig="threePt" dir="t"/>
          </a:scene3d>
          <a:sp3d>
            <a:bevelT w="91440" h="91440"/>
            <a:bevelB w="91440" h="9144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7620000" y="3810000"/>
            <a:ext cx="182880" cy="182880"/>
          </a:xfrm>
          <a:prstGeom prst="ellipse">
            <a:avLst/>
          </a:prstGeom>
          <a:solidFill>
            <a:schemeClr val="tx1">
              <a:lumMod val="95000"/>
              <a:lumOff val="5000"/>
            </a:schemeClr>
          </a:solidFill>
          <a:ln>
            <a:noFill/>
          </a:ln>
          <a:scene3d>
            <a:camera prst="orthographicFront"/>
            <a:lightRig rig="threePt" dir="t"/>
          </a:scene3d>
          <a:sp3d>
            <a:bevelT w="91440" h="91440"/>
            <a:bevelB w="91440" h="9144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7620000" y="4572000"/>
            <a:ext cx="182880" cy="182880"/>
          </a:xfrm>
          <a:prstGeom prst="ellipse">
            <a:avLst/>
          </a:prstGeom>
          <a:solidFill>
            <a:schemeClr val="tx1">
              <a:lumMod val="95000"/>
              <a:lumOff val="5000"/>
            </a:schemeClr>
          </a:solidFill>
          <a:ln>
            <a:noFill/>
          </a:ln>
          <a:scene3d>
            <a:camera prst="orthographicFront"/>
            <a:lightRig rig="threePt" dir="t"/>
          </a:scene3d>
          <a:sp3d>
            <a:bevelT w="91440" h="91440"/>
            <a:bevelB w="91440" h="9144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7543800" y="4876800"/>
            <a:ext cx="182880" cy="182880"/>
          </a:xfrm>
          <a:prstGeom prst="ellipse">
            <a:avLst/>
          </a:prstGeom>
          <a:solidFill>
            <a:schemeClr val="tx1">
              <a:lumMod val="95000"/>
              <a:lumOff val="5000"/>
            </a:schemeClr>
          </a:solidFill>
          <a:ln>
            <a:noFill/>
          </a:ln>
          <a:scene3d>
            <a:camera prst="orthographicFront"/>
            <a:lightRig rig="threePt" dir="t"/>
          </a:scene3d>
          <a:sp3d>
            <a:bevelT w="91440" h="91440"/>
            <a:bevelB w="91440" h="9144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7010400" y="5562600"/>
            <a:ext cx="182880" cy="182880"/>
          </a:xfrm>
          <a:prstGeom prst="ellipse">
            <a:avLst/>
          </a:prstGeom>
          <a:solidFill>
            <a:schemeClr val="tx1">
              <a:lumMod val="95000"/>
              <a:lumOff val="5000"/>
            </a:schemeClr>
          </a:solidFill>
          <a:ln>
            <a:noFill/>
          </a:ln>
          <a:scene3d>
            <a:camera prst="orthographicFront"/>
            <a:lightRig rig="threePt" dir="t"/>
          </a:scene3d>
          <a:sp3d>
            <a:bevelT w="91440" h="91440"/>
            <a:bevelB w="91440" h="9144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6781800" y="5715000"/>
            <a:ext cx="182880" cy="182880"/>
          </a:xfrm>
          <a:prstGeom prst="ellipse">
            <a:avLst/>
          </a:prstGeom>
          <a:solidFill>
            <a:schemeClr val="tx1">
              <a:lumMod val="95000"/>
              <a:lumOff val="5000"/>
            </a:schemeClr>
          </a:solidFill>
          <a:ln>
            <a:noFill/>
          </a:ln>
          <a:scene3d>
            <a:camera prst="orthographicFront"/>
            <a:lightRig rig="threePt" dir="t"/>
          </a:scene3d>
          <a:sp3d>
            <a:bevelT w="91440" h="91440"/>
            <a:bevelB w="91440" h="9144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5791200" y="5943600"/>
            <a:ext cx="182880" cy="182880"/>
          </a:xfrm>
          <a:prstGeom prst="ellipse">
            <a:avLst/>
          </a:prstGeom>
          <a:solidFill>
            <a:schemeClr val="tx1">
              <a:lumMod val="95000"/>
              <a:lumOff val="5000"/>
            </a:schemeClr>
          </a:solidFill>
          <a:ln>
            <a:noFill/>
          </a:ln>
          <a:scene3d>
            <a:camera prst="orthographicFront"/>
            <a:lightRig rig="threePt" dir="t"/>
          </a:scene3d>
          <a:sp3d>
            <a:bevelT w="91440" h="91440"/>
            <a:bevelB w="91440" h="9144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6781800" y="2819400"/>
            <a:ext cx="182880" cy="182880"/>
          </a:xfrm>
          <a:prstGeom prst="ellipse">
            <a:avLst/>
          </a:prstGeom>
          <a:solidFill>
            <a:schemeClr val="tx1">
              <a:lumMod val="95000"/>
              <a:lumOff val="5000"/>
            </a:schemeClr>
          </a:solidFill>
          <a:ln>
            <a:noFill/>
          </a:ln>
          <a:scene3d>
            <a:camera prst="orthographicFront"/>
            <a:lightRig rig="threePt" dir="t"/>
          </a:scene3d>
          <a:sp3d>
            <a:bevelT w="91440" h="91440"/>
            <a:bevelB w="91440" h="9144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6553200" y="2743200"/>
            <a:ext cx="182880" cy="182880"/>
          </a:xfrm>
          <a:prstGeom prst="ellipse">
            <a:avLst/>
          </a:prstGeom>
          <a:solidFill>
            <a:schemeClr val="tx1">
              <a:lumMod val="95000"/>
              <a:lumOff val="5000"/>
            </a:schemeClr>
          </a:solidFill>
          <a:ln>
            <a:noFill/>
          </a:ln>
          <a:scene3d>
            <a:camera prst="orthographicFront"/>
            <a:lightRig rig="threePt" dir="t"/>
          </a:scene3d>
          <a:sp3d>
            <a:bevelT w="91440" h="91440"/>
            <a:bevelB w="91440" h="9144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5867400" y="2667000"/>
            <a:ext cx="182880" cy="182880"/>
          </a:xfrm>
          <a:prstGeom prst="ellipse">
            <a:avLst/>
          </a:prstGeom>
          <a:solidFill>
            <a:schemeClr val="tx1">
              <a:lumMod val="95000"/>
              <a:lumOff val="5000"/>
            </a:schemeClr>
          </a:solidFill>
          <a:ln>
            <a:noFill/>
          </a:ln>
          <a:scene3d>
            <a:camera prst="orthographicFront"/>
            <a:lightRig rig="threePt" dir="t"/>
          </a:scene3d>
          <a:sp3d>
            <a:bevelT w="91440" h="91440"/>
            <a:bevelB w="91440" h="9144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5562600" y="2667000"/>
            <a:ext cx="182880" cy="182880"/>
          </a:xfrm>
          <a:prstGeom prst="ellipse">
            <a:avLst/>
          </a:prstGeom>
          <a:solidFill>
            <a:schemeClr val="tx1">
              <a:lumMod val="95000"/>
              <a:lumOff val="5000"/>
            </a:schemeClr>
          </a:solidFill>
          <a:ln>
            <a:noFill/>
          </a:ln>
          <a:scene3d>
            <a:camera prst="orthographicFront"/>
            <a:lightRig rig="threePt" dir="t"/>
          </a:scene3d>
          <a:sp3d>
            <a:bevelT w="91440" h="91440"/>
            <a:bevelB w="91440" h="9144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7467600" y="3505200"/>
            <a:ext cx="182880" cy="182880"/>
          </a:xfrm>
          <a:prstGeom prst="ellipse">
            <a:avLst/>
          </a:prstGeom>
          <a:solidFill>
            <a:schemeClr val="tx1">
              <a:lumMod val="95000"/>
              <a:lumOff val="5000"/>
            </a:schemeClr>
          </a:solidFill>
          <a:ln>
            <a:noFill/>
          </a:ln>
          <a:scene3d>
            <a:camera prst="orthographicFront"/>
            <a:lightRig rig="threePt" dir="t"/>
          </a:scene3d>
          <a:sp3d>
            <a:bevelT w="91440" h="91440"/>
            <a:bevelB w="91440" h="9144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4343400" y="3962400"/>
            <a:ext cx="182880" cy="182880"/>
          </a:xfrm>
          <a:prstGeom prst="ellipse">
            <a:avLst/>
          </a:prstGeom>
          <a:solidFill>
            <a:schemeClr val="tx1">
              <a:lumMod val="95000"/>
              <a:lumOff val="5000"/>
            </a:schemeClr>
          </a:solidFill>
          <a:ln>
            <a:noFill/>
          </a:ln>
          <a:scene3d>
            <a:camera prst="orthographicFront"/>
            <a:lightRig rig="threePt" dir="t"/>
          </a:scene3d>
          <a:sp3d>
            <a:bevelT w="91440" h="91440"/>
            <a:bevelB w="91440" h="9144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4343400" y="4267200"/>
            <a:ext cx="182880" cy="182880"/>
          </a:xfrm>
          <a:prstGeom prst="ellipse">
            <a:avLst/>
          </a:prstGeom>
          <a:solidFill>
            <a:schemeClr val="tx1">
              <a:lumMod val="95000"/>
              <a:lumOff val="5000"/>
            </a:schemeClr>
          </a:solidFill>
          <a:ln>
            <a:noFill/>
          </a:ln>
          <a:scene3d>
            <a:camera prst="orthographicFront"/>
            <a:lightRig rig="threePt" dir="t"/>
          </a:scene3d>
          <a:sp3d>
            <a:bevelT w="91440" h="91440"/>
            <a:bevelB w="91440" h="9144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p:nvPr/>
        </p:nvSpPr>
        <p:spPr>
          <a:xfrm rot="634117">
            <a:off x="5886125" y="3311425"/>
            <a:ext cx="917660" cy="195884"/>
          </a:xfrm>
          <a:custGeom>
            <a:avLst/>
            <a:gdLst>
              <a:gd name="connsiteX0" fmla="*/ 0 w 1025856"/>
              <a:gd name="connsiteY0" fmla="*/ 0 h 348017"/>
              <a:gd name="connsiteX1" fmla="*/ 95534 w 1025856"/>
              <a:gd name="connsiteY1" fmla="*/ 341194 h 348017"/>
              <a:gd name="connsiteX2" fmla="*/ 191069 w 1025856"/>
              <a:gd name="connsiteY2" fmla="*/ 13647 h 348017"/>
              <a:gd name="connsiteX3" fmla="*/ 259307 w 1025856"/>
              <a:gd name="connsiteY3" fmla="*/ 341194 h 348017"/>
              <a:gd name="connsiteX4" fmla="*/ 368490 w 1025856"/>
              <a:gd name="connsiteY4" fmla="*/ 27295 h 348017"/>
              <a:gd name="connsiteX5" fmla="*/ 436728 w 1025856"/>
              <a:gd name="connsiteY5" fmla="*/ 341194 h 348017"/>
              <a:gd name="connsiteX6" fmla="*/ 532263 w 1025856"/>
              <a:gd name="connsiteY6" fmla="*/ 40943 h 348017"/>
              <a:gd name="connsiteX7" fmla="*/ 614149 w 1025856"/>
              <a:gd name="connsiteY7" fmla="*/ 341194 h 348017"/>
              <a:gd name="connsiteX8" fmla="*/ 709684 w 1025856"/>
              <a:gd name="connsiteY8" fmla="*/ 54591 h 348017"/>
              <a:gd name="connsiteX9" fmla="*/ 791570 w 1025856"/>
              <a:gd name="connsiteY9" fmla="*/ 327546 h 348017"/>
              <a:gd name="connsiteX10" fmla="*/ 859809 w 1025856"/>
              <a:gd name="connsiteY10" fmla="*/ 177420 h 348017"/>
              <a:gd name="connsiteX11" fmla="*/ 1009934 w 1025856"/>
              <a:gd name="connsiteY11" fmla="*/ 163773 h 348017"/>
              <a:gd name="connsiteX12" fmla="*/ 955343 w 1025856"/>
              <a:gd name="connsiteY12" fmla="*/ 177420 h 348017"/>
              <a:gd name="connsiteX13" fmla="*/ 955343 w 1025856"/>
              <a:gd name="connsiteY13" fmla="*/ 177420 h 348017"/>
              <a:gd name="connsiteX14" fmla="*/ 955343 w 1025856"/>
              <a:gd name="connsiteY14" fmla="*/ 177420 h 34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5856" h="348017">
                <a:moveTo>
                  <a:pt x="0" y="0"/>
                </a:moveTo>
                <a:cubicBezTo>
                  <a:pt x="31844" y="169460"/>
                  <a:pt x="63689" y="338920"/>
                  <a:pt x="95534" y="341194"/>
                </a:cubicBezTo>
                <a:cubicBezTo>
                  <a:pt x="127379" y="343468"/>
                  <a:pt x="163774" y="13647"/>
                  <a:pt x="191069" y="13647"/>
                </a:cubicBezTo>
                <a:cubicBezTo>
                  <a:pt x="218364" y="13647"/>
                  <a:pt x="229737" y="338919"/>
                  <a:pt x="259307" y="341194"/>
                </a:cubicBezTo>
                <a:cubicBezTo>
                  <a:pt x="288877" y="343469"/>
                  <a:pt x="338920" y="27295"/>
                  <a:pt x="368490" y="27295"/>
                </a:cubicBezTo>
                <a:cubicBezTo>
                  <a:pt x="398060" y="27295"/>
                  <a:pt x="409433" y="338919"/>
                  <a:pt x="436728" y="341194"/>
                </a:cubicBezTo>
                <a:cubicBezTo>
                  <a:pt x="464024" y="343469"/>
                  <a:pt x="502693" y="40943"/>
                  <a:pt x="532263" y="40943"/>
                </a:cubicBezTo>
                <a:cubicBezTo>
                  <a:pt x="561833" y="40943"/>
                  <a:pt x="584579" y="338919"/>
                  <a:pt x="614149" y="341194"/>
                </a:cubicBezTo>
                <a:cubicBezTo>
                  <a:pt x="643719" y="343469"/>
                  <a:pt x="680114" y="56866"/>
                  <a:pt x="709684" y="54591"/>
                </a:cubicBezTo>
                <a:cubicBezTo>
                  <a:pt x="739254" y="52316"/>
                  <a:pt x="766549" y="307075"/>
                  <a:pt x="791570" y="327546"/>
                </a:cubicBezTo>
                <a:cubicBezTo>
                  <a:pt x="816591" y="348017"/>
                  <a:pt x="823415" y="204715"/>
                  <a:pt x="859809" y="177420"/>
                </a:cubicBezTo>
                <a:cubicBezTo>
                  <a:pt x="896203" y="150125"/>
                  <a:pt x="994012" y="163773"/>
                  <a:pt x="1009934" y="163773"/>
                </a:cubicBezTo>
                <a:cubicBezTo>
                  <a:pt x="1025856" y="163773"/>
                  <a:pt x="955343" y="177420"/>
                  <a:pt x="955343" y="177420"/>
                </a:cubicBezTo>
                <a:lnTo>
                  <a:pt x="955343" y="177420"/>
                </a:lnTo>
                <a:lnTo>
                  <a:pt x="955343" y="177420"/>
                </a:lnTo>
              </a:path>
            </a:pathLst>
          </a:cu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Rectangle 11"/>
          <p:cNvSpPr>
            <a:spLocks noChangeArrowheads="1"/>
          </p:cNvSpPr>
          <p:nvPr/>
        </p:nvSpPr>
        <p:spPr bwMode="auto">
          <a:xfrm>
            <a:off x="838200" y="5105400"/>
            <a:ext cx="2084225" cy="523220"/>
          </a:xfrm>
          <a:prstGeom prst="rect">
            <a:avLst/>
          </a:prstGeom>
          <a:noFill/>
          <a:ln w="9525">
            <a:noFill/>
            <a:miter lim="800000"/>
            <a:headEnd/>
            <a:tailEnd/>
          </a:ln>
        </p:spPr>
        <p:txBody>
          <a:bodyPr wrap="none">
            <a:spAutoFit/>
          </a:bodyPr>
          <a:lstStyle/>
          <a:p>
            <a:r>
              <a:rPr lang="en-US" sz="2800" b="1" i="1" dirty="0" err="1"/>
              <a:t>E</a:t>
            </a:r>
            <a:r>
              <a:rPr lang="en-US" sz="2800" b="1" i="1" baseline="-25000" dirty="0" err="1"/>
              <a:t>e</a:t>
            </a:r>
            <a:r>
              <a:rPr lang="en-US" sz="2800" b="1" i="1" baseline="-25000" dirty="0"/>
              <a:t>-</a:t>
            </a:r>
            <a:r>
              <a:rPr lang="en-US" sz="2800" b="1" i="1" dirty="0"/>
              <a:t> = </a:t>
            </a:r>
            <a:r>
              <a:rPr lang="en-US" sz="2800" b="1" dirty="0"/>
              <a:t>E</a:t>
            </a:r>
            <a:r>
              <a:rPr lang="en-US" sz="2800" b="1" baseline="-25000" dirty="0"/>
              <a:t>ᴕ</a:t>
            </a:r>
            <a:r>
              <a:rPr lang="en-US" sz="2800" b="1" i="1" dirty="0"/>
              <a:t> – </a:t>
            </a:r>
            <a:r>
              <a:rPr lang="en-US" sz="2800" b="1" dirty="0" err="1"/>
              <a:t>E</a:t>
            </a:r>
            <a:r>
              <a:rPr lang="en-US" sz="2800" b="1" baseline="-25000" dirty="0" err="1"/>
              <a:t>b</a:t>
            </a:r>
            <a:endParaRPr lang="en-US" sz="2800" dirty="0"/>
          </a:p>
        </p:txBody>
      </p:sp>
      <p:sp>
        <p:nvSpPr>
          <p:cNvPr id="67" name="Rectangle 66"/>
          <p:cNvSpPr/>
          <p:nvPr/>
        </p:nvSpPr>
        <p:spPr>
          <a:xfrm>
            <a:off x="3657600" y="1447800"/>
            <a:ext cx="5410200" cy="4876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4724400" y="5498068"/>
            <a:ext cx="415498" cy="369332"/>
          </a:xfrm>
          <a:prstGeom prst="rect">
            <a:avLst/>
          </a:prstGeom>
        </p:spPr>
        <p:txBody>
          <a:bodyPr wrap="none">
            <a:spAutoFit/>
          </a:bodyPr>
          <a:lstStyle/>
          <a:p>
            <a:r>
              <a:rPr lang="en-US" sz="1800" b="1" dirty="0"/>
              <a:t>E</a:t>
            </a:r>
            <a:r>
              <a:rPr lang="en-US" sz="1800" b="1" baseline="-25000" dirty="0"/>
              <a:t>3</a:t>
            </a:r>
            <a:endParaRPr lang="en-US" sz="1800" dirty="0"/>
          </a:p>
        </p:txBody>
      </p:sp>
      <p:sp>
        <p:nvSpPr>
          <p:cNvPr id="69" name="Rectangle 68"/>
          <p:cNvSpPr/>
          <p:nvPr/>
        </p:nvSpPr>
        <p:spPr>
          <a:xfrm>
            <a:off x="5105400" y="5181600"/>
            <a:ext cx="415498" cy="369332"/>
          </a:xfrm>
          <a:prstGeom prst="rect">
            <a:avLst/>
          </a:prstGeom>
        </p:spPr>
        <p:txBody>
          <a:bodyPr wrap="square">
            <a:spAutoFit/>
          </a:bodyPr>
          <a:lstStyle/>
          <a:p>
            <a:r>
              <a:rPr lang="en-US" sz="1800" b="1" dirty="0"/>
              <a:t>E</a:t>
            </a:r>
            <a:r>
              <a:rPr lang="en-US" sz="1800" b="1" baseline="-25000" dirty="0"/>
              <a:t>2</a:t>
            </a:r>
            <a:endParaRPr lang="en-US" sz="1800" dirty="0"/>
          </a:p>
        </p:txBody>
      </p:sp>
      <p:sp>
        <p:nvSpPr>
          <p:cNvPr id="70" name="Rectangle 69"/>
          <p:cNvSpPr/>
          <p:nvPr/>
        </p:nvSpPr>
        <p:spPr>
          <a:xfrm>
            <a:off x="5486400" y="4953000"/>
            <a:ext cx="415498" cy="369332"/>
          </a:xfrm>
          <a:prstGeom prst="rect">
            <a:avLst/>
          </a:prstGeom>
        </p:spPr>
        <p:txBody>
          <a:bodyPr wrap="none">
            <a:spAutoFit/>
          </a:bodyPr>
          <a:lstStyle/>
          <a:p>
            <a:r>
              <a:rPr lang="en-US" sz="1800" b="1" dirty="0"/>
              <a:t>E</a:t>
            </a:r>
            <a:r>
              <a:rPr lang="en-US" sz="1800" b="1" baseline="-25000" dirty="0"/>
              <a:t>1</a:t>
            </a:r>
            <a:endParaRPr lang="en-US" sz="1800" dirty="0"/>
          </a:p>
        </p:txBody>
      </p:sp>
      <p:sp>
        <p:nvSpPr>
          <p:cNvPr id="75" name="Rectangle 74"/>
          <p:cNvSpPr/>
          <p:nvPr/>
        </p:nvSpPr>
        <p:spPr>
          <a:xfrm>
            <a:off x="0" y="3886200"/>
            <a:ext cx="3657600" cy="707886"/>
          </a:xfrm>
          <a:prstGeom prst="rect">
            <a:avLst/>
          </a:prstGeom>
        </p:spPr>
        <p:txBody>
          <a:bodyPr wrap="square">
            <a:spAutoFit/>
          </a:bodyPr>
          <a:lstStyle/>
          <a:p>
            <a:r>
              <a:rPr lang="en-US" sz="2000" dirty="0"/>
              <a:t>The photoelectron appears with an energy given by: </a:t>
            </a:r>
          </a:p>
        </p:txBody>
      </p:sp>
      <p:sp>
        <p:nvSpPr>
          <p:cNvPr id="76" name="Rectangle 75"/>
          <p:cNvSpPr/>
          <p:nvPr/>
        </p:nvSpPr>
        <p:spPr>
          <a:xfrm>
            <a:off x="0" y="2590800"/>
            <a:ext cx="3657600" cy="707886"/>
          </a:xfrm>
          <a:prstGeom prst="rect">
            <a:avLst/>
          </a:prstGeom>
        </p:spPr>
        <p:txBody>
          <a:bodyPr wrap="square">
            <a:spAutoFit/>
          </a:bodyPr>
          <a:lstStyle/>
          <a:p>
            <a:r>
              <a:rPr lang="en-US" sz="2000" dirty="0"/>
              <a:t>Photoelectric effect photon completely disappears.</a:t>
            </a:r>
          </a:p>
        </p:txBody>
      </p:sp>
      <p:sp>
        <p:nvSpPr>
          <p:cNvPr id="72" name="Oval 71"/>
          <p:cNvSpPr/>
          <p:nvPr/>
        </p:nvSpPr>
        <p:spPr>
          <a:xfrm>
            <a:off x="5791200" y="3035808"/>
            <a:ext cx="164592" cy="164592"/>
          </a:xfrm>
          <a:prstGeom prst="ellipse">
            <a:avLst/>
          </a:prstGeom>
          <a:noFill/>
          <a:ln w="41275">
            <a:solidFill>
              <a:schemeClr val="tx1"/>
            </a:solidFill>
          </a:ln>
          <a:scene3d>
            <a:camera prst="orthographicFront"/>
            <a:lightRig rig="threePt" dir="t"/>
          </a:scene3d>
          <a:sp3d>
            <a:bevelT w="91440" h="91440"/>
            <a:bevelB w="91440" h="9144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3276600" y="1905000"/>
            <a:ext cx="2286000" cy="338554"/>
          </a:xfrm>
          <a:prstGeom prst="rect">
            <a:avLst/>
          </a:prstGeom>
        </p:spPr>
        <p:txBody>
          <a:bodyPr wrap="square">
            <a:spAutoFit/>
          </a:bodyPr>
          <a:lstStyle/>
          <a:p>
            <a:pPr algn="ctr"/>
            <a:r>
              <a:rPr lang="en-US" sz="1600" b="1" dirty="0"/>
              <a:t>Incident photon</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33333E-6 -4.96762E-6 L 0.07049 0.0599 " pathEditMode="relative" rAng="0" ptsTypes="AA">
                                      <p:cBhvr>
                                        <p:cTn id="6" dur="5000" fill="hold"/>
                                        <p:tgtEl>
                                          <p:spTgt spid="3"/>
                                        </p:tgtEl>
                                        <p:attrNameLst>
                                          <p:attrName>ppt_x</p:attrName>
                                          <p:attrName>ppt_y</p:attrName>
                                        </p:attrNameLst>
                                      </p:cBhvr>
                                      <p:rCtr x="3500" y="3000"/>
                                    </p:animMotion>
                                  </p:childTnLst>
                                </p:cTn>
                              </p:par>
                            </p:childTnLst>
                          </p:cTn>
                        </p:par>
                        <p:par>
                          <p:cTn id="7" fill="hold">
                            <p:stCondLst>
                              <p:cond delay="5000"/>
                            </p:stCondLst>
                            <p:childTnLst>
                              <p:par>
                                <p:cTn id="8" presetID="1" presetClass="exit" presetSubtype="0" fill="hold" nodeType="afterEffect">
                                  <p:stCondLst>
                                    <p:cond delay="0"/>
                                  </p:stCondLst>
                                  <p:childTnLst>
                                    <p:set>
                                      <p:cBhvr>
                                        <p:cTn id="9" dur="1" fill="hold">
                                          <p:stCondLst>
                                            <p:cond delay="0"/>
                                          </p:stCondLst>
                                        </p:cTn>
                                        <p:tgtEl>
                                          <p:spTgt spid="3"/>
                                        </p:tgtEl>
                                        <p:attrNameLst>
                                          <p:attrName>style.visibility</p:attrName>
                                        </p:attrNameLst>
                                      </p:cBhvr>
                                      <p:to>
                                        <p:strVal val="hidden"/>
                                      </p:to>
                                    </p:set>
                                  </p:childTnLst>
                                </p:cTn>
                              </p:par>
                            </p:childTnLst>
                          </p:cTn>
                        </p:par>
                        <p:par>
                          <p:cTn id="10" fill="hold">
                            <p:stCondLst>
                              <p:cond delay="5000"/>
                            </p:stCondLst>
                            <p:childTnLst>
                              <p:par>
                                <p:cTn id="11" presetID="64" presetClass="path" presetSubtype="0" accel="50000" decel="50000" fill="hold" grpId="0" nodeType="afterEffect">
                                  <p:stCondLst>
                                    <p:cond delay="0"/>
                                  </p:stCondLst>
                                  <p:childTnLst>
                                    <p:animMotion origin="layout" path="M -2.5E-6 -4.21832E-6 L 0.23177 -0.26202 " pathEditMode="relative" rAng="0" ptsTypes="AA">
                                      <p:cBhvr>
                                        <p:cTn id="12" dur="3000" fill="hold"/>
                                        <p:tgtEl>
                                          <p:spTgt spid="38"/>
                                        </p:tgtEl>
                                        <p:attrNameLst>
                                          <p:attrName>ppt_x</p:attrName>
                                          <p:attrName>ppt_y</p:attrName>
                                        </p:attrNameLst>
                                      </p:cBhvr>
                                      <p:rCtr x="11600" y="-13100"/>
                                    </p:animMotion>
                                  </p:childTnLst>
                                </p:cTn>
                              </p:par>
                              <p:par>
                                <p:cTn id="13" presetID="1" presetClass="entr" presetSubtype="0" fill="hold" grpId="0" nodeType="withEffect">
                                  <p:stCondLst>
                                    <p:cond delay="0"/>
                                  </p:stCondLst>
                                  <p:childTnLst>
                                    <p:set>
                                      <p:cBhvr>
                                        <p:cTn id="14" dur="1" fill="hold">
                                          <p:stCondLst>
                                            <p:cond delay="0"/>
                                          </p:stCondLst>
                                        </p:cTn>
                                        <p:tgtEl>
                                          <p:spTgt spid="88"/>
                                        </p:tgtEl>
                                        <p:attrNameLst>
                                          <p:attrName>style.visibility</p:attrName>
                                        </p:attrNameLst>
                                      </p:cBhvr>
                                      <p:to>
                                        <p:strVal val="visible"/>
                                      </p:to>
                                    </p:set>
                                  </p:childTnLst>
                                </p:cTn>
                              </p:par>
                              <p:par>
                                <p:cTn id="15" presetID="4" presetClass="entr" presetSubtype="16" repeatCount="indefinite" fill="hold" nodeType="withEffect">
                                  <p:stCondLst>
                                    <p:cond delay="3000"/>
                                  </p:stCondLst>
                                  <p:childTnLst>
                                    <p:set>
                                      <p:cBhvr>
                                        <p:cTn id="16" dur="1" fill="hold">
                                          <p:stCondLst>
                                            <p:cond delay="0"/>
                                          </p:stCondLst>
                                        </p:cTn>
                                        <p:tgtEl>
                                          <p:spTgt spid="78"/>
                                        </p:tgtEl>
                                        <p:attrNameLst>
                                          <p:attrName>style.visibility</p:attrName>
                                        </p:attrNameLst>
                                      </p:cBhvr>
                                      <p:to>
                                        <p:strVal val="visible"/>
                                      </p:to>
                                    </p:set>
                                    <p:animEffect transition="in" filter="box(in)">
                                      <p:cBhvr>
                                        <p:cTn id="17" dur="500"/>
                                        <p:tgtEl>
                                          <p:spTgt spid="7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0" nodeType="clickEffect">
                                  <p:stCondLst>
                                    <p:cond delay="0"/>
                                  </p:stCondLst>
                                  <p:childTnLst>
                                    <p:animMotion origin="layout" path="M 4.72222E-6 -4.13506E-6 L -0.01164 0.06962 " pathEditMode="relative" rAng="0" ptsTypes="AA">
                                      <p:cBhvr>
                                        <p:cTn id="21" dur="2000" fill="hold"/>
                                        <p:tgtEl>
                                          <p:spTgt spid="42"/>
                                        </p:tgtEl>
                                        <p:attrNameLst>
                                          <p:attrName>ppt_x</p:attrName>
                                          <p:attrName>ppt_y</p:attrName>
                                        </p:attrNameLst>
                                      </p:cBhvr>
                                      <p:rCtr x="-600" y="3500"/>
                                    </p:animMotion>
                                  </p:childTnLst>
                                </p:cTn>
                              </p:par>
                              <p:par>
                                <p:cTn id="22" presetID="1" presetClass="entr" presetSubtype="0" fill="hold" grpId="1" nodeType="withEffect">
                                  <p:stCondLst>
                                    <p:cond delay="2000"/>
                                  </p:stCondLst>
                                  <p:childTnLst>
                                    <p:set>
                                      <p:cBhvr>
                                        <p:cTn id="23" dur="1" fill="hold">
                                          <p:stCondLst>
                                            <p:cond delay="0"/>
                                          </p:stCondLst>
                                        </p:cTn>
                                        <p:tgtEl>
                                          <p:spTgt spid="104"/>
                                        </p:tgtEl>
                                        <p:attrNameLst>
                                          <p:attrName>style.visibility</p:attrName>
                                        </p:attrNameLst>
                                      </p:cBhvr>
                                      <p:to>
                                        <p:strVal val="visible"/>
                                      </p:to>
                                    </p:set>
                                  </p:childTnLst>
                                </p:cTn>
                              </p:par>
                              <p:par>
                                <p:cTn id="24" presetID="1" presetClass="entr" presetSubtype="0" fill="hold" grpId="0" nodeType="withEffect">
                                  <p:stCondLst>
                                    <p:cond delay="2000"/>
                                  </p:stCondLst>
                                  <p:childTnLst>
                                    <p:set>
                                      <p:cBhvr>
                                        <p:cTn id="25" dur="1" fill="hold">
                                          <p:stCondLst>
                                            <p:cond delay="0"/>
                                          </p:stCondLst>
                                        </p:cTn>
                                        <p:tgtEl>
                                          <p:spTgt spid="8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42" presetClass="path" presetSubtype="0" accel="50000" decel="50000" fill="hold" grpId="0" nodeType="clickEffect">
                                  <p:stCondLst>
                                    <p:cond delay="0"/>
                                  </p:stCondLst>
                                  <p:childTnLst>
                                    <p:animMotion origin="layout" path="M 3.33333E-6 3.36725E-6 L 0.08941 0.0141 " pathEditMode="relative" rAng="0" ptsTypes="AA">
                                      <p:cBhvr>
                                        <p:cTn id="29" dur="3000" fill="hold"/>
                                        <p:tgtEl>
                                          <p:spTgt spid="104"/>
                                        </p:tgtEl>
                                        <p:attrNameLst>
                                          <p:attrName>ppt_x</p:attrName>
                                          <p:attrName>ppt_y</p:attrName>
                                        </p:attrNameLst>
                                      </p:cBhvr>
                                      <p:rCtr x="4500" y="700"/>
                                    </p:animMotion>
                                  </p:childTnLst>
                                </p:cTn>
                              </p:par>
                            </p:childTnLst>
                          </p:cTn>
                        </p:par>
                        <p:par>
                          <p:cTn id="30" fill="hold">
                            <p:stCondLst>
                              <p:cond delay="3000"/>
                            </p:stCondLst>
                            <p:childTnLst>
                              <p:par>
                                <p:cTn id="31" presetID="1" presetClass="exit" presetSubtype="0" fill="hold" grpId="2" nodeType="afterEffect">
                                  <p:stCondLst>
                                    <p:cond delay="0"/>
                                  </p:stCondLst>
                                  <p:childTnLst>
                                    <p:set>
                                      <p:cBhvr>
                                        <p:cTn id="32" dur="1" fill="hold">
                                          <p:stCondLst>
                                            <p:cond delay="0"/>
                                          </p:stCondLst>
                                        </p:cTn>
                                        <p:tgtEl>
                                          <p:spTgt spid="10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42" presetClass="path" presetSubtype="0" accel="50000" decel="50000" fill="hold" grpId="0" nodeType="clickEffect">
                                  <p:stCondLst>
                                    <p:cond delay="0"/>
                                  </p:stCondLst>
                                  <p:childTnLst>
                                    <p:animMotion origin="layout" path="M 4.16667E-6 -3.86679E-6 L 0.09843 -0.02428 " pathEditMode="relative" rAng="0" ptsTypes="AA">
                                      <p:cBhvr>
                                        <p:cTn id="36" dur="2000" fill="hold"/>
                                        <p:tgtEl>
                                          <p:spTgt spid="101"/>
                                        </p:tgtEl>
                                        <p:attrNameLst>
                                          <p:attrName>ppt_x</p:attrName>
                                          <p:attrName>ppt_y</p:attrName>
                                        </p:attrNameLst>
                                      </p:cBhvr>
                                      <p:rCtr x="4900" y="-1200"/>
                                    </p:animMotion>
                                  </p:childTnLst>
                                </p:cTn>
                              </p:par>
                            </p:childTnLst>
                          </p:cTn>
                        </p:par>
                      </p:childTnLst>
                    </p:cTn>
                  </p:par>
                  <p:par>
                    <p:cTn id="37" fill="hold">
                      <p:stCondLst>
                        <p:cond delay="indefinite"/>
                      </p:stCondLst>
                      <p:childTnLst>
                        <p:par>
                          <p:cTn id="38" fill="hold">
                            <p:stCondLst>
                              <p:cond delay="0"/>
                            </p:stCondLst>
                            <p:childTnLst>
                              <p:par>
                                <p:cTn id="39" presetID="4" presetClass="entr" presetSubtype="16" repeatCount="indefinite" fill="hold" nodeType="click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box(in)">
                                      <p:cBhvr>
                                        <p:cTn id="41" dur="500"/>
                                        <p:tgtEl>
                                          <p:spTgt spid="77"/>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2" grpId="0" animBg="1"/>
      <p:bldP spid="86" grpId="0"/>
      <p:bldP spid="87" grpId="0"/>
      <p:bldP spid="88" grpId="0"/>
      <p:bldP spid="101" grpId="0" animBg="1"/>
      <p:bldP spid="104" grpId="0" animBg="1"/>
      <p:bldP spid="104" grpId="1" animBg="1"/>
      <p:bldP spid="104" grpId="2"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458200" cy="5943600"/>
          </a:xfrm>
        </p:spPr>
        <p:txBody>
          <a:bodyPr/>
          <a:lstStyle/>
          <a:p>
            <a:r>
              <a:rPr lang="en-US" sz="2800" dirty="0">
                <a:latin typeface="Times New Roman"/>
                <a:ea typeface="CMR10"/>
              </a:rPr>
              <a:t>Because of the relatively </a:t>
            </a:r>
            <a:r>
              <a:rPr lang="en-US" sz="2800" dirty="0">
                <a:solidFill>
                  <a:srgbClr val="FF0000"/>
                </a:solidFill>
                <a:latin typeface="Times New Roman"/>
                <a:ea typeface="CMR10"/>
              </a:rPr>
              <a:t>large</a:t>
            </a:r>
            <a:r>
              <a:rPr lang="en-US" sz="2800" dirty="0">
                <a:latin typeface="Times New Roman"/>
                <a:ea typeface="CMR10"/>
              </a:rPr>
              <a:t> nuclear mass, the atomic recoil energy is exceedingly small and may be neglected</a:t>
            </a:r>
          </a:p>
          <a:p>
            <a:pPr marL="0" marR="0" algn="just">
              <a:lnSpc>
                <a:spcPct val="115000"/>
              </a:lnSpc>
              <a:spcBef>
                <a:spcPts val="0"/>
              </a:spcBef>
              <a:spcAft>
                <a:spcPts val="0"/>
              </a:spcAft>
            </a:pPr>
            <a:r>
              <a:rPr lang="en-US" sz="2800" dirty="0">
                <a:latin typeface="Times New Roman"/>
                <a:ea typeface="CMR10"/>
                <a:cs typeface="Arial"/>
              </a:rPr>
              <a:t>The kinetic energy </a:t>
            </a:r>
            <a:r>
              <a:rPr lang="en-US" sz="2800" i="1" dirty="0">
                <a:latin typeface="Times New Roman"/>
                <a:ea typeface="CMMI10"/>
                <a:cs typeface="Arial"/>
              </a:rPr>
              <a:t>E</a:t>
            </a:r>
            <a:r>
              <a:rPr lang="en-US" sz="2800" baseline="-25000" dirty="0">
                <a:latin typeface="Times New Roman"/>
                <a:ea typeface="CMR7"/>
                <a:cs typeface="Arial"/>
              </a:rPr>
              <a:t>K</a:t>
            </a:r>
            <a:r>
              <a:rPr lang="en-US" sz="2800" dirty="0">
                <a:latin typeface="Times New Roman"/>
                <a:ea typeface="CMR7"/>
                <a:cs typeface="Arial"/>
              </a:rPr>
              <a:t> </a:t>
            </a:r>
            <a:r>
              <a:rPr lang="en-US" sz="2800" dirty="0">
                <a:latin typeface="Times New Roman"/>
                <a:ea typeface="CMR10"/>
                <a:cs typeface="Arial"/>
              </a:rPr>
              <a:t>of the ejected photoelectron then equals the incident photon energy </a:t>
            </a:r>
            <a:r>
              <a:rPr lang="en-US" sz="2800" i="1" dirty="0" err="1">
                <a:latin typeface="Times New Roman"/>
                <a:ea typeface="CMMI10"/>
                <a:cs typeface="Arial"/>
              </a:rPr>
              <a:t>hν</a:t>
            </a:r>
            <a:r>
              <a:rPr lang="en-US" sz="2800" i="1" dirty="0">
                <a:latin typeface="Times New Roman"/>
                <a:ea typeface="CMMI10"/>
                <a:cs typeface="Arial"/>
              </a:rPr>
              <a:t> </a:t>
            </a:r>
            <a:r>
              <a:rPr lang="en-US" sz="2800" dirty="0">
                <a:solidFill>
                  <a:srgbClr val="C00000"/>
                </a:solidFill>
                <a:latin typeface="Times New Roman"/>
                <a:ea typeface="CMR10"/>
                <a:cs typeface="Arial"/>
              </a:rPr>
              <a:t>less</a:t>
            </a:r>
            <a:r>
              <a:rPr lang="en-US" sz="2800" dirty="0">
                <a:latin typeface="Times New Roman"/>
                <a:ea typeface="CMR10"/>
                <a:cs typeface="Arial"/>
              </a:rPr>
              <a:t> the binding energy </a:t>
            </a:r>
            <a:r>
              <a:rPr lang="en-US" sz="2800" i="1" dirty="0">
                <a:latin typeface="Times New Roman"/>
                <a:ea typeface="CMMI10"/>
                <a:cs typeface="Arial"/>
              </a:rPr>
              <a:t>E</a:t>
            </a:r>
            <a:r>
              <a:rPr lang="en-US" sz="2800" baseline="-25000" dirty="0">
                <a:latin typeface="Times New Roman"/>
                <a:ea typeface="CMR7"/>
                <a:cs typeface="Arial"/>
              </a:rPr>
              <a:t>B</a:t>
            </a:r>
            <a:r>
              <a:rPr lang="en-US" sz="2800" dirty="0">
                <a:latin typeface="Times New Roman"/>
                <a:ea typeface="CMR7"/>
                <a:cs typeface="Arial"/>
              </a:rPr>
              <a:t> </a:t>
            </a:r>
            <a:r>
              <a:rPr lang="en-US" sz="2800" dirty="0">
                <a:latin typeface="Times New Roman"/>
                <a:ea typeface="CMR10"/>
                <a:cs typeface="Arial"/>
              </a:rPr>
              <a:t>of the orbital electron, i.e.,</a:t>
            </a:r>
            <a:endParaRPr lang="en-US" sz="2000" dirty="0">
              <a:latin typeface="Calibri"/>
              <a:ea typeface="Calibri"/>
              <a:cs typeface="Arial"/>
            </a:endParaRPr>
          </a:p>
          <a:p>
            <a:pPr marL="0" marR="0" algn="ctr">
              <a:lnSpc>
                <a:spcPct val="115000"/>
              </a:lnSpc>
              <a:spcBef>
                <a:spcPts val="0"/>
              </a:spcBef>
              <a:spcAft>
                <a:spcPts val="0"/>
              </a:spcAft>
            </a:pPr>
            <a:r>
              <a:rPr lang="en-US" sz="2800" i="1" dirty="0">
                <a:latin typeface="Times New Roman"/>
                <a:ea typeface="CMMI10"/>
                <a:cs typeface="Arial"/>
              </a:rPr>
              <a:t>E</a:t>
            </a:r>
            <a:r>
              <a:rPr lang="en-US" sz="2800" baseline="-25000" dirty="0">
                <a:latin typeface="Times New Roman"/>
                <a:ea typeface="CMR7"/>
                <a:cs typeface="Arial"/>
              </a:rPr>
              <a:t>K</a:t>
            </a:r>
            <a:r>
              <a:rPr lang="en-US" sz="2800" dirty="0">
                <a:latin typeface="Times New Roman"/>
                <a:ea typeface="CMR7"/>
                <a:cs typeface="Arial"/>
              </a:rPr>
              <a:t> </a:t>
            </a:r>
            <a:r>
              <a:rPr lang="en-US" sz="2800" dirty="0">
                <a:latin typeface="Times New Roman"/>
                <a:ea typeface="CMR10"/>
                <a:cs typeface="Arial"/>
              </a:rPr>
              <a:t>= </a:t>
            </a:r>
            <a:r>
              <a:rPr lang="en-US" sz="2800" i="1" dirty="0" err="1">
                <a:latin typeface="Times New Roman"/>
                <a:ea typeface="CMMI10"/>
                <a:cs typeface="Arial"/>
              </a:rPr>
              <a:t>hν</a:t>
            </a:r>
            <a:r>
              <a:rPr lang="en-US" sz="2800" i="1" dirty="0">
                <a:latin typeface="Times New Roman"/>
                <a:ea typeface="CMMI10"/>
                <a:cs typeface="Arial"/>
              </a:rPr>
              <a:t> </a:t>
            </a:r>
            <a:r>
              <a:rPr lang="en-US" sz="2800" i="1" dirty="0">
                <a:latin typeface="Times New Roman"/>
                <a:ea typeface="CMSY10"/>
                <a:cs typeface="Arial"/>
              </a:rPr>
              <a:t>− </a:t>
            </a:r>
            <a:r>
              <a:rPr lang="en-US" sz="2800" i="1" dirty="0">
                <a:latin typeface="Times New Roman"/>
                <a:ea typeface="CMMI10"/>
                <a:cs typeface="Arial"/>
              </a:rPr>
              <a:t>E</a:t>
            </a:r>
            <a:r>
              <a:rPr lang="en-US" sz="2800" baseline="-25000" dirty="0">
                <a:latin typeface="Times New Roman"/>
                <a:ea typeface="CMR7"/>
                <a:cs typeface="Arial"/>
              </a:rPr>
              <a:t>B</a:t>
            </a:r>
            <a:r>
              <a:rPr lang="en-US" sz="2800" dirty="0">
                <a:latin typeface="Times New Roman"/>
                <a:ea typeface="CMR7"/>
                <a:cs typeface="Arial"/>
              </a:rPr>
              <a:t> </a:t>
            </a:r>
            <a:r>
              <a:rPr lang="en-US" sz="2800" i="1" dirty="0">
                <a:latin typeface="Times New Roman"/>
                <a:ea typeface="CMMI10"/>
                <a:cs typeface="Arial"/>
              </a:rPr>
              <a:t>.</a:t>
            </a:r>
            <a:endParaRPr lang="en-US" sz="2000" dirty="0">
              <a:latin typeface="Calibri"/>
              <a:ea typeface="Calibri"/>
              <a:cs typeface="Arial"/>
            </a:endParaRPr>
          </a:p>
          <a:p>
            <a:r>
              <a:rPr lang="en-US" sz="2800" dirty="0">
                <a:latin typeface="Times New Roman"/>
                <a:ea typeface="CMR10"/>
              </a:rPr>
              <a:t>When the photon energy </a:t>
            </a:r>
            <a:r>
              <a:rPr lang="en-US" sz="2800" i="1" dirty="0" err="1">
                <a:latin typeface="Times New Roman"/>
                <a:ea typeface="CMMI10"/>
              </a:rPr>
              <a:t>hν</a:t>
            </a:r>
            <a:r>
              <a:rPr lang="en-US" sz="2800" i="1" dirty="0">
                <a:latin typeface="Times New Roman"/>
                <a:ea typeface="CMMI10"/>
              </a:rPr>
              <a:t> </a:t>
            </a:r>
            <a:r>
              <a:rPr lang="en-US" sz="2800" dirty="0">
                <a:latin typeface="Times New Roman"/>
                <a:ea typeface="CMR10"/>
              </a:rPr>
              <a:t>exceeds the K-shell binding energy </a:t>
            </a:r>
            <a:r>
              <a:rPr lang="en-US" sz="2800" i="1" dirty="0">
                <a:latin typeface="Times New Roman"/>
                <a:ea typeface="CMMI10"/>
              </a:rPr>
              <a:t>E</a:t>
            </a:r>
            <a:r>
              <a:rPr lang="en-US" sz="2800" baseline="-25000" dirty="0">
                <a:latin typeface="Times New Roman"/>
                <a:ea typeface="CMR7"/>
              </a:rPr>
              <a:t>B</a:t>
            </a:r>
            <a:r>
              <a:rPr lang="en-US" sz="2800" dirty="0">
                <a:latin typeface="Times New Roman"/>
                <a:ea typeface="CMR10"/>
              </a:rPr>
              <a:t>(K) of the absorber, i.e., </a:t>
            </a:r>
            <a:r>
              <a:rPr lang="en-US" sz="2800" i="1" dirty="0" err="1">
                <a:solidFill>
                  <a:srgbClr val="002060"/>
                </a:solidFill>
                <a:latin typeface="Times New Roman"/>
                <a:ea typeface="CMMI10"/>
              </a:rPr>
              <a:t>hν</a:t>
            </a:r>
            <a:r>
              <a:rPr lang="en-US" sz="2800" i="1" dirty="0">
                <a:solidFill>
                  <a:srgbClr val="002060"/>
                </a:solidFill>
                <a:latin typeface="Times New Roman"/>
                <a:ea typeface="CMMI10"/>
              </a:rPr>
              <a:t> &gt; E</a:t>
            </a:r>
            <a:r>
              <a:rPr lang="en-US" sz="2800" baseline="-25000" dirty="0">
                <a:solidFill>
                  <a:srgbClr val="002060"/>
                </a:solidFill>
                <a:latin typeface="Times New Roman"/>
                <a:ea typeface="CMR7"/>
              </a:rPr>
              <a:t>B</a:t>
            </a:r>
            <a:r>
              <a:rPr lang="en-US" sz="2800" dirty="0">
                <a:solidFill>
                  <a:srgbClr val="002060"/>
                </a:solidFill>
                <a:latin typeface="Times New Roman"/>
                <a:ea typeface="CMR10"/>
              </a:rPr>
              <a:t>(K), </a:t>
            </a:r>
            <a:r>
              <a:rPr lang="en-US" sz="2800" dirty="0">
                <a:latin typeface="Times New Roman"/>
                <a:ea typeface="CMR10"/>
              </a:rPr>
              <a:t>about 80% of all photoelectric absorptions occur with the K-shell electrons of the absorber.</a:t>
            </a:r>
            <a:endParaRPr lang="en-US" dirty="0"/>
          </a:p>
        </p:txBody>
      </p:sp>
    </p:spTree>
    <p:extLst>
      <p:ext uri="{BB962C8B-B14F-4D97-AF65-F5344CB8AC3E}">
        <p14:creationId xmlns:p14="http://schemas.microsoft.com/office/powerpoint/2010/main" val="2845523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638800"/>
          </a:xfrm>
        </p:spPr>
        <p:txBody>
          <a:bodyPr anchor="ctr">
            <a:normAutofit fontScale="92500"/>
          </a:bodyPr>
          <a:lstStyle/>
          <a:p>
            <a:pPr algn="just">
              <a:lnSpc>
                <a:spcPct val="150000"/>
              </a:lnSpc>
            </a:pPr>
            <a:r>
              <a:rPr lang="en-US" sz="2800" dirty="0">
                <a:latin typeface="Times New Roman"/>
                <a:ea typeface="CMR10"/>
              </a:rPr>
              <a:t>The energy uptake by the photoelectron may be insufficient to bring about its ejection from the atom (ionization), but may be sufficient to raise it to a higher orbit (</a:t>
            </a:r>
            <a:r>
              <a:rPr lang="en-US" sz="2800" dirty="0">
                <a:solidFill>
                  <a:schemeClr val="accent6">
                    <a:lumMod val="75000"/>
                  </a:schemeClr>
                </a:solidFill>
                <a:latin typeface="Times New Roman"/>
                <a:ea typeface="CMR10"/>
              </a:rPr>
              <a:t>excitation</a:t>
            </a:r>
            <a:r>
              <a:rPr lang="en-US" sz="2800" dirty="0">
                <a:latin typeface="Times New Roman"/>
                <a:ea typeface="CMR10"/>
              </a:rPr>
              <a:t>).</a:t>
            </a:r>
          </a:p>
          <a:p>
            <a:pPr marL="0" indent="0" algn="just">
              <a:lnSpc>
                <a:spcPct val="150000"/>
              </a:lnSpc>
              <a:buNone/>
            </a:pPr>
            <a:endParaRPr lang="en-US" sz="2800" dirty="0">
              <a:latin typeface="Times New Roman"/>
              <a:ea typeface="CMR10"/>
            </a:endParaRPr>
          </a:p>
          <a:p>
            <a:pPr algn="just">
              <a:lnSpc>
                <a:spcPct val="150000"/>
              </a:lnSpc>
            </a:pPr>
            <a:r>
              <a:rPr lang="en-US" sz="2800" dirty="0">
                <a:latin typeface="Times New Roman"/>
                <a:ea typeface="CMR10"/>
              </a:rPr>
              <a:t>The vacancy that results from the emission of the photoelectron will be filled by a higher shell electron and the transition energy will be emitted either as a characteristic (</a:t>
            </a:r>
            <a:r>
              <a:rPr lang="en-US" sz="2800" dirty="0">
                <a:solidFill>
                  <a:srgbClr val="FF0000"/>
                </a:solidFill>
                <a:latin typeface="Times New Roman"/>
                <a:ea typeface="CMR10"/>
              </a:rPr>
              <a:t>fluorescent</a:t>
            </a:r>
            <a:r>
              <a:rPr lang="en-US" sz="2800" dirty="0">
                <a:latin typeface="Times New Roman"/>
                <a:ea typeface="CMR10"/>
              </a:rPr>
              <a:t>) photon or as an </a:t>
            </a:r>
            <a:r>
              <a:rPr lang="en-US" sz="2800" dirty="0">
                <a:solidFill>
                  <a:srgbClr val="7030A0"/>
                </a:solidFill>
                <a:latin typeface="Times New Roman"/>
                <a:ea typeface="CMR10"/>
              </a:rPr>
              <a:t>Auger electron</a:t>
            </a:r>
            <a:endParaRPr lang="en-US" dirty="0">
              <a:solidFill>
                <a:srgbClr val="7030A0"/>
              </a:solidFill>
            </a:endParaRPr>
          </a:p>
        </p:txBody>
      </p:sp>
    </p:spTree>
    <p:extLst>
      <p:ext uri="{BB962C8B-B14F-4D97-AF65-F5344CB8AC3E}">
        <p14:creationId xmlns:p14="http://schemas.microsoft.com/office/powerpoint/2010/main" val="1500334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nchor="t">
            <a:normAutofit/>
          </a:bodyPr>
          <a:lstStyle/>
          <a:p>
            <a:pPr algn="ctr"/>
            <a:r>
              <a:rPr lang="en-US" sz="4400" b="1" dirty="0">
                <a:solidFill>
                  <a:schemeClr val="tx1"/>
                </a:solidFill>
                <a:latin typeface="Times New Roman"/>
                <a:ea typeface="Calibri"/>
              </a:rPr>
              <a:t>Pair Production</a:t>
            </a:r>
            <a:endParaRPr lang="en-US" sz="4400" dirty="0">
              <a:solidFill>
                <a:schemeClr val="tx1"/>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19200"/>
                <a:ext cx="8686800" cy="5105400"/>
              </a:xfrm>
            </p:spPr>
            <p:txBody>
              <a:bodyPr anchor="ctr"/>
              <a:lstStyle/>
              <a:p>
                <a:pPr>
                  <a:lnSpc>
                    <a:spcPct val="150000"/>
                  </a:lnSpc>
                </a:pPr>
                <a:r>
                  <a:rPr lang="en-US" sz="2800" dirty="0">
                    <a:latin typeface="Times New Roman"/>
                    <a:ea typeface="Calibri"/>
                  </a:rPr>
                  <a:t>When a high-energy (</a:t>
                </a:r>
                <a14:m>
                  <m:oMath xmlns:m="http://schemas.openxmlformats.org/officeDocument/2006/math">
                    <m:r>
                      <a:rPr lang="en-US" sz="2800" i="1">
                        <a:effectLst/>
                        <a:latin typeface="Cambria Math"/>
                        <a:ea typeface="Calibri"/>
                        <a:cs typeface="Times New Roman"/>
                      </a:rPr>
                      <m:t>h</m:t>
                    </m:r>
                    <m:r>
                      <a:rPr lang="en-US" sz="2800" i="1">
                        <a:effectLst/>
                        <a:latin typeface="Cambria Math"/>
                        <a:ea typeface="Calibri"/>
                        <a:cs typeface="Times New Roman"/>
                      </a:rPr>
                      <m:t>𝜐</m:t>
                    </m:r>
                  </m:oMath>
                </a14:m>
                <a:r>
                  <a:rPr lang="en-US" sz="2800" dirty="0">
                    <a:effectLst/>
                    <a:latin typeface="Times New Roman"/>
                    <a:ea typeface="Calibri"/>
                  </a:rPr>
                  <a:t>&gt;1.022 MeV) photon interacts with the strong electromagnetic field surrounding a nucleus as shown in Figure 7-14, its energy can be converted into a pair of electron masses</a:t>
                </a:r>
              </a:p>
              <a:p>
                <a:pPr>
                  <a:lnSpc>
                    <a:spcPct val="150000"/>
                  </a:lnSpc>
                </a:pPr>
                <a:endParaRPr lang="en-US" sz="2800" dirty="0">
                  <a:effectLst/>
                  <a:latin typeface="Times New Roman"/>
                  <a:ea typeface="Calibri"/>
                </a:endParaRPr>
              </a:p>
              <a:p>
                <a:pPr>
                  <a:lnSpc>
                    <a:spcPct val="150000"/>
                  </a:lnSpc>
                </a:pPr>
                <a:r>
                  <a:rPr lang="en-US" sz="2800" dirty="0">
                    <a:latin typeface="Times New Roman"/>
                    <a:ea typeface="Calibri"/>
                  </a:rPr>
                  <a:t>one of which is negatively charged (the electron) and the other, called the positron , is positively charged</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19200"/>
                <a:ext cx="8686800" cy="5105400"/>
              </a:xfrm>
              <a:blipFill rotWithShape="1">
                <a:blip r:embed="rId2" cstate="print"/>
                <a:stretch>
                  <a:fillRect l="-982" r="-632"/>
                </a:stretch>
              </a:blipFill>
            </p:spPr>
            <p:txBody>
              <a:bodyPr/>
              <a:lstStyle/>
              <a:p>
                <a:r>
                  <a:rPr lang="en-US">
                    <a:noFill/>
                  </a:rPr>
                  <a:t> </a:t>
                </a:r>
              </a:p>
            </p:txBody>
          </p:sp>
        </mc:Fallback>
      </mc:AlternateContent>
    </p:spTree>
    <p:extLst>
      <p:ext uri="{BB962C8B-B14F-4D97-AF65-F5344CB8AC3E}">
        <p14:creationId xmlns:p14="http://schemas.microsoft.com/office/powerpoint/2010/main" val="6318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Freeform 86"/>
          <p:cNvSpPr/>
          <p:nvPr/>
        </p:nvSpPr>
        <p:spPr>
          <a:xfrm rot="19152833">
            <a:off x="6327700" y="4257354"/>
            <a:ext cx="2259388" cy="212033"/>
          </a:xfrm>
          <a:custGeom>
            <a:avLst/>
            <a:gdLst>
              <a:gd name="connsiteX0" fmla="*/ 15922 w 2222311"/>
              <a:gd name="connsiteY0" fmla="*/ 468573 h 873457"/>
              <a:gd name="connsiteX1" fmla="*/ 15922 w 2222311"/>
              <a:gd name="connsiteY1" fmla="*/ 413982 h 873457"/>
              <a:gd name="connsiteX2" fmla="*/ 111457 w 2222311"/>
              <a:gd name="connsiteY2" fmla="*/ 59140 h 873457"/>
              <a:gd name="connsiteX3" fmla="*/ 247934 w 2222311"/>
              <a:gd name="connsiteY3" fmla="*/ 768824 h 873457"/>
              <a:gd name="connsiteX4" fmla="*/ 411708 w 2222311"/>
              <a:gd name="connsiteY4" fmla="*/ 18197 h 873457"/>
              <a:gd name="connsiteX5" fmla="*/ 507242 w 2222311"/>
              <a:gd name="connsiteY5" fmla="*/ 796119 h 873457"/>
              <a:gd name="connsiteX6" fmla="*/ 657367 w 2222311"/>
              <a:gd name="connsiteY6" fmla="*/ 18197 h 873457"/>
              <a:gd name="connsiteX7" fmla="*/ 739254 w 2222311"/>
              <a:gd name="connsiteY7" fmla="*/ 809767 h 873457"/>
              <a:gd name="connsiteX8" fmla="*/ 889379 w 2222311"/>
              <a:gd name="connsiteY8" fmla="*/ 18197 h 873457"/>
              <a:gd name="connsiteX9" fmla="*/ 984913 w 2222311"/>
              <a:gd name="connsiteY9" fmla="*/ 809767 h 873457"/>
              <a:gd name="connsiteX10" fmla="*/ 1135039 w 2222311"/>
              <a:gd name="connsiteY10" fmla="*/ 18197 h 873457"/>
              <a:gd name="connsiteX11" fmla="*/ 1216925 w 2222311"/>
              <a:gd name="connsiteY11" fmla="*/ 823415 h 873457"/>
              <a:gd name="connsiteX12" fmla="*/ 1380699 w 2222311"/>
              <a:gd name="connsiteY12" fmla="*/ 18197 h 873457"/>
              <a:gd name="connsiteX13" fmla="*/ 1462585 w 2222311"/>
              <a:gd name="connsiteY13" fmla="*/ 823415 h 873457"/>
              <a:gd name="connsiteX14" fmla="*/ 1599063 w 2222311"/>
              <a:gd name="connsiteY14" fmla="*/ 4549 h 873457"/>
              <a:gd name="connsiteX15" fmla="*/ 1680949 w 2222311"/>
              <a:gd name="connsiteY15" fmla="*/ 823415 h 873457"/>
              <a:gd name="connsiteX16" fmla="*/ 1831075 w 2222311"/>
              <a:gd name="connsiteY16" fmla="*/ 304800 h 873457"/>
              <a:gd name="connsiteX17" fmla="*/ 2172269 w 2222311"/>
              <a:gd name="connsiteY17" fmla="*/ 277504 h 873457"/>
              <a:gd name="connsiteX18" fmla="*/ 2131325 w 2222311"/>
              <a:gd name="connsiteY18" fmla="*/ 250209 h 873457"/>
              <a:gd name="connsiteX0" fmla="*/ 15922 w 2202308"/>
              <a:gd name="connsiteY0" fmla="*/ 468573 h 873457"/>
              <a:gd name="connsiteX1" fmla="*/ 15922 w 2202308"/>
              <a:gd name="connsiteY1" fmla="*/ 413982 h 873457"/>
              <a:gd name="connsiteX2" fmla="*/ 111457 w 2202308"/>
              <a:gd name="connsiteY2" fmla="*/ 59140 h 873457"/>
              <a:gd name="connsiteX3" fmla="*/ 247934 w 2202308"/>
              <a:gd name="connsiteY3" fmla="*/ 768824 h 873457"/>
              <a:gd name="connsiteX4" fmla="*/ 411708 w 2202308"/>
              <a:gd name="connsiteY4" fmla="*/ 18197 h 873457"/>
              <a:gd name="connsiteX5" fmla="*/ 507242 w 2202308"/>
              <a:gd name="connsiteY5" fmla="*/ 796119 h 873457"/>
              <a:gd name="connsiteX6" fmla="*/ 657367 w 2202308"/>
              <a:gd name="connsiteY6" fmla="*/ 18197 h 873457"/>
              <a:gd name="connsiteX7" fmla="*/ 739254 w 2202308"/>
              <a:gd name="connsiteY7" fmla="*/ 809767 h 873457"/>
              <a:gd name="connsiteX8" fmla="*/ 889379 w 2202308"/>
              <a:gd name="connsiteY8" fmla="*/ 18197 h 873457"/>
              <a:gd name="connsiteX9" fmla="*/ 984913 w 2202308"/>
              <a:gd name="connsiteY9" fmla="*/ 809767 h 873457"/>
              <a:gd name="connsiteX10" fmla="*/ 1135039 w 2202308"/>
              <a:gd name="connsiteY10" fmla="*/ 18197 h 873457"/>
              <a:gd name="connsiteX11" fmla="*/ 1216925 w 2202308"/>
              <a:gd name="connsiteY11" fmla="*/ 823415 h 873457"/>
              <a:gd name="connsiteX12" fmla="*/ 1380699 w 2202308"/>
              <a:gd name="connsiteY12" fmla="*/ 18197 h 873457"/>
              <a:gd name="connsiteX13" fmla="*/ 1462585 w 2202308"/>
              <a:gd name="connsiteY13" fmla="*/ 823415 h 873457"/>
              <a:gd name="connsiteX14" fmla="*/ 1599063 w 2202308"/>
              <a:gd name="connsiteY14" fmla="*/ 4549 h 873457"/>
              <a:gd name="connsiteX15" fmla="*/ 1680949 w 2202308"/>
              <a:gd name="connsiteY15" fmla="*/ 823415 h 873457"/>
              <a:gd name="connsiteX16" fmla="*/ 1831075 w 2202308"/>
              <a:gd name="connsiteY16" fmla="*/ 304800 h 873457"/>
              <a:gd name="connsiteX17" fmla="*/ 2172269 w 2202308"/>
              <a:gd name="connsiteY17" fmla="*/ 277504 h 873457"/>
              <a:gd name="connsiteX18" fmla="*/ 2011307 w 2202308"/>
              <a:gd name="connsiteY18" fmla="*/ 370395 h 873457"/>
              <a:gd name="connsiteX0" fmla="*/ 15922 w 2082579"/>
              <a:gd name="connsiteY0" fmla="*/ 468573 h 873457"/>
              <a:gd name="connsiteX1" fmla="*/ 15922 w 2082579"/>
              <a:gd name="connsiteY1" fmla="*/ 413982 h 873457"/>
              <a:gd name="connsiteX2" fmla="*/ 111457 w 2082579"/>
              <a:gd name="connsiteY2" fmla="*/ 59140 h 873457"/>
              <a:gd name="connsiteX3" fmla="*/ 247934 w 2082579"/>
              <a:gd name="connsiteY3" fmla="*/ 768824 h 873457"/>
              <a:gd name="connsiteX4" fmla="*/ 411708 w 2082579"/>
              <a:gd name="connsiteY4" fmla="*/ 18197 h 873457"/>
              <a:gd name="connsiteX5" fmla="*/ 507242 w 2082579"/>
              <a:gd name="connsiteY5" fmla="*/ 796119 h 873457"/>
              <a:gd name="connsiteX6" fmla="*/ 657367 w 2082579"/>
              <a:gd name="connsiteY6" fmla="*/ 18197 h 873457"/>
              <a:gd name="connsiteX7" fmla="*/ 739254 w 2082579"/>
              <a:gd name="connsiteY7" fmla="*/ 809767 h 873457"/>
              <a:gd name="connsiteX8" fmla="*/ 889379 w 2082579"/>
              <a:gd name="connsiteY8" fmla="*/ 18197 h 873457"/>
              <a:gd name="connsiteX9" fmla="*/ 984913 w 2082579"/>
              <a:gd name="connsiteY9" fmla="*/ 809767 h 873457"/>
              <a:gd name="connsiteX10" fmla="*/ 1135039 w 2082579"/>
              <a:gd name="connsiteY10" fmla="*/ 18197 h 873457"/>
              <a:gd name="connsiteX11" fmla="*/ 1216925 w 2082579"/>
              <a:gd name="connsiteY11" fmla="*/ 823415 h 873457"/>
              <a:gd name="connsiteX12" fmla="*/ 1380699 w 2082579"/>
              <a:gd name="connsiteY12" fmla="*/ 18197 h 873457"/>
              <a:gd name="connsiteX13" fmla="*/ 1462585 w 2082579"/>
              <a:gd name="connsiteY13" fmla="*/ 823415 h 873457"/>
              <a:gd name="connsiteX14" fmla="*/ 1599063 w 2082579"/>
              <a:gd name="connsiteY14" fmla="*/ 4549 h 873457"/>
              <a:gd name="connsiteX15" fmla="*/ 1680949 w 2082579"/>
              <a:gd name="connsiteY15" fmla="*/ 823415 h 873457"/>
              <a:gd name="connsiteX16" fmla="*/ 1831075 w 2082579"/>
              <a:gd name="connsiteY16" fmla="*/ 304800 h 873457"/>
              <a:gd name="connsiteX17" fmla="*/ 2052540 w 2082579"/>
              <a:gd name="connsiteY17" fmla="*/ 394545 h 873457"/>
              <a:gd name="connsiteX18" fmla="*/ 2011307 w 2082579"/>
              <a:gd name="connsiteY18" fmla="*/ 370395 h 873457"/>
              <a:gd name="connsiteX0" fmla="*/ 15922 w 2089912"/>
              <a:gd name="connsiteY0" fmla="*/ 468573 h 885833"/>
              <a:gd name="connsiteX1" fmla="*/ 15922 w 2089912"/>
              <a:gd name="connsiteY1" fmla="*/ 413982 h 885833"/>
              <a:gd name="connsiteX2" fmla="*/ 111457 w 2089912"/>
              <a:gd name="connsiteY2" fmla="*/ 59140 h 885833"/>
              <a:gd name="connsiteX3" fmla="*/ 247934 w 2089912"/>
              <a:gd name="connsiteY3" fmla="*/ 768824 h 885833"/>
              <a:gd name="connsiteX4" fmla="*/ 411708 w 2089912"/>
              <a:gd name="connsiteY4" fmla="*/ 18197 h 885833"/>
              <a:gd name="connsiteX5" fmla="*/ 507242 w 2089912"/>
              <a:gd name="connsiteY5" fmla="*/ 796119 h 885833"/>
              <a:gd name="connsiteX6" fmla="*/ 657367 w 2089912"/>
              <a:gd name="connsiteY6" fmla="*/ 18197 h 885833"/>
              <a:gd name="connsiteX7" fmla="*/ 739254 w 2089912"/>
              <a:gd name="connsiteY7" fmla="*/ 809767 h 885833"/>
              <a:gd name="connsiteX8" fmla="*/ 889379 w 2089912"/>
              <a:gd name="connsiteY8" fmla="*/ 18197 h 885833"/>
              <a:gd name="connsiteX9" fmla="*/ 984913 w 2089912"/>
              <a:gd name="connsiteY9" fmla="*/ 809767 h 885833"/>
              <a:gd name="connsiteX10" fmla="*/ 1135039 w 2089912"/>
              <a:gd name="connsiteY10" fmla="*/ 18197 h 885833"/>
              <a:gd name="connsiteX11" fmla="*/ 1216925 w 2089912"/>
              <a:gd name="connsiteY11" fmla="*/ 823415 h 885833"/>
              <a:gd name="connsiteX12" fmla="*/ 1380699 w 2089912"/>
              <a:gd name="connsiteY12" fmla="*/ 18197 h 885833"/>
              <a:gd name="connsiteX13" fmla="*/ 1462585 w 2089912"/>
              <a:gd name="connsiteY13" fmla="*/ 823415 h 885833"/>
              <a:gd name="connsiteX14" fmla="*/ 1599063 w 2089912"/>
              <a:gd name="connsiteY14" fmla="*/ 4549 h 885833"/>
              <a:gd name="connsiteX15" fmla="*/ 1680949 w 2089912"/>
              <a:gd name="connsiteY15" fmla="*/ 823415 h 885833"/>
              <a:gd name="connsiteX16" fmla="*/ 1787075 w 2089912"/>
              <a:gd name="connsiteY16" fmla="*/ 379055 h 885833"/>
              <a:gd name="connsiteX17" fmla="*/ 2052540 w 2089912"/>
              <a:gd name="connsiteY17" fmla="*/ 394545 h 885833"/>
              <a:gd name="connsiteX18" fmla="*/ 2011307 w 2089912"/>
              <a:gd name="connsiteY18" fmla="*/ 370395 h 885833"/>
              <a:gd name="connsiteX0" fmla="*/ 61145 w 2135135"/>
              <a:gd name="connsiteY0" fmla="*/ 464024 h 881284"/>
              <a:gd name="connsiteX1" fmla="*/ 15922 w 2135135"/>
              <a:gd name="connsiteY1" fmla="*/ 484663 h 881284"/>
              <a:gd name="connsiteX2" fmla="*/ 156680 w 2135135"/>
              <a:gd name="connsiteY2" fmla="*/ 54591 h 881284"/>
              <a:gd name="connsiteX3" fmla="*/ 293157 w 2135135"/>
              <a:gd name="connsiteY3" fmla="*/ 764275 h 881284"/>
              <a:gd name="connsiteX4" fmla="*/ 456931 w 2135135"/>
              <a:gd name="connsiteY4" fmla="*/ 13648 h 881284"/>
              <a:gd name="connsiteX5" fmla="*/ 552465 w 2135135"/>
              <a:gd name="connsiteY5" fmla="*/ 791570 h 881284"/>
              <a:gd name="connsiteX6" fmla="*/ 702590 w 2135135"/>
              <a:gd name="connsiteY6" fmla="*/ 13648 h 881284"/>
              <a:gd name="connsiteX7" fmla="*/ 784477 w 2135135"/>
              <a:gd name="connsiteY7" fmla="*/ 805218 h 881284"/>
              <a:gd name="connsiteX8" fmla="*/ 934602 w 2135135"/>
              <a:gd name="connsiteY8" fmla="*/ 13648 h 881284"/>
              <a:gd name="connsiteX9" fmla="*/ 1030136 w 2135135"/>
              <a:gd name="connsiteY9" fmla="*/ 805218 h 881284"/>
              <a:gd name="connsiteX10" fmla="*/ 1180262 w 2135135"/>
              <a:gd name="connsiteY10" fmla="*/ 13648 h 881284"/>
              <a:gd name="connsiteX11" fmla="*/ 1262148 w 2135135"/>
              <a:gd name="connsiteY11" fmla="*/ 818866 h 881284"/>
              <a:gd name="connsiteX12" fmla="*/ 1425922 w 2135135"/>
              <a:gd name="connsiteY12" fmla="*/ 13648 h 881284"/>
              <a:gd name="connsiteX13" fmla="*/ 1507808 w 2135135"/>
              <a:gd name="connsiteY13" fmla="*/ 818866 h 881284"/>
              <a:gd name="connsiteX14" fmla="*/ 1644286 w 2135135"/>
              <a:gd name="connsiteY14" fmla="*/ 0 h 881284"/>
              <a:gd name="connsiteX15" fmla="*/ 1726172 w 2135135"/>
              <a:gd name="connsiteY15" fmla="*/ 818866 h 881284"/>
              <a:gd name="connsiteX16" fmla="*/ 1832298 w 2135135"/>
              <a:gd name="connsiteY16" fmla="*/ 374506 h 881284"/>
              <a:gd name="connsiteX17" fmla="*/ 2097763 w 2135135"/>
              <a:gd name="connsiteY17" fmla="*/ 389996 h 881284"/>
              <a:gd name="connsiteX18" fmla="*/ 2056530 w 2135135"/>
              <a:gd name="connsiteY18" fmla="*/ 365846 h 881284"/>
              <a:gd name="connsiteX0" fmla="*/ 61145 w 2135135"/>
              <a:gd name="connsiteY0" fmla="*/ 471862 h 889122"/>
              <a:gd name="connsiteX1" fmla="*/ 15922 w 2135135"/>
              <a:gd name="connsiteY1" fmla="*/ 492501 h 889122"/>
              <a:gd name="connsiteX2" fmla="*/ 94082 w 2135135"/>
              <a:gd name="connsiteY2" fmla="*/ 397540 h 889122"/>
              <a:gd name="connsiteX3" fmla="*/ 156680 w 2135135"/>
              <a:gd name="connsiteY3" fmla="*/ 62429 h 889122"/>
              <a:gd name="connsiteX4" fmla="*/ 293157 w 2135135"/>
              <a:gd name="connsiteY4" fmla="*/ 772113 h 889122"/>
              <a:gd name="connsiteX5" fmla="*/ 456931 w 2135135"/>
              <a:gd name="connsiteY5" fmla="*/ 21486 h 889122"/>
              <a:gd name="connsiteX6" fmla="*/ 552465 w 2135135"/>
              <a:gd name="connsiteY6" fmla="*/ 799408 h 889122"/>
              <a:gd name="connsiteX7" fmla="*/ 702590 w 2135135"/>
              <a:gd name="connsiteY7" fmla="*/ 21486 h 889122"/>
              <a:gd name="connsiteX8" fmla="*/ 784477 w 2135135"/>
              <a:gd name="connsiteY8" fmla="*/ 813056 h 889122"/>
              <a:gd name="connsiteX9" fmla="*/ 934602 w 2135135"/>
              <a:gd name="connsiteY9" fmla="*/ 21486 h 889122"/>
              <a:gd name="connsiteX10" fmla="*/ 1030136 w 2135135"/>
              <a:gd name="connsiteY10" fmla="*/ 813056 h 889122"/>
              <a:gd name="connsiteX11" fmla="*/ 1180262 w 2135135"/>
              <a:gd name="connsiteY11" fmla="*/ 21486 h 889122"/>
              <a:gd name="connsiteX12" fmla="*/ 1262148 w 2135135"/>
              <a:gd name="connsiteY12" fmla="*/ 826704 h 889122"/>
              <a:gd name="connsiteX13" fmla="*/ 1425922 w 2135135"/>
              <a:gd name="connsiteY13" fmla="*/ 21486 h 889122"/>
              <a:gd name="connsiteX14" fmla="*/ 1507808 w 2135135"/>
              <a:gd name="connsiteY14" fmla="*/ 826704 h 889122"/>
              <a:gd name="connsiteX15" fmla="*/ 1644286 w 2135135"/>
              <a:gd name="connsiteY15" fmla="*/ 7838 h 889122"/>
              <a:gd name="connsiteX16" fmla="*/ 1726172 w 2135135"/>
              <a:gd name="connsiteY16" fmla="*/ 826704 h 889122"/>
              <a:gd name="connsiteX17" fmla="*/ 1832298 w 2135135"/>
              <a:gd name="connsiteY17" fmla="*/ 382344 h 889122"/>
              <a:gd name="connsiteX18" fmla="*/ 2097763 w 2135135"/>
              <a:gd name="connsiteY18" fmla="*/ 397834 h 889122"/>
              <a:gd name="connsiteX19" fmla="*/ 2056530 w 2135135"/>
              <a:gd name="connsiteY19" fmla="*/ 373684 h 889122"/>
              <a:gd name="connsiteX0" fmla="*/ 61145 w 2135135"/>
              <a:gd name="connsiteY0" fmla="*/ 549248 h 966508"/>
              <a:gd name="connsiteX1" fmla="*/ 15922 w 2135135"/>
              <a:gd name="connsiteY1" fmla="*/ 569887 h 966508"/>
              <a:gd name="connsiteX2" fmla="*/ 94082 w 2135135"/>
              <a:gd name="connsiteY2" fmla="*/ 474926 h 966508"/>
              <a:gd name="connsiteX3" fmla="*/ 242251 w 2135135"/>
              <a:gd name="connsiteY3" fmla="*/ 62429 h 966508"/>
              <a:gd name="connsiteX4" fmla="*/ 293157 w 2135135"/>
              <a:gd name="connsiteY4" fmla="*/ 849499 h 966508"/>
              <a:gd name="connsiteX5" fmla="*/ 456931 w 2135135"/>
              <a:gd name="connsiteY5" fmla="*/ 98872 h 966508"/>
              <a:gd name="connsiteX6" fmla="*/ 552465 w 2135135"/>
              <a:gd name="connsiteY6" fmla="*/ 876794 h 966508"/>
              <a:gd name="connsiteX7" fmla="*/ 702590 w 2135135"/>
              <a:gd name="connsiteY7" fmla="*/ 98872 h 966508"/>
              <a:gd name="connsiteX8" fmla="*/ 784477 w 2135135"/>
              <a:gd name="connsiteY8" fmla="*/ 890442 h 966508"/>
              <a:gd name="connsiteX9" fmla="*/ 934602 w 2135135"/>
              <a:gd name="connsiteY9" fmla="*/ 98872 h 966508"/>
              <a:gd name="connsiteX10" fmla="*/ 1030136 w 2135135"/>
              <a:gd name="connsiteY10" fmla="*/ 890442 h 966508"/>
              <a:gd name="connsiteX11" fmla="*/ 1180262 w 2135135"/>
              <a:gd name="connsiteY11" fmla="*/ 98872 h 966508"/>
              <a:gd name="connsiteX12" fmla="*/ 1262148 w 2135135"/>
              <a:gd name="connsiteY12" fmla="*/ 904090 h 966508"/>
              <a:gd name="connsiteX13" fmla="*/ 1425922 w 2135135"/>
              <a:gd name="connsiteY13" fmla="*/ 98872 h 966508"/>
              <a:gd name="connsiteX14" fmla="*/ 1507808 w 2135135"/>
              <a:gd name="connsiteY14" fmla="*/ 904090 h 966508"/>
              <a:gd name="connsiteX15" fmla="*/ 1644286 w 2135135"/>
              <a:gd name="connsiteY15" fmla="*/ 85224 h 966508"/>
              <a:gd name="connsiteX16" fmla="*/ 1726172 w 2135135"/>
              <a:gd name="connsiteY16" fmla="*/ 904090 h 966508"/>
              <a:gd name="connsiteX17" fmla="*/ 1832298 w 2135135"/>
              <a:gd name="connsiteY17" fmla="*/ 459730 h 966508"/>
              <a:gd name="connsiteX18" fmla="*/ 2097763 w 2135135"/>
              <a:gd name="connsiteY18" fmla="*/ 475220 h 966508"/>
              <a:gd name="connsiteX19" fmla="*/ 2056530 w 2135135"/>
              <a:gd name="connsiteY19" fmla="*/ 451070 h 966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35135" h="966508">
                <a:moveTo>
                  <a:pt x="61145" y="549248"/>
                </a:moveTo>
                <a:cubicBezTo>
                  <a:pt x="53184" y="556072"/>
                  <a:pt x="0" y="638126"/>
                  <a:pt x="15922" y="569887"/>
                </a:cubicBezTo>
                <a:cubicBezTo>
                  <a:pt x="7268" y="570416"/>
                  <a:pt x="56361" y="559502"/>
                  <a:pt x="94082" y="474926"/>
                </a:cubicBezTo>
                <a:cubicBezTo>
                  <a:pt x="131804" y="390350"/>
                  <a:pt x="209072" y="0"/>
                  <a:pt x="242251" y="62429"/>
                </a:cubicBezTo>
                <a:cubicBezTo>
                  <a:pt x="275430" y="124858"/>
                  <a:pt x="257377" y="843425"/>
                  <a:pt x="293157" y="849499"/>
                </a:cubicBezTo>
                <a:cubicBezTo>
                  <a:pt x="328937" y="855573"/>
                  <a:pt x="413713" y="94323"/>
                  <a:pt x="456931" y="98872"/>
                </a:cubicBezTo>
                <a:cubicBezTo>
                  <a:pt x="500149" y="103421"/>
                  <a:pt x="511522" y="876794"/>
                  <a:pt x="552465" y="876794"/>
                </a:cubicBezTo>
                <a:cubicBezTo>
                  <a:pt x="593408" y="876794"/>
                  <a:pt x="663921" y="96597"/>
                  <a:pt x="702590" y="98872"/>
                </a:cubicBezTo>
                <a:cubicBezTo>
                  <a:pt x="741259" y="101147"/>
                  <a:pt x="745808" y="890442"/>
                  <a:pt x="784477" y="890442"/>
                </a:cubicBezTo>
                <a:cubicBezTo>
                  <a:pt x="823146" y="890442"/>
                  <a:pt x="893659" y="98872"/>
                  <a:pt x="934602" y="98872"/>
                </a:cubicBezTo>
                <a:cubicBezTo>
                  <a:pt x="975545" y="98872"/>
                  <a:pt x="989193" y="890442"/>
                  <a:pt x="1030136" y="890442"/>
                </a:cubicBezTo>
                <a:cubicBezTo>
                  <a:pt x="1071079" y="890442"/>
                  <a:pt x="1141593" y="96597"/>
                  <a:pt x="1180262" y="98872"/>
                </a:cubicBezTo>
                <a:cubicBezTo>
                  <a:pt x="1218931" y="101147"/>
                  <a:pt x="1221205" y="904090"/>
                  <a:pt x="1262148" y="904090"/>
                </a:cubicBezTo>
                <a:cubicBezTo>
                  <a:pt x="1303091" y="904090"/>
                  <a:pt x="1384979" y="98872"/>
                  <a:pt x="1425922" y="98872"/>
                </a:cubicBezTo>
                <a:cubicBezTo>
                  <a:pt x="1466865" y="98872"/>
                  <a:pt x="1471414" y="906365"/>
                  <a:pt x="1507808" y="904090"/>
                </a:cubicBezTo>
                <a:cubicBezTo>
                  <a:pt x="1544202" y="901815"/>
                  <a:pt x="1607892" y="85224"/>
                  <a:pt x="1644286" y="85224"/>
                </a:cubicBezTo>
                <a:cubicBezTo>
                  <a:pt x="1680680" y="85224"/>
                  <a:pt x="1694837" y="841672"/>
                  <a:pt x="1726172" y="904090"/>
                </a:cubicBezTo>
                <a:cubicBezTo>
                  <a:pt x="1757507" y="966508"/>
                  <a:pt x="1770366" y="531208"/>
                  <a:pt x="1832298" y="459730"/>
                </a:cubicBezTo>
                <a:cubicBezTo>
                  <a:pt x="1894230" y="388252"/>
                  <a:pt x="2060391" y="476663"/>
                  <a:pt x="2097763" y="475220"/>
                </a:cubicBezTo>
                <a:cubicBezTo>
                  <a:pt x="2135135" y="473777"/>
                  <a:pt x="2102023" y="460168"/>
                  <a:pt x="2056530" y="451070"/>
                </a:cubicBezTo>
              </a:path>
            </a:pathLst>
          </a:custGeom>
          <a:ln w="317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Freeform 87"/>
          <p:cNvSpPr/>
          <p:nvPr/>
        </p:nvSpPr>
        <p:spPr>
          <a:xfrm rot="19152833">
            <a:off x="4651300" y="5665213"/>
            <a:ext cx="2259388" cy="212033"/>
          </a:xfrm>
          <a:custGeom>
            <a:avLst/>
            <a:gdLst>
              <a:gd name="connsiteX0" fmla="*/ 15922 w 2222311"/>
              <a:gd name="connsiteY0" fmla="*/ 468573 h 873457"/>
              <a:gd name="connsiteX1" fmla="*/ 15922 w 2222311"/>
              <a:gd name="connsiteY1" fmla="*/ 413982 h 873457"/>
              <a:gd name="connsiteX2" fmla="*/ 111457 w 2222311"/>
              <a:gd name="connsiteY2" fmla="*/ 59140 h 873457"/>
              <a:gd name="connsiteX3" fmla="*/ 247934 w 2222311"/>
              <a:gd name="connsiteY3" fmla="*/ 768824 h 873457"/>
              <a:gd name="connsiteX4" fmla="*/ 411708 w 2222311"/>
              <a:gd name="connsiteY4" fmla="*/ 18197 h 873457"/>
              <a:gd name="connsiteX5" fmla="*/ 507242 w 2222311"/>
              <a:gd name="connsiteY5" fmla="*/ 796119 h 873457"/>
              <a:gd name="connsiteX6" fmla="*/ 657367 w 2222311"/>
              <a:gd name="connsiteY6" fmla="*/ 18197 h 873457"/>
              <a:gd name="connsiteX7" fmla="*/ 739254 w 2222311"/>
              <a:gd name="connsiteY7" fmla="*/ 809767 h 873457"/>
              <a:gd name="connsiteX8" fmla="*/ 889379 w 2222311"/>
              <a:gd name="connsiteY8" fmla="*/ 18197 h 873457"/>
              <a:gd name="connsiteX9" fmla="*/ 984913 w 2222311"/>
              <a:gd name="connsiteY9" fmla="*/ 809767 h 873457"/>
              <a:gd name="connsiteX10" fmla="*/ 1135039 w 2222311"/>
              <a:gd name="connsiteY10" fmla="*/ 18197 h 873457"/>
              <a:gd name="connsiteX11" fmla="*/ 1216925 w 2222311"/>
              <a:gd name="connsiteY11" fmla="*/ 823415 h 873457"/>
              <a:gd name="connsiteX12" fmla="*/ 1380699 w 2222311"/>
              <a:gd name="connsiteY12" fmla="*/ 18197 h 873457"/>
              <a:gd name="connsiteX13" fmla="*/ 1462585 w 2222311"/>
              <a:gd name="connsiteY13" fmla="*/ 823415 h 873457"/>
              <a:gd name="connsiteX14" fmla="*/ 1599063 w 2222311"/>
              <a:gd name="connsiteY14" fmla="*/ 4549 h 873457"/>
              <a:gd name="connsiteX15" fmla="*/ 1680949 w 2222311"/>
              <a:gd name="connsiteY15" fmla="*/ 823415 h 873457"/>
              <a:gd name="connsiteX16" fmla="*/ 1831075 w 2222311"/>
              <a:gd name="connsiteY16" fmla="*/ 304800 h 873457"/>
              <a:gd name="connsiteX17" fmla="*/ 2172269 w 2222311"/>
              <a:gd name="connsiteY17" fmla="*/ 277504 h 873457"/>
              <a:gd name="connsiteX18" fmla="*/ 2131325 w 2222311"/>
              <a:gd name="connsiteY18" fmla="*/ 250209 h 873457"/>
              <a:gd name="connsiteX0" fmla="*/ 15922 w 2202308"/>
              <a:gd name="connsiteY0" fmla="*/ 468573 h 873457"/>
              <a:gd name="connsiteX1" fmla="*/ 15922 w 2202308"/>
              <a:gd name="connsiteY1" fmla="*/ 413982 h 873457"/>
              <a:gd name="connsiteX2" fmla="*/ 111457 w 2202308"/>
              <a:gd name="connsiteY2" fmla="*/ 59140 h 873457"/>
              <a:gd name="connsiteX3" fmla="*/ 247934 w 2202308"/>
              <a:gd name="connsiteY3" fmla="*/ 768824 h 873457"/>
              <a:gd name="connsiteX4" fmla="*/ 411708 w 2202308"/>
              <a:gd name="connsiteY4" fmla="*/ 18197 h 873457"/>
              <a:gd name="connsiteX5" fmla="*/ 507242 w 2202308"/>
              <a:gd name="connsiteY5" fmla="*/ 796119 h 873457"/>
              <a:gd name="connsiteX6" fmla="*/ 657367 w 2202308"/>
              <a:gd name="connsiteY6" fmla="*/ 18197 h 873457"/>
              <a:gd name="connsiteX7" fmla="*/ 739254 w 2202308"/>
              <a:gd name="connsiteY7" fmla="*/ 809767 h 873457"/>
              <a:gd name="connsiteX8" fmla="*/ 889379 w 2202308"/>
              <a:gd name="connsiteY8" fmla="*/ 18197 h 873457"/>
              <a:gd name="connsiteX9" fmla="*/ 984913 w 2202308"/>
              <a:gd name="connsiteY9" fmla="*/ 809767 h 873457"/>
              <a:gd name="connsiteX10" fmla="*/ 1135039 w 2202308"/>
              <a:gd name="connsiteY10" fmla="*/ 18197 h 873457"/>
              <a:gd name="connsiteX11" fmla="*/ 1216925 w 2202308"/>
              <a:gd name="connsiteY11" fmla="*/ 823415 h 873457"/>
              <a:gd name="connsiteX12" fmla="*/ 1380699 w 2202308"/>
              <a:gd name="connsiteY12" fmla="*/ 18197 h 873457"/>
              <a:gd name="connsiteX13" fmla="*/ 1462585 w 2202308"/>
              <a:gd name="connsiteY13" fmla="*/ 823415 h 873457"/>
              <a:gd name="connsiteX14" fmla="*/ 1599063 w 2202308"/>
              <a:gd name="connsiteY14" fmla="*/ 4549 h 873457"/>
              <a:gd name="connsiteX15" fmla="*/ 1680949 w 2202308"/>
              <a:gd name="connsiteY15" fmla="*/ 823415 h 873457"/>
              <a:gd name="connsiteX16" fmla="*/ 1831075 w 2202308"/>
              <a:gd name="connsiteY16" fmla="*/ 304800 h 873457"/>
              <a:gd name="connsiteX17" fmla="*/ 2172269 w 2202308"/>
              <a:gd name="connsiteY17" fmla="*/ 277504 h 873457"/>
              <a:gd name="connsiteX18" fmla="*/ 2011307 w 2202308"/>
              <a:gd name="connsiteY18" fmla="*/ 370395 h 873457"/>
              <a:gd name="connsiteX0" fmla="*/ 15922 w 2082579"/>
              <a:gd name="connsiteY0" fmla="*/ 468573 h 873457"/>
              <a:gd name="connsiteX1" fmla="*/ 15922 w 2082579"/>
              <a:gd name="connsiteY1" fmla="*/ 413982 h 873457"/>
              <a:gd name="connsiteX2" fmla="*/ 111457 w 2082579"/>
              <a:gd name="connsiteY2" fmla="*/ 59140 h 873457"/>
              <a:gd name="connsiteX3" fmla="*/ 247934 w 2082579"/>
              <a:gd name="connsiteY3" fmla="*/ 768824 h 873457"/>
              <a:gd name="connsiteX4" fmla="*/ 411708 w 2082579"/>
              <a:gd name="connsiteY4" fmla="*/ 18197 h 873457"/>
              <a:gd name="connsiteX5" fmla="*/ 507242 w 2082579"/>
              <a:gd name="connsiteY5" fmla="*/ 796119 h 873457"/>
              <a:gd name="connsiteX6" fmla="*/ 657367 w 2082579"/>
              <a:gd name="connsiteY6" fmla="*/ 18197 h 873457"/>
              <a:gd name="connsiteX7" fmla="*/ 739254 w 2082579"/>
              <a:gd name="connsiteY7" fmla="*/ 809767 h 873457"/>
              <a:gd name="connsiteX8" fmla="*/ 889379 w 2082579"/>
              <a:gd name="connsiteY8" fmla="*/ 18197 h 873457"/>
              <a:gd name="connsiteX9" fmla="*/ 984913 w 2082579"/>
              <a:gd name="connsiteY9" fmla="*/ 809767 h 873457"/>
              <a:gd name="connsiteX10" fmla="*/ 1135039 w 2082579"/>
              <a:gd name="connsiteY10" fmla="*/ 18197 h 873457"/>
              <a:gd name="connsiteX11" fmla="*/ 1216925 w 2082579"/>
              <a:gd name="connsiteY11" fmla="*/ 823415 h 873457"/>
              <a:gd name="connsiteX12" fmla="*/ 1380699 w 2082579"/>
              <a:gd name="connsiteY12" fmla="*/ 18197 h 873457"/>
              <a:gd name="connsiteX13" fmla="*/ 1462585 w 2082579"/>
              <a:gd name="connsiteY13" fmla="*/ 823415 h 873457"/>
              <a:gd name="connsiteX14" fmla="*/ 1599063 w 2082579"/>
              <a:gd name="connsiteY14" fmla="*/ 4549 h 873457"/>
              <a:gd name="connsiteX15" fmla="*/ 1680949 w 2082579"/>
              <a:gd name="connsiteY15" fmla="*/ 823415 h 873457"/>
              <a:gd name="connsiteX16" fmla="*/ 1831075 w 2082579"/>
              <a:gd name="connsiteY16" fmla="*/ 304800 h 873457"/>
              <a:gd name="connsiteX17" fmla="*/ 2052540 w 2082579"/>
              <a:gd name="connsiteY17" fmla="*/ 394545 h 873457"/>
              <a:gd name="connsiteX18" fmla="*/ 2011307 w 2082579"/>
              <a:gd name="connsiteY18" fmla="*/ 370395 h 873457"/>
              <a:gd name="connsiteX0" fmla="*/ 15922 w 2089912"/>
              <a:gd name="connsiteY0" fmla="*/ 468573 h 885833"/>
              <a:gd name="connsiteX1" fmla="*/ 15922 w 2089912"/>
              <a:gd name="connsiteY1" fmla="*/ 413982 h 885833"/>
              <a:gd name="connsiteX2" fmla="*/ 111457 w 2089912"/>
              <a:gd name="connsiteY2" fmla="*/ 59140 h 885833"/>
              <a:gd name="connsiteX3" fmla="*/ 247934 w 2089912"/>
              <a:gd name="connsiteY3" fmla="*/ 768824 h 885833"/>
              <a:gd name="connsiteX4" fmla="*/ 411708 w 2089912"/>
              <a:gd name="connsiteY4" fmla="*/ 18197 h 885833"/>
              <a:gd name="connsiteX5" fmla="*/ 507242 w 2089912"/>
              <a:gd name="connsiteY5" fmla="*/ 796119 h 885833"/>
              <a:gd name="connsiteX6" fmla="*/ 657367 w 2089912"/>
              <a:gd name="connsiteY6" fmla="*/ 18197 h 885833"/>
              <a:gd name="connsiteX7" fmla="*/ 739254 w 2089912"/>
              <a:gd name="connsiteY7" fmla="*/ 809767 h 885833"/>
              <a:gd name="connsiteX8" fmla="*/ 889379 w 2089912"/>
              <a:gd name="connsiteY8" fmla="*/ 18197 h 885833"/>
              <a:gd name="connsiteX9" fmla="*/ 984913 w 2089912"/>
              <a:gd name="connsiteY9" fmla="*/ 809767 h 885833"/>
              <a:gd name="connsiteX10" fmla="*/ 1135039 w 2089912"/>
              <a:gd name="connsiteY10" fmla="*/ 18197 h 885833"/>
              <a:gd name="connsiteX11" fmla="*/ 1216925 w 2089912"/>
              <a:gd name="connsiteY11" fmla="*/ 823415 h 885833"/>
              <a:gd name="connsiteX12" fmla="*/ 1380699 w 2089912"/>
              <a:gd name="connsiteY12" fmla="*/ 18197 h 885833"/>
              <a:gd name="connsiteX13" fmla="*/ 1462585 w 2089912"/>
              <a:gd name="connsiteY13" fmla="*/ 823415 h 885833"/>
              <a:gd name="connsiteX14" fmla="*/ 1599063 w 2089912"/>
              <a:gd name="connsiteY14" fmla="*/ 4549 h 885833"/>
              <a:gd name="connsiteX15" fmla="*/ 1680949 w 2089912"/>
              <a:gd name="connsiteY15" fmla="*/ 823415 h 885833"/>
              <a:gd name="connsiteX16" fmla="*/ 1787075 w 2089912"/>
              <a:gd name="connsiteY16" fmla="*/ 379055 h 885833"/>
              <a:gd name="connsiteX17" fmla="*/ 2052540 w 2089912"/>
              <a:gd name="connsiteY17" fmla="*/ 394545 h 885833"/>
              <a:gd name="connsiteX18" fmla="*/ 2011307 w 2089912"/>
              <a:gd name="connsiteY18" fmla="*/ 370395 h 885833"/>
              <a:gd name="connsiteX0" fmla="*/ 61145 w 2135135"/>
              <a:gd name="connsiteY0" fmla="*/ 464024 h 881284"/>
              <a:gd name="connsiteX1" fmla="*/ 15922 w 2135135"/>
              <a:gd name="connsiteY1" fmla="*/ 484663 h 881284"/>
              <a:gd name="connsiteX2" fmla="*/ 156680 w 2135135"/>
              <a:gd name="connsiteY2" fmla="*/ 54591 h 881284"/>
              <a:gd name="connsiteX3" fmla="*/ 293157 w 2135135"/>
              <a:gd name="connsiteY3" fmla="*/ 764275 h 881284"/>
              <a:gd name="connsiteX4" fmla="*/ 456931 w 2135135"/>
              <a:gd name="connsiteY4" fmla="*/ 13648 h 881284"/>
              <a:gd name="connsiteX5" fmla="*/ 552465 w 2135135"/>
              <a:gd name="connsiteY5" fmla="*/ 791570 h 881284"/>
              <a:gd name="connsiteX6" fmla="*/ 702590 w 2135135"/>
              <a:gd name="connsiteY6" fmla="*/ 13648 h 881284"/>
              <a:gd name="connsiteX7" fmla="*/ 784477 w 2135135"/>
              <a:gd name="connsiteY7" fmla="*/ 805218 h 881284"/>
              <a:gd name="connsiteX8" fmla="*/ 934602 w 2135135"/>
              <a:gd name="connsiteY8" fmla="*/ 13648 h 881284"/>
              <a:gd name="connsiteX9" fmla="*/ 1030136 w 2135135"/>
              <a:gd name="connsiteY9" fmla="*/ 805218 h 881284"/>
              <a:gd name="connsiteX10" fmla="*/ 1180262 w 2135135"/>
              <a:gd name="connsiteY10" fmla="*/ 13648 h 881284"/>
              <a:gd name="connsiteX11" fmla="*/ 1262148 w 2135135"/>
              <a:gd name="connsiteY11" fmla="*/ 818866 h 881284"/>
              <a:gd name="connsiteX12" fmla="*/ 1425922 w 2135135"/>
              <a:gd name="connsiteY12" fmla="*/ 13648 h 881284"/>
              <a:gd name="connsiteX13" fmla="*/ 1507808 w 2135135"/>
              <a:gd name="connsiteY13" fmla="*/ 818866 h 881284"/>
              <a:gd name="connsiteX14" fmla="*/ 1644286 w 2135135"/>
              <a:gd name="connsiteY14" fmla="*/ 0 h 881284"/>
              <a:gd name="connsiteX15" fmla="*/ 1726172 w 2135135"/>
              <a:gd name="connsiteY15" fmla="*/ 818866 h 881284"/>
              <a:gd name="connsiteX16" fmla="*/ 1832298 w 2135135"/>
              <a:gd name="connsiteY16" fmla="*/ 374506 h 881284"/>
              <a:gd name="connsiteX17" fmla="*/ 2097763 w 2135135"/>
              <a:gd name="connsiteY17" fmla="*/ 389996 h 881284"/>
              <a:gd name="connsiteX18" fmla="*/ 2056530 w 2135135"/>
              <a:gd name="connsiteY18" fmla="*/ 365846 h 881284"/>
              <a:gd name="connsiteX0" fmla="*/ 61145 w 2135135"/>
              <a:gd name="connsiteY0" fmla="*/ 471862 h 889122"/>
              <a:gd name="connsiteX1" fmla="*/ 15922 w 2135135"/>
              <a:gd name="connsiteY1" fmla="*/ 492501 h 889122"/>
              <a:gd name="connsiteX2" fmla="*/ 94082 w 2135135"/>
              <a:gd name="connsiteY2" fmla="*/ 397540 h 889122"/>
              <a:gd name="connsiteX3" fmla="*/ 156680 w 2135135"/>
              <a:gd name="connsiteY3" fmla="*/ 62429 h 889122"/>
              <a:gd name="connsiteX4" fmla="*/ 293157 w 2135135"/>
              <a:gd name="connsiteY4" fmla="*/ 772113 h 889122"/>
              <a:gd name="connsiteX5" fmla="*/ 456931 w 2135135"/>
              <a:gd name="connsiteY5" fmla="*/ 21486 h 889122"/>
              <a:gd name="connsiteX6" fmla="*/ 552465 w 2135135"/>
              <a:gd name="connsiteY6" fmla="*/ 799408 h 889122"/>
              <a:gd name="connsiteX7" fmla="*/ 702590 w 2135135"/>
              <a:gd name="connsiteY7" fmla="*/ 21486 h 889122"/>
              <a:gd name="connsiteX8" fmla="*/ 784477 w 2135135"/>
              <a:gd name="connsiteY8" fmla="*/ 813056 h 889122"/>
              <a:gd name="connsiteX9" fmla="*/ 934602 w 2135135"/>
              <a:gd name="connsiteY9" fmla="*/ 21486 h 889122"/>
              <a:gd name="connsiteX10" fmla="*/ 1030136 w 2135135"/>
              <a:gd name="connsiteY10" fmla="*/ 813056 h 889122"/>
              <a:gd name="connsiteX11" fmla="*/ 1180262 w 2135135"/>
              <a:gd name="connsiteY11" fmla="*/ 21486 h 889122"/>
              <a:gd name="connsiteX12" fmla="*/ 1262148 w 2135135"/>
              <a:gd name="connsiteY12" fmla="*/ 826704 h 889122"/>
              <a:gd name="connsiteX13" fmla="*/ 1425922 w 2135135"/>
              <a:gd name="connsiteY13" fmla="*/ 21486 h 889122"/>
              <a:gd name="connsiteX14" fmla="*/ 1507808 w 2135135"/>
              <a:gd name="connsiteY14" fmla="*/ 826704 h 889122"/>
              <a:gd name="connsiteX15" fmla="*/ 1644286 w 2135135"/>
              <a:gd name="connsiteY15" fmla="*/ 7838 h 889122"/>
              <a:gd name="connsiteX16" fmla="*/ 1726172 w 2135135"/>
              <a:gd name="connsiteY16" fmla="*/ 826704 h 889122"/>
              <a:gd name="connsiteX17" fmla="*/ 1832298 w 2135135"/>
              <a:gd name="connsiteY17" fmla="*/ 382344 h 889122"/>
              <a:gd name="connsiteX18" fmla="*/ 2097763 w 2135135"/>
              <a:gd name="connsiteY18" fmla="*/ 397834 h 889122"/>
              <a:gd name="connsiteX19" fmla="*/ 2056530 w 2135135"/>
              <a:gd name="connsiteY19" fmla="*/ 373684 h 889122"/>
              <a:gd name="connsiteX0" fmla="*/ 61145 w 2135135"/>
              <a:gd name="connsiteY0" fmla="*/ 549248 h 966508"/>
              <a:gd name="connsiteX1" fmla="*/ 15922 w 2135135"/>
              <a:gd name="connsiteY1" fmla="*/ 569887 h 966508"/>
              <a:gd name="connsiteX2" fmla="*/ 94082 w 2135135"/>
              <a:gd name="connsiteY2" fmla="*/ 474926 h 966508"/>
              <a:gd name="connsiteX3" fmla="*/ 242251 w 2135135"/>
              <a:gd name="connsiteY3" fmla="*/ 62429 h 966508"/>
              <a:gd name="connsiteX4" fmla="*/ 293157 w 2135135"/>
              <a:gd name="connsiteY4" fmla="*/ 849499 h 966508"/>
              <a:gd name="connsiteX5" fmla="*/ 456931 w 2135135"/>
              <a:gd name="connsiteY5" fmla="*/ 98872 h 966508"/>
              <a:gd name="connsiteX6" fmla="*/ 552465 w 2135135"/>
              <a:gd name="connsiteY6" fmla="*/ 876794 h 966508"/>
              <a:gd name="connsiteX7" fmla="*/ 702590 w 2135135"/>
              <a:gd name="connsiteY7" fmla="*/ 98872 h 966508"/>
              <a:gd name="connsiteX8" fmla="*/ 784477 w 2135135"/>
              <a:gd name="connsiteY8" fmla="*/ 890442 h 966508"/>
              <a:gd name="connsiteX9" fmla="*/ 934602 w 2135135"/>
              <a:gd name="connsiteY9" fmla="*/ 98872 h 966508"/>
              <a:gd name="connsiteX10" fmla="*/ 1030136 w 2135135"/>
              <a:gd name="connsiteY10" fmla="*/ 890442 h 966508"/>
              <a:gd name="connsiteX11" fmla="*/ 1180262 w 2135135"/>
              <a:gd name="connsiteY11" fmla="*/ 98872 h 966508"/>
              <a:gd name="connsiteX12" fmla="*/ 1262148 w 2135135"/>
              <a:gd name="connsiteY12" fmla="*/ 904090 h 966508"/>
              <a:gd name="connsiteX13" fmla="*/ 1425922 w 2135135"/>
              <a:gd name="connsiteY13" fmla="*/ 98872 h 966508"/>
              <a:gd name="connsiteX14" fmla="*/ 1507808 w 2135135"/>
              <a:gd name="connsiteY14" fmla="*/ 904090 h 966508"/>
              <a:gd name="connsiteX15" fmla="*/ 1644286 w 2135135"/>
              <a:gd name="connsiteY15" fmla="*/ 85224 h 966508"/>
              <a:gd name="connsiteX16" fmla="*/ 1726172 w 2135135"/>
              <a:gd name="connsiteY16" fmla="*/ 904090 h 966508"/>
              <a:gd name="connsiteX17" fmla="*/ 1832298 w 2135135"/>
              <a:gd name="connsiteY17" fmla="*/ 459730 h 966508"/>
              <a:gd name="connsiteX18" fmla="*/ 2097763 w 2135135"/>
              <a:gd name="connsiteY18" fmla="*/ 475220 h 966508"/>
              <a:gd name="connsiteX19" fmla="*/ 2056530 w 2135135"/>
              <a:gd name="connsiteY19" fmla="*/ 451070 h 966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35135" h="966508">
                <a:moveTo>
                  <a:pt x="61145" y="549248"/>
                </a:moveTo>
                <a:cubicBezTo>
                  <a:pt x="53184" y="556072"/>
                  <a:pt x="0" y="638126"/>
                  <a:pt x="15922" y="569887"/>
                </a:cubicBezTo>
                <a:cubicBezTo>
                  <a:pt x="7268" y="570416"/>
                  <a:pt x="56361" y="559502"/>
                  <a:pt x="94082" y="474926"/>
                </a:cubicBezTo>
                <a:cubicBezTo>
                  <a:pt x="131804" y="390350"/>
                  <a:pt x="209072" y="0"/>
                  <a:pt x="242251" y="62429"/>
                </a:cubicBezTo>
                <a:cubicBezTo>
                  <a:pt x="275430" y="124858"/>
                  <a:pt x="257377" y="843425"/>
                  <a:pt x="293157" y="849499"/>
                </a:cubicBezTo>
                <a:cubicBezTo>
                  <a:pt x="328937" y="855573"/>
                  <a:pt x="413713" y="94323"/>
                  <a:pt x="456931" y="98872"/>
                </a:cubicBezTo>
                <a:cubicBezTo>
                  <a:pt x="500149" y="103421"/>
                  <a:pt x="511522" y="876794"/>
                  <a:pt x="552465" y="876794"/>
                </a:cubicBezTo>
                <a:cubicBezTo>
                  <a:pt x="593408" y="876794"/>
                  <a:pt x="663921" y="96597"/>
                  <a:pt x="702590" y="98872"/>
                </a:cubicBezTo>
                <a:cubicBezTo>
                  <a:pt x="741259" y="101147"/>
                  <a:pt x="745808" y="890442"/>
                  <a:pt x="784477" y="890442"/>
                </a:cubicBezTo>
                <a:cubicBezTo>
                  <a:pt x="823146" y="890442"/>
                  <a:pt x="893659" y="98872"/>
                  <a:pt x="934602" y="98872"/>
                </a:cubicBezTo>
                <a:cubicBezTo>
                  <a:pt x="975545" y="98872"/>
                  <a:pt x="989193" y="890442"/>
                  <a:pt x="1030136" y="890442"/>
                </a:cubicBezTo>
                <a:cubicBezTo>
                  <a:pt x="1071079" y="890442"/>
                  <a:pt x="1141593" y="96597"/>
                  <a:pt x="1180262" y="98872"/>
                </a:cubicBezTo>
                <a:cubicBezTo>
                  <a:pt x="1218931" y="101147"/>
                  <a:pt x="1221205" y="904090"/>
                  <a:pt x="1262148" y="904090"/>
                </a:cubicBezTo>
                <a:cubicBezTo>
                  <a:pt x="1303091" y="904090"/>
                  <a:pt x="1384979" y="98872"/>
                  <a:pt x="1425922" y="98872"/>
                </a:cubicBezTo>
                <a:cubicBezTo>
                  <a:pt x="1466865" y="98872"/>
                  <a:pt x="1471414" y="906365"/>
                  <a:pt x="1507808" y="904090"/>
                </a:cubicBezTo>
                <a:cubicBezTo>
                  <a:pt x="1544202" y="901815"/>
                  <a:pt x="1607892" y="85224"/>
                  <a:pt x="1644286" y="85224"/>
                </a:cubicBezTo>
                <a:cubicBezTo>
                  <a:pt x="1680680" y="85224"/>
                  <a:pt x="1694837" y="841672"/>
                  <a:pt x="1726172" y="904090"/>
                </a:cubicBezTo>
                <a:cubicBezTo>
                  <a:pt x="1757507" y="966508"/>
                  <a:pt x="1770366" y="531208"/>
                  <a:pt x="1832298" y="459730"/>
                </a:cubicBezTo>
                <a:cubicBezTo>
                  <a:pt x="1894230" y="388252"/>
                  <a:pt x="2060391" y="476663"/>
                  <a:pt x="2097763" y="475220"/>
                </a:cubicBezTo>
                <a:cubicBezTo>
                  <a:pt x="2135135" y="473777"/>
                  <a:pt x="2102023" y="460168"/>
                  <a:pt x="2056530" y="451070"/>
                </a:cubicBezTo>
              </a:path>
            </a:pathLst>
          </a:custGeom>
          <a:ln w="317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47" name="Rectangle 1"/>
          <p:cNvSpPr>
            <a:spLocks noChangeArrowheads="1"/>
          </p:cNvSpPr>
          <p:nvPr/>
        </p:nvSpPr>
        <p:spPr bwMode="auto">
          <a:xfrm>
            <a:off x="1447800" y="6019800"/>
            <a:ext cx="1334661" cy="369332"/>
          </a:xfrm>
          <a:prstGeom prst="rect">
            <a:avLst/>
          </a:prstGeom>
          <a:noFill/>
          <a:ln w="9525">
            <a:noFill/>
            <a:miter lim="800000"/>
            <a:headEnd/>
            <a:tailEnd/>
          </a:ln>
        </p:spPr>
        <p:txBody>
          <a:bodyPr wrap="none">
            <a:spAutoFit/>
          </a:bodyPr>
          <a:lstStyle/>
          <a:p>
            <a:r>
              <a:rPr lang="en-US" sz="1800" b="1" dirty="0"/>
              <a:t>Figure (2.6)</a:t>
            </a:r>
            <a:endParaRPr lang="en-US" sz="1800" dirty="0"/>
          </a:p>
        </p:txBody>
      </p:sp>
      <p:sp>
        <p:nvSpPr>
          <p:cNvPr id="9" name="Slide Number Placeholder 1"/>
          <p:cNvSpPr txBox="1">
            <a:spLocks/>
          </p:cNvSpPr>
          <p:nvPr/>
        </p:nvSpPr>
        <p:spPr bwMode="auto">
          <a:xfrm>
            <a:off x="8382000" y="6553200"/>
            <a:ext cx="457200" cy="457200"/>
          </a:xfrm>
          <a:prstGeom prst="rect">
            <a:avLst/>
          </a:prstGeom>
          <a:noFill/>
          <a:ln>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rPr>
              <a:t>6</a:t>
            </a:r>
          </a:p>
        </p:txBody>
      </p:sp>
      <p:grpSp>
        <p:nvGrpSpPr>
          <p:cNvPr id="2" name="Group 12"/>
          <p:cNvGrpSpPr/>
          <p:nvPr/>
        </p:nvGrpSpPr>
        <p:grpSpPr>
          <a:xfrm>
            <a:off x="3848268" y="3241357"/>
            <a:ext cx="822960" cy="822960"/>
            <a:chOff x="1828802" y="3276597"/>
            <a:chExt cx="1447800" cy="1499616"/>
          </a:xfrm>
        </p:grpSpPr>
        <p:sp>
          <p:nvSpPr>
            <p:cNvPr id="14" name="Oval 13"/>
            <p:cNvSpPr/>
            <p:nvPr/>
          </p:nvSpPr>
          <p:spPr>
            <a:xfrm>
              <a:off x="1981202" y="4114799"/>
              <a:ext cx="587188" cy="585216"/>
            </a:xfrm>
            <a:prstGeom prst="ellipse">
              <a:avLst/>
            </a:prstGeom>
            <a:solidFill>
              <a:srgbClr val="FF0000"/>
            </a:solidFill>
            <a:ln>
              <a:noFill/>
            </a:ln>
            <a:scene3d>
              <a:camera prst="orthographicFront"/>
              <a:lightRig rig="threePt" dir="t"/>
            </a:scene3d>
            <a:sp3d>
              <a:bevelT w="177800" h="177800"/>
              <a:bevelB w="177800" h="177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438402" y="3276597"/>
              <a:ext cx="587188" cy="585216"/>
            </a:xfrm>
            <a:prstGeom prst="ellipse">
              <a:avLst/>
            </a:prstGeom>
            <a:solidFill>
              <a:srgbClr val="FF0000"/>
            </a:solidFill>
            <a:ln>
              <a:noFill/>
            </a:ln>
            <a:scene3d>
              <a:camera prst="orthographicFront"/>
              <a:lightRig rig="threePt" dir="t"/>
            </a:scene3d>
            <a:sp3d>
              <a:bevelT w="177800" h="177800"/>
              <a:bevelB w="177800" h="177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286002" y="3276599"/>
              <a:ext cx="587188" cy="585216"/>
            </a:xfrm>
            <a:prstGeom prst="ellipse">
              <a:avLst/>
            </a:prstGeom>
            <a:solidFill>
              <a:srgbClr val="0070C0"/>
            </a:solidFill>
            <a:ln>
              <a:noFill/>
            </a:ln>
            <a:scene3d>
              <a:camera prst="orthographicFront"/>
              <a:lightRig rig="threePt" dir="t"/>
            </a:scene3d>
            <a:sp3d>
              <a:bevelT w="177800" h="177800"/>
              <a:bevelB w="177800" h="177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514603" y="4114799"/>
              <a:ext cx="587188" cy="585216"/>
            </a:xfrm>
            <a:prstGeom prst="ellipse">
              <a:avLst/>
            </a:prstGeom>
            <a:solidFill>
              <a:srgbClr val="0070C0"/>
            </a:solidFill>
            <a:ln>
              <a:noFill/>
            </a:ln>
            <a:scene3d>
              <a:camera prst="orthographicFront"/>
              <a:lightRig rig="threePt" dir="t"/>
            </a:scene3d>
            <a:sp3d>
              <a:bevelT w="177800" h="177800"/>
              <a:bevelB w="177800" h="177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057403" y="3352798"/>
              <a:ext cx="587188" cy="585216"/>
            </a:xfrm>
            <a:prstGeom prst="ellipse">
              <a:avLst/>
            </a:prstGeom>
            <a:solidFill>
              <a:srgbClr val="FF0000"/>
            </a:solidFill>
            <a:ln>
              <a:noFill/>
            </a:ln>
            <a:scene3d>
              <a:camera prst="orthographicFront"/>
              <a:lightRig rig="threePt" dir="t"/>
            </a:scene3d>
            <a:sp3d>
              <a:bevelT w="177800" h="177800"/>
              <a:bevelB w="177800" h="177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613214" y="3428999"/>
              <a:ext cx="587188" cy="585216"/>
            </a:xfrm>
            <a:prstGeom prst="ellipse">
              <a:avLst/>
            </a:prstGeom>
            <a:solidFill>
              <a:srgbClr val="0070C0"/>
            </a:solidFill>
            <a:ln>
              <a:noFill/>
            </a:ln>
            <a:scene3d>
              <a:camera prst="orthographicFront"/>
              <a:lightRig rig="threePt" dir="t"/>
            </a:scene3d>
            <a:sp3d>
              <a:bevelT w="177800" h="177800"/>
              <a:bevelB w="177800" h="177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689414" y="3657599"/>
              <a:ext cx="587188" cy="585216"/>
            </a:xfrm>
            <a:prstGeom prst="ellipse">
              <a:avLst/>
            </a:prstGeom>
            <a:solidFill>
              <a:srgbClr val="FF0000"/>
            </a:solidFill>
            <a:ln>
              <a:noFill/>
            </a:ln>
            <a:scene3d>
              <a:camera prst="orthographicFront"/>
              <a:lightRig rig="threePt" dir="t"/>
            </a:scene3d>
            <a:sp3d>
              <a:bevelT w="177800" h="177800"/>
              <a:bevelB w="177800" h="177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232214" y="4190997"/>
              <a:ext cx="587188" cy="585216"/>
            </a:xfrm>
            <a:prstGeom prst="ellipse">
              <a:avLst/>
            </a:prstGeom>
            <a:solidFill>
              <a:srgbClr val="0070C0"/>
            </a:solidFill>
            <a:ln>
              <a:noFill/>
            </a:ln>
            <a:scene3d>
              <a:camera prst="orthographicFront"/>
              <a:lightRig rig="threePt" dir="t"/>
            </a:scene3d>
            <a:sp3d>
              <a:bevelT w="177800" h="177800"/>
              <a:bevelB w="177800" h="177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286002" y="4114797"/>
              <a:ext cx="587188" cy="585216"/>
            </a:xfrm>
            <a:prstGeom prst="ellipse">
              <a:avLst/>
            </a:prstGeom>
            <a:solidFill>
              <a:srgbClr val="FF0000"/>
            </a:solidFill>
            <a:ln>
              <a:noFill/>
            </a:ln>
            <a:scene3d>
              <a:camera prst="orthographicFront"/>
              <a:lightRig rig="threePt" dir="t"/>
            </a:scene3d>
            <a:sp3d>
              <a:bevelT w="177800" h="177800"/>
              <a:bevelB w="177800" h="177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981202" y="4038596"/>
              <a:ext cx="587188" cy="585216"/>
            </a:xfrm>
            <a:prstGeom prst="ellipse">
              <a:avLst/>
            </a:prstGeom>
            <a:solidFill>
              <a:srgbClr val="0070C0"/>
            </a:solidFill>
            <a:ln>
              <a:noFill/>
            </a:ln>
            <a:scene3d>
              <a:camera prst="orthographicFront"/>
              <a:lightRig rig="threePt" dir="t"/>
            </a:scene3d>
            <a:sp3d>
              <a:bevelT w="177800" h="177800"/>
              <a:bevelB w="177800" h="177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a:off x="1905002" y="3505197"/>
              <a:ext cx="587188" cy="585216"/>
            </a:xfrm>
            <a:prstGeom prst="ellipse">
              <a:avLst/>
            </a:prstGeom>
            <a:solidFill>
              <a:srgbClr val="0070C0"/>
            </a:solidFill>
            <a:ln>
              <a:noFill/>
            </a:ln>
            <a:scene3d>
              <a:camera prst="orthographicFront"/>
              <a:lightRig rig="threePt" dir="t"/>
            </a:scene3d>
            <a:sp3d>
              <a:bevelT w="177800" h="177800"/>
              <a:bevelB w="177800" h="177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828802" y="3809996"/>
              <a:ext cx="587188" cy="585216"/>
            </a:xfrm>
            <a:prstGeom prst="ellipse">
              <a:avLst/>
            </a:prstGeom>
            <a:solidFill>
              <a:srgbClr val="FF0000"/>
            </a:solidFill>
            <a:ln>
              <a:noFill/>
            </a:ln>
            <a:scene3d>
              <a:camera prst="orthographicFront"/>
              <a:lightRig rig="threePt" dir="t"/>
            </a:scene3d>
            <a:sp3d>
              <a:bevelT w="177800" h="177800"/>
              <a:bevelB w="177800" h="177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689414" y="3962398"/>
              <a:ext cx="587188" cy="585216"/>
            </a:xfrm>
            <a:prstGeom prst="ellipse">
              <a:avLst/>
            </a:prstGeom>
            <a:solidFill>
              <a:srgbClr val="0070C0"/>
            </a:solidFill>
            <a:ln>
              <a:noFill/>
            </a:ln>
            <a:scene3d>
              <a:camera prst="orthographicFront"/>
              <a:lightRig rig="threePt" dir="t"/>
            </a:scene3d>
            <a:sp3d>
              <a:bevelT w="177800" h="177800"/>
              <a:bevelB w="177800" h="177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2209800" y="3733800"/>
              <a:ext cx="587188" cy="585216"/>
            </a:xfrm>
            <a:prstGeom prst="ellipse">
              <a:avLst/>
            </a:prstGeom>
            <a:solidFill>
              <a:srgbClr val="FF0000"/>
            </a:solidFill>
            <a:ln>
              <a:noFill/>
            </a:ln>
            <a:scene3d>
              <a:camera prst="orthographicFront"/>
              <a:lightRig rig="threePt" dir="t"/>
            </a:scene3d>
            <a:sp3d>
              <a:bevelT w="177800" h="177800"/>
              <a:bevelB w="177800" h="177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Oval 27"/>
          <p:cNvSpPr/>
          <p:nvPr/>
        </p:nvSpPr>
        <p:spPr>
          <a:xfrm>
            <a:off x="5448468" y="3241357"/>
            <a:ext cx="182880" cy="182880"/>
          </a:xfrm>
          <a:prstGeom prst="ellipse">
            <a:avLst/>
          </a:prstGeom>
          <a:solidFill>
            <a:schemeClr val="tx1">
              <a:lumMod val="95000"/>
              <a:lumOff val="5000"/>
            </a:schemeClr>
          </a:solidFill>
          <a:ln>
            <a:noFill/>
          </a:ln>
          <a:scene3d>
            <a:camera prst="orthographicFront"/>
            <a:lightRig rig="threePt" dir="t"/>
          </a:scene3d>
          <a:sp3d>
            <a:bevelT w="91440" h="91440"/>
            <a:bevelB w="91440" h="9144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229268" y="4841557"/>
            <a:ext cx="182880" cy="182880"/>
          </a:xfrm>
          <a:prstGeom prst="ellipse">
            <a:avLst/>
          </a:prstGeom>
          <a:solidFill>
            <a:schemeClr val="tx1">
              <a:lumMod val="95000"/>
              <a:lumOff val="5000"/>
            </a:schemeClr>
          </a:solidFill>
          <a:ln>
            <a:noFill/>
          </a:ln>
          <a:scene3d>
            <a:camera prst="orthographicFront"/>
            <a:lightRig rig="threePt" dir="t"/>
          </a:scene3d>
          <a:sp3d>
            <a:bevelT w="91440" h="91440"/>
            <a:bevelB w="91440" h="9144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2933868" y="3622357"/>
            <a:ext cx="182880" cy="182880"/>
          </a:xfrm>
          <a:prstGeom prst="ellipse">
            <a:avLst/>
          </a:prstGeom>
          <a:solidFill>
            <a:schemeClr val="tx1">
              <a:lumMod val="95000"/>
              <a:lumOff val="5000"/>
            </a:schemeClr>
          </a:solidFill>
          <a:ln>
            <a:noFill/>
          </a:ln>
          <a:scene3d>
            <a:camera prst="orthographicFront"/>
            <a:lightRig rig="threePt" dir="t"/>
          </a:scene3d>
          <a:sp3d>
            <a:bevelT w="91440" h="91440"/>
            <a:bevelB w="91440" h="9144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4457868" y="2250757"/>
            <a:ext cx="182880" cy="182880"/>
          </a:xfrm>
          <a:prstGeom prst="ellipse">
            <a:avLst/>
          </a:prstGeom>
          <a:solidFill>
            <a:schemeClr val="tx1">
              <a:lumMod val="95000"/>
              <a:lumOff val="5000"/>
            </a:schemeClr>
          </a:solidFill>
          <a:ln>
            <a:noFill/>
          </a:ln>
          <a:scene3d>
            <a:camera prst="orthographicFront"/>
            <a:lightRig rig="threePt" dir="t"/>
          </a:scene3d>
          <a:sp3d>
            <a:bevelT w="91440" h="91440"/>
            <a:bevelB w="91440" h="9144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2979588" y="3927157"/>
            <a:ext cx="182880" cy="182880"/>
          </a:xfrm>
          <a:prstGeom prst="ellipse">
            <a:avLst/>
          </a:prstGeom>
          <a:solidFill>
            <a:schemeClr val="tx1">
              <a:lumMod val="95000"/>
              <a:lumOff val="5000"/>
            </a:schemeClr>
          </a:solidFill>
          <a:ln>
            <a:noFill/>
          </a:ln>
          <a:scene3d>
            <a:camera prst="orthographicFront"/>
            <a:lightRig rig="threePt" dir="t"/>
          </a:scene3d>
          <a:sp3d>
            <a:bevelT w="91440" h="91440"/>
            <a:bevelB w="91440" h="9144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4610268" y="4765357"/>
            <a:ext cx="182880" cy="182880"/>
          </a:xfrm>
          <a:prstGeom prst="ellipse">
            <a:avLst/>
          </a:prstGeom>
          <a:solidFill>
            <a:schemeClr val="tx1">
              <a:lumMod val="95000"/>
              <a:lumOff val="5000"/>
            </a:schemeClr>
          </a:solidFill>
          <a:ln>
            <a:noFill/>
          </a:ln>
          <a:scene3d>
            <a:camera prst="orthographicFront"/>
            <a:lightRig rig="threePt" dir="t"/>
          </a:scene3d>
          <a:sp3d>
            <a:bevelT w="91440" h="91440"/>
            <a:bevelB w="91440" h="9144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524668" y="3546157"/>
            <a:ext cx="182880" cy="182880"/>
          </a:xfrm>
          <a:prstGeom prst="ellipse">
            <a:avLst/>
          </a:prstGeom>
          <a:solidFill>
            <a:schemeClr val="tx1">
              <a:lumMod val="95000"/>
              <a:lumOff val="5000"/>
            </a:schemeClr>
          </a:solidFill>
          <a:ln>
            <a:noFill/>
          </a:ln>
          <a:scene3d>
            <a:camera prst="orthographicFront"/>
            <a:lightRig rig="threePt" dir="t"/>
          </a:scene3d>
          <a:sp3d>
            <a:bevelT w="91440" h="91440"/>
            <a:bevelB w="91440" h="9144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3010068" y="2326957"/>
            <a:ext cx="2590800" cy="259080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467268" y="2784157"/>
            <a:ext cx="1676400" cy="167640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4168747" y="4343400"/>
            <a:ext cx="182880" cy="182880"/>
          </a:xfrm>
          <a:prstGeom prst="ellipse">
            <a:avLst/>
          </a:prstGeom>
          <a:solidFill>
            <a:schemeClr val="tx1">
              <a:lumMod val="95000"/>
              <a:lumOff val="5000"/>
            </a:schemeClr>
          </a:solidFill>
          <a:ln>
            <a:noFill/>
          </a:ln>
          <a:scene3d>
            <a:camera prst="orthographicFront"/>
            <a:lightRig rig="threePt" dir="t"/>
          </a:scene3d>
          <a:sp3d>
            <a:bevelT w="91440" h="91440"/>
            <a:bevelB w="91440" h="9144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244947" y="2667000"/>
            <a:ext cx="182880" cy="182880"/>
          </a:xfrm>
          <a:prstGeom prst="ellipse">
            <a:avLst/>
          </a:prstGeom>
          <a:solidFill>
            <a:schemeClr val="tx1">
              <a:lumMod val="95000"/>
              <a:lumOff val="5000"/>
            </a:schemeClr>
          </a:solidFill>
          <a:ln>
            <a:noFill/>
          </a:ln>
          <a:scene3d>
            <a:camera prst="orthographicFront"/>
            <a:lightRig rig="threePt" dir="t"/>
          </a:scene3d>
          <a:sp3d>
            <a:bevelT w="91440" h="91440"/>
            <a:bevelB w="91440" h="9144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rot="1515777">
            <a:off x="1385000" y="2095500"/>
            <a:ext cx="2259388" cy="212033"/>
          </a:xfrm>
          <a:custGeom>
            <a:avLst/>
            <a:gdLst>
              <a:gd name="connsiteX0" fmla="*/ 15922 w 2222311"/>
              <a:gd name="connsiteY0" fmla="*/ 468573 h 873457"/>
              <a:gd name="connsiteX1" fmla="*/ 15922 w 2222311"/>
              <a:gd name="connsiteY1" fmla="*/ 413982 h 873457"/>
              <a:gd name="connsiteX2" fmla="*/ 111457 w 2222311"/>
              <a:gd name="connsiteY2" fmla="*/ 59140 h 873457"/>
              <a:gd name="connsiteX3" fmla="*/ 247934 w 2222311"/>
              <a:gd name="connsiteY3" fmla="*/ 768824 h 873457"/>
              <a:gd name="connsiteX4" fmla="*/ 411708 w 2222311"/>
              <a:gd name="connsiteY4" fmla="*/ 18197 h 873457"/>
              <a:gd name="connsiteX5" fmla="*/ 507242 w 2222311"/>
              <a:gd name="connsiteY5" fmla="*/ 796119 h 873457"/>
              <a:gd name="connsiteX6" fmla="*/ 657367 w 2222311"/>
              <a:gd name="connsiteY6" fmla="*/ 18197 h 873457"/>
              <a:gd name="connsiteX7" fmla="*/ 739254 w 2222311"/>
              <a:gd name="connsiteY7" fmla="*/ 809767 h 873457"/>
              <a:gd name="connsiteX8" fmla="*/ 889379 w 2222311"/>
              <a:gd name="connsiteY8" fmla="*/ 18197 h 873457"/>
              <a:gd name="connsiteX9" fmla="*/ 984913 w 2222311"/>
              <a:gd name="connsiteY9" fmla="*/ 809767 h 873457"/>
              <a:gd name="connsiteX10" fmla="*/ 1135039 w 2222311"/>
              <a:gd name="connsiteY10" fmla="*/ 18197 h 873457"/>
              <a:gd name="connsiteX11" fmla="*/ 1216925 w 2222311"/>
              <a:gd name="connsiteY11" fmla="*/ 823415 h 873457"/>
              <a:gd name="connsiteX12" fmla="*/ 1380699 w 2222311"/>
              <a:gd name="connsiteY12" fmla="*/ 18197 h 873457"/>
              <a:gd name="connsiteX13" fmla="*/ 1462585 w 2222311"/>
              <a:gd name="connsiteY13" fmla="*/ 823415 h 873457"/>
              <a:gd name="connsiteX14" fmla="*/ 1599063 w 2222311"/>
              <a:gd name="connsiteY14" fmla="*/ 4549 h 873457"/>
              <a:gd name="connsiteX15" fmla="*/ 1680949 w 2222311"/>
              <a:gd name="connsiteY15" fmla="*/ 823415 h 873457"/>
              <a:gd name="connsiteX16" fmla="*/ 1831075 w 2222311"/>
              <a:gd name="connsiteY16" fmla="*/ 304800 h 873457"/>
              <a:gd name="connsiteX17" fmla="*/ 2172269 w 2222311"/>
              <a:gd name="connsiteY17" fmla="*/ 277504 h 873457"/>
              <a:gd name="connsiteX18" fmla="*/ 2131325 w 2222311"/>
              <a:gd name="connsiteY18" fmla="*/ 250209 h 873457"/>
              <a:gd name="connsiteX0" fmla="*/ 15922 w 2202308"/>
              <a:gd name="connsiteY0" fmla="*/ 468573 h 873457"/>
              <a:gd name="connsiteX1" fmla="*/ 15922 w 2202308"/>
              <a:gd name="connsiteY1" fmla="*/ 413982 h 873457"/>
              <a:gd name="connsiteX2" fmla="*/ 111457 w 2202308"/>
              <a:gd name="connsiteY2" fmla="*/ 59140 h 873457"/>
              <a:gd name="connsiteX3" fmla="*/ 247934 w 2202308"/>
              <a:gd name="connsiteY3" fmla="*/ 768824 h 873457"/>
              <a:gd name="connsiteX4" fmla="*/ 411708 w 2202308"/>
              <a:gd name="connsiteY4" fmla="*/ 18197 h 873457"/>
              <a:gd name="connsiteX5" fmla="*/ 507242 w 2202308"/>
              <a:gd name="connsiteY5" fmla="*/ 796119 h 873457"/>
              <a:gd name="connsiteX6" fmla="*/ 657367 w 2202308"/>
              <a:gd name="connsiteY6" fmla="*/ 18197 h 873457"/>
              <a:gd name="connsiteX7" fmla="*/ 739254 w 2202308"/>
              <a:gd name="connsiteY7" fmla="*/ 809767 h 873457"/>
              <a:gd name="connsiteX8" fmla="*/ 889379 w 2202308"/>
              <a:gd name="connsiteY8" fmla="*/ 18197 h 873457"/>
              <a:gd name="connsiteX9" fmla="*/ 984913 w 2202308"/>
              <a:gd name="connsiteY9" fmla="*/ 809767 h 873457"/>
              <a:gd name="connsiteX10" fmla="*/ 1135039 w 2202308"/>
              <a:gd name="connsiteY10" fmla="*/ 18197 h 873457"/>
              <a:gd name="connsiteX11" fmla="*/ 1216925 w 2202308"/>
              <a:gd name="connsiteY11" fmla="*/ 823415 h 873457"/>
              <a:gd name="connsiteX12" fmla="*/ 1380699 w 2202308"/>
              <a:gd name="connsiteY12" fmla="*/ 18197 h 873457"/>
              <a:gd name="connsiteX13" fmla="*/ 1462585 w 2202308"/>
              <a:gd name="connsiteY13" fmla="*/ 823415 h 873457"/>
              <a:gd name="connsiteX14" fmla="*/ 1599063 w 2202308"/>
              <a:gd name="connsiteY14" fmla="*/ 4549 h 873457"/>
              <a:gd name="connsiteX15" fmla="*/ 1680949 w 2202308"/>
              <a:gd name="connsiteY15" fmla="*/ 823415 h 873457"/>
              <a:gd name="connsiteX16" fmla="*/ 1831075 w 2202308"/>
              <a:gd name="connsiteY16" fmla="*/ 304800 h 873457"/>
              <a:gd name="connsiteX17" fmla="*/ 2172269 w 2202308"/>
              <a:gd name="connsiteY17" fmla="*/ 277504 h 873457"/>
              <a:gd name="connsiteX18" fmla="*/ 2011307 w 2202308"/>
              <a:gd name="connsiteY18" fmla="*/ 370395 h 873457"/>
              <a:gd name="connsiteX0" fmla="*/ 15922 w 2082579"/>
              <a:gd name="connsiteY0" fmla="*/ 468573 h 873457"/>
              <a:gd name="connsiteX1" fmla="*/ 15922 w 2082579"/>
              <a:gd name="connsiteY1" fmla="*/ 413982 h 873457"/>
              <a:gd name="connsiteX2" fmla="*/ 111457 w 2082579"/>
              <a:gd name="connsiteY2" fmla="*/ 59140 h 873457"/>
              <a:gd name="connsiteX3" fmla="*/ 247934 w 2082579"/>
              <a:gd name="connsiteY3" fmla="*/ 768824 h 873457"/>
              <a:gd name="connsiteX4" fmla="*/ 411708 w 2082579"/>
              <a:gd name="connsiteY4" fmla="*/ 18197 h 873457"/>
              <a:gd name="connsiteX5" fmla="*/ 507242 w 2082579"/>
              <a:gd name="connsiteY5" fmla="*/ 796119 h 873457"/>
              <a:gd name="connsiteX6" fmla="*/ 657367 w 2082579"/>
              <a:gd name="connsiteY6" fmla="*/ 18197 h 873457"/>
              <a:gd name="connsiteX7" fmla="*/ 739254 w 2082579"/>
              <a:gd name="connsiteY7" fmla="*/ 809767 h 873457"/>
              <a:gd name="connsiteX8" fmla="*/ 889379 w 2082579"/>
              <a:gd name="connsiteY8" fmla="*/ 18197 h 873457"/>
              <a:gd name="connsiteX9" fmla="*/ 984913 w 2082579"/>
              <a:gd name="connsiteY9" fmla="*/ 809767 h 873457"/>
              <a:gd name="connsiteX10" fmla="*/ 1135039 w 2082579"/>
              <a:gd name="connsiteY10" fmla="*/ 18197 h 873457"/>
              <a:gd name="connsiteX11" fmla="*/ 1216925 w 2082579"/>
              <a:gd name="connsiteY11" fmla="*/ 823415 h 873457"/>
              <a:gd name="connsiteX12" fmla="*/ 1380699 w 2082579"/>
              <a:gd name="connsiteY12" fmla="*/ 18197 h 873457"/>
              <a:gd name="connsiteX13" fmla="*/ 1462585 w 2082579"/>
              <a:gd name="connsiteY13" fmla="*/ 823415 h 873457"/>
              <a:gd name="connsiteX14" fmla="*/ 1599063 w 2082579"/>
              <a:gd name="connsiteY14" fmla="*/ 4549 h 873457"/>
              <a:gd name="connsiteX15" fmla="*/ 1680949 w 2082579"/>
              <a:gd name="connsiteY15" fmla="*/ 823415 h 873457"/>
              <a:gd name="connsiteX16" fmla="*/ 1831075 w 2082579"/>
              <a:gd name="connsiteY16" fmla="*/ 304800 h 873457"/>
              <a:gd name="connsiteX17" fmla="*/ 2052540 w 2082579"/>
              <a:gd name="connsiteY17" fmla="*/ 394545 h 873457"/>
              <a:gd name="connsiteX18" fmla="*/ 2011307 w 2082579"/>
              <a:gd name="connsiteY18" fmla="*/ 370395 h 873457"/>
              <a:gd name="connsiteX0" fmla="*/ 15922 w 2089912"/>
              <a:gd name="connsiteY0" fmla="*/ 468573 h 885833"/>
              <a:gd name="connsiteX1" fmla="*/ 15922 w 2089912"/>
              <a:gd name="connsiteY1" fmla="*/ 413982 h 885833"/>
              <a:gd name="connsiteX2" fmla="*/ 111457 w 2089912"/>
              <a:gd name="connsiteY2" fmla="*/ 59140 h 885833"/>
              <a:gd name="connsiteX3" fmla="*/ 247934 w 2089912"/>
              <a:gd name="connsiteY3" fmla="*/ 768824 h 885833"/>
              <a:gd name="connsiteX4" fmla="*/ 411708 w 2089912"/>
              <a:gd name="connsiteY4" fmla="*/ 18197 h 885833"/>
              <a:gd name="connsiteX5" fmla="*/ 507242 w 2089912"/>
              <a:gd name="connsiteY5" fmla="*/ 796119 h 885833"/>
              <a:gd name="connsiteX6" fmla="*/ 657367 w 2089912"/>
              <a:gd name="connsiteY6" fmla="*/ 18197 h 885833"/>
              <a:gd name="connsiteX7" fmla="*/ 739254 w 2089912"/>
              <a:gd name="connsiteY7" fmla="*/ 809767 h 885833"/>
              <a:gd name="connsiteX8" fmla="*/ 889379 w 2089912"/>
              <a:gd name="connsiteY8" fmla="*/ 18197 h 885833"/>
              <a:gd name="connsiteX9" fmla="*/ 984913 w 2089912"/>
              <a:gd name="connsiteY9" fmla="*/ 809767 h 885833"/>
              <a:gd name="connsiteX10" fmla="*/ 1135039 w 2089912"/>
              <a:gd name="connsiteY10" fmla="*/ 18197 h 885833"/>
              <a:gd name="connsiteX11" fmla="*/ 1216925 w 2089912"/>
              <a:gd name="connsiteY11" fmla="*/ 823415 h 885833"/>
              <a:gd name="connsiteX12" fmla="*/ 1380699 w 2089912"/>
              <a:gd name="connsiteY12" fmla="*/ 18197 h 885833"/>
              <a:gd name="connsiteX13" fmla="*/ 1462585 w 2089912"/>
              <a:gd name="connsiteY13" fmla="*/ 823415 h 885833"/>
              <a:gd name="connsiteX14" fmla="*/ 1599063 w 2089912"/>
              <a:gd name="connsiteY14" fmla="*/ 4549 h 885833"/>
              <a:gd name="connsiteX15" fmla="*/ 1680949 w 2089912"/>
              <a:gd name="connsiteY15" fmla="*/ 823415 h 885833"/>
              <a:gd name="connsiteX16" fmla="*/ 1787075 w 2089912"/>
              <a:gd name="connsiteY16" fmla="*/ 379055 h 885833"/>
              <a:gd name="connsiteX17" fmla="*/ 2052540 w 2089912"/>
              <a:gd name="connsiteY17" fmla="*/ 394545 h 885833"/>
              <a:gd name="connsiteX18" fmla="*/ 2011307 w 2089912"/>
              <a:gd name="connsiteY18" fmla="*/ 370395 h 885833"/>
              <a:gd name="connsiteX0" fmla="*/ 61145 w 2135135"/>
              <a:gd name="connsiteY0" fmla="*/ 464024 h 881284"/>
              <a:gd name="connsiteX1" fmla="*/ 15922 w 2135135"/>
              <a:gd name="connsiteY1" fmla="*/ 484663 h 881284"/>
              <a:gd name="connsiteX2" fmla="*/ 156680 w 2135135"/>
              <a:gd name="connsiteY2" fmla="*/ 54591 h 881284"/>
              <a:gd name="connsiteX3" fmla="*/ 293157 w 2135135"/>
              <a:gd name="connsiteY3" fmla="*/ 764275 h 881284"/>
              <a:gd name="connsiteX4" fmla="*/ 456931 w 2135135"/>
              <a:gd name="connsiteY4" fmla="*/ 13648 h 881284"/>
              <a:gd name="connsiteX5" fmla="*/ 552465 w 2135135"/>
              <a:gd name="connsiteY5" fmla="*/ 791570 h 881284"/>
              <a:gd name="connsiteX6" fmla="*/ 702590 w 2135135"/>
              <a:gd name="connsiteY6" fmla="*/ 13648 h 881284"/>
              <a:gd name="connsiteX7" fmla="*/ 784477 w 2135135"/>
              <a:gd name="connsiteY7" fmla="*/ 805218 h 881284"/>
              <a:gd name="connsiteX8" fmla="*/ 934602 w 2135135"/>
              <a:gd name="connsiteY8" fmla="*/ 13648 h 881284"/>
              <a:gd name="connsiteX9" fmla="*/ 1030136 w 2135135"/>
              <a:gd name="connsiteY9" fmla="*/ 805218 h 881284"/>
              <a:gd name="connsiteX10" fmla="*/ 1180262 w 2135135"/>
              <a:gd name="connsiteY10" fmla="*/ 13648 h 881284"/>
              <a:gd name="connsiteX11" fmla="*/ 1262148 w 2135135"/>
              <a:gd name="connsiteY11" fmla="*/ 818866 h 881284"/>
              <a:gd name="connsiteX12" fmla="*/ 1425922 w 2135135"/>
              <a:gd name="connsiteY12" fmla="*/ 13648 h 881284"/>
              <a:gd name="connsiteX13" fmla="*/ 1507808 w 2135135"/>
              <a:gd name="connsiteY13" fmla="*/ 818866 h 881284"/>
              <a:gd name="connsiteX14" fmla="*/ 1644286 w 2135135"/>
              <a:gd name="connsiteY14" fmla="*/ 0 h 881284"/>
              <a:gd name="connsiteX15" fmla="*/ 1726172 w 2135135"/>
              <a:gd name="connsiteY15" fmla="*/ 818866 h 881284"/>
              <a:gd name="connsiteX16" fmla="*/ 1832298 w 2135135"/>
              <a:gd name="connsiteY16" fmla="*/ 374506 h 881284"/>
              <a:gd name="connsiteX17" fmla="*/ 2097763 w 2135135"/>
              <a:gd name="connsiteY17" fmla="*/ 389996 h 881284"/>
              <a:gd name="connsiteX18" fmla="*/ 2056530 w 2135135"/>
              <a:gd name="connsiteY18" fmla="*/ 365846 h 881284"/>
              <a:gd name="connsiteX0" fmla="*/ 61145 w 2135135"/>
              <a:gd name="connsiteY0" fmla="*/ 471862 h 889122"/>
              <a:gd name="connsiteX1" fmla="*/ 15922 w 2135135"/>
              <a:gd name="connsiteY1" fmla="*/ 492501 h 889122"/>
              <a:gd name="connsiteX2" fmla="*/ 94082 w 2135135"/>
              <a:gd name="connsiteY2" fmla="*/ 397540 h 889122"/>
              <a:gd name="connsiteX3" fmla="*/ 156680 w 2135135"/>
              <a:gd name="connsiteY3" fmla="*/ 62429 h 889122"/>
              <a:gd name="connsiteX4" fmla="*/ 293157 w 2135135"/>
              <a:gd name="connsiteY4" fmla="*/ 772113 h 889122"/>
              <a:gd name="connsiteX5" fmla="*/ 456931 w 2135135"/>
              <a:gd name="connsiteY5" fmla="*/ 21486 h 889122"/>
              <a:gd name="connsiteX6" fmla="*/ 552465 w 2135135"/>
              <a:gd name="connsiteY6" fmla="*/ 799408 h 889122"/>
              <a:gd name="connsiteX7" fmla="*/ 702590 w 2135135"/>
              <a:gd name="connsiteY7" fmla="*/ 21486 h 889122"/>
              <a:gd name="connsiteX8" fmla="*/ 784477 w 2135135"/>
              <a:gd name="connsiteY8" fmla="*/ 813056 h 889122"/>
              <a:gd name="connsiteX9" fmla="*/ 934602 w 2135135"/>
              <a:gd name="connsiteY9" fmla="*/ 21486 h 889122"/>
              <a:gd name="connsiteX10" fmla="*/ 1030136 w 2135135"/>
              <a:gd name="connsiteY10" fmla="*/ 813056 h 889122"/>
              <a:gd name="connsiteX11" fmla="*/ 1180262 w 2135135"/>
              <a:gd name="connsiteY11" fmla="*/ 21486 h 889122"/>
              <a:gd name="connsiteX12" fmla="*/ 1262148 w 2135135"/>
              <a:gd name="connsiteY12" fmla="*/ 826704 h 889122"/>
              <a:gd name="connsiteX13" fmla="*/ 1425922 w 2135135"/>
              <a:gd name="connsiteY13" fmla="*/ 21486 h 889122"/>
              <a:gd name="connsiteX14" fmla="*/ 1507808 w 2135135"/>
              <a:gd name="connsiteY14" fmla="*/ 826704 h 889122"/>
              <a:gd name="connsiteX15" fmla="*/ 1644286 w 2135135"/>
              <a:gd name="connsiteY15" fmla="*/ 7838 h 889122"/>
              <a:gd name="connsiteX16" fmla="*/ 1726172 w 2135135"/>
              <a:gd name="connsiteY16" fmla="*/ 826704 h 889122"/>
              <a:gd name="connsiteX17" fmla="*/ 1832298 w 2135135"/>
              <a:gd name="connsiteY17" fmla="*/ 382344 h 889122"/>
              <a:gd name="connsiteX18" fmla="*/ 2097763 w 2135135"/>
              <a:gd name="connsiteY18" fmla="*/ 397834 h 889122"/>
              <a:gd name="connsiteX19" fmla="*/ 2056530 w 2135135"/>
              <a:gd name="connsiteY19" fmla="*/ 373684 h 889122"/>
              <a:gd name="connsiteX0" fmla="*/ 61145 w 2135135"/>
              <a:gd name="connsiteY0" fmla="*/ 549248 h 966508"/>
              <a:gd name="connsiteX1" fmla="*/ 15922 w 2135135"/>
              <a:gd name="connsiteY1" fmla="*/ 569887 h 966508"/>
              <a:gd name="connsiteX2" fmla="*/ 94082 w 2135135"/>
              <a:gd name="connsiteY2" fmla="*/ 474926 h 966508"/>
              <a:gd name="connsiteX3" fmla="*/ 242251 w 2135135"/>
              <a:gd name="connsiteY3" fmla="*/ 62429 h 966508"/>
              <a:gd name="connsiteX4" fmla="*/ 293157 w 2135135"/>
              <a:gd name="connsiteY4" fmla="*/ 849499 h 966508"/>
              <a:gd name="connsiteX5" fmla="*/ 456931 w 2135135"/>
              <a:gd name="connsiteY5" fmla="*/ 98872 h 966508"/>
              <a:gd name="connsiteX6" fmla="*/ 552465 w 2135135"/>
              <a:gd name="connsiteY6" fmla="*/ 876794 h 966508"/>
              <a:gd name="connsiteX7" fmla="*/ 702590 w 2135135"/>
              <a:gd name="connsiteY7" fmla="*/ 98872 h 966508"/>
              <a:gd name="connsiteX8" fmla="*/ 784477 w 2135135"/>
              <a:gd name="connsiteY8" fmla="*/ 890442 h 966508"/>
              <a:gd name="connsiteX9" fmla="*/ 934602 w 2135135"/>
              <a:gd name="connsiteY9" fmla="*/ 98872 h 966508"/>
              <a:gd name="connsiteX10" fmla="*/ 1030136 w 2135135"/>
              <a:gd name="connsiteY10" fmla="*/ 890442 h 966508"/>
              <a:gd name="connsiteX11" fmla="*/ 1180262 w 2135135"/>
              <a:gd name="connsiteY11" fmla="*/ 98872 h 966508"/>
              <a:gd name="connsiteX12" fmla="*/ 1262148 w 2135135"/>
              <a:gd name="connsiteY12" fmla="*/ 904090 h 966508"/>
              <a:gd name="connsiteX13" fmla="*/ 1425922 w 2135135"/>
              <a:gd name="connsiteY13" fmla="*/ 98872 h 966508"/>
              <a:gd name="connsiteX14" fmla="*/ 1507808 w 2135135"/>
              <a:gd name="connsiteY14" fmla="*/ 904090 h 966508"/>
              <a:gd name="connsiteX15" fmla="*/ 1644286 w 2135135"/>
              <a:gd name="connsiteY15" fmla="*/ 85224 h 966508"/>
              <a:gd name="connsiteX16" fmla="*/ 1726172 w 2135135"/>
              <a:gd name="connsiteY16" fmla="*/ 904090 h 966508"/>
              <a:gd name="connsiteX17" fmla="*/ 1832298 w 2135135"/>
              <a:gd name="connsiteY17" fmla="*/ 459730 h 966508"/>
              <a:gd name="connsiteX18" fmla="*/ 2097763 w 2135135"/>
              <a:gd name="connsiteY18" fmla="*/ 475220 h 966508"/>
              <a:gd name="connsiteX19" fmla="*/ 2056530 w 2135135"/>
              <a:gd name="connsiteY19" fmla="*/ 451070 h 966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35135" h="966508">
                <a:moveTo>
                  <a:pt x="61145" y="549248"/>
                </a:moveTo>
                <a:cubicBezTo>
                  <a:pt x="53184" y="556072"/>
                  <a:pt x="0" y="638126"/>
                  <a:pt x="15922" y="569887"/>
                </a:cubicBezTo>
                <a:cubicBezTo>
                  <a:pt x="7268" y="570416"/>
                  <a:pt x="56361" y="559502"/>
                  <a:pt x="94082" y="474926"/>
                </a:cubicBezTo>
                <a:cubicBezTo>
                  <a:pt x="131804" y="390350"/>
                  <a:pt x="209072" y="0"/>
                  <a:pt x="242251" y="62429"/>
                </a:cubicBezTo>
                <a:cubicBezTo>
                  <a:pt x="275430" y="124858"/>
                  <a:pt x="257377" y="843425"/>
                  <a:pt x="293157" y="849499"/>
                </a:cubicBezTo>
                <a:cubicBezTo>
                  <a:pt x="328937" y="855573"/>
                  <a:pt x="413713" y="94323"/>
                  <a:pt x="456931" y="98872"/>
                </a:cubicBezTo>
                <a:cubicBezTo>
                  <a:pt x="500149" y="103421"/>
                  <a:pt x="511522" y="876794"/>
                  <a:pt x="552465" y="876794"/>
                </a:cubicBezTo>
                <a:cubicBezTo>
                  <a:pt x="593408" y="876794"/>
                  <a:pt x="663921" y="96597"/>
                  <a:pt x="702590" y="98872"/>
                </a:cubicBezTo>
                <a:cubicBezTo>
                  <a:pt x="741259" y="101147"/>
                  <a:pt x="745808" y="890442"/>
                  <a:pt x="784477" y="890442"/>
                </a:cubicBezTo>
                <a:cubicBezTo>
                  <a:pt x="823146" y="890442"/>
                  <a:pt x="893659" y="98872"/>
                  <a:pt x="934602" y="98872"/>
                </a:cubicBezTo>
                <a:cubicBezTo>
                  <a:pt x="975545" y="98872"/>
                  <a:pt x="989193" y="890442"/>
                  <a:pt x="1030136" y="890442"/>
                </a:cubicBezTo>
                <a:cubicBezTo>
                  <a:pt x="1071079" y="890442"/>
                  <a:pt x="1141593" y="96597"/>
                  <a:pt x="1180262" y="98872"/>
                </a:cubicBezTo>
                <a:cubicBezTo>
                  <a:pt x="1218931" y="101147"/>
                  <a:pt x="1221205" y="904090"/>
                  <a:pt x="1262148" y="904090"/>
                </a:cubicBezTo>
                <a:cubicBezTo>
                  <a:pt x="1303091" y="904090"/>
                  <a:pt x="1384979" y="98872"/>
                  <a:pt x="1425922" y="98872"/>
                </a:cubicBezTo>
                <a:cubicBezTo>
                  <a:pt x="1466865" y="98872"/>
                  <a:pt x="1471414" y="906365"/>
                  <a:pt x="1507808" y="904090"/>
                </a:cubicBezTo>
                <a:cubicBezTo>
                  <a:pt x="1544202" y="901815"/>
                  <a:pt x="1607892" y="85224"/>
                  <a:pt x="1644286" y="85224"/>
                </a:cubicBezTo>
                <a:cubicBezTo>
                  <a:pt x="1680680" y="85224"/>
                  <a:pt x="1694837" y="841672"/>
                  <a:pt x="1726172" y="904090"/>
                </a:cubicBezTo>
                <a:cubicBezTo>
                  <a:pt x="1757507" y="966508"/>
                  <a:pt x="1770366" y="531208"/>
                  <a:pt x="1832298" y="459730"/>
                </a:cubicBezTo>
                <a:cubicBezTo>
                  <a:pt x="1894230" y="388252"/>
                  <a:pt x="2060391" y="476663"/>
                  <a:pt x="2097763" y="475220"/>
                </a:cubicBezTo>
                <a:cubicBezTo>
                  <a:pt x="2135135" y="473777"/>
                  <a:pt x="2102023" y="460168"/>
                  <a:pt x="2056530" y="451070"/>
                </a:cubicBezTo>
              </a:path>
            </a:pathLst>
          </a:custGeom>
          <a:ln w="317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Oval 41"/>
          <p:cNvSpPr/>
          <p:nvPr/>
        </p:nvSpPr>
        <p:spPr>
          <a:xfrm>
            <a:off x="4031148" y="2250757"/>
            <a:ext cx="182880" cy="182880"/>
          </a:xfrm>
          <a:prstGeom prst="ellipse">
            <a:avLst/>
          </a:prstGeom>
          <a:solidFill>
            <a:schemeClr val="tx1">
              <a:lumMod val="95000"/>
              <a:lumOff val="5000"/>
            </a:schemeClr>
          </a:solidFill>
          <a:ln>
            <a:noFill/>
          </a:ln>
          <a:scene3d>
            <a:camera prst="orthographicFront"/>
            <a:lightRig rig="threePt" dir="t"/>
          </a:scene3d>
          <a:sp3d>
            <a:bevelT w="91440" h="91440"/>
            <a:bevelB w="91440" h="9144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1871792" y="1443918"/>
            <a:ext cx="1499128" cy="338554"/>
          </a:xfrm>
          <a:prstGeom prst="rect">
            <a:avLst/>
          </a:prstGeom>
        </p:spPr>
        <p:txBody>
          <a:bodyPr wrap="none">
            <a:spAutoFit/>
          </a:bodyPr>
          <a:lstStyle/>
          <a:p>
            <a:r>
              <a:rPr lang="en-US" sz="1600" b="1" dirty="0"/>
              <a:t>E</a:t>
            </a:r>
            <a:r>
              <a:rPr lang="en-US" sz="1600" b="1" baseline="-25000" dirty="0"/>
              <a:t>ᴕ</a:t>
            </a:r>
            <a:r>
              <a:rPr lang="en-US" sz="1600" b="1" dirty="0"/>
              <a:t> ≥ 1.022MeV</a:t>
            </a:r>
            <a:endParaRPr lang="en-US" sz="1600" dirty="0"/>
          </a:p>
        </p:txBody>
      </p:sp>
      <p:sp>
        <p:nvSpPr>
          <p:cNvPr id="64" name="Oval 63"/>
          <p:cNvSpPr/>
          <p:nvPr/>
        </p:nvSpPr>
        <p:spPr>
          <a:xfrm>
            <a:off x="6446520" y="5034979"/>
            <a:ext cx="182880" cy="182880"/>
          </a:xfrm>
          <a:prstGeom prst="ellipse">
            <a:avLst/>
          </a:prstGeom>
          <a:solidFill>
            <a:schemeClr val="tx1">
              <a:lumMod val="95000"/>
              <a:lumOff val="5000"/>
            </a:schemeClr>
          </a:solidFill>
          <a:ln>
            <a:noFill/>
          </a:ln>
          <a:scene3d>
            <a:camera prst="orthographicFront"/>
            <a:lightRig rig="threePt" dir="t"/>
          </a:scene3d>
          <a:sp3d>
            <a:bevelT w="91440" h="91440"/>
            <a:bevelB w="91440" h="9144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990600" y="152400"/>
            <a:ext cx="7696200" cy="9906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400" b="1" dirty="0">
                <a:solidFill>
                  <a:schemeClr val="tx2"/>
                </a:solidFill>
              </a:rPr>
              <a:t>2.2.3- Pair production</a:t>
            </a:r>
          </a:p>
        </p:txBody>
      </p:sp>
      <p:pic>
        <p:nvPicPr>
          <p:cNvPr id="78" name="Picture 77" descr="q.jpg"/>
          <p:cNvPicPr>
            <a:picLocks noChangeAspect="1"/>
          </p:cNvPicPr>
          <p:nvPr/>
        </p:nvPicPr>
        <p:blipFill>
          <a:blip r:embed="rId4" cstate="print"/>
          <a:stretch>
            <a:fillRect/>
          </a:stretch>
        </p:blipFill>
        <p:spPr>
          <a:xfrm>
            <a:off x="152400" y="152400"/>
            <a:ext cx="1123950" cy="1171575"/>
          </a:xfrm>
          <a:prstGeom prst="rect">
            <a:avLst/>
          </a:prstGeom>
        </p:spPr>
      </p:pic>
      <p:sp>
        <p:nvSpPr>
          <p:cNvPr id="79" name="Oval 78"/>
          <p:cNvSpPr/>
          <p:nvPr/>
        </p:nvSpPr>
        <p:spPr>
          <a:xfrm>
            <a:off x="4473547" y="3048000"/>
            <a:ext cx="182880" cy="182880"/>
          </a:xfrm>
          <a:prstGeom prst="ellipse">
            <a:avLst/>
          </a:prstGeom>
          <a:solidFill>
            <a:schemeClr val="tx1">
              <a:lumMod val="95000"/>
              <a:lumOff val="5000"/>
            </a:schemeClr>
          </a:solidFill>
          <a:ln>
            <a:noFill/>
          </a:ln>
          <a:scene3d>
            <a:camera prst="orthographicFront"/>
            <a:lightRig rig="threePt" dir="t"/>
          </a:scene3d>
          <a:sp3d>
            <a:bevelT w="91440" h="91440"/>
            <a:bevelB w="91440" h="9144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4473547" y="3048000"/>
            <a:ext cx="182880" cy="182880"/>
          </a:xfrm>
          <a:prstGeom prst="ellipse">
            <a:avLst/>
          </a:prstGeom>
          <a:solidFill>
            <a:schemeClr val="accent5">
              <a:lumMod val="50000"/>
            </a:schemeClr>
          </a:solidFill>
          <a:ln>
            <a:noFill/>
          </a:ln>
          <a:scene3d>
            <a:camera prst="orthographicFront"/>
            <a:lightRig rig="threePt" dir="t"/>
          </a:scene3d>
          <a:sp3d>
            <a:bevelT w="91440" h="91440"/>
            <a:bevelB w="91440" h="9144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p:cNvCxnSpPr/>
          <p:nvPr/>
        </p:nvCxnSpPr>
        <p:spPr>
          <a:xfrm rot="5400000" flipH="1" flipV="1">
            <a:off x="4587847" y="1790700"/>
            <a:ext cx="1295400" cy="121920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endCxn id="80" idx="5"/>
          </p:cNvCxnSpPr>
          <p:nvPr/>
        </p:nvCxnSpPr>
        <p:spPr>
          <a:xfrm rot="10800000">
            <a:off x="4629645" y="3204098"/>
            <a:ext cx="1825102" cy="1596502"/>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3657600" y="5486400"/>
            <a:ext cx="2057400" cy="553998"/>
          </a:xfrm>
          <a:prstGeom prst="rect">
            <a:avLst/>
          </a:prstGeom>
          <a:noFill/>
        </p:spPr>
        <p:txBody>
          <a:bodyPr wrap="square" rtlCol="0">
            <a:spAutoFit/>
          </a:bodyPr>
          <a:lstStyle/>
          <a:p>
            <a:r>
              <a:rPr lang="en-US" sz="1600" b="1" dirty="0"/>
              <a:t>0.511 MeV </a:t>
            </a:r>
          </a:p>
          <a:p>
            <a:r>
              <a:rPr lang="en-US" sz="1400" b="1" dirty="0"/>
              <a:t>annihilation photons</a:t>
            </a:r>
          </a:p>
        </p:txBody>
      </p:sp>
      <p:sp>
        <p:nvSpPr>
          <p:cNvPr id="90" name="TextBox 89"/>
          <p:cNvSpPr txBox="1"/>
          <p:nvPr/>
        </p:nvSpPr>
        <p:spPr>
          <a:xfrm>
            <a:off x="7086600" y="2895600"/>
            <a:ext cx="2057400" cy="553998"/>
          </a:xfrm>
          <a:prstGeom prst="rect">
            <a:avLst/>
          </a:prstGeom>
          <a:noFill/>
        </p:spPr>
        <p:txBody>
          <a:bodyPr wrap="square" rtlCol="0">
            <a:spAutoFit/>
          </a:bodyPr>
          <a:lstStyle/>
          <a:p>
            <a:r>
              <a:rPr lang="en-US" sz="1600" b="1" dirty="0"/>
              <a:t>0.511 MeV </a:t>
            </a:r>
          </a:p>
          <a:p>
            <a:r>
              <a:rPr lang="en-US" sz="1400" b="1" dirty="0"/>
              <a:t>annihilation photons</a:t>
            </a:r>
          </a:p>
        </p:txBody>
      </p:sp>
      <p:sp>
        <p:nvSpPr>
          <p:cNvPr id="91" name="TextBox 90"/>
          <p:cNvSpPr txBox="1"/>
          <p:nvPr/>
        </p:nvSpPr>
        <p:spPr>
          <a:xfrm>
            <a:off x="5334000" y="2057400"/>
            <a:ext cx="1143000" cy="338554"/>
          </a:xfrm>
          <a:prstGeom prst="rect">
            <a:avLst/>
          </a:prstGeom>
          <a:noFill/>
        </p:spPr>
        <p:txBody>
          <a:bodyPr wrap="square" rtlCol="0">
            <a:spAutoFit/>
          </a:bodyPr>
          <a:lstStyle/>
          <a:p>
            <a:r>
              <a:rPr lang="en-US" sz="1600" b="1" dirty="0"/>
              <a:t>Electron </a:t>
            </a:r>
          </a:p>
        </p:txBody>
      </p:sp>
      <p:sp>
        <p:nvSpPr>
          <p:cNvPr id="75" name="TextBox 74"/>
          <p:cNvSpPr txBox="1"/>
          <p:nvPr/>
        </p:nvSpPr>
        <p:spPr>
          <a:xfrm>
            <a:off x="5867400" y="3886200"/>
            <a:ext cx="990600" cy="338554"/>
          </a:xfrm>
          <a:prstGeom prst="rect">
            <a:avLst/>
          </a:prstGeom>
          <a:noFill/>
        </p:spPr>
        <p:txBody>
          <a:bodyPr wrap="square" rtlCol="0">
            <a:spAutoFit/>
          </a:bodyPr>
          <a:lstStyle/>
          <a:p>
            <a:r>
              <a:rPr lang="en-US" sz="1600" b="1" dirty="0"/>
              <a:t>positron</a:t>
            </a:r>
          </a:p>
        </p:txBody>
      </p:sp>
      <p:sp>
        <p:nvSpPr>
          <p:cNvPr id="76" name="Oval 75"/>
          <p:cNvSpPr/>
          <p:nvPr/>
        </p:nvSpPr>
        <p:spPr>
          <a:xfrm>
            <a:off x="5562600" y="1752600"/>
            <a:ext cx="304800" cy="304800"/>
          </a:xfrm>
          <a:prstGeom prst="ellipse">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5867400" y="4267200"/>
            <a:ext cx="304800" cy="304800"/>
          </a:xfrm>
          <a:prstGeom prst="ellipse">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1371600" y="1371600"/>
            <a:ext cx="7543800" cy="5105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p:cNvSpPr txBox="1"/>
          <p:nvPr/>
        </p:nvSpPr>
        <p:spPr>
          <a:xfrm>
            <a:off x="6629400" y="5257800"/>
            <a:ext cx="1524000" cy="338554"/>
          </a:xfrm>
          <a:prstGeom prst="rect">
            <a:avLst/>
          </a:prstGeom>
          <a:noFill/>
        </p:spPr>
        <p:txBody>
          <a:bodyPr wrap="square" rtlCol="0">
            <a:spAutoFit/>
          </a:bodyPr>
          <a:lstStyle/>
          <a:p>
            <a:r>
              <a:rPr lang="en-US" sz="1600" b="1" dirty="0"/>
              <a:t>Free electron</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3.33333E-6 -2.80296E-6 L 0.13125 0.07886 " pathEditMode="relative" rAng="0" ptsTypes="AA">
                                      <p:cBhvr>
                                        <p:cTn id="6" dur="5000" fill="hold"/>
                                        <p:tgtEl>
                                          <p:spTgt spid="40"/>
                                        </p:tgtEl>
                                        <p:attrNameLst>
                                          <p:attrName>ppt_x</p:attrName>
                                          <p:attrName>ppt_y</p:attrName>
                                        </p:attrNameLst>
                                      </p:cBhvr>
                                      <p:rCtr x="6600" y="3900"/>
                                    </p:animMotion>
                                  </p:childTnLst>
                                </p:cTn>
                              </p:par>
                            </p:childTnLst>
                          </p:cTn>
                        </p:par>
                        <p:par>
                          <p:cTn id="7" fill="hold">
                            <p:stCondLst>
                              <p:cond delay="5000"/>
                            </p:stCondLst>
                            <p:childTnLst>
                              <p:par>
                                <p:cTn id="8" presetID="1" presetClass="exit" presetSubtype="0" fill="hold" grpId="1" nodeType="afterEffect">
                                  <p:stCondLst>
                                    <p:cond delay="0"/>
                                  </p:stCondLst>
                                  <p:childTnLst>
                                    <p:set>
                                      <p:cBhvr>
                                        <p:cTn id="9" dur="1" fill="hold">
                                          <p:stCondLst>
                                            <p:cond delay="0"/>
                                          </p:stCondLst>
                                        </p:cTn>
                                        <p:tgtEl>
                                          <p:spTgt spid="40"/>
                                        </p:tgtEl>
                                        <p:attrNameLst>
                                          <p:attrName>style.visibility</p:attrName>
                                        </p:attrNameLst>
                                      </p:cBhvr>
                                      <p:to>
                                        <p:strVal val="hidden"/>
                                      </p:to>
                                    </p:set>
                                  </p:childTnLst>
                                </p:cTn>
                              </p:par>
                              <p:par>
                                <p:cTn id="10" presetID="1" presetClass="exit" presetSubtype="0" fill="hold" grpId="0" nodeType="withEffect">
                                  <p:stCondLst>
                                    <p:cond delay="0"/>
                                  </p:stCondLst>
                                  <p:childTnLst>
                                    <p:set>
                                      <p:cBhvr>
                                        <p:cTn id="11" dur="1" fill="hold">
                                          <p:stCondLst>
                                            <p:cond delay="0"/>
                                          </p:stCondLst>
                                        </p:cTn>
                                        <p:tgtEl>
                                          <p:spTgt spid="46"/>
                                        </p:tgtEl>
                                        <p:attrNameLst>
                                          <p:attrName>style.visibility</p:attrName>
                                        </p:attrNameLst>
                                      </p:cBhvr>
                                      <p:to>
                                        <p:strVal val="hidden"/>
                                      </p:to>
                                    </p:set>
                                  </p:childTnLst>
                                </p:cTn>
                              </p:par>
                              <p:par>
                                <p:cTn id="12" presetID="1" presetClass="entr" presetSubtype="0" fill="hold" grpId="1" nodeType="withEffect">
                                  <p:stCondLst>
                                    <p:cond delay="0"/>
                                  </p:stCondLst>
                                  <p:childTnLst>
                                    <p:set>
                                      <p:cBhvr>
                                        <p:cTn id="13" dur="1" fill="hold">
                                          <p:stCondLst>
                                            <p:cond delay="0"/>
                                          </p:stCondLst>
                                        </p:cTn>
                                        <p:tgtEl>
                                          <p:spTgt spid="79"/>
                                        </p:tgtEl>
                                        <p:attrNameLst>
                                          <p:attrName>style.visibility</p:attrName>
                                        </p:attrNameLst>
                                      </p:cBhvr>
                                      <p:to>
                                        <p:strVal val="visible"/>
                                      </p:to>
                                    </p:set>
                                  </p:childTnLst>
                                </p:cTn>
                              </p:par>
                              <p:par>
                                <p:cTn id="14" presetID="1" presetClass="entr" presetSubtype="0" fill="hold" grpId="3" nodeType="withEffect">
                                  <p:stCondLst>
                                    <p:cond delay="0"/>
                                  </p:stCondLst>
                                  <p:childTnLst>
                                    <p:set>
                                      <p:cBhvr>
                                        <p:cTn id="15" dur="1" fill="hold">
                                          <p:stCondLst>
                                            <p:cond delay="0"/>
                                          </p:stCondLst>
                                        </p:cTn>
                                        <p:tgtEl>
                                          <p:spTgt spid="80"/>
                                        </p:tgtEl>
                                        <p:attrNameLst>
                                          <p:attrName>style.visibility</p:attrName>
                                        </p:attrNameLst>
                                      </p:cBhvr>
                                      <p:to>
                                        <p:strVal val="visible"/>
                                      </p:to>
                                    </p:set>
                                  </p:childTnLst>
                                </p:cTn>
                              </p:par>
                              <p:par>
                                <p:cTn id="16" presetID="64" presetClass="path" presetSubtype="0" accel="50000" decel="50000" fill="hold" grpId="0" nodeType="withEffect">
                                  <p:stCondLst>
                                    <p:cond delay="0"/>
                                  </p:stCondLst>
                                  <p:childTnLst>
                                    <p:animMotion origin="layout" path="M 4.72222E-6 -5.3654E-7 L 0.12378 -0.17969 " pathEditMode="relative" rAng="0" ptsTypes="AA">
                                      <p:cBhvr>
                                        <p:cTn id="17" dur="2000" fill="hold"/>
                                        <p:tgtEl>
                                          <p:spTgt spid="79"/>
                                        </p:tgtEl>
                                        <p:attrNameLst>
                                          <p:attrName>ppt_x</p:attrName>
                                          <p:attrName>ppt_y</p:attrName>
                                        </p:attrNameLst>
                                      </p:cBhvr>
                                      <p:rCtr x="6200" y="-9000"/>
                                    </p:animMotion>
                                  </p:childTnLst>
                                </p:cTn>
                              </p:par>
                              <p:par>
                                <p:cTn id="18" presetID="64" presetClass="path" presetSubtype="0" accel="50000" decel="50000" fill="hold" grpId="0" nodeType="withEffect">
                                  <p:stCondLst>
                                    <p:cond delay="0"/>
                                  </p:stCondLst>
                                  <p:childTnLst>
                                    <p:animMotion origin="layout" path="M 4.72222E-6 -5.3654E-7 L 0.15711 0.18663 " pathEditMode="relative" rAng="0" ptsTypes="AA">
                                      <p:cBhvr>
                                        <p:cTn id="19" dur="2000" fill="hold"/>
                                        <p:tgtEl>
                                          <p:spTgt spid="80"/>
                                        </p:tgtEl>
                                        <p:attrNameLst>
                                          <p:attrName>ppt_x</p:attrName>
                                          <p:attrName>ppt_y</p:attrName>
                                        </p:attrNameLst>
                                      </p:cBhvr>
                                      <p:rCtr x="7800" y="9300"/>
                                    </p:animMotion>
                                  </p:childTnLst>
                                </p:cTn>
                              </p:par>
                            </p:childTnLst>
                          </p:cTn>
                        </p:par>
                        <p:par>
                          <p:cTn id="20" fill="hold">
                            <p:stCondLst>
                              <p:cond delay="7000"/>
                            </p:stCondLst>
                            <p:childTnLst>
                              <p:par>
                                <p:cTn id="21" presetID="4" presetClass="entr" presetSubtype="16" repeatCount="indefinite"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Effect transition="in" filter="box(in)">
                                      <p:cBhvr>
                                        <p:cTn id="23" dur="500"/>
                                        <p:tgtEl>
                                          <p:spTgt spid="76"/>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75"/>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91"/>
                                        </p:tgtEl>
                                        <p:attrNameLst>
                                          <p:attrName>style.visibility</p:attrName>
                                        </p:attrNameLst>
                                      </p:cBhvr>
                                      <p:to>
                                        <p:strVal val="visible"/>
                                      </p:to>
                                    </p:set>
                                  </p:childTnLst>
                                </p:cTn>
                              </p:par>
                              <p:par>
                                <p:cTn id="28" presetID="4" presetClass="entr" presetSubtype="16" repeatCount="indefinite" fill="hold" nodeType="withEffect">
                                  <p:stCondLst>
                                    <p:cond delay="0"/>
                                  </p:stCondLst>
                                  <p:childTnLst>
                                    <p:set>
                                      <p:cBhvr>
                                        <p:cTn id="29" dur="1" fill="hold">
                                          <p:stCondLst>
                                            <p:cond delay="0"/>
                                          </p:stCondLst>
                                        </p:cTn>
                                        <p:tgtEl>
                                          <p:spTgt spid="81"/>
                                        </p:tgtEl>
                                        <p:attrNameLst>
                                          <p:attrName>style.visibility</p:attrName>
                                        </p:attrNameLst>
                                      </p:cBhvr>
                                      <p:to>
                                        <p:strVal val="visible"/>
                                      </p:to>
                                    </p:set>
                                    <p:animEffect transition="in" filter="box(in)">
                                      <p:cBhvr>
                                        <p:cTn id="30" dur="500"/>
                                        <p:tgtEl>
                                          <p:spTgt spid="81"/>
                                        </p:tgtEl>
                                      </p:cBhvr>
                                    </p:animEffect>
                                  </p:childTnLst>
                                </p:cTn>
                              </p:par>
                              <p:par>
                                <p:cTn id="31" presetID="1" presetClass="entr" presetSubtype="0" fill="hold" grpId="1" nodeType="withEffect">
                                  <p:stCondLst>
                                    <p:cond delay="0"/>
                                  </p:stCondLst>
                                  <p:childTnLst>
                                    <p:set>
                                      <p:cBhvr>
                                        <p:cTn id="32" dur="1" fill="hold">
                                          <p:stCondLst>
                                            <p:cond delay="0"/>
                                          </p:stCondLst>
                                        </p:cTn>
                                        <p:tgtEl>
                                          <p:spTgt spid="6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grpId="2" nodeType="clickEffect">
                                  <p:stCondLst>
                                    <p:cond delay="0"/>
                                  </p:stCondLst>
                                  <p:childTnLst>
                                    <p:animMotion origin="layout" path="M 0.15712 0.18663 L 0.21754 0.28654 " pathEditMode="relative" rAng="0" ptsTypes="AA">
                                      <p:cBhvr>
                                        <p:cTn id="38" dur="2000" fill="hold"/>
                                        <p:tgtEl>
                                          <p:spTgt spid="80"/>
                                        </p:tgtEl>
                                        <p:attrNameLst>
                                          <p:attrName>ppt_x</p:attrName>
                                          <p:attrName>ppt_y</p:attrName>
                                        </p:attrNameLst>
                                      </p:cBhvr>
                                      <p:rCtr x="3000" y="5000"/>
                                    </p:animMotion>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 nodeType="clickEffect">
                                  <p:stCondLst>
                                    <p:cond delay="0"/>
                                  </p:stCondLst>
                                  <p:childTnLst>
                                    <p:set>
                                      <p:cBhvr>
                                        <p:cTn id="42" dur="1" fill="hold">
                                          <p:stCondLst>
                                            <p:cond delay="0"/>
                                          </p:stCondLst>
                                        </p:cTn>
                                        <p:tgtEl>
                                          <p:spTgt spid="87"/>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88"/>
                                        </p:tgtEl>
                                        <p:attrNameLst>
                                          <p:attrName>style.visibility</p:attrName>
                                        </p:attrNameLst>
                                      </p:cBhvr>
                                      <p:to>
                                        <p:strVal val="visible"/>
                                      </p:to>
                                    </p:set>
                                  </p:childTnLst>
                                </p:cTn>
                              </p:par>
                              <p:par>
                                <p:cTn id="45" presetID="42" presetClass="path" presetSubtype="0" accel="50000" decel="50000" fill="hold" grpId="0" nodeType="withEffect">
                                  <p:stCondLst>
                                    <p:cond delay="0"/>
                                  </p:stCondLst>
                                  <p:childTnLst>
                                    <p:animMotion origin="layout" path="M -1.66667E-6 6.84551E-7 L 0.08229 -0.0969 " pathEditMode="relative" rAng="0" ptsTypes="AA">
                                      <p:cBhvr>
                                        <p:cTn id="46" dur="2000" fill="hold"/>
                                        <p:tgtEl>
                                          <p:spTgt spid="87"/>
                                        </p:tgtEl>
                                        <p:attrNameLst>
                                          <p:attrName>ppt_x</p:attrName>
                                          <p:attrName>ppt_y</p:attrName>
                                        </p:attrNameLst>
                                      </p:cBhvr>
                                      <p:rCtr x="4100" y="-4900"/>
                                    </p:animMotion>
                                  </p:childTnLst>
                                </p:cTn>
                              </p:par>
                              <p:par>
                                <p:cTn id="47" presetID="64" presetClass="path" presetSubtype="0" accel="50000" decel="50000" fill="hold" grpId="0" nodeType="withEffect">
                                  <p:stCondLst>
                                    <p:cond delay="0"/>
                                  </p:stCondLst>
                                  <p:childTnLst>
                                    <p:animMotion origin="layout" path="M 1.66667E-6 4.0333E-6 L -0.06771 0.08071 " pathEditMode="relative" rAng="0" ptsTypes="AA">
                                      <p:cBhvr>
                                        <p:cTn id="48" dur="2000" fill="hold"/>
                                        <p:tgtEl>
                                          <p:spTgt spid="88"/>
                                        </p:tgtEl>
                                        <p:attrNameLst>
                                          <p:attrName>ppt_x</p:attrName>
                                          <p:attrName>ppt_y</p:attrName>
                                        </p:attrNameLst>
                                      </p:cBhvr>
                                      <p:rCtr x="-3400" y="4000"/>
                                    </p:animMotion>
                                  </p:childTnLst>
                                </p:cTn>
                              </p:par>
                              <p:par>
                                <p:cTn id="49" presetID="3" presetClass="exit" presetSubtype="10" fill="hold" grpId="1" nodeType="withEffect">
                                  <p:stCondLst>
                                    <p:cond delay="0"/>
                                  </p:stCondLst>
                                  <p:childTnLst>
                                    <p:animEffect transition="out" filter="blinds(horizontal)">
                                      <p:cBhvr>
                                        <p:cTn id="50" dur="500"/>
                                        <p:tgtEl>
                                          <p:spTgt spid="80"/>
                                        </p:tgtEl>
                                      </p:cBhvr>
                                    </p:animEffect>
                                    <p:set>
                                      <p:cBhvr>
                                        <p:cTn id="51" dur="1" fill="hold">
                                          <p:stCondLst>
                                            <p:cond delay="499"/>
                                          </p:stCondLst>
                                        </p:cTn>
                                        <p:tgtEl>
                                          <p:spTgt spid="80"/>
                                        </p:tgtEl>
                                        <p:attrNameLst>
                                          <p:attrName>style.visibility</p:attrName>
                                        </p:attrNameLst>
                                      </p:cBhvr>
                                      <p:to>
                                        <p:strVal val="hidden"/>
                                      </p:to>
                                    </p:set>
                                  </p:childTnLst>
                                </p:cTn>
                              </p:par>
                              <p:par>
                                <p:cTn id="52" presetID="1" presetClass="exit" presetSubtype="0" fill="hold" grpId="0" nodeType="withEffect">
                                  <p:stCondLst>
                                    <p:cond delay="0"/>
                                  </p:stCondLst>
                                  <p:childTnLst>
                                    <p:set>
                                      <p:cBhvr>
                                        <p:cTn id="53" dur="1" fill="hold">
                                          <p:stCondLst>
                                            <p:cond delay="0"/>
                                          </p:stCondLst>
                                        </p:cTn>
                                        <p:tgtEl>
                                          <p:spTgt spid="64"/>
                                        </p:tgtEl>
                                        <p:attrNameLst>
                                          <p:attrName>style.visibility</p:attrName>
                                        </p:attrNameLst>
                                      </p:cBhvr>
                                      <p:to>
                                        <p:strVal val="hidden"/>
                                      </p:to>
                                    </p:set>
                                  </p:childTnLst>
                                </p:cTn>
                              </p:par>
                              <p:par>
                                <p:cTn id="54" presetID="1" presetClass="entr" presetSubtype="0" fill="hold" grpId="0" nodeType="withEffect">
                                  <p:stCondLst>
                                    <p:cond delay="0"/>
                                  </p:stCondLst>
                                  <p:childTnLst>
                                    <p:set>
                                      <p:cBhvr>
                                        <p:cTn id="55" dur="1" fill="hold">
                                          <p:stCondLst>
                                            <p:cond delay="0"/>
                                          </p:stCondLst>
                                        </p:cTn>
                                        <p:tgtEl>
                                          <p:spTgt spid="89"/>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90"/>
                                        </p:tgtEl>
                                        <p:attrNameLst>
                                          <p:attrName>style.visibility</p:attrName>
                                        </p:attrNameLst>
                                      </p:cBhvr>
                                      <p:to>
                                        <p:strVal val="visible"/>
                                      </p:to>
                                    </p:set>
                                  </p:childTnLst>
                                </p:cTn>
                              </p:par>
                              <p:par>
                                <p:cTn id="58" presetID="1" presetClass="exit" presetSubtype="0" fill="hold" grpId="1" nodeType="withEffect">
                                  <p:stCondLst>
                                    <p:cond delay="0"/>
                                  </p:stCondLst>
                                  <p:childTnLst>
                                    <p:set>
                                      <p:cBhvr>
                                        <p:cTn id="59" dur="1" fill="hold">
                                          <p:stCondLst>
                                            <p:cond delay="0"/>
                                          </p:stCondLst>
                                        </p:cTn>
                                        <p:tgtEl>
                                          <p:spTgt spid="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7" grpId="1" animBg="1"/>
      <p:bldP spid="88" grpId="0" animBg="1"/>
      <p:bldP spid="88" grpId="1" animBg="1"/>
      <p:bldP spid="40" grpId="0" animBg="1"/>
      <p:bldP spid="40" grpId="1" animBg="1"/>
      <p:bldP spid="46" grpId="0"/>
      <p:bldP spid="64" grpId="0" animBg="1"/>
      <p:bldP spid="64" grpId="1" animBg="1"/>
      <p:bldP spid="79" grpId="0" animBg="1"/>
      <p:bldP spid="79" grpId="1" animBg="1"/>
      <p:bldP spid="80" grpId="0" animBg="1"/>
      <p:bldP spid="80" grpId="1" animBg="1"/>
      <p:bldP spid="80" grpId="2" animBg="1"/>
      <p:bldP spid="80" grpId="3" animBg="1"/>
      <p:bldP spid="89" grpId="0"/>
      <p:bldP spid="90" grpId="0"/>
      <p:bldP spid="91" grpId="0"/>
      <p:bldP spid="75" grpId="0"/>
      <p:bldP spid="86" grpId="0"/>
      <p:bldP spid="86"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2438400"/>
          </a:xfrm>
        </p:spPr>
        <p:txBody>
          <a:bodyPr>
            <a:noAutofit/>
          </a:bodyPr>
          <a:lstStyle/>
          <a:p>
            <a:pPr marL="0" marR="0" algn="l" rtl="1">
              <a:lnSpc>
                <a:spcPct val="150000"/>
              </a:lnSpc>
              <a:spcBef>
                <a:spcPts val="0"/>
              </a:spcBef>
              <a:spcAft>
                <a:spcPts val="0"/>
              </a:spcAft>
            </a:pPr>
            <a:r>
              <a:rPr lang="en-US" sz="2400" b="1" u="sng" dirty="0">
                <a:solidFill>
                  <a:schemeClr val="tx1"/>
                </a:solidFill>
                <a:latin typeface="Times New Roman"/>
                <a:ea typeface="Calibri"/>
                <a:cs typeface="Arial"/>
              </a:rPr>
              <a:t>Example.</a:t>
            </a:r>
            <a:r>
              <a:rPr lang="en-US" sz="2400" dirty="0">
                <a:solidFill>
                  <a:schemeClr val="tx1"/>
                </a:solidFill>
                <a:latin typeface="Times New Roman"/>
                <a:ea typeface="Calibri"/>
                <a:cs typeface="Arial"/>
              </a:rPr>
              <a:t> A gamma ray of 2.75 MeV from </a:t>
            </a:r>
            <a:r>
              <a:rPr lang="en-US" sz="2400" baseline="30000" dirty="0">
                <a:solidFill>
                  <a:srgbClr val="FF0000"/>
                </a:solidFill>
                <a:latin typeface="Times New Roman"/>
                <a:ea typeface="Calibri"/>
                <a:cs typeface="Arial"/>
              </a:rPr>
              <a:t>24</a:t>
            </a:r>
            <a:r>
              <a:rPr lang="en-US" sz="2400" dirty="0">
                <a:solidFill>
                  <a:srgbClr val="FF0000"/>
                </a:solidFill>
                <a:latin typeface="Times New Roman"/>
                <a:ea typeface="Calibri"/>
                <a:cs typeface="Arial"/>
              </a:rPr>
              <a:t>Na</a:t>
            </a:r>
            <a:r>
              <a:rPr lang="en-US" sz="2400" dirty="0">
                <a:solidFill>
                  <a:schemeClr val="tx1"/>
                </a:solidFill>
                <a:latin typeface="Times New Roman"/>
                <a:ea typeface="Calibri"/>
                <a:cs typeface="Arial"/>
              </a:rPr>
              <a:t> undergoes pair production in a lead shield </a:t>
            </a:r>
            <a:r>
              <a:rPr lang="en-US" sz="2400" baseline="30000" dirty="0">
                <a:solidFill>
                  <a:srgbClr val="FF0000"/>
                </a:solidFill>
                <a:latin typeface="Times New Roman"/>
                <a:ea typeface="Calibri"/>
                <a:cs typeface="Arial"/>
              </a:rPr>
              <a:t>207</a:t>
            </a:r>
            <a:r>
              <a:rPr lang="en-US" sz="2400" dirty="0">
                <a:solidFill>
                  <a:srgbClr val="FF0000"/>
                </a:solidFill>
                <a:latin typeface="Times New Roman"/>
                <a:ea typeface="Calibri"/>
                <a:cs typeface="Arial"/>
              </a:rPr>
              <a:t>Pb</a:t>
            </a:r>
            <a:r>
              <a:rPr lang="en-US" sz="2400" dirty="0">
                <a:solidFill>
                  <a:schemeClr val="tx1"/>
                </a:solidFill>
                <a:latin typeface="Times New Roman"/>
                <a:ea typeface="Calibri"/>
                <a:cs typeface="Arial"/>
              </a:rPr>
              <a:t>. How much kinetic energy is shared by the two electron masses and how is it distributed among them?</a:t>
            </a:r>
            <a:br>
              <a:rPr lang="en-US" sz="1600" dirty="0">
                <a:solidFill>
                  <a:schemeClr val="tx1"/>
                </a:solidFill>
                <a:ea typeface="Calibri"/>
                <a:cs typeface="Arial"/>
              </a:rPr>
            </a:br>
            <a:endParaRPr lang="en-US" sz="2000" dirty="0">
              <a:solidFill>
                <a:schemeClr val="tx1"/>
              </a:solidFill>
            </a:endParaRPr>
          </a:p>
        </p:txBody>
      </p:sp>
      <p:sp>
        <p:nvSpPr>
          <p:cNvPr id="3" name="Content Placeholder 2"/>
          <p:cNvSpPr>
            <a:spLocks noGrp="1"/>
          </p:cNvSpPr>
          <p:nvPr>
            <p:ph idx="1"/>
          </p:nvPr>
        </p:nvSpPr>
        <p:spPr>
          <a:xfrm>
            <a:off x="457200" y="2590800"/>
            <a:ext cx="8229600" cy="3733800"/>
          </a:xfrm>
        </p:spPr>
        <p:txBody>
          <a:bodyPr>
            <a:normAutofit fontScale="85000" lnSpcReduction="20000"/>
          </a:bodyPr>
          <a:lstStyle/>
          <a:p>
            <a:pPr marL="0" marR="0">
              <a:lnSpc>
                <a:spcPct val="150000"/>
              </a:lnSpc>
              <a:spcBef>
                <a:spcPts val="0"/>
              </a:spcBef>
              <a:spcAft>
                <a:spcPts val="0"/>
              </a:spcAft>
            </a:pPr>
            <a:r>
              <a:rPr lang="en-US" sz="3200" b="1" u="sng" dirty="0">
                <a:latin typeface="Times New Roman"/>
                <a:ea typeface="Calibri"/>
                <a:cs typeface="Arial"/>
              </a:rPr>
              <a:t>Solution</a:t>
            </a:r>
            <a:r>
              <a:rPr lang="en-US" sz="2400" dirty="0">
                <a:latin typeface="Times New Roman"/>
                <a:ea typeface="Calibri"/>
                <a:cs typeface="Arial"/>
              </a:rPr>
              <a:t>.</a:t>
            </a:r>
            <a:endParaRPr lang="en-US" sz="2000" dirty="0">
              <a:latin typeface="Calibri"/>
              <a:ea typeface="Calibri"/>
              <a:cs typeface="Arial"/>
            </a:endParaRPr>
          </a:p>
          <a:p>
            <a:pPr marL="0" marR="0">
              <a:lnSpc>
                <a:spcPct val="150000"/>
              </a:lnSpc>
              <a:spcBef>
                <a:spcPts val="0"/>
              </a:spcBef>
              <a:spcAft>
                <a:spcPts val="0"/>
              </a:spcAft>
            </a:pPr>
            <a:r>
              <a:rPr lang="en-US" sz="2400" dirty="0">
                <a:latin typeface="Times New Roman"/>
                <a:ea typeface="Calibri"/>
                <a:cs typeface="Arial"/>
              </a:rPr>
              <a:t>     </a:t>
            </a:r>
            <a:r>
              <a:rPr lang="en-US" sz="2800" dirty="0">
                <a:latin typeface="Times New Roman"/>
                <a:ea typeface="Calibri"/>
                <a:cs typeface="Arial"/>
              </a:rPr>
              <a:t>The kinetic energy to be shared is 2.75 – 1.022 MeV = 1.728 MeV. If the energy were equally shared both the positron and negatron would each possess 0.864 MeV, but the positron energy should be </a:t>
            </a:r>
            <a:r>
              <a:rPr lang="en-US" sz="2800" dirty="0">
                <a:solidFill>
                  <a:srgbClr val="FF0000"/>
                </a:solidFill>
                <a:latin typeface="Times New Roman"/>
                <a:ea typeface="Calibri"/>
                <a:cs typeface="Arial"/>
              </a:rPr>
              <a:t>0.864</a:t>
            </a:r>
            <a:r>
              <a:rPr lang="en-US" sz="2800" dirty="0">
                <a:latin typeface="Times New Roman"/>
                <a:ea typeface="Calibri"/>
                <a:cs typeface="Arial"/>
              </a:rPr>
              <a:t> MeV + 0.0075Z = 0.8+(0.0075x82) </a:t>
            </a:r>
            <a:r>
              <a:rPr lang="en-US" sz="2800" dirty="0" err="1">
                <a:latin typeface="Times New Roman"/>
                <a:ea typeface="Calibri"/>
                <a:cs typeface="Arial"/>
              </a:rPr>
              <a:t>Mev</a:t>
            </a:r>
            <a:r>
              <a:rPr lang="en-US" sz="2800" dirty="0">
                <a:latin typeface="Times New Roman"/>
                <a:ea typeface="Calibri"/>
                <a:cs typeface="Arial"/>
              </a:rPr>
              <a:t>=1.479 MeV. The negatron energy is:</a:t>
            </a:r>
            <a:endParaRPr lang="en-US" sz="2000" dirty="0">
              <a:latin typeface="Calibri"/>
              <a:ea typeface="Calibri"/>
              <a:cs typeface="Arial"/>
            </a:endParaRPr>
          </a:p>
          <a:p>
            <a:pPr marL="0" marR="0" algn="ctr">
              <a:lnSpc>
                <a:spcPct val="150000"/>
              </a:lnSpc>
              <a:spcBef>
                <a:spcPts val="0"/>
              </a:spcBef>
              <a:spcAft>
                <a:spcPts val="0"/>
              </a:spcAft>
            </a:pPr>
            <a:r>
              <a:rPr lang="en-US" sz="2800" dirty="0">
                <a:latin typeface="Times New Roman"/>
                <a:ea typeface="Calibri"/>
                <a:cs typeface="Arial"/>
              </a:rPr>
              <a:t>1.728 – 1.479 = 0.249 MeV.</a:t>
            </a:r>
            <a:endParaRPr lang="en-US" sz="2000" dirty="0">
              <a:latin typeface="Calibri"/>
              <a:ea typeface="Calibri"/>
              <a:cs typeface="Arial"/>
            </a:endParaRPr>
          </a:p>
          <a:p>
            <a:endParaRPr lang="en-US" dirty="0"/>
          </a:p>
        </p:txBody>
      </p:sp>
    </p:spTree>
    <p:extLst>
      <p:ext uri="{BB962C8B-B14F-4D97-AF65-F5344CB8AC3E}">
        <p14:creationId xmlns:p14="http://schemas.microsoft.com/office/powerpoint/2010/main" val="3838583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normAutofit/>
          </a:bodyPr>
          <a:lstStyle/>
          <a:p>
            <a:pPr marL="914400" marR="0" lvl="2" rtl="0">
              <a:lnSpc>
                <a:spcPct val="150000"/>
              </a:lnSpc>
              <a:spcBef>
                <a:spcPts val="0"/>
              </a:spcBef>
              <a:spcAft>
                <a:spcPts val="0"/>
              </a:spcAft>
            </a:pPr>
            <a:r>
              <a:rPr lang="en-US" sz="3200" b="1" dirty="0">
                <a:solidFill>
                  <a:srgbClr val="C00000"/>
                </a:solidFill>
                <a:effectLst/>
                <a:latin typeface="Times New Roman"/>
                <a:ea typeface="Calibri"/>
                <a:cs typeface="Arial"/>
              </a:rPr>
              <a:t>Passage of Photons through Matter</a:t>
            </a:r>
            <a:endParaRPr lang="en-US" dirty="0">
              <a:solidFill>
                <a:srgbClr val="C00000"/>
              </a:solidFill>
            </a:endParaRPr>
          </a:p>
        </p:txBody>
      </p:sp>
      <p:sp>
        <p:nvSpPr>
          <p:cNvPr id="3" name="Content Placeholder 2"/>
          <p:cNvSpPr>
            <a:spLocks noGrp="1"/>
          </p:cNvSpPr>
          <p:nvPr>
            <p:ph idx="1"/>
          </p:nvPr>
        </p:nvSpPr>
        <p:spPr>
          <a:xfrm>
            <a:off x="0" y="1219200"/>
            <a:ext cx="8915400" cy="5410200"/>
          </a:xfrm>
        </p:spPr>
        <p:txBody>
          <a:bodyPr>
            <a:noAutofit/>
          </a:bodyPr>
          <a:lstStyle/>
          <a:p>
            <a:pPr algn="just"/>
            <a:r>
              <a:rPr lang="en-US" sz="2400" dirty="0">
                <a:latin typeface="Times New Roman"/>
                <a:ea typeface="CMR10"/>
              </a:rPr>
              <a:t>In radiation measurements, a photon beam is relatively </a:t>
            </a:r>
            <a:r>
              <a:rPr lang="en-US" sz="2400" dirty="0">
                <a:solidFill>
                  <a:schemeClr val="accent6">
                    <a:lumMod val="75000"/>
                  </a:schemeClr>
                </a:solidFill>
                <a:latin typeface="Times New Roman"/>
                <a:ea typeface="CMR10"/>
              </a:rPr>
              <a:t>easier</a:t>
            </a:r>
            <a:r>
              <a:rPr lang="en-US" sz="2400" dirty="0">
                <a:latin typeface="Times New Roman"/>
                <a:ea typeface="CMR10"/>
              </a:rPr>
              <a:t> to handle as compared to a beam of </a:t>
            </a:r>
            <a:r>
              <a:rPr lang="en-US" sz="2400" dirty="0">
                <a:solidFill>
                  <a:srgbClr val="00B0F0"/>
                </a:solidFill>
                <a:latin typeface="Times New Roman"/>
                <a:ea typeface="CMR10"/>
              </a:rPr>
              <a:t>massive particles</a:t>
            </a:r>
            <a:r>
              <a:rPr lang="en-US" sz="2400" dirty="0">
                <a:latin typeface="Times New Roman"/>
                <a:ea typeface="CMR10"/>
              </a:rPr>
              <a:t>.</a:t>
            </a:r>
          </a:p>
          <a:p>
            <a:pPr algn="just"/>
            <a:r>
              <a:rPr lang="en-US" sz="2400" dirty="0">
                <a:latin typeface="Times New Roman"/>
                <a:ea typeface="CMR10"/>
              </a:rPr>
              <a:t>a photon that has not interacted with any other particle does not </a:t>
            </a:r>
            <a:r>
              <a:rPr lang="en-US" sz="2400" dirty="0">
                <a:solidFill>
                  <a:srgbClr val="0070C0"/>
                </a:solidFill>
                <a:latin typeface="Times New Roman"/>
                <a:ea typeface="CMR10"/>
              </a:rPr>
              <a:t>loose energy </a:t>
            </a:r>
            <a:r>
              <a:rPr lang="en-US" sz="2400" dirty="0">
                <a:latin typeface="Times New Roman"/>
                <a:ea typeface="CMR10"/>
              </a:rPr>
              <a:t>and remains a part of the beam</a:t>
            </a:r>
          </a:p>
          <a:p>
            <a:pPr marL="0" indent="0" algn="just">
              <a:buNone/>
            </a:pPr>
            <a:endParaRPr lang="en-US" sz="2400" dirty="0">
              <a:latin typeface="Times New Roman"/>
              <a:ea typeface="CMR10"/>
            </a:endParaRPr>
          </a:p>
          <a:p>
            <a:pPr algn="just"/>
            <a:r>
              <a:rPr lang="en-US" sz="2400" dirty="0">
                <a:latin typeface="Times New Roman"/>
                <a:ea typeface="CMR10"/>
              </a:rPr>
              <a:t>This means that the energy of </a:t>
            </a:r>
            <a:r>
              <a:rPr lang="en-US" sz="2400" dirty="0">
                <a:solidFill>
                  <a:schemeClr val="accent6">
                    <a:lumMod val="75000"/>
                  </a:schemeClr>
                </a:solidFill>
                <a:latin typeface="Times New Roman"/>
                <a:ea typeface="CMR10"/>
              </a:rPr>
              <a:t>all non-interacting photons </a:t>
            </a:r>
            <a:r>
              <a:rPr lang="en-US" sz="2400" dirty="0">
                <a:latin typeface="Times New Roman"/>
                <a:ea typeface="CMR10"/>
              </a:rPr>
              <a:t>in a beam remains constant as the beam passes through the material</a:t>
            </a:r>
          </a:p>
          <a:p>
            <a:pPr marL="0" indent="0" algn="just">
              <a:buNone/>
            </a:pPr>
            <a:endParaRPr lang="en-US" sz="2400" dirty="0">
              <a:latin typeface="Times New Roman"/>
              <a:ea typeface="CMR10"/>
            </a:endParaRPr>
          </a:p>
          <a:p>
            <a:pPr algn="just"/>
            <a:r>
              <a:rPr lang="en-US" sz="2400" dirty="0">
                <a:latin typeface="Times New Roman"/>
                <a:ea typeface="CMR10"/>
              </a:rPr>
              <a:t>However the </a:t>
            </a:r>
            <a:r>
              <a:rPr lang="en-US" sz="2400" dirty="0">
                <a:solidFill>
                  <a:srgbClr val="7030A0"/>
                </a:solidFill>
                <a:latin typeface="Times New Roman"/>
                <a:ea typeface="CMR10"/>
              </a:rPr>
              <a:t>intensity</a:t>
            </a:r>
            <a:r>
              <a:rPr lang="en-US" sz="2400" dirty="0">
                <a:latin typeface="Times New Roman"/>
                <a:ea typeface="CMR10"/>
              </a:rPr>
              <a:t> of the beam decreases as it traverses the material due to loss of interacting photons</a:t>
            </a:r>
            <a:endParaRPr lang="en-US" sz="2400" dirty="0"/>
          </a:p>
        </p:txBody>
      </p:sp>
    </p:spTree>
    <p:extLst>
      <p:ext uri="{BB962C8B-B14F-4D97-AF65-F5344CB8AC3E}">
        <p14:creationId xmlns:p14="http://schemas.microsoft.com/office/powerpoint/2010/main" val="3419816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458200" cy="5486400"/>
          </a:xfrm>
        </p:spPr>
        <p:txBody>
          <a:bodyPr/>
          <a:lstStyle/>
          <a:p>
            <a:pPr algn="just">
              <a:lnSpc>
                <a:spcPct val="150000"/>
              </a:lnSpc>
              <a:buNone/>
            </a:pPr>
            <a:r>
              <a:rPr lang="en-US" sz="2800" dirty="0">
                <a:latin typeface="Times New Roman"/>
                <a:ea typeface="CMR10"/>
                <a:cs typeface="Arial"/>
              </a:rPr>
              <a:t>    For light charged particles </a:t>
            </a:r>
            <a:r>
              <a:rPr lang="en-US" sz="2800" dirty="0">
                <a:solidFill>
                  <a:srgbClr val="00B050"/>
                </a:solidFill>
                <a:latin typeface="Times New Roman"/>
                <a:ea typeface="CMR10"/>
                <a:cs typeface="Arial"/>
              </a:rPr>
              <a:t>both</a:t>
            </a:r>
            <a:r>
              <a:rPr lang="en-US" sz="2800" dirty="0">
                <a:latin typeface="Times New Roman"/>
                <a:ea typeface="CMR10"/>
                <a:cs typeface="Arial"/>
              </a:rPr>
              <a:t> components contribute to the total stopping power. Within a broad range of kinetic energies below </a:t>
            </a:r>
            <a:r>
              <a:rPr lang="en-US" sz="2800" dirty="0">
                <a:solidFill>
                  <a:srgbClr val="FF0000"/>
                </a:solidFill>
                <a:latin typeface="Times New Roman"/>
                <a:ea typeface="CMR10"/>
                <a:cs typeface="Arial"/>
              </a:rPr>
              <a:t>10</a:t>
            </a:r>
            <a:r>
              <a:rPr lang="en-US" sz="2800" dirty="0">
                <a:latin typeface="Times New Roman"/>
                <a:ea typeface="CMR10"/>
                <a:cs typeface="Arial"/>
              </a:rPr>
              <a:t> MeV collision (</a:t>
            </a:r>
            <a:r>
              <a:rPr lang="en-US" sz="2800" dirty="0" err="1">
                <a:latin typeface="Times New Roman"/>
                <a:ea typeface="CMR10"/>
                <a:cs typeface="Arial"/>
              </a:rPr>
              <a:t>ionizational</a:t>
            </a:r>
            <a:r>
              <a:rPr lang="en-US" sz="2800" dirty="0">
                <a:latin typeface="Times New Roman"/>
                <a:ea typeface="CMR10"/>
                <a:cs typeface="Arial"/>
              </a:rPr>
              <a:t>) losses are dominant </a:t>
            </a:r>
            <a:r>
              <a:rPr lang="en-US" sz="3200" b="1" dirty="0">
                <a:latin typeface="Times New Roman"/>
                <a:ea typeface="CMR10"/>
                <a:cs typeface="Arial"/>
              </a:rPr>
              <a:t>(</a:t>
            </a:r>
            <a:r>
              <a:rPr lang="en-US" sz="3200" b="1" i="1" dirty="0" err="1">
                <a:latin typeface="Times New Roman"/>
                <a:ea typeface="CMMI10"/>
                <a:cs typeface="Arial"/>
              </a:rPr>
              <a:t>S</a:t>
            </a:r>
            <a:r>
              <a:rPr lang="en-US" sz="3200" b="1" baseline="-25000" dirty="0" err="1">
                <a:latin typeface="Times New Roman"/>
                <a:ea typeface="CMR7"/>
                <a:cs typeface="Arial"/>
              </a:rPr>
              <a:t>col</a:t>
            </a:r>
            <a:r>
              <a:rPr lang="en-US" sz="3200" b="1" dirty="0">
                <a:latin typeface="Times New Roman"/>
                <a:ea typeface="CMR7"/>
                <a:cs typeface="Arial"/>
              </a:rPr>
              <a:t> </a:t>
            </a:r>
            <a:r>
              <a:rPr lang="en-US" sz="3200" b="1" i="1" dirty="0">
                <a:latin typeface="Times New Roman"/>
                <a:ea typeface="CMMI10"/>
                <a:cs typeface="Arial"/>
              </a:rPr>
              <a:t>&gt; </a:t>
            </a:r>
            <a:r>
              <a:rPr lang="en-US" sz="3200" b="1" i="1" dirty="0" err="1">
                <a:latin typeface="Times New Roman"/>
                <a:ea typeface="CMMI10"/>
                <a:cs typeface="Arial"/>
              </a:rPr>
              <a:t>S</a:t>
            </a:r>
            <a:r>
              <a:rPr lang="en-US" sz="3200" b="1" baseline="-25000" dirty="0" err="1">
                <a:latin typeface="Times New Roman"/>
                <a:ea typeface="CMR7"/>
                <a:cs typeface="Arial"/>
              </a:rPr>
              <a:t>rad</a:t>
            </a:r>
            <a:r>
              <a:rPr lang="en-US" sz="3200" b="1" dirty="0">
                <a:latin typeface="Times New Roman"/>
                <a:ea typeface="CMR10"/>
                <a:cs typeface="Arial"/>
              </a:rPr>
              <a:t>)</a:t>
            </a:r>
            <a:r>
              <a:rPr lang="en-US" sz="2800" dirty="0">
                <a:latin typeface="Times New Roman"/>
                <a:ea typeface="CMR10"/>
                <a:cs typeface="Arial"/>
              </a:rPr>
              <a:t>; however, the situation is reversed at high kinetic energies where </a:t>
            </a:r>
          </a:p>
          <a:p>
            <a:pPr algn="just">
              <a:lnSpc>
                <a:spcPct val="150000"/>
              </a:lnSpc>
              <a:buNone/>
            </a:pPr>
            <a:r>
              <a:rPr lang="en-US" sz="2800" b="1" i="1" dirty="0">
                <a:latin typeface="Times New Roman"/>
                <a:ea typeface="CMMI10"/>
                <a:cs typeface="Arial"/>
              </a:rPr>
              <a:t>                             </a:t>
            </a:r>
            <a:r>
              <a:rPr lang="en-US" sz="3200" b="1" i="1" dirty="0" err="1">
                <a:latin typeface="Times New Roman"/>
                <a:ea typeface="CMMI10"/>
                <a:cs typeface="Arial"/>
              </a:rPr>
              <a:t>S</a:t>
            </a:r>
            <a:r>
              <a:rPr lang="en-US" sz="3200" b="1" baseline="-25000" dirty="0" err="1">
                <a:latin typeface="Times New Roman"/>
                <a:ea typeface="CMR7"/>
                <a:cs typeface="Arial"/>
              </a:rPr>
              <a:t>rad</a:t>
            </a:r>
            <a:r>
              <a:rPr lang="en-US" sz="3200" b="1" dirty="0">
                <a:latin typeface="Times New Roman"/>
                <a:ea typeface="CMR7"/>
                <a:cs typeface="Arial"/>
              </a:rPr>
              <a:t> </a:t>
            </a:r>
            <a:r>
              <a:rPr lang="en-US" sz="3200" b="1" i="1" dirty="0">
                <a:latin typeface="Times New Roman"/>
                <a:ea typeface="CMMI10"/>
                <a:cs typeface="Arial"/>
              </a:rPr>
              <a:t>&gt; </a:t>
            </a:r>
            <a:r>
              <a:rPr lang="en-US" sz="3200" b="1" i="1" dirty="0" err="1">
                <a:latin typeface="Times New Roman"/>
                <a:ea typeface="CMMI10"/>
                <a:cs typeface="Arial"/>
              </a:rPr>
              <a:t>S</a:t>
            </a:r>
            <a:r>
              <a:rPr lang="en-US" sz="3200" b="1" baseline="-25000" dirty="0" err="1">
                <a:latin typeface="Times New Roman"/>
                <a:ea typeface="CMR7"/>
                <a:cs typeface="Arial"/>
              </a:rPr>
              <a:t>col</a:t>
            </a:r>
            <a:endParaRPr lang="en-US" dirty="0"/>
          </a:p>
        </p:txBody>
      </p:sp>
    </p:spTree>
    <p:extLst>
      <p:ext uri="{BB962C8B-B14F-4D97-AF65-F5344CB8AC3E}">
        <p14:creationId xmlns:p14="http://schemas.microsoft.com/office/powerpoint/2010/main" val="4119203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2209800"/>
          </a:xfrm>
        </p:spPr>
        <p:txBody>
          <a:bodyPr>
            <a:noAutofit/>
          </a:bodyPr>
          <a:lstStyle/>
          <a:p>
            <a:pPr algn="just"/>
            <a:r>
              <a:rPr lang="en-US" sz="3200" dirty="0">
                <a:solidFill>
                  <a:schemeClr val="tx1"/>
                </a:solidFill>
                <a:latin typeface="Times New Roman"/>
                <a:ea typeface="CMR10"/>
              </a:rPr>
              <a:t>It has been found that at any point in a material, the </a:t>
            </a:r>
            <a:r>
              <a:rPr lang="en-US" sz="3200" dirty="0">
                <a:solidFill>
                  <a:srgbClr val="00B0F0"/>
                </a:solidFill>
                <a:latin typeface="Times New Roman"/>
                <a:ea typeface="CMR10"/>
              </a:rPr>
              <a:t>decrease</a:t>
            </a:r>
            <a:r>
              <a:rPr lang="en-US" sz="3200" dirty="0">
                <a:solidFill>
                  <a:schemeClr val="tx1"/>
                </a:solidFill>
                <a:latin typeface="Times New Roman"/>
                <a:ea typeface="CMR10"/>
              </a:rPr>
              <a:t> in intensity of a photon beam per unit length of the material depends on the intensity at that point, that is</a:t>
            </a:r>
            <a:endParaRPr lang="en-US" sz="2800" dirty="0">
              <a:solidFill>
                <a:schemeClr val="tx1"/>
              </a:solidFill>
            </a:endParaRPr>
          </a:p>
        </p:txBody>
      </p:sp>
      <p:pic>
        <p:nvPicPr>
          <p:cNvPr id="4" name="Content Placeholder 3"/>
          <p:cNvPicPr>
            <a:picLocks noGrp="1"/>
          </p:cNvPicPr>
          <p:nvPr>
            <p:ph idx="1"/>
          </p:nvPr>
        </p:nvPicPr>
        <p:blipFill>
          <a:blip r:embed="rId2" cstate="print"/>
          <a:srcRect/>
          <a:stretch>
            <a:fillRect/>
          </a:stretch>
        </p:blipFill>
        <p:spPr bwMode="auto">
          <a:xfrm>
            <a:off x="2476500" y="2743200"/>
            <a:ext cx="4191000" cy="1828800"/>
          </a:xfrm>
          <a:prstGeom prst="rect">
            <a:avLst/>
          </a:prstGeom>
          <a:noFill/>
          <a:ln w="9525">
            <a:noFill/>
            <a:miter lim="800000"/>
            <a:headEnd/>
            <a:tailEnd/>
          </a:ln>
        </p:spPr>
      </p:pic>
      <p:sp>
        <p:nvSpPr>
          <p:cNvPr id="5" name="Rectangle 4"/>
          <p:cNvSpPr/>
          <p:nvPr/>
        </p:nvSpPr>
        <p:spPr>
          <a:xfrm>
            <a:off x="304800" y="4800600"/>
            <a:ext cx="6400800" cy="523220"/>
          </a:xfrm>
          <a:prstGeom prst="rect">
            <a:avLst/>
          </a:prstGeom>
        </p:spPr>
        <p:txBody>
          <a:bodyPr wrap="square">
            <a:spAutoFit/>
          </a:bodyPr>
          <a:lstStyle/>
          <a:p>
            <a:r>
              <a:rPr lang="en-US" sz="2800" dirty="0" err="1">
                <a:latin typeface="Times New Roman"/>
                <a:ea typeface="CMMI10"/>
              </a:rPr>
              <a:t>μ</a:t>
            </a:r>
            <a:r>
              <a:rPr lang="en-US" sz="2800" baseline="-25000" dirty="0" err="1">
                <a:latin typeface="Times New Roman"/>
                <a:ea typeface="CMMI8"/>
              </a:rPr>
              <a:t>t</a:t>
            </a:r>
            <a:r>
              <a:rPr lang="en-US" sz="2800" dirty="0">
                <a:latin typeface="Times New Roman"/>
                <a:ea typeface="CMMI8"/>
              </a:rPr>
              <a:t> </a:t>
            </a:r>
            <a:r>
              <a:rPr lang="en-US" sz="2800" dirty="0">
                <a:latin typeface="Times New Roman"/>
                <a:ea typeface="CMR10"/>
              </a:rPr>
              <a:t>is</a:t>
            </a:r>
            <a:r>
              <a:rPr lang="en-US" sz="2800" dirty="0">
                <a:latin typeface="Times New Roman"/>
                <a:ea typeface="CMMI10"/>
              </a:rPr>
              <a:t> </a:t>
            </a:r>
            <a:r>
              <a:rPr lang="en-US" sz="2800" dirty="0">
                <a:latin typeface="Times New Roman"/>
                <a:ea typeface="CMR10"/>
              </a:rPr>
              <a:t>the total linear attenuation coefficient</a:t>
            </a:r>
            <a:endParaRPr lang="en-US" sz="2800" dirty="0"/>
          </a:p>
        </p:txBody>
      </p:sp>
      <p:sp>
        <p:nvSpPr>
          <p:cNvPr id="6" name="Rectangle 5"/>
          <p:cNvSpPr/>
          <p:nvPr/>
        </p:nvSpPr>
        <p:spPr>
          <a:xfrm>
            <a:off x="228600" y="5601624"/>
            <a:ext cx="8661991" cy="523220"/>
          </a:xfrm>
          <a:prstGeom prst="rect">
            <a:avLst/>
          </a:prstGeom>
        </p:spPr>
        <p:txBody>
          <a:bodyPr wrap="square">
            <a:spAutoFit/>
          </a:bodyPr>
          <a:lstStyle/>
          <a:p>
            <a:r>
              <a:rPr lang="en-US" sz="2800" dirty="0">
                <a:latin typeface="Times New Roman"/>
                <a:ea typeface="CMR10"/>
              </a:rPr>
              <a:t>It depends on the </a:t>
            </a:r>
            <a:r>
              <a:rPr lang="en-US" sz="2800" b="1" dirty="0">
                <a:solidFill>
                  <a:srgbClr val="FF0000"/>
                </a:solidFill>
                <a:latin typeface="Times New Roman"/>
                <a:ea typeface="CMR10"/>
              </a:rPr>
              <a:t>type of material </a:t>
            </a:r>
            <a:r>
              <a:rPr lang="en-US" sz="2800" dirty="0">
                <a:latin typeface="Times New Roman"/>
                <a:ea typeface="CMR10"/>
              </a:rPr>
              <a:t>and the</a:t>
            </a:r>
            <a:r>
              <a:rPr lang="en-US" sz="2800" dirty="0">
                <a:latin typeface="Times New Roman"/>
                <a:ea typeface="CMMI10"/>
              </a:rPr>
              <a:t> </a:t>
            </a:r>
            <a:r>
              <a:rPr lang="en-US" sz="2800" b="1" dirty="0">
                <a:solidFill>
                  <a:srgbClr val="FF0000"/>
                </a:solidFill>
                <a:latin typeface="Times New Roman"/>
                <a:ea typeface="CMR10"/>
              </a:rPr>
              <a:t>photon energy</a:t>
            </a:r>
            <a:r>
              <a:rPr lang="en-US" sz="2800" dirty="0">
                <a:latin typeface="Times New Roman"/>
                <a:ea typeface="CMR10"/>
              </a:rPr>
              <a:t>. </a:t>
            </a:r>
            <a:endParaRPr lang="en-US" sz="2800" dirty="0"/>
          </a:p>
        </p:txBody>
      </p:sp>
    </p:spTree>
    <p:extLst>
      <p:ext uri="{BB962C8B-B14F-4D97-AF65-F5344CB8AC3E}">
        <p14:creationId xmlns:p14="http://schemas.microsoft.com/office/powerpoint/2010/main" val="1026267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09600"/>
            <a:ext cx="8686800" cy="5715000"/>
          </a:xfrm>
        </p:spPr>
        <p:txBody>
          <a:bodyPr/>
          <a:lstStyle/>
          <a:p>
            <a:pPr marL="0" marR="0">
              <a:lnSpc>
                <a:spcPct val="150000"/>
              </a:lnSpc>
              <a:spcBef>
                <a:spcPts val="0"/>
              </a:spcBef>
              <a:spcAft>
                <a:spcPts val="0"/>
              </a:spcAft>
            </a:pPr>
            <a:r>
              <a:rPr lang="en-US" sz="2800" dirty="0">
                <a:latin typeface="Times New Roman"/>
                <a:ea typeface="CMR10"/>
                <a:cs typeface="Arial"/>
              </a:rPr>
              <a:t>Integrating the above equation gives</a:t>
            </a:r>
          </a:p>
          <a:p>
            <a:pPr marL="0" marR="0">
              <a:lnSpc>
                <a:spcPct val="150000"/>
              </a:lnSpc>
              <a:spcBef>
                <a:spcPts val="0"/>
              </a:spcBef>
              <a:spcAft>
                <a:spcPts val="0"/>
              </a:spcAft>
            </a:pPr>
            <a:endParaRPr lang="en-US" sz="2800" dirty="0">
              <a:latin typeface="Times New Roman"/>
              <a:ea typeface="Calibri"/>
              <a:cs typeface="Arial"/>
            </a:endParaRPr>
          </a:p>
          <a:p>
            <a:pPr marL="0" marR="0">
              <a:lnSpc>
                <a:spcPct val="150000"/>
              </a:lnSpc>
              <a:spcBef>
                <a:spcPts val="0"/>
              </a:spcBef>
              <a:spcAft>
                <a:spcPts val="0"/>
              </a:spcAft>
            </a:pPr>
            <a:endParaRPr lang="en-US" sz="2800" dirty="0">
              <a:latin typeface="Times New Roman"/>
              <a:ea typeface="Calibri"/>
              <a:cs typeface="Arial"/>
            </a:endParaRPr>
          </a:p>
          <a:p>
            <a:pPr marL="0" marR="0">
              <a:lnSpc>
                <a:spcPct val="150000"/>
              </a:lnSpc>
              <a:spcBef>
                <a:spcPts val="0"/>
              </a:spcBef>
              <a:spcAft>
                <a:spcPts val="0"/>
              </a:spcAft>
            </a:pPr>
            <a:r>
              <a:rPr lang="en-US" sz="3200" dirty="0">
                <a:latin typeface="Times New Roman"/>
                <a:ea typeface="CMR10"/>
              </a:rPr>
              <a:t>where </a:t>
            </a:r>
            <a:r>
              <a:rPr lang="en-US" sz="3200" b="1" dirty="0">
                <a:solidFill>
                  <a:srgbClr val="FF0000"/>
                </a:solidFill>
                <a:latin typeface="Times New Roman"/>
                <a:ea typeface="CMMI10"/>
              </a:rPr>
              <a:t>I</a:t>
            </a:r>
            <a:r>
              <a:rPr lang="en-US" sz="3200" b="1" baseline="-25000" dirty="0">
                <a:solidFill>
                  <a:srgbClr val="FF0000"/>
                </a:solidFill>
                <a:latin typeface="Times New Roman"/>
                <a:ea typeface="CMR8"/>
              </a:rPr>
              <a:t>0</a:t>
            </a:r>
            <a:r>
              <a:rPr lang="en-US" sz="3200" dirty="0">
                <a:latin typeface="Times New Roman"/>
                <a:ea typeface="CMR8"/>
              </a:rPr>
              <a:t> </a:t>
            </a:r>
            <a:r>
              <a:rPr lang="en-US" sz="3200" dirty="0">
                <a:latin typeface="Times New Roman"/>
                <a:ea typeface="CMR10"/>
              </a:rPr>
              <a:t>is the intensity of the photon beam just before it enters the material and </a:t>
            </a:r>
          </a:p>
          <a:p>
            <a:pPr marL="0" marR="0" indent="0">
              <a:lnSpc>
                <a:spcPct val="150000"/>
              </a:lnSpc>
              <a:spcBef>
                <a:spcPts val="0"/>
              </a:spcBef>
              <a:spcAft>
                <a:spcPts val="0"/>
              </a:spcAft>
              <a:buNone/>
            </a:pPr>
            <a:endParaRPr lang="en-US" sz="3200" dirty="0">
              <a:latin typeface="Times New Roman"/>
              <a:ea typeface="CMR10"/>
            </a:endParaRPr>
          </a:p>
          <a:p>
            <a:pPr marL="0" marR="0">
              <a:lnSpc>
                <a:spcPct val="150000"/>
              </a:lnSpc>
              <a:spcBef>
                <a:spcPts val="0"/>
              </a:spcBef>
              <a:spcAft>
                <a:spcPts val="0"/>
              </a:spcAft>
            </a:pPr>
            <a:r>
              <a:rPr lang="en-US" b="1" dirty="0">
                <a:latin typeface="Times New Roman"/>
                <a:ea typeface="CMMI10"/>
              </a:rPr>
              <a:t> </a:t>
            </a:r>
            <a:r>
              <a:rPr lang="en-US" sz="3200" b="1" dirty="0">
                <a:solidFill>
                  <a:srgbClr val="FF0000"/>
                </a:solidFill>
                <a:latin typeface="Times New Roman"/>
                <a:ea typeface="CMMI10"/>
              </a:rPr>
              <a:t>I</a:t>
            </a:r>
            <a:r>
              <a:rPr lang="en-US" sz="3200" dirty="0">
                <a:latin typeface="Times New Roman"/>
                <a:ea typeface="CMMI10"/>
              </a:rPr>
              <a:t> </a:t>
            </a:r>
            <a:r>
              <a:rPr lang="en-US" sz="3200" dirty="0">
                <a:latin typeface="Times New Roman"/>
                <a:ea typeface="CMR10"/>
              </a:rPr>
              <a:t>is its intensity at a depth </a:t>
            </a:r>
            <a:r>
              <a:rPr lang="en-US" sz="3200" b="1" dirty="0">
                <a:latin typeface="Times New Roman"/>
                <a:ea typeface="CMMI10"/>
              </a:rPr>
              <a:t>x</a:t>
            </a:r>
            <a:endParaRPr lang="en-US" sz="3200" b="1" dirty="0">
              <a:latin typeface="Calibri"/>
              <a:ea typeface="Calibri"/>
              <a:cs typeface="Arial"/>
            </a:endParaRPr>
          </a:p>
          <a:p>
            <a:endParaRPr lang="en-US" dirty="0"/>
          </a:p>
        </p:txBody>
      </p:sp>
      <p:pic>
        <p:nvPicPr>
          <p:cNvPr id="5" name="Picture 4"/>
          <p:cNvPicPr/>
          <p:nvPr/>
        </p:nvPicPr>
        <p:blipFill>
          <a:blip r:embed="rId2" cstate="print"/>
          <a:srcRect/>
          <a:stretch>
            <a:fillRect/>
          </a:stretch>
        </p:blipFill>
        <p:spPr bwMode="auto">
          <a:xfrm>
            <a:off x="2133600" y="1295400"/>
            <a:ext cx="4236380" cy="990600"/>
          </a:xfrm>
          <a:prstGeom prst="rect">
            <a:avLst/>
          </a:prstGeom>
          <a:noFill/>
          <a:ln w="9525">
            <a:noFill/>
            <a:miter lim="800000"/>
            <a:headEnd/>
            <a:tailEnd/>
          </a:ln>
        </p:spPr>
      </p:pic>
    </p:spTree>
    <p:extLst>
      <p:ext uri="{BB962C8B-B14F-4D97-AF65-F5344CB8AC3E}">
        <p14:creationId xmlns:p14="http://schemas.microsoft.com/office/powerpoint/2010/main" val="1830049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534400" cy="2286000"/>
          </a:xfrm>
        </p:spPr>
        <p:txBody>
          <a:bodyPr anchor="ctr">
            <a:noAutofit/>
          </a:bodyPr>
          <a:lstStyle/>
          <a:p>
            <a:pPr marL="0" marR="0" algn="l">
              <a:spcBef>
                <a:spcPts val="0"/>
              </a:spcBef>
              <a:spcAft>
                <a:spcPts val="0"/>
              </a:spcAft>
            </a:pPr>
            <a:r>
              <a:rPr lang="en-US" sz="3200" dirty="0">
                <a:solidFill>
                  <a:schemeClr val="tx1"/>
                </a:solidFill>
                <a:latin typeface="Times New Roman"/>
                <a:ea typeface="CMR10"/>
                <a:cs typeface="Arial"/>
              </a:rPr>
              <a:t>mean free path </a:t>
            </a:r>
            <a:r>
              <a:rPr lang="en-US" sz="3200" dirty="0" err="1">
                <a:solidFill>
                  <a:schemeClr val="tx1"/>
                </a:solidFill>
                <a:latin typeface="Times New Roman"/>
                <a:ea typeface="CMMI10"/>
                <a:cs typeface="Arial"/>
              </a:rPr>
              <a:t>λ</a:t>
            </a:r>
            <a:r>
              <a:rPr lang="en-US" sz="3200" baseline="-25000" dirty="0" err="1">
                <a:solidFill>
                  <a:schemeClr val="tx1"/>
                </a:solidFill>
                <a:latin typeface="Times New Roman"/>
                <a:ea typeface="CMMI8"/>
                <a:cs typeface="Arial"/>
              </a:rPr>
              <a:t>m</a:t>
            </a:r>
            <a:r>
              <a:rPr lang="en-US" sz="3200" dirty="0">
                <a:solidFill>
                  <a:schemeClr val="tx1"/>
                </a:solidFill>
                <a:latin typeface="Times New Roman"/>
                <a:ea typeface="CMMI8"/>
                <a:cs typeface="Arial"/>
              </a:rPr>
              <a:t> </a:t>
            </a:r>
            <a:r>
              <a:rPr lang="en-US" sz="3200" dirty="0">
                <a:solidFill>
                  <a:schemeClr val="tx1"/>
                </a:solidFill>
                <a:latin typeface="Times New Roman"/>
                <a:ea typeface="CMR10"/>
                <a:cs typeface="Arial"/>
              </a:rPr>
              <a:t>and half-thickness </a:t>
            </a:r>
            <a:r>
              <a:rPr lang="en-US" sz="3200" dirty="0">
                <a:solidFill>
                  <a:schemeClr val="tx1"/>
                </a:solidFill>
                <a:latin typeface="Times New Roman"/>
                <a:ea typeface="CMMI10"/>
                <a:cs typeface="Arial"/>
              </a:rPr>
              <a:t>x</a:t>
            </a:r>
            <a:r>
              <a:rPr lang="en-US" sz="3200" baseline="-25000" dirty="0">
                <a:solidFill>
                  <a:schemeClr val="tx1"/>
                </a:solidFill>
                <a:latin typeface="Times New Roman"/>
                <a:ea typeface="CMR8"/>
                <a:cs typeface="Arial"/>
              </a:rPr>
              <a:t>1</a:t>
            </a:r>
            <a:r>
              <a:rPr lang="en-US" sz="3200" baseline="-25000" dirty="0">
                <a:solidFill>
                  <a:schemeClr val="tx1"/>
                </a:solidFill>
                <a:latin typeface="Times New Roman"/>
                <a:ea typeface="CMMI8"/>
                <a:cs typeface="Arial"/>
              </a:rPr>
              <a:t>/</a:t>
            </a:r>
            <a:r>
              <a:rPr lang="en-US" sz="3200" baseline="-25000" dirty="0">
                <a:solidFill>
                  <a:schemeClr val="tx1"/>
                </a:solidFill>
                <a:latin typeface="Times New Roman"/>
                <a:ea typeface="CMR8"/>
                <a:cs typeface="Arial"/>
              </a:rPr>
              <a:t>2 </a:t>
            </a:r>
            <a:r>
              <a:rPr lang="en-US" sz="3200" dirty="0">
                <a:solidFill>
                  <a:schemeClr val="tx1"/>
                </a:solidFill>
                <a:latin typeface="Times New Roman"/>
                <a:ea typeface="CMR10"/>
                <a:cs typeface="Arial"/>
              </a:rPr>
              <a:t>have been defined for photon beam attenuation in materials.</a:t>
            </a:r>
            <a:br>
              <a:rPr lang="en-US" sz="2000" dirty="0">
                <a:solidFill>
                  <a:schemeClr val="tx1"/>
                </a:solidFill>
                <a:ea typeface="Calibri"/>
                <a:cs typeface="Arial"/>
              </a:rPr>
            </a:br>
            <a:endParaRPr lang="en-US" sz="2800" dirty="0">
              <a:solidFill>
                <a:schemeClr val="tx1"/>
              </a:solidFill>
            </a:endParaRPr>
          </a:p>
        </p:txBody>
      </p:sp>
      <p:pic>
        <p:nvPicPr>
          <p:cNvPr id="4" name="Content Placeholder 3"/>
          <p:cNvPicPr>
            <a:picLocks noGrp="1"/>
          </p:cNvPicPr>
          <p:nvPr>
            <p:ph idx="1"/>
          </p:nvPr>
        </p:nvPicPr>
        <p:blipFill>
          <a:blip r:embed="rId2" cstate="print"/>
          <a:srcRect/>
          <a:stretch>
            <a:fillRect/>
          </a:stretch>
        </p:blipFill>
        <p:spPr bwMode="auto">
          <a:xfrm>
            <a:off x="1981200" y="2128910"/>
            <a:ext cx="3776533" cy="2366890"/>
          </a:xfrm>
          <a:prstGeom prst="rect">
            <a:avLst/>
          </a:prstGeom>
          <a:noFill/>
          <a:ln w="9525">
            <a:noFill/>
            <a:miter lim="800000"/>
            <a:headEnd/>
            <a:tailEnd/>
          </a:ln>
        </p:spPr>
      </p:pic>
      <p:sp>
        <p:nvSpPr>
          <p:cNvPr id="5" name="Rectangle 4"/>
          <p:cNvSpPr/>
          <p:nvPr/>
        </p:nvSpPr>
        <p:spPr>
          <a:xfrm>
            <a:off x="228600" y="4343400"/>
            <a:ext cx="8763000" cy="1962204"/>
          </a:xfrm>
          <a:prstGeom prst="rect">
            <a:avLst/>
          </a:prstGeom>
        </p:spPr>
        <p:txBody>
          <a:bodyPr wrap="square">
            <a:spAutoFit/>
          </a:bodyPr>
          <a:lstStyle/>
          <a:p>
            <a:pPr>
              <a:lnSpc>
                <a:spcPct val="150000"/>
              </a:lnSpc>
            </a:pPr>
            <a:r>
              <a:rPr lang="en-US" sz="2800" dirty="0">
                <a:latin typeface="Times New Roman"/>
                <a:ea typeface="CMR10"/>
              </a:rPr>
              <a:t>The total linear attenuation coefficient in the above relations determines how quickly or slowly a certain photon beam will attenuate while passing through a material</a:t>
            </a:r>
            <a:endParaRPr lang="en-US" sz="2800" dirty="0"/>
          </a:p>
        </p:txBody>
      </p:sp>
    </p:spTree>
    <p:extLst>
      <p:ext uri="{BB962C8B-B14F-4D97-AF65-F5344CB8AC3E}">
        <p14:creationId xmlns:p14="http://schemas.microsoft.com/office/powerpoint/2010/main" val="3545911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6248400"/>
          </a:xfrm>
        </p:spPr>
        <p:txBody>
          <a:bodyPr>
            <a:normAutofit/>
          </a:bodyPr>
          <a:lstStyle/>
          <a:p>
            <a:r>
              <a:rPr lang="en-US" sz="2800" dirty="0">
                <a:latin typeface="Times New Roman"/>
                <a:ea typeface="CMR10"/>
              </a:rPr>
              <a:t>It is a function not only of the </a:t>
            </a:r>
            <a:r>
              <a:rPr lang="en-US" sz="2800" dirty="0">
                <a:solidFill>
                  <a:srgbClr val="FF0000"/>
                </a:solidFill>
                <a:latin typeface="Times New Roman"/>
                <a:ea typeface="CMR10"/>
              </a:rPr>
              <a:t>photon energy</a:t>
            </a:r>
            <a:r>
              <a:rPr lang="en-US" sz="2800" dirty="0">
                <a:latin typeface="Times New Roman"/>
                <a:ea typeface="CMR10"/>
              </a:rPr>
              <a:t> but also of the type and </a:t>
            </a:r>
            <a:r>
              <a:rPr lang="en-US" sz="2800" dirty="0">
                <a:solidFill>
                  <a:srgbClr val="FF0000"/>
                </a:solidFill>
                <a:latin typeface="Times New Roman"/>
                <a:ea typeface="CMR10"/>
              </a:rPr>
              <a:t>density</a:t>
            </a:r>
            <a:r>
              <a:rPr lang="en-US" sz="2800" dirty="0">
                <a:latin typeface="Times New Roman"/>
                <a:ea typeface="CMR10"/>
              </a:rPr>
              <a:t> of the material</a:t>
            </a:r>
          </a:p>
          <a:p>
            <a:pPr marL="0" indent="0">
              <a:buNone/>
            </a:pPr>
            <a:endParaRPr lang="en-US" sz="2800" dirty="0">
              <a:latin typeface="Times New Roman"/>
            </a:endParaRPr>
          </a:p>
          <a:p>
            <a:pPr marL="0" marR="0">
              <a:spcBef>
                <a:spcPts val="0"/>
              </a:spcBef>
              <a:spcAft>
                <a:spcPts val="0"/>
              </a:spcAft>
            </a:pPr>
            <a:r>
              <a:rPr lang="en-US" sz="2800" dirty="0">
                <a:latin typeface="Times New Roman"/>
                <a:ea typeface="CMR10"/>
                <a:cs typeface="Arial"/>
              </a:rPr>
              <a:t>Its dependence of these three parameters is actually a problem for tabulation and therefore instead of the total linear attenuation coefficient a related quantity, </a:t>
            </a:r>
            <a:r>
              <a:rPr lang="en-US" sz="2800" dirty="0">
                <a:solidFill>
                  <a:srgbClr val="00B0F0"/>
                </a:solidFill>
                <a:latin typeface="Times New Roman"/>
                <a:ea typeface="CMR10"/>
                <a:cs typeface="Arial"/>
              </a:rPr>
              <a:t>the mass attenuation coefficient</a:t>
            </a:r>
            <a:r>
              <a:rPr lang="en-US" sz="2800" dirty="0">
                <a:latin typeface="Times New Roman"/>
                <a:ea typeface="CMR10"/>
                <a:cs typeface="Arial"/>
              </a:rPr>
              <a:t>, defined by </a:t>
            </a:r>
          </a:p>
          <a:p>
            <a:pPr marL="0" marR="0">
              <a:lnSpc>
                <a:spcPct val="150000"/>
              </a:lnSpc>
              <a:spcBef>
                <a:spcPts val="0"/>
              </a:spcBef>
              <a:spcAft>
                <a:spcPts val="0"/>
              </a:spcAft>
            </a:pPr>
            <a:endParaRPr lang="en-US" sz="2800" dirty="0">
              <a:latin typeface="Times New Roman"/>
              <a:ea typeface="Calibri"/>
              <a:cs typeface="Arial"/>
            </a:endParaRPr>
          </a:p>
          <a:p>
            <a:pPr marL="0" marR="0">
              <a:lnSpc>
                <a:spcPct val="150000"/>
              </a:lnSpc>
              <a:spcBef>
                <a:spcPts val="0"/>
              </a:spcBef>
              <a:spcAft>
                <a:spcPts val="0"/>
              </a:spcAft>
            </a:pPr>
            <a:endParaRPr lang="en-US" sz="2800" dirty="0">
              <a:latin typeface="Times New Roman"/>
              <a:ea typeface="Calibri"/>
              <a:cs typeface="Arial"/>
            </a:endParaRPr>
          </a:p>
          <a:p>
            <a:pPr marL="0" marR="0">
              <a:lnSpc>
                <a:spcPct val="150000"/>
              </a:lnSpc>
              <a:spcBef>
                <a:spcPts val="0"/>
              </a:spcBef>
              <a:spcAft>
                <a:spcPts val="0"/>
              </a:spcAft>
            </a:pPr>
            <a:r>
              <a:rPr lang="en-US" sz="2800" b="1" dirty="0" err="1">
                <a:latin typeface="Times New Roman"/>
                <a:ea typeface="CMMI10"/>
              </a:rPr>
              <a:t>μ</a:t>
            </a:r>
            <a:r>
              <a:rPr lang="en-US" sz="2800" b="1" baseline="-25000" dirty="0" err="1">
                <a:latin typeface="Times New Roman"/>
                <a:ea typeface="CMMI8"/>
              </a:rPr>
              <a:t>t</a:t>
            </a:r>
            <a:r>
              <a:rPr lang="en-US" sz="2800" dirty="0">
                <a:latin typeface="Times New Roman"/>
                <a:ea typeface="CMMI8"/>
              </a:rPr>
              <a:t> </a:t>
            </a:r>
            <a:r>
              <a:rPr lang="en-US" sz="2800" dirty="0">
                <a:latin typeface="Times New Roman"/>
                <a:ea typeface="CMR10"/>
              </a:rPr>
              <a:t>and </a:t>
            </a:r>
            <a:r>
              <a:rPr lang="en-US" sz="2800" b="1" dirty="0" err="1">
                <a:latin typeface="Times New Roman"/>
                <a:ea typeface="CMMI10"/>
              </a:rPr>
              <a:t>μ</a:t>
            </a:r>
            <a:r>
              <a:rPr lang="en-US" sz="2800" b="1" baseline="-25000" dirty="0" err="1">
                <a:latin typeface="Times New Roman"/>
                <a:ea typeface="CMMI8"/>
              </a:rPr>
              <a:t>m</a:t>
            </a:r>
            <a:r>
              <a:rPr lang="en-US" sz="2800" b="1" dirty="0">
                <a:latin typeface="Times New Roman"/>
                <a:ea typeface="CMMI8"/>
              </a:rPr>
              <a:t> </a:t>
            </a:r>
            <a:r>
              <a:rPr lang="en-US" sz="2800" dirty="0">
                <a:latin typeface="Times New Roman"/>
                <a:ea typeface="CMR10"/>
              </a:rPr>
              <a:t>are generally quoted in literature in units of </a:t>
            </a:r>
            <a:r>
              <a:rPr lang="en-US" sz="2800" b="1" dirty="0">
                <a:solidFill>
                  <a:srgbClr val="00B050"/>
                </a:solidFill>
                <a:latin typeface="Times New Roman"/>
                <a:ea typeface="CMMI10"/>
              </a:rPr>
              <a:t>cm</a:t>
            </a:r>
            <a:r>
              <a:rPr lang="en-US" sz="2800" b="1" baseline="30000" dirty="0">
                <a:solidFill>
                  <a:srgbClr val="00B050"/>
                </a:solidFill>
                <a:latin typeface="Times New Roman"/>
                <a:ea typeface="CMSY8"/>
              </a:rPr>
              <a:t>−</a:t>
            </a:r>
            <a:r>
              <a:rPr lang="en-US" sz="2800" b="1" baseline="30000" dirty="0">
                <a:solidFill>
                  <a:srgbClr val="00B050"/>
                </a:solidFill>
                <a:latin typeface="Times New Roman"/>
                <a:ea typeface="CMR8"/>
              </a:rPr>
              <a:t>1</a:t>
            </a:r>
            <a:r>
              <a:rPr lang="en-US" sz="2800" dirty="0">
                <a:latin typeface="Times New Roman"/>
                <a:ea typeface="CMR8"/>
              </a:rPr>
              <a:t> </a:t>
            </a:r>
            <a:r>
              <a:rPr lang="en-US" sz="2800" dirty="0">
                <a:latin typeface="Times New Roman"/>
                <a:ea typeface="CMR10"/>
              </a:rPr>
              <a:t>and </a:t>
            </a:r>
            <a:r>
              <a:rPr lang="en-US" sz="2800" b="1" dirty="0">
                <a:solidFill>
                  <a:srgbClr val="00B050"/>
                </a:solidFill>
                <a:latin typeface="Times New Roman"/>
                <a:ea typeface="CMMI10"/>
              </a:rPr>
              <a:t>cm</a:t>
            </a:r>
            <a:r>
              <a:rPr lang="en-US" sz="2800" b="1" baseline="30000" dirty="0">
                <a:solidFill>
                  <a:srgbClr val="00B050"/>
                </a:solidFill>
                <a:latin typeface="Times New Roman"/>
                <a:ea typeface="CMR8"/>
              </a:rPr>
              <a:t>2</a:t>
            </a:r>
            <a:r>
              <a:rPr lang="en-US" sz="2800" b="1" dirty="0">
                <a:solidFill>
                  <a:srgbClr val="00B050"/>
                </a:solidFill>
                <a:latin typeface="Times New Roman"/>
                <a:ea typeface="CMMI10"/>
              </a:rPr>
              <a:t>/g</a:t>
            </a:r>
            <a:r>
              <a:rPr lang="en-US" sz="2800" dirty="0">
                <a:latin typeface="Times New Roman"/>
                <a:ea typeface="CMMI10"/>
              </a:rPr>
              <a:t> </a:t>
            </a:r>
            <a:r>
              <a:rPr lang="en-US" sz="2800" dirty="0">
                <a:latin typeface="Times New Roman"/>
                <a:ea typeface="CMR10"/>
              </a:rPr>
              <a:t>respectively</a:t>
            </a:r>
            <a:endParaRPr lang="en-US" sz="2800" dirty="0">
              <a:latin typeface="Calibri"/>
              <a:ea typeface="Calibri"/>
              <a:cs typeface="Arial"/>
            </a:endParaRPr>
          </a:p>
          <a:p>
            <a:endParaRPr lang="en-US" dirty="0"/>
          </a:p>
        </p:txBody>
      </p:sp>
      <p:pic>
        <p:nvPicPr>
          <p:cNvPr id="4" name="Picture 3"/>
          <p:cNvPicPr/>
          <p:nvPr/>
        </p:nvPicPr>
        <p:blipFill>
          <a:blip r:embed="rId2" cstate="print"/>
          <a:srcRect/>
          <a:stretch>
            <a:fillRect/>
          </a:stretch>
        </p:blipFill>
        <p:spPr bwMode="auto">
          <a:xfrm>
            <a:off x="2819400" y="3810000"/>
            <a:ext cx="3429000" cy="1371600"/>
          </a:xfrm>
          <a:prstGeom prst="rect">
            <a:avLst/>
          </a:prstGeom>
          <a:noFill/>
          <a:ln w="9525">
            <a:noFill/>
            <a:miter lim="800000"/>
            <a:headEnd/>
            <a:tailEnd/>
          </a:ln>
        </p:spPr>
      </p:pic>
    </p:spTree>
    <p:extLst>
      <p:ext uri="{BB962C8B-B14F-4D97-AF65-F5344CB8AC3E}">
        <p14:creationId xmlns:p14="http://schemas.microsoft.com/office/powerpoint/2010/main" val="3994509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534400" cy="1143000"/>
          </a:xfrm>
        </p:spPr>
        <p:txBody>
          <a:bodyPr anchor="ctr">
            <a:noAutofit/>
          </a:bodyPr>
          <a:lstStyle/>
          <a:p>
            <a:pPr marL="0" marR="0" algn="l">
              <a:spcBef>
                <a:spcPts val="0"/>
              </a:spcBef>
              <a:spcAft>
                <a:spcPts val="0"/>
              </a:spcAft>
            </a:pPr>
            <a:r>
              <a:rPr lang="en-US" sz="2800" dirty="0">
                <a:solidFill>
                  <a:schemeClr val="tx1"/>
                </a:solidFill>
                <a:latin typeface="Times New Roman"/>
                <a:ea typeface="CMR10"/>
                <a:cs typeface="Arial"/>
              </a:rPr>
              <a:t>Just like the mean free path, we can also define the </a:t>
            </a:r>
            <a:r>
              <a:rPr lang="en-US" sz="2800" dirty="0">
                <a:solidFill>
                  <a:srgbClr val="00B050"/>
                </a:solidFill>
                <a:latin typeface="Times New Roman"/>
                <a:ea typeface="CMR10"/>
                <a:cs typeface="Arial"/>
              </a:rPr>
              <a:t>specific mean free path </a:t>
            </a:r>
            <a:r>
              <a:rPr lang="en-US" sz="2800" dirty="0">
                <a:solidFill>
                  <a:schemeClr val="tx1"/>
                </a:solidFill>
                <a:latin typeface="Times New Roman"/>
                <a:ea typeface="CMR10"/>
                <a:cs typeface="Arial"/>
              </a:rPr>
              <a:t>using</a:t>
            </a:r>
            <a:r>
              <a:rPr lang="en-US" sz="1800" dirty="0">
                <a:solidFill>
                  <a:schemeClr val="tx1"/>
                </a:solidFill>
                <a:ea typeface="CMR10"/>
                <a:cs typeface="Arial"/>
              </a:rPr>
              <a:t> </a:t>
            </a:r>
            <a:r>
              <a:rPr lang="en-US" sz="2800" dirty="0">
                <a:solidFill>
                  <a:schemeClr val="tx1"/>
                </a:solidFill>
                <a:latin typeface="Times New Roman"/>
                <a:ea typeface="CMR10"/>
                <a:cs typeface="Arial"/>
              </a:rPr>
              <a:t>the mass attenuation coefficient as</a:t>
            </a:r>
            <a:br>
              <a:rPr lang="en-US" sz="1800" dirty="0">
                <a:solidFill>
                  <a:schemeClr val="tx1"/>
                </a:solidFill>
                <a:ea typeface="Calibri"/>
                <a:cs typeface="Arial"/>
              </a:rPr>
            </a:br>
            <a:endParaRPr lang="en-US" sz="2400" dirty="0">
              <a:solidFill>
                <a:schemeClr val="tx1"/>
              </a:solidFill>
            </a:endParaRPr>
          </a:p>
        </p:txBody>
      </p:sp>
      <p:sp>
        <p:nvSpPr>
          <p:cNvPr id="3" name="Content Placeholder 2"/>
          <p:cNvSpPr>
            <a:spLocks noGrp="1"/>
          </p:cNvSpPr>
          <p:nvPr>
            <p:ph idx="1"/>
          </p:nvPr>
        </p:nvSpPr>
        <p:spPr/>
        <p:txBody>
          <a:bodyPr/>
          <a:lstStyle/>
          <a:p>
            <a:endParaRPr lang="en-US" dirty="0"/>
          </a:p>
          <a:p>
            <a:endParaRPr lang="en-US" dirty="0"/>
          </a:p>
          <a:p>
            <a:pPr>
              <a:buNone/>
            </a:pPr>
            <a:endParaRPr lang="en-US" dirty="0"/>
          </a:p>
          <a:p>
            <a:endParaRPr lang="en-US" dirty="0"/>
          </a:p>
        </p:txBody>
      </p:sp>
      <p:pic>
        <p:nvPicPr>
          <p:cNvPr id="4" name="Picture 3"/>
          <p:cNvPicPr/>
          <p:nvPr/>
        </p:nvPicPr>
        <p:blipFill>
          <a:blip r:embed="rId2" cstate="print"/>
          <a:srcRect/>
          <a:stretch>
            <a:fillRect/>
          </a:stretch>
        </p:blipFill>
        <p:spPr bwMode="auto">
          <a:xfrm>
            <a:off x="2971800" y="2907266"/>
            <a:ext cx="3124200" cy="1207534"/>
          </a:xfrm>
          <a:prstGeom prst="rect">
            <a:avLst/>
          </a:prstGeom>
          <a:noFill/>
          <a:ln w="9525">
            <a:noFill/>
            <a:miter lim="800000"/>
            <a:headEnd/>
            <a:tailEnd/>
          </a:ln>
        </p:spPr>
      </p:pic>
    </p:spTree>
    <p:extLst>
      <p:ext uri="{BB962C8B-B14F-4D97-AF65-F5344CB8AC3E}">
        <p14:creationId xmlns:p14="http://schemas.microsoft.com/office/powerpoint/2010/main" val="369034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chor="ctr">
            <a:noAutofit/>
          </a:bodyPr>
          <a:lstStyle/>
          <a:p>
            <a:pPr marL="914400" marR="0" lvl="2" rtl="0">
              <a:lnSpc>
                <a:spcPct val="150000"/>
              </a:lnSpc>
              <a:spcBef>
                <a:spcPts val="0"/>
              </a:spcBef>
              <a:spcAft>
                <a:spcPts val="0"/>
              </a:spcAft>
            </a:pPr>
            <a:r>
              <a:rPr lang="en-US" sz="3200" b="1" dirty="0">
                <a:effectLst/>
                <a:latin typeface="Times New Roman"/>
                <a:ea typeface="Calibri"/>
                <a:cs typeface="Arial"/>
              </a:rPr>
              <a:t>Measuring Attenuation Coefficient</a:t>
            </a:r>
            <a:endParaRPr lang="en-US" sz="32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marR="0">
                  <a:lnSpc>
                    <a:spcPct val="150000"/>
                  </a:lnSpc>
                  <a:spcBef>
                    <a:spcPts val="0"/>
                  </a:spcBef>
                  <a:spcAft>
                    <a:spcPts val="0"/>
                  </a:spcAft>
                </a:pPr>
                <a:r>
                  <a:rPr lang="en-US" sz="2800" dirty="0">
                    <a:latin typeface="Times New Roman"/>
                    <a:ea typeface="CMR10"/>
                    <a:cs typeface="Arial"/>
                  </a:rPr>
                  <a:t>To see how one can determine the attenuation coefficient experimentally, we note that according to equation </a:t>
                </a:r>
                <a14:m>
                  <m:oMath xmlns:m="http://schemas.openxmlformats.org/officeDocument/2006/math">
                    <m:r>
                      <a:rPr lang="en-US" sz="2800" i="1">
                        <a:effectLst/>
                        <a:latin typeface="Cambria Math"/>
                        <a:ea typeface="CMR10"/>
                        <a:cs typeface="Times New Roman"/>
                      </a:rPr>
                      <m:t>  </m:t>
                    </m:r>
                    <m:r>
                      <a:rPr lang="en-US" sz="2800" i="1">
                        <a:effectLst/>
                        <a:latin typeface="Cambria Math"/>
                        <a:ea typeface="CMR10"/>
                        <a:cs typeface="Times New Roman"/>
                      </a:rPr>
                      <m:t>𝐼</m:t>
                    </m:r>
                    <m:r>
                      <a:rPr lang="en-US" sz="2800" i="1">
                        <a:effectLst/>
                        <a:latin typeface="Cambria Math"/>
                        <a:ea typeface="CMR10"/>
                        <a:cs typeface="Times New Roman"/>
                      </a:rPr>
                      <m:t>=</m:t>
                    </m:r>
                    <m:sSub>
                      <m:sSubPr>
                        <m:ctrlPr>
                          <a:rPr lang="en-US" sz="2800" i="1">
                            <a:effectLst/>
                            <a:latin typeface="Cambria Math" panose="02040503050406030204" pitchFamily="18" charset="0"/>
                            <a:ea typeface="CMR10"/>
                            <a:cs typeface="Times New Roman"/>
                          </a:rPr>
                        </m:ctrlPr>
                      </m:sSubPr>
                      <m:e>
                        <m:r>
                          <a:rPr lang="en-US" sz="2800" i="1">
                            <a:effectLst/>
                            <a:latin typeface="Cambria Math"/>
                            <a:ea typeface="CMR10"/>
                            <a:cs typeface="Times New Roman"/>
                          </a:rPr>
                          <m:t>𝐼</m:t>
                        </m:r>
                      </m:e>
                      <m:sub>
                        <m:r>
                          <a:rPr lang="en-US" sz="2800" i="1">
                            <a:effectLst/>
                            <a:latin typeface="Cambria Math"/>
                            <a:ea typeface="CMR10"/>
                            <a:cs typeface="Times New Roman"/>
                          </a:rPr>
                          <m:t>0</m:t>
                        </m:r>
                      </m:sub>
                    </m:sSub>
                    <m:sSup>
                      <m:sSupPr>
                        <m:ctrlPr>
                          <a:rPr lang="en-US" sz="2800" i="1">
                            <a:effectLst/>
                            <a:latin typeface="Cambria Math" panose="02040503050406030204" pitchFamily="18" charset="0"/>
                            <a:ea typeface="CMR10"/>
                            <a:cs typeface="Times New Roman"/>
                          </a:rPr>
                        </m:ctrlPr>
                      </m:sSupPr>
                      <m:e>
                        <m:r>
                          <a:rPr lang="en-US" sz="2800" i="1">
                            <a:effectLst/>
                            <a:latin typeface="Cambria Math"/>
                            <a:ea typeface="CMR10"/>
                            <a:cs typeface="Times New Roman"/>
                          </a:rPr>
                          <m:t>𝑒</m:t>
                        </m:r>
                      </m:e>
                      <m:sup>
                        <m:sSub>
                          <m:sSubPr>
                            <m:ctrlPr>
                              <a:rPr lang="en-US" sz="2800" i="1">
                                <a:effectLst/>
                                <a:latin typeface="Cambria Math" panose="02040503050406030204" pitchFamily="18" charset="0"/>
                                <a:ea typeface="CMR10"/>
                                <a:cs typeface="Times New Roman"/>
                              </a:rPr>
                            </m:ctrlPr>
                          </m:sSubPr>
                          <m:e>
                            <m:r>
                              <a:rPr lang="en-US" sz="2800" i="1">
                                <a:effectLst/>
                                <a:latin typeface="Cambria Math"/>
                                <a:ea typeface="CMR10"/>
                                <a:cs typeface="Times New Roman"/>
                              </a:rPr>
                              <m:t>−</m:t>
                            </m:r>
                            <m:r>
                              <a:rPr lang="en-US" sz="2800" i="1">
                                <a:effectLst/>
                                <a:latin typeface="Cambria Math"/>
                                <a:ea typeface="CMR10"/>
                                <a:cs typeface="Times New Roman"/>
                              </a:rPr>
                              <m:t>𝜇</m:t>
                            </m:r>
                          </m:e>
                          <m:sub>
                            <m:r>
                              <a:rPr lang="en-US" sz="2800" i="1">
                                <a:effectLst/>
                                <a:latin typeface="Cambria Math"/>
                                <a:ea typeface="CMR10"/>
                                <a:cs typeface="Times New Roman"/>
                              </a:rPr>
                              <m:t>𝑡</m:t>
                            </m:r>
                          </m:sub>
                        </m:sSub>
                        <m:r>
                          <a:rPr lang="en-US" sz="2800" i="1">
                            <a:effectLst/>
                            <a:latin typeface="Cambria Math"/>
                            <a:ea typeface="CMR10"/>
                            <a:cs typeface="Times New Roman"/>
                          </a:rPr>
                          <m:t>𝑥</m:t>
                        </m:r>
                      </m:sup>
                    </m:sSup>
                    <m:r>
                      <a:rPr lang="en-US" sz="2800" i="1">
                        <a:effectLst/>
                        <a:latin typeface="Cambria Math"/>
                        <a:ea typeface="CMR10"/>
                        <a:cs typeface="Times New Roman"/>
                      </a:rPr>
                      <m:t>   </m:t>
                    </m:r>
                  </m:oMath>
                </a14:m>
                <a:r>
                  <a:rPr lang="en-US" sz="2800" dirty="0">
                    <a:effectLst/>
                    <a:latin typeface="Times New Roman"/>
                    <a:ea typeface="CMR10"/>
                    <a:cs typeface="Arial"/>
                  </a:rPr>
                  <a:t>the total linear attenuation coefficient can be written as</a:t>
                </a:r>
                <a:endParaRPr lang="en-US" sz="2000" dirty="0">
                  <a:effectLst/>
                  <a:latin typeface="Calibri"/>
                  <a:ea typeface="Calibri"/>
                  <a:cs typeface="Arial"/>
                </a:endParaRPr>
              </a:p>
              <a:p>
                <a:pPr marL="0" marR="0">
                  <a:lnSpc>
                    <a:spcPct val="115000"/>
                  </a:lnSpc>
                  <a:spcBef>
                    <a:spcPts val="0"/>
                  </a:spcBef>
                  <a:spcAft>
                    <a:spcPts val="0"/>
                  </a:spcAft>
                </a:pPr>
                <a14:m>
                  <m:oMath xmlns:m="http://schemas.openxmlformats.org/officeDocument/2006/math">
                    <m:sSub>
                      <m:sSubPr>
                        <m:ctrlPr>
                          <a:rPr lang="en-US" sz="3600" i="1">
                            <a:latin typeface="Cambria Math" panose="02040503050406030204" pitchFamily="18" charset="0"/>
                            <a:ea typeface="CMR10"/>
                            <a:cs typeface="Times New Roman"/>
                          </a:rPr>
                        </m:ctrlPr>
                      </m:sSubPr>
                      <m:e>
                        <m:r>
                          <a:rPr lang="en-US" sz="3600" i="1">
                            <a:effectLst/>
                            <a:latin typeface="Cambria Math"/>
                            <a:ea typeface="CMR10"/>
                            <a:cs typeface="Times New Roman"/>
                          </a:rPr>
                          <m:t>𝜇</m:t>
                        </m:r>
                      </m:e>
                      <m:sub>
                        <m:r>
                          <a:rPr lang="en-US" sz="3600" i="1">
                            <a:effectLst/>
                            <a:latin typeface="Cambria Math"/>
                            <a:ea typeface="CMR10"/>
                            <a:cs typeface="Times New Roman"/>
                          </a:rPr>
                          <m:t>𝑡</m:t>
                        </m:r>
                      </m:sub>
                    </m:sSub>
                    <m:r>
                      <a:rPr lang="en-US" sz="3600" i="1">
                        <a:effectLst/>
                        <a:latin typeface="Cambria Math"/>
                        <a:ea typeface="CMR10"/>
                        <a:cs typeface="Times New Roman"/>
                      </a:rPr>
                      <m:t>=</m:t>
                    </m:r>
                    <m:f>
                      <m:fPr>
                        <m:ctrlPr>
                          <a:rPr lang="en-US" sz="3600" i="1">
                            <a:effectLst/>
                            <a:latin typeface="Cambria Math" panose="02040503050406030204" pitchFamily="18" charset="0"/>
                            <a:ea typeface="CMR10"/>
                            <a:cs typeface="Times New Roman"/>
                          </a:rPr>
                        </m:ctrlPr>
                      </m:fPr>
                      <m:num>
                        <m:r>
                          <a:rPr lang="en-US" sz="3600" i="1">
                            <a:effectLst/>
                            <a:latin typeface="Cambria Math"/>
                            <a:ea typeface="CMR10"/>
                            <a:cs typeface="Times New Roman"/>
                          </a:rPr>
                          <m:t>1</m:t>
                        </m:r>
                      </m:num>
                      <m:den>
                        <m:r>
                          <a:rPr lang="en-US" sz="3600" i="1">
                            <a:effectLst/>
                            <a:latin typeface="Cambria Math"/>
                            <a:ea typeface="CMR10"/>
                            <a:cs typeface="Times New Roman"/>
                          </a:rPr>
                          <m:t>𝑑</m:t>
                        </m:r>
                      </m:den>
                    </m:f>
                    <m:r>
                      <m:rPr>
                        <m:sty m:val="p"/>
                      </m:rPr>
                      <a:rPr lang="en-US" sz="3600">
                        <a:effectLst/>
                        <a:latin typeface="Cambria Math"/>
                        <a:ea typeface="CMR10"/>
                        <a:cs typeface="Times New Roman"/>
                      </a:rPr>
                      <m:t>ln</m:t>
                    </m:r>
                    <m:r>
                      <a:rPr lang="en-US" sz="3600">
                        <a:effectLst/>
                        <a:latin typeface="Cambria Math"/>
                        <a:ea typeface="CMR10"/>
                        <a:cs typeface="Times New Roman"/>
                      </a:rPr>
                      <m:t>⁡</m:t>
                    </m:r>
                    <m:r>
                      <a:rPr lang="en-US" sz="3600" i="1">
                        <a:effectLst/>
                        <a:latin typeface="Cambria Math"/>
                        <a:ea typeface="CMR10"/>
                        <a:cs typeface="Times New Roman"/>
                      </a:rPr>
                      <m:t>(</m:t>
                    </m:r>
                    <m:f>
                      <m:fPr>
                        <m:ctrlPr>
                          <a:rPr lang="en-US" sz="3600" i="1">
                            <a:effectLst/>
                            <a:latin typeface="Cambria Math" panose="02040503050406030204" pitchFamily="18" charset="0"/>
                            <a:ea typeface="CMR10"/>
                            <a:cs typeface="Times New Roman"/>
                          </a:rPr>
                        </m:ctrlPr>
                      </m:fPr>
                      <m:num>
                        <m:sSub>
                          <m:sSubPr>
                            <m:ctrlPr>
                              <a:rPr lang="en-US" sz="3600" i="1">
                                <a:effectLst/>
                                <a:latin typeface="Cambria Math" panose="02040503050406030204" pitchFamily="18" charset="0"/>
                                <a:ea typeface="CMR10"/>
                                <a:cs typeface="Times New Roman"/>
                              </a:rPr>
                            </m:ctrlPr>
                          </m:sSubPr>
                          <m:e>
                            <m:r>
                              <a:rPr lang="en-US" sz="3600" i="1">
                                <a:effectLst/>
                                <a:latin typeface="Cambria Math"/>
                                <a:ea typeface="CMR10"/>
                                <a:cs typeface="Times New Roman"/>
                              </a:rPr>
                              <m:t>𝐼</m:t>
                            </m:r>
                          </m:e>
                          <m:sub>
                            <m:r>
                              <a:rPr lang="en-US" sz="3600" i="1">
                                <a:effectLst/>
                                <a:latin typeface="Cambria Math"/>
                                <a:ea typeface="CMR10"/>
                                <a:cs typeface="Times New Roman"/>
                              </a:rPr>
                              <m:t>0</m:t>
                            </m:r>
                          </m:sub>
                        </m:sSub>
                      </m:num>
                      <m:den>
                        <m:r>
                          <a:rPr lang="en-US" sz="3600" i="1">
                            <a:effectLst/>
                            <a:latin typeface="Cambria Math"/>
                            <a:ea typeface="CMR10"/>
                            <a:cs typeface="Times New Roman"/>
                          </a:rPr>
                          <m:t>𝐼</m:t>
                        </m:r>
                      </m:den>
                    </m:f>
                    <m:r>
                      <a:rPr lang="en-US" sz="3600" i="1">
                        <a:effectLst/>
                        <a:latin typeface="Cambria Math"/>
                        <a:ea typeface="CMR10"/>
                        <a:cs typeface="Times New Roman"/>
                      </a:rPr>
                      <m:t>)</m:t>
                    </m:r>
                  </m:oMath>
                </a14:m>
                <a:endParaRPr lang="en-US" sz="2800" dirty="0">
                  <a:effectLst/>
                  <a:latin typeface="Calibri"/>
                  <a:ea typeface="Calibri"/>
                  <a:cs typeface="Arial"/>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cstate="print"/>
                <a:stretch>
                  <a:fillRect l="-1481"/>
                </a:stretch>
              </a:blipFill>
            </p:spPr>
            <p:txBody>
              <a:bodyPr/>
              <a:lstStyle/>
              <a:p>
                <a:r>
                  <a:rPr lang="en-US" dirty="0">
                    <a:noFill/>
                  </a:rPr>
                  <a:t> </a:t>
                </a:r>
              </a:p>
            </p:txBody>
          </p:sp>
        </mc:Fallback>
      </mc:AlternateContent>
    </p:spTree>
    <p:extLst>
      <p:ext uri="{BB962C8B-B14F-4D97-AF65-F5344CB8AC3E}">
        <p14:creationId xmlns:p14="http://schemas.microsoft.com/office/powerpoint/2010/main" val="438158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marR="0" algn="just">
              <a:lnSpc>
                <a:spcPct val="115000"/>
              </a:lnSpc>
              <a:spcBef>
                <a:spcPts val="0"/>
              </a:spcBef>
              <a:spcAft>
                <a:spcPts val="0"/>
              </a:spcAft>
            </a:pPr>
            <a:r>
              <a:rPr lang="en-US" dirty="0">
                <a:latin typeface="Times New Roman"/>
                <a:ea typeface="CMR10"/>
                <a:cs typeface="Arial"/>
              </a:rPr>
              <a:t>E</a:t>
            </a:r>
            <a:r>
              <a:rPr lang="en-US" b="1" dirty="0">
                <a:latin typeface="Times New Roman"/>
                <a:ea typeface="CMR10"/>
                <a:cs typeface="Arial"/>
              </a:rPr>
              <a:t>xample:</a:t>
            </a:r>
          </a:p>
          <a:p>
            <a:pPr marL="0" marR="0" algn="just">
              <a:lnSpc>
                <a:spcPct val="115000"/>
              </a:lnSpc>
              <a:spcBef>
                <a:spcPts val="0"/>
              </a:spcBef>
              <a:spcAft>
                <a:spcPts val="0"/>
              </a:spcAft>
              <a:buNone/>
            </a:pPr>
            <a:r>
              <a:rPr lang="en-US" dirty="0">
                <a:latin typeface="Times New Roman"/>
                <a:ea typeface="CMR10"/>
                <a:cs typeface="Arial"/>
              </a:rPr>
              <a:t>Determine the </a:t>
            </a:r>
            <a:r>
              <a:rPr lang="en-US" dirty="0">
                <a:solidFill>
                  <a:srgbClr val="FF0000"/>
                </a:solidFill>
                <a:latin typeface="Times New Roman"/>
                <a:ea typeface="CMR10"/>
                <a:cs typeface="Arial"/>
              </a:rPr>
              <a:t>thickness</a:t>
            </a:r>
            <a:r>
              <a:rPr lang="en-US" dirty="0">
                <a:latin typeface="Times New Roman"/>
                <a:ea typeface="CMR10"/>
                <a:cs typeface="Arial"/>
              </a:rPr>
              <a:t> of lead needed to block 17</a:t>
            </a:r>
            <a:r>
              <a:rPr lang="en-US" dirty="0">
                <a:latin typeface="Times New Roman"/>
                <a:ea typeface="CMMI10"/>
                <a:cs typeface="Arial"/>
              </a:rPr>
              <a:t>.</a:t>
            </a:r>
            <a:r>
              <a:rPr lang="en-US" dirty="0">
                <a:latin typeface="Times New Roman"/>
                <a:ea typeface="CMR10"/>
                <a:cs typeface="Arial"/>
              </a:rPr>
              <a:t>4 </a:t>
            </a:r>
            <a:r>
              <a:rPr lang="en-US" dirty="0" err="1">
                <a:latin typeface="Times New Roman"/>
                <a:ea typeface="CMMI10"/>
                <a:cs typeface="Arial"/>
              </a:rPr>
              <a:t>keV</a:t>
            </a:r>
            <a:r>
              <a:rPr lang="en-US" dirty="0">
                <a:latin typeface="Times New Roman"/>
                <a:ea typeface="CMMI10"/>
                <a:cs typeface="Arial"/>
              </a:rPr>
              <a:t> </a:t>
            </a:r>
            <a:r>
              <a:rPr lang="en-US" dirty="0">
                <a:latin typeface="Times New Roman"/>
                <a:ea typeface="CMR10"/>
                <a:cs typeface="Arial"/>
              </a:rPr>
              <a:t>x-rays by a factor of 10</a:t>
            </a:r>
            <a:r>
              <a:rPr lang="en-US" baseline="30000" dirty="0">
                <a:latin typeface="Times New Roman"/>
                <a:ea typeface="CMR8"/>
                <a:cs typeface="Arial"/>
              </a:rPr>
              <a:t>4</a:t>
            </a:r>
            <a:r>
              <a:rPr lang="en-US" dirty="0">
                <a:latin typeface="Times New Roman"/>
                <a:ea typeface="CMR10"/>
                <a:cs typeface="Arial"/>
              </a:rPr>
              <a:t>. The </a:t>
            </a:r>
            <a:r>
              <a:rPr lang="en-US" dirty="0">
                <a:solidFill>
                  <a:srgbClr val="00B050"/>
                </a:solidFill>
                <a:latin typeface="Times New Roman"/>
                <a:ea typeface="CMR10"/>
                <a:cs typeface="Arial"/>
              </a:rPr>
              <a:t>density</a:t>
            </a:r>
            <a:r>
              <a:rPr lang="en-US" dirty="0">
                <a:latin typeface="Times New Roman"/>
                <a:ea typeface="CMR10"/>
                <a:cs typeface="Arial"/>
              </a:rPr>
              <a:t> and </a:t>
            </a:r>
            <a:r>
              <a:rPr lang="en-US" dirty="0">
                <a:solidFill>
                  <a:srgbClr val="00B050"/>
                </a:solidFill>
                <a:latin typeface="Times New Roman"/>
                <a:ea typeface="CMR10"/>
                <a:cs typeface="Arial"/>
              </a:rPr>
              <a:t>mass attenuation coefficient </a:t>
            </a:r>
            <a:r>
              <a:rPr lang="en-US" dirty="0">
                <a:latin typeface="Times New Roman"/>
                <a:ea typeface="CMR10"/>
                <a:cs typeface="Arial"/>
              </a:rPr>
              <a:t>lead are 11</a:t>
            </a:r>
            <a:r>
              <a:rPr lang="en-US" dirty="0">
                <a:latin typeface="Times New Roman"/>
                <a:ea typeface="CMMI10"/>
                <a:cs typeface="Arial"/>
              </a:rPr>
              <a:t>.</a:t>
            </a:r>
            <a:r>
              <a:rPr lang="en-US" dirty="0">
                <a:latin typeface="Times New Roman"/>
                <a:ea typeface="CMR10"/>
                <a:cs typeface="Arial"/>
              </a:rPr>
              <a:t>3 </a:t>
            </a:r>
            <a:r>
              <a:rPr lang="en-US" dirty="0">
                <a:latin typeface="Times New Roman"/>
                <a:ea typeface="CMMI10"/>
                <a:cs typeface="Arial"/>
              </a:rPr>
              <a:t>g.cm</a:t>
            </a:r>
            <a:r>
              <a:rPr lang="en-US" baseline="30000" dirty="0">
                <a:latin typeface="Times New Roman"/>
                <a:ea typeface="CMSY8"/>
                <a:cs typeface="Arial"/>
              </a:rPr>
              <a:t>−</a:t>
            </a:r>
            <a:r>
              <a:rPr lang="en-US" baseline="30000" dirty="0">
                <a:latin typeface="Times New Roman"/>
                <a:ea typeface="CMR8"/>
                <a:cs typeface="Arial"/>
              </a:rPr>
              <a:t>3</a:t>
            </a:r>
            <a:r>
              <a:rPr lang="en-US" dirty="0">
                <a:latin typeface="Times New Roman"/>
                <a:ea typeface="CMR8"/>
                <a:cs typeface="Arial"/>
              </a:rPr>
              <a:t> </a:t>
            </a:r>
            <a:r>
              <a:rPr lang="en-US" dirty="0">
                <a:latin typeface="Times New Roman"/>
                <a:ea typeface="CMR10"/>
                <a:cs typeface="Arial"/>
              </a:rPr>
              <a:t>and 122</a:t>
            </a:r>
            <a:r>
              <a:rPr lang="en-US" dirty="0">
                <a:latin typeface="Times New Roman"/>
                <a:ea typeface="CMMI10"/>
                <a:cs typeface="Arial"/>
              </a:rPr>
              <a:t>.</a:t>
            </a:r>
            <a:r>
              <a:rPr lang="en-US" dirty="0">
                <a:latin typeface="Times New Roman"/>
                <a:ea typeface="CMR10"/>
                <a:cs typeface="Arial"/>
              </a:rPr>
              <a:t>8 </a:t>
            </a:r>
            <a:r>
              <a:rPr lang="en-US" dirty="0">
                <a:latin typeface="Times New Roman"/>
                <a:ea typeface="CMMI10"/>
                <a:cs typeface="Arial"/>
              </a:rPr>
              <a:t>cm</a:t>
            </a:r>
            <a:r>
              <a:rPr lang="en-US" baseline="30000" dirty="0">
                <a:latin typeface="Times New Roman"/>
                <a:ea typeface="CMR8"/>
                <a:cs typeface="Arial"/>
              </a:rPr>
              <a:t>2</a:t>
            </a:r>
            <a:r>
              <a:rPr lang="en-US" dirty="0">
                <a:latin typeface="Times New Roman"/>
                <a:ea typeface="CMMI10"/>
                <a:cs typeface="Arial"/>
              </a:rPr>
              <a:t>/g</a:t>
            </a:r>
            <a:r>
              <a:rPr lang="en-US" dirty="0">
                <a:latin typeface="Times New Roman"/>
                <a:ea typeface="CMR10"/>
                <a:cs typeface="Arial"/>
              </a:rPr>
              <a:t>.</a:t>
            </a:r>
            <a:endParaRPr lang="en-US" sz="2400" dirty="0">
              <a:ea typeface="Calibri"/>
              <a:cs typeface="Arial"/>
            </a:endParaRPr>
          </a:p>
          <a:p>
            <a:pPr algn="just">
              <a:buNone/>
            </a:pPr>
            <a:endParaRPr lang="en-GB"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791200"/>
          </a:xfrm>
        </p:spPr>
        <p:txBody>
          <a:bodyPr/>
          <a:lstStyle/>
          <a:p>
            <a:pPr algn="just"/>
            <a:r>
              <a:rPr lang="en-US" sz="2800" dirty="0">
                <a:latin typeface="Times New Roman"/>
                <a:ea typeface="CMR10"/>
              </a:rPr>
              <a:t>Hence, to determine the </a:t>
            </a:r>
            <a:r>
              <a:rPr lang="en-US" sz="2800" dirty="0">
                <a:solidFill>
                  <a:srgbClr val="00B050"/>
                </a:solidFill>
                <a:latin typeface="Times New Roman"/>
                <a:ea typeface="CMR10"/>
              </a:rPr>
              <a:t>linear attenuation coefficient </a:t>
            </a:r>
            <a:r>
              <a:rPr lang="en-US" sz="2800" dirty="0">
                <a:latin typeface="Times New Roman"/>
                <a:ea typeface="CMR10"/>
              </a:rPr>
              <a:t>we just need to measure the </a:t>
            </a:r>
            <a:r>
              <a:rPr lang="en-US" sz="2800" dirty="0">
                <a:solidFill>
                  <a:srgbClr val="FF0000"/>
                </a:solidFill>
                <a:latin typeface="Times New Roman"/>
                <a:ea typeface="CMR10"/>
              </a:rPr>
              <a:t>incoming</a:t>
            </a:r>
            <a:r>
              <a:rPr lang="en-US" sz="2800" dirty="0">
                <a:latin typeface="Times New Roman"/>
                <a:ea typeface="CMR10"/>
              </a:rPr>
              <a:t> and the </a:t>
            </a:r>
            <a:r>
              <a:rPr lang="en-US" sz="2800" dirty="0">
                <a:solidFill>
                  <a:srgbClr val="FF0000"/>
                </a:solidFill>
                <a:latin typeface="Times New Roman"/>
                <a:ea typeface="CMR10"/>
              </a:rPr>
              <a:t>outgoing</a:t>
            </a:r>
            <a:r>
              <a:rPr lang="en-US" sz="2800" dirty="0">
                <a:latin typeface="Times New Roman"/>
                <a:ea typeface="CMR10"/>
              </a:rPr>
              <a:t> intensities of a photon beam that passes through a slab of thickness </a:t>
            </a:r>
            <a:r>
              <a:rPr lang="en-US" sz="2800" b="1" dirty="0">
                <a:solidFill>
                  <a:srgbClr val="7030A0"/>
                </a:solidFill>
                <a:latin typeface="Times New Roman"/>
                <a:ea typeface="CMMI10"/>
              </a:rPr>
              <a:t>d</a:t>
            </a:r>
            <a:r>
              <a:rPr lang="en-US" sz="2800" dirty="0">
                <a:latin typeface="Times New Roman"/>
                <a:ea typeface="CMMI10"/>
              </a:rPr>
              <a:t> </a:t>
            </a:r>
            <a:r>
              <a:rPr lang="en-US" sz="2800" dirty="0">
                <a:latin typeface="Times New Roman"/>
                <a:ea typeface="CMR10"/>
              </a:rPr>
              <a:t>of the material.</a:t>
            </a:r>
            <a:endParaRPr lang="en-US" dirty="0"/>
          </a:p>
        </p:txBody>
      </p:sp>
      <p:pic>
        <p:nvPicPr>
          <p:cNvPr id="4" name="Picture 3"/>
          <p:cNvPicPr/>
          <p:nvPr/>
        </p:nvPicPr>
        <p:blipFill>
          <a:blip r:embed="rId2" cstate="print"/>
          <a:srcRect/>
          <a:stretch>
            <a:fillRect/>
          </a:stretch>
        </p:blipFill>
        <p:spPr bwMode="auto">
          <a:xfrm>
            <a:off x="1219200" y="2427671"/>
            <a:ext cx="6400800" cy="3896929"/>
          </a:xfrm>
          <a:prstGeom prst="rect">
            <a:avLst/>
          </a:prstGeom>
          <a:noFill/>
          <a:ln w="9525">
            <a:noFill/>
            <a:miter lim="800000"/>
            <a:headEnd/>
            <a:tailEnd/>
          </a:ln>
        </p:spPr>
      </p:pic>
    </p:spTree>
    <p:extLst>
      <p:ext uri="{BB962C8B-B14F-4D97-AF65-F5344CB8AC3E}">
        <p14:creationId xmlns:p14="http://schemas.microsoft.com/office/powerpoint/2010/main" val="393422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chor="ctr">
            <a:normAutofit/>
          </a:bodyPr>
          <a:lstStyle/>
          <a:p>
            <a:pPr marL="0" marR="0" algn="ctr">
              <a:lnSpc>
                <a:spcPct val="115000"/>
              </a:lnSpc>
              <a:spcBef>
                <a:spcPts val="0"/>
              </a:spcBef>
              <a:spcAft>
                <a:spcPts val="0"/>
              </a:spcAft>
            </a:pPr>
            <a:r>
              <a:rPr lang="en-US" sz="4000" b="1" dirty="0">
                <a:solidFill>
                  <a:schemeClr val="tx1"/>
                </a:solidFill>
                <a:latin typeface="Times New Roman"/>
                <a:ea typeface="Calibri"/>
                <a:cs typeface="Arial"/>
              </a:rPr>
              <a:t>Mixtures and Compounds</a:t>
            </a:r>
            <a:endParaRPr lang="en-US" sz="4000" dirty="0">
              <a:solidFill>
                <a:schemeClr val="tx1"/>
              </a:solidFill>
            </a:endParaRPr>
          </a:p>
        </p:txBody>
      </p:sp>
      <p:sp>
        <p:nvSpPr>
          <p:cNvPr id="3" name="Content Placeholder 2"/>
          <p:cNvSpPr>
            <a:spLocks noGrp="1"/>
          </p:cNvSpPr>
          <p:nvPr>
            <p:ph idx="1"/>
          </p:nvPr>
        </p:nvSpPr>
        <p:spPr>
          <a:xfrm>
            <a:off x="457200" y="1143000"/>
            <a:ext cx="8382000" cy="5181600"/>
          </a:xfrm>
        </p:spPr>
        <p:txBody>
          <a:bodyPr/>
          <a:lstStyle/>
          <a:p>
            <a:pPr marL="0" marR="0">
              <a:lnSpc>
                <a:spcPct val="150000"/>
              </a:lnSpc>
              <a:spcBef>
                <a:spcPts val="0"/>
              </a:spcBef>
              <a:spcAft>
                <a:spcPts val="0"/>
              </a:spcAft>
            </a:pPr>
            <a:r>
              <a:rPr lang="en-US" sz="2800" dirty="0">
                <a:latin typeface="Times New Roman"/>
                <a:ea typeface="CMR10"/>
                <a:cs typeface="Arial"/>
              </a:rPr>
              <a:t>The attenuation coefficient of a </a:t>
            </a:r>
            <a:r>
              <a:rPr lang="en-US" sz="2800" dirty="0">
                <a:solidFill>
                  <a:srgbClr val="7030A0"/>
                </a:solidFill>
                <a:latin typeface="Times New Roman"/>
                <a:ea typeface="CMR10"/>
                <a:cs typeface="Arial"/>
              </a:rPr>
              <a:t>compound </a:t>
            </a:r>
            <a:r>
              <a:rPr lang="en-US" sz="2800" dirty="0">
                <a:latin typeface="Times New Roman"/>
                <a:ea typeface="CMR10"/>
                <a:cs typeface="Arial"/>
              </a:rPr>
              <a:t>or </a:t>
            </a:r>
            <a:r>
              <a:rPr lang="en-US" sz="2800" dirty="0">
                <a:solidFill>
                  <a:srgbClr val="FF0000"/>
                </a:solidFill>
                <a:latin typeface="Times New Roman"/>
                <a:ea typeface="CMR10"/>
                <a:cs typeface="Arial"/>
              </a:rPr>
              <a:t>mixture</a:t>
            </a:r>
            <a:r>
              <a:rPr lang="en-US" sz="2800" dirty="0">
                <a:latin typeface="Times New Roman"/>
                <a:ea typeface="CMR10"/>
                <a:cs typeface="Arial"/>
              </a:rPr>
              <a:t> at a certain energy can be obtained by simply taking the </a:t>
            </a:r>
            <a:r>
              <a:rPr lang="en-US" sz="2800" dirty="0">
                <a:solidFill>
                  <a:srgbClr val="00B050"/>
                </a:solidFill>
                <a:latin typeface="Times New Roman"/>
                <a:ea typeface="CMR10"/>
                <a:cs typeface="Arial"/>
              </a:rPr>
              <a:t>weighted mean </a:t>
            </a:r>
            <a:r>
              <a:rPr lang="en-US" sz="2800" dirty="0">
                <a:latin typeface="Times New Roman"/>
                <a:ea typeface="CMR10"/>
                <a:cs typeface="Arial"/>
              </a:rPr>
              <a:t>of its individual components according to</a:t>
            </a:r>
            <a:endParaRPr lang="en-US" sz="2000" dirty="0">
              <a:latin typeface="Calibri"/>
              <a:ea typeface="Calibri"/>
              <a:cs typeface="Arial"/>
            </a:endParaRPr>
          </a:p>
          <a:p>
            <a:endParaRPr lang="en-US" dirty="0"/>
          </a:p>
        </p:txBody>
      </p:sp>
      <p:pic>
        <p:nvPicPr>
          <p:cNvPr id="4" name="Picture 3"/>
          <p:cNvPicPr/>
          <p:nvPr/>
        </p:nvPicPr>
        <p:blipFill>
          <a:blip r:embed="rId2" cstate="print"/>
          <a:srcRect/>
          <a:stretch>
            <a:fillRect/>
          </a:stretch>
        </p:blipFill>
        <p:spPr bwMode="auto">
          <a:xfrm>
            <a:off x="1524000" y="3276600"/>
            <a:ext cx="5631712" cy="2966402"/>
          </a:xfrm>
          <a:prstGeom prst="rect">
            <a:avLst/>
          </a:prstGeom>
          <a:noFill/>
          <a:ln w="9525">
            <a:noFill/>
            <a:miter lim="800000"/>
            <a:headEnd/>
            <a:tailEnd/>
          </a:ln>
        </p:spPr>
      </p:pic>
    </p:spTree>
    <p:extLst>
      <p:ext uri="{BB962C8B-B14F-4D97-AF65-F5344CB8AC3E}">
        <p14:creationId xmlns:p14="http://schemas.microsoft.com/office/powerpoint/2010/main" val="21984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7924800" cy="4389120"/>
          </a:xfrm>
        </p:spPr>
        <p:txBody>
          <a:bodyPr/>
          <a:lstStyle/>
          <a:p>
            <a:pPr marL="0" marR="0">
              <a:lnSpc>
                <a:spcPct val="115000"/>
              </a:lnSpc>
              <a:spcBef>
                <a:spcPts val="0"/>
              </a:spcBef>
              <a:spcAft>
                <a:spcPts val="0"/>
              </a:spcAft>
            </a:pPr>
            <a:r>
              <a:rPr lang="en-US" sz="2800" b="1" dirty="0">
                <a:latin typeface="Times New Roman"/>
                <a:ea typeface="CMR10"/>
                <a:cs typeface="Arial"/>
              </a:rPr>
              <a:t>Example:</a:t>
            </a:r>
            <a:endParaRPr lang="en-US" sz="2000" dirty="0">
              <a:latin typeface="Calibri"/>
              <a:ea typeface="Calibri"/>
              <a:cs typeface="Arial"/>
            </a:endParaRPr>
          </a:p>
          <a:p>
            <a:pPr marL="0" marR="0" algn="just">
              <a:lnSpc>
                <a:spcPct val="150000"/>
              </a:lnSpc>
              <a:spcBef>
                <a:spcPts val="0"/>
              </a:spcBef>
              <a:spcAft>
                <a:spcPts val="0"/>
              </a:spcAft>
              <a:buNone/>
            </a:pPr>
            <a:r>
              <a:rPr lang="en-US" sz="2800" dirty="0">
                <a:latin typeface="Times New Roman"/>
                <a:ea typeface="CMR10"/>
                <a:cs typeface="Arial"/>
              </a:rPr>
              <a:t>Estimate the </a:t>
            </a:r>
            <a:r>
              <a:rPr lang="en-US" sz="2800" dirty="0">
                <a:solidFill>
                  <a:srgbClr val="00B050"/>
                </a:solidFill>
                <a:latin typeface="Times New Roman"/>
                <a:ea typeface="CMR10"/>
                <a:cs typeface="Arial"/>
              </a:rPr>
              <a:t>specific</a:t>
            </a:r>
            <a:r>
              <a:rPr lang="en-US" sz="2800" dirty="0">
                <a:latin typeface="Times New Roman"/>
                <a:ea typeface="CMR10"/>
                <a:cs typeface="Arial"/>
              </a:rPr>
              <a:t> mean free path of </a:t>
            </a:r>
            <a:r>
              <a:rPr lang="en-US" sz="2800" dirty="0">
                <a:solidFill>
                  <a:srgbClr val="00B050"/>
                </a:solidFill>
                <a:latin typeface="Times New Roman"/>
                <a:ea typeface="CMR10"/>
                <a:cs typeface="Arial"/>
              </a:rPr>
              <a:t>150 </a:t>
            </a:r>
            <a:r>
              <a:rPr lang="en-US" sz="2800" dirty="0" err="1">
                <a:latin typeface="Times New Roman"/>
                <a:ea typeface="CMMI10"/>
                <a:cs typeface="Arial"/>
              </a:rPr>
              <a:t>keV</a:t>
            </a:r>
            <a:r>
              <a:rPr lang="en-US" sz="2800" dirty="0">
                <a:latin typeface="Times New Roman"/>
                <a:ea typeface="CMMI10"/>
                <a:cs typeface="Arial"/>
              </a:rPr>
              <a:t> </a:t>
            </a:r>
            <a:r>
              <a:rPr lang="en-US" sz="2800" dirty="0">
                <a:latin typeface="Times New Roman"/>
                <a:ea typeface="CMR10"/>
                <a:cs typeface="Arial"/>
              </a:rPr>
              <a:t>x-ray photons traveling in ordinary water kept under normal atmospheric conditions. The </a:t>
            </a:r>
            <a:r>
              <a:rPr lang="en-US" sz="2800" dirty="0">
                <a:solidFill>
                  <a:srgbClr val="C00000"/>
                </a:solidFill>
                <a:latin typeface="Times New Roman"/>
                <a:ea typeface="CMR10"/>
                <a:cs typeface="Arial"/>
              </a:rPr>
              <a:t>total mass absorption coefficients </a:t>
            </a:r>
            <a:r>
              <a:rPr lang="en-US" sz="2800" dirty="0">
                <a:latin typeface="Times New Roman"/>
                <a:ea typeface="CMR10"/>
                <a:cs typeface="Arial"/>
              </a:rPr>
              <a:t>of </a:t>
            </a:r>
            <a:r>
              <a:rPr lang="en-US" sz="2800" dirty="0">
                <a:solidFill>
                  <a:srgbClr val="00B0F0"/>
                </a:solidFill>
                <a:latin typeface="Times New Roman"/>
                <a:ea typeface="CMR10"/>
                <a:cs typeface="Arial"/>
              </a:rPr>
              <a:t>hydrogen</a:t>
            </a:r>
            <a:r>
              <a:rPr lang="en-US" sz="2800" dirty="0">
                <a:latin typeface="Times New Roman"/>
                <a:ea typeface="CMR10"/>
                <a:cs typeface="Arial"/>
              </a:rPr>
              <a:t> and </a:t>
            </a:r>
            <a:r>
              <a:rPr lang="en-US" sz="2800" dirty="0">
                <a:solidFill>
                  <a:srgbClr val="7030A0"/>
                </a:solidFill>
                <a:latin typeface="Times New Roman"/>
                <a:ea typeface="CMR10"/>
                <a:cs typeface="Arial"/>
              </a:rPr>
              <a:t>oxygen</a:t>
            </a:r>
            <a:r>
              <a:rPr lang="en-US" sz="2800" dirty="0">
                <a:latin typeface="Times New Roman"/>
                <a:ea typeface="CMR10"/>
                <a:cs typeface="Arial"/>
              </a:rPr>
              <a:t> are 0.2651 </a:t>
            </a:r>
            <a:r>
              <a:rPr lang="en-US" sz="2800" dirty="0">
                <a:latin typeface="Times New Roman"/>
                <a:ea typeface="CMMI10"/>
                <a:cs typeface="Arial"/>
              </a:rPr>
              <a:t>cm</a:t>
            </a:r>
            <a:r>
              <a:rPr lang="en-US" sz="2800" baseline="30000" dirty="0">
                <a:latin typeface="Times New Roman"/>
                <a:ea typeface="CMR8"/>
                <a:cs typeface="Arial"/>
              </a:rPr>
              <a:t>2</a:t>
            </a:r>
            <a:r>
              <a:rPr lang="en-US" sz="2800" dirty="0">
                <a:latin typeface="Times New Roman"/>
                <a:ea typeface="CMMI10"/>
                <a:cs typeface="Arial"/>
              </a:rPr>
              <a:t>/g </a:t>
            </a:r>
            <a:r>
              <a:rPr lang="en-US" sz="2800" dirty="0">
                <a:latin typeface="Times New Roman"/>
                <a:ea typeface="CMR10"/>
                <a:cs typeface="Arial"/>
              </a:rPr>
              <a:t>and 0.1361 </a:t>
            </a:r>
            <a:r>
              <a:rPr lang="en-US" sz="2800" dirty="0">
                <a:latin typeface="Times New Roman"/>
                <a:ea typeface="CMMI10"/>
                <a:cs typeface="Arial"/>
              </a:rPr>
              <a:t>cm</a:t>
            </a:r>
            <a:r>
              <a:rPr lang="en-US" sz="2800" baseline="30000" dirty="0">
                <a:latin typeface="Times New Roman"/>
                <a:ea typeface="CMR8"/>
                <a:cs typeface="Arial"/>
              </a:rPr>
              <a:t>2</a:t>
            </a:r>
            <a:r>
              <a:rPr lang="en-US" sz="2800" dirty="0">
                <a:latin typeface="Times New Roman"/>
                <a:ea typeface="CMMI10"/>
                <a:cs typeface="Arial"/>
              </a:rPr>
              <a:t>/g</a:t>
            </a:r>
            <a:r>
              <a:rPr lang="en-US" sz="2800" dirty="0">
                <a:latin typeface="Times New Roman"/>
                <a:ea typeface="CMR10"/>
                <a:cs typeface="Arial"/>
              </a:rPr>
              <a:t> respectively.</a:t>
            </a:r>
            <a:endParaRPr lang="en-US" sz="2000" dirty="0">
              <a:latin typeface="Calibri"/>
              <a:ea typeface="Calibri"/>
              <a:cs typeface="Arial"/>
            </a:endParaRPr>
          </a:p>
          <a:p>
            <a:endParaRPr lang="en-US" dirty="0"/>
          </a:p>
        </p:txBody>
      </p:sp>
    </p:spTree>
    <p:extLst>
      <p:ext uri="{BB962C8B-B14F-4D97-AF65-F5344CB8AC3E}">
        <p14:creationId xmlns:p14="http://schemas.microsoft.com/office/powerpoint/2010/main" val="273167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838200"/>
          </a:xfrm>
        </p:spPr>
        <p:txBody>
          <a:bodyPr anchor="t">
            <a:noAutofit/>
          </a:bodyPr>
          <a:lstStyle/>
          <a:p>
            <a:r>
              <a:rPr lang="en-US" sz="2800" b="1" dirty="0">
                <a:solidFill>
                  <a:schemeClr val="tx1"/>
                </a:solidFill>
              </a:rPr>
              <a:t>1.9       Range of charged particle in the matter</a:t>
            </a:r>
            <a:endParaRPr lang="en-US" sz="2800" dirty="0">
              <a:solidFill>
                <a:schemeClr val="tx1"/>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143000"/>
                <a:ext cx="8229600" cy="5181600"/>
              </a:xfrm>
            </p:spPr>
            <p:txBody>
              <a:bodyPr>
                <a:normAutofit/>
              </a:bodyPr>
              <a:lstStyle/>
              <a:p>
                <a:pPr marL="0" marR="0" algn="just">
                  <a:lnSpc>
                    <a:spcPct val="150000"/>
                  </a:lnSpc>
                  <a:spcBef>
                    <a:spcPts val="0"/>
                  </a:spcBef>
                  <a:spcAft>
                    <a:spcPts val="0"/>
                  </a:spcAft>
                </a:pPr>
                <a:r>
                  <a:rPr lang="en-US" sz="2800" dirty="0">
                    <a:latin typeface="Times New Roman"/>
                    <a:ea typeface="CMR10"/>
                    <a:cs typeface="Arial"/>
                  </a:rPr>
                  <a:t>It is very tempting to try to compute the average distance a particle beam will travel (also called range) in a medium by integrating the stopping power over the full energy spectrum of the incident particles, such as,</a:t>
                </a:r>
                <a:endParaRPr lang="en-US" sz="2000" dirty="0">
                  <a:latin typeface="Calibri"/>
                  <a:ea typeface="Calibri"/>
                  <a:cs typeface="Arial"/>
                </a:endParaRPr>
              </a:p>
              <a:p>
                <a:pPr marL="0" marR="0" algn="just">
                  <a:lnSpc>
                    <a:spcPct val="150000"/>
                  </a:lnSpc>
                  <a:spcBef>
                    <a:spcPts val="0"/>
                  </a:spcBef>
                  <a:spcAft>
                    <a:spcPts val="0"/>
                  </a:spcAft>
                </a:pPr>
                <a14:m>
                  <m:oMath xmlns:m="http://schemas.openxmlformats.org/officeDocument/2006/math">
                    <m:r>
                      <a:rPr lang="en-US" sz="2800" i="1">
                        <a:latin typeface="Cambria Math"/>
                        <a:ea typeface="CMMI10"/>
                        <a:cs typeface="Times New Roman"/>
                      </a:rPr>
                      <m:t>𝑅</m:t>
                    </m:r>
                    <m:d>
                      <m:dPr>
                        <m:ctrlPr>
                          <a:rPr lang="en-US" sz="2800" i="1">
                            <a:effectLst/>
                            <a:latin typeface="Cambria Math" panose="02040503050406030204" pitchFamily="18" charset="0"/>
                            <a:ea typeface="CMR10"/>
                            <a:cs typeface="Times New Roman"/>
                          </a:rPr>
                        </m:ctrlPr>
                      </m:dPr>
                      <m:e>
                        <m:r>
                          <a:rPr lang="en-US" sz="2800" i="1">
                            <a:effectLst/>
                            <a:latin typeface="Cambria Math"/>
                            <a:ea typeface="CMMI10"/>
                            <a:cs typeface="Times New Roman"/>
                          </a:rPr>
                          <m:t>𝑇</m:t>
                        </m:r>
                      </m:e>
                    </m:d>
                    <m:r>
                      <a:rPr lang="en-US" sz="2800" i="1">
                        <a:effectLst/>
                        <a:latin typeface="Cambria Math"/>
                        <a:ea typeface="CMR10"/>
                        <a:cs typeface="Times New Roman"/>
                      </a:rPr>
                      <m:t>=</m:t>
                    </m:r>
                    <m:nary>
                      <m:naryPr>
                        <m:limLoc m:val="subSup"/>
                        <m:ctrlPr>
                          <a:rPr lang="en-US" sz="2800" i="1">
                            <a:effectLst/>
                            <a:latin typeface="Cambria Math" panose="02040503050406030204" pitchFamily="18" charset="0"/>
                            <a:ea typeface="CMR10"/>
                            <a:cs typeface="Times New Roman"/>
                          </a:rPr>
                        </m:ctrlPr>
                      </m:naryPr>
                      <m:sub>
                        <m:r>
                          <a:rPr lang="en-US" sz="2800" i="1">
                            <a:effectLst/>
                            <a:latin typeface="Cambria Math"/>
                            <a:ea typeface="CMR10"/>
                            <a:cs typeface="Times New Roman"/>
                          </a:rPr>
                          <m:t>0</m:t>
                        </m:r>
                      </m:sub>
                      <m:sup>
                        <m:r>
                          <a:rPr lang="en-US" sz="2800" i="1">
                            <a:effectLst/>
                            <a:latin typeface="Cambria Math"/>
                            <a:ea typeface="CMR10"/>
                            <a:cs typeface="Times New Roman"/>
                          </a:rPr>
                          <m:t>𝑇</m:t>
                        </m:r>
                      </m:sup>
                      <m:e>
                        <m:sSup>
                          <m:sSupPr>
                            <m:ctrlPr>
                              <a:rPr lang="en-US" sz="2800" i="1">
                                <a:effectLst/>
                                <a:latin typeface="Cambria Math" panose="02040503050406030204" pitchFamily="18" charset="0"/>
                                <a:ea typeface="CMR10"/>
                                <a:cs typeface="Times New Roman"/>
                              </a:rPr>
                            </m:ctrlPr>
                          </m:sSupPr>
                          <m:e>
                            <m:d>
                              <m:dPr>
                                <m:begChr m:val="["/>
                                <m:endChr m:val="]"/>
                                <m:ctrlPr>
                                  <a:rPr lang="en-US" sz="2800" i="1">
                                    <a:effectLst/>
                                    <a:latin typeface="Cambria Math" panose="02040503050406030204" pitchFamily="18" charset="0"/>
                                    <a:ea typeface="CMR10"/>
                                    <a:cs typeface="Times New Roman"/>
                                  </a:rPr>
                                </m:ctrlPr>
                              </m:dPr>
                              <m:e>
                                <m:r>
                                  <a:rPr lang="en-US" sz="2800" i="1">
                                    <a:effectLst/>
                                    <a:latin typeface="Cambria Math"/>
                                    <a:ea typeface="CMR10"/>
                                    <a:cs typeface="Times New Roman"/>
                                  </a:rPr>
                                  <m:t>−</m:t>
                                </m:r>
                                <m:f>
                                  <m:fPr>
                                    <m:ctrlPr>
                                      <a:rPr lang="en-US" sz="2800" i="1">
                                        <a:effectLst/>
                                        <a:latin typeface="Cambria Math" panose="02040503050406030204" pitchFamily="18" charset="0"/>
                                        <a:ea typeface="CMR10"/>
                                        <a:cs typeface="Times New Roman"/>
                                      </a:rPr>
                                    </m:ctrlPr>
                                  </m:fPr>
                                  <m:num>
                                    <m:r>
                                      <a:rPr lang="en-US" sz="2800" i="1">
                                        <a:effectLst/>
                                        <a:latin typeface="Cambria Math"/>
                                        <a:ea typeface="CMR10"/>
                                        <a:cs typeface="Times New Roman"/>
                                      </a:rPr>
                                      <m:t>𝑑𝐸</m:t>
                                    </m:r>
                                  </m:num>
                                  <m:den>
                                    <m:r>
                                      <a:rPr lang="en-US" sz="2800" i="1">
                                        <a:effectLst/>
                                        <a:latin typeface="Cambria Math"/>
                                        <a:ea typeface="CMR10"/>
                                        <a:cs typeface="Times New Roman"/>
                                      </a:rPr>
                                      <m:t>𝑑𝑥</m:t>
                                    </m:r>
                                  </m:den>
                                </m:f>
                              </m:e>
                            </m:d>
                          </m:e>
                          <m:sup>
                            <m:r>
                              <a:rPr lang="en-US" sz="2800" i="1">
                                <a:effectLst/>
                                <a:latin typeface="Cambria Math"/>
                                <a:ea typeface="CMR10"/>
                                <a:cs typeface="Times New Roman"/>
                              </a:rPr>
                              <m:t>−1</m:t>
                            </m:r>
                          </m:sup>
                        </m:sSup>
                      </m:e>
                    </m:nary>
                    <m:r>
                      <a:rPr lang="en-US" sz="2800" i="1">
                        <a:effectLst/>
                        <a:latin typeface="Cambria Math"/>
                        <a:ea typeface="CMR10"/>
                        <a:cs typeface="Times New Roman"/>
                      </a:rPr>
                      <m:t>𝑑𝐸</m:t>
                    </m:r>
                    <m:r>
                      <a:rPr lang="en-US" sz="2800" i="1">
                        <a:effectLst/>
                        <a:latin typeface="Cambria Math"/>
                        <a:ea typeface="CMR10"/>
                        <a:cs typeface="Times New Roman"/>
                      </a:rPr>
                      <m:t>                                        (1.23)</m:t>
                    </m:r>
                  </m:oMath>
                </a14:m>
                <a:endParaRPr lang="en-US" sz="2000" dirty="0">
                  <a:effectLst/>
                  <a:latin typeface="Calibri"/>
                  <a:ea typeface="Calibri"/>
                  <a:cs typeface="Arial"/>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143000"/>
                <a:ext cx="8229600" cy="5181600"/>
              </a:xfrm>
              <a:blipFill rotWithShape="1">
                <a:blip r:embed="rId2" cstate="print"/>
                <a:stretch>
                  <a:fillRect l="-1481" r="-1481"/>
                </a:stretch>
              </a:blipFill>
            </p:spPr>
            <p:txBody>
              <a:bodyPr/>
              <a:lstStyle/>
              <a:p>
                <a:r>
                  <a:rPr lang="en-US" dirty="0">
                    <a:noFill/>
                  </a:rPr>
                  <a:t> </a:t>
                </a:r>
              </a:p>
            </p:txBody>
          </p:sp>
        </mc:Fallback>
      </mc:AlternateContent>
      <p:sp>
        <p:nvSpPr>
          <p:cNvPr id="4" name="TextBox 3"/>
          <p:cNvSpPr txBox="1"/>
          <p:nvPr/>
        </p:nvSpPr>
        <p:spPr>
          <a:xfrm>
            <a:off x="7162800" y="4124980"/>
            <a:ext cx="1371600" cy="523220"/>
          </a:xfrm>
          <a:prstGeom prst="rect">
            <a:avLst/>
          </a:prstGeom>
          <a:solidFill>
            <a:schemeClr val="bg1"/>
          </a:solidFill>
        </p:spPr>
        <p:txBody>
          <a:bodyPr wrap="square" rtlCol="0">
            <a:spAutoFit/>
          </a:bodyPr>
          <a:lstStyle/>
          <a:p>
            <a:r>
              <a:rPr lang="en-GB" sz="2800" dirty="0"/>
              <a:t>1.41</a:t>
            </a:r>
          </a:p>
        </p:txBody>
      </p:sp>
      <p:sp>
        <p:nvSpPr>
          <p:cNvPr id="5" name="TextBox 4"/>
          <p:cNvSpPr txBox="1"/>
          <p:nvPr/>
        </p:nvSpPr>
        <p:spPr>
          <a:xfrm>
            <a:off x="2286000" y="4202668"/>
            <a:ext cx="228600" cy="369332"/>
          </a:xfrm>
          <a:prstGeom prst="rect">
            <a:avLst/>
          </a:prstGeom>
          <a:noFill/>
        </p:spPr>
        <p:txBody>
          <a:bodyPr wrap="square" rtlCol="0">
            <a:spAutoFit/>
          </a:bodyPr>
          <a:lstStyle/>
          <a:p>
            <a:r>
              <a:rPr lang="en-GB" dirty="0" err="1"/>
              <a:t>i</a:t>
            </a:r>
            <a:endParaRPr lang="en-GB" dirty="0"/>
          </a:p>
        </p:txBody>
      </p:sp>
      <p:sp>
        <p:nvSpPr>
          <p:cNvPr id="15362" name="Rectangle 2"/>
          <p:cNvSpPr>
            <a:spLocks noChangeArrowheads="1"/>
          </p:cNvSpPr>
          <p:nvPr/>
        </p:nvSpPr>
        <p:spPr bwMode="auto">
          <a:xfrm>
            <a:off x="1066800" y="5364034"/>
            <a:ext cx="5334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T</a:t>
            </a:r>
            <a:r>
              <a:rPr kumimoji="0" lang="en-GB" sz="2000" b="0" i="0" u="none" strike="noStrike" cap="none" normalizeH="0" baseline="-30000" dirty="0">
                <a:ln>
                  <a:noFill/>
                </a:ln>
                <a:solidFill>
                  <a:schemeClr val="tx1"/>
                </a:solidFill>
                <a:effectLst/>
                <a:latin typeface="Times New Roman" pitchFamily="18" charset="0"/>
                <a:ea typeface="Calibri" pitchFamily="34" charset="0"/>
                <a:cs typeface="Times New Roman" pitchFamily="18" charset="0"/>
              </a:rPr>
              <a:t>i </a:t>
            </a:r>
            <a:r>
              <a:rPr kumimoji="0" lang="en-GB"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GB" sz="2000" b="0" i="0" u="none" strike="noStrike" cap="none" normalizeH="0" baseline="0" dirty="0">
                <a:ln>
                  <a:noFill/>
                </a:ln>
                <a:solidFill>
                  <a:schemeClr val="tx1"/>
                </a:solidFill>
                <a:effectLst/>
                <a:latin typeface="Times New Roman" pitchFamily="18" charset="0"/>
                <a:ea typeface="CMR10" charset="-128"/>
                <a:cs typeface="Times New Roman" pitchFamily="18" charset="0"/>
              </a:rPr>
              <a:t>initial total energy of charged particle</a:t>
            </a:r>
            <a:endParaRPr kumimoji="0" lang="en-GB" sz="2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112870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143000"/>
          </a:xfrm>
        </p:spPr>
        <p:txBody>
          <a:bodyPr anchor="t"/>
          <a:lstStyle/>
          <a:p>
            <a:pPr algn="ctr"/>
            <a:r>
              <a:rPr lang="en-US" sz="3200" b="1" dirty="0">
                <a:solidFill>
                  <a:prstClr val="black"/>
                </a:solidFill>
              </a:rPr>
              <a:t>Range of charged particle in the matter</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990600"/>
                <a:ext cx="8686800" cy="5867400"/>
              </a:xfrm>
            </p:spPr>
            <p:txBody>
              <a:bodyPr>
                <a:normAutofit/>
              </a:bodyPr>
              <a:lstStyle/>
              <a:p>
                <a:pPr algn="just"/>
                <a:r>
                  <a:rPr lang="en-US" sz="2800" dirty="0">
                    <a:latin typeface="Times New Roman"/>
                    <a:ea typeface="CMR10"/>
                  </a:rPr>
                  <a:t>It is apparent that theoretical computation of range is a difficult task. A number of experimentalists therefore turned to empirical means of measuring this quantity and modeling the behavior on the basis of their results.</a:t>
                </a:r>
              </a:p>
              <a:p>
                <a:pPr marL="0" marR="0" algn="just">
                  <a:lnSpc>
                    <a:spcPct val="150000"/>
                  </a:lnSpc>
                  <a:spcBef>
                    <a:spcPts val="0"/>
                  </a:spcBef>
                  <a:spcAft>
                    <a:spcPts val="0"/>
                  </a:spcAft>
                </a:pPr>
                <a:r>
                  <a:rPr lang="en-US" sz="2800" dirty="0">
                    <a:latin typeface="Times New Roman"/>
                    <a:ea typeface="CMR10"/>
                    <a:cs typeface="Arial"/>
                  </a:rPr>
                  <a:t>Bragg and </a:t>
                </a:r>
                <a:r>
                  <a:rPr lang="en-US" sz="2800" dirty="0" err="1">
                    <a:latin typeface="Times New Roman"/>
                    <a:ea typeface="CMR10"/>
                    <a:cs typeface="Arial"/>
                  </a:rPr>
                  <a:t>Kleeman</a:t>
                </a:r>
                <a:r>
                  <a:rPr lang="en-US" sz="2800" dirty="0">
                    <a:latin typeface="Times New Roman"/>
                    <a:ea typeface="CMR10"/>
                    <a:cs typeface="Arial"/>
                  </a:rPr>
                  <a:t> gave a formula to compute the range of a particle in a medium if its range is known in another medium</a:t>
                </a:r>
                <a:r>
                  <a:rPr lang="en-US" sz="1600" dirty="0">
                    <a:latin typeface="CMR10"/>
                    <a:ea typeface="Calibri"/>
                    <a:cs typeface="CMR10"/>
                  </a:rPr>
                  <a:t>.</a:t>
                </a:r>
                <a:endParaRPr lang="en-US" sz="2000" dirty="0">
                  <a:latin typeface="Calibri"/>
                  <a:ea typeface="Calibri"/>
                  <a:cs typeface="Arial"/>
                </a:endParaRPr>
              </a:p>
              <a:p>
                <a:pPr marL="0" marR="0" algn="just">
                  <a:lnSpc>
                    <a:spcPct val="150000"/>
                  </a:lnSpc>
                  <a:spcBef>
                    <a:spcPts val="0"/>
                  </a:spcBef>
                  <a:spcAft>
                    <a:spcPts val="0"/>
                  </a:spcAft>
                </a:pPr>
                <a14:m>
                  <m:oMath xmlns:m="http://schemas.openxmlformats.org/officeDocument/2006/math">
                    <m:f>
                      <m:fPr>
                        <m:ctrlPr>
                          <a:rPr lang="en-US" sz="2800" i="1">
                            <a:latin typeface="Cambria Math" panose="02040503050406030204" pitchFamily="18" charset="0"/>
                            <a:ea typeface="CMEX10"/>
                            <a:cs typeface="Times New Roman"/>
                          </a:rPr>
                        </m:ctrlPr>
                      </m:fPr>
                      <m:num>
                        <m:sSub>
                          <m:sSubPr>
                            <m:ctrlPr>
                              <a:rPr lang="en-US" sz="2800" i="1">
                                <a:effectLst/>
                                <a:latin typeface="Cambria Math" panose="02040503050406030204" pitchFamily="18" charset="0"/>
                                <a:ea typeface="CMEX10"/>
                                <a:cs typeface="Times New Roman"/>
                              </a:rPr>
                            </m:ctrlPr>
                          </m:sSubPr>
                          <m:e>
                            <m:r>
                              <a:rPr lang="en-US" sz="2800" i="1">
                                <a:effectLst/>
                                <a:latin typeface="Cambria Math"/>
                                <a:ea typeface="CMEX10"/>
                                <a:cs typeface="Times New Roman"/>
                              </a:rPr>
                              <m:t>𝑅</m:t>
                            </m:r>
                          </m:e>
                          <m:sub>
                            <m:r>
                              <a:rPr lang="en-US" sz="2800" i="1">
                                <a:effectLst/>
                                <a:latin typeface="Cambria Math"/>
                                <a:ea typeface="CMEX10"/>
                                <a:cs typeface="Times New Roman"/>
                              </a:rPr>
                              <m:t>1</m:t>
                            </m:r>
                          </m:sub>
                        </m:sSub>
                      </m:num>
                      <m:den>
                        <m:sSub>
                          <m:sSubPr>
                            <m:ctrlPr>
                              <a:rPr lang="en-US" sz="2800" i="1">
                                <a:effectLst/>
                                <a:latin typeface="Cambria Math" panose="02040503050406030204" pitchFamily="18" charset="0"/>
                                <a:ea typeface="CMEX10"/>
                                <a:cs typeface="Times New Roman"/>
                              </a:rPr>
                            </m:ctrlPr>
                          </m:sSubPr>
                          <m:e>
                            <m:r>
                              <a:rPr lang="en-US" sz="2800" i="1">
                                <a:effectLst/>
                                <a:latin typeface="Cambria Math"/>
                                <a:ea typeface="CMEX10"/>
                                <a:cs typeface="Times New Roman"/>
                              </a:rPr>
                              <m:t>𝑅</m:t>
                            </m:r>
                          </m:e>
                          <m:sub>
                            <m:r>
                              <a:rPr lang="en-US" sz="2800" i="1">
                                <a:effectLst/>
                                <a:latin typeface="Cambria Math"/>
                                <a:ea typeface="CMEX10"/>
                                <a:cs typeface="Times New Roman"/>
                              </a:rPr>
                              <m:t>2</m:t>
                            </m:r>
                          </m:sub>
                        </m:sSub>
                      </m:den>
                    </m:f>
                    <m:r>
                      <a:rPr lang="en-US" sz="2800" i="1">
                        <a:effectLst/>
                        <a:latin typeface="Cambria Math"/>
                        <a:ea typeface="CMEX10"/>
                        <a:cs typeface="Times New Roman"/>
                      </a:rPr>
                      <m:t>=</m:t>
                    </m:r>
                    <m:f>
                      <m:fPr>
                        <m:ctrlPr>
                          <a:rPr lang="en-US" sz="2800" i="1">
                            <a:effectLst/>
                            <a:latin typeface="Cambria Math" panose="02040503050406030204" pitchFamily="18" charset="0"/>
                            <a:ea typeface="CMEX10"/>
                            <a:cs typeface="Times New Roman"/>
                          </a:rPr>
                        </m:ctrlPr>
                      </m:fPr>
                      <m:num>
                        <m:sSub>
                          <m:sSubPr>
                            <m:ctrlPr>
                              <a:rPr lang="en-US" sz="2800" i="1">
                                <a:effectLst/>
                                <a:latin typeface="Cambria Math" panose="02040503050406030204" pitchFamily="18" charset="0"/>
                                <a:ea typeface="CMEX10"/>
                                <a:cs typeface="Times New Roman"/>
                              </a:rPr>
                            </m:ctrlPr>
                          </m:sSubPr>
                          <m:e>
                            <m:r>
                              <a:rPr lang="en-US" sz="2800" i="1">
                                <a:effectLst/>
                                <a:latin typeface="Cambria Math"/>
                                <a:ea typeface="CMEX10"/>
                                <a:cs typeface="Times New Roman"/>
                              </a:rPr>
                              <m:t>𝜌</m:t>
                            </m:r>
                          </m:e>
                          <m:sub>
                            <m:r>
                              <a:rPr lang="en-US" sz="2800" i="1">
                                <a:effectLst/>
                                <a:latin typeface="Cambria Math"/>
                                <a:ea typeface="CMEX10"/>
                                <a:cs typeface="Times New Roman"/>
                              </a:rPr>
                              <m:t>2</m:t>
                            </m:r>
                          </m:sub>
                        </m:sSub>
                      </m:num>
                      <m:den>
                        <m:sSub>
                          <m:sSubPr>
                            <m:ctrlPr>
                              <a:rPr lang="en-US" sz="2800" i="1">
                                <a:effectLst/>
                                <a:latin typeface="Cambria Math" panose="02040503050406030204" pitchFamily="18" charset="0"/>
                                <a:ea typeface="CMEX10"/>
                                <a:cs typeface="Times New Roman"/>
                              </a:rPr>
                            </m:ctrlPr>
                          </m:sSubPr>
                          <m:e>
                            <m:r>
                              <a:rPr lang="en-US" sz="2800" i="1">
                                <a:effectLst/>
                                <a:latin typeface="Cambria Math"/>
                                <a:ea typeface="CMEX10"/>
                                <a:cs typeface="Times New Roman"/>
                              </a:rPr>
                              <m:t>𝜌</m:t>
                            </m:r>
                          </m:e>
                          <m:sub>
                            <m:r>
                              <a:rPr lang="en-US" sz="2800" i="1">
                                <a:effectLst/>
                                <a:latin typeface="Cambria Math"/>
                                <a:ea typeface="CMEX10"/>
                                <a:cs typeface="Times New Roman"/>
                              </a:rPr>
                              <m:t>1</m:t>
                            </m:r>
                          </m:sub>
                        </m:sSub>
                      </m:den>
                    </m:f>
                    <m:rad>
                      <m:radPr>
                        <m:degHide m:val="on"/>
                        <m:ctrlPr>
                          <a:rPr lang="en-US" sz="2800" i="1">
                            <a:effectLst/>
                            <a:latin typeface="Cambria Math" panose="02040503050406030204" pitchFamily="18" charset="0"/>
                            <a:ea typeface="CMEX10"/>
                            <a:cs typeface="Times New Roman"/>
                          </a:rPr>
                        </m:ctrlPr>
                      </m:radPr>
                      <m:deg/>
                      <m:e>
                        <m:f>
                          <m:fPr>
                            <m:ctrlPr>
                              <a:rPr lang="en-US" sz="2800" i="1">
                                <a:effectLst/>
                                <a:latin typeface="Cambria Math" panose="02040503050406030204" pitchFamily="18" charset="0"/>
                                <a:ea typeface="CMEX10"/>
                                <a:cs typeface="Times New Roman"/>
                              </a:rPr>
                            </m:ctrlPr>
                          </m:fPr>
                          <m:num>
                            <m:sSub>
                              <m:sSubPr>
                                <m:ctrlPr>
                                  <a:rPr lang="en-US" sz="2800" i="1">
                                    <a:effectLst/>
                                    <a:latin typeface="Cambria Math" panose="02040503050406030204" pitchFamily="18" charset="0"/>
                                    <a:ea typeface="CMEX10"/>
                                    <a:cs typeface="Times New Roman"/>
                                  </a:rPr>
                                </m:ctrlPr>
                              </m:sSubPr>
                              <m:e>
                                <m:r>
                                  <a:rPr lang="en-US" sz="2800" i="1">
                                    <a:effectLst/>
                                    <a:latin typeface="Cambria Math"/>
                                    <a:ea typeface="CMEX10"/>
                                    <a:cs typeface="Times New Roman"/>
                                  </a:rPr>
                                  <m:t>𝐴</m:t>
                                </m:r>
                              </m:e>
                              <m:sub>
                                <m:r>
                                  <a:rPr lang="en-US" sz="2800" i="1">
                                    <a:effectLst/>
                                    <a:latin typeface="Cambria Math"/>
                                    <a:ea typeface="CMEX10"/>
                                    <a:cs typeface="Times New Roman"/>
                                  </a:rPr>
                                  <m:t>1</m:t>
                                </m:r>
                              </m:sub>
                            </m:sSub>
                          </m:num>
                          <m:den>
                            <m:sSub>
                              <m:sSubPr>
                                <m:ctrlPr>
                                  <a:rPr lang="en-US" sz="2800" i="1">
                                    <a:effectLst/>
                                    <a:latin typeface="Cambria Math" panose="02040503050406030204" pitchFamily="18" charset="0"/>
                                    <a:ea typeface="CMEX10"/>
                                    <a:cs typeface="Times New Roman"/>
                                  </a:rPr>
                                </m:ctrlPr>
                              </m:sSubPr>
                              <m:e>
                                <m:r>
                                  <a:rPr lang="en-US" sz="2800" i="1">
                                    <a:effectLst/>
                                    <a:latin typeface="Cambria Math"/>
                                    <a:ea typeface="CMEX10"/>
                                    <a:cs typeface="Times New Roman"/>
                                  </a:rPr>
                                  <m:t>𝐴</m:t>
                                </m:r>
                              </m:e>
                              <m:sub>
                                <m:r>
                                  <a:rPr lang="en-US" sz="2800" i="1">
                                    <a:effectLst/>
                                    <a:latin typeface="Cambria Math"/>
                                    <a:ea typeface="CMEX10"/>
                                    <a:cs typeface="Times New Roman"/>
                                  </a:rPr>
                                  <m:t>2</m:t>
                                </m:r>
                              </m:sub>
                            </m:sSub>
                          </m:den>
                        </m:f>
                      </m:e>
                    </m:rad>
                    <m:r>
                      <a:rPr lang="en-US" sz="2800" i="1">
                        <a:effectLst/>
                        <a:latin typeface="Cambria Math"/>
                        <a:ea typeface="CMR10"/>
                        <a:cs typeface="Times New Roman"/>
                      </a:rPr>
                      <m:t>                                      (</m:t>
                    </m:r>
                    <m:r>
                      <a:rPr lang="en-US" sz="2800" i="1">
                        <a:effectLst/>
                        <a:latin typeface="Cambria Math"/>
                        <a:ea typeface="CMR10"/>
                        <a:cs typeface="Times New Roman"/>
                      </a:rPr>
                      <m:t>1</m:t>
                    </m:r>
                    <m:r>
                      <a:rPr lang="en-US" sz="2800" i="1">
                        <a:effectLst/>
                        <a:latin typeface="Cambria Math"/>
                        <a:ea typeface="CMR10"/>
                        <a:cs typeface="Times New Roman"/>
                      </a:rPr>
                      <m:t>.</m:t>
                    </m:r>
                    <m:r>
                      <a:rPr lang="en-US" sz="2800" i="1">
                        <a:effectLst/>
                        <a:latin typeface="Cambria Math"/>
                        <a:ea typeface="CMR10"/>
                        <a:cs typeface="Times New Roman"/>
                      </a:rPr>
                      <m:t>24</m:t>
                    </m:r>
                    <m:r>
                      <a:rPr lang="en-US" sz="2800" i="1">
                        <a:effectLst/>
                        <a:latin typeface="Cambria Math"/>
                        <a:ea typeface="CMR10"/>
                        <a:cs typeface="Times New Roman"/>
                      </a:rPr>
                      <m:t>)</m:t>
                    </m:r>
                  </m:oMath>
                </a14:m>
                <a:endParaRPr lang="en-US" sz="2000" dirty="0">
                  <a:effectLst/>
                  <a:latin typeface="Calibri"/>
                  <a:ea typeface="Calibri"/>
                  <a:cs typeface="Arial"/>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990600"/>
                <a:ext cx="8686800" cy="5867400"/>
              </a:xfrm>
              <a:blipFill rotWithShape="1">
                <a:blip r:embed="rId2" cstate="print"/>
                <a:stretch>
                  <a:fillRect l="-1404" t="-1040" r="-1404"/>
                </a:stretch>
              </a:blipFill>
            </p:spPr>
            <p:txBody>
              <a:bodyPr/>
              <a:lstStyle/>
              <a:p>
                <a:r>
                  <a:rPr lang="en-US">
                    <a:noFill/>
                  </a:rPr>
                  <a:t> </a:t>
                </a:r>
              </a:p>
            </p:txBody>
          </p:sp>
        </mc:Fallback>
      </mc:AlternateContent>
      <p:sp>
        <p:nvSpPr>
          <p:cNvPr id="4" name="TextBox 3"/>
          <p:cNvSpPr txBox="1"/>
          <p:nvPr/>
        </p:nvSpPr>
        <p:spPr>
          <a:xfrm>
            <a:off x="5181600" y="5257800"/>
            <a:ext cx="1371600" cy="523220"/>
          </a:xfrm>
          <a:prstGeom prst="rect">
            <a:avLst/>
          </a:prstGeom>
          <a:solidFill>
            <a:schemeClr val="bg1"/>
          </a:solidFill>
        </p:spPr>
        <p:txBody>
          <a:bodyPr wrap="square" rtlCol="0">
            <a:spAutoFit/>
          </a:bodyPr>
          <a:lstStyle/>
          <a:p>
            <a:r>
              <a:rPr lang="en-GB" sz="2800" dirty="0"/>
              <a:t>1.42</a:t>
            </a:r>
          </a:p>
        </p:txBody>
      </p:sp>
    </p:spTree>
    <p:extLst>
      <p:ext uri="{BB962C8B-B14F-4D97-AF65-F5344CB8AC3E}">
        <p14:creationId xmlns:p14="http://schemas.microsoft.com/office/powerpoint/2010/main" val="733664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685800"/>
                <a:ext cx="8229600" cy="5638800"/>
              </a:xfrm>
            </p:spPr>
            <p:txBody>
              <a:bodyPr/>
              <a:lstStyle/>
              <a:p>
                <a:pPr marL="0" marR="0">
                  <a:lnSpc>
                    <a:spcPct val="150000"/>
                  </a:lnSpc>
                  <a:spcBef>
                    <a:spcPts val="0"/>
                  </a:spcBef>
                  <a:spcAft>
                    <a:spcPts val="0"/>
                  </a:spcAft>
                </a:pPr>
                <a:r>
                  <a:rPr lang="en-US" sz="2800" dirty="0">
                    <a:latin typeface="Times New Roman"/>
                    <a:ea typeface="CMR10"/>
                    <a:cs typeface="Arial"/>
                  </a:rPr>
                  <a:t>Here </a:t>
                </a:r>
                <a:r>
                  <a:rPr lang="en-US" sz="2800" b="1" i="1" dirty="0">
                    <a:latin typeface="Times New Roman"/>
                    <a:ea typeface="CMMI10"/>
                    <a:cs typeface="Arial"/>
                  </a:rPr>
                  <a:t>ρ </a:t>
                </a:r>
                <a:r>
                  <a:rPr lang="en-US" sz="2800" dirty="0">
                    <a:latin typeface="Times New Roman"/>
                    <a:ea typeface="CMR10"/>
                    <a:cs typeface="Arial"/>
                  </a:rPr>
                  <a:t>and </a:t>
                </a:r>
                <a:r>
                  <a:rPr lang="en-US" sz="2800" b="1" i="1" dirty="0">
                    <a:latin typeface="Times New Roman"/>
                    <a:ea typeface="CMMI10"/>
                    <a:cs typeface="Arial"/>
                  </a:rPr>
                  <a:t>A</a:t>
                </a:r>
                <a:r>
                  <a:rPr lang="en-US" sz="2800" dirty="0">
                    <a:latin typeface="Times New Roman"/>
                    <a:ea typeface="CMMI10"/>
                    <a:cs typeface="Arial"/>
                  </a:rPr>
                  <a:t> </a:t>
                </a:r>
                <a:r>
                  <a:rPr lang="en-US" sz="2800" dirty="0">
                    <a:latin typeface="Times New Roman"/>
                    <a:ea typeface="CMR10"/>
                    <a:cs typeface="Arial"/>
                  </a:rPr>
                  <a:t>represent density and atomic mass number of the materials respectively. If we have a compound  material an effective atomic mass given by:</a:t>
                </a:r>
              </a:p>
              <a:p>
                <a:pPr marL="0" marR="0">
                  <a:lnSpc>
                    <a:spcPct val="150000"/>
                  </a:lnSpc>
                  <a:spcBef>
                    <a:spcPts val="0"/>
                  </a:spcBef>
                  <a:spcAft>
                    <a:spcPts val="0"/>
                  </a:spcAft>
                </a:pPr>
                <a14:m>
                  <m:oMath xmlns:m="http://schemas.openxmlformats.org/officeDocument/2006/math">
                    <m:f>
                      <m:fPr>
                        <m:ctrlPr>
                          <a:rPr lang="en-US" sz="3600" i="1">
                            <a:latin typeface="Cambria Math" panose="02040503050406030204" pitchFamily="18" charset="0"/>
                            <a:ea typeface="CMEX10"/>
                            <a:cs typeface="Times New Roman"/>
                          </a:rPr>
                        </m:ctrlPr>
                      </m:fPr>
                      <m:num>
                        <m:r>
                          <a:rPr lang="en-US" sz="3600" i="1">
                            <a:effectLst/>
                            <a:latin typeface="Cambria Math"/>
                            <a:ea typeface="CMEX10"/>
                            <a:cs typeface="Times New Roman"/>
                          </a:rPr>
                          <m:t>1</m:t>
                        </m:r>
                      </m:num>
                      <m:den>
                        <m:rad>
                          <m:radPr>
                            <m:degHide m:val="on"/>
                            <m:ctrlPr>
                              <a:rPr lang="en-US" sz="3600" i="1">
                                <a:effectLst/>
                                <a:latin typeface="Cambria Math" panose="02040503050406030204" pitchFamily="18" charset="0"/>
                                <a:ea typeface="CMEX10"/>
                                <a:cs typeface="Times New Roman"/>
                              </a:rPr>
                            </m:ctrlPr>
                          </m:radPr>
                          <m:deg/>
                          <m:e>
                            <m:sSub>
                              <m:sSubPr>
                                <m:ctrlPr>
                                  <a:rPr lang="en-US" sz="3600" i="1">
                                    <a:effectLst/>
                                    <a:latin typeface="Cambria Math" panose="02040503050406030204" pitchFamily="18" charset="0"/>
                                    <a:ea typeface="CMEX10"/>
                                    <a:cs typeface="Times New Roman"/>
                                  </a:rPr>
                                </m:ctrlPr>
                              </m:sSubPr>
                              <m:e>
                                <m:r>
                                  <a:rPr lang="en-US" sz="3600" i="1">
                                    <a:effectLst/>
                                    <a:latin typeface="Cambria Math"/>
                                    <a:ea typeface="CMEX10"/>
                                    <a:cs typeface="Times New Roman"/>
                                  </a:rPr>
                                  <m:t>𝐴</m:t>
                                </m:r>
                              </m:e>
                              <m:sub>
                                <m:r>
                                  <a:rPr lang="en-US" sz="3600" i="1">
                                    <a:effectLst/>
                                    <a:latin typeface="Cambria Math"/>
                                    <a:ea typeface="CMEX10"/>
                                    <a:cs typeface="Times New Roman"/>
                                  </a:rPr>
                                  <m:t>𝑒𝑓𝑓</m:t>
                                </m:r>
                              </m:sub>
                            </m:sSub>
                          </m:e>
                        </m:rad>
                      </m:den>
                    </m:f>
                    <m:r>
                      <a:rPr lang="en-US" sz="3600" i="1">
                        <a:effectLst/>
                        <a:latin typeface="Cambria Math"/>
                        <a:ea typeface="CMEX10"/>
                        <a:cs typeface="Times New Roman"/>
                      </a:rPr>
                      <m:t>=</m:t>
                    </m:r>
                    <m:nary>
                      <m:naryPr>
                        <m:chr m:val="∑"/>
                        <m:limLoc m:val="undOvr"/>
                        <m:supHide m:val="on"/>
                        <m:ctrlPr>
                          <a:rPr lang="en-US" sz="3600" i="1">
                            <a:effectLst/>
                            <a:latin typeface="Cambria Math" panose="02040503050406030204" pitchFamily="18" charset="0"/>
                            <a:ea typeface="CMEX10"/>
                            <a:cs typeface="Times New Roman"/>
                          </a:rPr>
                        </m:ctrlPr>
                      </m:naryPr>
                      <m:sub>
                        <m:r>
                          <a:rPr lang="en-US" sz="3600" i="1">
                            <a:effectLst/>
                            <a:latin typeface="Cambria Math"/>
                            <a:ea typeface="CMEX10"/>
                            <a:cs typeface="Times New Roman"/>
                          </a:rPr>
                          <m:t>𝑖</m:t>
                        </m:r>
                      </m:sub>
                      <m:sup/>
                      <m:e>
                        <m:f>
                          <m:fPr>
                            <m:ctrlPr>
                              <a:rPr lang="en-US" sz="3600" i="1">
                                <a:effectLst/>
                                <a:latin typeface="Cambria Math" panose="02040503050406030204" pitchFamily="18" charset="0"/>
                                <a:ea typeface="CMEX10"/>
                                <a:cs typeface="Times New Roman"/>
                              </a:rPr>
                            </m:ctrlPr>
                          </m:fPr>
                          <m:num>
                            <m:sSub>
                              <m:sSubPr>
                                <m:ctrlPr>
                                  <a:rPr lang="en-US" sz="3600" i="1">
                                    <a:effectLst/>
                                    <a:latin typeface="Cambria Math" panose="02040503050406030204" pitchFamily="18" charset="0"/>
                                    <a:ea typeface="CMEX10"/>
                                    <a:cs typeface="Times New Roman"/>
                                  </a:rPr>
                                </m:ctrlPr>
                              </m:sSubPr>
                              <m:e>
                                <m:r>
                                  <a:rPr lang="en-US" sz="3600" i="1">
                                    <a:effectLst/>
                                    <a:latin typeface="Cambria Math"/>
                                    <a:ea typeface="CMEX10"/>
                                    <a:cs typeface="Times New Roman"/>
                                  </a:rPr>
                                  <m:t>𝑤</m:t>
                                </m:r>
                              </m:e>
                              <m:sub>
                                <m:r>
                                  <a:rPr lang="en-US" sz="3600" i="1">
                                    <a:effectLst/>
                                    <a:latin typeface="Cambria Math"/>
                                    <a:ea typeface="CMEX10"/>
                                    <a:cs typeface="Times New Roman"/>
                                  </a:rPr>
                                  <m:t>𝑖</m:t>
                                </m:r>
                              </m:sub>
                            </m:sSub>
                          </m:num>
                          <m:den>
                            <m:sSub>
                              <m:sSubPr>
                                <m:ctrlPr>
                                  <a:rPr lang="en-US" sz="3600" i="1">
                                    <a:effectLst/>
                                    <a:latin typeface="Cambria Math" panose="02040503050406030204" pitchFamily="18" charset="0"/>
                                    <a:ea typeface="CMEX10"/>
                                    <a:cs typeface="Times New Roman"/>
                                  </a:rPr>
                                </m:ctrlPr>
                              </m:sSubPr>
                              <m:e>
                                <m:r>
                                  <a:rPr lang="en-US" sz="3600" i="1">
                                    <a:effectLst/>
                                    <a:latin typeface="Cambria Math"/>
                                    <a:ea typeface="CMEX10"/>
                                    <a:cs typeface="Times New Roman"/>
                                  </a:rPr>
                                  <m:t>𝐴</m:t>
                                </m:r>
                              </m:e>
                              <m:sub>
                                <m:r>
                                  <a:rPr lang="en-US" sz="3600" i="1">
                                    <a:effectLst/>
                                    <a:latin typeface="Cambria Math"/>
                                    <a:ea typeface="CMEX10"/>
                                    <a:cs typeface="Times New Roman"/>
                                  </a:rPr>
                                  <m:t>𝑖</m:t>
                                </m:r>
                              </m:sub>
                            </m:sSub>
                          </m:den>
                        </m:f>
                      </m:e>
                    </m:nary>
                    <m:r>
                      <a:rPr lang="en-US" sz="3600" i="1">
                        <a:effectLst/>
                        <a:latin typeface="Cambria Math"/>
                        <a:ea typeface="CMR10"/>
                        <a:cs typeface="Times New Roman"/>
                      </a:rPr>
                      <m:t> </m:t>
                    </m:r>
                    <m:r>
                      <a:rPr lang="en-US" sz="3600" b="0" i="1" smtClean="0">
                        <a:effectLst/>
                        <a:latin typeface="Cambria Math"/>
                        <a:ea typeface="CMR10"/>
                        <a:cs typeface="Times New Roman"/>
                      </a:rPr>
                      <m:t>                 </m:t>
                    </m:r>
                    <m:r>
                      <a:rPr lang="en-US" sz="3600" i="1">
                        <a:effectLst/>
                        <a:latin typeface="Cambria Math"/>
                        <a:ea typeface="CMR10"/>
                        <a:cs typeface="Times New Roman"/>
                      </a:rPr>
                      <m:t>(1.25)</m:t>
                    </m:r>
                  </m:oMath>
                </a14:m>
                <a:endParaRPr lang="en-US" sz="2000" dirty="0">
                  <a:latin typeface="Calibri"/>
                  <a:ea typeface="Calibri"/>
                  <a:cs typeface="Arial"/>
                </a:endParaRPr>
              </a:p>
              <a:p>
                <a:pPr marL="0" marR="0" algn="just">
                  <a:lnSpc>
                    <a:spcPct val="150000"/>
                  </a:lnSpc>
                  <a:spcBef>
                    <a:spcPts val="0"/>
                  </a:spcBef>
                  <a:spcAft>
                    <a:spcPts val="0"/>
                  </a:spcAft>
                </a:pPr>
                <a:r>
                  <a:rPr lang="en-US" sz="2800" dirty="0">
                    <a:latin typeface="Times New Roman"/>
                    <a:ea typeface="CMR10"/>
                    <a:cs typeface="Arial"/>
                  </a:rPr>
                  <a:t>Here </a:t>
                </a:r>
                <a:r>
                  <a:rPr lang="en-US" sz="2800" b="1" i="1" dirty="0" err="1">
                    <a:latin typeface="Times New Roman"/>
                    <a:ea typeface="CMMI10"/>
                    <a:cs typeface="Arial"/>
                  </a:rPr>
                  <a:t>w</a:t>
                </a:r>
                <a:r>
                  <a:rPr lang="en-US" sz="2800" b="1" i="1" baseline="-25000" dirty="0" err="1">
                    <a:latin typeface="Times New Roman"/>
                    <a:ea typeface="CMMI8"/>
                    <a:cs typeface="Arial"/>
                  </a:rPr>
                  <a:t>i</a:t>
                </a:r>
                <a:r>
                  <a:rPr lang="en-US" sz="2800" b="1" i="1" dirty="0">
                    <a:latin typeface="Times New Roman"/>
                    <a:ea typeface="CMMI8"/>
                    <a:cs typeface="Arial"/>
                  </a:rPr>
                  <a:t> </a:t>
                </a:r>
                <a:r>
                  <a:rPr lang="en-US" sz="2800" dirty="0">
                    <a:latin typeface="Times New Roman"/>
                    <a:ea typeface="CMR10"/>
                    <a:cs typeface="Arial"/>
                  </a:rPr>
                  <a:t>is the weight fraction of </a:t>
                </a:r>
                <a:r>
                  <a:rPr lang="en-US" sz="2800" dirty="0" err="1">
                    <a:latin typeface="Times New Roman"/>
                    <a:ea typeface="CMMI10"/>
                    <a:cs typeface="Arial"/>
                  </a:rPr>
                  <a:t>i</a:t>
                </a:r>
                <a:r>
                  <a:rPr lang="en-US" sz="2800" dirty="0" err="1">
                    <a:latin typeface="Times New Roman"/>
                    <a:ea typeface="CMMI8"/>
                    <a:cs typeface="Arial"/>
                  </a:rPr>
                  <a:t>th</a:t>
                </a:r>
                <a:r>
                  <a:rPr lang="en-US" sz="2800" dirty="0">
                    <a:latin typeface="Times New Roman"/>
                    <a:ea typeface="CMMI8"/>
                    <a:cs typeface="Arial"/>
                  </a:rPr>
                  <a:t> </a:t>
                </a:r>
                <a:r>
                  <a:rPr lang="en-US" sz="2800" dirty="0">
                    <a:latin typeface="Times New Roman"/>
                    <a:ea typeface="CMR10"/>
                    <a:cs typeface="Arial"/>
                  </a:rPr>
                  <a:t>element having atomic mass </a:t>
                </a:r>
                <a:r>
                  <a:rPr lang="en-US" sz="2800" b="1" i="1" dirty="0">
                    <a:latin typeface="Times New Roman"/>
                    <a:ea typeface="CMMI10"/>
                    <a:cs typeface="Arial"/>
                  </a:rPr>
                  <a:t>A</a:t>
                </a:r>
                <a:r>
                  <a:rPr lang="en-US" sz="2800" b="1" i="1" baseline="-25000" dirty="0">
                    <a:latin typeface="Times New Roman"/>
                    <a:ea typeface="CMMI8"/>
                    <a:cs typeface="Arial"/>
                  </a:rPr>
                  <a:t>i</a:t>
                </a:r>
                <a:r>
                  <a:rPr lang="en-US" sz="2800" dirty="0">
                    <a:latin typeface="Times New Roman"/>
                    <a:ea typeface="CMR10"/>
                    <a:cs typeface="Arial"/>
                  </a:rPr>
                  <a:t>.</a:t>
                </a:r>
                <a:endParaRPr lang="en-US" sz="2000" dirty="0">
                  <a:latin typeface="Calibri"/>
                  <a:ea typeface="Calibri"/>
                  <a:cs typeface="Arial"/>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685800"/>
                <a:ext cx="8229600" cy="5638800"/>
              </a:xfrm>
              <a:blipFill rotWithShape="1">
                <a:blip r:embed="rId2" cstate="print"/>
                <a:stretch>
                  <a:fillRect l="-1481" r="-1481"/>
                </a:stretch>
              </a:blipFill>
            </p:spPr>
            <p:txBody>
              <a:bodyPr/>
              <a:lstStyle/>
              <a:p>
                <a:r>
                  <a:rPr lang="en-US">
                    <a:noFill/>
                  </a:rPr>
                  <a:t> </a:t>
                </a:r>
              </a:p>
            </p:txBody>
          </p:sp>
        </mc:Fallback>
      </mc:AlternateContent>
      <p:sp>
        <p:nvSpPr>
          <p:cNvPr id="4" name="TextBox 3"/>
          <p:cNvSpPr txBox="1"/>
          <p:nvPr/>
        </p:nvSpPr>
        <p:spPr>
          <a:xfrm>
            <a:off x="5181600" y="3286780"/>
            <a:ext cx="1371600" cy="523220"/>
          </a:xfrm>
          <a:prstGeom prst="rect">
            <a:avLst/>
          </a:prstGeom>
          <a:solidFill>
            <a:schemeClr val="bg1"/>
          </a:solidFill>
        </p:spPr>
        <p:txBody>
          <a:bodyPr wrap="square" rtlCol="0">
            <a:spAutoFit/>
          </a:bodyPr>
          <a:lstStyle/>
          <a:p>
            <a:r>
              <a:rPr lang="en-GB" sz="2800" b="1" dirty="0"/>
              <a:t>1.43</a:t>
            </a:r>
          </a:p>
        </p:txBody>
      </p:sp>
    </p:spTree>
    <p:extLst>
      <p:ext uri="{BB962C8B-B14F-4D97-AF65-F5344CB8AC3E}">
        <p14:creationId xmlns:p14="http://schemas.microsoft.com/office/powerpoint/2010/main" val="1821125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4939C908-3607-4014-8F45-0E91C7ECD615}"/>
              </a:ext>
            </a:extLst>
          </p:cNvPr>
          <p:cNvSpPr txBox="1"/>
          <p:nvPr/>
        </p:nvSpPr>
        <p:spPr>
          <a:xfrm>
            <a:off x="457200" y="152400"/>
            <a:ext cx="4572000" cy="1077218"/>
          </a:xfrm>
          <a:prstGeom prst="rect">
            <a:avLst/>
          </a:prstGeom>
          <a:noFill/>
        </p:spPr>
        <p:txBody>
          <a:bodyPr wrap="square">
            <a:spAutoFit/>
          </a:bodyPr>
          <a:lstStyle/>
          <a:p>
            <a:pPr algn="l"/>
            <a:r>
              <a:rPr lang="en-GB" sz="2800" b="0" i="0" dirty="0">
                <a:effectLst/>
                <a:latin typeface="sf"/>
              </a:rPr>
              <a:t>For a mixture,</a:t>
            </a:r>
          </a:p>
          <a:p>
            <a:br>
              <a:rPr lang="en-GB" dirty="0"/>
            </a:br>
            <a:endParaRPr lang="en-GB" dirty="0"/>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4F2CAC5-0E9C-4A93-8E5D-C6AD61BDAFDC}"/>
                  </a:ext>
                </a:extLst>
              </p:cNvPr>
              <p:cNvSpPr txBox="1"/>
              <p:nvPr/>
            </p:nvSpPr>
            <p:spPr>
              <a:xfrm>
                <a:off x="1219200" y="1371600"/>
                <a:ext cx="2438400" cy="69294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400" i="1" smtClean="0">
                              <a:latin typeface="Cambria Math" panose="02040503050406030204" pitchFamily="18" charset="0"/>
                            </a:rPr>
                          </m:ctrlPr>
                        </m:sSubPr>
                        <m:e>
                          <m:r>
                            <a:rPr lang="en-GB" sz="2400" b="0" i="1" smtClean="0">
                              <a:latin typeface="Cambria Math" panose="02040503050406030204" pitchFamily="18" charset="0"/>
                            </a:rPr>
                            <m:t>𝑤</m:t>
                          </m:r>
                        </m:e>
                        <m:sub>
                          <m:r>
                            <a:rPr lang="en-GB" sz="2400" b="0" i="1" smtClean="0">
                              <a:latin typeface="Cambria Math" panose="02040503050406030204" pitchFamily="18" charset="0"/>
                            </a:rPr>
                            <m:t>𝑖</m:t>
                          </m:r>
                        </m:sub>
                      </m:sSub>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𝑚</m:t>
                              </m:r>
                            </m:e>
                            <m:sub>
                              <m:r>
                                <a:rPr lang="en-GB" sz="2400" b="0" i="1" smtClean="0">
                                  <a:latin typeface="Cambria Math" panose="02040503050406030204" pitchFamily="18" charset="0"/>
                                </a:rPr>
                                <m:t>𝑖</m:t>
                              </m:r>
                            </m:sub>
                          </m:sSub>
                        </m:num>
                        <m:den>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𝑚</m:t>
                              </m:r>
                            </m:e>
                            <m:sub>
                              <m:r>
                                <a:rPr lang="en-GB" sz="2400" b="0" i="1" smtClean="0">
                                  <a:latin typeface="Cambria Math" panose="02040503050406030204" pitchFamily="18" charset="0"/>
                                </a:rPr>
                                <m:t>𝑇</m:t>
                              </m:r>
                            </m:sub>
                          </m:sSub>
                        </m:den>
                      </m:f>
                    </m:oMath>
                  </m:oMathPara>
                </a14:m>
                <a:endParaRPr lang="en-GB" sz="2400" dirty="0"/>
              </a:p>
            </p:txBody>
          </p:sp>
        </mc:Choice>
        <mc:Fallback xmlns="">
          <p:sp>
            <p:nvSpPr>
              <p:cNvPr id="12" name="TextBox 11">
                <a:extLst>
                  <a:ext uri="{FF2B5EF4-FFF2-40B4-BE49-F238E27FC236}">
                    <a16:creationId xmlns:a16="http://schemas.microsoft.com/office/drawing/2014/main" id="{94F2CAC5-0E9C-4A93-8E5D-C6AD61BDAFDC}"/>
                  </a:ext>
                </a:extLst>
              </p:cNvPr>
              <p:cNvSpPr txBox="1">
                <a:spLocks noRot="1" noChangeAspect="1" noMove="1" noResize="1" noEditPoints="1" noAdjustHandles="1" noChangeArrowheads="1" noChangeShapeType="1" noTextEdit="1"/>
              </p:cNvSpPr>
              <p:nvPr/>
            </p:nvSpPr>
            <p:spPr>
              <a:xfrm>
                <a:off x="1219200" y="1371600"/>
                <a:ext cx="2438400" cy="692947"/>
              </a:xfrm>
              <a:prstGeom prst="rect">
                <a:avLst/>
              </a:prstGeom>
              <a:blipFill>
                <a:blip r:embed="rId2"/>
                <a:stretch>
                  <a:fillRect/>
                </a:stretch>
              </a:blipFill>
            </p:spPr>
            <p:txBody>
              <a:bodyPr/>
              <a:lstStyle/>
              <a:p>
                <a:r>
                  <a:rPr lang="en-GB">
                    <a:noFill/>
                  </a:rPr>
                  <a:t> </a:t>
                </a:r>
              </a:p>
            </p:txBody>
          </p:sp>
        </mc:Fallback>
      </mc:AlternateContent>
      <p:sp>
        <p:nvSpPr>
          <p:cNvPr id="14" name="TextBox 13">
            <a:extLst>
              <a:ext uri="{FF2B5EF4-FFF2-40B4-BE49-F238E27FC236}">
                <a16:creationId xmlns:a16="http://schemas.microsoft.com/office/drawing/2014/main" id="{6C95D957-E78E-47E2-A86A-89F5123831CE}"/>
              </a:ext>
            </a:extLst>
          </p:cNvPr>
          <p:cNvSpPr txBox="1"/>
          <p:nvPr/>
        </p:nvSpPr>
        <p:spPr>
          <a:xfrm>
            <a:off x="-76200" y="2201449"/>
            <a:ext cx="9067800" cy="461665"/>
          </a:xfrm>
          <a:prstGeom prst="rect">
            <a:avLst/>
          </a:prstGeom>
          <a:noFill/>
        </p:spPr>
        <p:txBody>
          <a:bodyPr wrap="square">
            <a:spAutoFit/>
          </a:bodyPr>
          <a:lstStyle/>
          <a:p>
            <a:r>
              <a:rPr lang="en-GB" sz="2400" b="0" i="0" dirty="0">
                <a:effectLst/>
                <a:latin typeface="sf"/>
              </a:rPr>
              <a:t>total mass of a mixture is the sum of the mass of each component</a:t>
            </a:r>
            <a:endParaRPr lang="en-GB" sz="2400" dirty="0"/>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F841082C-8405-4D2B-AB6F-839D1FAD07AE}"/>
                  </a:ext>
                </a:extLst>
              </p:cNvPr>
              <p:cNvSpPr txBox="1"/>
              <p:nvPr/>
            </p:nvSpPr>
            <p:spPr>
              <a:xfrm>
                <a:off x="2438400" y="3208840"/>
                <a:ext cx="2977546" cy="369332"/>
              </a:xfrm>
              <a:prstGeom prst="rect">
                <a:avLst/>
              </a:prstGeom>
              <a:noFill/>
            </p:spPr>
            <p:txBody>
              <a:bodyPr wrap="none" lIns="0" tIns="0" rIns="0" bIns="0" rtlCol="0">
                <a:spAutoFit/>
              </a:bodyPr>
              <a:lstStyle/>
              <a:p>
                <a14:m>
                  <m:oMath xmlns:m="http://schemas.openxmlformats.org/officeDocument/2006/math">
                    <m:sSub>
                      <m:sSubPr>
                        <m:ctrlPr>
                          <a:rPr lang="en-GB" sz="2400" i="1" smtClean="0">
                            <a:latin typeface="Cambria Math" panose="02040503050406030204" pitchFamily="18" charset="0"/>
                          </a:rPr>
                        </m:ctrlPr>
                      </m:sSubPr>
                      <m:e>
                        <m:r>
                          <a:rPr lang="en-GB" sz="2400" b="0" i="1" smtClean="0">
                            <a:latin typeface="Cambria Math" panose="02040503050406030204" pitchFamily="18" charset="0"/>
                          </a:rPr>
                          <m:t>𝑚</m:t>
                        </m:r>
                      </m:e>
                      <m:sub>
                        <m:r>
                          <a:rPr lang="en-GB" sz="2400" b="0" i="1" smtClean="0">
                            <a:latin typeface="Cambria Math" panose="02040503050406030204" pitchFamily="18" charset="0"/>
                          </a:rPr>
                          <m:t>𝑇</m:t>
                        </m:r>
                      </m:sub>
                    </m:sSub>
                    <m:r>
                      <a:rPr lang="en-GB" sz="2400" b="0" i="1" smtClean="0">
                        <a:latin typeface="Cambria Math" panose="02040503050406030204" pitchFamily="18" charset="0"/>
                      </a:rPr>
                      <m:t>=</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𝑚</m:t>
                        </m:r>
                      </m:e>
                      <m:sub>
                        <m:r>
                          <a:rPr lang="en-GB" sz="2400" b="0" i="1" smtClean="0">
                            <a:latin typeface="Cambria Math" panose="02040503050406030204" pitchFamily="18" charset="0"/>
                          </a:rPr>
                          <m:t>1</m:t>
                        </m:r>
                      </m:sub>
                    </m:sSub>
                    <m:r>
                      <a:rPr lang="en-GB" sz="2400" b="0" i="1" smtClean="0">
                        <a:latin typeface="Cambria Math" panose="02040503050406030204" pitchFamily="18" charset="0"/>
                      </a:rPr>
                      <m:t>+</m:t>
                    </m:r>
                    <m:sSub>
                      <m:sSubPr>
                        <m:ctrlPr>
                          <a:rPr lang="en-GB" sz="2400" i="1">
                            <a:latin typeface="Cambria Math" panose="02040503050406030204" pitchFamily="18" charset="0"/>
                          </a:rPr>
                        </m:ctrlPr>
                      </m:sSubPr>
                      <m:e>
                        <m:r>
                          <a:rPr lang="en-GB" sz="2400" i="1">
                            <a:latin typeface="Cambria Math" panose="02040503050406030204" pitchFamily="18" charset="0"/>
                          </a:rPr>
                          <m:t>𝑚</m:t>
                        </m:r>
                      </m:e>
                      <m:sub>
                        <m:r>
                          <a:rPr lang="en-GB" sz="2400" b="0" i="1" smtClean="0">
                            <a:latin typeface="Cambria Math" panose="02040503050406030204" pitchFamily="18" charset="0"/>
                          </a:rPr>
                          <m:t>2</m:t>
                        </m:r>
                      </m:sub>
                    </m:sSub>
                  </m:oMath>
                </a14:m>
                <a:r>
                  <a:rPr lang="en-GB" sz="2400" dirty="0"/>
                  <a:t>+ </a:t>
                </a:r>
                <a14:m>
                  <m:oMath xmlns:m="http://schemas.openxmlformats.org/officeDocument/2006/math">
                    <m:sSub>
                      <m:sSubPr>
                        <m:ctrlPr>
                          <a:rPr lang="en-GB" sz="2400" i="1">
                            <a:latin typeface="Cambria Math" panose="02040503050406030204" pitchFamily="18" charset="0"/>
                          </a:rPr>
                        </m:ctrlPr>
                      </m:sSubPr>
                      <m:e>
                        <m:r>
                          <a:rPr lang="en-GB" sz="2400" i="1">
                            <a:latin typeface="Cambria Math" panose="02040503050406030204" pitchFamily="18" charset="0"/>
                          </a:rPr>
                          <m:t>𝑚</m:t>
                        </m:r>
                      </m:e>
                      <m:sub>
                        <m:r>
                          <a:rPr lang="en-GB" sz="2400" b="0" i="1" smtClean="0">
                            <a:latin typeface="Cambria Math" panose="02040503050406030204" pitchFamily="18" charset="0"/>
                          </a:rPr>
                          <m:t>3</m:t>
                        </m:r>
                      </m:sub>
                    </m:sSub>
                  </m:oMath>
                </a14:m>
                <a:r>
                  <a:rPr lang="en-GB" sz="2400" dirty="0"/>
                  <a:t>+…</a:t>
                </a:r>
              </a:p>
            </p:txBody>
          </p:sp>
        </mc:Choice>
        <mc:Fallback xmlns="">
          <p:sp>
            <p:nvSpPr>
              <p:cNvPr id="15" name="TextBox 14">
                <a:extLst>
                  <a:ext uri="{FF2B5EF4-FFF2-40B4-BE49-F238E27FC236}">
                    <a16:creationId xmlns:a16="http://schemas.microsoft.com/office/drawing/2014/main" id="{F841082C-8405-4D2B-AB6F-839D1FAD07AE}"/>
                  </a:ext>
                </a:extLst>
              </p:cNvPr>
              <p:cNvSpPr txBox="1">
                <a:spLocks noRot="1" noChangeAspect="1" noMove="1" noResize="1" noEditPoints="1" noAdjustHandles="1" noChangeArrowheads="1" noChangeShapeType="1" noTextEdit="1"/>
              </p:cNvSpPr>
              <p:nvPr/>
            </p:nvSpPr>
            <p:spPr>
              <a:xfrm>
                <a:off x="2438400" y="3208840"/>
                <a:ext cx="2977546" cy="369332"/>
              </a:xfrm>
              <a:prstGeom prst="rect">
                <a:avLst/>
              </a:prstGeom>
              <a:blipFill>
                <a:blip r:embed="rId3"/>
                <a:stretch>
                  <a:fillRect l="-2459" t="-24590" r="-5328" b="-49180"/>
                </a:stretch>
              </a:blipFill>
            </p:spPr>
            <p:txBody>
              <a:bodyPr/>
              <a:lstStyle/>
              <a:p>
                <a:r>
                  <a:rPr lang="en-GB">
                    <a:noFill/>
                  </a:rPr>
                  <a:t> </a:t>
                </a:r>
              </a:p>
            </p:txBody>
          </p:sp>
        </mc:Fallback>
      </mc:AlternateContent>
      <p:sp>
        <p:nvSpPr>
          <p:cNvPr id="17" name="TextBox 16">
            <a:extLst>
              <a:ext uri="{FF2B5EF4-FFF2-40B4-BE49-F238E27FC236}">
                <a16:creationId xmlns:a16="http://schemas.microsoft.com/office/drawing/2014/main" id="{8531DDB5-7A56-4A9C-AA41-EF942CC961A5}"/>
              </a:ext>
            </a:extLst>
          </p:cNvPr>
          <p:cNvSpPr txBox="1"/>
          <p:nvPr/>
        </p:nvSpPr>
        <p:spPr>
          <a:xfrm>
            <a:off x="685800" y="4123898"/>
            <a:ext cx="6629400" cy="1015663"/>
          </a:xfrm>
          <a:prstGeom prst="rect">
            <a:avLst/>
          </a:prstGeom>
          <a:noFill/>
        </p:spPr>
        <p:txBody>
          <a:bodyPr wrap="square">
            <a:spAutoFit/>
          </a:bodyPr>
          <a:lstStyle/>
          <a:p>
            <a:pPr algn="l"/>
            <a:r>
              <a:rPr lang="en-GB" sz="2400" b="0" i="0" dirty="0">
                <a:effectLst/>
                <a:latin typeface="sf"/>
              </a:rPr>
              <a:t>Note: The sum of all mass fractions is equal to unity.</a:t>
            </a:r>
          </a:p>
          <a:p>
            <a:br>
              <a:rPr lang="en-GB" dirty="0"/>
            </a:br>
            <a:endParaRPr lang="en-GB" dirty="0"/>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A057083A-1EEC-4D33-8A44-DD43303C537A}"/>
                  </a:ext>
                </a:extLst>
              </p:cNvPr>
              <p:cNvSpPr txBox="1"/>
              <p:nvPr/>
            </p:nvSpPr>
            <p:spPr>
              <a:xfrm>
                <a:off x="1219200" y="5159881"/>
                <a:ext cx="4658360" cy="497829"/>
              </a:xfrm>
              <a:prstGeom prst="rect">
                <a:avLst/>
              </a:prstGeom>
              <a:noFill/>
            </p:spPr>
            <p:txBody>
              <a:bodyPr wrap="square">
                <a:spAutoFit/>
              </a:bodyPr>
              <a:lstStyle/>
              <a:p>
                <a14:m>
                  <m:oMath xmlns:m="http://schemas.openxmlformats.org/officeDocument/2006/math">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𝑤</m:t>
                        </m:r>
                      </m:e>
                      <m:sub>
                        <m:r>
                          <a:rPr lang="en-GB" sz="2400" b="0" i="1" smtClean="0">
                            <a:latin typeface="Cambria Math" panose="02040503050406030204" pitchFamily="18" charset="0"/>
                          </a:rPr>
                          <m:t>1</m:t>
                        </m:r>
                      </m:sub>
                    </m:sSub>
                    <m:r>
                      <a:rPr lang="en-GB" sz="2400" b="0" i="1" smtClean="0">
                        <a:latin typeface="Cambria Math" panose="02040503050406030204" pitchFamily="18" charset="0"/>
                      </a:rPr>
                      <m:t>+</m:t>
                    </m:r>
                    <m:sSub>
                      <m:sSubPr>
                        <m:ctrlPr>
                          <a:rPr lang="en-GB" sz="2400" i="1">
                            <a:latin typeface="Cambria Math" panose="02040503050406030204" pitchFamily="18" charset="0"/>
                          </a:rPr>
                        </m:ctrlPr>
                      </m:sSubPr>
                      <m:e>
                        <m:r>
                          <a:rPr lang="en-GB" sz="2400" b="0" i="1" smtClean="0">
                            <a:latin typeface="Cambria Math" panose="02040503050406030204" pitchFamily="18" charset="0"/>
                          </a:rPr>
                          <m:t>𝑤</m:t>
                        </m:r>
                      </m:e>
                      <m:sub>
                        <m:r>
                          <a:rPr lang="en-GB" sz="2400" b="0" i="1" smtClean="0">
                            <a:latin typeface="Cambria Math" panose="02040503050406030204" pitchFamily="18" charset="0"/>
                          </a:rPr>
                          <m:t>2</m:t>
                        </m:r>
                      </m:sub>
                    </m:sSub>
                  </m:oMath>
                </a14:m>
                <a:r>
                  <a:rPr lang="en-GB" sz="2400" dirty="0"/>
                  <a:t>+ </a:t>
                </a:r>
                <a14:m>
                  <m:oMath xmlns:m="http://schemas.openxmlformats.org/officeDocument/2006/math">
                    <m:sSub>
                      <m:sSubPr>
                        <m:ctrlPr>
                          <a:rPr lang="en-GB" sz="2400" i="1">
                            <a:latin typeface="Cambria Math" panose="02040503050406030204" pitchFamily="18" charset="0"/>
                          </a:rPr>
                        </m:ctrlPr>
                      </m:sSubPr>
                      <m:e>
                        <m:r>
                          <a:rPr lang="en-GB" sz="2400" b="0" i="1" smtClean="0">
                            <a:latin typeface="Cambria Math" panose="02040503050406030204" pitchFamily="18" charset="0"/>
                          </a:rPr>
                          <m:t>𝑤</m:t>
                        </m:r>
                      </m:e>
                      <m:sub>
                        <m:r>
                          <a:rPr lang="en-GB" sz="2400" b="0" i="1" smtClean="0">
                            <a:latin typeface="Cambria Math" panose="02040503050406030204" pitchFamily="18" charset="0"/>
                          </a:rPr>
                          <m:t>3</m:t>
                        </m:r>
                      </m:sub>
                    </m:sSub>
                  </m:oMath>
                </a14:m>
                <a:r>
                  <a:rPr lang="en-GB" sz="2400" dirty="0"/>
                  <a:t>+…=</a:t>
                </a:r>
                <a14:m>
                  <m:oMath xmlns:m="http://schemas.openxmlformats.org/officeDocument/2006/math">
                    <m:sSub>
                      <m:sSubPr>
                        <m:ctrlPr>
                          <a:rPr lang="en-GB" sz="2400" i="1" dirty="0" smtClean="0">
                            <a:latin typeface="Cambria Math" panose="02040503050406030204" pitchFamily="18" charset="0"/>
                          </a:rPr>
                        </m:ctrlPr>
                      </m:sSubPr>
                      <m:e>
                        <m:nary>
                          <m:naryPr>
                            <m:chr m:val="∑"/>
                            <m:subHide m:val="on"/>
                            <m:supHide m:val="on"/>
                            <m:ctrlPr>
                              <a:rPr lang="en-GB" sz="2400" i="1" dirty="0" smtClean="0">
                                <a:latin typeface="Cambria Math" panose="02040503050406030204" pitchFamily="18" charset="0"/>
                              </a:rPr>
                            </m:ctrlPr>
                          </m:naryPr>
                          <m:sub/>
                          <m:sup/>
                          <m:e>
                            <m:r>
                              <a:rPr lang="en-GB" sz="2400" i="1" dirty="0">
                                <a:latin typeface="Cambria Math" panose="02040503050406030204" pitchFamily="18" charset="0"/>
                              </a:rPr>
                              <m:t>𝑤</m:t>
                            </m:r>
                          </m:e>
                        </m:nary>
                      </m:e>
                      <m:sub>
                        <m:r>
                          <a:rPr lang="en-GB" sz="2400" b="0" i="1" dirty="0" smtClean="0">
                            <a:latin typeface="Cambria Math" panose="02040503050406030204" pitchFamily="18" charset="0"/>
                          </a:rPr>
                          <m:t>𝑖</m:t>
                        </m:r>
                      </m:sub>
                    </m:sSub>
                  </m:oMath>
                </a14:m>
                <a:r>
                  <a:rPr lang="en-GB" sz="2400" dirty="0"/>
                  <a:t>=1</a:t>
                </a:r>
              </a:p>
            </p:txBody>
          </p:sp>
        </mc:Choice>
        <mc:Fallback xmlns="">
          <p:sp>
            <p:nvSpPr>
              <p:cNvPr id="19" name="TextBox 18">
                <a:extLst>
                  <a:ext uri="{FF2B5EF4-FFF2-40B4-BE49-F238E27FC236}">
                    <a16:creationId xmlns:a16="http://schemas.microsoft.com/office/drawing/2014/main" id="{A057083A-1EEC-4D33-8A44-DD43303C537A}"/>
                  </a:ext>
                </a:extLst>
              </p:cNvPr>
              <p:cNvSpPr txBox="1">
                <a:spLocks noRot="1" noChangeAspect="1" noMove="1" noResize="1" noEditPoints="1" noAdjustHandles="1" noChangeArrowheads="1" noChangeShapeType="1" noTextEdit="1"/>
              </p:cNvSpPr>
              <p:nvPr/>
            </p:nvSpPr>
            <p:spPr>
              <a:xfrm>
                <a:off x="1219200" y="5159881"/>
                <a:ext cx="4658360" cy="497829"/>
              </a:xfrm>
              <a:prstGeom prst="rect">
                <a:avLst/>
              </a:prstGeom>
              <a:blipFill>
                <a:blip r:embed="rId4"/>
                <a:stretch>
                  <a:fillRect t="-119512" b="-174390"/>
                </a:stretch>
              </a:blipFill>
            </p:spPr>
            <p:txBody>
              <a:bodyPr/>
              <a:lstStyle/>
              <a:p>
                <a:r>
                  <a:rPr lang="en-GB">
                    <a:noFill/>
                  </a:rPr>
                  <a:t> </a:t>
                </a:r>
              </a:p>
            </p:txBody>
          </p:sp>
        </mc:Fallback>
      </mc:AlternateContent>
    </p:spTree>
    <p:extLst>
      <p:ext uri="{BB962C8B-B14F-4D97-AF65-F5344CB8AC3E}">
        <p14:creationId xmlns:p14="http://schemas.microsoft.com/office/powerpoint/2010/main" val="2037247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819912"/>
          </a:xfrm>
        </p:spPr>
        <p:txBody>
          <a:bodyPr anchor="t">
            <a:noAutofit/>
          </a:bodyPr>
          <a:lstStyle/>
          <a:p>
            <a:pPr marL="0" marR="0">
              <a:lnSpc>
                <a:spcPct val="115000"/>
              </a:lnSpc>
              <a:spcBef>
                <a:spcPts val="0"/>
              </a:spcBef>
              <a:spcAft>
                <a:spcPts val="0"/>
              </a:spcAft>
            </a:pPr>
            <a:r>
              <a:rPr lang="en-US" sz="3600" b="1" dirty="0">
                <a:solidFill>
                  <a:schemeClr val="tx1"/>
                </a:solidFill>
                <a:latin typeface="Times New Roman"/>
                <a:ea typeface="CMR10"/>
                <a:cs typeface="Arial"/>
              </a:rPr>
              <a:t>1.9.1    Range of alpha particle</a:t>
            </a:r>
            <a:br>
              <a:rPr lang="en-US" sz="2400" dirty="0">
                <a:solidFill>
                  <a:schemeClr val="tx1"/>
                </a:solidFill>
                <a:ea typeface="Calibri"/>
                <a:cs typeface="Arial"/>
              </a:rPr>
            </a:br>
            <a:endParaRPr lang="en-US" sz="3200" dirty="0">
              <a:solidFill>
                <a:schemeClr val="tx1"/>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066800"/>
                <a:ext cx="8991600" cy="5257800"/>
              </a:xfrm>
            </p:spPr>
            <p:txBody>
              <a:bodyPr/>
              <a:lstStyle/>
              <a:p>
                <a:pPr marL="0" marR="0" algn="just">
                  <a:lnSpc>
                    <a:spcPct val="200000"/>
                  </a:lnSpc>
                  <a:spcBef>
                    <a:spcPts val="0"/>
                  </a:spcBef>
                  <a:spcAft>
                    <a:spcPts val="0"/>
                  </a:spcAft>
                </a:pPr>
                <a:r>
                  <a:rPr lang="en-US" sz="2800" dirty="0">
                    <a:latin typeface="Times New Roman"/>
                    <a:ea typeface="CMR10"/>
                    <a:cs typeface="Arial"/>
                  </a:rPr>
                  <a:t>Several empirical and semi-empirical formulae have been proposed to compute range of </a:t>
                </a:r>
                <a:r>
                  <a:rPr lang="en-US" sz="2800" dirty="0">
                    <a:latin typeface="Times New Roman"/>
                    <a:ea typeface="CMMI10"/>
                    <a:cs typeface="Arial"/>
                  </a:rPr>
                  <a:t>α</a:t>
                </a:r>
                <a:r>
                  <a:rPr lang="en-US" sz="2800" dirty="0">
                    <a:latin typeface="Times New Roman"/>
                    <a:ea typeface="CMR10"/>
                    <a:cs typeface="Arial"/>
                  </a:rPr>
                  <a:t>-particles in air. For example, </a:t>
                </a:r>
                <a:endParaRPr lang="en-US" sz="2000" dirty="0">
                  <a:latin typeface="Calibri"/>
                  <a:ea typeface="Calibri"/>
                  <a:cs typeface="Arial"/>
                </a:endParaRPr>
              </a:p>
              <a:p>
                <a:pPr marL="0" marR="0">
                  <a:lnSpc>
                    <a:spcPct val="200000"/>
                  </a:lnSpc>
                  <a:spcBef>
                    <a:spcPts val="0"/>
                  </a:spcBef>
                  <a:spcAft>
                    <a:spcPts val="1000"/>
                  </a:spcAft>
                  <a:tabLst>
                    <a:tab pos="1371600" algn="l"/>
                  </a:tabLst>
                </a:pPr>
                <a14:m>
                  <m:oMath xmlns:m="http://schemas.openxmlformats.org/officeDocument/2006/math">
                    <m:sSubSup>
                      <m:sSubSupPr>
                        <m:ctrlPr>
                          <a:rPr lang="en-US" sz="2800" b="1" i="1">
                            <a:latin typeface="Cambria Math" panose="02040503050406030204" pitchFamily="18" charset="0"/>
                            <a:ea typeface="CMR10"/>
                            <a:cs typeface="Times New Roman"/>
                          </a:rPr>
                        </m:ctrlPr>
                      </m:sSubSupPr>
                      <m:e>
                        <m:r>
                          <a:rPr lang="en-US" sz="2800" b="1" i="1">
                            <a:effectLst/>
                            <a:latin typeface="Cambria Math"/>
                            <a:ea typeface="CMR10"/>
                            <a:cs typeface="Times New Roman"/>
                          </a:rPr>
                          <m:t>𝑹</m:t>
                        </m:r>
                      </m:e>
                      <m:sub>
                        <m:r>
                          <a:rPr lang="en-US" sz="2800" b="1" i="1">
                            <a:effectLst/>
                            <a:latin typeface="Cambria Math"/>
                            <a:ea typeface="CMR10"/>
                            <a:cs typeface="Times New Roman"/>
                          </a:rPr>
                          <m:t>𝜶</m:t>
                        </m:r>
                      </m:sub>
                      <m:sup>
                        <m:r>
                          <a:rPr lang="en-US" sz="2800" b="1" i="1">
                            <a:effectLst/>
                            <a:latin typeface="Cambria Math"/>
                            <a:ea typeface="CMR10"/>
                            <a:cs typeface="Times New Roman"/>
                          </a:rPr>
                          <m:t>𝒂𝒊𝒓</m:t>
                        </m:r>
                      </m:sup>
                    </m:sSubSup>
                    <m:r>
                      <a:rPr lang="en-US" sz="2800" b="1" i="1">
                        <a:effectLst/>
                        <a:latin typeface="Cambria Math"/>
                        <a:ea typeface="CMR10"/>
                        <a:cs typeface="Times New Roman"/>
                      </a:rPr>
                      <m:t>(</m:t>
                    </m:r>
                    <m:r>
                      <a:rPr lang="en-US" sz="2800" b="1" i="1">
                        <a:effectLst/>
                        <a:latin typeface="Cambria Math"/>
                        <a:ea typeface="CMR10"/>
                        <a:cs typeface="Times New Roman"/>
                      </a:rPr>
                      <m:t>𝒄𝒎</m:t>
                    </m:r>
                    <m:r>
                      <a:rPr lang="en-US" sz="2800" b="1" i="1">
                        <a:effectLst/>
                        <a:latin typeface="Cambria Math"/>
                        <a:ea typeface="CMR10"/>
                        <a:cs typeface="Times New Roman"/>
                      </a:rPr>
                      <m:t>)=</m:t>
                    </m:r>
                    <m:r>
                      <a:rPr lang="en-US" sz="2800" b="1" i="1">
                        <a:effectLst/>
                        <a:latin typeface="Cambria Math"/>
                        <a:ea typeface="CMR10"/>
                        <a:cs typeface="Times New Roman"/>
                      </a:rPr>
                      <m:t>𝟎</m:t>
                    </m:r>
                    <m:r>
                      <a:rPr lang="en-US" sz="2800" b="1" i="1">
                        <a:effectLst/>
                        <a:latin typeface="Cambria Math"/>
                        <a:ea typeface="CMR10"/>
                        <a:cs typeface="Times New Roman"/>
                      </a:rPr>
                      <m:t>.</m:t>
                    </m:r>
                    <m:r>
                      <a:rPr lang="en-US" sz="2800" b="1" i="1">
                        <a:effectLst/>
                        <a:latin typeface="Cambria Math"/>
                        <a:ea typeface="CMR10"/>
                        <a:cs typeface="Times New Roman"/>
                      </a:rPr>
                      <m:t>𝟓𝟔</m:t>
                    </m:r>
                    <m:sSub>
                      <m:sSubPr>
                        <m:ctrlPr>
                          <a:rPr lang="en-US" sz="2800" b="1" i="1">
                            <a:effectLst/>
                            <a:latin typeface="Cambria Math" panose="02040503050406030204" pitchFamily="18" charset="0"/>
                            <a:ea typeface="CMR10"/>
                            <a:cs typeface="Times New Roman"/>
                          </a:rPr>
                        </m:ctrlPr>
                      </m:sSubPr>
                      <m:e>
                        <m:r>
                          <a:rPr lang="en-US" sz="2800" b="1" i="1">
                            <a:effectLst/>
                            <a:latin typeface="Cambria Math"/>
                            <a:ea typeface="CMR10"/>
                            <a:cs typeface="Times New Roman"/>
                          </a:rPr>
                          <m:t>𝑬</m:t>
                        </m:r>
                      </m:e>
                      <m:sub>
                        <m:r>
                          <a:rPr lang="en-US" sz="2800" b="1" i="1">
                            <a:effectLst/>
                            <a:latin typeface="Cambria Math"/>
                            <a:ea typeface="CMR10"/>
                            <a:cs typeface="Times New Roman"/>
                          </a:rPr>
                          <m:t>𝜶</m:t>
                        </m:r>
                      </m:sub>
                    </m:sSub>
                    <m:r>
                      <a:rPr lang="en-US" sz="2800" b="1" i="1">
                        <a:effectLst/>
                        <a:latin typeface="Cambria Math"/>
                        <a:ea typeface="CMR10"/>
                        <a:cs typeface="Times New Roman"/>
                      </a:rPr>
                      <m:t>          </m:t>
                    </m:r>
                    <m:r>
                      <a:rPr lang="en-US" sz="2800" b="0" i="1">
                        <a:effectLst/>
                        <a:latin typeface="Cambria Math"/>
                        <a:ea typeface="CMR10"/>
                        <a:cs typeface="Times New Roman"/>
                      </a:rPr>
                      <m:t>𝑓𝑜𝑟</m:t>
                    </m:r>
                    <m:r>
                      <a:rPr lang="en-US" sz="2800" b="1" i="1">
                        <a:effectLst/>
                        <a:latin typeface="Cambria Math"/>
                        <a:ea typeface="CMR10"/>
                        <a:cs typeface="Times New Roman"/>
                      </a:rPr>
                      <m:t>       </m:t>
                    </m:r>
                    <m:sSub>
                      <m:sSubPr>
                        <m:ctrlPr>
                          <a:rPr lang="en-US" sz="2800" b="1" i="1">
                            <a:effectLst/>
                            <a:latin typeface="Cambria Math" panose="02040503050406030204" pitchFamily="18" charset="0"/>
                            <a:ea typeface="CMR10"/>
                            <a:cs typeface="Times New Roman"/>
                          </a:rPr>
                        </m:ctrlPr>
                      </m:sSubPr>
                      <m:e>
                        <m:r>
                          <a:rPr lang="en-US" sz="2800" b="1" i="1">
                            <a:effectLst/>
                            <a:latin typeface="Cambria Math"/>
                            <a:ea typeface="CMR10"/>
                            <a:cs typeface="Times New Roman"/>
                          </a:rPr>
                          <m:t>𝑬</m:t>
                        </m:r>
                      </m:e>
                      <m:sub>
                        <m:r>
                          <a:rPr lang="en-US" sz="2800" b="1" i="1">
                            <a:effectLst/>
                            <a:latin typeface="Cambria Math"/>
                            <a:ea typeface="CMR10"/>
                            <a:cs typeface="Times New Roman"/>
                          </a:rPr>
                          <m:t>𝜶</m:t>
                        </m:r>
                      </m:sub>
                    </m:sSub>
                    <m:r>
                      <a:rPr lang="en-US" sz="2800" b="1" i="1">
                        <a:effectLst/>
                        <a:latin typeface="Cambria Math"/>
                        <a:ea typeface="CMR10"/>
                        <a:cs typeface="Times New Roman"/>
                      </a:rPr>
                      <m:t>&lt;</m:t>
                    </m:r>
                    <m:r>
                      <a:rPr lang="en-US" sz="2800" b="1" i="1">
                        <a:effectLst/>
                        <a:latin typeface="Cambria Math"/>
                        <a:ea typeface="CMR10"/>
                        <a:cs typeface="Times New Roman"/>
                      </a:rPr>
                      <m:t>𝟒</m:t>
                    </m:r>
                    <m:r>
                      <a:rPr lang="en-US" sz="2800" b="1" i="1">
                        <a:effectLst/>
                        <a:latin typeface="Cambria Math"/>
                        <a:ea typeface="CMR10"/>
                        <a:cs typeface="Times New Roman"/>
                      </a:rPr>
                      <m:t> </m:t>
                    </m:r>
                    <m:r>
                      <a:rPr lang="en-US" sz="2800" b="1" i="1">
                        <a:effectLst/>
                        <a:latin typeface="Cambria Math"/>
                        <a:ea typeface="CMR10"/>
                        <a:cs typeface="Times New Roman"/>
                      </a:rPr>
                      <m:t>𝑴𝒆𝒗</m:t>
                    </m:r>
                  </m:oMath>
                </a14:m>
                <a:endParaRPr lang="en-US" sz="2000" b="1" dirty="0">
                  <a:effectLst/>
                  <a:latin typeface="Calibri"/>
                  <a:ea typeface="Calibri"/>
                  <a:cs typeface="Arial"/>
                </a:endParaRPr>
              </a:p>
              <a:p>
                <a:pPr marL="0" marR="0">
                  <a:lnSpc>
                    <a:spcPct val="200000"/>
                  </a:lnSpc>
                  <a:spcBef>
                    <a:spcPts val="0"/>
                  </a:spcBef>
                  <a:spcAft>
                    <a:spcPts val="1000"/>
                  </a:spcAft>
                  <a:tabLst>
                    <a:tab pos="1371600" algn="l"/>
                  </a:tabLst>
                </a:pPr>
                <a14:m>
                  <m:oMath xmlns:m="http://schemas.openxmlformats.org/officeDocument/2006/math">
                    <m:sSubSup>
                      <m:sSubSupPr>
                        <m:ctrlPr>
                          <a:rPr lang="en-US" sz="2400" b="1" i="1">
                            <a:effectLst/>
                            <a:latin typeface="Cambria Math" panose="02040503050406030204" pitchFamily="18" charset="0"/>
                            <a:ea typeface="CMR10"/>
                            <a:cs typeface="Times New Roman"/>
                          </a:rPr>
                        </m:ctrlPr>
                      </m:sSubSupPr>
                      <m:e>
                        <m:r>
                          <a:rPr lang="en-US" sz="2400" b="1" i="1">
                            <a:effectLst/>
                            <a:latin typeface="Cambria Math"/>
                            <a:ea typeface="CMR10"/>
                            <a:cs typeface="Times New Roman"/>
                          </a:rPr>
                          <m:t>𝑹</m:t>
                        </m:r>
                      </m:e>
                      <m:sub>
                        <m:r>
                          <a:rPr lang="en-US" sz="2400" b="1" i="1">
                            <a:effectLst/>
                            <a:latin typeface="Cambria Math"/>
                            <a:ea typeface="CMR10"/>
                            <a:cs typeface="Times New Roman"/>
                          </a:rPr>
                          <m:t>𝜶</m:t>
                        </m:r>
                      </m:sub>
                      <m:sup>
                        <m:r>
                          <a:rPr lang="en-US" sz="2400" b="1" i="1">
                            <a:effectLst/>
                            <a:latin typeface="Cambria Math"/>
                            <a:ea typeface="CMR10"/>
                            <a:cs typeface="Times New Roman"/>
                          </a:rPr>
                          <m:t>𝒂𝒊𝒓</m:t>
                        </m:r>
                      </m:sup>
                    </m:sSubSup>
                    <m:r>
                      <a:rPr lang="en-US" sz="2400" b="1" i="1">
                        <a:effectLst/>
                        <a:latin typeface="Cambria Math"/>
                        <a:ea typeface="CMR10"/>
                        <a:cs typeface="Times New Roman"/>
                      </a:rPr>
                      <m:t>(</m:t>
                    </m:r>
                    <m:r>
                      <a:rPr lang="en-US" sz="2400" b="1" i="1">
                        <a:effectLst/>
                        <a:latin typeface="Cambria Math"/>
                        <a:ea typeface="CMR10"/>
                        <a:cs typeface="Times New Roman"/>
                      </a:rPr>
                      <m:t>𝒄𝒎</m:t>
                    </m:r>
                    <m:r>
                      <a:rPr lang="en-US" sz="2400" b="1" i="1">
                        <a:effectLst/>
                        <a:latin typeface="Cambria Math"/>
                        <a:ea typeface="CMR10"/>
                        <a:cs typeface="Times New Roman"/>
                      </a:rPr>
                      <m:t>)=</m:t>
                    </m:r>
                    <m:r>
                      <a:rPr lang="en-US" sz="2400" b="1" i="1">
                        <a:effectLst/>
                        <a:latin typeface="Cambria Math"/>
                        <a:ea typeface="CMR10"/>
                        <a:cs typeface="Times New Roman"/>
                      </a:rPr>
                      <m:t>𝟏</m:t>
                    </m:r>
                    <m:r>
                      <a:rPr lang="en-US" sz="2400" b="1" i="1">
                        <a:effectLst/>
                        <a:latin typeface="Cambria Math"/>
                        <a:ea typeface="CMR10"/>
                        <a:cs typeface="Times New Roman"/>
                      </a:rPr>
                      <m:t>.</m:t>
                    </m:r>
                    <m:r>
                      <a:rPr lang="en-US" sz="2400" b="1" i="1">
                        <a:effectLst/>
                        <a:latin typeface="Cambria Math"/>
                        <a:ea typeface="CMR10"/>
                        <a:cs typeface="Times New Roman"/>
                      </a:rPr>
                      <m:t>𝟐𝟒</m:t>
                    </m:r>
                    <m:sSub>
                      <m:sSubPr>
                        <m:ctrlPr>
                          <a:rPr lang="en-US" sz="2400" b="1" i="1">
                            <a:effectLst/>
                            <a:latin typeface="Cambria Math" panose="02040503050406030204" pitchFamily="18" charset="0"/>
                            <a:ea typeface="CMR10"/>
                            <a:cs typeface="Times New Roman"/>
                          </a:rPr>
                        </m:ctrlPr>
                      </m:sSubPr>
                      <m:e>
                        <m:r>
                          <a:rPr lang="en-US" sz="2400" b="1" i="1">
                            <a:effectLst/>
                            <a:latin typeface="Cambria Math"/>
                            <a:ea typeface="CMR10"/>
                            <a:cs typeface="Times New Roman"/>
                          </a:rPr>
                          <m:t>𝑬</m:t>
                        </m:r>
                      </m:e>
                      <m:sub>
                        <m:r>
                          <a:rPr lang="en-US" sz="2400" b="1" i="1">
                            <a:effectLst/>
                            <a:latin typeface="Cambria Math"/>
                            <a:ea typeface="CMR10"/>
                            <a:cs typeface="Times New Roman"/>
                          </a:rPr>
                          <m:t>𝜶</m:t>
                        </m:r>
                      </m:sub>
                    </m:sSub>
                    <m:r>
                      <a:rPr lang="en-US" sz="2400" b="1" i="1">
                        <a:effectLst/>
                        <a:latin typeface="Cambria Math"/>
                        <a:ea typeface="CMR10"/>
                        <a:cs typeface="Times New Roman"/>
                      </a:rPr>
                      <m:t>−</m:t>
                    </m:r>
                    <m:r>
                      <a:rPr lang="en-US" sz="2400" b="1" i="1">
                        <a:effectLst/>
                        <a:latin typeface="Cambria Math"/>
                        <a:ea typeface="CMR10"/>
                        <a:cs typeface="Times New Roman"/>
                      </a:rPr>
                      <m:t>𝟐</m:t>
                    </m:r>
                    <m:r>
                      <a:rPr lang="en-US" sz="2400" b="1" i="1">
                        <a:effectLst/>
                        <a:latin typeface="Cambria Math"/>
                        <a:ea typeface="CMR10"/>
                        <a:cs typeface="Times New Roman"/>
                      </a:rPr>
                      <m:t>.</m:t>
                    </m:r>
                    <m:r>
                      <a:rPr lang="en-US" sz="2400" b="1" i="1">
                        <a:effectLst/>
                        <a:latin typeface="Cambria Math"/>
                        <a:ea typeface="CMR10"/>
                        <a:cs typeface="Times New Roman"/>
                      </a:rPr>
                      <m:t>𝟔𝟐</m:t>
                    </m:r>
                    <m:r>
                      <a:rPr lang="en-US" sz="2400" b="1" i="1">
                        <a:effectLst/>
                        <a:latin typeface="Cambria Math"/>
                        <a:ea typeface="CMR10"/>
                        <a:cs typeface="Times New Roman"/>
                      </a:rPr>
                      <m:t>     </m:t>
                    </m:r>
                    <m:r>
                      <a:rPr lang="en-US" sz="2400" i="1">
                        <a:effectLst/>
                        <a:latin typeface="Cambria Math"/>
                        <a:ea typeface="CMR10"/>
                        <a:cs typeface="Times New Roman"/>
                      </a:rPr>
                      <m:t>𝑓𝑜𝑟</m:t>
                    </m:r>
                    <m:r>
                      <a:rPr lang="en-US" sz="2400" i="1">
                        <a:effectLst/>
                        <a:latin typeface="Cambria Math"/>
                        <a:ea typeface="CMR10"/>
                        <a:cs typeface="Times New Roman"/>
                      </a:rPr>
                      <m:t>      </m:t>
                    </m:r>
                    <m:r>
                      <a:rPr lang="en-US" sz="2400" b="1" i="1">
                        <a:effectLst/>
                        <a:latin typeface="Cambria Math"/>
                        <a:ea typeface="CMR10"/>
                        <a:cs typeface="Times New Roman"/>
                      </a:rPr>
                      <m:t>𝟒</m:t>
                    </m:r>
                    <m:r>
                      <a:rPr lang="en-US" sz="2400" b="1" i="1">
                        <a:effectLst/>
                        <a:latin typeface="Cambria Math"/>
                        <a:ea typeface="CMR10"/>
                        <a:cs typeface="Times New Roman"/>
                      </a:rPr>
                      <m:t> </m:t>
                    </m:r>
                    <m:r>
                      <a:rPr lang="en-US" sz="2400" b="1" i="1">
                        <a:effectLst/>
                        <a:latin typeface="Cambria Math"/>
                        <a:ea typeface="CMR10"/>
                        <a:cs typeface="Times New Roman"/>
                      </a:rPr>
                      <m:t>𝑴𝒆𝒗</m:t>
                    </m:r>
                    <m:r>
                      <a:rPr lang="en-US" sz="2400" b="1" i="1">
                        <a:effectLst/>
                        <a:latin typeface="Cambria Math"/>
                        <a:ea typeface="CMR10"/>
                        <a:cs typeface="Times New Roman"/>
                      </a:rPr>
                      <m:t>≤ </m:t>
                    </m:r>
                    <m:sSub>
                      <m:sSubPr>
                        <m:ctrlPr>
                          <a:rPr lang="en-US" sz="2400" b="1" i="1">
                            <a:effectLst/>
                            <a:latin typeface="Cambria Math" panose="02040503050406030204" pitchFamily="18" charset="0"/>
                            <a:ea typeface="CMR10"/>
                            <a:cs typeface="Times New Roman"/>
                          </a:rPr>
                        </m:ctrlPr>
                      </m:sSubPr>
                      <m:e>
                        <m:r>
                          <a:rPr lang="en-US" sz="2400" b="1" i="1">
                            <a:effectLst/>
                            <a:latin typeface="Cambria Math"/>
                            <a:ea typeface="CMR10"/>
                            <a:cs typeface="Times New Roman"/>
                          </a:rPr>
                          <m:t>𝑬</m:t>
                        </m:r>
                      </m:e>
                      <m:sub>
                        <m:r>
                          <a:rPr lang="en-US" sz="2400" b="1" i="1">
                            <a:effectLst/>
                            <a:latin typeface="Cambria Math"/>
                            <a:ea typeface="CMR10"/>
                            <a:cs typeface="Times New Roman"/>
                          </a:rPr>
                          <m:t>𝜶</m:t>
                        </m:r>
                      </m:sub>
                    </m:sSub>
                    <m:r>
                      <a:rPr lang="en-US" sz="2400" b="1" i="1">
                        <a:effectLst/>
                        <a:latin typeface="Cambria Math"/>
                        <a:ea typeface="CMR10"/>
                        <a:cs typeface="Times New Roman"/>
                      </a:rPr>
                      <m:t>&lt;</m:t>
                    </m:r>
                    <m:r>
                      <a:rPr lang="en-US" sz="2400" b="1" i="1">
                        <a:effectLst/>
                        <a:latin typeface="Cambria Math"/>
                        <a:ea typeface="CMR10"/>
                        <a:cs typeface="Times New Roman"/>
                      </a:rPr>
                      <m:t>𝟖</m:t>
                    </m:r>
                    <m:r>
                      <a:rPr lang="en-US" sz="2400" b="1" i="1">
                        <a:effectLst/>
                        <a:latin typeface="Cambria Math"/>
                        <a:ea typeface="CMR10"/>
                        <a:cs typeface="Times New Roman"/>
                      </a:rPr>
                      <m:t> </m:t>
                    </m:r>
                    <m:r>
                      <a:rPr lang="en-US" sz="2400" b="1" i="1">
                        <a:effectLst/>
                        <a:latin typeface="Cambria Math"/>
                        <a:ea typeface="CMR10"/>
                        <a:cs typeface="Times New Roman"/>
                      </a:rPr>
                      <m:t>𝑴𝒆𝒗</m:t>
                    </m:r>
                    <m:r>
                      <a:rPr lang="en-US" sz="2400" b="1" i="1">
                        <a:effectLst/>
                        <a:latin typeface="Cambria Math"/>
                        <a:ea typeface="CMR10"/>
                        <a:cs typeface="Times New Roman"/>
                      </a:rPr>
                      <m:t> </m:t>
                    </m:r>
                  </m:oMath>
                </a14:m>
                <a:endParaRPr lang="en-US" sz="1800" b="1" dirty="0">
                  <a:effectLst/>
                  <a:latin typeface="Calibri"/>
                  <a:ea typeface="Calibri"/>
                  <a:cs typeface="Arial"/>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066800"/>
                <a:ext cx="8991600" cy="5257800"/>
              </a:xfrm>
              <a:blipFill rotWithShape="1">
                <a:blip r:embed="rId2" cstate="print"/>
                <a:stretch>
                  <a:fillRect l="-1356" r="-1356"/>
                </a:stretch>
              </a:blipFill>
            </p:spPr>
            <p:txBody>
              <a:bodyPr/>
              <a:lstStyle/>
              <a:p>
                <a:r>
                  <a:rPr lang="en-US">
                    <a:noFill/>
                  </a:rPr>
                  <a:t> </a:t>
                </a:r>
              </a:p>
            </p:txBody>
          </p:sp>
        </mc:Fallback>
      </mc:AlternateContent>
    </p:spTree>
    <p:extLst>
      <p:ext uri="{BB962C8B-B14F-4D97-AF65-F5344CB8AC3E}">
        <p14:creationId xmlns:p14="http://schemas.microsoft.com/office/powerpoint/2010/main" val="606642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5.7|67.4|1"/>
</p:tagLst>
</file>

<file path=ppt/tags/tag2.xml><?xml version="1.0" encoding="utf-8"?>
<p:tagLst xmlns:a="http://schemas.openxmlformats.org/drawingml/2006/main" xmlns:r="http://schemas.openxmlformats.org/officeDocument/2006/relationships" xmlns:p="http://schemas.openxmlformats.org/presentationml/2006/main">
  <p:tag name="TIMING" val="|15.9|11.6|4.8|6.8|16.1|0.7"/>
</p:tagLst>
</file>

<file path=ppt/tags/tag3.xml><?xml version="1.0" encoding="utf-8"?>
<p:tagLst xmlns:a="http://schemas.openxmlformats.org/drawingml/2006/main" xmlns:r="http://schemas.openxmlformats.org/officeDocument/2006/relationships" xmlns:p="http://schemas.openxmlformats.org/presentationml/2006/main">
  <p:tag name="TIMING" val="|5.9|31|5.3|4.8|3|26.5"/>
</p:tagLst>
</file>

<file path=ppt/tags/tag4.xml><?xml version="1.0" encoding="utf-8"?>
<p:tagLst xmlns:a="http://schemas.openxmlformats.org/drawingml/2006/main" xmlns:r="http://schemas.openxmlformats.org/officeDocument/2006/relationships" xmlns:p="http://schemas.openxmlformats.org/presentationml/2006/main">
  <p:tag name="TIMING" val="|19.5|13.7|3.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3844</TotalTime>
  <Words>3092</Words>
  <Application>Microsoft Office PowerPoint</Application>
  <PresentationFormat>On-screen Show (4:3)</PresentationFormat>
  <Paragraphs>261</Paragraphs>
  <Slides>49</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49</vt:i4>
      </vt:variant>
    </vt:vector>
  </HeadingPairs>
  <TitlesOfParts>
    <vt:vector size="58" baseType="lpstr">
      <vt:lpstr>Arial</vt:lpstr>
      <vt:lpstr>Calibri</vt:lpstr>
      <vt:lpstr>Cambria</vt:lpstr>
      <vt:lpstr>Cambria Math</vt:lpstr>
      <vt:lpstr>CMR10</vt:lpstr>
      <vt:lpstr>sf</vt:lpstr>
      <vt:lpstr>Tahoma</vt:lpstr>
      <vt:lpstr>Times New Roman</vt:lpstr>
      <vt:lpstr>Office Theme</vt:lpstr>
      <vt:lpstr>1.8.3  Radiative Stopping Power</vt:lpstr>
      <vt:lpstr>PowerPoint Presentation</vt:lpstr>
      <vt:lpstr>1.6.4  Total Mass Stopping Power </vt:lpstr>
      <vt:lpstr>PowerPoint Presentation</vt:lpstr>
      <vt:lpstr>1.9       Range of charged particle in the matter</vt:lpstr>
      <vt:lpstr>Range of charged particle in the matter</vt:lpstr>
      <vt:lpstr>PowerPoint Presentation</vt:lpstr>
      <vt:lpstr>PowerPoint Presentation</vt:lpstr>
      <vt:lpstr>1.9.1    Range of alpha particle </vt:lpstr>
      <vt:lpstr>PowerPoint Presentation</vt:lpstr>
      <vt:lpstr>Example: Compute the range of 4 Mev alpha particle in air and tissues. </vt:lpstr>
      <vt:lpstr>PowerPoint Presentation</vt:lpstr>
      <vt:lpstr>1.9.2   Range of Protons </vt:lpstr>
      <vt:lpstr>1.7.3    Range of light charged particle (Electron) </vt:lpstr>
      <vt:lpstr>PowerPoint Presentation</vt:lpstr>
      <vt:lpstr>PowerPoint Presentation</vt:lpstr>
      <vt:lpstr>PowerPoint Presentation</vt:lpstr>
      <vt:lpstr>1.10 Interaction of Photon with matter</vt:lpstr>
      <vt:lpstr> General Aspects of Photon Interactions with Absorbers</vt:lpstr>
      <vt:lpstr> General Aspects of Photon Interactions with Absorbers</vt:lpstr>
      <vt:lpstr>PowerPoint Presentation</vt:lpstr>
      <vt:lpstr>PowerPoint Presentation</vt:lpstr>
      <vt:lpstr>The photon fate after the interaction with an atom is concerned there are two possible outcomes:</vt:lpstr>
      <vt:lpstr>The light charged particles produced in the absorbing medium through photon interactions will:</vt:lpstr>
      <vt:lpstr>Compton Scattering (Compton Effect)</vt:lpstr>
      <vt:lpstr>PowerPoint Presentation</vt:lpstr>
      <vt:lpstr>PowerPoint Presentation</vt:lpstr>
      <vt:lpstr>PowerPoint Presentation</vt:lpstr>
      <vt:lpstr>Thus the energy of the Compton scattered photon and recoil electron respectively are : </vt:lpstr>
      <vt:lpstr>PowerPoint Presentation</vt:lpstr>
      <vt:lpstr>Photoelectric Effect</vt:lpstr>
      <vt:lpstr>PowerPoint Presentation</vt:lpstr>
      <vt:lpstr>PowerPoint Presentation</vt:lpstr>
      <vt:lpstr>PowerPoint Presentation</vt:lpstr>
      <vt:lpstr>PowerPoint Presentation</vt:lpstr>
      <vt:lpstr>Pair Production</vt:lpstr>
      <vt:lpstr>PowerPoint Presentation</vt:lpstr>
      <vt:lpstr>Example. A gamma ray of 2.75 MeV from 24Na undergoes pair production in a lead shield 207Pb. How much kinetic energy is shared by the two electron masses and how is it distributed among them? </vt:lpstr>
      <vt:lpstr>Passage of Photons through Matter</vt:lpstr>
      <vt:lpstr>It has been found that at any point in a material, the decrease in intensity of a photon beam per unit length of the material depends on the intensity at that point, that is</vt:lpstr>
      <vt:lpstr>PowerPoint Presentation</vt:lpstr>
      <vt:lpstr>mean free path λm and half-thickness x1/2 have been defined for photon beam attenuation in materials. </vt:lpstr>
      <vt:lpstr>PowerPoint Presentation</vt:lpstr>
      <vt:lpstr>Just like the mean free path, we can also define the specific mean free path using the mass attenuation coefficient as </vt:lpstr>
      <vt:lpstr>Measuring Attenuation Coefficient</vt:lpstr>
      <vt:lpstr>PowerPoint Presentation</vt:lpstr>
      <vt:lpstr>PowerPoint Presentation</vt:lpstr>
      <vt:lpstr>Mixtures and Compounds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A : Minimum Energy Transfer and Mean Ionization-Excitation Potential</dc:title>
  <dc:creator>ALFARAH</dc:creator>
  <cp:lastModifiedBy>High Tech</cp:lastModifiedBy>
  <cp:revision>45</cp:revision>
  <dcterms:created xsi:type="dcterms:W3CDTF">2006-08-16T00:00:00Z</dcterms:created>
  <dcterms:modified xsi:type="dcterms:W3CDTF">2023-11-24T17:04:42Z</dcterms:modified>
</cp:coreProperties>
</file>