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notesMasterIdLst>
    <p:notesMasterId r:id="rId20"/>
  </p:notesMasterIdLst>
  <p:sldIdLst>
    <p:sldId id="271" r:id="rId2"/>
    <p:sldId id="257" r:id="rId3"/>
    <p:sldId id="268" r:id="rId4"/>
    <p:sldId id="258" r:id="rId5"/>
    <p:sldId id="259" r:id="rId6"/>
    <p:sldId id="264" r:id="rId7"/>
    <p:sldId id="265" r:id="rId8"/>
    <p:sldId id="261" r:id="rId9"/>
    <p:sldId id="275" r:id="rId10"/>
    <p:sldId id="269" r:id="rId11"/>
    <p:sldId id="266" r:id="rId12"/>
    <p:sldId id="263" r:id="rId13"/>
    <p:sldId id="276" r:id="rId14"/>
    <p:sldId id="267" r:id="rId15"/>
    <p:sldId id="270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714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0-05-02T11:28:17.50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5456 11124 0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0-05-02T11:28:21.4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10529 16061 0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E4807F3E-CE79-4856-BA97-E8461C2CB9A7}" type="datetimeFigureOut">
              <a:rPr lang="ar-IQ" smtClean="0"/>
              <a:t>25/07/1443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4A4E0C43-1836-422E-A76E-AD5BD686A0D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20249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E0C43-1836-422E-A76E-AD5BD686A0DE}" type="slidenum">
              <a:rPr lang="ar-IQ" smtClean="0"/>
              <a:t>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10767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E0C43-1836-422E-A76E-AD5BD686A0DE}" type="slidenum">
              <a:rPr lang="ar-IQ" smtClean="0"/>
              <a:t>12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77571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80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t>25/07/1443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25/07/1443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25/07/1443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25/07/1443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25/07/1443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25/07/1443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25/07/1443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25/07/1443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25/07/1443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1B8ABB09-4A1D-463E-8065-109CC2B7EFAA}" type="datetimeFigureOut">
              <a:rPr lang="ar-SA" smtClean="0"/>
              <a:t>25/07/1443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t>25/07/1443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0">
              <a:schemeClr val="accent1">
                <a:lumMod val="45000"/>
                <a:lumOff val="55000"/>
              </a:schemeClr>
            </a:gs>
            <a:gs pos="75000">
              <a:srgbClr val="FFFF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t>25/07/1443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customXml" Target="../ink/ink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4DF1D0-37E0-4D1C-9F40-84865BA3B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8800"/>
            <a:ext cx="10972800" cy="4378492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ClrTx/>
              <a:buSzTx/>
              <a:buNone/>
              <a:defRPr/>
            </a:pPr>
            <a:endParaRPr lang="ar-IQ" sz="4000" dirty="0">
              <a:solidFill>
                <a:srgbClr val="FF0000"/>
              </a:solidFill>
              <a:latin typeface="Unikurd Kawe" pitchFamily="34" charset="-78"/>
              <a:cs typeface="Ali_K_Samik" pitchFamily="2" charset="-78"/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  <a:defRPr/>
            </a:pPr>
            <a:r>
              <a:rPr lang="ar-IQ" sz="4000" dirty="0">
                <a:solidFill>
                  <a:schemeClr val="bg2">
                    <a:lumMod val="25000"/>
                  </a:schemeClr>
                </a:solidFill>
                <a:latin typeface="Unikurd Kawe" pitchFamily="34" charset="-78"/>
                <a:cs typeface="Ali_K_Samik" pitchFamily="2" charset="-78"/>
              </a:rPr>
              <a:t>كيَشةى ثيسبوونى خاك</a:t>
            </a:r>
            <a:endParaRPr lang="en-US" sz="4000" dirty="0">
              <a:solidFill>
                <a:schemeClr val="bg2">
                  <a:lumMod val="25000"/>
                </a:schemeClr>
              </a:solidFill>
              <a:latin typeface="Unikurd Kawe" pitchFamily="34" charset="-78"/>
              <a:cs typeface="Ali_K_Samik" pitchFamily="2" charset="-78"/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  <a:defRPr/>
            </a:pPr>
            <a:r>
              <a:rPr lang="ar-SA" sz="4000" dirty="0">
                <a:solidFill>
                  <a:schemeClr val="bg2">
                    <a:lumMod val="25000"/>
                  </a:schemeClr>
                </a:solidFill>
                <a:latin typeface="Unikurd Kawe" pitchFamily="34" charset="-78"/>
                <a:cs typeface="Ali_K_Samik" pitchFamily="2" charset="-78"/>
              </a:rPr>
              <a:t> </a:t>
            </a:r>
            <a:endParaRPr lang="ar-IQ" sz="4000" dirty="0">
              <a:solidFill>
                <a:schemeClr val="bg2">
                  <a:lumMod val="25000"/>
                </a:schemeClr>
              </a:solidFill>
              <a:latin typeface="Unikurd Kawe" pitchFamily="34" charset="-78"/>
              <a:cs typeface="Ali_K_Samik" pitchFamily="2" charset="-78"/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  <a:defRPr/>
            </a:pPr>
            <a:r>
              <a:rPr lang="ar-IQ" sz="4000" dirty="0">
                <a:solidFill>
                  <a:schemeClr val="bg2">
                    <a:lumMod val="25000"/>
                  </a:schemeClr>
                </a:solidFill>
                <a:latin typeface="Unikurd Kawe" pitchFamily="34" charset="-78"/>
                <a:cs typeface="Ali_K_Samik" pitchFamily="2" charset="-78"/>
              </a:rPr>
              <a:t>ئامادةكردنى:ث.ي.د.حميد عبدالله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  <a:defRPr/>
            </a:pPr>
            <a:r>
              <a:rPr lang="ar-IQ" sz="4000" dirty="0">
                <a:solidFill>
                  <a:schemeClr val="bg2">
                    <a:lumMod val="25000"/>
                  </a:schemeClr>
                </a:solidFill>
                <a:latin typeface="Unikurd Kawe" pitchFamily="34" charset="-78"/>
                <a:cs typeface="Ali_K_Samik" pitchFamily="2" charset="-78"/>
              </a:rPr>
              <a:t>2021-2021</a:t>
            </a:r>
            <a:endParaRPr lang="en-US" sz="4000" dirty="0">
              <a:solidFill>
                <a:schemeClr val="bg2">
                  <a:lumMod val="25000"/>
                </a:schemeClr>
              </a:solidFill>
              <a:latin typeface="Unikurd Kawe" pitchFamily="34" charset="-78"/>
              <a:cs typeface="Ali_K_Samik" pitchFamily="2" charset="-78"/>
            </a:endParaRPr>
          </a:p>
          <a:p>
            <a:endParaRPr lang="ar-IQ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8394ED-25C4-4B5D-877F-4C464E7E1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786210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ar-SA" sz="3100" dirty="0">
                <a:solidFill>
                  <a:srgbClr val="7030A0"/>
                </a:solidFill>
                <a:effectLst/>
                <a:latin typeface="Unikurd Kawe" pitchFamily="34" charset="-78"/>
                <a:ea typeface="+mn-ea"/>
                <a:cs typeface="Ali_K_Samik" pitchFamily="2" charset="-78"/>
              </a:rPr>
              <a:t>زانكؤى صلاح الدين</a:t>
            </a:r>
            <a:br>
              <a:rPr lang="ar-SA" sz="3100" dirty="0">
                <a:solidFill>
                  <a:srgbClr val="7030A0"/>
                </a:solidFill>
                <a:effectLst/>
                <a:latin typeface="Unikurd Kawe" pitchFamily="34" charset="-78"/>
                <a:ea typeface="+mn-ea"/>
                <a:cs typeface="Ali_K_Samik" pitchFamily="2" charset="-78"/>
              </a:rPr>
            </a:br>
            <a:r>
              <a:rPr lang="ar-SA" sz="3100" dirty="0">
                <a:solidFill>
                  <a:srgbClr val="7030A0"/>
                </a:solidFill>
                <a:effectLst/>
                <a:latin typeface="Unikurd Kawe" pitchFamily="34" charset="-78"/>
                <a:ea typeface="+mn-ea"/>
                <a:cs typeface="Ali_K_Samik" pitchFamily="2" charset="-78"/>
              </a:rPr>
              <a:t>كؤليَذى ثةروةردةى بنةرِةتى/ بةشى زانستة كؤمةلآيةتييةكان</a:t>
            </a:r>
            <a:br>
              <a:rPr lang="ar-SA" sz="3100" dirty="0">
                <a:solidFill>
                  <a:srgbClr val="7030A0"/>
                </a:solidFill>
                <a:effectLst/>
                <a:latin typeface="Unikurd Kawe" pitchFamily="34" charset="-78"/>
                <a:ea typeface="+mn-ea"/>
                <a:cs typeface="Ali_K_Samik" pitchFamily="2" charset="-78"/>
              </a:rPr>
            </a:br>
            <a:br>
              <a:rPr lang="en-US" sz="1800" dirty="0">
                <a:solidFill>
                  <a:srgbClr val="FF0000"/>
                </a:solidFill>
                <a:effectLst/>
                <a:latin typeface="Unikurd Kawe" pitchFamily="34" charset="-78"/>
                <a:ea typeface="+mn-ea"/>
                <a:cs typeface="Ali_K_Samik" pitchFamily="2" charset="-78"/>
              </a:rPr>
            </a:br>
            <a:endParaRPr lang="ar-IQ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13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7CED45-8BEA-4787-AC50-6C1C8E7846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68832"/>
            <a:ext cx="11103024" cy="646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678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1EA2740-8605-4131-AEE4-737EF3A7E7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3432" y="443752"/>
            <a:ext cx="9937104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04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52" y="764704"/>
            <a:ext cx="11665296" cy="6093296"/>
          </a:xfrm>
        </p:spPr>
        <p:txBody>
          <a:bodyPr>
            <a:normAutofit fontScale="92500"/>
          </a:bodyPr>
          <a:lstStyle/>
          <a:p>
            <a:pPr marL="109728" indent="0" algn="just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ar-IQ" b="1" dirty="0">
                <a:cs typeface="Ali_K_Sahifa Bold"/>
              </a:rPr>
              <a:t>سةرضاوةكاني تيشك سروشتي و مرؤيين . شيَوةكاني تيشكة سروشتيةكان بةتةنة " ثيسكةرةكان </a:t>
            </a:r>
            <a:r>
              <a:rPr lang="en-US" b="1" dirty="0">
                <a:cs typeface="Ali_K_Sahifa Bold"/>
              </a:rPr>
              <a:t>Pollutants</a:t>
            </a:r>
            <a:r>
              <a:rPr lang="ar-IQ" b="1" dirty="0">
                <a:cs typeface="Ali_K_Sahifa Bold"/>
              </a:rPr>
              <a:t> " هةذمار ناكريَن بةثيَضةوانةي سةرضاوة مرؤييةكاني تيشك كةذينطة ثيس دةكةن و بريتين لةيةكيَك لةترسناكترين تةنة ثيسكةرةكان . ترسناكي ثيسبووني خاك بةماددة تيشكدةرةوةكان لةوةداية كة دةبيَتة مايةي ضةندين كيَشةي تةندروستي بؤ مرؤظ دواي ئةوةي بةهؤي زنجيرةي خؤراكةوة دةطويَزريَتةوة بؤ رووةك و ئاذةلأ و مرؤظ </a:t>
            </a:r>
            <a:r>
              <a:rPr lang="ar-IQ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IQ" sz="2600" b="1" dirty="0">
                <a:solidFill>
                  <a:srgbClr val="FF0000"/>
                </a:solidFill>
                <a:ea typeface="Calibri"/>
                <a:cs typeface="Ali_K_Sahifa Bold"/>
              </a:rPr>
              <a:t>طرنطترين سةرضاوةكاني بريتين لة :</a:t>
            </a:r>
            <a:endParaRPr lang="en-US" sz="2600" dirty="0">
              <a:solidFill>
                <a:srgbClr val="FF0000"/>
              </a:solidFill>
              <a:ea typeface="Calibri"/>
              <a:cs typeface="Arial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+mj-cs"/>
              <a:buAutoNum type="arabic1Minus"/>
            </a:pPr>
            <a:r>
              <a:rPr lang="ar-IQ" b="1" dirty="0">
                <a:ea typeface="Calibri"/>
                <a:cs typeface="Ali_K_Sahifa Bold"/>
              </a:rPr>
              <a:t>ويَستطةكاني وزةي ئةتؤمي ، بةتايبةتي كاتيَك ئةو ويَستطانة تيَكدةشكيَن بةهةرهؤكاريك بيَت.</a:t>
            </a:r>
            <a:r>
              <a:rPr lang="ar-IQ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 لةئةنجامي هؤكاري سروشتي بيَت , ( ويَستطةي فؤكؤشيما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Fukushima</a:t>
            </a:r>
            <a:r>
              <a:rPr lang="ar-IQ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 )ي ذاثؤن لةئةنجامي بوومةلةرزة لة 11 ئازاري 2011 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 rtl="1">
              <a:lnSpc>
                <a:spcPct val="115000"/>
              </a:lnSpc>
              <a:buFont typeface="+mj-cs"/>
              <a:buAutoNum type="arabic1Minus"/>
            </a:pPr>
            <a:endParaRPr lang="en-US" sz="2400" dirty="0">
              <a:ea typeface="Calibri"/>
              <a:cs typeface="Arial"/>
            </a:endParaRPr>
          </a:p>
          <a:p>
            <a:pPr lvl="0" algn="just" rtl="1">
              <a:lnSpc>
                <a:spcPct val="115000"/>
              </a:lnSpc>
              <a:buFont typeface="+mj-cs"/>
              <a:buAutoNum type="arabic1Minus"/>
            </a:pPr>
            <a:r>
              <a:rPr lang="ar-IQ" b="1" dirty="0">
                <a:ea typeface="Calibri"/>
                <a:cs typeface="Ali_K_Sahifa Bold"/>
              </a:rPr>
              <a:t>تةقاندنةوة و تاقيكردنةوة ئةتؤمييةكان لةلايةن دةولَةتة ئةتؤمييةكانةوة .</a:t>
            </a:r>
            <a:endParaRPr lang="en-US" sz="2400" dirty="0">
              <a:ea typeface="Calibri"/>
              <a:cs typeface="Arial"/>
            </a:endParaRPr>
          </a:p>
          <a:p>
            <a:pPr lvl="0" algn="just" rtl="1">
              <a:lnSpc>
                <a:spcPct val="115000"/>
              </a:lnSpc>
              <a:buFont typeface="+mj-cs"/>
              <a:buAutoNum type="arabic1Minus"/>
            </a:pPr>
            <a:r>
              <a:rPr lang="ar-IQ" b="1" dirty="0" err="1">
                <a:ea typeface="Calibri"/>
                <a:cs typeface="Ali_K_Sahifa Bold"/>
              </a:rPr>
              <a:t>شاردنةوة</a:t>
            </a:r>
            <a:r>
              <a:rPr lang="ar-IQ" b="1" dirty="0">
                <a:ea typeface="Calibri"/>
                <a:cs typeface="Ali_K_Sahifa Bold"/>
              </a:rPr>
              <a:t> و </a:t>
            </a:r>
            <a:r>
              <a:rPr lang="ar-IQ" b="1" dirty="0" err="1">
                <a:ea typeface="Calibri"/>
                <a:cs typeface="Ali_K_Sahifa Bold"/>
              </a:rPr>
              <a:t>لةطؤرناني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ثاشةرِؤ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تيشكدةرةكان</a:t>
            </a:r>
            <a:r>
              <a:rPr lang="ar-IQ" b="1" dirty="0">
                <a:ea typeface="Calibri"/>
                <a:cs typeface="Ali_K_Sahifa Bold"/>
              </a:rPr>
              <a:t> .</a:t>
            </a:r>
            <a:endParaRPr lang="en-US" sz="2400" dirty="0">
              <a:ea typeface="Calibri"/>
              <a:cs typeface="Arial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  <a:buFont typeface="+mj-cs"/>
              <a:buAutoNum type="arabic1Minus"/>
            </a:pPr>
            <a:r>
              <a:rPr lang="ar-IQ" b="1" dirty="0">
                <a:ea typeface="Calibri"/>
                <a:cs typeface="Ali_K_Sahifa Bold"/>
              </a:rPr>
              <a:t>بةكارهيَناني ئةو ضةكانةي كةثاشةرِؤي تيشكدةريان هةية لةجةنطةكاندا .</a:t>
            </a:r>
          </a:p>
          <a:p>
            <a:pPr marL="109728" indent="0" algn="just" rtl="1">
              <a:lnSpc>
                <a:spcPct val="115000"/>
              </a:lnSpc>
              <a:spcAft>
                <a:spcPts val="1000"/>
              </a:spcAft>
              <a:buNone/>
            </a:pPr>
            <a:endParaRPr lang="en-US" sz="2400" dirty="0">
              <a:ea typeface="Calibri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ar-IQ" u="sng" dirty="0">
                <a:ea typeface="Calibri"/>
                <a:cs typeface="Ali_K_Sahifa Bold"/>
              </a:rPr>
              <a:t>سيَيةم</a:t>
            </a:r>
            <a:r>
              <a:rPr lang="ar-IQ" b="1" u="sng" dirty="0">
                <a:ea typeface="Calibri"/>
                <a:cs typeface="Ali_K_Sahifa Bold"/>
              </a:rPr>
              <a:t> - ثيسبووني خاك بةماددة تيشكدةرةوةكان :</a:t>
            </a:r>
            <a:r>
              <a:rPr lang="ar-IQ" b="1" dirty="0">
                <a:ea typeface="Calibri"/>
                <a:cs typeface="Ali_K_Sahifa Bold"/>
              </a:rPr>
              <a:t> </a:t>
            </a:r>
            <a:br>
              <a:rPr lang="en-US" sz="3200" dirty="0">
                <a:ea typeface="Calibri"/>
                <a:cs typeface="Arial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620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ED02A5-D44C-4D50-ADAA-509E85C67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ar-IQ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" تيَكةلَةيةكي جؤراوجؤر لةتةنة رةق و نيمضة رةقةكان كةبةرهةمي ضالاكيية مرؤييةكانن و سةرضاوةكانيان جؤراوجؤرة , ( شويَنةكاني نيشتةجيَبوون , كشتوكالَي , ثيشةسازي , بازرطاني , ناوةندة خزمةتطوزاريية كارطيَري و تةندروستيةكان , كارةكاني دروستكردن و تيَكدان ) , و بيَزراو و بيَكةلكن لةو كات و شويَنةي كة تيايدان بؤية لةناو دةبريَن يان دةويستريَت لةناوببريَن " 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A9883F-512D-430A-B2DF-0F680F7CD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20688"/>
            <a:ext cx="10972800" cy="1143000"/>
          </a:xfrm>
        </p:spPr>
        <p:txBody>
          <a:bodyPr>
            <a:normAutofit fontScale="90000"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IQ" sz="4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4 - ثيسبووني خاك بةثاشةرؤ رةقةكان : </a:t>
            </a:r>
            <a:b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237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F340E58-EE62-4152-9EF1-B69F0BDF21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392" y="548680"/>
            <a:ext cx="1116124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47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44D9115-5482-4E29-88B9-BF9EB6B0B0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1504" y="323972"/>
            <a:ext cx="9504215" cy="627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87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2C2DC4-C14F-444E-AFEA-1C0C965A2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24745"/>
            <a:ext cx="10972800" cy="4882548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IQ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 ضارةسةركردني ثيسبووني خاك بةخويَكان , ( كيَشةي سويَربوون ) , بةريَطاي بنبرِكردني هؤكارةكاني دروستبووني دةبيَت 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:</a:t>
            </a:r>
          </a:p>
          <a:p>
            <a:pPr marL="109728" indent="0" algn="r" rtl="1">
              <a:buNone/>
            </a:pPr>
            <a:r>
              <a:rPr lang="ar-IQ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1- بةتايبةتي لةريَطاي طرتنةبةري شيَوازي كشتوكالَي و ئاوديَري دروست و طؤرِيني سيستةمي ئاوديَري بؤئاودان بةريَطاي دلَؤثةدان و ئاوثرِذيَن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li_K_Sahifa Bold" pitchFamily="2" charset="-78"/>
            </a:endParaRPr>
          </a:p>
          <a:p>
            <a:pPr marL="109728" indent="0" algn="r" rtl="1">
              <a:buNone/>
            </a:pPr>
            <a:r>
              <a:rPr lang="ar-IQ" sz="2800" b="1" dirty="0"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2-</a:t>
            </a:r>
            <a:r>
              <a:rPr lang="ar-IQ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 دووركةوتنةوة لة بةكارهيَناني ئاوي سويَر .</a:t>
            </a:r>
          </a:p>
          <a:p>
            <a:pPr marL="109728" indent="0" algn="r" rtl="1">
              <a:buNone/>
            </a:pPr>
            <a:r>
              <a:rPr lang="ar-IQ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3-زيَدةرؤيى نة كردن لةبةكارهيَناني ئاو , بةردانةوةي ئاو بؤسةر كيَلطة كشتوكالَيةكان , كة لةلايةك زيان بة بةروبوومة كشتوكالَيةكان دةطةيةنيَت و لةلايةكي تر بةخاك و دةبيَتة مايةي ( سويَربووني ) . </a:t>
            </a:r>
          </a:p>
          <a:p>
            <a:pPr marL="109728" indent="0" algn="r" rtl="1">
              <a:buNone/>
            </a:pPr>
            <a:r>
              <a:rPr lang="ar-IQ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4-شؤريني خاك </a:t>
            </a:r>
          </a:p>
          <a:p>
            <a:pPr marL="109728" indent="0" algn="r" rtl="1">
              <a:buNone/>
            </a:pPr>
            <a:r>
              <a:rPr lang="ar-IQ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5- طرتنةبةري ريَطةي دروست بؤ ئاوداني ئاوي زيادة بةريَطةي هةلَكةندني كةنالةكاني ئاودان ئامرازيَكي تري ضارةسةركردني ثيسبووني خاكة بةخويَكان .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487A66-CA04-4A5B-9EC6-294106D4C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kumimoji="0" lang="ar-IQ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ضارةسةركردني ثيسبووني خاك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196955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101635-C4E0-4CAF-AA4B-B6E292E49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 algn="just" rtl="1">
              <a:lnSpc>
                <a:spcPct val="115000"/>
              </a:lnSpc>
              <a:buFont typeface="+mj-cs"/>
              <a:buAutoNum type="arabic1Minus"/>
            </a:pPr>
            <a:r>
              <a:rPr lang="ar-IQ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زيَدةرؤيي نةكردن لةبةكارهيَناني ثةين و قرِكةرة كيمياييةكان 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15000"/>
              </a:lnSpc>
              <a:buFont typeface="+mj-cs"/>
              <a:buAutoNum type="arabic1Minus"/>
            </a:pPr>
            <a:r>
              <a:rPr lang="ar-IQ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دووركةوتنةوة لةبةكارهيَناني ئةو ثةين و قرِكةرة كيمياييانةي كةزانست زيان بةخشياني بؤذينطة و مرؤظ سةلماندوة .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+mj-cs"/>
              <a:buAutoNum type="arabic1Minus"/>
            </a:pPr>
            <a:r>
              <a:rPr lang="ar-IQ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لةكاتي بةكارهيَناني ثةينى كيميايي و كانزايي ثيَويستة رةضاوي هةريةك لةتواناي جؤرةكاني خاك, كةسنوردارة و دةطؤريَت لةجؤريَك لةخاكةوة بؤ جؤريَكي تر , و جؤرةكاني رووةك و ثيَداويستي راستةقينةيان بؤ بةكارهيَناني ثةين بكريَت ، ضونكة كاتيَك زياد لةثيَويست بةكاردةهيَنريَن دةبيَتة مايةى ثيسبووني خاك .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ar-IQ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قةدةغةكردني بةرهةمهيَناني ضةكي كيميايي و ضاوديَريكردني ووردي رذيَمة ديكتاتؤرييةكان و سزادانيان لةلايةن كؤمةلَطاي نيَودةولَةتيةوة .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6B2DD2-8828-4FB1-8FBE-181BFA696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IQ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ضارةسةركردني ثيسبووني خاك بةثةين و قرِكةرة كيمياييةكان بة ريَطاي ئةم خالآنة ئةنجام دةدريَت :</a:t>
            </a:r>
            <a:b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9643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8D043E-B2A7-4E4D-A1CD-8752C63F3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 rtl="1">
              <a:lnSpc>
                <a:spcPct val="115000"/>
              </a:lnSpc>
              <a:buFont typeface="+mj-cs"/>
              <a:buAutoNum type="arabic1Minus"/>
            </a:pPr>
            <a:r>
              <a:rPr lang="ar-IQ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قةدةغةكردني بةرهةمهيَنان و بةكارهيَناني ضةكي ئةتؤمي و ئةو ضةكانةي كةثاشةرِؤي تيشكدةريان هةية لةلايةن كؤمةلَطاي نيَودةولَةتيةوة 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+mj-cs"/>
              <a:buAutoNum type="arabic1Minus"/>
            </a:pPr>
            <a:r>
              <a:rPr lang="ar-IQ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راطرتني تةقاندنةوة و تاقيكردنةوة ئةتؤمييةكان 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ar-IQ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سنوورداركردني بةرهةمهيَناني وزةي ئةتؤمي و طرتنةبةري ريَوشويَني توند بؤثاراستني ويَستطةكاني وزةي ئةتؤمي لةتيَكشكاندن لةئةنجامي هؤكارة مرؤييةكان بيَت يان سروشتيةكان . لةم بوارةدا هةلَبذاردني شويَني طونجاو بؤ دامةزراندني ويَستطةكاني وزةي ئةتؤمي دةتوانيَت رؤلَي كاريطةر ببينيَت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A35015-BF3D-48A1-8C48-3B68A2FC2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IQ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ضارةسةركردني ثيسبووني خاك بةماددة تيشكدةرةوةكان بةريَطاي ئةم خالآنة ئةنجام دةدريَت :</a:t>
            </a:r>
            <a:b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1634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1052736"/>
            <a:ext cx="10887000" cy="5400600"/>
          </a:xfrm>
        </p:spPr>
        <p:txBody>
          <a:bodyPr>
            <a:norm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IQ" b="1" dirty="0" err="1">
                <a:ea typeface="Calibri"/>
                <a:cs typeface="Ali_K_Sahifa Bold"/>
              </a:rPr>
              <a:t>خاك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يةكيَكة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لةطرنطترين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سةرضاوة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سروشتيةكان</a:t>
            </a:r>
            <a:r>
              <a:rPr lang="ar-IQ" b="1" dirty="0">
                <a:ea typeface="Calibri"/>
                <a:cs typeface="Ali_K_Sahifa Bold"/>
              </a:rPr>
              <a:t> . بةبيَ بووني خاك مرؤظ , ئاذةلَيش هةروةها ,رووةكيش ناتوانن ثيَداويستيية خؤراكييةكانيان دابين بكةن ." خاك كةضيني سةرةوةي بةرطي بةردين ثيَكديَنيَت و ئةستوريةكةي لةنيَوان ضةند سانتيمةتريَك و ضةند مةتريَكداية . 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IQ" b="1" dirty="0">
                <a:ea typeface="Calibri"/>
                <a:cs typeface="Ali_K_Sahifa Bold"/>
              </a:rPr>
              <a:t>بريتية لةتيَكةلَةيةكي ئالَؤز لةتةنة كانزايي و ئؤرطانيية شيبوةوةكان و هةوا و ئاو . </a:t>
            </a:r>
            <a:r>
              <a:rPr lang="ar-IQ" b="1" dirty="0" err="1">
                <a:ea typeface="Calibri"/>
                <a:cs typeface="Ali_K_Sahifa Bold"/>
              </a:rPr>
              <a:t>رووةك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رةطي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لةخاكدا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دائةكوتيَت</a:t>
            </a:r>
            <a:r>
              <a:rPr lang="ar-IQ" b="1" dirty="0">
                <a:ea typeface="Calibri"/>
                <a:cs typeface="Ali_K_Sahifa Bold"/>
              </a:rPr>
              <a:t> و </a:t>
            </a:r>
            <a:r>
              <a:rPr lang="ar-IQ" b="1" dirty="0" err="1">
                <a:ea typeface="Calibri"/>
                <a:cs typeface="Ali_K_Sahifa Bold"/>
              </a:rPr>
              <a:t>ثشتي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ثيَدةبةستيَت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بؤ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دابينكردني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ثيَداويستييةكاني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مانةوة</a:t>
            </a:r>
            <a:r>
              <a:rPr lang="ar-IQ" b="1" dirty="0">
                <a:ea typeface="Calibri"/>
                <a:cs typeface="Ali_K_Sahifa Bold"/>
              </a:rPr>
              <a:t> و </a:t>
            </a:r>
            <a:r>
              <a:rPr lang="ar-IQ" b="1" dirty="0" err="1">
                <a:ea typeface="Calibri"/>
                <a:cs typeface="Ali_K_Sahifa Bold"/>
              </a:rPr>
              <a:t>ذياني</a:t>
            </a:r>
            <a:r>
              <a:rPr lang="ar-IQ" b="1" dirty="0">
                <a:ea typeface="Calibri"/>
                <a:cs typeface="Ali_K_Sahifa Bold"/>
              </a:rPr>
              <a:t> " .</a:t>
            </a:r>
            <a:endParaRPr lang="en-US" sz="2400" dirty="0">
              <a:ea typeface="Calibri"/>
              <a:cs typeface="Arial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IQ" b="1" dirty="0">
                <a:ea typeface="Calibri"/>
                <a:cs typeface="Ali_K_Sahifa Bold"/>
              </a:rPr>
              <a:t>   </a:t>
            </a:r>
            <a:r>
              <a:rPr lang="ar-IQ" b="1" dirty="0" err="1">
                <a:ea typeface="Calibri"/>
                <a:cs typeface="Ali_K_Sahifa Bold"/>
              </a:rPr>
              <a:t>بةرطريكردن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لة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خاك</a:t>
            </a:r>
            <a:r>
              <a:rPr lang="ar-IQ" b="1" dirty="0">
                <a:ea typeface="Calibri"/>
                <a:cs typeface="Ali_K_Sahifa Bold"/>
              </a:rPr>
              <a:t> و </a:t>
            </a:r>
            <a:r>
              <a:rPr lang="ar-IQ" b="1" dirty="0" err="1">
                <a:ea typeface="Calibri"/>
                <a:cs typeface="Ali_K_Sahifa Bold"/>
              </a:rPr>
              <a:t>ثاراستني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لةثيسبوون</a:t>
            </a:r>
            <a:r>
              <a:rPr lang="ar-IQ" b="1" dirty="0">
                <a:ea typeface="Calibri"/>
                <a:cs typeface="Ali_K_Sahifa Bold"/>
              </a:rPr>
              <a:t> , </a:t>
            </a:r>
            <a:r>
              <a:rPr lang="ar-IQ" b="1" dirty="0" err="1">
                <a:ea typeface="Calibri"/>
                <a:cs typeface="Ali_K_Sahifa Bold"/>
              </a:rPr>
              <a:t>بةرطريكردن</a:t>
            </a:r>
            <a:r>
              <a:rPr lang="ar-IQ" b="1" dirty="0">
                <a:ea typeface="Calibri"/>
                <a:cs typeface="Ali_K_Sahifa Bold"/>
              </a:rPr>
              <a:t> و </a:t>
            </a:r>
            <a:r>
              <a:rPr lang="ar-IQ" b="1" dirty="0" err="1">
                <a:ea typeface="Calibri"/>
                <a:cs typeface="Ali_K_Sahifa Bold"/>
              </a:rPr>
              <a:t>ثاراستنة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لةذيان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بةهةموو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شيَوةكاني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ضونكة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نة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لةتواناي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مرؤظداية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خاك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دروست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بكات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نةخاكيش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ئةلتةرناتيظي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هةية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بؤ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بةرهةمهيَناني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بةروبوومة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كشتوكالَييةكان</a:t>
            </a:r>
            <a:r>
              <a:rPr lang="ar-IQ" b="1" dirty="0">
                <a:ea typeface="Calibri"/>
                <a:cs typeface="Ali_K_Sahifa Bold"/>
              </a:rPr>
              <a:t> . </a:t>
            </a:r>
            <a:endParaRPr lang="en-US" sz="2400" dirty="0">
              <a:ea typeface="Calibri"/>
              <a:cs typeface="Arial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ar-IQ" b="1" dirty="0" err="1">
                <a:ea typeface="Calibri"/>
                <a:cs typeface="Ali_K_Sahifa Bold"/>
              </a:rPr>
              <a:t>كيَشةى</a:t>
            </a:r>
            <a:r>
              <a:rPr lang="ar-IQ" b="1" dirty="0">
                <a:ea typeface="Calibri"/>
                <a:cs typeface="Ali_K_Sahifa Bold"/>
              </a:rPr>
              <a:t>  </a:t>
            </a:r>
            <a:r>
              <a:rPr lang="ar-IQ" b="1" dirty="0" err="1">
                <a:ea typeface="Calibri"/>
                <a:cs typeface="Ali_K_Sahifa Bold"/>
              </a:rPr>
              <a:t>ثيسبووني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خاك</a:t>
            </a:r>
            <a:br>
              <a:rPr lang="en-US" sz="3200" dirty="0">
                <a:ea typeface="Calibri"/>
                <a:cs typeface="Arial"/>
              </a:rPr>
            </a:b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455557A-8D7B-4EEB-9EC8-9309CA94400F}"/>
                  </a:ext>
                </a:extLst>
              </p14:cNvPr>
              <p14:cNvContentPartPr/>
              <p14:nvPr/>
            </p14:nvContentPartPr>
            <p14:xfrm>
              <a:off x="3488160" y="400464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455557A-8D7B-4EEB-9EC8-9309CA9440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72320" y="394128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73938B5-E3B9-4A39-9906-FFC893DB56CF}"/>
                  </a:ext>
                </a:extLst>
              </p14:cNvPr>
              <p14:cNvContentPartPr/>
              <p14:nvPr/>
            </p14:nvContentPartPr>
            <p14:xfrm>
              <a:off x="5314440" y="578196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73938B5-E3B9-4A39-9906-FFC893DB56C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05080" y="57726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032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250"/>
    </mc:Choice>
    <mc:Fallback xmlns="">
      <p:transition spd="slow" advTm="5925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295CEDE-F9F6-46DA-AC8A-C9A797EB66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78" y="404664"/>
            <a:ext cx="11419745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06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776"/>
            <a:ext cx="10972800" cy="5112568"/>
          </a:xfrm>
        </p:spPr>
        <p:txBody>
          <a:bodyPr>
            <a:norm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IQ" sz="3600" b="1" u="sng" dirty="0">
                <a:ea typeface="Calibri"/>
                <a:cs typeface="Ali_K_Sahifa Bold"/>
              </a:rPr>
              <a:t>يةكةم – ثيسبووني خاك بةخويَكان ( كيَشةي سويَربوون ) : </a:t>
            </a:r>
            <a:endParaRPr lang="en-US" sz="2400" dirty="0">
              <a:ea typeface="Calibri"/>
              <a:cs typeface="Arial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IQ" b="1" dirty="0">
                <a:ea typeface="Calibri"/>
                <a:cs typeface="Ali_K_Sahifa Bold"/>
              </a:rPr>
              <a:t>   </a:t>
            </a:r>
            <a:r>
              <a:rPr lang="ar-IQ" b="1" dirty="0" err="1">
                <a:ea typeface="Calibri"/>
                <a:cs typeface="Ali_K_Sahifa Bold"/>
              </a:rPr>
              <a:t>ثيسبووني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خاك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بةخويَ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لةئةنجامي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كؤبوونةوة</a:t>
            </a:r>
            <a:r>
              <a:rPr lang="ar-IQ" b="1" dirty="0">
                <a:ea typeface="Calibri"/>
                <a:cs typeface="Ali_K_Sahifa Bold"/>
              </a:rPr>
              <a:t> و </a:t>
            </a:r>
            <a:r>
              <a:rPr lang="ar-IQ" b="1" dirty="0" err="1">
                <a:ea typeface="Calibri"/>
                <a:cs typeface="Ali_K_Sahifa Bold"/>
              </a:rPr>
              <a:t>كةلةكةبووني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خويَكان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لةخاكدا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روودةات</a:t>
            </a:r>
            <a:r>
              <a:rPr lang="ar-IQ" b="1" dirty="0">
                <a:ea typeface="Calibri"/>
                <a:cs typeface="Ali_K_Sahifa Bold"/>
              </a:rPr>
              <a:t> و </a:t>
            </a:r>
            <a:r>
              <a:rPr lang="ar-IQ" b="1" dirty="0" err="1">
                <a:ea typeface="Calibri"/>
                <a:cs typeface="Ali_K_Sahifa Bold"/>
              </a:rPr>
              <a:t>خاكةكة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دةطؤريَت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بؤ</a:t>
            </a:r>
            <a:r>
              <a:rPr lang="ar-IQ" b="1" dirty="0">
                <a:ea typeface="Calibri"/>
                <a:cs typeface="Ali_K_Sahifa Bold"/>
              </a:rPr>
              <a:t> " </a:t>
            </a:r>
            <a:r>
              <a:rPr lang="ar-IQ" b="1" dirty="0" err="1">
                <a:ea typeface="Calibri"/>
                <a:cs typeface="Ali_K_Sahifa Bold"/>
              </a:rPr>
              <a:t>خاكي</a:t>
            </a:r>
            <a:r>
              <a:rPr lang="ar-IQ" b="1" dirty="0">
                <a:ea typeface="Calibri"/>
                <a:cs typeface="Ali_K_Sahifa Bold"/>
              </a:rPr>
              <a:t> سويَر "  </a:t>
            </a:r>
            <a:r>
              <a:rPr lang="ar-IQ" b="1" dirty="0" err="1">
                <a:ea typeface="Calibri"/>
                <a:cs typeface="Ali_K_Sahifa Bold"/>
              </a:rPr>
              <a:t>كةريَذةي</a:t>
            </a:r>
            <a:r>
              <a:rPr lang="ar-IQ" b="1" dirty="0">
                <a:ea typeface="Calibri"/>
                <a:cs typeface="Ali_K_Sahifa Bold"/>
              </a:rPr>
              <a:t> خويَي </a:t>
            </a:r>
            <a:r>
              <a:rPr lang="ar-IQ" b="1" dirty="0" err="1">
                <a:ea typeface="Calibri"/>
                <a:cs typeface="Ali_K_Sahifa Bold"/>
              </a:rPr>
              <a:t>تواوة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لةضينةكاني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سةرةوةيدا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دةطاتة</a:t>
            </a:r>
            <a:r>
              <a:rPr lang="ar-IQ" b="1" dirty="0">
                <a:ea typeface="Calibri"/>
                <a:cs typeface="Ali_K_Sahifa Bold"/>
              </a:rPr>
              <a:t> ( 0.25% ) </a:t>
            </a:r>
            <a:r>
              <a:rPr lang="ar-IQ" b="1" dirty="0" err="1">
                <a:ea typeface="Calibri"/>
                <a:cs typeface="Ali_K_Sahifa Bold"/>
              </a:rPr>
              <a:t>ودةبيَتة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ئاستةنط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لةبةردةم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طةشةكردني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رووةكةكان</a:t>
            </a:r>
            <a:r>
              <a:rPr lang="ar-IQ" b="1" dirty="0">
                <a:ea typeface="Calibri"/>
                <a:cs typeface="Ali_K_Sahifa Bold"/>
              </a:rPr>
              <a:t> و </a:t>
            </a:r>
            <a:r>
              <a:rPr lang="ar-IQ" b="1" dirty="0" err="1">
                <a:ea typeface="Calibri"/>
                <a:cs typeface="Ali_K_Sahifa Bold"/>
              </a:rPr>
              <a:t>لاوازبووني</a:t>
            </a:r>
            <a:r>
              <a:rPr lang="ar-IQ" b="1" dirty="0">
                <a:ea typeface="Calibri"/>
                <a:cs typeface="Ali_K_Sahifa Bold"/>
              </a:rPr>
              <a:t> تواناي </a:t>
            </a:r>
            <a:r>
              <a:rPr lang="ar-IQ" b="1" dirty="0" err="1">
                <a:ea typeface="Calibri"/>
                <a:cs typeface="Ali_K_Sahifa Bold"/>
              </a:rPr>
              <a:t>بةرهةمهيَناني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خاك</a:t>
            </a:r>
            <a:r>
              <a:rPr lang="ar-IQ" b="1" dirty="0">
                <a:ea typeface="Calibri"/>
                <a:cs typeface="Ali_K_Sahifa Bold"/>
              </a:rPr>
              <a:t> .</a:t>
            </a:r>
            <a:r>
              <a:rPr lang="ar-IQ" b="1" baseline="30000" dirty="0">
                <a:ea typeface="Calibri"/>
                <a:cs typeface="Ali_K_Sahifa Bold"/>
              </a:rPr>
              <a:t> 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ليَكؤلَينةوةكان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دةريانخستوة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كة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نزيكةي</a:t>
            </a:r>
            <a:r>
              <a:rPr lang="ar-IQ" b="1" dirty="0">
                <a:ea typeface="Calibri"/>
                <a:cs typeface="Ali_K_Sahifa Bold"/>
              </a:rPr>
              <a:t> ( 50% )ى </a:t>
            </a:r>
            <a:r>
              <a:rPr lang="ar-IQ" b="1" dirty="0" err="1">
                <a:ea typeface="Calibri"/>
                <a:cs typeface="Ali_K_Sahifa Bold"/>
              </a:rPr>
              <a:t>ئةو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زةويانةي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كةئاودةدريَن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كيَشةي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سويَربوونيان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هةية</a:t>
            </a:r>
            <a:r>
              <a:rPr lang="ar-IQ" b="1" dirty="0">
                <a:ea typeface="Calibri"/>
                <a:cs typeface="Ali_K_Sahifa Bold"/>
              </a:rPr>
              <a:t> . </a:t>
            </a:r>
            <a:r>
              <a:rPr lang="ar-IQ" b="1" dirty="0" err="1">
                <a:ea typeface="Calibri"/>
                <a:cs typeface="Ali_K_Sahifa Bold"/>
              </a:rPr>
              <a:t>بؤ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نموونة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دةلَيَين</a:t>
            </a:r>
            <a:r>
              <a:rPr lang="ar-IQ" b="1" dirty="0">
                <a:ea typeface="Calibri"/>
                <a:cs typeface="Ali_K_Sahifa Bold"/>
              </a:rPr>
              <a:t> : " </a:t>
            </a:r>
            <a:r>
              <a:rPr lang="ar-IQ" b="1" dirty="0" err="1">
                <a:ea typeface="Calibri"/>
                <a:cs typeface="Ali_K_Sahifa Bold"/>
              </a:rPr>
              <a:t>لةئةنجامي</a:t>
            </a:r>
            <a:r>
              <a:rPr lang="ar-IQ" b="1" dirty="0">
                <a:ea typeface="Calibri"/>
                <a:cs typeface="Ali_K_Sahifa Bold"/>
              </a:rPr>
              <a:t> طرفتي </a:t>
            </a:r>
            <a:r>
              <a:rPr lang="ar-IQ" b="1" dirty="0" err="1">
                <a:ea typeface="Calibri"/>
                <a:cs typeface="Ali_K_Sahifa Bold"/>
              </a:rPr>
              <a:t>سويَربوون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سالآنة</a:t>
            </a:r>
            <a:r>
              <a:rPr lang="ar-IQ" b="1" dirty="0">
                <a:ea typeface="Calibri"/>
                <a:cs typeface="Ali_K_Sahifa Bold"/>
              </a:rPr>
              <a:t> ( 40 ) ضل </a:t>
            </a:r>
            <a:r>
              <a:rPr lang="ar-IQ" b="1" dirty="0" err="1">
                <a:ea typeface="Calibri"/>
                <a:cs typeface="Ali_K_Sahifa Bold"/>
              </a:rPr>
              <a:t>هةزار</a:t>
            </a:r>
            <a:r>
              <a:rPr lang="ar-IQ" b="1" dirty="0">
                <a:ea typeface="Calibri"/>
                <a:cs typeface="Ali_K_Sahifa Bold"/>
              </a:rPr>
              <a:t> هكتار </a:t>
            </a:r>
            <a:r>
              <a:rPr lang="ar-IQ" b="1" dirty="0" err="1">
                <a:ea typeface="Calibri"/>
                <a:cs typeface="Ali_K_Sahifa Bold"/>
              </a:rPr>
              <a:t>زةوي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كشتوكالَي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لةثاكستان</a:t>
            </a:r>
            <a:r>
              <a:rPr lang="ar-IQ" b="1" dirty="0">
                <a:ea typeface="Calibri"/>
                <a:cs typeface="Ali_K_Sahifa Bold"/>
              </a:rPr>
              <a:t> فرِيَ </a:t>
            </a:r>
            <a:r>
              <a:rPr lang="ar-IQ" b="1" dirty="0" err="1">
                <a:ea typeface="Calibri"/>
                <a:cs typeface="Ali_K_Sahifa Bold"/>
              </a:rPr>
              <a:t>دةدريَتة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دةرةوةي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زةوي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بةكارهاتوو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بؤ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ضالاكي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كشتوكالَي</a:t>
            </a:r>
            <a:r>
              <a:rPr lang="ar-IQ" b="1" dirty="0">
                <a:ea typeface="Calibri"/>
                <a:cs typeface="Ali_K_Sahifa Bold"/>
              </a:rPr>
              <a:t> و </a:t>
            </a:r>
            <a:r>
              <a:rPr lang="ar-IQ" b="1" dirty="0" err="1">
                <a:ea typeface="Calibri"/>
                <a:cs typeface="Ali_K_Sahifa Bold"/>
              </a:rPr>
              <a:t>لةباشوري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عيَراق</a:t>
            </a:r>
            <a:r>
              <a:rPr lang="ar-IQ" b="1" dirty="0">
                <a:ea typeface="Calibri"/>
                <a:cs typeface="Ali_K_Sahifa Bold"/>
              </a:rPr>
              <a:t> ( 95% )ي </a:t>
            </a:r>
            <a:r>
              <a:rPr lang="ar-IQ" b="1" dirty="0" err="1">
                <a:ea typeface="Calibri"/>
                <a:cs typeface="Ali_K_Sahifa Bold"/>
              </a:rPr>
              <a:t>زةوية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كشتوكالَييةكان</a:t>
            </a:r>
            <a:r>
              <a:rPr lang="ar-IQ" b="1" dirty="0">
                <a:ea typeface="Calibri"/>
                <a:cs typeface="Ali_K_Sahifa Bold"/>
              </a:rPr>
              <a:t> توشي طرفتي </a:t>
            </a:r>
            <a:r>
              <a:rPr lang="ar-IQ" b="1" dirty="0" err="1">
                <a:ea typeface="Calibri"/>
                <a:cs typeface="Ali_K_Sahifa Bold"/>
              </a:rPr>
              <a:t>سويَربوون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بوون</a:t>
            </a:r>
            <a:r>
              <a:rPr lang="ar-IQ" b="1" dirty="0">
                <a:ea typeface="Calibri"/>
                <a:cs typeface="Ali_K_Sahifa Bold"/>
              </a:rPr>
              <a:t> . </a:t>
            </a:r>
            <a:endParaRPr lang="en-US" sz="2400" dirty="0">
              <a:ea typeface="Calibri"/>
              <a:cs typeface="Arial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طرنطترين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سةرضاوةكان</a:t>
            </a:r>
            <a:r>
              <a:rPr lang="ar-IQ" b="1" dirty="0">
                <a:ea typeface="Calibri"/>
                <a:cs typeface="Ali_K_Sahifa Bold"/>
              </a:rPr>
              <a:t> و </a:t>
            </a:r>
            <a:r>
              <a:rPr lang="ar-IQ" b="1" dirty="0" err="1">
                <a:ea typeface="Calibri"/>
                <a:cs typeface="Ali_K_Sahifa Bold"/>
              </a:rPr>
              <a:t>شيَوةكاني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ثيسبووني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خاك</a:t>
            </a:r>
            <a:r>
              <a:rPr lang="ar-IQ" b="1" dirty="0">
                <a:ea typeface="Calibri"/>
                <a:cs typeface="Ali_K_Sahifa Bold"/>
              </a:rPr>
              <a:t> </a:t>
            </a:r>
            <a:r>
              <a:rPr lang="ar-IQ" b="1" dirty="0" err="1">
                <a:ea typeface="Calibri"/>
                <a:cs typeface="Ali_K_Sahifa Bold"/>
              </a:rPr>
              <a:t>ئةمانةن</a:t>
            </a:r>
            <a:r>
              <a:rPr lang="ar-IQ" b="1" dirty="0">
                <a:ea typeface="Calibri"/>
                <a:cs typeface="Ali_K_Sahifa Bold"/>
              </a:rPr>
              <a:t> 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512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36" y="0"/>
            <a:ext cx="11953328" cy="6858000"/>
          </a:xfrm>
        </p:spPr>
        <p:txBody>
          <a:bodyPr>
            <a:normAutofit fontScale="92500"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IQ" sz="2400" b="1" dirty="0">
                <a:solidFill>
                  <a:prstClr val="black"/>
                </a:solidFill>
                <a:ea typeface="Calibri"/>
                <a:cs typeface="Ali_K_Sahifa Bold"/>
              </a:rPr>
              <a:t> هؤكارةكاني ثيسبووني خاك سروشتي و مرؤيين و بريتين لة: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IQ" sz="2400" b="1" dirty="0">
                <a:solidFill>
                  <a:prstClr val="black"/>
                </a:solidFill>
                <a:ea typeface="Calibri"/>
                <a:cs typeface="Ali_K_Sahifa Bold"/>
              </a:rPr>
              <a:t>1.	بارودؤخي كةش و هةوا : بةشي زؤري " خاكة سويَرةكان دةكةونة هةريَمة ووشك و نيمضة ووشكة طةرمةكان كةبرِي بةهةلَم بووني ضاوةروانكراوي سالآنة زؤر زياترة لةبرِي داباريني سالآنة . بؤنمونة لةباشوري عيَراق برِي بةهةلَم بووني ضاوةروانكراوي سالآنة زياترة لة( 25 ) هيَندةي برِي داباريني سالآنة .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IQ" sz="2400" b="1" dirty="0">
                <a:solidFill>
                  <a:prstClr val="black"/>
                </a:solidFill>
                <a:ea typeface="Calibri"/>
                <a:cs typeface="Ali_K_Sahifa Bold"/>
              </a:rPr>
              <a:t>2.	ثلةي ليَذي خاك : خاكة سويَرةكان دةكةونة ئةو هةريَمانةي كةتةختن , ( دةشتةكان ) , كةثلةي ليَذيان زؤر كةمة .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IQ" sz="2400" b="1" dirty="0">
                <a:solidFill>
                  <a:prstClr val="black"/>
                </a:solidFill>
                <a:ea typeface="Calibri"/>
                <a:cs typeface="Ali_K_Sahifa Bold"/>
              </a:rPr>
              <a:t>3.	بووني بةردي خويَيي : كاتيَك ئةو بةردانةي كة ريَذةيةكي بةرز خويَيان تياداية توشي ثرؤسةكاني رامالين و كةشكاري دةبن خويَكان دةبنة بةشيَك لةثيَكهاتةي كانزاي خاك . يان كاتيَك ئاوي ذيَرزةوي بةضينةكاني بةردة خويَكاندا تيَثةردةكات بةشيَك لةخويَكان ئةتويَنيَتةوة كةدواتر , لة ئةنجامي بةكارهيَناني ئةو ئاوانة بؤ ئاودان , لةخاكدا خويَكان جيَطيردةبن .   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IQ" sz="2400" b="1" dirty="0">
                <a:solidFill>
                  <a:prstClr val="black"/>
                </a:solidFill>
                <a:ea typeface="Calibri"/>
                <a:cs typeface="Ali_K_Sahifa Bold"/>
              </a:rPr>
              <a:t>4.	ئاست يان قولآيي ئاوي ذيَر زةوي : زؤر جار ثيسبووني خاك بةخويَكان بةهؤي بةرزبوونةوةي  ئاستي ئاوي ذيَرزةوي و لةئةنجامي " تايبةتمةندي موولولةيي "  روودةدات .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IQ" sz="2400" b="1" dirty="0">
                <a:solidFill>
                  <a:prstClr val="black"/>
                </a:solidFill>
                <a:ea typeface="Calibri"/>
                <a:cs typeface="Ali_K_Sahifa Bold"/>
              </a:rPr>
              <a:t>5.	سيستةمي ئاوديَري ( ئاودان ) : زيَدةرؤيى كردن لةئاودان و سيستةمي ئاوديَري نادروست هؤكاري سةرةكي ثيسبووني خاكة بة خويَكان . لةزؤر شويَني ئةم جيهانة زيَدةرؤيي لةبةكارهيَناني ئاو بؤ ضالاكي كشتوكالَي دةكريَت و بةشيَك لةجوتياران ثةيرةوي ئةو ثرينسيثة هةلَةية دةكةن كةدةليَت : " طةر ئاوي زياتر بة دةغل و دانةكةت بدةيت بةرهةمي زياترت دةداتآ " , ئةمة جطة لةوةي كة سيستةمي ئاوديَري لةم شويَنانة بريتية لة " بةردانةوةي ئاو بؤ سةر كيَلطة كشتوكالَيةكان .</a:t>
            </a:r>
          </a:p>
        </p:txBody>
      </p:sp>
    </p:spTree>
    <p:extLst>
      <p:ext uri="{BB962C8B-B14F-4D97-AF65-F5344CB8AC3E}">
        <p14:creationId xmlns:p14="http://schemas.microsoft.com/office/powerpoint/2010/main" val="3593264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79CBDDA-82AD-489F-ABA9-68C6F4DA71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74638"/>
            <a:ext cx="10972800" cy="630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86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32D4D29-1742-413A-9F62-52750ECA4B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376" y="39301"/>
            <a:ext cx="11161240" cy="666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97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260648"/>
            <a:ext cx="11377264" cy="6336704"/>
          </a:xfrm>
        </p:spPr>
        <p:txBody>
          <a:bodyPr>
            <a:norm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IQ" sz="2600" b="1" u="sng" dirty="0">
                <a:cs typeface="Ali_K_Sahifa Bold"/>
              </a:rPr>
              <a:t>دووةم - ثيسبووني خاك بةثةيين و قرِكةرة و تةنة كيمياييةكان: </a:t>
            </a:r>
            <a:endParaRPr lang="en-US" sz="2600" b="1" u="sng" dirty="0">
              <a:cs typeface="Ali_K_Sahifa Bold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IQ" sz="2400" b="1" dirty="0">
                <a:cs typeface="Ali_K_Sahifa Bold"/>
              </a:rPr>
              <a:t>   بةمةبةستي بةرزكردنةوةي ئاستي بةرهةمهيَنان لةيةكةي رووبةردا و ضارةسةري دةرد و ميَرووي كوشندة كةتووشي بةرووبوومة كشتوكالَيةكان دةبيَت و زيانيان ثيَدةطةيةنيَت , مرؤظ ثةيين و قرِكةرة كيمياييةكان بةكار دةهيَنيَت . بةبرِيَكي زياد لةثيَويست كيَشةي ثيسبووني خاك بةم تةنة كيميايي و كانزاييانة روودةدات . ودةرئةنجامي ترسناكي ليَدةكةويَتةوة كةبريتين لة :</a:t>
            </a:r>
            <a:endParaRPr lang="en-US" sz="2400" b="1" dirty="0">
              <a:cs typeface="Ali_K_Sahifa Bold"/>
            </a:endParaRPr>
          </a:p>
          <a:p>
            <a:pPr marL="342900" lvl="0" indent="-342900" algn="just" rtl="1">
              <a:lnSpc>
                <a:spcPct val="115000"/>
              </a:lnSpc>
              <a:buFont typeface="+mj-cs"/>
              <a:buAutoNum type="arabic1Minus"/>
            </a:pPr>
            <a:r>
              <a:rPr lang="ar-IQ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ريَذةيةك لةوتةنة كيميايي و كانزاييانة لةناو رووةك و سةوزةو ميوةو شيرو طؤشتي ئاذةلَ ضرِدةبيَتةوة و لةئةنجامي بةكارهيَناني ئةو بةرووبوومة كشتوكالَيانة دةطويَزريَنةوة بؤمرؤظ و زيان بة تةندروستي دةطةينن 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15000"/>
              </a:lnSpc>
              <a:buFont typeface="+mj-cs"/>
              <a:buAutoNum type="arabic1Minus"/>
            </a:pPr>
            <a:r>
              <a:rPr lang="ar-IQ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لةئةنجامي بةكارهيَناني زؤري قرِكةرة كيمياييةكان بةرطري ميَرووةكان بةرامبةر تةنة  قرِكةرةكان بةهيَزتر دةبيَت كةئةمةش لةلايةك كاريطةريةتي نةريَني دةبيَت لةسةر تواناي  لةناوبردني ميَرووةكان و لةلايةكي تر زياني زياتر بةتةندروستي مرؤظ دةطةينن 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15000"/>
              </a:lnSpc>
              <a:buFont typeface="+mj-cs"/>
              <a:buAutoNum type="arabic1Minus"/>
            </a:pPr>
            <a:r>
              <a:rPr lang="ar-IQ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بةكارهيَناني قرِكةرة كيمياييةكان دةبيَتة مايةي لةناوبردني ميَرووي باش و سوودبةخش بؤ خاك و ذينطة , كةدوذمني سروشتي ميَرووة زيان بةخشةكانن , و لةئةنجامي ئةم كارةش ذينطة ئامرازيَكي بةرطريكردني سروشتي لةدةست دةدات 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9728" indent="0" algn="r" rtl="1">
              <a:lnSpc>
                <a:spcPct val="115000"/>
              </a:lnSpc>
              <a:spcAft>
                <a:spcPts val="1000"/>
              </a:spcAft>
              <a:buNone/>
            </a:pPr>
            <a:endParaRPr lang="en-US" sz="2400" b="1" dirty="0">
              <a:cs typeface="Ali_K_Sahifa Bold"/>
            </a:endParaRPr>
          </a:p>
        </p:txBody>
      </p:sp>
    </p:spTree>
    <p:extLst>
      <p:ext uri="{BB962C8B-B14F-4D97-AF65-F5344CB8AC3E}">
        <p14:creationId xmlns:p14="http://schemas.microsoft.com/office/powerpoint/2010/main" val="318594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596145-12A8-450A-A187-F0D060E7A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88640"/>
            <a:ext cx="11809312" cy="6408711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 algn="just" defTabSz="914400" rtl="1" eaLnBrk="1" fontAlgn="auto" latinLnBrk="0" hangingPunct="1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+mj-cs"/>
              <a:buAutoNum type="arabic1Minus"/>
              <a:tabLst/>
              <a:defRPr/>
            </a:pPr>
            <a:r>
              <a:rPr kumimoji="0" lang="ar-IQ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بةكارهيَناني ثةينى كيميايي و كانزايي بةبرِيَكي زياد لةثيَويست دةبيَتة مايةي ثيسبووني خاك و شيَواندني ثيَكهاتة سروشتييةكةي ضونكة برِة زيادةكةي لةخاكدا دةميَنيَتةوة و دةبيَتة سةرضاوةيةكي ثيسبووني خاك و ئاو .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1" eaLnBrk="1" fontAlgn="auto" latinLnBrk="0" hangingPunct="1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+mj-cs"/>
              <a:buAutoNum type="arabic1Minus"/>
              <a:tabLst/>
              <a:defRPr/>
            </a:pPr>
            <a:r>
              <a:rPr kumimoji="0" lang="ar-IQ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بةكارهيَناني ثةينى كيميايي و كانزايي و قرِكةرة كيمياييةكان نةك تةنيا خاك ثيس دةكات بةلَكو دةبيَتة مايةي ثيسبووني هةوا و هةموو جؤرةكاني ئاو ..</a:t>
            </a:r>
            <a:r>
              <a:rPr kumimoji="0" lang="ar-IQ" sz="3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)</a:t>
            </a:r>
            <a:r>
              <a:rPr kumimoji="0" lang="ar-IQ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 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1" eaLnBrk="1" fontAlgn="auto" latinLnBrk="0" hangingPunct="1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+mj-cs"/>
              <a:buAutoNum type="arabic1Minus"/>
              <a:tabLst/>
              <a:defRPr/>
            </a:pPr>
            <a:r>
              <a:rPr kumimoji="0" lang="ar-IQ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بةكارهيَناني ثةيني ئؤرطاني ضالاكي بةكتريا و ميكرؤبةكان زؤر زياد دةكات كةراستةوخؤ لةخاكةوة دةطويَزريَنةوة بؤ مرؤظ . بؤ نموونة نةخؤشيةكاني ( طةزاز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Tetanus</a:t>
            </a:r>
            <a:r>
              <a:rPr kumimoji="0" lang="ar-IQ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 ) ضةندين نةخؤشي تر كةتووشي كؤئةندامي هةرسكردن دةبيَت .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1" eaLnBrk="1" fontAlgn="auto" latinLnBrk="0" hangingPunct="1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2DA2BF"/>
              </a:buClr>
              <a:buSzPct val="68000"/>
              <a:buFont typeface="+mj-cs"/>
              <a:buAutoNum type="arabic1Minus"/>
              <a:tabLst/>
              <a:defRPr/>
            </a:pPr>
            <a:r>
              <a:rPr kumimoji="0" lang="ar-IQ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li_K_Sahifa Bold" pitchFamily="2" charset="-78"/>
              </a:rPr>
              <a:t>جطة لةو سةرضاوانةي كةئاماذةيان بؤ كرا خاك تووشي دياردةي ثيسبوون بةتةنة كيمياييةكان دةبيَت لةئةنجامي بةكارهيَناني ضةكي كيميايي . ( بؤنموونة بةكارهيَناني ضةكي كيميايي لةهةلَةبجة و شارةزور لةلايةن رذيَمي بةعسةوة لةرؤذي " 16 ئازاري 1988 " دا , نةك تةنيا بووة مايةي كوشتني زياتر لة ( 5 ) هةزار هاوولَاتي سظيل بةلَكو  خاك و ذينطةي دةظةرةكةي بةتةنة كيمياييةكان بؤ ماوةيةكي دريَذ ثيسكرد كة تا ئةمرؤ لةزؤر شويَن ئاسةواري ماوة ) .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99802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281</TotalTime>
  <Words>1230</Words>
  <Application>Microsoft Office PowerPoint</Application>
  <PresentationFormat>Widescreen</PresentationFormat>
  <Paragraphs>56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Lucida Sans Unicode</vt:lpstr>
      <vt:lpstr>Unikurd Kawe</vt:lpstr>
      <vt:lpstr>Verdana</vt:lpstr>
      <vt:lpstr>Wingdings 2</vt:lpstr>
      <vt:lpstr>Wingdings 3</vt:lpstr>
      <vt:lpstr>Concourse</vt:lpstr>
      <vt:lpstr>زانكؤى صلاح الدين كؤليَذى ثةروةردةى بنةرِةتى/ بةشى زانستة كؤمةلآيةتييةكان  </vt:lpstr>
      <vt:lpstr>كيَشةى  ثيسبووني خاك </vt:lpstr>
      <vt:lpstr>PowerPoint Presentation</vt:lpstr>
      <vt:lpstr> طرنطترين سةرضاوةكان و شيَوةكاني ثيسبووني خاك ئةمانةن 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سيَيةم - ثيسبووني خاك بةماددة تيشكدةرةوةكان :  </vt:lpstr>
      <vt:lpstr>4 - ثيسبووني خاك بةثاشةرؤ رةقةكان :  </vt:lpstr>
      <vt:lpstr>PowerPoint Presentation</vt:lpstr>
      <vt:lpstr>PowerPoint Presentation</vt:lpstr>
      <vt:lpstr>ضارةسةركردني ثيسبووني خاك</vt:lpstr>
      <vt:lpstr>ضارةسةركردني ثيسبووني خاك بةثةين و قرِكةرة كيمياييةكان بة ريَطاي ئةم خالآنة ئةنجام دةدريَت : </vt:lpstr>
      <vt:lpstr>ضارةسةركردني ثيسبووني خاك بةماددة تيشكدةرةوةكان بةريَطاي ئةم خالآنة ئةنجام دةدريَت 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كيَشةى  ثيسبووني خاك</dc:title>
  <dc:creator>EP 900</dc:creator>
  <cp:lastModifiedBy>Dell</cp:lastModifiedBy>
  <cp:revision>21</cp:revision>
  <dcterms:created xsi:type="dcterms:W3CDTF">2020-02-24T19:21:05Z</dcterms:created>
  <dcterms:modified xsi:type="dcterms:W3CDTF">2022-02-26T17:35:22Z</dcterms:modified>
</cp:coreProperties>
</file>