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76" r:id="rId8"/>
    <p:sldId id="290" r:id="rId9"/>
    <p:sldId id="277" r:id="rId10"/>
    <p:sldId id="278" r:id="rId11"/>
    <p:sldId id="279" r:id="rId12"/>
    <p:sldId id="280" r:id="rId13"/>
    <p:sldId id="281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0E72-7915-4807-92B3-CB9B96BD2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87269-7D39-4A9B-B611-EFE566EA4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E26A8-F63F-4347-B399-89398151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A2F2-7444-45EC-8631-A38ED2B76A19}" type="datetimeFigureOut">
              <a:rPr lang="ar-IQ" smtClean="0"/>
              <a:t>15/09/1444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172A2-D17F-46E1-AA39-96F97766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432BE-C462-4267-8DEC-42B14FC1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00B-B11E-4261-AAC7-234A77C19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3867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D856-D08C-46F5-B23B-7DE38BDB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6D187-BAD4-4030-9568-4C1C79F38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A78CB-24B9-46EB-BD0A-E0C4F67F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A2F2-7444-45EC-8631-A38ED2B76A19}" type="datetimeFigureOut">
              <a:rPr lang="ar-IQ" smtClean="0"/>
              <a:t>15/09/1444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F01DE-DF49-44B2-BD83-F7CB8BA7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BE22D-BDA7-4828-9ADE-4A2A4804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00B-B11E-4261-AAC7-234A77C19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130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212059-5B0C-4522-98B3-5F1F29E1BA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31A99-EA0C-48A9-8497-B52BF2A4A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A259B-0DEA-45C5-937F-D9325786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A2F2-7444-45EC-8631-A38ED2B76A19}" type="datetimeFigureOut">
              <a:rPr lang="ar-IQ" smtClean="0"/>
              <a:t>15/09/1444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F00A-B6F3-4AD3-99CF-F179A7453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28808-CADB-4C92-B02A-26BBC4B6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00B-B11E-4261-AAC7-234A77C19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085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13B48-6EC8-4C29-82B4-A9F94A9D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FBF08-41DD-440E-BD9A-446C06DA0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4761F-278F-45AB-AFD0-97AB5287F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A2F2-7444-45EC-8631-A38ED2B76A19}" type="datetimeFigureOut">
              <a:rPr lang="ar-IQ" smtClean="0"/>
              <a:t>15/09/1444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5E9EC-351D-4C57-99BC-8D99D3D6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722E2-4C08-4A81-BECF-F8A919DDB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00B-B11E-4261-AAC7-234A77C19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607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3658-90FC-4D18-A71C-CF242213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DA3DE-5AC6-49F6-B162-EF56F552C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C335B-93FA-4DBC-B763-040261F4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A2F2-7444-45EC-8631-A38ED2B76A19}" type="datetimeFigureOut">
              <a:rPr lang="ar-IQ" smtClean="0"/>
              <a:t>15/09/1444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885EE-A352-4620-8A64-C62D3566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34033-C9B3-41B2-AF3A-1C3BC48B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00B-B11E-4261-AAC7-234A77C19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402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40BA2-2853-4E25-94B8-683EEDD9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7AFDA-50DD-4755-88F6-2BF5C2649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808C8-90EB-4AD4-A28B-FF65FB95D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840B6-0AF6-4EF5-BC39-2D9C66B9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A2F2-7444-45EC-8631-A38ED2B76A19}" type="datetimeFigureOut">
              <a:rPr lang="ar-IQ" smtClean="0"/>
              <a:t>15/09/1444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D4A55-19AD-49C4-83C2-DE4D2544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0D534-12F6-41E3-AB24-F28B52E7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00B-B11E-4261-AAC7-234A77C19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875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7F85A-D6C9-4C5E-AC3E-B69A57E0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52C65-D26F-4635-9234-F1D6B00B8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07900-C460-48A8-AEA4-58B4B31DA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35E05-C97F-4AED-BE8E-8920933F8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37689-D4B4-4478-81D1-ABA486DE9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80E6B-BBF3-4A68-8C6D-9818511D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A2F2-7444-45EC-8631-A38ED2B76A19}" type="datetimeFigureOut">
              <a:rPr lang="ar-IQ" smtClean="0"/>
              <a:t>15/09/1444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715E0-A585-4F94-B611-FDB594D9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C46889-42D5-4CD2-8556-A6FFAEE4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00B-B11E-4261-AAC7-234A77C19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596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1DEFE-D6FE-4D45-9103-37AC9708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F36A9-D4BA-4EDD-BA93-7CA170F8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A2F2-7444-45EC-8631-A38ED2B76A19}" type="datetimeFigureOut">
              <a:rPr lang="ar-IQ" smtClean="0"/>
              <a:t>15/09/1444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ABCF4-DDD0-4C44-9A64-B5A378CB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0BD32-B81B-4154-8974-EF80FF7B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00B-B11E-4261-AAC7-234A77C19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562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D35E4-905E-4505-B950-1189AF4C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A2F2-7444-45EC-8631-A38ED2B76A19}" type="datetimeFigureOut">
              <a:rPr lang="ar-IQ" smtClean="0"/>
              <a:t>15/09/1444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15D8D3-481E-4081-9EB1-A87AE19D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E2E7B-3898-4E43-9883-79680477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00B-B11E-4261-AAC7-234A77C19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859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BD88D-E247-455E-ACD8-C5B25DFF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7EAB-FF45-4487-89F5-05845AC9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48B75-7EFE-407A-8000-74398BC3E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D5A38-E569-4CB4-8000-7C7D4E8D9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A2F2-7444-45EC-8631-A38ED2B76A19}" type="datetimeFigureOut">
              <a:rPr lang="ar-IQ" smtClean="0"/>
              <a:t>15/09/1444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E4DC5-3738-4A79-9C6C-A919C5A1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C76F4-B15C-4EA3-B393-2E298A97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00B-B11E-4261-AAC7-234A77C19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8284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ACE9-9139-409E-8E55-2ECEB7C52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C3813C-F7AA-4202-B940-5CCB3704D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F8824-8398-4A17-BAB2-F1B5E3741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E5E44-7E3C-45D7-8535-030D515BF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A2F2-7444-45EC-8631-A38ED2B76A19}" type="datetimeFigureOut">
              <a:rPr lang="ar-IQ" smtClean="0"/>
              <a:t>15/09/1444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0F9D3-26BF-4D10-9D32-12E88140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0D298-8EEE-42F5-9599-BD58FAC26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E00B-B11E-4261-AAC7-234A77C19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996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D545E-8913-464A-8880-8969D5C1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F6C40-6E0A-4D18-A0AE-6B56D0538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23C45-BB9A-49C2-B16D-24AFD0102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5A2F2-7444-45EC-8631-A38ED2B76A19}" type="datetimeFigureOut">
              <a:rPr lang="ar-IQ" smtClean="0"/>
              <a:t>15/09/1444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A9AE9-5513-40FD-B8BA-7C9003CF8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FFBE0-F1CE-42E2-9C35-BF0C49989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E00B-B11E-4261-AAC7-234A77C1919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617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f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61F32-4E63-488F-9B56-78A99779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>
            <a:normAutofit fontScale="90000"/>
          </a:bodyPr>
          <a:lstStyle/>
          <a:p>
            <a:r>
              <a:rPr lang="ar-IQ" sz="25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(</a:t>
            </a:r>
            <a:r>
              <a:rPr lang="ar-IQ" sz="66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كيَشةى ثاشةرؤ رةقةكان )</a:t>
            </a:r>
            <a:endParaRPr lang="ar-IQ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F9F072-C3F8-4616-A52C-14C375C67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11927"/>
            <a:ext cx="9144000" cy="334587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8AE60-E85E-4FB5-AE57-069AB15EC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2" r="12106"/>
          <a:stretch>
            <a:fillRect/>
          </a:stretch>
        </p:blipFill>
        <p:spPr bwMode="auto">
          <a:xfrm>
            <a:off x="706582" y="1911927"/>
            <a:ext cx="1086196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84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0BA8-0B13-412D-8AA3-248AD944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A2BB52-8553-4EDD-BA3C-64E71855E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45660"/>
            <a:ext cx="11559654" cy="62472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99467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C820-2E3E-4AA5-BFF1-6A97C06C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30B607-DCE4-4795-BCFE-CC603B526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365125"/>
            <a:ext cx="11341289" cy="61277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757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FF51-1A26-4748-87FA-1506ADF5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2FDA537-BE84-4C4E-9785-F5E6F1032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241967"/>
            <a:ext cx="11709779" cy="63419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0880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CB403-167F-43FB-924C-CAFD775FE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F2EFCB-8AB4-4E0C-B2D2-45EFB0A0A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" y="681037"/>
            <a:ext cx="11354938" cy="58118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41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5AA2C-7CFD-4C04-8CDF-D7B451426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1" y="309716"/>
            <a:ext cx="11621729" cy="6312310"/>
          </a:xfrm>
        </p:spPr>
        <p:txBody>
          <a:bodyPr/>
          <a:lstStyle/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sz="3200" u="sng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برِ و ثيَكهاتةي جؤري ثاشةرؤ رةقةكان 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      لايةنيَكى ترى ثاشةرؤكان، بريتية لة برِ و ثيَكهاتةي جؤرى ثاشةرؤكان كةجياوازيان هةية لة كؤمةلَطايةكةوة بؤ كؤمةلَطايةكي تر بةشيَوةيةك كة ( 2 ) دوو خيَزان , بطرة ( 2 ) كةسيش , بةدي ناكةين كة برِو و جؤري ثاشةرِؤكانيان وةك يةك بيَت . بةهؤي جياوازي ذمارةي كؤمةلَطا و خيَزانةكان لةلايةك و جياوازي بارى ئابوورى و رؤشنبيريان لةلايةكي تر .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      هةرضةندة دياردةي ثيسبووني بة" ثاشةرؤ رةقةكان "  كؤنة و دةطةريَتةوة بؤ بووني ئادةميزاد لةسةر طؤي زةوي بةلآم دةركةوتني وةك كيَشة دةطةريَتةوة بؤ دواي شؤرشي ثيشةسازي و ثيَشكةوتنة تةكنةلؤجيةكان كة لةلايةك بوونة مايةي زؤربووني " ثاشةرؤ رةقةكان  " و لةلايةكي تر دةركةوتني جؤري نويَ و ترسناك ليَيان . جطة لةو هؤكارانةي كةئاماذةيان بؤ كرا , " ثاشةرؤ رةقةكان  "  لة رووى برِةوة لة جيهاندا , و لةسةر ئاستي دةولَةتان و شارةكان , رؤذ لةدواى رؤذ لةزيادبوونداية لةئةنجامى 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38365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BD522-C99F-4A17-9208-2AEA7864C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16" y="398206"/>
            <a:ext cx="11488994" cy="6135329"/>
          </a:xfrm>
        </p:spPr>
        <p:txBody>
          <a:bodyPr/>
          <a:lstStyle/>
          <a:p>
            <a:pPr marL="342900" lvl="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زيادبوونى ذمارةي دانيشتووان: تاكو ذمارةى دانيشتووان زياتر بيَت برِى ثاشةرؤ رةقةكان زياتر دةبيَت . ذمارةي دانيشتووانى طوَى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زةوي لةسةدةي رابردودا </a:t>
            </a:r>
            <a:r>
              <a:rPr lang="ar-SA" dirty="0">
                <a:latin typeface="Calibri" panose="020F0502020204030204" pitchFamily="34" charset="0"/>
                <a:cs typeface="Ali_K_Sahifa Bold" pitchFamily="2" charset="-78"/>
              </a:rPr>
              <a:t>لة ( 1500 ) مليؤن كةس زيادي كردوة بؤ ( 6000 )مليؤن كةس و لةسالَي </a:t>
            </a:r>
            <a:r>
              <a:rPr lang="ar-IQ" dirty="0">
                <a:latin typeface="Calibri" panose="020F0502020204030204" pitchFamily="34" charset="0"/>
                <a:cs typeface="Ali_K_Sahifa Bold" pitchFamily="2" charset="-78"/>
              </a:rPr>
              <a:t>( </a:t>
            </a:r>
            <a:r>
              <a:rPr lang="en-US" dirty="0">
                <a:latin typeface="Calibri" panose="020F0502020204030204" pitchFamily="34" charset="0"/>
                <a:cs typeface="Ali_K_Sahifa Bold" pitchFamily="2" charset="-78"/>
              </a:rPr>
              <a:t> 2011 </a:t>
            </a:r>
            <a:r>
              <a:rPr lang="ar-IQ" dirty="0">
                <a:latin typeface="Calibri" panose="020F0502020204030204" pitchFamily="34" charset="0"/>
                <a:cs typeface="Ali_K_Sahifa Bold" pitchFamily="2" charset="-78"/>
              </a:rPr>
              <a:t>)دا  طةيشتؤتة ( 7000 ) مليؤن كةس . </a:t>
            </a:r>
            <a:endParaRPr lang="en-US" dirty="0">
              <a:latin typeface="Calibri" panose="020F0502020204030204" pitchFamily="34" charset="0"/>
              <a:cs typeface="Ali_K_Sahifa Bold" pitchFamily="2" charset="-78"/>
            </a:endParaRPr>
          </a:p>
          <a:p>
            <a:pPr marL="342900" lvl="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بةرزبوونةوةي ئاستي بذيَوى : بةبةرزبوونةوةي  ئاستى بذيَوى تاكةكاني كؤمةلَطا برِي "ثاشةرؤ رةقةكان" زياد دةكات . ليَكؤلَينةوةكان ئاماذة دةكةن كةتيَكراي ثاشةرؤى تاكة كةسيَك لةرؤذيَكدا لة نةوةدةكاني سةدةي رابردودا ولاَتة دوواكةوتووةكاندا لةنيَوان (0.5  - 0.9 )  كطم بووة . ئةم تيَكراية لة دةولَةتة ثيَشكةوتووةكان لةنيَوان (0.7  - 1.8)كطم بووة .</a:t>
            </a:r>
            <a:endParaRPr lang="en-US" dirty="0"/>
          </a:p>
          <a:p>
            <a:pPr marL="0" indent="0" algn="just" rtl="1">
              <a:lnSpc>
                <a:spcPct val="107000"/>
              </a:lnSpc>
              <a:spcAft>
                <a:spcPts val="1000"/>
              </a:spcAft>
              <a:buNone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3- جطة لةو ( 2 ) دووهؤكارةي كةئاماذةيان بؤ كرا ثيَويستة ئةوة لةياد نةكريَت كة جياوازي نةريتةكاني كؤمةلَطاكان و نةريتي تاكة كةس لةبواري " بةكاربردن " دا , كاريطةري دياري هةية لةسةر تيَكراي برِي " ثاشةرؤ رةقةكاني "  لةهةنديَك شار, ( شاري دوبةي لة ئيمارات , ئةلخةرج لة سعودية و شارةكاني ئوستراليا و ويلايةتة يةكطرتوةكاني ئةمريكا بؤنمونة ) , نزيكةي ( 4 ) هيَندةي برِي تاكة كةسيَك بووة لةهةنديَك شاري تر , ( تيَكراي شارةكاني سوريا و لوبنان بؤ نمونة ) 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6741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2483F-1972-4CC0-AD95-42DA2A5BB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1948"/>
            <a:ext cx="10515600" cy="5705015"/>
          </a:xfrm>
        </p:spPr>
        <p:txBody>
          <a:bodyPr>
            <a:normAutofit/>
          </a:bodyPr>
          <a:lstStyle/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ثيَكهاتةي جؤري " ثاشةرؤ رةقةكان " , هاوشيَوةي برِةكانيان , دةطؤرِيَت بةطؤرِيني كؤمةلَطاكان و ئاستي بذيَوي و رؤشنبيري هاوولآتيان , واتة دةطؤرِيَت لةشويَنيَكةوة بؤ شويَنيَكي تر و لةكاتيَكةوة بؤ كاتيَكي تر . بوَ نمونة دةليَين كةثيَكهاتةي جؤري " ثاشةرؤ رةقةكان " شارةكان جياوازة لةثيَكهاتةي طوندةكان وةك ضؤن جياوازة لةشاريَكةوة بؤ شاريَكي تر و بطرة لةطةرةكيَكي شار بؤ طةرةكيَكي تر و لة خيَزانيَكةوة بؤ خيَزانيَكي تر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    هةرضي تايبةتة بةطؤرِيني ثيَكهاتةي " ثاشةرؤ رةقةكان " لةكاتيَكةوة بؤ كاتيَكي تر ئةوةندة بةسة كة بؤنمونة بليَين كةثيَكهاتةي " ثاشةرؤ رةقةكاني " ئةمرؤي خيَزانةكان جياوازة لة ثيَكهاتةي ثاشةرؤكانيان ثيَش ( 10 ) دة سالَ لةمةوبةر وةك ضؤن ثيَكهاتةي وةرزي زستانيان جياوازة لةثيَكهاتةي وةرزي هاوين 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1304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A3E374-6447-485B-8951-EEAA672EA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68" y="206477"/>
            <a:ext cx="11297264" cy="62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28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A9C8-D927-4415-B69A-6F022A30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5502"/>
          </a:xfrm>
        </p:spPr>
        <p:txBody>
          <a:bodyPr>
            <a:normAutofit fontScale="90000"/>
          </a:bodyPr>
          <a:lstStyle/>
          <a:p>
            <a:pPr algn="ctr"/>
            <a:r>
              <a:rPr lang="ar-IQ" altLang="ar-IQ" sz="2400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ريَذةي جؤري ثيَكهاتةي " ثاشةرؤ رةقةكان " لةضةند شارةوانيةكي شاري هةوليَردا (2010</a:t>
            </a:r>
            <a:r>
              <a:rPr lang="ar-IQ" altLang="ar-IQ" sz="2000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)</a:t>
            </a:r>
            <a:br>
              <a:rPr kumimoji="0" lang="en-US" altLang="ar-IQ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ar-IQ" sz="2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9CA79D-1928-4602-A574-7CB5CF43DC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085769"/>
              </p:ext>
            </p:extLst>
          </p:nvPr>
        </p:nvGraphicFramePr>
        <p:xfrm>
          <a:off x="-123429" y="750628"/>
          <a:ext cx="11668833" cy="5854887"/>
        </p:xfrm>
        <a:graphic>
          <a:graphicData uri="http://schemas.openxmlformats.org/drawingml/2006/table">
            <a:tbl>
              <a:tblPr rtl="1" firstRow="1" firstCol="1" bandRow="1"/>
              <a:tblGrid>
                <a:gridCol w="1621204">
                  <a:extLst>
                    <a:ext uri="{9D8B030D-6E8A-4147-A177-3AD203B41FA5}">
                      <a16:colId xmlns:a16="http://schemas.microsoft.com/office/drawing/2014/main" val="2699187776"/>
                    </a:ext>
                  </a:extLst>
                </a:gridCol>
                <a:gridCol w="1165240">
                  <a:extLst>
                    <a:ext uri="{9D8B030D-6E8A-4147-A177-3AD203B41FA5}">
                      <a16:colId xmlns:a16="http://schemas.microsoft.com/office/drawing/2014/main" val="2763751636"/>
                    </a:ext>
                  </a:extLst>
                </a:gridCol>
                <a:gridCol w="1358306">
                  <a:extLst>
                    <a:ext uri="{9D8B030D-6E8A-4147-A177-3AD203B41FA5}">
                      <a16:colId xmlns:a16="http://schemas.microsoft.com/office/drawing/2014/main" val="394559739"/>
                    </a:ext>
                  </a:extLst>
                </a:gridCol>
                <a:gridCol w="1040636">
                  <a:extLst>
                    <a:ext uri="{9D8B030D-6E8A-4147-A177-3AD203B41FA5}">
                      <a16:colId xmlns:a16="http://schemas.microsoft.com/office/drawing/2014/main" val="1003609217"/>
                    </a:ext>
                  </a:extLst>
                </a:gridCol>
                <a:gridCol w="1296690">
                  <a:extLst>
                    <a:ext uri="{9D8B030D-6E8A-4147-A177-3AD203B41FA5}">
                      <a16:colId xmlns:a16="http://schemas.microsoft.com/office/drawing/2014/main" val="2093936279"/>
                    </a:ext>
                  </a:extLst>
                </a:gridCol>
                <a:gridCol w="1544525">
                  <a:extLst>
                    <a:ext uri="{9D8B030D-6E8A-4147-A177-3AD203B41FA5}">
                      <a16:colId xmlns:a16="http://schemas.microsoft.com/office/drawing/2014/main" val="2357480870"/>
                    </a:ext>
                  </a:extLst>
                </a:gridCol>
                <a:gridCol w="1358306">
                  <a:extLst>
                    <a:ext uri="{9D8B030D-6E8A-4147-A177-3AD203B41FA5}">
                      <a16:colId xmlns:a16="http://schemas.microsoft.com/office/drawing/2014/main" val="1211548305"/>
                    </a:ext>
                  </a:extLst>
                </a:gridCol>
                <a:gridCol w="1165240">
                  <a:extLst>
                    <a:ext uri="{9D8B030D-6E8A-4147-A177-3AD203B41FA5}">
                      <a16:colId xmlns:a16="http://schemas.microsoft.com/office/drawing/2014/main" val="3418158977"/>
                    </a:ext>
                  </a:extLst>
                </a:gridCol>
                <a:gridCol w="1118686">
                  <a:extLst>
                    <a:ext uri="{9D8B030D-6E8A-4147-A177-3AD203B41FA5}">
                      <a16:colId xmlns:a16="http://schemas.microsoft.com/office/drawing/2014/main" val="3865162764"/>
                    </a:ext>
                  </a:extLst>
                </a:gridCol>
              </a:tblGrid>
              <a:tr h="164416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جؤري ثيَكهاتة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تةني ئؤرطاني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طسكدان و باخضة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شووشة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كلينكس و دايبي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تةني كانزايى و قوتوو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كاغةز و كارتؤن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نايلؤن و ثلاستيك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تةني تر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288798"/>
                  </a:ext>
                </a:extLst>
              </a:tr>
              <a:tr h="140357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شارةواني(1)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70.15 %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7.46 %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5.22 %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6.12 %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3.14 %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4.63 %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2.98 %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0.3 %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887161"/>
                  </a:ext>
                </a:extLst>
              </a:tr>
              <a:tr h="140357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شارةواني (3)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59.68 %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7.74 %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8.06 %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6.29 %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6.77 %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5.65 %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5.81 %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00 %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996647"/>
                  </a:ext>
                </a:extLst>
              </a:tr>
              <a:tr h="140357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شاري هةوليَر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67.47 %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6.72 %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6.48 %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5.41 %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4.64 %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4.65 %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4.23 %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ar-IQ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i_K_Sahifa Bold" pitchFamily="2" charset="-78"/>
                        </a:rPr>
                        <a:t>0.40 %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250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211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538BF-F179-4C26-872A-D817E3A7E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10" y="280219"/>
            <a:ext cx="11430000" cy="6238568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sz="3200" u="sng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زيانةكاني " ثاشةرؤ رةقةكان " 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      كيَشةي " ثاشةرؤ رةقةكان " , كةزياتر لةشارةكاندا هةستي ثيَدةكريَت بةهؤي زؤري ذمارةي دانيشتوانيان بةثلةي يةكةم , زياني طةورة بةذينطة و كؤمةلَطا دةطةينن كةدةكريَت لةم خالآنةدا دياري بكريَت 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1 -" ثاشةرؤ رةقةكان " ديمةنيَكي ناشرينن و هؤكاري دروستبووني كيَشةيةكي ذينطةيي ترن كة ئةويش كيَشةي " ثيسبووني بينينة 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li_K_Sahifa Bold" pitchFamily="2" charset="-78"/>
              </a:rPr>
              <a:t>Visual Pollution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" 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2 – بةشيَك لة"ثاشةرؤ رةقةكان" بؤني ثيس و بيَزراو بلآو دةكةنةوةو شويَني ذياني ضةندين بوونةوةري زيانبةخشن , ( ميَش و مةطةز , مشك .... هتد ) , كة زيان بة تةندروستي مرؤظ دةطةينن . ليَكؤلينةوةكان ئاماذة دةكةن كة " ئةو بوونةوةرانةي لةسةر " ثاشةرؤ رةقةكان " دةذين دةتوانن ( 22 ) جؤر لةنةخؤشي بطويَزنةوة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جوت ميَش طةر لة مانطي ئازار تا مانطي ئةيلول , واتة طةر ( 6 ) شةش مانط , بذي ( 192 ) مليار ميَشي ليَدةكةويَتةوة كةدةتوانن ( 42 ) جؤر نةخؤشي بطويَزنةوة بؤمرؤظ و ئاذةلَ .</a:t>
            </a:r>
            <a:r>
              <a:rPr lang="ar-IQ" baseline="30000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3765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B8858-4A7E-4E22-B0C0-E0DCEBE93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250723"/>
            <a:ext cx="11665974" cy="6356554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sz="3200" u="sng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(كيَشةى ثاشةرؤ رةقةكان ) :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sz="3200" u="sng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ثيَناسة و ضةمكي (ثاشةرؤ رةقةكان ) 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      ( ثاشةرؤ رةقةكان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Solid Wastes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) بريتين لة : " تيَكةلَةيةكي جؤراوجؤر لةتةنة رةق و نيمضة رةقةكان كةبةرهةمي ضالاكيية مرؤييةكانن و سةرضاوةكانيان جؤراوجؤرة , ( شويَنةكاني نيشتةجيَبوون , كشتوكالَي , ثيشةسازي , بازرطاني , ناوةندة خزمةتطوزاريية كارطيَري و تةندروستيةكان , كارةكاني دروستكردن و تيَكدان ) , و بيَزراو و بيَكةلكن لةو كات و شويَنةي كة تيايدان بؤية لةناو دةبريَن يان دةويستريَت لةناوببريَن " 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07000"/>
              </a:lnSpc>
              <a:spcAft>
                <a:spcPts val="1000"/>
              </a:spcAft>
              <a:buNone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    لة روانطةي ئةم ثيَناسةوة وثيَناسةكاني تري تايبةت بة " ثاشةرؤ رةقةكان " دةكريَت ضةمكي ثاشةرؤ رةقةكان لةم خالآنةدا روون بكةينةوة 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spcAft>
                <a:spcPts val="1000"/>
              </a:spcAft>
              <a:buFont typeface="+mj-cs"/>
              <a:buAutoNum type="arabic1Minus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ثاشةرؤ رةقةكان بريتين لةو ثاشةرؤيانةى كة لةبارى رةقي و نيمضة رةقيدان , واتة لةبارى شلى و طازيدا نين .</a:t>
            </a:r>
            <a:endParaRPr lang="en-US" dirty="0"/>
          </a:p>
          <a:p>
            <a:pPr marL="342900" lvl="0" indent="-342900" algn="just" rtl="1">
              <a:spcAft>
                <a:spcPts val="1000"/>
              </a:spcAft>
              <a:buFont typeface="+mj-cs"/>
              <a:buAutoNum type="arabic1Minus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ئةم ثاشةرؤيانة لةئةنجامى ضالاكية مرؤييةكان دروست دةبن و فرِىَ دةدريَن لةبةر ئةوةى بىَ سوودن يان بيَزراون لةو شويَن و كاتةدا . </a:t>
            </a:r>
            <a:endParaRPr lang="en-US" dirty="0"/>
          </a:p>
          <a:p>
            <a:pPr marL="342900" lvl="0" indent="-342900" algn="just" rtl="1">
              <a:spcAft>
                <a:spcPts val="1000"/>
              </a:spcAft>
              <a:buFont typeface="+mj-cs"/>
              <a:buAutoNum type="arabic1Minus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سةرضاوةكاني ثاشةرؤ رةقةكان بريتين لةثاشةرؤكاني نيَومالَ , ضالاكية بازرطاني , كشتوكالَي و ثيشةسازيةكان و ثاشةرؤكاني ناوةندة كارطيَري و خزمةتطوزارييةكان و كارةكاني دروستكردن و تيَكدان .</a:t>
            </a:r>
            <a:endParaRPr lang="en-US" dirty="0"/>
          </a:p>
          <a:p>
            <a:pPr marL="342900" lvl="0" indent="-342900" algn="just" rtl="1">
              <a:spcAft>
                <a:spcPts val="1000"/>
              </a:spcAft>
              <a:buFont typeface="+mj-cs"/>
              <a:buAutoNum type="arabic1Minus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هةموو تةنيَكي رةق و نيمضة رةق كة فرِيَ درابيَت يان خوازراو نةبيَت و مرؤظ ثيَويستي ثيَنةبيَت و بييةويَت لةناوي ببات بة " ثاشةرؤ رةقةكان " هةذمار دةكريَت . 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89590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B4AE4-D40D-4528-AE80-4CD88547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29" y="235974"/>
            <a:ext cx="11680723" cy="6297561"/>
          </a:xfrm>
        </p:spPr>
        <p:txBody>
          <a:bodyPr/>
          <a:lstStyle/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-طةر ( 1 ) جوت مشك زاووزآ بكةن بؤماوةي ( 3 ) سيَ سالَ ( 3.5 ) مليون مشكيان ليَدةكةويَتةوة 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3 - " ثاشةرؤ رةقةكان " نةك تةنيا هؤكاري ثيسبووني خاكن بةلَكو هؤكاري ثيسبووني هةوا و ئاويشن. كاتيَك  " ثاشةرؤ رةقةكان " دةسوتيَنريَن هةوا ثيس دةكةن و كاتيَك ئاوي باران يان هةر سةرضاوةيةكي تري ئاو بةسةر ياندا طوزةردةكات دةبنة مايةي ثيسبووني ئاو , ( بةتايبةتي ئاوي ذيَرزةوي ) 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4 - هةنديَك لة " ثاشةرؤ رةقةكان " لةجؤري "ثاشةرؤي ترسناكن, كةتواناي زيانطةياندني زؤريان هةية بةمرؤظ و ذينطة . " ثاشةرؤكة ترسناكةكان " ئةو ثاشةرؤكانةن كةخاوةني يةكيَك يان زياتر لةم تايبةتمةنديانةن :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spcAft>
                <a:spcPts val="1000"/>
              </a:spcAft>
              <a:buFont typeface="+mj-cs"/>
              <a:buAutoNum type="arabic1Minus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تواناى طرِطرتن .ب -تواناى داخورانى ئةو شتةي كة تيادا كؤ دةكريَتةوة . ث- تواناى تةقينةوة . ت-تواناى ذةهراويكردن . 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89180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AE472-0415-476C-8DB4-02354AFBC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16" y="324465"/>
            <a:ext cx="11577484" cy="6209070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 rtl="1">
              <a:spcAft>
                <a:spcPts val="1000"/>
              </a:spcAft>
              <a:buFont typeface="+mj-cs"/>
              <a:buAutoNum type="arabic1Minus"/>
            </a:pP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بؤ روونكردنةوةي ئاستي ترسناكي ئةم جؤرة ثاشةرؤكانة ئةوةندة بةسة كةبليَين : </a:t>
            </a:r>
            <a:endParaRPr lang="en-US" dirty="0"/>
          </a:p>
          <a:p>
            <a:pPr marL="342900" lvl="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تاكة ثيليَكى قةلَةم دةتوانيَت ( 1 )م3 لةخاك و ( 500 ) ليتر لةئاو ذةهراوى بكات .</a:t>
            </a:r>
            <a:endParaRPr lang="en-US" dirty="0"/>
          </a:p>
          <a:p>
            <a:pPr marL="342900" lvl="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ئةو سرنجةى كةخويَنى مرؤظى تووشبووى نةخؤشى ئايدزى ثيَوةية طةر لةماوةي ( 8 ) رؤذدا دواي بةكارهيَناني بةر مرؤظيَكي تر بكةويَت و بريندار بيَت، ئةوا نةخؤشيةكةي بؤ دةطويَزريَتةوة .</a:t>
            </a:r>
            <a:endParaRPr lang="en-US" dirty="0"/>
          </a:p>
          <a:p>
            <a:pPr marL="342900" lvl="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ئةو ليَكؤلَينةوانةى لةنةخؤشخانةكاندا ئةنجام دراون، ئاماذة دةكةن: كة (90%)ى نةخؤشةكان، نةخؤشيةكانيان بؤ طويَزراوةتةوة .</a:t>
            </a:r>
            <a:endParaRPr lang="en-US" dirty="0"/>
          </a:p>
          <a:p>
            <a:pPr marL="342900" lvl="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بةشيَك لة" ثاشةرؤكة ترسناكةكان " بريتين لةثاشةرؤى ( ئةتؤمي ) </a:t>
            </a:r>
            <a:endParaRPr lang="en-US" dirty="0"/>
          </a:p>
          <a:p>
            <a:pPr marL="342900" lvl="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لايةنيَكى ترسناكى ترى " ثاشةرؤ رةقةكان " لةوةدا بةدي دةكريَت كة طاثيَكي فراوان هةية لةنيَوان برِي " ثاشةرؤكان " , كة لة زيادبوونيَكي بةردةوامداية , و تواناي ضارةسةركردني زانستييانةيان </a:t>
            </a:r>
            <a:endParaRPr lang="en-US" dirty="0"/>
          </a:p>
          <a:p>
            <a:pPr marL="342900" lvl="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تةرخانكردني ريَذةيةكي بةرز لةداهاتي شارةوانييةكان بؤ كؤكردنةوة و طواستنةوة و ناشتني"ثاشةرؤ رةقةكان" </a:t>
            </a:r>
            <a:endParaRPr lang="en-US" dirty="0"/>
          </a:p>
          <a:p>
            <a:pPr marL="342900" lvl="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داطيركردني رووبةريَكي فراون لةزةوي بؤ ناشتني " ثاشةرؤ رةقةكان " . </a:t>
            </a:r>
            <a:endParaRPr lang="en-US" dirty="0"/>
          </a:p>
          <a:p>
            <a:pPr marL="342900" lvl="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أ-سالآنة شاري ( مؤسكؤ ) ثيَويستي بةتةرخانكردني (40) هيَكتار لةزةوي نويَ هةية بؤ ناشتني"ثاشةرؤ رةقةكان ",  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37721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CCFF4-C1FA-45AB-B217-737C09E66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" y="294968"/>
            <a:ext cx="11621729" cy="6327058"/>
          </a:xfrm>
        </p:spPr>
        <p:txBody>
          <a:bodyPr>
            <a:normAutofit fontScale="92500" lnSpcReduction="20000"/>
          </a:bodyPr>
          <a:lstStyle/>
          <a:p>
            <a:pPr algn="just" rtl="1">
              <a:spcAft>
                <a:spcPts val="1000"/>
              </a:spcAft>
            </a:pPr>
            <a:r>
              <a:rPr lang="ar-IQ" sz="3200" u="sng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ضارةسةرى كيَشةي ( ثاشةرؤ رةقةكان ) :</a:t>
            </a:r>
            <a:endParaRPr lang="en-US" dirty="0"/>
          </a:p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       ثيَش ئةوةي باسي ريَطا و شيَوازةكاني ضارةسةركردنى كيَشةي ( ثاشةرؤ رةقةكان ) بكةين بةباش دةزانريَت ئاماذة بةضةند خالَيَكي ثةيوةندي دار بةباتةكةوة بكريَت كةبريتين لة :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spcAft>
                <a:spcPts val="0"/>
              </a:spcAft>
              <a:buFont typeface="+mj-lt"/>
              <a:buAutoNum type="arabicPeriod"/>
              <a:tabLst>
                <a:tab pos="179705" algn="l"/>
                <a:tab pos="457200" algn="l"/>
              </a:tabLs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ريَطا و شيَوازي ضارةسةركردنى ثاشةرؤ رةقةكان دةطؤرِيَت بةطؤرِينى جؤرةكانيان . بؤنمونة ئةو ريَطةيةى كةدةست دةدات بةضارةسةرى ثاشةرؤي كاغةز و كارتؤن جياوازة لةو ريَطةيةى كةبؤ ضارةسةركردنى ثاشةرؤي خؤراك يان ( ثاشةرؤ ترسناكةكان ) بةكارديَت 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li_K_Sahifa Bold" pitchFamily="2" charset="-78"/>
            </a:endParaRPr>
          </a:p>
          <a:p>
            <a:pPr marL="342900" lvl="0" indent="-342900" algn="just" rtl="1">
              <a:spcAft>
                <a:spcPts val="0"/>
              </a:spcAft>
              <a:buFont typeface="+mj-lt"/>
              <a:buAutoNum type="arabicPeriod"/>
              <a:tabLst>
                <a:tab pos="179705" algn="l"/>
                <a:tab pos="457200" algn="l"/>
              </a:tabLs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ريَطا و شيَوازي ضارةسةركردن دةطؤرِيَت لةشويَنيَك يان لةدةولَةتيَك بؤدةولَةتيَكى تر بةهؤى جياوازي توانستةكانيان , جا ئةو جياوازي توانستانة تةكنةلؤجى بن يان ئابوورى .بيَطومان دةولَةتيَكى هةذار ناتوانىَ ئةوثيَداويستيانة دابين بكات ، كةدةولَةتيَكى دةولَةمةند  دابيني دةكات بؤضارةسةركردنى كيَشةي ( ثاشةرؤ رةقةكان ) 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li_K_Sahifa Bold" pitchFamily="2" charset="-78"/>
            </a:endParaRPr>
          </a:p>
          <a:p>
            <a:pPr marL="342900" lvl="0" indent="-342900" algn="just" rtl="1">
              <a:spcAft>
                <a:spcPts val="0"/>
              </a:spcAft>
              <a:buFont typeface="+mj-lt"/>
              <a:buAutoNum type="arabicPeriod"/>
              <a:tabLst>
                <a:tab pos="179705" algn="l"/>
                <a:tab pos="457200" algn="l"/>
              </a:tabLs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بارودؤخى تايبةتي دةولَةتةكان كاريطةرى هةية لةسةر شيَوةى ضارةسةركردنى ثاشةرؤكان . بؤنمونة ئةو دةولَةتانةي كةخاوةني رووبةريَكي فراوان نين , ( ذاثؤن و بةشي زؤري دةولَةتة ئةوروثيةكان ) , زياتر ثةنا دةبةنة بةر سووتان بؤ لةناوبردنى ثاشةرؤكان بةثيَضةوانةي ئةو دةولَةتانةي كةخاوةني رووبةريَكي فراوانن , ( كةنةدا , ويلايةتة يةكطرتووةكاني ئةمريكا , روسياي فيدرال ..... هتد ) , زياتر ثةنا دةبةنة بةر ناشتني ثاشةرؤكان 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li_K_Sahifa Bold" pitchFamily="2" charset="-78"/>
            </a:endParaRPr>
          </a:p>
          <a:p>
            <a:pPr marL="342900" lvl="0" indent="-342900" algn="just" rtl="1">
              <a:spcAft>
                <a:spcPts val="0"/>
              </a:spcAft>
              <a:buFont typeface="+mj-lt"/>
              <a:buAutoNum type="arabicPeriod"/>
              <a:tabLst>
                <a:tab pos="179705" algn="l"/>
                <a:tab pos="457200" algn="l"/>
              </a:tabLs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ثرؤسةي ضارةسةركردني ( ثاشةرؤ رةقةكان ) بةيةك قؤناغ ضارةسةر ناكريَت بةلَكو بةضةندين قؤناغدا تيَدةثةريَت كةدواتر ئاماذةيان بؤدةكريَت . 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li_K_Sahifa Bold" pitchFamily="2" charset="-78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70244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CEC82-5A7B-4CBE-BA45-2AAA25517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221226"/>
            <a:ext cx="11798709" cy="6415548"/>
          </a:xfrm>
        </p:spPr>
        <p:txBody>
          <a:bodyPr>
            <a:normAutofit fontScale="92500" lnSpcReduction="20000"/>
          </a:bodyPr>
          <a:lstStyle/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هةرضي تايبةتة بةضارةسةركردنى كيَشةي ( ثاشةرؤ رةقةكان ) , و خاويَنكردنةوةي ذينطة لة (ثاشةرؤكان), ثرؤسةي ضارةسةركردن و خاويَنكردنةوةكة بةضةندين قؤناغدا تيَدةثةريَت كةبريتين لة:</a:t>
            </a:r>
            <a:r>
              <a:rPr lang="ar-IQ" baseline="30000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(23)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1 - قوَناغي كؤطاكردن (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Storage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) : بريتية لةكؤطاكردني ثاشةرؤكةكان لةشويَني دروستبوونيان و ئامادةكردنيان بؤ كؤكردنةوة . بيَطومان شيَوازي كؤطاكردني ثاشةرؤكةكان و ئامادةكردنيان بؤ كؤكردنةوة دةطؤريَت لةكؤمةلَطايةكةوة بؤ كؤمةلَطايةكي تر وةك ضؤن دةطؤرِيَت بةثيَي جؤري ثاشةرؤكان. بؤنمونة لةكؤمةلَطا ثيَشكةوتوةكاندا ثاشةرؤكةكان لةكاتي كؤطاكردنياندا ثؤليَن دةكريَن بةثيَي جؤرةكانيان , (</a:t>
            </a:r>
            <a:r>
              <a:rPr lang="ar-IQ" sz="1600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تةني ئؤرطاني , كاغةز و كارتؤن , شووشة .... هتد ) , بةثيَضةوانةي ثاشةرؤكي كؤمةلَطا دواكةوتوةكان كة , بةجياوازي جؤرةكانيان , ثيَكةوة كؤطا دةكريَن . </a:t>
            </a:r>
          </a:p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2 - قوَناغي كؤكردنةوة (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Collection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) : لايةنة ثةيوةنديدارة ثسثؤرةكان , ( دةزطاكاني شارةواني بةتايبةتي ) , هةلَدةسن بةكؤكردنةوةي ثاشةرؤكة كؤطاكراوةكان . بيَطومان ثيَويستة كارةكاني كؤكردنةوة بةطويَرةي ثلانيَك كةثيَشتر داريَذراوبيَت و بةشيَوةيةكي هاوضةرخ بةئاميَري تايبةت ئةنجام بدريَت . لةدةولَةتة هةذار و دواكةوتوةكاندا كؤكردنةوةي ( ثاشةرؤ رةقةكان ) لةلايةن كارمةنداني ثاككردنةوة , كة لةثةيوةندي راستةوخؤدان لةطةلأ ثاشةرؤكان , ئةنجام دةدريَت كةهةلَدةسن بة طواستنةوةيان , بةخؤيان يان بةعةرةبانةي دةستي , بوَ شويَنةكاني تايبةت بةكؤكردنةوةيان و دواتريش بة ئؤتؤمبيَلي بارهةلَطري بضوك بةتايبةت دةطويَزريَنةوة بؤ شويَنيَك يان زياتر لةشويَنةكاني كؤكردنةوة بؤئةوةي ئامادة بكريَن بؤ طواستنةوةيان بؤ شويَنةكاني لةناوبردني كؤتاييان بةشيَوةي ناشتن بيَت يان سوتاندن يان طؤرِين 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29567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1B747-D399-4C73-A8CB-EBB52B84C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15" y="457200"/>
            <a:ext cx="11474245" cy="6017342"/>
          </a:xfrm>
        </p:spPr>
        <p:txBody>
          <a:bodyPr>
            <a:normAutofit fontScale="92500" lnSpcReduction="20000"/>
          </a:bodyPr>
          <a:lstStyle/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3 – قوَناغي طواستنةوة و طؤرِين (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Transport and Transfer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) : كارةكاني تايبةت بةم قؤناغة بريتين لةثةستنةوةي سةرةتايي ثاشةرؤكةكان لةشويَنةكاني كؤكردنةوةيان و دواتر طواستنةوةيان بة ئؤتؤمبيَلي بارهةلَطري طةورة بؤ دةرةوةي شارةكان , ( بؤ ئةو شويَنانةي كة ئامادةكراون بؤ ناشتن يان سوتاندنيان ) . شويَنةكاني ناشتن و سوتاندن ثيَويستة دوور بيَت لةشار و نشينطة مرؤييةكان وةك ضؤن ثيَويستة ريَطاكاني طةيشتن ثيَيان كراوة و ئاسان بيَت 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4 – قؤناغي ليَ رزطاربوون  (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Riddance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) : دوا قؤناغي ثرؤسةي ضارةسةركردني ( ثاشةرؤ رةقةكانة). لةم قؤناغةدا ثاشةرؤكان بةشيَوةيةكي كؤتايي لةناو دةبريَن بةيةكيَك لةم ريَطايانة 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 rtl="1">
              <a:spcAft>
                <a:spcPts val="1000"/>
              </a:spcAft>
              <a:buNone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ا-ناشتن لةزةميندا (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Land Filling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) : لةهةموو ريَطاكاني لةناوبردني ( ثاشةرؤ رةقةكان ) كارا ترة بةتايبةتي لةو دةولَةتانةي كةذمارةي دانيشتوانيان كةمة و خاوةني رووبةري فراوانن و هةذار و دواكةوتوون . كةبريتية لةكؤكردنةوة و ناشتني ثاشةرؤكان لةضالَي سروشتي يان هةلَكةنراوي طةورة , بؤ لةناوبردني ثاشةرؤكان , ثيَويستة رةضاوي ئةنجامداني زانستيانة و تةندروستيانةي كارةكان بكريَت هةر لةدياريكردني ضالَةكاني ناشتني ثاشةرؤكان تا ثركردنةوة و داثؤشيني كؤتاييان 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li_K_Sahifa Bold" pitchFamily="2" charset="-78"/>
            </a:endParaRPr>
          </a:p>
          <a:p>
            <a:pPr algn="r" rtl="1"/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ب-سووتاندن " بةخؤلَةميَشكردن ": بةكار ديَت بؤ لةناوبردني ضةندين جؤر لة "ثاشةرؤ رةقةكان " لةكوورةي تايبةتدا . ريَطاي سووتاندن لةلايةك تاكة ريَطةية بؤ لةناوبردني هةنديَك جؤر لةثاشةرؤكان , " ثاشةرؤكةكاني نةخؤشخانةكان ,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04282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F9266-508D-4030-98BC-6D4D7777B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13" y="235974"/>
            <a:ext cx="11488993" cy="6371303"/>
          </a:xfrm>
        </p:spPr>
        <p:txBody>
          <a:bodyPr/>
          <a:lstStyle/>
          <a:p>
            <a:pPr marL="0" lvl="0" indent="0" algn="just" rtl="1">
              <a:spcAft>
                <a:spcPts val="1000"/>
              </a:spcAft>
              <a:buNone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تاقيطةكان و ثةيمانطا ثزيشكي و زانستييةكان " , و لةلايةكي تر دةبيَتة مايةي كةمكردنةوةي قةبارةي ثاشةرؤكان و تيَضووني طواستنةوةيان بؤ ضالَةكاني ناشتنيان 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li_K_Sahifa Bold" pitchFamily="2" charset="-78"/>
            </a:endParaRPr>
          </a:p>
          <a:p>
            <a:pPr marL="0" lvl="0" indent="0" algn="just" rtl="1">
              <a:spcAft>
                <a:spcPts val="1000"/>
              </a:spcAft>
              <a:buNone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ج-طؤرِين بؤ ثةين و تةني ئؤرطاني (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Composting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) : ريَذةيةكي بةرز لةثاشةرؤي مالآن و ضالاكي كشتوكالَي و بازرطاني دةتوانريَت بطؤريَت بؤ ثةين و تةني ئؤرطاني و سوودي ليَوةربطيريَت بؤ باشكردني تواناي بةرهةمهيَناني خاك 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li_K_Sahifa Bold" pitchFamily="2" charset="-78"/>
            </a:endParaRPr>
          </a:p>
          <a:p>
            <a:pPr marL="0" lvl="0" indent="0" algn="just" rtl="1">
              <a:spcAft>
                <a:spcPts val="1000"/>
              </a:spcAft>
              <a:buNone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د-دووبارة بةكارهيَنانةوة (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Recycling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) : يةكيَك لةريَطا طرنطةكاني ضارةسةركردني كيَشةي ثاشةرؤ رةقةكانة ضونكة لةلايةك دةبيَتة مايةي لةناوبردنيان و لةلايةكي تر لةرووى ئابووري و ذينطةييةوة سوودبةخشة 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li_K_Sahifa Bold" pitchFamily="2" charset="-78"/>
            </a:endParaRPr>
          </a:p>
          <a:p>
            <a:pPr marL="342900" lvl="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" طةر (1) تةن لةكاغةز دووبارة بةكاربهيَنريَتةوة ريَطة لةبرِينى (12) دار دةطيريَت , برِى (125 – 227) ليتر ئاو , (4200) ميَطاوات كارةبا و (4) بةرميل نةوت ثاشةكةوت دةكريَت , (28)كطم لةهةواى ثيس كةم دةكريَتةوة و (2.4)م</a:t>
            </a:r>
            <a:r>
              <a:rPr lang="ar-IQ" baseline="30000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3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لةقةبارةى زبلَخانةكان بضوك دةبنةوة .</a:t>
            </a:r>
            <a:endParaRPr lang="en-US" dirty="0"/>
          </a:p>
          <a:p>
            <a:pPr marL="342900" lvl="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دووبارة بةكارهيَنانةوةى (1) قوتوى ثيثسى ، دةتوانآ ئةوةندة وزة طلبداتةوة كةبةشى كار ثيَكردني (تةلةفزيؤنيَك) بكات بؤماوةى (3) كاتذميَر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06037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73C7B-DBDD-4237-96AB-A0B1CF434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rtl="1">
              <a:spcAft>
                <a:spcPts val="1000"/>
              </a:spcAft>
              <a:buNone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ه- شيكردنةوة بة طةرما (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Pyrolysis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) : بريتية لة شيكردنةوةي كيميايي ثاشةرؤكان , بةبيَ بووني ئؤكسجين, بةهؤي طةرمايةكي زؤر كة ثلةكةي لةنيَوان (1000– 2000)</a:t>
            </a:r>
            <a:r>
              <a:rPr lang="ar-IQ" baseline="30000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ة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س. طرنطي ئةم ريَطةية لةوةداية كةقةبارةي ثاشةرؤكان بةريَذةيةكي بةرز كةمدةكاتةوة , ( زياتر لة 90 % ) , و نابيَتة مايةي ثيسبووني هةوا 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li_K_Sahifa Bold" pitchFamily="2" charset="-78"/>
            </a:endParaRPr>
          </a:p>
          <a:p>
            <a:pPr marL="0" lvl="0" indent="0" algn="just" rtl="1">
              <a:spcAft>
                <a:spcPts val="1000"/>
              </a:spcAft>
              <a:buNone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و-ناشتن لةدةريادا (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Sea Filling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) : بريتية لة فرآداني هةرةمةكي ثاشةرؤكان بؤ نيَو دةرياكان لةلايةن ئةو دةولَةتانةي كة كةوتوونةتة سةر دةريا . مةزةندة دةكريَت كة (10 -15%)  " ثاشةرؤ رةقةكان " فرآدةدريَنة نيَو دةرياكان و دةبنة مايةي ثيسبووني ئاوي كةنار دةريا و زةرياكان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li_K_Sahifa Bold" pitchFamily="2" charset="-78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85683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9D845F0-DFB1-4D68-A059-56C01E33B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426" y="604684"/>
            <a:ext cx="11076039" cy="58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46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FD0B-4FCF-4194-BBA6-A7A3D21D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D03B41-592D-4799-9773-56744B545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5" y="365125"/>
            <a:ext cx="11368584" cy="62540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66338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C8AA-E395-4FD2-8C49-D77DC1D57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B3B068-05C7-4932-9906-F18DB95A0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162862"/>
            <a:ext cx="11668836" cy="64835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9919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079EA-FB4D-47E4-85D8-2A7D10F90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61" y="245660"/>
            <a:ext cx="11737074" cy="6250674"/>
          </a:xfrm>
        </p:spPr>
        <p:txBody>
          <a:bodyPr>
            <a:normAutofit/>
          </a:bodyPr>
          <a:lstStyle/>
          <a:p>
            <a:pPr marL="0" lvl="0" indent="0" algn="r" rtl="1">
              <a:spcAft>
                <a:spcPts val="1000"/>
              </a:spcAft>
              <a:buNone/>
            </a:pPr>
            <a:r>
              <a:rPr lang="ar-IQ" dirty="0">
                <a:latin typeface="Calibri" panose="020F0502020204030204" pitchFamily="34" charset="0"/>
                <a:cs typeface="Ali_K_Sahifa Bold" pitchFamily="2" charset="-78"/>
              </a:rPr>
              <a:t>ج-ئةوةي ئةمرؤ بة " ثاشةرؤي رةق  " هةذمار دةكريَت مةرج نية دويَنآ " ثاشةرؤ  " بووبيَت و ئةوةي لاي كةسيَك" ثاشةرؤية " مةرج نية لاي كةسيَكي تر " ثاشةرؤ " بيَت .</a:t>
            </a:r>
            <a:endParaRPr lang="en-US" dirty="0">
              <a:latin typeface="Calibri" panose="020F0502020204030204" pitchFamily="34" charset="0"/>
              <a:cs typeface="Ali_K_Sahifa Bold" pitchFamily="2" charset="-78"/>
            </a:endParaRPr>
          </a:p>
          <a:p>
            <a:pPr marL="0" lvl="0" indent="0" algn="r" rtl="1">
              <a:spcAft>
                <a:spcPts val="1000"/>
              </a:spcAft>
              <a:buNone/>
            </a:pPr>
            <a:r>
              <a:rPr lang="ar-IQ" dirty="0">
                <a:latin typeface="Calibri" panose="020F0502020204030204" pitchFamily="34" charset="0"/>
                <a:cs typeface="Ali_K_Sahifa Bold" pitchFamily="2" charset="-78"/>
              </a:rPr>
              <a:t>ح-جؤرةكاني " ثاشةرؤ رةقةكان " دةطؤرِيَت بةطؤرِيني سةرضاوةكانيان و ضالاكيية مرؤييةكان .</a:t>
            </a:r>
            <a:endParaRPr lang="en-US" dirty="0">
              <a:latin typeface="Calibri" panose="020F0502020204030204" pitchFamily="34" charset="0"/>
              <a:cs typeface="Ali_K_Sahifa Bold" pitchFamily="2" charset="-78"/>
            </a:endParaRPr>
          </a:p>
          <a:p>
            <a:pPr algn="r"/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لةطةلأ زاراوةي " ثاشةرؤ رةقةكان " ضةندين زاراوة بةكارديَت بؤ ئاماذةكردن بةجؤرةكاني " ثاشةرؤ رةقةكان " , وةك : بةكارهيَناني زاراوةكاني ( خاشاك يان ثيسايي  مالآن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Garbage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)</a:t>
            </a:r>
            <a:r>
              <a:rPr lang="ar-IQ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بؤ ثاشماوةي خؤراك و سةوزةوات و باخضةكاني نيَو مالآن , ( سةركؤزةر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Trash 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) بؤ ثاشماوةي كاغةز و شووشة و ثلاستيك و تةختة , ( نةويستراو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Refuse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) بؤ ثاشماوةكاني دروستكردن و تيَكداني خانوو و بالَةخانة , ضالاكية ثيشةسازيةكان و كةرةستة و جل وبةرطي نةويستراو , ( ثاشةرؤ مةترسيدارةكان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Hazardous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)  بؤثاشةرؤكاني نةخؤشخانة و تاقيطة ثزيشكيةكان ,تةنة ذةهراوييةكان , ئةو تةنانةي كة تواناي تةقينةوةيان هةية و ئةو تةنانةي تواناى داخورانى ئةو شتةي هةية كة تيايدا كؤ دةكريَتةوة و ( زبلَ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Rubbish 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) بؤ لقوثؤثي درةختةكان , قوتوو و تةنةكةي بةتالَ و طونية .....هتد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5188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E263-549E-4462-916F-6623C9A5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88EB56-D9B7-4A85-9346-6021A253D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365125"/>
            <a:ext cx="11450472" cy="62403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343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2E6B-4377-4534-B7C2-D06D4940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4C79D7-7CE4-4901-AF79-9228DDA70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27" y="136478"/>
            <a:ext cx="4449737" cy="694670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ACC7D9-C8F5-44DC-A0CE-41C737BDB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66" y="365125"/>
            <a:ext cx="3903261" cy="6127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9F4127-4F43-4EAE-8E69-DEB4F8028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6" y="365125"/>
            <a:ext cx="2716470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61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5A2F-52D4-48BD-B578-54C0378D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F9A6D0-533A-4C99-92B9-5032B0CF4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" y="477672"/>
            <a:ext cx="11245755" cy="61845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53036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D831-C5C3-4880-AE7B-D47F04F3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75349E-14C7-437A-85CD-16527055A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365125"/>
            <a:ext cx="11450472" cy="6127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7876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B6792-DD39-4B3F-A2E4-1881F9BA9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7E1A5E-0008-4B15-BD14-FC1865C5D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365125"/>
            <a:ext cx="11409528" cy="61277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8950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29EC-74B1-4FEF-8288-5CEDD1076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E1E322-DE2C-43F6-96FD-91B2EFFBA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" y="365125"/>
            <a:ext cx="11573301" cy="62540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5807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B32C0-C53E-44A7-9AFD-ACFD6A094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2" y="206476"/>
            <a:ext cx="11783962" cy="6430297"/>
          </a:xfrm>
        </p:spPr>
        <p:txBody>
          <a:bodyPr>
            <a:normAutofit fontScale="92500" lnSpcReduction="20000"/>
          </a:bodyPr>
          <a:lstStyle/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sz="3200" u="sng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ثؤليَنكردن و سةرضاوةكاني " ثاشةرؤ رةقةكان  " 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   ثاشةرؤ رةقةكان بةضةندين شيَوة ثؤليَنكراون بةثشت بةستن بةثيَوةري جؤراوجؤر . ئيَمة لةم باسةدا تةنيا ئاماذة بة ( 2 ) ثؤليَن دةكةين كةثشتيان بةثيَوةري سةرضاوةكاني " ثاشةرؤ رةقةكان " كردوة و بريتين لة 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spcAft>
                <a:spcPts val="1000"/>
              </a:spcAft>
              <a:buFont typeface="+mj-lt"/>
              <a:buAutoNum type="arabicPeriod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ثؤليَني ريَكخراوي تةندروستي نيَودةولَةتي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W.H.O.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: ريَكخراوي تةندروستي نيَودةولَةتي " ثاشةرؤ رةقةكان " دابةش دةكات بةسةر ( 5 ) ثيَنج جؤردا .جؤرةكانيش ئةمانةن :</a:t>
            </a:r>
            <a:endParaRPr lang="en-US" dirty="0"/>
          </a:p>
          <a:p>
            <a:pPr marL="179705" algn="just" rtl="1">
              <a:spcAft>
                <a:spcPts val="10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 </a:t>
            </a:r>
            <a:endParaRPr lang="en-US" dirty="0"/>
          </a:p>
          <a:p>
            <a:pPr marL="342900" lvl="0" indent="-342900" algn="just" rtl="1">
              <a:spcAft>
                <a:spcPts val="1000"/>
              </a:spcAft>
              <a:buFont typeface="+mj-cs"/>
              <a:buAutoNum type="arabic1Minus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ثاشةرؤي نيشتةجآبوون . ( ثاشةرؤي دروستكردني خانووبةرة و بالَةخانة ) .</a:t>
            </a:r>
            <a:endParaRPr lang="en-US" dirty="0"/>
          </a:p>
          <a:p>
            <a:pPr marL="342900" lvl="0" indent="-342900" algn="just" rtl="1">
              <a:spcAft>
                <a:spcPts val="1000"/>
              </a:spcAft>
              <a:buFont typeface="+mj-cs"/>
              <a:buAutoNum type="arabic1Minus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ثاشةرؤي ناومالَ . ( ثاشةرؤي رؤذانةي مالَةكان لةخؤراك , سةوزة و ميوة , شوشة و تةنةكة و ثلاستيك ..... هتد ) .</a:t>
            </a:r>
            <a:endParaRPr lang="en-US" dirty="0"/>
          </a:p>
          <a:p>
            <a:pPr marL="342900" lvl="0" indent="-342900" algn="just" rtl="1">
              <a:spcAft>
                <a:spcPts val="1000"/>
              </a:spcAft>
              <a:buFont typeface="+mj-cs"/>
              <a:buAutoNum type="arabic1Minus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ثاشةرؤي ثيشةسازي .( بريتية لةو كةرةسة خاوةي كة لة ثرؤسةكاني بةرهةمهيَناني كالآ ثيشةسازييةكان دةميَنيَتةوة و فرِىَ دةدريَت . بؤنمونة دروستكردني ئؤتؤمبيَليَكي بضوك كة كيَشةكةى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0.5 </a:t>
            </a: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) تةن بيَت نيو كيلؤ ثاشةرؤى هةية ) . </a:t>
            </a:r>
            <a:endParaRPr lang="en-US" dirty="0"/>
          </a:p>
          <a:p>
            <a:pPr marL="342900" lvl="0" indent="-342900" algn="just" rtl="1">
              <a:spcAft>
                <a:spcPts val="1000"/>
              </a:spcAft>
              <a:buFont typeface="+mj-cs"/>
              <a:buAutoNum type="arabic1Minus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ثاشةرؤي بازرطاني .( ثاشةرؤي ئوتيَل و ضيَشتخانةكان ,بازرطاني تاك و كؤ... هتد ) .</a:t>
            </a:r>
            <a:endParaRPr lang="en-US" dirty="0"/>
          </a:p>
          <a:p>
            <a:pPr marL="342900" lvl="0" indent="-342900" algn="just" rtl="1">
              <a:spcAft>
                <a:spcPts val="1000"/>
              </a:spcAft>
              <a:buFont typeface="+mj-cs"/>
              <a:buAutoNum type="arabic1Minus"/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ثاشةرؤي كشتوكالَي . (ثاشةرؤى ئاذةلَى و رووةكي )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4367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5BFC-79F6-48D2-A6C3-3804786E4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E32B58-5B9C-4A1F-87FB-158EC76A9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41" y="249676"/>
            <a:ext cx="11600597" cy="6432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196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F9CB2-8ED1-473B-A34F-19231741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C67FB1-A949-4FA0-A363-2ED7FDE89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365125"/>
            <a:ext cx="11450472" cy="6127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452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8580B9-3A2D-48E9-ACF2-56BAD55D0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245660"/>
            <a:ext cx="11655187" cy="64280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9149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9C55-AAEE-4DDA-A301-6196BD981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DD5AB2-0185-4452-A300-7ACD534C9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365125"/>
            <a:ext cx="11423176" cy="6127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99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B8919-2DD3-4CA7-9084-69F54D54E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93648BF-290B-4999-826C-E78D1A3F2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" y="365124"/>
            <a:ext cx="11395880" cy="62813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3636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2377</Words>
  <Application>Microsoft Office PowerPoint</Application>
  <PresentationFormat>Widescreen</PresentationFormat>
  <Paragraphs>104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(كيَشةى ثاشةرؤ رةقةكان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ريَذةي جؤري ثيَكهاتةي " ثاشةرؤ رةقةكان " لةضةند شارةوانيةكي شاري هةوليَردا (2010)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Hameed</dc:creator>
  <cp:lastModifiedBy>Dell</cp:lastModifiedBy>
  <cp:revision>19</cp:revision>
  <dcterms:created xsi:type="dcterms:W3CDTF">2020-04-11T10:49:42Z</dcterms:created>
  <dcterms:modified xsi:type="dcterms:W3CDTF">2023-04-05T14:23:12Z</dcterms:modified>
</cp:coreProperties>
</file>