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notesMasterIdLst>
    <p:notesMasterId r:id="rId7"/>
  </p:notesMasterIdLst>
  <p:sldIdLst>
    <p:sldId id="355" r:id="rId2"/>
    <p:sldId id="303" r:id="rId3"/>
    <p:sldId id="285" r:id="rId4"/>
    <p:sldId id="304" r:id="rId5"/>
    <p:sldId id="305"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3867" autoAdjust="0"/>
  </p:normalViewPr>
  <p:slideViewPr>
    <p:cSldViewPr>
      <p:cViewPr varScale="1">
        <p:scale>
          <a:sx n="63" d="100"/>
          <a:sy n="63" d="100"/>
        </p:scale>
        <p:origin x="1380"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6662427-0623-4C74-B73C-CE0B1604A423}" type="datetimeFigureOut">
              <a:rPr lang="ar-IQ" smtClean="0"/>
              <a:t>30/09/1440</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05A6F14-7AF3-45FB-81F1-463962BED741}" type="slidenum">
              <a:rPr lang="ar-IQ" smtClean="0"/>
              <a:t>‹#›</a:t>
            </a:fld>
            <a:endParaRPr lang="ar-IQ"/>
          </a:p>
        </p:txBody>
      </p:sp>
    </p:spTree>
    <p:extLst>
      <p:ext uri="{BB962C8B-B14F-4D97-AF65-F5344CB8AC3E}">
        <p14:creationId xmlns:p14="http://schemas.microsoft.com/office/powerpoint/2010/main" val="230390732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fld id="{FB527734-4D7A-46AE-8893-FF32CDA54DD0}" type="datetimeFigureOut">
              <a:rPr lang="ar-IQ" smtClean="0"/>
              <a:t>30/09/1440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2C0B312-B8B8-4D3E-B028-59E6316EFC78}"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527734-4D7A-46AE-8893-FF32CDA54DD0}" type="datetimeFigureOut">
              <a:rPr lang="ar-IQ" smtClean="0"/>
              <a:t>30/09/1440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2C0B312-B8B8-4D3E-B028-59E6316EFC78}"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527734-4D7A-46AE-8893-FF32CDA54DD0}" type="datetimeFigureOut">
              <a:rPr lang="ar-IQ" smtClean="0"/>
              <a:t>30/09/1440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2C0B312-B8B8-4D3E-B028-59E6316EFC78}"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527734-4D7A-46AE-8893-FF32CDA54DD0}" type="datetimeFigureOut">
              <a:rPr lang="ar-IQ" smtClean="0"/>
              <a:t>30/09/1440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2C0B312-B8B8-4D3E-B028-59E6316EFC78}"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fld id="{FB527734-4D7A-46AE-8893-FF32CDA54DD0}" type="datetimeFigureOut">
              <a:rPr lang="ar-IQ" smtClean="0"/>
              <a:t>30/09/1440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2C0B312-B8B8-4D3E-B028-59E6316EFC78}"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527734-4D7A-46AE-8893-FF32CDA54DD0}" type="datetimeFigureOut">
              <a:rPr lang="ar-IQ" smtClean="0"/>
              <a:t>30/09/1440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2C0B312-B8B8-4D3E-B028-59E6316EFC78}" type="slidenum">
              <a:rPr lang="ar-IQ" smtClean="0"/>
              <a:t>‹#›</a:t>
            </a:fld>
            <a:endParaRPr lang="ar-IQ"/>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527734-4D7A-46AE-8893-FF32CDA54DD0}" type="datetimeFigureOut">
              <a:rPr lang="ar-IQ" smtClean="0"/>
              <a:t>30/09/1440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72C0B312-B8B8-4D3E-B028-59E6316EFC78}"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B527734-4D7A-46AE-8893-FF32CDA54DD0}" type="datetimeFigureOut">
              <a:rPr lang="ar-IQ" smtClean="0"/>
              <a:t>30/09/1440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72C0B312-B8B8-4D3E-B028-59E6316EFC78}"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527734-4D7A-46AE-8893-FF32CDA54DD0}" type="datetimeFigureOut">
              <a:rPr lang="ar-IQ" smtClean="0"/>
              <a:t>30/09/1440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72C0B312-B8B8-4D3E-B028-59E6316EFC78}"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fld id="{FB527734-4D7A-46AE-8893-FF32CDA54DD0}" type="datetimeFigureOut">
              <a:rPr lang="ar-IQ" smtClean="0"/>
              <a:t>30/09/1440</a:t>
            </a:fld>
            <a:endParaRPr lang="ar-IQ"/>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ar-IQ"/>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72C0B312-B8B8-4D3E-B028-59E6316EFC78}"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527734-4D7A-46AE-8893-FF32CDA54DD0}" type="datetimeFigureOut">
              <a:rPr lang="ar-IQ" smtClean="0"/>
              <a:t>30/09/1440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2C0B312-B8B8-4D3E-B028-59E6316EFC78}"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FB527734-4D7A-46AE-8893-FF32CDA54DD0}" type="datetimeFigureOut">
              <a:rPr lang="ar-IQ" smtClean="0"/>
              <a:t>30/09/1440</a:t>
            </a:fld>
            <a:endParaRPr lang="ar-IQ"/>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ar-IQ"/>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72C0B312-B8B8-4D3E-B028-59E6316EFC78}"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1119024"/>
          </a:xfrm>
        </p:spPr>
        <p:txBody>
          <a:bodyPr/>
          <a:lstStyle/>
          <a:p>
            <a:pPr algn="ctr"/>
            <a:r>
              <a:rPr lang="ar-IQ" sz="4800" b="1" dirty="0">
                <a:latin typeface="+mn-lt"/>
                <a:ea typeface="+mn-ea"/>
                <a:cs typeface="+mn-cs"/>
              </a:rPr>
              <a:t>مفردات مادة طرائق التدريس</a:t>
            </a:r>
          </a:p>
        </p:txBody>
      </p:sp>
      <p:sp>
        <p:nvSpPr>
          <p:cNvPr id="3" name="Content Placeholder 2"/>
          <p:cNvSpPr>
            <a:spLocks noGrp="1"/>
          </p:cNvSpPr>
          <p:nvPr>
            <p:ph idx="1"/>
          </p:nvPr>
        </p:nvSpPr>
        <p:spPr>
          <a:xfrm>
            <a:off x="107504" y="1628800"/>
            <a:ext cx="8856984" cy="4824536"/>
          </a:xfrm>
        </p:spPr>
        <p:txBody>
          <a:bodyPr>
            <a:noAutofit/>
          </a:bodyPr>
          <a:lstStyle/>
          <a:p>
            <a:pPr algn="ctr"/>
            <a:r>
              <a:rPr lang="ar-IQ" sz="3200" dirty="0"/>
              <a:t>للمرحلة الثالثة – الدراسة المسائية</a:t>
            </a:r>
          </a:p>
          <a:p>
            <a:pPr algn="ctr"/>
            <a:r>
              <a:rPr lang="ar-IQ" sz="3200" dirty="0"/>
              <a:t> فرع الالعاب الجماعية /  كلية التربية البدنية وعلوم الرياضة      / جامعة صلاح الدين –اربيل</a:t>
            </a:r>
          </a:p>
          <a:p>
            <a:pPr algn="ctr"/>
            <a:r>
              <a:rPr lang="ar-IQ" sz="3200" dirty="0"/>
              <a:t>للسنة الدراسية  / 2018-2019</a:t>
            </a:r>
          </a:p>
          <a:p>
            <a:pPr algn="ctr"/>
            <a:endParaRPr lang="ar-IQ" sz="3200" dirty="0"/>
          </a:p>
          <a:p>
            <a:pPr algn="ctr"/>
            <a:r>
              <a:rPr lang="ar-IQ" sz="3200" dirty="0"/>
              <a:t>مدرسا المادة</a:t>
            </a:r>
          </a:p>
          <a:p>
            <a:pPr algn="ctr"/>
            <a:r>
              <a:rPr lang="ar-IQ" sz="3200" dirty="0"/>
              <a:t>الاستاذ الدكتور                        المدرس</a:t>
            </a:r>
          </a:p>
          <a:p>
            <a:pPr algn="ctr"/>
            <a:r>
              <a:rPr lang="ar-IQ" sz="3200" dirty="0"/>
              <a:t>حامد مصطفى بلباس                     بدران جوهر</a:t>
            </a:r>
          </a:p>
          <a:p>
            <a:pPr algn="ctr"/>
            <a:endParaRPr lang="ar-IQ" sz="3200" dirty="0"/>
          </a:p>
        </p:txBody>
      </p:sp>
    </p:spTree>
    <p:extLst>
      <p:ext uri="{BB962C8B-B14F-4D97-AF65-F5344CB8AC3E}">
        <p14:creationId xmlns:p14="http://schemas.microsoft.com/office/powerpoint/2010/main" val="1150147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758984"/>
          </a:xfrm>
        </p:spPr>
        <p:txBody>
          <a:bodyPr/>
          <a:lstStyle/>
          <a:p>
            <a:pPr algn="r"/>
            <a:r>
              <a:rPr lang="ar-IQ" sz="3600" b="1" dirty="0"/>
              <a:t>كيفية كتابة التمرين البدني:-</a:t>
            </a:r>
            <a:br>
              <a:rPr lang="ar-IQ" sz="3600" b="1" dirty="0"/>
            </a:br>
            <a:endParaRPr lang="ar-IQ" sz="3600" b="1" dirty="0"/>
          </a:p>
        </p:txBody>
      </p:sp>
      <p:sp>
        <p:nvSpPr>
          <p:cNvPr id="3" name="Content Placeholder 2"/>
          <p:cNvSpPr>
            <a:spLocks noGrp="1"/>
          </p:cNvSpPr>
          <p:nvPr>
            <p:ph idx="1"/>
          </p:nvPr>
        </p:nvSpPr>
        <p:spPr>
          <a:xfrm>
            <a:off x="107504" y="1100628"/>
            <a:ext cx="8928992" cy="5424716"/>
          </a:xfrm>
        </p:spPr>
        <p:txBody>
          <a:bodyPr>
            <a:normAutofit/>
          </a:bodyPr>
          <a:lstStyle/>
          <a:p>
            <a:pPr>
              <a:defRPr/>
            </a:pPr>
            <a:r>
              <a:rPr lang="ar-IQ" sz="2800" dirty="0"/>
              <a:t>*عند كتابة التمرين البدني يجب ان يكتب الوضع الابتدائي: اولا بين القوسين كبيرين ان كان وضع اصلي او مشتق. </a:t>
            </a:r>
          </a:p>
          <a:p>
            <a:pPr>
              <a:defRPr/>
            </a:pPr>
            <a:r>
              <a:rPr lang="ar-IQ" sz="2800" dirty="0"/>
              <a:t>*ثانيا يكتب اسم الحركة او الحركات التي يتركب منها التمرين بالترتيب الذي سيؤدي به. </a:t>
            </a:r>
          </a:p>
          <a:p>
            <a:pPr>
              <a:defRPr/>
            </a:pPr>
            <a:r>
              <a:rPr lang="ar-IQ" sz="2800" dirty="0"/>
              <a:t>*اما الوضع النهائي فلا يذكر على الغالب مثال:</a:t>
            </a:r>
          </a:p>
          <a:p>
            <a:pPr>
              <a:defRPr/>
            </a:pPr>
            <a:endParaRPr lang="ar-IQ" sz="2800" dirty="0"/>
          </a:p>
          <a:p>
            <a:pPr>
              <a:defRPr/>
            </a:pPr>
            <a:r>
              <a:rPr lang="ar-IQ" sz="2800" dirty="0"/>
              <a:t>1- (الوقوف) حني الجذع اماما.</a:t>
            </a:r>
          </a:p>
          <a:p>
            <a:pPr>
              <a:defRPr/>
            </a:pPr>
            <a:r>
              <a:rPr lang="ar-IQ" sz="2800" dirty="0"/>
              <a:t>2- (الوقوف,فتحا) مد الذراعين عاليا وثني الجذع اماما-اسفل للمس الارض.</a:t>
            </a:r>
            <a:endParaRPr lang="en-US" sz="2800" dirty="0"/>
          </a:p>
          <a:p>
            <a:endParaRPr lang="ar-IQ" sz="2800" dirty="0"/>
          </a:p>
        </p:txBody>
      </p:sp>
    </p:spTree>
    <p:extLst>
      <p:ext uri="{BB962C8B-B14F-4D97-AF65-F5344CB8AC3E}">
        <p14:creationId xmlns:p14="http://schemas.microsoft.com/office/powerpoint/2010/main" val="1082569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heel(1)">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circle(in)">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000"/>
                                        <p:tgtEl>
                                          <p:spTgt spid="3">
                                            <p:txEl>
                                              <p:pRg st="4" end="4"/>
                                            </p:txEl>
                                          </p:spTgt>
                                        </p:tgtEl>
                                      </p:cBhvr>
                                    </p:animEffect>
                                    <p:anim calcmode="lin" valueType="num">
                                      <p:cBhvr>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b="1" dirty="0"/>
              <a:t>الاصطلاحات في التمارين البدنية</a:t>
            </a:r>
          </a:p>
        </p:txBody>
      </p:sp>
      <p:sp>
        <p:nvSpPr>
          <p:cNvPr id="3" name="Content Placeholder 2"/>
          <p:cNvSpPr>
            <a:spLocks noGrp="1"/>
          </p:cNvSpPr>
          <p:nvPr>
            <p:ph idx="1"/>
          </p:nvPr>
        </p:nvSpPr>
        <p:spPr>
          <a:xfrm>
            <a:off x="107504" y="1100628"/>
            <a:ext cx="8784976" cy="5496724"/>
          </a:xfrm>
        </p:spPr>
        <p:txBody>
          <a:bodyPr>
            <a:normAutofit fontScale="92500" lnSpcReduction="20000"/>
          </a:bodyPr>
          <a:lstStyle/>
          <a:p>
            <a:r>
              <a:rPr lang="ar-IQ" sz="3200" dirty="0"/>
              <a:t>*الاصطلاح:-</a:t>
            </a:r>
          </a:p>
          <a:p>
            <a:r>
              <a:rPr lang="ar-IQ" sz="2800" dirty="0"/>
              <a:t>               هو تعبير خاص عن كل وضع يتخذه الجسم أو اية حركة يؤديها وذلك للتميز بين الاوضاع بعضها عن بعض وبينها وبين الحركات.</a:t>
            </a:r>
          </a:p>
          <a:p>
            <a:r>
              <a:rPr lang="ar-IQ" sz="3200" dirty="0"/>
              <a:t>*اسم الوضع:-</a:t>
            </a:r>
          </a:p>
          <a:p>
            <a:r>
              <a:rPr lang="ar-IQ" sz="2800" dirty="0"/>
              <a:t>               هو الحال الذي يتخذه الجسم ويدل على الشكل الذي يكون فيه قبل اداء اسم الحركة او الحركات .</a:t>
            </a:r>
          </a:p>
          <a:p>
            <a:r>
              <a:rPr lang="ar-IQ" sz="2800" dirty="0"/>
              <a:t>    مثلا/وضع (الوقوف) او(الوقوف,فتحا)او(التعلق)الى غير ذلك من الاوضاع البدنية الاخرى.</a:t>
            </a:r>
          </a:p>
          <a:p>
            <a:r>
              <a:rPr lang="ar-IQ" sz="3200" dirty="0"/>
              <a:t>*اسم الحركة:-</a:t>
            </a:r>
          </a:p>
          <a:p>
            <a:r>
              <a:rPr lang="ar-IQ" sz="2800" dirty="0"/>
              <a:t>             وتدل على نوع الفعالية التي يقوم بها الجسم كله لوحده كما في حركات المهارات كالقفز من فوق الحصان او الوقوف على اليدين او اي عضو معين في الجسم كالرجلين والذراعين والجذع وغيرها سواء كان العمل منفصل او مشترك مع اعضاء اخرى من الجسم.</a:t>
            </a:r>
          </a:p>
        </p:txBody>
      </p:sp>
    </p:spTree>
    <p:extLst>
      <p:ext uri="{BB962C8B-B14F-4D97-AF65-F5344CB8AC3E}">
        <p14:creationId xmlns:p14="http://schemas.microsoft.com/office/powerpoint/2010/main" val="865578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365760"/>
            <a:ext cx="8856984" cy="975008"/>
          </a:xfrm>
        </p:spPr>
        <p:txBody>
          <a:bodyPr/>
          <a:lstStyle/>
          <a:p>
            <a:r>
              <a:rPr lang="ar-IQ" sz="4000" b="1" dirty="0">
                <a:latin typeface="+mn-lt"/>
                <a:ea typeface="+mn-ea"/>
                <a:cs typeface="+mn-cs"/>
              </a:rPr>
              <a:t>اهم الملاحظات حول اقسام الثلاثة للتمرين البدني:-</a:t>
            </a:r>
            <a:br>
              <a:rPr lang="ar-IQ" sz="4000" b="1" dirty="0">
                <a:latin typeface="+mn-lt"/>
                <a:ea typeface="+mn-ea"/>
                <a:cs typeface="+mn-cs"/>
              </a:rPr>
            </a:br>
            <a:endParaRPr lang="ar-IQ" sz="4000" b="1" dirty="0">
              <a:latin typeface="+mn-lt"/>
              <a:ea typeface="+mn-ea"/>
              <a:cs typeface="+mn-cs"/>
            </a:endParaRPr>
          </a:p>
        </p:txBody>
      </p:sp>
      <p:sp>
        <p:nvSpPr>
          <p:cNvPr id="3" name="Content Placeholder 2"/>
          <p:cNvSpPr>
            <a:spLocks noGrp="1"/>
          </p:cNvSpPr>
          <p:nvPr>
            <p:ph idx="1"/>
          </p:nvPr>
        </p:nvSpPr>
        <p:spPr>
          <a:xfrm>
            <a:off x="179512" y="1340768"/>
            <a:ext cx="8784976" cy="5256584"/>
          </a:xfrm>
        </p:spPr>
        <p:txBody>
          <a:bodyPr>
            <a:normAutofit lnSpcReduction="10000"/>
          </a:bodyPr>
          <a:lstStyle/>
          <a:p>
            <a:pPr>
              <a:lnSpc>
                <a:spcPct val="90000"/>
              </a:lnSpc>
              <a:defRPr/>
            </a:pPr>
            <a:r>
              <a:rPr lang="ar-IQ" sz="3200" dirty="0"/>
              <a:t>اولا:- الوضع الابتدائي.</a:t>
            </a:r>
          </a:p>
          <a:p>
            <a:pPr>
              <a:lnSpc>
                <a:spcPct val="90000"/>
              </a:lnSpc>
              <a:defRPr/>
            </a:pPr>
            <a:r>
              <a:rPr lang="ar-IQ" sz="3200" dirty="0"/>
              <a:t>      هو الوضع الذي يكون فيه الجسم قبل بدء الحركة او الحركات وقد يكون هذا الوضع اساسيا (اصلي) او مركبا من لوضع الاصلي اي وضع ابتدائي مشتق.</a:t>
            </a:r>
          </a:p>
          <a:p>
            <a:pPr>
              <a:lnSpc>
                <a:spcPct val="90000"/>
              </a:lnSpc>
              <a:defRPr/>
            </a:pPr>
            <a:r>
              <a:rPr lang="ar-IQ" sz="3200" dirty="0"/>
              <a:t>       لقد اتفق المعنين في التربية الرياضية على تسمية الاوضاع الابتدائية الاساسية وهي:</a:t>
            </a:r>
          </a:p>
          <a:p>
            <a:pPr>
              <a:lnSpc>
                <a:spcPct val="90000"/>
              </a:lnSpc>
              <a:defRPr/>
            </a:pPr>
            <a:r>
              <a:rPr lang="ar-IQ" sz="3200" dirty="0"/>
              <a:t>   (الوقوف).</a:t>
            </a:r>
          </a:p>
          <a:p>
            <a:pPr>
              <a:lnSpc>
                <a:spcPct val="90000"/>
              </a:lnSpc>
              <a:defRPr/>
            </a:pPr>
            <a:r>
              <a:rPr lang="ar-IQ" sz="3200" dirty="0"/>
              <a:t>   (الجلوس).</a:t>
            </a:r>
          </a:p>
          <a:p>
            <a:pPr>
              <a:lnSpc>
                <a:spcPct val="90000"/>
              </a:lnSpc>
              <a:defRPr/>
            </a:pPr>
            <a:r>
              <a:rPr lang="ar-IQ" sz="3200" dirty="0"/>
              <a:t>   (البروك).</a:t>
            </a:r>
          </a:p>
          <a:p>
            <a:pPr>
              <a:lnSpc>
                <a:spcPct val="90000"/>
              </a:lnSpc>
              <a:defRPr/>
            </a:pPr>
            <a:r>
              <a:rPr lang="ar-IQ" sz="3200" dirty="0"/>
              <a:t>   (الاستلقاء).</a:t>
            </a:r>
          </a:p>
          <a:p>
            <a:pPr>
              <a:lnSpc>
                <a:spcPct val="90000"/>
              </a:lnSpc>
              <a:defRPr/>
            </a:pPr>
            <a:r>
              <a:rPr lang="ar-IQ" sz="3200" dirty="0"/>
              <a:t>   (التعلق). </a:t>
            </a:r>
            <a:endParaRPr lang="he-IL" sz="3200" dirty="0"/>
          </a:p>
          <a:p>
            <a:endParaRPr lang="ar-IQ" dirty="0"/>
          </a:p>
        </p:txBody>
      </p:sp>
    </p:spTree>
    <p:extLst>
      <p:ext uri="{BB962C8B-B14F-4D97-AF65-F5344CB8AC3E}">
        <p14:creationId xmlns:p14="http://schemas.microsoft.com/office/powerpoint/2010/main" val="3320087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heel(1)">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circle(in)">
                                      <p:cBhvr>
                                        <p:cTn id="23" dur="2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additive="base">
                                        <p:cTn id="3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additive="base">
                                        <p:cTn id="4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 calcmode="lin" valueType="num">
                                      <p:cBhvr additive="base">
                                        <p:cTn id="4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 calcmode="lin" valueType="num">
                                      <p:cBhvr additive="base">
                                        <p:cTn id="52"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365760"/>
            <a:ext cx="8784976" cy="1623080"/>
          </a:xfrm>
        </p:spPr>
        <p:txBody>
          <a:bodyPr/>
          <a:lstStyle/>
          <a:p>
            <a:pPr algn="r"/>
            <a:r>
              <a:rPr lang="ar-IQ" sz="2400" dirty="0"/>
              <a:t>* </a:t>
            </a:r>
            <a:r>
              <a:rPr lang="ar-IQ" sz="3200" b="1" dirty="0">
                <a:latin typeface="+mn-lt"/>
                <a:ea typeface="+mn-ea"/>
                <a:cs typeface="+mn-cs"/>
              </a:rPr>
              <a:t>ومن هذه الاوضاع المارة الذكر من الممكن استنباط الاوضاع الابتدائية الاخرى التي سميناها الاوضاع الابتدائية المشتقة.</a:t>
            </a:r>
            <a:br>
              <a:rPr lang="ar-IQ" sz="3200" b="1" dirty="0">
                <a:latin typeface="+mn-lt"/>
                <a:ea typeface="+mn-ea"/>
                <a:cs typeface="+mn-cs"/>
              </a:rPr>
            </a:br>
            <a:endParaRPr lang="ar-IQ" sz="2400" b="1" dirty="0">
              <a:latin typeface="+mn-lt"/>
              <a:ea typeface="+mn-ea"/>
              <a:cs typeface="+mn-cs"/>
            </a:endParaRPr>
          </a:p>
        </p:txBody>
      </p:sp>
      <p:sp>
        <p:nvSpPr>
          <p:cNvPr id="3" name="Content Placeholder 2"/>
          <p:cNvSpPr>
            <a:spLocks noGrp="1"/>
          </p:cNvSpPr>
          <p:nvPr>
            <p:ph idx="1"/>
          </p:nvPr>
        </p:nvSpPr>
        <p:spPr>
          <a:xfrm>
            <a:off x="179512" y="2492896"/>
            <a:ext cx="8784976" cy="3960440"/>
          </a:xfrm>
        </p:spPr>
        <p:txBody>
          <a:bodyPr>
            <a:normAutofit fontScale="92500" lnSpcReduction="10000"/>
          </a:bodyPr>
          <a:lstStyle/>
          <a:p>
            <a:pPr>
              <a:lnSpc>
                <a:spcPct val="90000"/>
              </a:lnSpc>
              <a:defRPr/>
            </a:pPr>
            <a:endParaRPr lang="ar-IQ" dirty="0"/>
          </a:p>
          <a:p>
            <a:pPr>
              <a:lnSpc>
                <a:spcPct val="90000"/>
              </a:lnSpc>
              <a:defRPr/>
            </a:pPr>
            <a:r>
              <a:rPr lang="ar-IQ" sz="3200" dirty="0"/>
              <a:t>      * ويمكن اشتقاق الاوضاع الابتدائية الاصلية وذلك:</a:t>
            </a:r>
          </a:p>
          <a:p>
            <a:pPr>
              <a:lnSpc>
                <a:spcPct val="90000"/>
              </a:lnSpc>
              <a:defRPr/>
            </a:pPr>
            <a:endParaRPr lang="ar-IQ" sz="2800" dirty="0"/>
          </a:p>
          <a:p>
            <a:pPr>
              <a:lnSpc>
                <a:spcPct val="90000"/>
              </a:lnSpc>
              <a:defRPr/>
            </a:pPr>
            <a:r>
              <a:rPr lang="ar-IQ" sz="3200" dirty="0"/>
              <a:t>  1- بتحريك الذراعين – مثال(الوقوف , انثناء).</a:t>
            </a:r>
          </a:p>
          <a:p>
            <a:pPr>
              <a:lnSpc>
                <a:spcPct val="90000"/>
              </a:lnSpc>
              <a:defRPr/>
            </a:pPr>
            <a:endParaRPr lang="ar-IQ" sz="2800" dirty="0"/>
          </a:p>
          <a:p>
            <a:pPr>
              <a:lnSpc>
                <a:spcPct val="90000"/>
              </a:lnSpc>
              <a:defRPr/>
            </a:pPr>
            <a:r>
              <a:rPr lang="ar-IQ" sz="3200" dirty="0"/>
              <a:t>  2- بتحريك الجذع والرأس- مثال(الوقوف , انحناء).</a:t>
            </a:r>
          </a:p>
          <a:p>
            <a:pPr>
              <a:lnSpc>
                <a:spcPct val="90000"/>
              </a:lnSpc>
              <a:defRPr/>
            </a:pPr>
            <a:endParaRPr lang="ar-IQ" sz="3200" dirty="0"/>
          </a:p>
          <a:p>
            <a:pPr>
              <a:lnSpc>
                <a:spcPct val="90000"/>
              </a:lnSpc>
              <a:defRPr/>
            </a:pPr>
            <a:r>
              <a:rPr lang="ar-IQ" sz="3600" dirty="0"/>
              <a:t> </a:t>
            </a:r>
            <a:r>
              <a:rPr lang="ar-IQ" sz="3200" dirty="0"/>
              <a:t>3- بتحريك الرجلين- مثال(الجلوس الطويل , فتحا).</a:t>
            </a:r>
          </a:p>
          <a:p>
            <a:pPr>
              <a:lnSpc>
                <a:spcPct val="90000"/>
              </a:lnSpc>
              <a:defRPr/>
            </a:pPr>
            <a:r>
              <a:rPr lang="ar-IQ" sz="2800" dirty="0"/>
              <a:t>   </a:t>
            </a:r>
          </a:p>
        </p:txBody>
      </p:sp>
    </p:spTree>
    <p:extLst>
      <p:ext uri="{BB962C8B-B14F-4D97-AF65-F5344CB8AC3E}">
        <p14:creationId xmlns:p14="http://schemas.microsoft.com/office/powerpoint/2010/main" val="331861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2257</TotalTime>
  <Words>381</Words>
  <Application>Microsoft Office PowerPoint</Application>
  <PresentationFormat>On-screen Show (4:3)</PresentationFormat>
  <Paragraphs>42</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Franklin Gothic Book</vt:lpstr>
      <vt:lpstr>Franklin Gothic Medium</vt:lpstr>
      <vt:lpstr>Wingdings</vt:lpstr>
      <vt:lpstr>Angles</vt:lpstr>
      <vt:lpstr>مفردات مادة طرائق التدريس</vt:lpstr>
      <vt:lpstr>كيفية كتابة التمرين البدني:- </vt:lpstr>
      <vt:lpstr>الاصطلاحات في التمارين البدنية</vt:lpstr>
      <vt:lpstr>اهم الملاحظات حول اقسام الثلاثة للتمرين البدني:- </vt:lpstr>
      <vt:lpstr>* ومن هذه الاوضاع المارة الذكر من الممكن استنباط الاوضاع الابتدائية الاخرى التي سميناها الاوضاع الابتدائية المشتقة. </vt:lpstr>
    </vt:vector>
  </TitlesOfParts>
  <Company>Naim Al Hussaini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NOOR</dc:creator>
  <cp:lastModifiedBy>Ram For Computer</cp:lastModifiedBy>
  <cp:revision>354</cp:revision>
  <dcterms:created xsi:type="dcterms:W3CDTF">2018-11-03T07:49:58Z</dcterms:created>
  <dcterms:modified xsi:type="dcterms:W3CDTF">2019-06-03T12:37:34Z</dcterms:modified>
</cp:coreProperties>
</file>