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307" r:id="rId4"/>
    <p:sldId id="340" r:id="rId5"/>
    <p:sldId id="342" r:id="rId6"/>
    <p:sldId id="343" r:id="rId7"/>
    <p:sldId id="27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CE18"/>
    <a:srgbClr val="2626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69" autoAdjust="0"/>
    <p:restoredTop sz="91339" autoAdjust="0"/>
  </p:normalViewPr>
  <p:slideViewPr>
    <p:cSldViewPr snapToGrid="0">
      <p:cViewPr>
        <p:scale>
          <a:sx n="90" d="100"/>
          <a:sy n="90" d="100"/>
        </p:scale>
        <p:origin x="-798" y="2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306669-2ABC-41FA-B856-DE206489A2C8}" type="datetimeFigureOut">
              <a:rPr lang="en-US" smtClean="0"/>
              <a:t>5/17/2023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15A59C-AF6E-4CD5-9068-9E7B45E2B381}" type="slidenum">
              <a:rPr lang="en-US" smtClean="0"/>
              <a:t>‹#›</a:t>
            </a:fld>
            <a:endParaRPr lang="en-US"/>
          </a:p>
        </p:txBody>
      </p:sp>
    </p:spTree>
    <p:extLst>
      <p:ext uri="{BB962C8B-B14F-4D97-AF65-F5344CB8AC3E}">
        <p14:creationId xmlns:p14="http://schemas.microsoft.com/office/powerpoint/2010/main" val="169227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15A59C-AF6E-4CD5-9068-9E7B45E2B381}" type="slidenum">
              <a:rPr lang="en-US" smtClean="0"/>
              <a:t>1</a:t>
            </a:fld>
            <a:endParaRPr lang="en-US"/>
          </a:p>
        </p:txBody>
      </p:sp>
    </p:spTree>
    <p:extLst>
      <p:ext uri="{BB962C8B-B14F-4D97-AF65-F5344CB8AC3E}">
        <p14:creationId xmlns:p14="http://schemas.microsoft.com/office/powerpoint/2010/main" val="4190748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15A59C-AF6E-4CD5-9068-9E7B45E2B381}" type="slidenum">
              <a:rPr lang="en-US" smtClean="0"/>
              <a:t>7</a:t>
            </a:fld>
            <a:endParaRPr lang="en-US"/>
          </a:p>
        </p:txBody>
      </p:sp>
    </p:spTree>
    <p:extLst>
      <p:ext uri="{BB962C8B-B14F-4D97-AF65-F5344CB8AC3E}">
        <p14:creationId xmlns:p14="http://schemas.microsoft.com/office/powerpoint/2010/main" val="3160569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5D10AC0-864D-4AE1-ABB6-DEB7B8BA4EE0}"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385D40-9F5F-4B69-B6D5-91DB2A93FC8F}" type="slidenum">
              <a:rPr lang="en-US" smtClean="0"/>
              <a:t>‹#›</a:t>
            </a:fld>
            <a:endParaRPr lang="en-US"/>
          </a:p>
        </p:txBody>
      </p:sp>
    </p:spTree>
    <p:extLst>
      <p:ext uri="{BB962C8B-B14F-4D97-AF65-F5344CB8AC3E}">
        <p14:creationId xmlns:p14="http://schemas.microsoft.com/office/powerpoint/2010/main" val="2834085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D10AC0-864D-4AE1-ABB6-DEB7B8BA4EE0}"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385D40-9F5F-4B69-B6D5-91DB2A93FC8F}" type="slidenum">
              <a:rPr lang="en-US" smtClean="0"/>
              <a:t>‹#›</a:t>
            </a:fld>
            <a:endParaRPr lang="en-US"/>
          </a:p>
        </p:txBody>
      </p:sp>
    </p:spTree>
    <p:extLst>
      <p:ext uri="{BB962C8B-B14F-4D97-AF65-F5344CB8AC3E}">
        <p14:creationId xmlns:p14="http://schemas.microsoft.com/office/powerpoint/2010/main" val="2123630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D10AC0-864D-4AE1-ABB6-DEB7B8BA4EE0}"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385D40-9F5F-4B69-B6D5-91DB2A93FC8F}" type="slidenum">
              <a:rPr lang="en-US" smtClean="0"/>
              <a:t>‹#›</a:t>
            </a:fld>
            <a:endParaRPr lang="en-US"/>
          </a:p>
        </p:txBody>
      </p:sp>
    </p:spTree>
    <p:extLst>
      <p:ext uri="{BB962C8B-B14F-4D97-AF65-F5344CB8AC3E}">
        <p14:creationId xmlns:p14="http://schemas.microsoft.com/office/powerpoint/2010/main" val="1909390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D10AC0-864D-4AE1-ABB6-DEB7B8BA4EE0}"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385D40-9F5F-4B69-B6D5-91DB2A93FC8F}" type="slidenum">
              <a:rPr lang="en-US" smtClean="0"/>
              <a:t>‹#›</a:t>
            </a:fld>
            <a:endParaRPr lang="en-US"/>
          </a:p>
        </p:txBody>
      </p:sp>
    </p:spTree>
    <p:extLst>
      <p:ext uri="{BB962C8B-B14F-4D97-AF65-F5344CB8AC3E}">
        <p14:creationId xmlns:p14="http://schemas.microsoft.com/office/powerpoint/2010/main" val="2385973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D10AC0-864D-4AE1-ABB6-DEB7B8BA4EE0}"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385D40-9F5F-4B69-B6D5-91DB2A93FC8F}" type="slidenum">
              <a:rPr lang="en-US" smtClean="0"/>
              <a:t>‹#›</a:t>
            </a:fld>
            <a:endParaRPr lang="en-US"/>
          </a:p>
        </p:txBody>
      </p:sp>
    </p:spTree>
    <p:extLst>
      <p:ext uri="{BB962C8B-B14F-4D97-AF65-F5344CB8AC3E}">
        <p14:creationId xmlns:p14="http://schemas.microsoft.com/office/powerpoint/2010/main" val="2557936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5D10AC0-864D-4AE1-ABB6-DEB7B8BA4EE0}"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385D40-9F5F-4B69-B6D5-91DB2A93FC8F}" type="slidenum">
              <a:rPr lang="en-US" smtClean="0"/>
              <a:t>‹#›</a:t>
            </a:fld>
            <a:endParaRPr lang="en-US"/>
          </a:p>
        </p:txBody>
      </p:sp>
    </p:spTree>
    <p:extLst>
      <p:ext uri="{BB962C8B-B14F-4D97-AF65-F5344CB8AC3E}">
        <p14:creationId xmlns:p14="http://schemas.microsoft.com/office/powerpoint/2010/main" val="1448339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D10AC0-864D-4AE1-ABB6-DEB7B8BA4EE0}" type="datetimeFigureOut">
              <a:rPr lang="en-US" smtClean="0"/>
              <a:t>5/17/2023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385D40-9F5F-4B69-B6D5-91DB2A93FC8F}" type="slidenum">
              <a:rPr lang="en-US" smtClean="0"/>
              <a:t>‹#›</a:t>
            </a:fld>
            <a:endParaRPr lang="en-US"/>
          </a:p>
        </p:txBody>
      </p:sp>
    </p:spTree>
    <p:extLst>
      <p:ext uri="{BB962C8B-B14F-4D97-AF65-F5344CB8AC3E}">
        <p14:creationId xmlns:p14="http://schemas.microsoft.com/office/powerpoint/2010/main" val="1542295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5D10AC0-864D-4AE1-ABB6-DEB7B8BA4EE0}" type="datetimeFigureOut">
              <a:rPr lang="en-US" smtClean="0"/>
              <a:t>5/17/2023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385D40-9F5F-4B69-B6D5-91DB2A93FC8F}" type="slidenum">
              <a:rPr lang="en-US" smtClean="0"/>
              <a:t>‹#›</a:t>
            </a:fld>
            <a:endParaRPr lang="en-US"/>
          </a:p>
        </p:txBody>
      </p:sp>
    </p:spTree>
    <p:extLst>
      <p:ext uri="{BB962C8B-B14F-4D97-AF65-F5344CB8AC3E}">
        <p14:creationId xmlns:p14="http://schemas.microsoft.com/office/powerpoint/2010/main" val="1147679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D10AC0-864D-4AE1-ABB6-DEB7B8BA4EE0}" type="datetimeFigureOut">
              <a:rPr lang="en-US" smtClean="0"/>
              <a:t>5/17/2023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385D40-9F5F-4B69-B6D5-91DB2A93FC8F}" type="slidenum">
              <a:rPr lang="en-US" smtClean="0"/>
              <a:t>‹#›</a:t>
            </a:fld>
            <a:endParaRPr lang="en-US"/>
          </a:p>
        </p:txBody>
      </p:sp>
    </p:spTree>
    <p:extLst>
      <p:ext uri="{BB962C8B-B14F-4D97-AF65-F5344CB8AC3E}">
        <p14:creationId xmlns:p14="http://schemas.microsoft.com/office/powerpoint/2010/main" val="1342606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D10AC0-864D-4AE1-ABB6-DEB7B8BA4EE0}"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385D40-9F5F-4B69-B6D5-91DB2A93FC8F}" type="slidenum">
              <a:rPr lang="en-US" smtClean="0"/>
              <a:t>‹#›</a:t>
            </a:fld>
            <a:endParaRPr lang="en-US"/>
          </a:p>
        </p:txBody>
      </p:sp>
    </p:spTree>
    <p:extLst>
      <p:ext uri="{BB962C8B-B14F-4D97-AF65-F5344CB8AC3E}">
        <p14:creationId xmlns:p14="http://schemas.microsoft.com/office/powerpoint/2010/main" val="1854450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D10AC0-864D-4AE1-ABB6-DEB7B8BA4EE0}"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385D40-9F5F-4B69-B6D5-91DB2A93FC8F}" type="slidenum">
              <a:rPr lang="en-US" smtClean="0"/>
              <a:t>‹#›</a:t>
            </a:fld>
            <a:endParaRPr lang="en-US"/>
          </a:p>
        </p:txBody>
      </p:sp>
    </p:spTree>
    <p:extLst>
      <p:ext uri="{BB962C8B-B14F-4D97-AF65-F5344CB8AC3E}">
        <p14:creationId xmlns:p14="http://schemas.microsoft.com/office/powerpoint/2010/main" val="248593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D10AC0-864D-4AE1-ABB6-DEB7B8BA4EE0}" type="datetimeFigureOut">
              <a:rPr lang="en-US" smtClean="0"/>
              <a:t>5/17/2023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385D40-9F5F-4B69-B6D5-91DB2A93FC8F}" type="slidenum">
              <a:rPr lang="en-US" smtClean="0"/>
              <a:t>‹#›</a:t>
            </a:fld>
            <a:endParaRPr lang="en-US"/>
          </a:p>
        </p:txBody>
      </p:sp>
    </p:spTree>
    <p:extLst>
      <p:ext uri="{BB962C8B-B14F-4D97-AF65-F5344CB8AC3E}">
        <p14:creationId xmlns:p14="http://schemas.microsoft.com/office/powerpoint/2010/main" val="20415299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3.sv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3.sv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Image result for construction images hd">
            <a:extLst>
              <a:ext uri="{FF2B5EF4-FFF2-40B4-BE49-F238E27FC236}">
                <a16:creationId xmlns="" xmlns:a16="http://schemas.microsoft.com/office/drawing/2014/main" id="{23C508C6-E5AD-4245-8D5C-315DA662658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3671" b="11329"/>
          <a:stretch/>
        </p:blipFill>
        <p:spPr bwMode="auto">
          <a:xfrm>
            <a:off x="15" y="1"/>
            <a:ext cx="9143985" cy="600075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 xmlns:a16="http://schemas.microsoft.com/office/drawing/2014/main" id="{D1CB5F31-A910-42F2-8773-42E8A037C335}"/>
              </a:ext>
            </a:extLst>
          </p:cNvPr>
          <p:cNvSpPr/>
          <p:nvPr/>
        </p:nvSpPr>
        <p:spPr>
          <a:xfrm>
            <a:off x="0" y="3428999"/>
            <a:ext cx="9143985" cy="34289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9" name="Rectangle 48">
            <a:extLst>
              <a:ext uri="{FF2B5EF4-FFF2-40B4-BE49-F238E27FC236}">
                <a16:creationId xmlns="" xmlns:a16="http://schemas.microsoft.com/office/drawing/2014/main" id="{060AE240-A77D-7E31-990D-EF35AB1C592A}"/>
              </a:ext>
            </a:extLst>
          </p:cNvPr>
          <p:cNvSpPr/>
          <p:nvPr/>
        </p:nvSpPr>
        <p:spPr>
          <a:xfrm>
            <a:off x="0" y="4323126"/>
            <a:ext cx="9144000" cy="1569659"/>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 xmlns:a16="http://schemas.microsoft.com/office/drawing/2014/main" id="{DAC3AC24-92A8-4B0C-B166-7FB01E0B15C0}"/>
              </a:ext>
            </a:extLst>
          </p:cNvPr>
          <p:cNvGrpSpPr/>
          <p:nvPr/>
        </p:nvGrpSpPr>
        <p:grpSpPr>
          <a:xfrm>
            <a:off x="1" y="3428994"/>
            <a:ext cx="9143999" cy="223385"/>
            <a:chOff x="1" y="3253828"/>
            <a:chExt cx="12191998" cy="297847"/>
          </a:xfrm>
        </p:grpSpPr>
        <p:sp>
          <p:nvSpPr>
            <p:cNvPr id="6" name="Parallelogram 5">
              <a:extLst>
                <a:ext uri="{FF2B5EF4-FFF2-40B4-BE49-F238E27FC236}">
                  <a16:creationId xmlns="" xmlns:a16="http://schemas.microsoft.com/office/drawing/2014/main" id="{E0F75204-6F59-4832-BC75-0C511424C1EA}"/>
                </a:ext>
              </a:extLst>
            </p:cNvPr>
            <p:cNvSpPr/>
            <p:nvPr/>
          </p:nvSpPr>
          <p:spPr>
            <a:xfrm flipV="1">
              <a:off x="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Parallelogram 7">
              <a:extLst>
                <a:ext uri="{FF2B5EF4-FFF2-40B4-BE49-F238E27FC236}">
                  <a16:creationId xmlns="" xmlns:a16="http://schemas.microsoft.com/office/drawing/2014/main" id="{507A0AFE-7E7B-4D78-8BBE-DA47CDC58973}"/>
                </a:ext>
              </a:extLst>
            </p:cNvPr>
            <p:cNvSpPr/>
            <p:nvPr/>
          </p:nvSpPr>
          <p:spPr>
            <a:xfrm flipV="1">
              <a:off x="33748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Parallelogram 8">
              <a:extLst>
                <a:ext uri="{FF2B5EF4-FFF2-40B4-BE49-F238E27FC236}">
                  <a16:creationId xmlns="" xmlns:a16="http://schemas.microsoft.com/office/drawing/2014/main" id="{7BC2EE96-8E8B-43F5-97C7-DFBD4BBBC9F2}"/>
                </a:ext>
              </a:extLst>
            </p:cNvPr>
            <p:cNvSpPr/>
            <p:nvPr/>
          </p:nvSpPr>
          <p:spPr>
            <a:xfrm flipV="1">
              <a:off x="67497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Parallelogram 9">
              <a:extLst>
                <a:ext uri="{FF2B5EF4-FFF2-40B4-BE49-F238E27FC236}">
                  <a16:creationId xmlns="" xmlns:a16="http://schemas.microsoft.com/office/drawing/2014/main" id="{08769CCD-1932-4330-A4A4-208B7EA07799}"/>
                </a:ext>
              </a:extLst>
            </p:cNvPr>
            <p:cNvSpPr/>
            <p:nvPr/>
          </p:nvSpPr>
          <p:spPr>
            <a:xfrm flipV="1">
              <a:off x="101245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Parallelogram 10">
              <a:extLst>
                <a:ext uri="{FF2B5EF4-FFF2-40B4-BE49-F238E27FC236}">
                  <a16:creationId xmlns="" xmlns:a16="http://schemas.microsoft.com/office/drawing/2014/main" id="{EFBB4B48-6464-4218-975F-A19A2395FAF9}"/>
                </a:ext>
              </a:extLst>
            </p:cNvPr>
            <p:cNvSpPr/>
            <p:nvPr/>
          </p:nvSpPr>
          <p:spPr>
            <a:xfrm flipV="1">
              <a:off x="134994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Parallelogram 11">
              <a:extLst>
                <a:ext uri="{FF2B5EF4-FFF2-40B4-BE49-F238E27FC236}">
                  <a16:creationId xmlns="" xmlns:a16="http://schemas.microsoft.com/office/drawing/2014/main" id="{0227EB3E-9966-4380-AC5F-7C52FC7A1B57}"/>
                </a:ext>
              </a:extLst>
            </p:cNvPr>
            <p:cNvSpPr/>
            <p:nvPr/>
          </p:nvSpPr>
          <p:spPr>
            <a:xfrm flipV="1">
              <a:off x="168742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Parallelogram 12">
              <a:extLst>
                <a:ext uri="{FF2B5EF4-FFF2-40B4-BE49-F238E27FC236}">
                  <a16:creationId xmlns="" xmlns:a16="http://schemas.microsoft.com/office/drawing/2014/main" id="{E0B074D5-20BF-48A2-A8E9-82D0695177E4}"/>
                </a:ext>
              </a:extLst>
            </p:cNvPr>
            <p:cNvSpPr/>
            <p:nvPr/>
          </p:nvSpPr>
          <p:spPr>
            <a:xfrm flipV="1">
              <a:off x="202491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Parallelogram 13">
              <a:extLst>
                <a:ext uri="{FF2B5EF4-FFF2-40B4-BE49-F238E27FC236}">
                  <a16:creationId xmlns="" xmlns:a16="http://schemas.microsoft.com/office/drawing/2014/main" id="{F8B9844F-3923-42C2-BCD3-B489907279AC}"/>
                </a:ext>
              </a:extLst>
            </p:cNvPr>
            <p:cNvSpPr/>
            <p:nvPr/>
          </p:nvSpPr>
          <p:spPr>
            <a:xfrm flipV="1">
              <a:off x="236239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Parallelogram 14">
              <a:extLst>
                <a:ext uri="{FF2B5EF4-FFF2-40B4-BE49-F238E27FC236}">
                  <a16:creationId xmlns="" xmlns:a16="http://schemas.microsoft.com/office/drawing/2014/main" id="{4F04409C-6A59-4733-8145-347D42214FAB}"/>
                </a:ext>
              </a:extLst>
            </p:cNvPr>
            <p:cNvSpPr/>
            <p:nvPr/>
          </p:nvSpPr>
          <p:spPr>
            <a:xfrm flipV="1">
              <a:off x="269988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Parallelogram 15">
              <a:extLst>
                <a:ext uri="{FF2B5EF4-FFF2-40B4-BE49-F238E27FC236}">
                  <a16:creationId xmlns="" xmlns:a16="http://schemas.microsoft.com/office/drawing/2014/main" id="{44FF871E-6B90-41D8-ABC0-E49A21D97CC0}"/>
                </a:ext>
              </a:extLst>
            </p:cNvPr>
            <p:cNvSpPr/>
            <p:nvPr/>
          </p:nvSpPr>
          <p:spPr>
            <a:xfrm flipV="1">
              <a:off x="303736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7" name="Parallelogram 16">
              <a:extLst>
                <a:ext uri="{FF2B5EF4-FFF2-40B4-BE49-F238E27FC236}">
                  <a16:creationId xmlns="" xmlns:a16="http://schemas.microsoft.com/office/drawing/2014/main" id="{C4FDB724-3BF0-4A30-8EAE-6D27545942B7}"/>
                </a:ext>
              </a:extLst>
            </p:cNvPr>
            <p:cNvSpPr/>
            <p:nvPr/>
          </p:nvSpPr>
          <p:spPr>
            <a:xfrm flipV="1">
              <a:off x="337485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8" name="Parallelogram 17">
              <a:extLst>
                <a:ext uri="{FF2B5EF4-FFF2-40B4-BE49-F238E27FC236}">
                  <a16:creationId xmlns="" xmlns:a16="http://schemas.microsoft.com/office/drawing/2014/main" id="{9C4515E2-E184-4BA7-AA71-9B84ABA78CEC}"/>
                </a:ext>
              </a:extLst>
            </p:cNvPr>
            <p:cNvSpPr/>
            <p:nvPr/>
          </p:nvSpPr>
          <p:spPr>
            <a:xfrm flipV="1">
              <a:off x="371233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9" name="Parallelogram 18">
              <a:extLst>
                <a:ext uri="{FF2B5EF4-FFF2-40B4-BE49-F238E27FC236}">
                  <a16:creationId xmlns="" xmlns:a16="http://schemas.microsoft.com/office/drawing/2014/main" id="{B21BA3B3-66EF-4C4E-AFB5-6B5037DE60BA}"/>
                </a:ext>
              </a:extLst>
            </p:cNvPr>
            <p:cNvSpPr/>
            <p:nvPr/>
          </p:nvSpPr>
          <p:spPr>
            <a:xfrm flipV="1">
              <a:off x="404982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 name="Parallelogram 19">
              <a:extLst>
                <a:ext uri="{FF2B5EF4-FFF2-40B4-BE49-F238E27FC236}">
                  <a16:creationId xmlns="" xmlns:a16="http://schemas.microsoft.com/office/drawing/2014/main" id="{E670B1D2-F1D9-4960-A40D-4E7D8EC66D5B}"/>
                </a:ext>
              </a:extLst>
            </p:cNvPr>
            <p:cNvSpPr/>
            <p:nvPr/>
          </p:nvSpPr>
          <p:spPr>
            <a:xfrm flipV="1">
              <a:off x="438730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 name="Parallelogram 20">
              <a:extLst>
                <a:ext uri="{FF2B5EF4-FFF2-40B4-BE49-F238E27FC236}">
                  <a16:creationId xmlns="" xmlns:a16="http://schemas.microsoft.com/office/drawing/2014/main" id="{47E292ED-5B8C-42C1-8C95-2835DD03C2A2}"/>
                </a:ext>
              </a:extLst>
            </p:cNvPr>
            <p:cNvSpPr/>
            <p:nvPr/>
          </p:nvSpPr>
          <p:spPr>
            <a:xfrm flipV="1">
              <a:off x="472479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2" name="Parallelogram 21">
              <a:extLst>
                <a:ext uri="{FF2B5EF4-FFF2-40B4-BE49-F238E27FC236}">
                  <a16:creationId xmlns="" xmlns:a16="http://schemas.microsoft.com/office/drawing/2014/main" id="{05738A90-D54A-4BF7-A4B5-5CC383740F0E}"/>
                </a:ext>
              </a:extLst>
            </p:cNvPr>
            <p:cNvSpPr/>
            <p:nvPr/>
          </p:nvSpPr>
          <p:spPr>
            <a:xfrm flipV="1">
              <a:off x="506227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3" name="Parallelogram 22">
              <a:extLst>
                <a:ext uri="{FF2B5EF4-FFF2-40B4-BE49-F238E27FC236}">
                  <a16:creationId xmlns="" xmlns:a16="http://schemas.microsoft.com/office/drawing/2014/main" id="{997A8C14-4A52-45C1-B70D-D0C26860B981}"/>
                </a:ext>
              </a:extLst>
            </p:cNvPr>
            <p:cNvSpPr/>
            <p:nvPr/>
          </p:nvSpPr>
          <p:spPr>
            <a:xfrm flipV="1">
              <a:off x="539976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4" name="Parallelogram 23">
              <a:extLst>
                <a:ext uri="{FF2B5EF4-FFF2-40B4-BE49-F238E27FC236}">
                  <a16:creationId xmlns="" xmlns:a16="http://schemas.microsoft.com/office/drawing/2014/main" id="{F2F74792-B967-4435-9FC7-FC1ED9B34E07}"/>
                </a:ext>
              </a:extLst>
            </p:cNvPr>
            <p:cNvSpPr/>
            <p:nvPr/>
          </p:nvSpPr>
          <p:spPr>
            <a:xfrm flipV="1">
              <a:off x="573724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5" name="Parallelogram 24">
              <a:extLst>
                <a:ext uri="{FF2B5EF4-FFF2-40B4-BE49-F238E27FC236}">
                  <a16:creationId xmlns="" xmlns:a16="http://schemas.microsoft.com/office/drawing/2014/main" id="{9B345D18-1910-4FD0-9F34-4C10D107A647}"/>
                </a:ext>
              </a:extLst>
            </p:cNvPr>
            <p:cNvSpPr/>
            <p:nvPr/>
          </p:nvSpPr>
          <p:spPr>
            <a:xfrm flipV="1">
              <a:off x="607473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6" name="Parallelogram 25">
              <a:extLst>
                <a:ext uri="{FF2B5EF4-FFF2-40B4-BE49-F238E27FC236}">
                  <a16:creationId xmlns="" xmlns:a16="http://schemas.microsoft.com/office/drawing/2014/main" id="{3537285E-C602-4EA5-BB13-54238A3C672D}"/>
                </a:ext>
              </a:extLst>
            </p:cNvPr>
            <p:cNvSpPr/>
            <p:nvPr/>
          </p:nvSpPr>
          <p:spPr>
            <a:xfrm flipV="1">
              <a:off x="641221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7" name="Parallelogram 26">
              <a:extLst>
                <a:ext uri="{FF2B5EF4-FFF2-40B4-BE49-F238E27FC236}">
                  <a16:creationId xmlns="" xmlns:a16="http://schemas.microsoft.com/office/drawing/2014/main" id="{EA29DCA4-44E1-4058-B8AD-93175FCE0E30}"/>
                </a:ext>
              </a:extLst>
            </p:cNvPr>
            <p:cNvSpPr/>
            <p:nvPr/>
          </p:nvSpPr>
          <p:spPr>
            <a:xfrm flipV="1">
              <a:off x="674970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8" name="Parallelogram 27">
              <a:extLst>
                <a:ext uri="{FF2B5EF4-FFF2-40B4-BE49-F238E27FC236}">
                  <a16:creationId xmlns="" xmlns:a16="http://schemas.microsoft.com/office/drawing/2014/main" id="{861ADBDB-71FD-4EDC-97A7-2874790E9405}"/>
                </a:ext>
              </a:extLst>
            </p:cNvPr>
            <p:cNvSpPr/>
            <p:nvPr/>
          </p:nvSpPr>
          <p:spPr>
            <a:xfrm flipV="1">
              <a:off x="708718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9" name="Parallelogram 28">
              <a:extLst>
                <a:ext uri="{FF2B5EF4-FFF2-40B4-BE49-F238E27FC236}">
                  <a16:creationId xmlns="" xmlns:a16="http://schemas.microsoft.com/office/drawing/2014/main" id="{0AD661B6-5C5D-4EFD-B659-5D8AE1898F89}"/>
                </a:ext>
              </a:extLst>
            </p:cNvPr>
            <p:cNvSpPr/>
            <p:nvPr/>
          </p:nvSpPr>
          <p:spPr>
            <a:xfrm flipV="1">
              <a:off x="742467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0" name="Parallelogram 29">
              <a:extLst>
                <a:ext uri="{FF2B5EF4-FFF2-40B4-BE49-F238E27FC236}">
                  <a16:creationId xmlns="" xmlns:a16="http://schemas.microsoft.com/office/drawing/2014/main" id="{EABC63C8-41D5-457F-9C7F-8E1E47508E74}"/>
                </a:ext>
              </a:extLst>
            </p:cNvPr>
            <p:cNvSpPr/>
            <p:nvPr/>
          </p:nvSpPr>
          <p:spPr>
            <a:xfrm flipV="1">
              <a:off x="776215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1" name="Parallelogram 30">
              <a:extLst>
                <a:ext uri="{FF2B5EF4-FFF2-40B4-BE49-F238E27FC236}">
                  <a16:creationId xmlns="" xmlns:a16="http://schemas.microsoft.com/office/drawing/2014/main" id="{C2B14355-DCEE-46C7-9F37-0B3B4A156C9B}"/>
                </a:ext>
              </a:extLst>
            </p:cNvPr>
            <p:cNvSpPr/>
            <p:nvPr/>
          </p:nvSpPr>
          <p:spPr>
            <a:xfrm flipV="1">
              <a:off x="809964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2" name="Parallelogram 31">
              <a:extLst>
                <a:ext uri="{FF2B5EF4-FFF2-40B4-BE49-F238E27FC236}">
                  <a16:creationId xmlns="" xmlns:a16="http://schemas.microsoft.com/office/drawing/2014/main" id="{CD7F7774-B124-4541-937F-C71A731758FC}"/>
                </a:ext>
              </a:extLst>
            </p:cNvPr>
            <p:cNvSpPr/>
            <p:nvPr/>
          </p:nvSpPr>
          <p:spPr>
            <a:xfrm flipV="1">
              <a:off x="843712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3" name="Parallelogram 32">
              <a:extLst>
                <a:ext uri="{FF2B5EF4-FFF2-40B4-BE49-F238E27FC236}">
                  <a16:creationId xmlns="" xmlns:a16="http://schemas.microsoft.com/office/drawing/2014/main" id="{B8E30A8D-9500-4ABF-A37C-02DF1FE4D28D}"/>
                </a:ext>
              </a:extLst>
            </p:cNvPr>
            <p:cNvSpPr/>
            <p:nvPr/>
          </p:nvSpPr>
          <p:spPr>
            <a:xfrm flipV="1">
              <a:off x="877461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4" name="Parallelogram 33">
              <a:extLst>
                <a:ext uri="{FF2B5EF4-FFF2-40B4-BE49-F238E27FC236}">
                  <a16:creationId xmlns="" xmlns:a16="http://schemas.microsoft.com/office/drawing/2014/main" id="{95AC08AC-FFCD-4E21-8D7D-84F33960B5A5}"/>
                </a:ext>
              </a:extLst>
            </p:cNvPr>
            <p:cNvSpPr/>
            <p:nvPr/>
          </p:nvSpPr>
          <p:spPr>
            <a:xfrm flipV="1">
              <a:off x="911209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5" name="Parallelogram 34">
              <a:extLst>
                <a:ext uri="{FF2B5EF4-FFF2-40B4-BE49-F238E27FC236}">
                  <a16:creationId xmlns="" xmlns:a16="http://schemas.microsoft.com/office/drawing/2014/main" id="{A073BFA8-EE48-46C5-AA9D-3E5DFE4C3051}"/>
                </a:ext>
              </a:extLst>
            </p:cNvPr>
            <p:cNvSpPr/>
            <p:nvPr/>
          </p:nvSpPr>
          <p:spPr>
            <a:xfrm flipV="1">
              <a:off x="944958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6" name="Parallelogram 35">
              <a:extLst>
                <a:ext uri="{FF2B5EF4-FFF2-40B4-BE49-F238E27FC236}">
                  <a16:creationId xmlns="" xmlns:a16="http://schemas.microsoft.com/office/drawing/2014/main" id="{4728320F-198B-47E6-825F-608DE7DD9417}"/>
                </a:ext>
              </a:extLst>
            </p:cNvPr>
            <p:cNvSpPr/>
            <p:nvPr/>
          </p:nvSpPr>
          <p:spPr>
            <a:xfrm flipV="1">
              <a:off x="978706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7" name="Parallelogram 36">
              <a:extLst>
                <a:ext uri="{FF2B5EF4-FFF2-40B4-BE49-F238E27FC236}">
                  <a16:creationId xmlns="" xmlns:a16="http://schemas.microsoft.com/office/drawing/2014/main" id="{E73EE56A-EFB7-42BD-A879-983ACA830A4F}"/>
                </a:ext>
              </a:extLst>
            </p:cNvPr>
            <p:cNvSpPr/>
            <p:nvPr/>
          </p:nvSpPr>
          <p:spPr>
            <a:xfrm flipV="1">
              <a:off x="1012455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8" name="Parallelogram 37">
              <a:extLst>
                <a:ext uri="{FF2B5EF4-FFF2-40B4-BE49-F238E27FC236}">
                  <a16:creationId xmlns="" xmlns:a16="http://schemas.microsoft.com/office/drawing/2014/main" id="{F7D89B17-7D04-40FC-9DAB-40DD7E8301DB}"/>
                </a:ext>
              </a:extLst>
            </p:cNvPr>
            <p:cNvSpPr/>
            <p:nvPr/>
          </p:nvSpPr>
          <p:spPr>
            <a:xfrm flipV="1">
              <a:off x="1046203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9" name="Parallelogram 38">
              <a:extLst>
                <a:ext uri="{FF2B5EF4-FFF2-40B4-BE49-F238E27FC236}">
                  <a16:creationId xmlns="" xmlns:a16="http://schemas.microsoft.com/office/drawing/2014/main" id="{AEF7877B-519A-485E-9C0E-0FBA4FF6C088}"/>
                </a:ext>
              </a:extLst>
            </p:cNvPr>
            <p:cNvSpPr/>
            <p:nvPr/>
          </p:nvSpPr>
          <p:spPr>
            <a:xfrm flipV="1">
              <a:off x="1079952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0" name="Parallelogram 39">
              <a:extLst>
                <a:ext uri="{FF2B5EF4-FFF2-40B4-BE49-F238E27FC236}">
                  <a16:creationId xmlns="" xmlns:a16="http://schemas.microsoft.com/office/drawing/2014/main" id="{8EC273B9-3B9B-4EAE-9600-3B58F0F0B552}"/>
                </a:ext>
              </a:extLst>
            </p:cNvPr>
            <p:cNvSpPr/>
            <p:nvPr/>
          </p:nvSpPr>
          <p:spPr>
            <a:xfrm flipV="1">
              <a:off x="1113700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1" name="Parallelogram 40">
              <a:extLst>
                <a:ext uri="{FF2B5EF4-FFF2-40B4-BE49-F238E27FC236}">
                  <a16:creationId xmlns="" xmlns:a16="http://schemas.microsoft.com/office/drawing/2014/main" id="{5A283972-CEBE-41F4-8494-FCEB76A47436}"/>
                </a:ext>
              </a:extLst>
            </p:cNvPr>
            <p:cNvSpPr/>
            <p:nvPr/>
          </p:nvSpPr>
          <p:spPr>
            <a:xfrm flipV="1">
              <a:off x="1147449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2" name="Parallelogram 41">
              <a:extLst>
                <a:ext uri="{FF2B5EF4-FFF2-40B4-BE49-F238E27FC236}">
                  <a16:creationId xmlns="" xmlns:a16="http://schemas.microsoft.com/office/drawing/2014/main" id="{0F33050F-CB1B-4D45-B616-901DA85A3F0A}"/>
                </a:ext>
              </a:extLst>
            </p:cNvPr>
            <p:cNvSpPr/>
            <p:nvPr/>
          </p:nvSpPr>
          <p:spPr>
            <a:xfrm flipV="1">
              <a:off x="11811989"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43" name="Oval 42">
            <a:extLst>
              <a:ext uri="{FF2B5EF4-FFF2-40B4-BE49-F238E27FC236}">
                <a16:creationId xmlns="" xmlns:a16="http://schemas.microsoft.com/office/drawing/2014/main" id="{EC1D3DD9-FC67-4A16-AD5C-5EF40A5392BD}"/>
              </a:ext>
            </a:extLst>
          </p:cNvPr>
          <p:cNvSpPr/>
          <p:nvPr/>
        </p:nvSpPr>
        <p:spPr>
          <a:xfrm>
            <a:off x="3479806" y="3764007"/>
            <a:ext cx="2594925" cy="2594925"/>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4" name="TextBox 43">
            <a:extLst>
              <a:ext uri="{FF2B5EF4-FFF2-40B4-BE49-F238E27FC236}">
                <a16:creationId xmlns="" xmlns:a16="http://schemas.microsoft.com/office/drawing/2014/main" id="{6D15B18D-C5D7-40A5-AFF0-0821DF653DF9}"/>
              </a:ext>
            </a:extLst>
          </p:cNvPr>
          <p:cNvSpPr txBox="1"/>
          <p:nvPr/>
        </p:nvSpPr>
        <p:spPr>
          <a:xfrm>
            <a:off x="3440449" y="4691279"/>
            <a:ext cx="2673641" cy="923330"/>
          </a:xfrm>
          <a:prstGeom prst="rect">
            <a:avLst/>
          </a:prstGeom>
          <a:noFill/>
        </p:spPr>
        <p:txBody>
          <a:bodyPr wrap="square" rtlCol="0">
            <a:spAutoFit/>
          </a:bodyPr>
          <a:lstStyle/>
          <a:p>
            <a:pPr algn="ctr"/>
            <a:r>
              <a:rPr lang="en-US" sz="2700" b="1" dirty="0">
                <a:solidFill>
                  <a:schemeClr val="accent2"/>
                </a:solidFill>
                <a:latin typeface="Georgia" panose="02040502050405020303" pitchFamily="18" charset="0"/>
              </a:rPr>
              <a:t>Means of Egress</a:t>
            </a:r>
          </a:p>
        </p:txBody>
      </p:sp>
      <p:pic>
        <p:nvPicPr>
          <p:cNvPr id="46" name="Graphic 45" descr="Mining tools">
            <a:extLst>
              <a:ext uri="{FF2B5EF4-FFF2-40B4-BE49-F238E27FC236}">
                <a16:creationId xmlns="" xmlns:a16="http://schemas.microsoft.com/office/drawing/2014/main" id="{D045C636-5D1D-4BA2-A877-A03064211A08}"/>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4519132" y="4084900"/>
            <a:ext cx="580062" cy="580062"/>
          </a:xfrm>
          <a:prstGeom prst="rect">
            <a:avLst/>
          </a:prstGeom>
        </p:spPr>
      </p:pic>
      <p:sp>
        <p:nvSpPr>
          <p:cNvPr id="2" name="TextBox 1">
            <a:extLst>
              <a:ext uri="{FF2B5EF4-FFF2-40B4-BE49-F238E27FC236}">
                <a16:creationId xmlns="" xmlns:a16="http://schemas.microsoft.com/office/drawing/2014/main" id="{3EEF4214-6B5F-F39C-513C-C99A8EFEA44D}"/>
              </a:ext>
            </a:extLst>
          </p:cNvPr>
          <p:cNvSpPr txBox="1"/>
          <p:nvPr/>
        </p:nvSpPr>
        <p:spPr>
          <a:xfrm>
            <a:off x="78825" y="6445073"/>
            <a:ext cx="8947188" cy="338554"/>
          </a:xfrm>
          <a:prstGeom prst="rect">
            <a:avLst/>
          </a:prstGeom>
          <a:noFill/>
        </p:spPr>
        <p:txBody>
          <a:bodyPr wrap="square" rtlCol="0">
            <a:spAutoFit/>
          </a:bodyPr>
          <a:lstStyle/>
          <a:p>
            <a:r>
              <a:rPr lang="en-US" sz="1600" b="1" dirty="0">
                <a:solidFill>
                  <a:srgbClr val="262626"/>
                </a:solidFill>
                <a:latin typeface="Georgia" panose="02040502050405020303" pitchFamily="18" charset="0"/>
              </a:rPr>
              <a:t>Instructor: Asst. Prof. Dr. Hamid Turki                     Assistant: Mr. Carol Kharbosh</a:t>
            </a:r>
          </a:p>
        </p:txBody>
      </p:sp>
      <p:sp>
        <p:nvSpPr>
          <p:cNvPr id="3" name="TextBox 2">
            <a:extLst>
              <a:ext uri="{FF2B5EF4-FFF2-40B4-BE49-F238E27FC236}">
                <a16:creationId xmlns="" xmlns:a16="http://schemas.microsoft.com/office/drawing/2014/main" id="{0EA6D827-929D-7920-61E5-815AC80750A1}"/>
              </a:ext>
            </a:extLst>
          </p:cNvPr>
          <p:cNvSpPr txBox="1"/>
          <p:nvPr/>
        </p:nvSpPr>
        <p:spPr>
          <a:xfrm>
            <a:off x="-516063" y="4471645"/>
            <a:ext cx="4354502" cy="1323439"/>
          </a:xfrm>
          <a:prstGeom prst="rect">
            <a:avLst/>
          </a:prstGeom>
          <a:noFill/>
        </p:spPr>
        <p:txBody>
          <a:bodyPr wrap="square" rtlCol="0">
            <a:spAutoFit/>
          </a:bodyPr>
          <a:lstStyle/>
          <a:p>
            <a:pPr algn="ctr"/>
            <a:r>
              <a:rPr lang="en-US" sz="1600" b="1" dirty="0" err="1">
                <a:solidFill>
                  <a:srgbClr val="FCCE18"/>
                </a:solidFill>
                <a:latin typeface="Georgia" panose="02040502050405020303" pitchFamily="18" charset="0"/>
              </a:rPr>
              <a:t>Salahaddin</a:t>
            </a:r>
            <a:r>
              <a:rPr lang="en-US" sz="1600" b="1" dirty="0">
                <a:solidFill>
                  <a:srgbClr val="FCCE18"/>
                </a:solidFill>
                <a:latin typeface="Georgia" panose="02040502050405020303" pitchFamily="18" charset="0"/>
              </a:rPr>
              <a:t> University</a:t>
            </a:r>
          </a:p>
          <a:p>
            <a:pPr algn="ctr"/>
            <a:r>
              <a:rPr lang="en-US" sz="1600" b="1" dirty="0">
                <a:solidFill>
                  <a:srgbClr val="FCCE18"/>
                </a:solidFill>
                <a:latin typeface="Georgia" panose="02040502050405020303" pitchFamily="18" charset="0"/>
              </a:rPr>
              <a:t>College of Engineering</a:t>
            </a:r>
          </a:p>
          <a:p>
            <a:pPr algn="ctr"/>
            <a:r>
              <a:rPr lang="en-US" sz="1600" b="1" dirty="0">
                <a:solidFill>
                  <a:srgbClr val="FCCE18"/>
                </a:solidFill>
                <a:latin typeface="Georgia" panose="02040502050405020303" pitchFamily="18" charset="0"/>
              </a:rPr>
              <a:t>Architecture Department</a:t>
            </a:r>
          </a:p>
          <a:p>
            <a:pPr algn="ctr"/>
            <a:r>
              <a:rPr lang="en-US" sz="1600" b="1" dirty="0">
                <a:solidFill>
                  <a:srgbClr val="FCCE18"/>
                </a:solidFill>
                <a:latin typeface="Georgia" panose="02040502050405020303" pitchFamily="18" charset="0"/>
              </a:rPr>
              <a:t>5</a:t>
            </a:r>
            <a:r>
              <a:rPr lang="en-US" sz="1600" b="1" baseline="30000" dirty="0">
                <a:solidFill>
                  <a:srgbClr val="FCCE18"/>
                </a:solidFill>
                <a:latin typeface="Georgia" panose="02040502050405020303" pitchFamily="18" charset="0"/>
              </a:rPr>
              <a:t>th</a:t>
            </a:r>
            <a:r>
              <a:rPr lang="en-US" sz="1600" b="1" dirty="0">
                <a:solidFill>
                  <a:srgbClr val="FCCE18"/>
                </a:solidFill>
                <a:latin typeface="Georgia" panose="02040502050405020303" pitchFamily="18" charset="0"/>
              </a:rPr>
              <a:t> Grade  - Spring Semester</a:t>
            </a:r>
          </a:p>
          <a:p>
            <a:pPr algn="ctr"/>
            <a:r>
              <a:rPr lang="en-US" sz="1600" b="1" dirty="0">
                <a:solidFill>
                  <a:srgbClr val="FCCE18"/>
                </a:solidFill>
                <a:latin typeface="Georgia" panose="02040502050405020303" pitchFamily="18" charset="0"/>
              </a:rPr>
              <a:t>2022 - 2023</a:t>
            </a:r>
          </a:p>
        </p:txBody>
      </p:sp>
      <p:pic>
        <p:nvPicPr>
          <p:cNvPr id="48" name="Picture 47" descr="Logo&#10;&#10;Description automatically generated">
            <a:extLst>
              <a:ext uri="{FF2B5EF4-FFF2-40B4-BE49-F238E27FC236}">
                <a16:creationId xmlns="" xmlns:a16="http://schemas.microsoft.com/office/drawing/2014/main" id="{2C518859-331E-9855-B5DA-69E04024EAB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996628" y="4394783"/>
            <a:ext cx="1418773" cy="1418773"/>
          </a:xfrm>
          <a:prstGeom prst="rect">
            <a:avLst/>
          </a:prstGeom>
        </p:spPr>
      </p:pic>
    </p:spTree>
    <p:extLst>
      <p:ext uri="{BB962C8B-B14F-4D97-AF65-F5344CB8AC3E}">
        <p14:creationId xmlns:p14="http://schemas.microsoft.com/office/powerpoint/2010/main" val="587729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3D394C94-B0E0-4A7F-A075-9BD3812F1339}"/>
              </a:ext>
            </a:extLst>
          </p:cNvPr>
          <p:cNvSpPr/>
          <p:nvPr/>
        </p:nvSpPr>
        <p:spPr>
          <a:xfrm>
            <a:off x="0" y="0"/>
            <a:ext cx="9144000" cy="81049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3" name="Group 2">
            <a:extLst>
              <a:ext uri="{FF2B5EF4-FFF2-40B4-BE49-F238E27FC236}">
                <a16:creationId xmlns="" xmlns:a16="http://schemas.microsoft.com/office/drawing/2014/main" id="{D26ADE1F-513E-4553-9244-F7A412001BFA}"/>
              </a:ext>
            </a:extLst>
          </p:cNvPr>
          <p:cNvGrpSpPr/>
          <p:nvPr/>
        </p:nvGrpSpPr>
        <p:grpSpPr>
          <a:xfrm>
            <a:off x="1" y="810491"/>
            <a:ext cx="9143999" cy="223385"/>
            <a:chOff x="1" y="3253828"/>
            <a:chExt cx="12191998" cy="297847"/>
          </a:xfrm>
        </p:grpSpPr>
        <p:sp>
          <p:nvSpPr>
            <p:cNvPr id="4" name="Parallelogram 3">
              <a:extLst>
                <a:ext uri="{FF2B5EF4-FFF2-40B4-BE49-F238E27FC236}">
                  <a16:creationId xmlns="" xmlns:a16="http://schemas.microsoft.com/office/drawing/2014/main" id="{F8B2870E-E845-47E0-AB03-694651373743}"/>
                </a:ext>
              </a:extLst>
            </p:cNvPr>
            <p:cNvSpPr/>
            <p:nvPr/>
          </p:nvSpPr>
          <p:spPr>
            <a:xfrm flipV="1">
              <a:off x="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Parallelogram 4">
              <a:extLst>
                <a:ext uri="{FF2B5EF4-FFF2-40B4-BE49-F238E27FC236}">
                  <a16:creationId xmlns="" xmlns:a16="http://schemas.microsoft.com/office/drawing/2014/main" id="{F1C128A1-E74B-466B-940C-C357ED0C8F74}"/>
                </a:ext>
              </a:extLst>
            </p:cNvPr>
            <p:cNvSpPr/>
            <p:nvPr/>
          </p:nvSpPr>
          <p:spPr>
            <a:xfrm flipV="1">
              <a:off x="33748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Parallelogram 5">
              <a:extLst>
                <a:ext uri="{FF2B5EF4-FFF2-40B4-BE49-F238E27FC236}">
                  <a16:creationId xmlns="" xmlns:a16="http://schemas.microsoft.com/office/drawing/2014/main" id="{1031E081-0D85-4245-963D-4E15ACB06C9F}"/>
                </a:ext>
              </a:extLst>
            </p:cNvPr>
            <p:cNvSpPr/>
            <p:nvPr/>
          </p:nvSpPr>
          <p:spPr>
            <a:xfrm flipV="1">
              <a:off x="67497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Parallelogram 6">
              <a:extLst>
                <a:ext uri="{FF2B5EF4-FFF2-40B4-BE49-F238E27FC236}">
                  <a16:creationId xmlns="" xmlns:a16="http://schemas.microsoft.com/office/drawing/2014/main" id="{11641113-9A01-4104-A9B9-EDE3745DFCFB}"/>
                </a:ext>
              </a:extLst>
            </p:cNvPr>
            <p:cNvSpPr/>
            <p:nvPr/>
          </p:nvSpPr>
          <p:spPr>
            <a:xfrm flipV="1">
              <a:off x="101245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Parallelogram 7">
              <a:extLst>
                <a:ext uri="{FF2B5EF4-FFF2-40B4-BE49-F238E27FC236}">
                  <a16:creationId xmlns="" xmlns:a16="http://schemas.microsoft.com/office/drawing/2014/main" id="{867A76EA-B07F-4DF3-BFDA-EF38D520FB2E}"/>
                </a:ext>
              </a:extLst>
            </p:cNvPr>
            <p:cNvSpPr/>
            <p:nvPr/>
          </p:nvSpPr>
          <p:spPr>
            <a:xfrm flipV="1">
              <a:off x="134994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Parallelogram 8">
              <a:extLst>
                <a:ext uri="{FF2B5EF4-FFF2-40B4-BE49-F238E27FC236}">
                  <a16:creationId xmlns="" xmlns:a16="http://schemas.microsoft.com/office/drawing/2014/main" id="{003A6185-C227-4D36-B79B-A833A8227031}"/>
                </a:ext>
              </a:extLst>
            </p:cNvPr>
            <p:cNvSpPr/>
            <p:nvPr/>
          </p:nvSpPr>
          <p:spPr>
            <a:xfrm flipV="1">
              <a:off x="168742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Parallelogram 9">
              <a:extLst>
                <a:ext uri="{FF2B5EF4-FFF2-40B4-BE49-F238E27FC236}">
                  <a16:creationId xmlns="" xmlns:a16="http://schemas.microsoft.com/office/drawing/2014/main" id="{BE756F01-8570-451A-A20F-4AE2CA552B48}"/>
                </a:ext>
              </a:extLst>
            </p:cNvPr>
            <p:cNvSpPr/>
            <p:nvPr/>
          </p:nvSpPr>
          <p:spPr>
            <a:xfrm flipV="1">
              <a:off x="202491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Parallelogram 10">
              <a:extLst>
                <a:ext uri="{FF2B5EF4-FFF2-40B4-BE49-F238E27FC236}">
                  <a16:creationId xmlns="" xmlns:a16="http://schemas.microsoft.com/office/drawing/2014/main" id="{85CCA0AD-D132-4848-ACF4-FC8E3AD96EDE}"/>
                </a:ext>
              </a:extLst>
            </p:cNvPr>
            <p:cNvSpPr/>
            <p:nvPr/>
          </p:nvSpPr>
          <p:spPr>
            <a:xfrm flipV="1">
              <a:off x="236239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Parallelogram 11">
              <a:extLst>
                <a:ext uri="{FF2B5EF4-FFF2-40B4-BE49-F238E27FC236}">
                  <a16:creationId xmlns="" xmlns:a16="http://schemas.microsoft.com/office/drawing/2014/main" id="{6854169A-EA34-4374-9668-103F0A74F290}"/>
                </a:ext>
              </a:extLst>
            </p:cNvPr>
            <p:cNvSpPr/>
            <p:nvPr/>
          </p:nvSpPr>
          <p:spPr>
            <a:xfrm flipV="1">
              <a:off x="269988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Parallelogram 12">
              <a:extLst>
                <a:ext uri="{FF2B5EF4-FFF2-40B4-BE49-F238E27FC236}">
                  <a16:creationId xmlns="" xmlns:a16="http://schemas.microsoft.com/office/drawing/2014/main" id="{C0BDB19B-14CB-4DEB-B1BB-DD3892AC77FE}"/>
                </a:ext>
              </a:extLst>
            </p:cNvPr>
            <p:cNvSpPr/>
            <p:nvPr/>
          </p:nvSpPr>
          <p:spPr>
            <a:xfrm flipV="1">
              <a:off x="303736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Parallelogram 13">
              <a:extLst>
                <a:ext uri="{FF2B5EF4-FFF2-40B4-BE49-F238E27FC236}">
                  <a16:creationId xmlns="" xmlns:a16="http://schemas.microsoft.com/office/drawing/2014/main" id="{B0722577-2680-4D7C-9B22-7ACE7B77F966}"/>
                </a:ext>
              </a:extLst>
            </p:cNvPr>
            <p:cNvSpPr/>
            <p:nvPr/>
          </p:nvSpPr>
          <p:spPr>
            <a:xfrm flipV="1">
              <a:off x="337485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Parallelogram 14">
              <a:extLst>
                <a:ext uri="{FF2B5EF4-FFF2-40B4-BE49-F238E27FC236}">
                  <a16:creationId xmlns="" xmlns:a16="http://schemas.microsoft.com/office/drawing/2014/main" id="{CDB59938-B678-4372-8188-E891959B9F07}"/>
                </a:ext>
              </a:extLst>
            </p:cNvPr>
            <p:cNvSpPr/>
            <p:nvPr/>
          </p:nvSpPr>
          <p:spPr>
            <a:xfrm flipV="1">
              <a:off x="371233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Parallelogram 15">
              <a:extLst>
                <a:ext uri="{FF2B5EF4-FFF2-40B4-BE49-F238E27FC236}">
                  <a16:creationId xmlns="" xmlns:a16="http://schemas.microsoft.com/office/drawing/2014/main" id="{8A8EA10B-404E-46A2-8B62-570FE66006F1}"/>
                </a:ext>
              </a:extLst>
            </p:cNvPr>
            <p:cNvSpPr/>
            <p:nvPr/>
          </p:nvSpPr>
          <p:spPr>
            <a:xfrm flipV="1">
              <a:off x="404982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7" name="Parallelogram 16">
              <a:extLst>
                <a:ext uri="{FF2B5EF4-FFF2-40B4-BE49-F238E27FC236}">
                  <a16:creationId xmlns="" xmlns:a16="http://schemas.microsoft.com/office/drawing/2014/main" id="{D7467523-A571-4580-9A25-CF1E52110A67}"/>
                </a:ext>
              </a:extLst>
            </p:cNvPr>
            <p:cNvSpPr/>
            <p:nvPr/>
          </p:nvSpPr>
          <p:spPr>
            <a:xfrm flipV="1">
              <a:off x="438730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8" name="Parallelogram 17">
              <a:extLst>
                <a:ext uri="{FF2B5EF4-FFF2-40B4-BE49-F238E27FC236}">
                  <a16:creationId xmlns="" xmlns:a16="http://schemas.microsoft.com/office/drawing/2014/main" id="{91571ED5-2C83-4FC9-B3EF-33A911510221}"/>
                </a:ext>
              </a:extLst>
            </p:cNvPr>
            <p:cNvSpPr/>
            <p:nvPr/>
          </p:nvSpPr>
          <p:spPr>
            <a:xfrm flipV="1">
              <a:off x="472479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9" name="Parallelogram 18">
              <a:extLst>
                <a:ext uri="{FF2B5EF4-FFF2-40B4-BE49-F238E27FC236}">
                  <a16:creationId xmlns="" xmlns:a16="http://schemas.microsoft.com/office/drawing/2014/main" id="{750172F7-0808-44F2-8126-D0750BB33EC7}"/>
                </a:ext>
              </a:extLst>
            </p:cNvPr>
            <p:cNvSpPr/>
            <p:nvPr/>
          </p:nvSpPr>
          <p:spPr>
            <a:xfrm flipV="1">
              <a:off x="506227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 name="Parallelogram 19">
              <a:extLst>
                <a:ext uri="{FF2B5EF4-FFF2-40B4-BE49-F238E27FC236}">
                  <a16:creationId xmlns="" xmlns:a16="http://schemas.microsoft.com/office/drawing/2014/main" id="{10DB40A8-A8E2-4467-BABF-D5A518029E42}"/>
                </a:ext>
              </a:extLst>
            </p:cNvPr>
            <p:cNvSpPr/>
            <p:nvPr/>
          </p:nvSpPr>
          <p:spPr>
            <a:xfrm flipV="1">
              <a:off x="539976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 name="Parallelogram 20">
              <a:extLst>
                <a:ext uri="{FF2B5EF4-FFF2-40B4-BE49-F238E27FC236}">
                  <a16:creationId xmlns="" xmlns:a16="http://schemas.microsoft.com/office/drawing/2014/main" id="{8141B3A4-D95C-462F-BCE6-9013CCB87C7C}"/>
                </a:ext>
              </a:extLst>
            </p:cNvPr>
            <p:cNvSpPr/>
            <p:nvPr/>
          </p:nvSpPr>
          <p:spPr>
            <a:xfrm flipV="1">
              <a:off x="573724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2" name="Parallelogram 21">
              <a:extLst>
                <a:ext uri="{FF2B5EF4-FFF2-40B4-BE49-F238E27FC236}">
                  <a16:creationId xmlns="" xmlns:a16="http://schemas.microsoft.com/office/drawing/2014/main" id="{3981CBA6-81D6-48E8-B7F0-8CAC3E62CC8B}"/>
                </a:ext>
              </a:extLst>
            </p:cNvPr>
            <p:cNvSpPr/>
            <p:nvPr/>
          </p:nvSpPr>
          <p:spPr>
            <a:xfrm flipV="1">
              <a:off x="607473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3" name="Parallelogram 22">
              <a:extLst>
                <a:ext uri="{FF2B5EF4-FFF2-40B4-BE49-F238E27FC236}">
                  <a16:creationId xmlns="" xmlns:a16="http://schemas.microsoft.com/office/drawing/2014/main" id="{E42419AD-B13C-417D-A4E0-9A34D1FC8D57}"/>
                </a:ext>
              </a:extLst>
            </p:cNvPr>
            <p:cNvSpPr/>
            <p:nvPr/>
          </p:nvSpPr>
          <p:spPr>
            <a:xfrm flipV="1">
              <a:off x="641221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4" name="Parallelogram 23">
              <a:extLst>
                <a:ext uri="{FF2B5EF4-FFF2-40B4-BE49-F238E27FC236}">
                  <a16:creationId xmlns="" xmlns:a16="http://schemas.microsoft.com/office/drawing/2014/main" id="{AFB3732D-16DA-4655-8473-1949D9F7980F}"/>
                </a:ext>
              </a:extLst>
            </p:cNvPr>
            <p:cNvSpPr/>
            <p:nvPr/>
          </p:nvSpPr>
          <p:spPr>
            <a:xfrm flipV="1">
              <a:off x="674970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5" name="Parallelogram 24">
              <a:extLst>
                <a:ext uri="{FF2B5EF4-FFF2-40B4-BE49-F238E27FC236}">
                  <a16:creationId xmlns="" xmlns:a16="http://schemas.microsoft.com/office/drawing/2014/main" id="{17C79FC4-2A8E-4400-B454-308B90AA244C}"/>
                </a:ext>
              </a:extLst>
            </p:cNvPr>
            <p:cNvSpPr/>
            <p:nvPr/>
          </p:nvSpPr>
          <p:spPr>
            <a:xfrm flipV="1">
              <a:off x="708718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6" name="Parallelogram 25">
              <a:extLst>
                <a:ext uri="{FF2B5EF4-FFF2-40B4-BE49-F238E27FC236}">
                  <a16:creationId xmlns="" xmlns:a16="http://schemas.microsoft.com/office/drawing/2014/main" id="{C05EB99A-FA8C-49AF-8323-6C778C0AA18C}"/>
                </a:ext>
              </a:extLst>
            </p:cNvPr>
            <p:cNvSpPr/>
            <p:nvPr/>
          </p:nvSpPr>
          <p:spPr>
            <a:xfrm flipV="1">
              <a:off x="742467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7" name="Parallelogram 26">
              <a:extLst>
                <a:ext uri="{FF2B5EF4-FFF2-40B4-BE49-F238E27FC236}">
                  <a16:creationId xmlns="" xmlns:a16="http://schemas.microsoft.com/office/drawing/2014/main" id="{831E53AC-2A7B-4E07-A3EB-BAA437B52937}"/>
                </a:ext>
              </a:extLst>
            </p:cNvPr>
            <p:cNvSpPr/>
            <p:nvPr/>
          </p:nvSpPr>
          <p:spPr>
            <a:xfrm flipV="1">
              <a:off x="776215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8" name="Parallelogram 27">
              <a:extLst>
                <a:ext uri="{FF2B5EF4-FFF2-40B4-BE49-F238E27FC236}">
                  <a16:creationId xmlns="" xmlns:a16="http://schemas.microsoft.com/office/drawing/2014/main" id="{A2D0A4F0-F6D0-45A6-93B4-5D0E566DAD23}"/>
                </a:ext>
              </a:extLst>
            </p:cNvPr>
            <p:cNvSpPr/>
            <p:nvPr/>
          </p:nvSpPr>
          <p:spPr>
            <a:xfrm flipV="1">
              <a:off x="809964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9" name="Parallelogram 28">
              <a:extLst>
                <a:ext uri="{FF2B5EF4-FFF2-40B4-BE49-F238E27FC236}">
                  <a16:creationId xmlns="" xmlns:a16="http://schemas.microsoft.com/office/drawing/2014/main" id="{6617B886-DDAD-4FF8-B963-7EEC3E9309F1}"/>
                </a:ext>
              </a:extLst>
            </p:cNvPr>
            <p:cNvSpPr/>
            <p:nvPr/>
          </p:nvSpPr>
          <p:spPr>
            <a:xfrm flipV="1">
              <a:off x="843712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0" name="Parallelogram 29">
              <a:extLst>
                <a:ext uri="{FF2B5EF4-FFF2-40B4-BE49-F238E27FC236}">
                  <a16:creationId xmlns="" xmlns:a16="http://schemas.microsoft.com/office/drawing/2014/main" id="{42168F79-85CD-4F5B-9FAF-6D42887962A1}"/>
                </a:ext>
              </a:extLst>
            </p:cNvPr>
            <p:cNvSpPr/>
            <p:nvPr/>
          </p:nvSpPr>
          <p:spPr>
            <a:xfrm flipV="1">
              <a:off x="877461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1" name="Parallelogram 30">
              <a:extLst>
                <a:ext uri="{FF2B5EF4-FFF2-40B4-BE49-F238E27FC236}">
                  <a16:creationId xmlns="" xmlns:a16="http://schemas.microsoft.com/office/drawing/2014/main" id="{1FEA10A5-5EBC-47FB-88FC-93C21EC1DE75}"/>
                </a:ext>
              </a:extLst>
            </p:cNvPr>
            <p:cNvSpPr/>
            <p:nvPr/>
          </p:nvSpPr>
          <p:spPr>
            <a:xfrm flipV="1">
              <a:off x="911209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2" name="Parallelogram 31">
              <a:extLst>
                <a:ext uri="{FF2B5EF4-FFF2-40B4-BE49-F238E27FC236}">
                  <a16:creationId xmlns="" xmlns:a16="http://schemas.microsoft.com/office/drawing/2014/main" id="{D2C2EC56-D04A-431D-BD71-A20AFAE457B9}"/>
                </a:ext>
              </a:extLst>
            </p:cNvPr>
            <p:cNvSpPr/>
            <p:nvPr/>
          </p:nvSpPr>
          <p:spPr>
            <a:xfrm flipV="1">
              <a:off x="944958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3" name="Parallelogram 32">
              <a:extLst>
                <a:ext uri="{FF2B5EF4-FFF2-40B4-BE49-F238E27FC236}">
                  <a16:creationId xmlns="" xmlns:a16="http://schemas.microsoft.com/office/drawing/2014/main" id="{E51BD0EA-F689-4E96-B20C-B8375FD463E3}"/>
                </a:ext>
              </a:extLst>
            </p:cNvPr>
            <p:cNvSpPr/>
            <p:nvPr/>
          </p:nvSpPr>
          <p:spPr>
            <a:xfrm flipV="1">
              <a:off x="978706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4" name="Parallelogram 33">
              <a:extLst>
                <a:ext uri="{FF2B5EF4-FFF2-40B4-BE49-F238E27FC236}">
                  <a16:creationId xmlns="" xmlns:a16="http://schemas.microsoft.com/office/drawing/2014/main" id="{7E8AAEAC-2D2A-46EB-B3D9-ACB1AFD86CE3}"/>
                </a:ext>
              </a:extLst>
            </p:cNvPr>
            <p:cNvSpPr/>
            <p:nvPr/>
          </p:nvSpPr>
          <p:spPr>
            <a:xfrm flipV="1">
              <a:off x="1012455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5" name="Parallelogram 34">
              <a:extLst>
                <a:ext uri="{FF2B5EF4-FFF2-40B4-BE49-F238E27FC236}">
                  <a16:creationId xmlns="" xmlns:a16="http://schemas.microsoft.com/office/drawing/2014/main" id="{A57717C3-E63B-4EA6-82DD-E0A18CA45CD2}"/>
                </a:ext>
              </a:extLst>
            </p:cNvPr>
            <p:cNvSpPr/>
            <p:nvPr/>
          </p:nvSpPr>
          <p:spPr>
            <a:xfrm flipV="1">
              <a:off x="1046203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6" name="Parallelogram 35">
              <a:extLst>
                <a:ext uri="{FF2B5EF4-FFF2-40B4-BE49-F238E27FC236}">
                  <a16:creationId xmlns="" xmlns:a16="http://schemas.microsoft.com/office/drawing/2014/main" id="{2512DD02-0DD7-4CB5-A31F-245C5B16BE5A}"/>
                </a:ext>
              </a:extLst>
            </p:cNvPr>
            <p:cNvSpPr/>
            <p:nvPr/>
          </p:nvSpPr>
          <p:spPr>
            <a:xfrm flipV="1">
              <a:off x="1079952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7" name="Parallelogram 36">
              <a:extLst>
                <a:ext uri="{FF2B5EF4-FFF2-40B4-BE49-F238E27FC236}">
                  <a16:creationId xmlns="" xmlns:a16="http://schemas.microsoft.com/office/drawing/2014/main" id="{07D01076-A361-44F6-8939-4457A29B0B8D}"/>
                </a:ext>
              </a:extLst>
            </p:cNvPr>
            <p:cNvSpPr/>
            <p:nvPr/>
          </p:nvSpPr>
          <p:spPr>
            <a:xfrm flipV="1">
              <a:off x="1113700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8" name="Parallelogram 37">
              <a:extLst>
                <a:ext uri="{FF2B5EF4-FFF2-40B4-BE49-F238E27FC236}">
                  <a16:creationId xmlns="" xmlns:a16="http://schemas.microsoft.com/office/drawing/2014/main" id="{68FA7E34-8C71-4DCF-8408-D3CAC1582E37}"/>
                </a:ext>
              </a:extLst>
            </p:cNvPr>
            <p:cNvSpPr/>
            <p:nvPr/>
          </p:nvSpPr>
          <p:spPr>
            <a:xfrm flipV="1">
              <a:off x="1147449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9" name="Parallelogram 38">
              <a:extLst>
                <a:ext uri="{FF2B5EF4-FFF2-40B4-BE49-F238E27FC236}">
                  <a16:creationId xmlns="" xmlns:a16="http://schemas.microsoft.com/office/drawing/2014/main" id="{58339329-58B4-4BA3-8721-26D321983F9C}"/>
                </a:ext>
              </a:extLst>
            </p:cNvPr>
            <p:cNvSpPr/>
            <p:nvPr/>
          </p:nvSpPr>
          <p:spPr>
            <a:xfrm flipV="1">
              <a:off x="11811989"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40" name="TextBox 39">
            <a:extLst>
              <a:ext uri="{FF2B5EF4-FFF2-40B4-BE49-F238E27FC236}">
                <a16:creationId xmlns="" xmlns:a16="http://schemas.microsoft.com/office/drawing/2014/main" id="{56B2EDB4-E769-4FB5-B7FD-13E3CDFCDE35}"/>
              </a:ext>
            </a:extLst>
          </p:cNvPr>
          <p:cNvSpPr txBox="1"/>
          <p:nvPr/>
        </p:nvSpPr>
        <p:spPr>
          <a:xfrm>
            <a:off x="71252" y="119371"/>
            <a:ext cx="4484796" cy="600164"/>
          </a:xfrm>
          <a:prstGeom prst="rect">
            <a:avLst/>
          </a:prstGeom>
          <a:noFill/>
        </p:spPr>
        <p:txBody>
          <a:bodyPr wrap="square" rtlCol="0">
            <a:spAutoFit/>
          </a:bodyPr>
          <a:lstStyle/>
          <a:p>
            <a:r>
              <a:rPr lang="en-US" sz="3300" dirty="0">
                <a:latin typeface="Georgia" panose="02040502050405020303" pitchFamily="18" charset="0"/>
              </a:rPr>
              <a:t>Content </a:t>
            </a:r>
          </a:p>
        </p:txBody>
      </p:sp>
      <p:grpSp>
        <p:nvGrpSpPr>
          <p:cNvPr id="73" name="Group 72">
            <a:extLst>
              <a:ext uri="{FF2B5EF4-FFF2-40B4-BE49-F238E27FC236}">
                <a16:creationId xmlns="" xmlns:a16="http://schemas.microsoft.com/office/drawing/2014/main" id="{445B5FD3-5128-40FB-90B2-6ED64FAFDF33}"/>
              </a:ext>
            </a:extLst>
          </p:cNvPr>
          <p:cNvGrpSpPr/>
          <p:nvPr/>
        </p:nvGrpSpPr>
        <p:grpSpPr>
          <a:xfrm>
            <a:off x="607239" y="1423476"/>
            <a:ext cx="3810780" cy="4053366"/>
            <a:chOff x="380010" y="1987959"/>
            <a:chExt cx="5081040" cy="5404487"/>
          </a:xfrm>
        </p:grpSpPr>
        <p:grpSp>
          <p:nvGrpSpPr>
            <p:cNvPr id="56" name="Group 55">
              <a:extLst>
                <a:ext uri="{FF2B5EF4-FFF2-40B4-BE49-F238E27FC236}">
                  <a16:creationId xmlns="" xmlns:a16="http://schemas.microsoft.com/office/drawing/2014/main" id="{47ACF1D5-8909-45AC-BF1D-A2C284F0F036}"/>
                </a:ext>
              </a:extLst>
            </p:cNvPr>
            <p:cNvGrpSpPr/>
            <p:nvPr/>
          </p:nvGrpSpPr>
          <p:grpSpPr>
            <a:xfrm>
              <a:off x="380011" y="1987959"/>
              <a:ext cx="5081039" cy="3794813"/>
              <a:chOff x="481920" y="1705971"/>
              <a:chExt cx="5081039" cy="3794813"/>
            </a:xfrm>
          </p:grpSpPr>
          <p:grpSp>
            <p:nvGrpSpPr>
              <p:cNvPr id="45" name="Group 44">
                <a:extLst>
                  <a:ext uri="{FF2B5EF4-FFF2-40B4-BE49-F238E27FC236}">
                    <a16:creationId xmlns="" xmlns:a16="http://schemas.microsoft.com/office/drawing/2014/main" id="{BDCBCFEF-84CA-4DA4-B408-28984643E0DA}"/>
                  </a:ext>
                </a:extLst>
              </p:cNvPr>
              <p:cNvGrpSpPr/>
              <p:nvPr/>
            </p:nvGrpSpPr>
            <p:grpSpPr>
              <a:xfrm>
                <a:off x="481920" y="1705971"/>
                <a:ext cx="5081039" cy="696036"/>
                <a:chOff x="674971" y="1705971"/>
                <a:chExt cx="5081039" cy="696036"/>
              </a:xfrm>
            </p:grpSpPr>
            <p:sp>
              <p:nvSpPr>
                <p:cNvPr id="41" name="Oval 40">
                  <a:extLst>
                    <a:ext uri="{FF2B5EF4-FFF2-40B4-BE49-F238E27FC236}">
                      <a16:creationId xmlns="" xmlns:a16="http://schemas.microsoft.com/office/drawing/2014/main" id="{EC955970-7DC0-418C-A4A1-BD4B11F87A66}"/>
                    </a:ext>
                  </a:extLst>
                </p:cNvPr>
                <p:cNvSpPr/>
                <p:nvPr/>
              </p:nvSpPr>
              <p:spPr>
                <a:xfrm>
                  <a:off x="674971" y="1705971"/>
                  <a:ext cx="696036" cy="696036"/>
                </a:xfrm>
                <a:prstGeom prst="ellipse">
                  <a:avLst/>
                </a:prstGeom>
                <a:solidFill>
                  <a:schemeClr val="accent2"/>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latin typeface="Georgia" panose="02040502050405020303" pitchFamily="18" charset="0"/>
                    </a:rPr>
                    <a:t>I</a:t>
                  </a:r>
                </a:p>
              </p:txBody>
            </p:sp>
            <p:sp>
              <p:nvSpPr>
                <p:cNvPr id="43" name="TextBox 42">
                  <a:extLst>
                    <a:ext uri="{FF2B5EF4-FFF2-40B4-BE49-F238E27FC236}">
                      <a16:creationId xmlns="" xmlns:a16="http://schemas.microsoft.com/office/drawing/2014/main" id="{9E4B4124-1F30-4471-85B5-B89BE16A14B3}"/>
                    </a:ext>
                  </a:extLst>
                </p:cNvPr>
                <p:cNvSpPr txBox="1"/>
                <p:nvPr/>
              </p:nvSpPr>
              <p:spPr>
                <a:xfrm>
                  <a:off x="1668660" y="1887890"/>
                  <a:ext cx="4087350" cy="410369"/>
                </a:xfrm>
                <a:prstGeom prst="rect">
                  <a:avLst/>
                </a:prstGeom>
                <a:noFill/>
              </p:spPr>
              <p:txBody>
                <a:bodyPr wrap="square" rtlCol="0">
                  <a:spAutoFit/>
                </a:bodyPr>
                <a:lstStyle/>
                <a:p>
                  <a:pPr lvl="0"/>
                  <a:r>
                    <a:rPr lang="en-US" sz="1400" b="1" dirty="0">
                      <a:latin typeface="Georgia" panose="02040502050405020303" pitchFamily="18" charset="0"/>
                    </a:rPr>
                    <a:t>Number of Means of Egress</a:t>
                  </a:r>
                </a:p>
              </p:txBody>
            </p:sp>
          </p:grpSp>
          <p:grpSp>
            <p:nvGrpSpPr>
              <p:cNvPr id="46" name="Group 45">
                <a:extLst>
                  <a:ext uri="{FF2B5EF4-FFF2-40B4-BE49-F238E27FC236}">
                    <a16:creationId xmlns="" xmlns:a16="http://schemas.microsoft.com/office/drawing/2014/main" id="{E8B63C1B-4781-4FE2-B9CE-85CB60B8D4FC}"/>
                  </a:ext>
                </a:extLst>
              </p:cNvPr>
              <p:cNvGrpSpPr/>
              <p:nvPr/>
            </p:nvGrpSpPr>
            <p:grpSpPr>
              <a:xfrm>
                <a:off x="481920" y="3252646"/>
                <a:ext cx="5081039" cy="696036"/>
                <a:chOff x="674971" y="1705971"/>
                <a:chExt cx="5081039" cy="696036"/>
              </a:xfrm>
            </p:grpSpPr>
            <p:sp>
              <p:nvSpPr>
                <p:cNvPr id="47" name="Oval 46">
                  <a:extLst>
                    <a:ext uri="{FF2B5EF4-FFF2-40B4-BE49-F238E27FC236}">
                      <a16:creationId xmlns="" xmlns:a16="http://schemas.microsoft.com/office/drawing/2014/main" id="{ACD053B9-CED2-4F86-B14B-2DCCC24B3C10}"/>
                    </a:ext>
                  </a:extLst>
                </p:cNvPr>
                <p:cNvSpPr/>
                <p:nvPr/>
              </p:nvSpPr>
              <p:spPr>
                <a:xfrm>
                  <a:off x="674971" y="1705971"/>
                  <a:ext cx="696036" cy="696036"/>
                </a:xfrm>
                <a:prstGeom prst="ellipse">
                  <a:avLst/>
                </a:prstGeom>
                <a:solidFill>
                  <a:schemeClr val="accent2"/>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latin typeface="Georgia" panose="02040502050405020303" pitchFamily="18" charset="0"/>
                    </a:rPr>
                    <a:t>II</a:t>
                  </a:r>
                </a:p>
              </p:txBody>
            </p:sp>
            <p:sp>
              <p:nvSpPr>
                <p:cNvPr id="50" name="TextBox 49">
                  <a:extLst>
                    <a:ext uri="{FF2B5EF4-FFF2-40B4-BE49-F238E27FC236}">
                      <a16:creationId xmlns="" xmlns:a16="http://schemas.microsoft.com/office/drawing/2014/main" id="{A7046DE5-15D7-481C-856F-3419C1DBEB48}"/>
                    </a:ext>
                  </a:extLst>
                </p:cNvPr>
                <p:cNvSpPr txBox="1"/>
                <p:nvPr/>
              </p:nvSpPr>
              <p:spPr>
                <a:xfrm>
                  <a:off x="1668660" y="1887890"/>
                  <a:ext cx="4087350" cy="410369"/>
                </a:xfrm>
                <a:prstGeom prst="rect">
                  <a:avLst/>
                </a:prstGeom>
                <a:noFill/>
              </p:spPr>
              <p:txBody>
                <a:bodyPr wrap="square" rtlCol="0">
                  <a:spAutoFit/>
                </a:bodyPr>
                <a:lstStyle/>
                <a:p>
                  <a:pPr lvl="0"/>
                  <a:r>
                    <a:rPr lang="en-US" sz="1400" b="1" dirty="0">
                      <a:latin typeface="Georgia" panose="02040502050405020303" pitchFamily="18" charset="0"/>
                    </a:rPr>
                    <a:t>Remoteness of Means of Egress</a:t>
                  </a:r>
                </a:p>
              </p:txBody>
            </p:sp>
          </p:grpSp>
          <p:grpSp>
            <p:nvGrpSpPr>
              <p:cNvPr id="51" name="Group 50">
                <a:extLst>
                  <a:ext uri="{FF2B5EF4-FFF2-40B4-BE49-F238E27FC236}">
                    <a16:creationId xmlns="" xmlns:a16="http://schemas.microsoft.com/office/drawing/2014/main" id="{24DFDCA5-6F29-44E2-BEC1-C2C7F83E9B9A}"/>
                  </a:ext>
                </a:extLst>
              </p:cNvPr>
              <p:cNvGrpSpPr/>
              <p:nvPr/>
            </p:nvGrpSpPr>
            <p:grpSpPr>
              <a:xfrm>
                <a:off x="481920" y="4799321"/>
                <a:ext cx="5081039" cy="701463"/>
                <a:chOff x="674971" y="1705971"/>
                <a:chExt cx="5081039" cy="701463"/>
              </a:xfrm>
            </p:grpSpPr>
            <p:sp>
              <p:nvSpPr>
                <p:cNvPr id="52" name="Oval 51">
                  <a:extLst>
                    <a:ext uri="{FF2B5EF4-FFF2-40B4-BE49-F238E27FC236}">
                      <a16:creationId xmlns="" xmlns:a16="http://schemas.microsoft.com/office/drawing/2014/main" id="{E1754A35-6153-4633-B207-4016EC89F2A3}"/>
                    </a:ext>
                  </a:extLst>
                </p:cNvPr>
                <p:cNvSpPr/>
                <p:nvPr/>
              </p:nvSpPr>
              <p:spPr>
                <a:xfrm>
                  <a:off x="674971" y="1705971"/>
                  <a:ext cx="696036" cy="696036"/>
                </a:xfrm>
                <a:prstGeom prst="ellipse">
                  <a:avLst/>
                </a:prstGeom>
                <a:solidFill>
                  <a:schemeClr val="accent2"/>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latin typeface="Georgia" panose="02040502050405020303" pitchFamily="18" charset="0"/>
                    </a:rPr>
                    <a:t>III</a:t>
                  </a:r>
                </a:p>
              </p:txBody>
            </p:sp>
            <p:sp>
              <p:nvSpPr>
                <p:cNvPr id="55" name="TextBox 54">
                  <a:extLst>
                    <a:ext uri="{FF2B5EF4-FFF2-40B4-BE49-F238E27FC236}">
                      <a16:creationId xmlns="" xmlns:a16="http://schemas.microsoft.com/office/drawing/2014/main" id="{ABD410C3-5FAD-41E5-8F60-4EA6AE1260C2}"/>
                    </a:ext>
                  </a:extLst>
                </p:cNvPr>
                <p:cNvSpPr txBox="1"/>
                <p:nvPr/>
              </p:nvSpPr>
              <p:spPr>
                <a:xfrm>
                  <a:off x="1668660" y="1709807"/>
                  <a:ext cx="4087350" cy="697627"/>
                </a:xfrm>
                <a:prstGeom prst="rect">
                  <a:avLst/>
                </a:prstGeom>
                <a:noFill/>
              </p:spPr>
              <p:txBody>
                <a:bodyPr wrap="square" rtlCol="0">
                  <a:spAutoFit/>
                </a:bodyPr>
                <a:lstStyle/>
                <a:p>
                  <a:pPr lvl="0"/>
                  <a:r>
                    <a:rPr lang="en-US" sz="1400" b="1" dirty="0">
                      <a:latin typeface="Georgia" panose="02040502050405020303" pitchFamily="18" charset="0"/>
                    </a:rPr>
                    <a:t>Remoteness of Exit arrangement in buildings </a:t>
                  </a:r>
                </a:p>
              </p:txBody>
            </p:sp>
          </p:grpSp>
        </p:grpSp>
        <p:grpSp>
          <p:nvGrpSpPr>
            <p:cNvPr id="58" name="Group 57">
              <a:extLst>
                <a:ext uri="{FF2B5EF4-FFF2-40B4-BE49-F238E27FC236}">
                  <a16:creationId xmlns="" xmlns:a16="http://schemas.microsoft.com/office/drawing/2014/main" id="{82753AD1-4577-4E11-B886-9FEFFB72F846}"/>
                </a:ext>
              </a:extLst>
            </p:cNvPr>
            <p:cNvGrpSpPr/>
            <p:nvPr/>
          </p:nvGrpSpPr>
          <p:grpSpPr>
            <a:xfrm>
              <a:off x="380010" y="6690985"/>
              <a:ext cx="5081040" cy="701461"/>
              <a:chOff x="-4816687" y="6409003"/>
              <a:chExt cx="5081041" cy="701462"/>
            </a:xfrm>
          </p:grpSpPr>
          <p:sp>
            <p:nvSpPr>
              <p:cNvPr id="69" name="Oval 68">
                <a:extLst>
                  <a:ext uri="{FF2B5EF4-FFF2-40B4-BE49-F238E27FC236}">
                    <a16:creationId xmlns="" xmlns:a16="http://schemas.microsoft.com/office/drawing/2014/main" id="{3ECE0F12-42FC-4386-9EFB-16CB0751A0CA}"/>
                  </a:ext>
                </a:extLst>
              </p:cNvPr>
              <p:cNvSpPr/>
              <p:nvPr/>
            </p:nvSpPr>
            <p:spPr>
              <a:xfrm>
                <a:off x="-4816687" y="6409003"/>
                <a:ext cx="696036" cy="696036"/>
              </a:xfrm>
              <a:prstGeom prst="ellipse">
                <a:avLst/>
              </a:prstGeom>
              <a:solidFill>
                <a:schemeClr val="accent2"/>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latin typeface="Georgia" panose="02040502050405020303" pitchFamily="18" charset="0"/>
                  </a:rPr>
                  <a:t>IV</a:t>
                </a:r>
              </a:p>
            </p:txBody>
          </p:sp>
          <p:sp>
            <p:nvSpPr>
              <p:cNvPr id="72" name="TextBox 71">
                <a:extLst>
                  <a:ext uri="{FF2B5EF4-FFF2-40B4-BE49-F238E27FC236}">
                    <a16:creationId xmlns="" xmlns:a16="http://schemas.microsoft.com/office/drawing/2014/main" id="{D7A082CD-3C8D-484C-8ACD-B0BF09055CD4}"/>
                  </a:ext>
                </a:extLst>
              </p:cNvPr>
              <p:cNvSpPr txBox="1"/>
              <p:nvPr/>
            </p:nvSpPr>
            <p:spPr>
              <a:xfrm>
                <a:off x="-3822996" y="6412836"/>
                <a:ext cx="4087350" cy="697629"/>
              </a:xfrm>
              <a:prstGeom prst="rect">
                <a:avLst/>
              </a:prstGeom>
              <a:noFill/>
            </p:spPr>
            <p:txBody>
              <a:bodyPr wrap="square" rtlCol="0">
                <a:spAutoFit/>
              </a:bodyPr>
              <a:lstStyle/>
              <a:p>
                <a:pPr lvl="0"/>
                <a:r>
                  <a:rPr lang="en-US" sz="1400" b="1" dirty="0" err="1">
                    <a:latin typeface="Georgia" panose="02040502050405020303" pitchFamily="18" charset="0"/>
                  </a:rPr>
                  <a:t>Commonpath</a:t>
                </a:r>
                <a:r>
                  <a:rPr lang="en-US" sz="1400" b="1" dirty="0">
                    <a:latin typeface="Georgia" panose="02040502050405020303" pitchFamily="18" charset="0"/>
                  </a:rPr>
                  <a:t>, Dead end and Travel Distance</a:t>
                </a:r>
              </a:p>
            </p:txBody>
          </p:sp>
        </p:grpSp>
      </p:grpSp>
      <p:sp>
        <p:nvSpPr>
          <p:cNvPr id="42" name="Oval 41">
            <a:extLst>
              <a:ext uri="{FF2B5EF4-FFF2-40B4-BE49-F238E27FC236}">
                <a16:creationId xmlns="" xmlns:a16="http://schemas.microsoft.com/office/drawing/2014/main" id="{8052B981-E450-EFD5-C1EC-B792E093EA4B}"/>
              </a:ext>
            </a:extLst>
          </p:cNvPr>
          <p:cNvSpPr/>
          <p:nvPr/>
        </p:nvSpPr>
        <p:spPr>
          <a:xfrm>
            <a:off x="607239" y="6107877"/>
            <a:ext cx="522027" cy="522027"/>
          </a:xfrm>
          <a:prstGeom prst="ellipse">
            <a:avLst/>
          </a:prstGeom>
          <a:solidFill>
            <a:schemeClr val="accent2"/>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latin typeface="Georgia" panose="02040502050405020303" pitchFamily="18" charset="0"/>
              </a:rPr>
              <a:t>V</a:t>
            </a:r>
          </a:p>
        </p:txBody>
      </p:sp>
      <p:sp>
        <p:nvSpPr>
          <p:cNvPr id="44" name="TextBox 43">
            <a:extLst>
              <a:ext uri="{FF2B5EF4-FFF2-40B4-BE49-F238E27FC236}">
                <a16:creationId xmlns="" xmlns:a16="http://schemas.microsoft.com/office/drawing/2014/main" id="{C2F2BC6D-7AD0-150D-5FA0-E8171E1282A7}"/>
              </a:ext>
            </a:extLst>
          </p:cNvPr>
          <p:cNvSpPr txBox="1"/>
          <p:nvPr/>
        </p:nvSpPr>
        <p:spPr>
          <a:xfrm>
            <a:off x="1352507" y="6110752"/>
            <a:ext cx="3065512" cy="523220"/>
          </a:xfrm>
          <a:prstGeom prst="rect">
            <a:avLst/>
          </a:prstGeom>
          <a:noFill/>
        </p:spPr>
        <p:txBody>
          <a:bodyPr wrap="square" rtlCol="0">
            <a:spAutoFit/>
          </a:bodyPr>
          <a:lstStyle/>
          <a:p>
            <a:pPr lvl="0"/>
            <a:r>
              <a:rPr lang="en-US" sz="1400" b="1" dirty="0">
                <a:latin typeface="Georgia" panose="02040502050405020303" pitchFamily="18" charset="0"/>
              </a:rPr>
              <a:t>Measurement of </a:t>
            </a:r>
            <a:r>
              <a:rPr lang="en-US" sz="1400" b="1" dirty="0" err="1">
                <a:latin typeface="Georgia" panose="02040502050405020303" pitchFamily="18" charset="0"/>
              </a:rPr>
              <a:t>Commonpath</a:t>
            </a:r>
            <a:r>
              <a:rPr lang="en-US" sz="1400" b="1" dirty="0">
                <a:latin typeface="Georgia" panose="02040502050405020303" pitchFamily="18" charset="0"/>
              </a:rPr>
              <a:t>, Dead ends and Travel Distance</a:t>
            </a:r>
          </a:p>
        </p:txBody>
      </p:sp>
    </p:spTree>
    <p:extLst>
      <p:ext uri="{BB962C8B-B14F-4D97-AF65-F5344CB8AC3E}">
        <p14:creationId xmlns:p14="http://schemas.microsoft.com/office/powerpoint/2010/main" val="1923565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3D394C94-B0E0-4A7F-A075-9BD3812F1339}"/>
              </a:ext>
            </a:extLst>
          </p:cNvPr>
          <p:cNvSpPr/>
          <p:nvPr/>
        </p:nvSpPr>
        <p:spPr>
          <a:xfrm>
            <a:off x="0" y="0"/>
            <a:ext cx="9144000" cy="81049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3" name="Group 2">
            <a:extLst>
              <a:ext uri="{FF2B5EF4-FFF2-40B4-BE49-F238E27FC236}">
                <a16:creationId xmlns="" xmlns:a16="http://schemas.microsoft.com/office/drawing/2014/main" id="{D26ADE1F-513E-4553-9244-F7A412001BFA}"/>
              </a:ext>
            </a:extLst>
          </p:cNvPr>
          <p:cNvGrpSpPr/>
          <p:nvPr/>
        </p:nvGrpSpPr>
        <p:grpSpPr>
          <a:xfrm>
            <a:off x="1" y="810491"/>
            <a:ext cx="9143999" cy="223385"/>
            <a:chOff x="1" y="3253828"/>
            <a:chExt cx="12191998" cy="297847"/>
          </a:xfrm>
        </p:grpSpPr>
        <p:sp>
          <p:nvSpPr>
            <p:cNvPr id="4" name="Parallelogram 3">
              <a:extLst>
                <a:ext uri="{FF2B5EF4-FFF2-40B4-BE49-F238E27FC236}">
                  <a16:creationId xmlns="" xmlns:a16="http://schemas.microsoft.com/office/drawing/2014/main" id="{F8B2870E-E845-47E0-AB03-694651373743}"/>
                </a:ext>
              </a:extLst>
            </p:cNvPr>
            <p:cNvSpPr/>
            <p:nvPr/>
          </p:nvSpPr>
          <p:spPr>
            <a:xfrm flipV="1">
              <a:off x="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Parallelogram 4">
              <a:extLst>
                <a:ext uri="{FF2B5EF4-FFF2-40B4-BE49-F238E27FC236}">
                  <a16:creationId xmlns="" xmlns:a16="http://schemas.microsoft.com/office/drawing/2014/main" id="{F1C128A1-E74B-466B-940C-C357ED0C8F74}"/>
                </a:ext>
              </a:extLst>
            </p:cNvPr>
            <p:cNvSpPr/>
            <p:nvPr/>
          </p:nvSpPr>
          <p:spPr>
            <a:xfrm flipV="1">
              <a:off x="33748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Parallelogram 5">
              <a:extLst>
                <a:ext uri="{FF2B5EF4-FFF2-40B4-BE49-F238E27FC236}">
                  <a16:creationId xmlns="" xmlns:a16="http://schemas.microsoft.com/office/drawing/2014/main" id="{1031E081-0D85-4245-963D-4E15ACB06C9F}"/>
                </a:ext>
              </a:extLst>
            </p:cNvPr>
            <p:cNvSpPr/>
            <p:nvPr/>
          </p:nvSpPr>
          <p:spPr>
            <a:xfrm flipV="1">
              <a:off x="67497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Parallelogram 6">
              <a:extLst>
                <a:ext uri="{FF2B5EF4-FFF2-40B4-BE49-F238E27FC236}">
                  <a16:creationId xmlns="" xmlns:a16="http://schemas.microsoft.com/office/drawing/2014/main" id="{11641113-9A01-4104-A9B9-EDE3745DFCFB}"/>
                </a:ext>
              </a:extLst>
            </p:cNvPr>
            <p:cNvSpPr/>
            <p:nvPr/>
          </p:nvSpPr>
          <p:spPr>
            <a:xfrm flipV="1">
              <a:off x="101245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Parallelogram 7">
              <a:extLst>
                <a:ext uri="{FF2B5EF4-FFF2-40B4-BE49-F238E27FC236}">
                  <a16:creationId xmlns="" xmlns:a16="http://schemas.microsoft.com/office/drawing/2014/main" id="{867A76EA-B07F-4DF3-BFDA-EF38D520FB2E}"/>
                </a:ext>
              </a:extLst>
            </p:cNvPr>
            <p:cNvSpPr/>
            <p:nvPr/>
          </p:nvSpPr>
          <p:spPr>
            <a:xfrm flipV="1">
              <a:off x="134994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Parallelogram 8">
              <a:extLst>
                <a:ext uri="{FF2B5EF4-FFF2-40B4-BE49-F238E27FC236}">
                  <a16:creationId xmlns="" xmlns:a16="http://schemas.microsoft.com/office/drawing/2014/main" id="{003A6185-C227-4D36-B79B-A833A8227031}"/>
                </a:ext>
              </a:extLst>
            </p:cNvPr>
            <p:cNvSpPr/>
            <p:nvPr/>
          </p:nvSpPr>
          <p:spPr>
            <a:xfrm flipV="1">
              <a:off x="168742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Parallelogram 9">
              <a:extLst>
                <a:ext uri="{FF2B5EF4-FFF2-40B4-BE49-F238E27FC236}">
                  <a16:creationId xmlns="" xmlns:a16="http://schemas.microsoft.com/office/drawing/2014/main" id="{BE756F01-8570-451A-A20F-4AE2CA552B48}"/>
                </a:ext>
              </a:extLst>
            </p:cNvPr>
            <p:cNvSpPr/>
            <p:nvPr/>
          </p:nvSpPr>
          <p:spPr>
            <a:xfrm flipV="1">
              <a:off x="202491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Parallelogram 10">
              <a:extLst>
                <a:ext uri="{FF2B5EF4-FFF2-40B4-BE49-F238E27FC236}">
                  <a16:creationId xmlns="" xmlns:a16="http://schemas.microsoft.com/office/drawing/2014/main" id="{85CCA0AD-D132-4848-ACF4-FC8E3AD96EDE}"/>
                </a:ext>
              </a:extLst>
            </p:cNvPr>
            <p:cNvSpPr/>
            <p:nvPr/>
          </p:nvSpPr>
          <p:spPr>
            <a:xfrm flipV="1">
              <a:off x="236239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Parallelogram 11">
              <a:extLst>
                <a:ext uri="{FF2B5EF4-FFF2-40B4-BE49-F238E27FC236}">
                  <a16:creationId xmlns="" xmlns:a16="http://schemas.microsoft.com/office/drawing/2014/main" id="{6854169A-EA34-4374-9668-103F0A74F290}"/>
                </a:ext>
              </a:extLst>
            </p:cNvPr>
            <p:cNvSpPr/>
            <p:nvPr/>
          </p:nvSpPr>
          <p:spPr>
            <a:xfrm flipV="1">
              <a:off x="269988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Parallelogram 12">
              <a:extLst>
                <a:ext uri="{FF2B5EF4-FFF2-40B4-BE49-F238E27FC236}">
                  <a16:creationId xmlns="" xmlns:a16="http://schemas.microsoft.com/office/drawing/2014/main" id="{C0BDB19B-14CB-4DEB-B1BB-DD3892AC77FE}"/>
                </a:ext>
              </a:extLst>
            </p:cNvPr>
            <p:cNvSpPr/>
            <p:nvPr/>
          </p:nvSpPr>
          <p:spPr>
            <a:xfrm flipV="1">
              <a:off x="303736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Parallelogram 13">
              <a:extLst>
                <a:ext uri="{FF2B5EF4-FFF2-40B4-BE49-F238E27FC236}">
                  <a16:creationId xmlns="" xmlns:a16="http://schemas.microsoft.com/office/drawing/2014/main" id="{B0722577-2680-4D7C-9B22-7ACE7B77F966}"/>
                </a:ext>
              </a:extLst>
            </p:cNvPr>
            <p:cNvSpPr/>
            <p:nvPr/>
          </p:nvSpPr>
          <p:spPr>
            <a:xfrm flipV="1">
              <a:off x="337485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Parallelogram 14">
              <a:extLst>
                <a:ext uri="{FF2B5EF4-FFF2-40B4-BE49-F238E27FC236}">
                  <a16:creationId xmlns="" xmlns:a16="http://schemas.microsoft.com/office/drawing/2014/main" id="{CDB59938-B678-4372-8188-E891959B9F07}"/>
                </a:ext>
              </a:extLst>
            </p:cNvPr>
            <p:cNvSpPr/>
            <p:nvPr/>
          </p:nvSpPr>
          <p:spPr>
            <a:xfrm flipV="1">
              <a:off x="371233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Parallelogram 15">
              <a:extLst>
                <a:ext uri="{FF2B5EF4-FFF2-40B4-BE49-F238E27FC236}">
                  <a16:creationId xmlns="" xmlns:a16="http://schemas.microsoft.com/office/drawing/2014/main" id="{8A8EA10B-404E-46A2-8B62-570FE66006F1}"/>
                </a:ext>
              </a:extLst>
            </p:cNvPr>
            <p:cNvSpPr/>
            <p:nvPr/>
          </p:nvSpPr>
          <p:spPr>
            <a:xfrm flipV="1">
              <a:off x="404982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7" name="Parallelogram 16">
              <a:extLst>
                <a:ext uri="{FF2B5EF4-FFF2-40B4-BE49-F238E27FC236}">
                  <a16:creationId xmlns="" xmlns:a16="http://schemas.microsoft.com/office/drawing/2014/main" id="{D7467523-A571-4580-9A25-CF1E52110A67}"/>
                </a:ext>
              </a:extLst>
            </p:cNvPr>
            <p:cNvSpPr/>
            <p:nvPr/>
          </p:nvSpPr>
          <p:spPr>
            <a:xfrm flipV="1">
              <a:off x="438730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8" name="Parallelogram 17">
              <a:extLst>
                <a:ext uri="{FF2B5EF4-FFF2-40B4-BE49-F238E27FC236}">
                  <a16:creationId xmlns="" xmlns:a16="http://schemas.microsoft.com/office/drawing/2014/main" id="{91571ED5-2C83-4FC9-B3EF-33A911510221}"/>
                </a:ext>
              </a:extLst>
            </p:cNvPr>
            <p:cNvSpPr/>
            <p:nvPr/>
          </p:nvSpPr>
          <p:spPr>
            <a:xfrm flipV="1">
              <a:off x="472479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9" name="Parallelogram 18">
              <a:extLst>
                <a:ext uri="{FF2B5EF4-FFF2-40B4-BE49-F238E27FC236}">
                  <a16:creationId xmlns="" xmlns:a16="http://schemas.microsoft.com/office/drawing/2014/main" id="{750172F7-0808-44F2-8126-D0750BB33EC7}"/>
                </a:ext>
              </a:extLst>
            </p:cNvPr>
            <p:cNvSpPr/>
            <p:nvPr/>
          </p:nvSpPr>
          <p:spPr>
            <a:xfrm flipV="1">
              <a:off x="506227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 name="Parallelogram 19">
              <a:extLst>
                <a:ext uri="{FF2B5EF4-FFF2-40B4-BE49-F238E27FC236}">
                  <a16:creationId xmlns="" xmlns:a16="http://schemas.microsoft.com/office/drawing/2014/main" id="{10DB40A8-A8E2-4467-BABF-D5A518029E42}"/>
                </a:ext>
              </a:extLst>
            </p:cNvPr>
            <p:cNvSpPr/>
            <p:nvPr/>
          </p:nvSpPr>
          <p:spPr>
            <a:xfrm flipV="1">
              <a:off x="539976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 name="Parallelogram 20">
              <a:extLst>
                <a:ext uri="{FF2B5EF4-FFF2-40B4-BE49-F238E27FC236}">
                  <a16:creationId xmlns="" xmlns:a16="http://schemas.microsoft.com/office/drawing/2014/main" id="{8141B3A4-D95C-462F-BCE6-9013CCB87C7C}"/>
                </a:ext>
              </a:extLst>
            </p:cNvPr>
            <p:cNvSpPr/>
            <p:nvPr/>
          </p:nvSpPr>
          <p:spPr>
            <a:xfrm flipV="1">
              <a:off x="573724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2" name="Parallelogram 21">
              <a:extLst>
                <a:ext uri="{FF2B5EF4-FFF2-40B4-BE49-F238E27FC236}">
                  <a16:creationId xmlns="" xmlns:a16="http://schemas.microsoft.com/office/drawing/2014/main" id="{3981CBA6-81D6-48E8-B7F0-8CAC3E62CC8B}"/>
                </a:ext>
              </a:extLst>
            </p:cNvPr>
            <p:cNvSpPr/>
            <p:nvPr/>
          </p:nvSpPr>
          <p:spPr>
            <a:xfrm flipV="1">
              <a:off x="607473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3" name="Parallelogram 22">
              <a:extLst>
                <a:ext uri="{FF2B5EF4-FFF2-40B4-BE49-F238E27FC236}">
                  <a16:creationId xmlns="" xmlns:a16="http://schemas.microsoft.com/office/drawing/2014/main" id="{E42419AD-B13C-417D-A4E0-9A34D1FC8D57}"/>
                </a:ext>
              </a:extLst>
            </p:cNvPr>
            <p:cNvSpPr/>
            <p:nvPr/>
          </p:nvSpPr>
          <p:spPr>
            <a:xfrm flipV="1">
              <a:off x="641221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4" name="Parallelogram 23">
              <a:extLst>
                <a:ext uri="{FF2B5EF4-FFF2-40B4-BE49-F238E27FC236}">
                  <a16:creationId xmlns="" xmlns:a16="http://schemas.microsoft.com/office/drawing/2014/main" id="{AFB3732D-16DA-4655-8473-1949D9F7980F}"/>
                </a:ext>
              </a:extLst>
            </p:cNvPr>
            <p:cNvSpPr/>
            <p:nvPr/>
          </p:nvSpPr>
          <p:spPr>
            <a:xfrm flipV="1">
              <a:off x="674970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5" name="Parallelogram 24">
              <a:extLst>
                <a:ext uri="{FF2B5EF4-FFF2-40B4-BE49-F238E27FC236}">
                  <a16:creationId xmlns="" xmlns:a16="http://schemas.microsoft.com/office/drawing/2014/main" id="{17C79FC4-2A8E-4400-B454-308B90AA244C}"/>
                </a:ext>
              </a:extLst>
            </p:cNvPr>
            <p:cNvSpPr/>
            <p:nvPr/>
          </p:nvSpPr>
          <p:spPr>
            <a:xfrm flipV="1">
              <a:off x="708718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6" name="Parallelogram 25">
              <a:extLst>
                <a:ext uri="{FF2B5EF4-FFF2-40B4-BE49-F238E27FC236}">
                  <a16:creationId xmlns="" xmlns:a16="http://schemas.microsoft.com/office/drawing/2014/main" id="{C05EB99A-FA8C-49AF-8323-6C778C0AA18C}"/>
                </a:ext>
              </a:extLst>
            </p:cNvPr>
            <p:cNvSpPr/>
            <p:nvPr/>
          </p:nvSpPr>
          <p:spPr>
            <a:xfrm flipV="1">
              <a:off x="742467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7" name="Parallelogram 26">
              <a:extLst>
                <a:ext uri="{FF2B5EF4-FFF2-40B4-BE49-F238E27FC236}">
                  <a16:creationId xmlns="" xmlns:a16="http://schemas.microsoft.com/office/drawing/2014/main" id="{831E53AC-2A7B-4E07-A3EB-BAA437B52937}"/>
                </a:ext>
              </a:extLst>
            </p:cNvPr>
            <p:cNvSpPr/>
            <p:nvPr/>
          </p:nvSpPr>
          <p:spPr>
            <a:xfrm flipV="1">
              <a:off x="776215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8" name="Parallelogram 27">
              <a:extLst>
                <a:ext uri="{FF2B5EF4-FFF2-40B4-BE49-F238E27FC236}">
                  <a16:creationId xmlns="" xmlns:a16="http://schemas.microsoft.com/office/drawing/2014/main" id="{A2D0A4F0-F6D0-45A6-93B4-5D0E566DAD23}"/>
                </a:ext>
              </a:extLst>
            </p:cNvPr>
            <p:cNvSpPr/>
            <p:nvPr/>
          </p:nvSpPr>
          <p:spPr>
            <a:xfrm flipV="1">
              <a:off x="809964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9" name="Parallelogram 28">
              <a:extLst>
                <a:ext uri="{FF2B5EF4-FFF2-40B4-BE49-F238E27FC236}">
                  <a16:creationId xmlns="" xmlns:a16="http://schemas.microsoft.com/office/drawing/2014/main" id="{6617B886-DDAD-4FF8-B963-7EEC3E9309F1}"/>
                </a:ext>
              </a:extLst>
            </p:cNvPr>
            <p:cNvSpPr/>
            <p:nvPr/>
          </p:nvSpPr>
          <p:spPr>
            <a:xfrm flipV="1">
              <a:off x="843712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0" name="Parallelogram 29">
              <a:extLst>
                <a:ext uri="{FF2B5EF4-FFF2-40B4-BE49-F238E27FC236}">
                  <a16:creationId xmlns="" xmlns:a16="http://schemas.microsoft.com/office/drawing/2014/main" id="{42168F79-85CD-4F5B-9FAF-6D42887962A1}"/>
                </a:ext>
              </a:extLst>
            </p:cNvPr>
            <p:cNvSpPr/>
            <p:nvPr/>
          </p:nvSpPr>
          <p:spPr>
            <a:xfrm flipV="1">
              <a:off x="877461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1" name="Parallelogram 30">
              <a:extLst>
                <a:ext uri="{FF2B5EF4-FFF2-40B4-BE49-F238E27FC236}">
                  <a16:creationId xmlns="" xmlns:a16="http://schemas.microsoft.com/office/drawing/2014/main" id="{1FEA10A5-5EBC-47FB-88FC-93C21EC1DE75}"/>
                </a:ext>
              </a:extLst>
            </p:cNvPr>
            <p:cNvSpPr/>
            <p:nvPr/>
          </p:nvSpPr>
          <p:spPr>
            <a:xfrm flipV="1">
              <a:off x="911209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2" name="Parallelogram 31">
              <a:extLst>
                <a:ext uri="{FF2B5EF4-FFF2-40B4-BE49-F238E27FC236}">
                  <a16:creationId xmlns="" xmlns:a16="http://schemas.microsoft.com/office/drawing/2014/main" id="{D2C2EC56-D04A-431D-BD71-A20AFAE457B9}"/>
                </a:ext>
              </a:extLst>
            </p:cNvPr>
            <p:cNvSpPr/>
            <p:nvPr/>
          </p:nvSpPr>
          <p:spPr>
            <a:xfrm flipV="1">
              <a:off x="944958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3" name="Parallelogram 32">
              <a:extLst>
                <a:ext uri="{FF2B5EF4-FFF2-40B4-BE49-F238E27FC236}">
                  <a16:creationId xmlns="" xmlns:a16="http://schemas.microsoft.com/office/drawing/2014/main" id="{E51BD0EA-F689-4E96-B20C-B8375FD463E3}"/>
                </a:ext>
              </a:extLst>
            </p:cNvPr>
            <p:cNvSpPr/>
            <p:nvPr/>
          </p:nvSpPr>
          <p:spPr>
            <a:xfrm flipV="1">
              <a:off x="978706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4" name="Parallelogram 33">
              <a:extLst>
                <a:ext uri="{FF2B5EF4-FFF2-40B4-BE49-F238E27FC236}">
                  <a16:creationId xmlns="" xmlns:a16="http://schemas.microsoft.com/office/drawing/2014/main" id="{7E8AAEAC-2D2A-46EB-B3D9-ACB1AFD86CE3}"/>
                </a:ext>
              </a:extLst>
            </p:cNvPr>
            <p:cNvSpPr/>
            <p:nvPr/>
          </p:nvSpPr>
          <p:spPr>
            <a:xfrm flipV="1">
              <a:off x="1012455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5" name="Parallelogram 34">
              <a:extLst>
                <a:ext uri="{FF2B5EF4-FFF2-40B4-BE49-F238E27FC236}">
                  <a16:creationId xmlns="" xmlns:a16="http://schemas.microsoft.com/office/drawing/2014/main" id="{A57717C3-E63B-4EA6-82DD-E0A18CA45CD2}"/>
                </a:ext>
              </a:extLst>
            </p:cNvPr>
            <p:cNvSpPr/>
            <p:nvPr/>
          </p:nvSpPr>
          <p:spPr>
            <a:xfrm flipV="1">
              <a:off x="1046203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6" name="Parallelogram 35">
              <a:extLst>
                <a:ext uri="{FF2B5EF4-FFF2-40B4-BE49-F238E27FC236}">
                  <a16:creationId xmlns="" xmlns:a16="http://schemas.microsoft.com/office/drawing/2014/main" id="{2512DD02-0DD7-4CB5-A31F-245C5B16BE5A}"/>
                </a:ext>
              </a:extLst>
            </p:cNvPr>
            <p:cNvSpPr/>
            <p:nvPr/>
          </p:nvSpPr>
          <p:spPr>
            <a:xfrm flipV="1">
              <a:off x="1079952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7" name="Parallelogram 36">
              <a:extLst>
                <a:ext uri="{FF2B5EF4-FFF2-40B4-BE49-F238E27FC236}">
                  <a16:creationId xmlns="" xmlns:a16="http://schemas.microsoft.com/office/drawing/2014/main" id="{07D01076-A361-44F6-8939-4457A29B0B8D}"/>
                </a:ext>
              </a:extLst>
            </p:cNvPr>
            <p:cNvSpPr/>
            <p:nvPr/>
          </p:nvSpPr>
          <p:spPr>
            <a:xfrm flipV="1">
              <a:off x="1113700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8" name="Parallelogram 37">
              <a:extLst>
                <a:ext uri="{FF2B5EF4-FFF2-40B4-BE49-F238E27FC236}">
                  <a16:creationId xmlns="" xmlns:a16="http://schemas.microsoft.com/office/drawing/2014/main" id="{68FA7E34-8C71-4DCF-8408-D3CAC1582E37}"/>
                </a:ext>
              </a:extLst>
            </p:cNvPr>
            <p:cNvSpPr/>
            <p:nvPr/>
          </p:nvSpPr>
          <p:spPr>
            <a:xfrm flipV="1">
              <a:off x="1147449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9" name="Parallelogram 38">
              <a:extLst>
                <a:ext uri="{FF2B5EF4-FFF2-40B4-BE49-F238E27FC236}">
                  <a16:creationId xmlns="" xmlns:a16="http://schemas.microsoft.com/office/drawing/2014/main" id="{58339329-58B4-4BA3-8721-26D321983F9C}"/>
                </a:ext>
              </a:extLst>
            </p:cNvPr>
            <p:cNvSpPr/>
            <p:nvPr/>
          </p:nvSpPr>
          <p:spPr>
            <a:xfrm flipV="1">
              <a:off x="11811989"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40" name="TextBox 39">
            <a:extLst>
              <a:ext uri="{FF2B5EF4-FFF2-40B4-BE49-F238E27FC236}">
                <a16:creationId xmlns="" xmlns:a16="http://schemas.microsoft.com/office/drawing/2014/main" id="{56B2EDB4-E769-4FB5-B7FD-13E3CDFCDE35}"/>
              </a:ext>
            </a:extLst>
          </p:cNvPr>
          <p:cNvSpPr txBox="1"/>
          <p:nvPr/>
        </p:nvSpPr>
        <p:spPr>
          <a:xfrm>
            <a:off x="71252" y="119371"/>
            <a:ext cx="9072748" cy="600164"/>
          </a:xfrm>
          <a:prstGeom prst="rect">
            <a:avLst/>
          </a:prstGeom>
          <a:noFill/>
        </p:spPr>
        <p:txBody>
          <a:bodyPr wrap="square" rtlCol="0">
            <a:spAutoFit/>
          </a:bodyPr>
          <a:lstStyle/>
          <a:p>
            <a:r>
              <a:rPr lang="en-US" sz="3300" dirty="0">
                <a:latin typeface="Georgia" panose="02040502050405020303" pitchFamily="18" charset="0"/>
              </a:rPr>
              <a:t>Remoteness of Means of Egress</a:t>
            </a:r>
          </a:p>
        </p:txBody>
      </p:sp>
      <p:sp>
        <p:nvSpPr>
          <p:cNvPr id="46" name="Rectangle 45">
            <a:extLst>
              <a:ext uri="{FF2B5EF4-FFF2-40B4-BE49-F238E27FC236}">
                <a16:creationId xmlns="" xmlns:a16="http://schemas.microsoft.com/office/drawing/2014/main" id="{985C092A-B5CE-E1D9-C7B4-9C94413EF4C9}"/>
              </a:ext>
            </a:extLst>
          </p:cNvPr>
          <p:cNvSpPr/>
          <p:nvPr/>
        </p:nvSpPr>
        <p:spPr>
          <a:xfrm>
            <a:off x="285008" y="1304818"/>
            <a:ext cx="8725428" cy="474269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US" dirty="0">
                <a:solidFill>
                  <a:schemeClr val="tx1"/>
                </a:solidFill>
              </a:rPr>
              <a:t>Exits shall be located, and exit access shall be arranged, so that exits are readily accessible at all times.</a:t>
            </a:r>
          </a:p>
          <a:p>
            <a:pPr marL="342900"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r>
              <a:rPr lang="en-US" dirty="0">
                <a:solidFill>
                  <a:schemeClr val="tx1"/>
                </a:solidFill>
              </a:rPr>
              <a:t>Where exits are not immediately accessible from an open floor area, continuous passageways, aisles, or corridors leading directly to every exit shall be maintained and  shall be arranged to provide access for each occupant to not less than two exits by separate ways of travel, unless single exits are permitted as per individual occupancies.</a:t>
            </a:r>
          </a:p>
          <a:p>
            <a:pPr marL="342900"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r>
              <a:rPr lang="en-US" dirty="0">
                <a:solidFill>
                  <a:schemeClr val="tx1"/>
                </a:solidFill>
              </a:rPr>
              <a:t>Exit access corridors shall provide access to not less than two approved exits, unless  single exits are permitted as per individual occupancies.</a:t>
            </a:r>
          </a:p>
          <a:p>
            <a:pPr marL="342900"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r>
              <a:rPr lang="en-US" dirty="0">
                <a:solidFill>
                  <a:schemeClr val="tx1"/>
                </a:solidFill>
              </a:rPr>
              <a:t>Exits, Exit access, or Exit Discharge shall be remotely located from each other and be  arranged to minimize the possibility that more than one has the potential to be  blocked by any one fire or other emergency condition.</a:t>
            </a:r>
          </a:p>
        </p:txBody>
      </p:sp>
    </p:spTree>
    <p:extLst>
      <p:ext uri="{BB962C8B-B14F-4D97-AF65-F5344CB8AC3E}">
        <p14:creationId xmlns:p14="http://schemas.microsoft.com/office/powerpoint/2010/main" val="2219237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3D394C94-B0E0-4A7F-A075-9BD3812F1339}"/>
              </a:ext>
            </a:extLst>
          </p:cNvPr>
          <p:cNvSpPr/>
          <p:nvPr/>
        </p:nvSpPr>
        <p:spPr>
          <a:xfrm>
            <a:off x="0" y="0"/>
            <a:ext cx="9144000" cy="81049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3" name="Group 2">
            <a:extLst>
              <a:ext uri="{FF2B5EF4-FFF2-40B4-BE49-F238E27FC236}">
                <a16:creationId xmlns="" xmlns:a16="http://schemas.microsoft.com/office/drawing/2014/main" id="{D26ADE1F-513E-4553-9244-F7A412001BFA}"/>
              </a:ext>
            </a:extLst>
          </p:cNvPr>
          <p:cNvGrpSpPr/>
          <p:nvPr/>
        </p:nvGrpSpPr>
        <p:grpSpPr>
          <a:xfrm>
            <a:off x="1" y="810491"/>
            <a:ext cx="9143999" cy="223385"/>
            <a:chOff x="1" y="3253828"/>
            <a:chExt cx="12191998" cy="297847"/>
          </a:xfrm>
        </p:grpSpPr>
        <p:sp>
          <p:nvSpPr>
            <p:cNvPr id="4" name="Parallelogram 3">
              <a:extLst>
                <a:ext uri="{FF2B5EF4-FFF2-40B4-BE49-F238E27FC236}">
                  <a16:creationId xmlns="" xmlns:a16="http://schemas.microsoft.com/office/drawing/2014/main" id="{F8B2870E-E845-47E0-AB03-694651373743}"/>
                </a:ext>
              </a:extLst>
            </p:cNvPr>
            <p:cNvSpPr/>
            <p:nvPr/>
          </p:nvSpPr>
          <p:spPr>
            <a:xfrm flipV="1">
              <a:off x="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Parallelogram 4">
              <a:extLst>
                <a:ext uri="{FF2B5EF4-FFF2-40B4-BE49-F238E27FC236}">
                  <a16:creationId xmlns="" xmlns:a16="http://schemas.microsoft.com/office/drawing/2014/main" id="{F1C128A1-E74B-466B-940C-C357ED0C8F74}"/>
                </a:ext>
              </a:extLst>
            </p:cNvPr>
            <p:cNvSpPr/>
            <p:nvPr/>
          </p:nvSpPr>
          <p:spPr>
            <a:xfrm flipV="1">
              <a:off x="33748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Parallelogram 5">
              <a:extLst>
                <a:ext uri="{FF2B5EF4-FFF2-40B4-BE49-F238E27FC236}">
                  <a16:creationId xmlns="" xmlns:a16="http://schemas.microsoft.com/office/drawing/2014/main" id="{1031E081-0D85-4245-963D-4E15ACB06C9F}"/>
                </a:ext>
              </a:extLst>
            </p:cNvPr>
            <p:cNvSpPr/>
            <p:nvPr/>
          </p:nvSpPr>
          <p:spPr>
            <a:xfrm flipV="1">
              <a:off x="67497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Parallelogram 6">
              <a:extLst>
                <a:ext uri="{FF2B5EF4-FFF2-40B4-BE49-F238E27FC236}">
                  <a16:creationId xmlns="" xmlns:a16="http://schemas.microsoft.com/office/drawing/2014/main" id="{11641113-9A01-4104-A9B9-EDE3745DFCFB}"/>
                </a:ext>
              </a:extLst>
            </p:cNvPr>
            <p:cNvSpPr/>
            <p:nvPr/>
          </p:nvSpPr>
          <p:spPr>
            <a:xfrm flipV="1">
              <a:off x="101245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Parallelogram 7">
              <a:extLst>
                <a:ext uri="{FF2B5EF4-FFF2-40B4-BE49-F238E27FC236}">
                  <a16:creationId xmlns="" xmlns:a16="http://schemas.microsoft.com/office/drawing/2014/main" id="{867A76EA-B07F-4DF3-BFDA-EF38D520FB2E}"/>
                </a:ext>
              </a:extLst>
            </p:cNvPr>
            <p:cNvSpPr/>
            <p:nvPr/>
          </p:nvSpPr>
          <p:spPr>
            <a:xfrm flipV="1">
              <a:off x="134994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Parallelogram 8">
              <a:extLst>
                <a:ext uri="{FF2B5EF4-FFF2-40B4-BE49-F238E27FC236}">
                  <a16:creationId xmlns="" xmlns:a16="http://schemas.microsoft.com/office/drawing/2014/main" id="{003A6185-C227-4D36-B79B-A833A8227031}"/>
                </a:ext>
              </a:extLst>
            </p:cNvPr>
            <p:cNvSpPr/>
            <p:nvPr/>
          </p:nvSpPr>
          <p:spPr>
            <a:xfrm flipV="1">
              <a:off x="168742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Parallelogram 9">
              <a:extLst>
                <a:ext uri="{FF2B5EF4-FFF2-40B4-BE49-F238E27FC236}">
                  <a16:creationId xmlns="" xmlns:a16="http://schemas.microsoft.com/office/drawing/2014/main" id="{BE756F01-8570-451A-A20F-4AE2CA552B48}"/>
                </a:ext>
              </a:extLst>
            </p:cNvPr>
            <p:cNvSpPr/>
            <p:nvPr/>
          </p:nvSpPr>
          <p:spPr>
            <a:xfrm flipV="1">
              <a:off x="202491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Parallelogram 10">
              <a:extLst>
                <a:ext uri="{FF2B5EF4-FFF2-40B4-BE49-F238E27FC236}">
                  <a16:creationId xmlns="" xmlns:a16="http://schemas.microsoft.com/office/drawing/2014/main" id="{85CCA0AD-D132-4848-ACF4-FC8E3AD96EDE}"/>
                </a:ext>
              </a:extLst>
            </p:cNvPr>
            <p:cNvSpPr/>
            <p:nvPr/>
          </p:nvSpPr>
          <p:spPr>
            <a:xfrm flipV="1">
              <a:off x="236239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Parallelogram 11">
              <a:extLst>
                <a:ext uri="{FF2B5EF4-FFF2-40B4-BE49-F238E27FC236}">
                  <a16:creationId xmlns="" xmlns:a16="http://schemas.microsoft.com/office/drawing/2014/main" id="{6854169A-EA34-4374-9668-103F0A74F290}"/>
                </a:ext>
              </a:extLst>
            </p:cNvPr>
            <p:cNvSpPr/>
            <p:nvPr/>
          </p:nvSpPr>
          <p:spPr>
            <a:xfrm flipV="1">
              <a:off x="269988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Parallelogram 12">
              <a:extLst>
                <a:ext uri="{FF2B5EF4-FFF2-40B4-BE49-F238E27FC236}">
                  <a16:creationId xmlns="" xmlns:a16="http://schemas.microsoft.com/office/drawing/2014/main" id="{C0BDB19B-14CB-4DEB-B1BB-DD3892AC77FE}"/>
                </a:ext>
              </a:extLst>
            </p:cNvPr>
            <p:cNvSpPr/>
            <p:nvPr/>
          </p:nvSpPr>
          <p:spPr>
            <a:xfrm flipV="1">
              <a:off x="303736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Parallelogram 13">
              <a:extLst>
                <a:ext uri="{FF2B5EF4-FFF2-40B4-BE49-F238E27FC236}">
                  <a16:creationId xmlns="" xmlns:a16="http://schemas.microsoft.com/office/drawing/2014/main" id="{B0722577-2680-4D7C-9B22-7ACE7B77F966}"/>
                </a:ext>
              </a:extLst>
            </p:cNvPr>
            <p:cNvSpPr/>
            <p:nvPr/>
          </p:nvSpPr>
          <p:spPr>
            <a:xfrm flipV="1">
              <a:off x="337485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Parallelogram 14">
              <a:extLst>
                <a:ext uri="{FF2B5EF4-FFF2-40B4-BE49-F238E27FC236}">
                  <a16:creationId xmlns="" xmlns:a16="http://schemas.microsoft.com/office/drawing/2014/main" id="{CDB59938-B678-4372-8188-E891959B9F07}"/>
                </a:ext>
              </a:extLst>
            </p:cNvPr>
            <p:cNvSpPr/>
            <p:nvPr/>
          </p:nvSpPr>
          <p:spPr>
            <a:xfrm flipV="1">
              <a:off x="371233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Parallelogram 15">
              <a:extLst>
                <a:ext uri="{FF2B5EF4-FFF2-40B4-BE49-F238E27FC236}">
                  <a16:creationId xmlns="" xmlns:a16="http://schemas.microsoft.com/office/drawing/2014/main" id="{8A8EA10B-404E-46A2-8B62-570FE66006F1}"/>
                </a:ext>
              </a:extLst>
            </p:cNvPr>
            <p:cNvSpPr/>
            <p:nvPr/>
          </p:nvSpPr>
          <p:spPr>
            <a:xfrm flipV="1">
              <a:off x="404982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7" name="Parallelogram 16">
              <a:extLst>
                <a:ext uri="{FF2B5EF4-FFF2-40B4-BE49-F238E27FC236}">
                  <a16:creationId xmlns="" xmlns:a16="http://schemas.microsoft.com/office/drawing/2014/main" id="{D7467523-A571-4580-9A25-CF1E52110A67}"/>
                </a:ext>
              </a:extLst>
            </p:cNvPr>
            <p:cNvSpPr/>
            <p:nvPr/>
          </p:nvSpPr>
          <p:spPr>
            <a:xfrm flipV="1">
              <a:off x="438730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8" name="Parallelogram 17">
              <a:extLst>
                <a:ext uri="{FF2B5EF4-FFF2-40B4-BE49-F238E27FC236}">
                  <a16:creationId xmlns="" xmlns:a16="http://schemas.microsoft.com/office/drawing/2014/main" id="{91571ED5-2C83-4FC9-B3EF-33A911510221}"/>
                </a:ext>
              </a:extLst>
            </p:cNvPr>
            <p:cNvSpPr/>
            <p:nvPr/>
          </p:nvSpPr>
          <p:spPr>
            <a:xfrm flipV="1">
              <a:off x="472479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9" name="Parallelogram 18">
              <a:extLst>
                <a:ext uri="{FF2B5EF4-FFF2-40B4-BE49-F238E27FC236}">
                  <a16:creationId xmlns="" xmlns:a16="http://schemas.microsoft.com/office/drawing/2014/main" id="{750172F7-0808-44F2-8126-D0750BB33EC7}"/>
                </a:ext>
              </a:extLst>
            </p:cNvPr>
            <p:cNvSpPr/>
            <p:nvPr/>
          </p:nvSpPr>
          <p:spPr>
            <a:xfrm flipV="1">
              <a:off x="506227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 name="Parallelogram 19">
              <a:extLst>
                <a:ext uri="{FF2B5EF4-FFF2-40B4-BE49-F238E27FC236}">
                  <a16:creationId xmlns="" xmlns:a16="http://schemas.microsoft.com/office/drawing/2014/main" id="{10DB40A8-A8E2-4467-BABF-D5A518029E42}"/>
                </a:ext>
              </a:extLst>
            </p:cNvPr>
            <p:cNvSpPr/>
            <p:nvPr/>
          </p:nvSpPr>
          <p:spPr>
            <a:xfrm flipV="1">
              <a:off x="539976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 name="Parallelogram 20">
              <a:extLst>
                <a:ext uri="{FF2B5EF4-FFF2-40B4-BE49-F238E27FC236}">
                  <a16:creationId xmlns="" xmlns:a16="http://schemas.microsoft.com/office/drawing/2014/main" id="{8141B3A4-D95C-462F-BCE6-9013CCB87C7C}"/>
                </a:ext>
              </a:extLst>
            </p:cNvPr>
            <p:cNvSpPr/>
            <p:nvPr/>
          </p:nvSpPr>
          <p:spPr>
            <a:xfrm flipV="1">
              <a:off x="573724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2" name="Parallelogram 21">
              <a:extLst>
                <a:ext uri="{FF2B5EF4-FFF2-40B4-BE49-F238E27FC236}">
                  <a16:creationId xmlns="" xmlns:a16="http://schemas.microsoft.com/office/drawing/2014/main" id="{3981CBA6-81D6-48E8-B7F0-8CAC3E62CC8B}"/>
                </a:ext>
              </a:extLst>
            </p:cNvPr>
            <p:cNvSpPr/>
            <p:nvPr/>
          </p:nvSpPr>
          <p:spPr>
            <a:xfrm flipV="1">
              <a:off x="607473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3" name="Parallelogram 22">
              <a:extLst>
                <a:ext uri="{FF2B5EF4-FFF2-40B4-BE49-F238E27FC236}">
                  <a16:creationId xmlns="" xmlns:a16="http://schemas.microsoft.com/office/drawing/2014/main" id="{E42419AD-B13C-417D-A4E0-9A34D1FC8D57}"/>
                </a:ext>
              </a:extLst>
            </p:cNvPr>
            <p:cNvSpPr/>
            <p:nvPr/>
          </p:nvSpPr>
          <p:spPr>
            <a:xfrm flipV="1">
              <a:off x="641221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4" name="Parallelogram 23">
              <a:extLst>
                <a:ext uri="{FF2B5EF4-FFF2-40B4-BE49-F238E27FC236}">
                  <a16:creationId xmlns="" xmlns:a16="http://schemas.microsoft.com/office/drawing/2014/main" id="{AFB3732D-16DA-4655-8473-1949D9F7980F}"/>
                </a:ext>
              </a:extLst>
            </p:cNvPr>
            <p:cNvSpPr/>
            <p:nvPr/>
          </p:nvSpPr>
          <p:spPr>
            <a:xfrm flipV="1">
              <a:off x="674970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5" name="Parallelogram 24">
              <a:extLst>
                <a:ext uri="{FF2B5EF4-FFF2-40B4-BE49-F238E27FC236}">
                  <a16:creationId xmlns="" xmlns:a16="http://schemas.microsoft.com/office/drawing/2014/main" id="{17C79FC4-2A8E-4400-B454-308B90AA244C}"/>
                </a:ext>
              </a:extLst>
            </p:cNvPr>
            <p:cNvSpPr/>
            <p:nvPr/>
          </p:nvSpPr>
          <p:spPr>
            <a:xfrm flipV="1">
              <a:off x="708718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6" name="Parallelogram 25">
              <a:extLst>
                <a:ext uri="{FF2B5EF4-FFF2-40B4-BE49-F238E27FC236}">
                  <a16:creationId xmlns="" xmlns:a16="http://schemas.microsoft.com/office/drawing/2014/main" id="{C05EB99A-FA8C-49AF-8323-6C778C0AA18C}"/>
                </a:ext>
              </a:extLst>
            </p:cNvPr>
            <p:cNvSpPr/>
            <p:nvPr/>
          </p:nvSpPr>
          <p:spPr>
            <a:xfrm flipV="1">
              <a:off x="742467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7" name="Parallelogram 26">
              <a:extLst>
                <a:ext uri="{FF2B5EF4-FFF2-40B4-BE49-F238E27FC236}">
                  <a16:creationId xmlns="" xmlns:a16="http://schemas.microsoft.com/office/drawing/2014/main" id="{831E53AC-2A7B-4E07-A3EB-BAA437B52937}"/>
                </a:ext>
              </a:extLst>
            </p:cNvPr>
            <p:cNvSpPr/>
            <p:nvPr/>
          </p:nvSpPr>
          <p:spPr>
            <a:xfrm flipV="1">
              <a:off x="776215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8" name="Parallelogram 27">
              <a:extLst>
                <a:ext uri="{FF2B5EF4-FFF2-40B4-BE49-F238E27FC236}">
                  <a16:creationId xmlns="" xmlns:a16="http://schemas.microsoft.com/office/drawing/2014/main" id="{A2D0A4F0-F6D0-45A6-93B4-5D0E566DAD23}"/>
                </a:ext>
              </a:extLst>
            </p:cNvPr>
            <p:cNvSpPr/>
            <p:nvPr/>
          </p:nvSpPr>
          <p:spPr>
            <a:xfrm flipV="1">
              <a:off x="809964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9" name="Parallelogram 28">
              <a:extLst>
                <a:ext uri="{FF2B5EF4-FFF2-40B4-BE49-F238E27FC236}">
                  <a16:creationId xmlns="" xmlns:a16="http://schemas.microsoft.com/office/drawing/2014/main" id="{6617B886-DDAD-4FF8-B963-7EEC3E9309F1}"/>
                </a:ext>
              </a:extLst>
            </p:cNvPr>
            <p:cNvSpPr/>
            <p:nvPr/>
          </p:nvSpPr>
          <p:spPr>
            <a:xfrm flipV="1">
              <a:off x="843712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0" name="Parallelogram 29">
              <a:extLst>
                <a:ext uri="{FF2B5EF4-FFF2-40B4-BE49-F238E27FC236}">
                  <a16:creationId xmlns="" xmlns:a16="http://schemas.microsoft.com/office/drawing/2014/main" id="{42168F79-85CD-4F5B-9FAF-6D42887962A1}"/>
                </a:ext>
              </a:extLst>
            </p:cNvPr>
            <p:cNvSpPr/>
            <p:nvPr/>
          </p:nvSpPr>
          <p:spPr>
            <a:xfrm flipV="1">
              <a:off x="877461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1" name="Parallelogram 30">
              <a:extLst>
                <a:ext uri="{FF2B5EF4-FFF2-40B4-BE49-F238E27FC236}">
                  <a16:creationId xmlns="" xmlns:a16="http://schemas.microsoft.com/office/drawing/2014/main" id="{1FEA10A5-5EBC-47FB-88FC-93C21EC1DE75}"/>
                </a:ext>
              </a:extLst>
            </p:cNvPr>
            <p:cNvSpPr/>
            <p:nvPr/>
          </p:nvSpPr>
          <p:spPr>
            <a:xfrm flipV="1">
              <a:off x="911209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2" name="Parallelogram 31">
              <a:extLst>
                <a:ext uri="{FF2B5EF4-FFF2-40B4-BE49-F238E27FC236}">
                  <a16:creationId xmlns="" xmlns:a16="http://schemas.microsoft.com/office/drawing/2014/main" id="{D2C2EC56-D04A-431D-BD71-A20AFAE457B9}"/>
                </a:ext>
              </a:extLst>
            </p:cNvPr>
            <p:cNvSpPr/>
            <p:nvPr/>
          </p:nvSpPr>
          <p:spPr>
            <a:xfrm flipV="1">
              <a:off x="944958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3" name="Parallelogram 32">
              <a:extLst>
                <a:ext uri="{FF2B5EF4-FFF2-40B4-BE49-F238E27FC236}">
                  <a16:creationId xmlns="" xmlns:a16="http://schemas.microsoft.com/office/drawing/2014/main" id="{E51BD0EA-F689-4E96-B20C-B8375FD463E3}"/>
                </a:ext>
              </a:extLst>
            </p:cNvPr>
            <p:cNvSpPr/>
            <p:nvPr/>
          </p:nvSpPr>
          <p:spPr>
            <a:xfrm flipV="1">
              <a:off x="978706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4" name="Parallelogram 33">
              <a:extLst>
                <a:ext uri="{FF2B5EF4-FFF2-40B4-BE49-F238E27FC236}">
                  <a16:creationId xmlns="" xmlns:a16="http://schemas.microsoft.com/office/drawing/2014/main" id="{7E8AAEAC-2D2A-46EB-B3D9-ACB1AFD86CE3}"/>
                </a:ext>
              </a:extLst>
            </p:cNvPr>
            <p:cNvSpPr/>
            <p:nvPr/>
          </p:nvSpPr>
          <p:spPr>
            <a:xfrm flipV="1">
              <a:off x="1012455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5" name="Parallelogram 34">
              <a:extLst>
                <a:ext uri="{FF2B5EF4-FFF2-40B4-BE49-F238E27FC236}">
                  <a16:creationId xmlns="" xmlns:a16="http://schemas.microsoft.com/office/drawing/2014/main" id="{A57717C3-E63B-4EA6-82DD-E0A18CA45CD2}"/>
                </a:ext>
              </a:extLst>
            </p:cNvPr>
            <p:cNvSpPr/>
            <p:nvPr/>
          </p:nvSpPr>
          <p:spPr>
            <a:xfrm flipV="1">
              <a:off x="1046203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6" name="Parallelogram 35">
              <a:extLst>
                <a:ext uri="{FF2B5EF4-FFF2-40B4-BE49-F238E27FC236}">
                  <a16:creationId xmlns="" xmlns:a16="http://schemas.microsoft.com/office/drawing/2014/main" id="{2512DD02-0DD7-4CB5-A31F-245C5B16BE5A}"/>
                </a:ext>
              </a:extLst>
            </p:cNvPr>
            <p:cNvSpPr/>
            <p:nvPr/>
          </p:nvSpPr>
          <p:spPr>
            <a:xfrm flipV="1">
              <a:off x="1079952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7" name="Parallelogram 36">
              <a:extLst>
                <a:ext uri="{FF2B5EF4-FFF2-40B4-BE49-F238E27FC236}">
                  <a16:creationId xmlns="" xmlns:a16="http://schemas.microsoft.com/office/drawing/2014/main" id="{07D01076-A361-44F6-8939-4457A29B0B8D}"/>
                </a:ext>
              </a:extLst>
            </p:cNvPr>
            <p:cNvSpPr/>
            <p:nvPr/>
          </p:nvSpPr>
          <p:spPr>
            <a:xfrm flipV="1">
              <a:off x="1113700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8" name="Parallelogram 37">
              <a:extLst>
                <a:ext uri="{FF2B5EF4-FFF2-40B4-BE49-F238E27FC236}">
                  <a16:creationId xmlns="" xmlns:a16="http://schemas.microsoft.com/office/drawing/2014/main" id="{68FA7E34-8C71-4DCF-8408-D3CAC1582E37}"/>
                </a:ext>
              </a:extLst>
            </p:cNvPr>
            <p:cNvSpPr/>
            <p:nvPr/>
          </p:nvSpPr>
          <p:spPr>
            <a:xfrm flipV="1">
              <a:off x="1147449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9" name="Parallelogram 38">
              <a:extLst>
                <a:ext uri="{FF2B5EF4-FFF2-40B4-BE49-F238E27FC236}">
                  <a16:creationId xmlns="" xmlns:a16="http://schemas.microsoft.com/office/drawing/2014/main" id="{58339329-58B4-4BA3-8721-26D321983F9C}"/>
                </a:ext>
              </a:extLst>
            </p:cNvPr>
            <p:cNvSpPr/>
            <p:nvPr/>
          </p:nvSpPr>
          <p:spPr>
            <a:xfrm flipV="1">
              <a:off x="11811989"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40" name="TextBox 39">
            <a:extLst>
              <a:ext uri="{FF2B5EF4-FFF2-40B4-BE49-F238E27FC236}">
                <a16:creationId xmlns="" xmlns:a16="http://schemas.microsoft.com/office/drawing/2014/main" id="{56B2EDB4-E769-4FB5-B7FD-13E3CDFCDE35}"/>
              </a:ext>
            </a:extLst>
          </p:cNvPr>
          <p:cNvSpPr txBox="1"/>
          <p:nvPr/>
        </p:nvSpPr>
        <p:spPr>
          <a:xfrm>
            <a:off x="71252" y="119371"/>
            <a:ext cx="9072748" cy="600164"/>
          </a:xfrm>
          <a:prstGeom prst="rect">
            <a:avLst/>
          </a:prstGeom>
          <a:noFill/>
        </p:spPr>
        <p:txBody>
          <a:bodyPr wrap="square" rtlCol="0">
            <a:spAutoFit/>
          </a:bodyPr>
          <a:lstStyle/>
          <a:p>
            <a:r>
              <a:rPr lang="en-US" sz="3300" dirty="0">
                <a:latin typeface="Georgia" panose="02040502050405020303" pitchFamily="18" charset="0"/>
              </a:rPr>
              <a:t>Remoteness of Exit arrangement in buildings </a:t>
            </a:r>
          </a:p>
        </p:txBody>
      </p:sp>
      <p:sp>
        <p:nvSpPr>
          <p:cNvPr id="46" name="Rectangle 45">
            <a:extLst>
              <a:ext uri="{FF2B5EF4-FFF2-40B4-BE49-F238E27FC236}">
                <a16:creationId xmlns="" xmlns:a16="http://schemas.microsoft.com/office/drawing/2014/main" id="{985C092A-B5CE-E1D9-C7B4-9C94413EF4C9}"/>
              </a:ext>
            </a:extLst>
          </p:cNvPr>
          <p:cNvSpPr/>
          <p:nvPr/>
        </p:nvSpPr>
        <p:spPr>
          <a:xfrm>
            <a:off x="0" y="1033876"/>
            <a:ext cx="9144000" cy="128624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Font typeface="Arial" panose="020B0604020202020204" pitchFamily="34" charset="0"/>
              <a:buChar char="•"/>
            </a:pPr>
            <a:r>
              <a:rPr lang="en-US" dirty="0">
                <a:solidFill>
                  <a:schemeClr val="tx1"/>
                </a:solidFill>
              </a:rPr>
              <a:t>Remoteness of exits as per Table 1.2. shall not apply to basements and podiums  where the area is only used for parking vehicles, generator rooms, server rooms,  battery rooms and service rooms, provided the travel distance requirements of 61m  are met. The remoteness of stairs in such podiums and basements shall be as per Table  1.3.</a:t>
            </a:r>
          </a:p>
        </p:txBody>
      </p:sp>
      <p:graphicFrame>
        <p:nvGraphicFramePr>
          <p:cNvPr id="47" name="object 2">
            <a:extLst>
              <a:ext uri="{FF2B5EF4-FFF2-40B4-BE49-F238E27FC236}">
                <a16:creationId xmlns="" xmlns:a16="http://schemas.microsoft.com/office/drawing/2014/main" id="{BB3B803C-5BE0-4A89-4EF0-7FBD67D053A8}"/>
              </a:ext>
            </a:extLst>
          </p:cNvPr>
          <p:cNvGraphicFramePr>
            <a:graphicFrameLocks noGrp="1"/>
          </p:cNvGraphicFramePr>
          <p:nvPr>
            <p:extLst>
              <p:ext uri="{D42A27DB-BD31-4B8C-83A1-F6EECF244321}">
                <p14:modId xmlns:p14="http://schemas.microsoft.com/office/powerpoint/2010/main" val="2537999354"/>
              </p:ext>
            </p:extLst>
          </p:nvPr>
        </p:nvGraphicFramePr>
        <p:xfrm>
          <a:off x="225818" y="2415654"/>
          <a:ext cx="8754406" cy="4345385"/>
        </p:xfrm>
        <a:graphic>
          <a:graphicData uri="http://schemas.openxmlformats.org/drawingml/2006/table">
            <a:tbl>
              <a:tblPr firstRow="1" bandRow="1">
                <a:tableStyleId>{2D5ABB26-0587-4C30-8999-92F81FD0307C}</a:tableStyleId>
              </a:tblPr>
              <a:tblGrid>
                <a:gridCol w="3502873">
                  <a:extLst>
                    <a:ext uri="{9D8B030D-6E8A-4147-A177-3AD203B41FA5}">
                      <a16:colId xmlns="" xmlns:a16="http://schemas.microsoft.com/office/drawing/2014/main" val="20000"/>
                    </a:ext>
                  </a:extLst>
                </a:gridCol>
                <a:gridCol w="3061777">
                  <a:extLst>
                    <a:ext uri="{9D8B030D-6E8A-4147-A177-3AD203B41FA5}">
                      <a16:colId xmlns="" xmlns:a16="http://schemas.microsoft.com/office/drawing/2014/main" val="20001"/>
                    </a:ext>
                  </a:extLst>
                </a:gridCol>
                <a:gridCol w="2189756">
                  <a:extLst>
                    <a:ext uri="{9D8B030D-6E8A-4147-A177-3AD203B41FA5}">
                      <a16:colId xmlns="" xmlns:a16="http://schemas.microsoft.com/office/drawing/2014/main" val="20002"/>
                    </a:ext>
                  </a:extLst>
                </a:gridCol>
              </a:tblGrid>
              <a:tr h="195250">
                <a:tc gridSpan="3">
                  <a:txBody>
                    <a:bodyPr/>
                    <a:lstStyle/>
                    <a:p>
                      <a:pPr marL="562610" marR="42545" lvl="2" indent="0">
                        <a:lnSpc>
                          <a:spcPct val="101499"/>
                        </a:lnSpc>
                        <a:spcBef>
                          <a:spcPts val="330"/>
                        </a:spcBef>
                        <a:buClr>
                          <a:srgbClr val="1871B9"/>
                        </a:buClr>
                        <a:buFont typeface="Calibri"/>
                        <a:buNone/>
                        <a:tabLst>
                          <a:tab pos="1011555" algn="l"/>
                        </a:tabLst>
                      </a:pPr>
                      <a:endParaRPr sz="1100" dirty="0">
                        <a:latin typeface="Calibri"/>
                        <a:cs typeface="Calibri"/>
                      </a:endParaRPr>
                    </a:p>
                  </a:txBody>
                  <a:tcPr marL="0" marR="0" marT="41910" marB="0">
                    <a:lnL w="28575">
                      <a:solidFill>
                        <a:srgbClr val="EFE3F0"/>
                      </a:solidFill>
                      <a:prstDash val="solid"/>
                    </a:lnL>
                    <a:lnR w="28575">
                      <a:solidFill>
                        <a:srgbClr val="EFE3F0"/>
                      </a:solidFill>
                      <a:prstDash val="solid"/>
                    </a:lnR>
                    <a:lnT w="28575">
                      <a:solidFill>
                        <a:srgbClr val="EFE3F0"/>
                      </a:solidFill>
                      <a:prstDash val="solid"/>
                    </a:lnT>
                    <a:lnB w="12700">
                      <a:solidFill>
                        <a:srgbClr val="1871B9"/>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 xmlns:a16="http://schemas.microsoft.com/office/drawing/2014/main" val="10000"/>
                  </a:ext>
                </a:extLst>
              </a:tr>
              <a:tr h="298173">
                <a:tc gridSpan="3">
                  <a:txBody>
                    <a:bodyPr/>
                    <a:lstStyle/>
                    <a:p>
                      <a:pPr marL="243204">
                        <a:lnSpc>
                          <a:spcPct val="100000"/>
                        </a:lnSpc>
                        <a:spcBef>
                          <a:spcPts val="15"/>
                        </a:spcBef>
                      </a:pPr>
                      <a:r>
                        <a:rPr sz="1000" b="1" spc="-5" dirty="0">
                          <a:solidFill>
                            <a:srgbClr val="273173"/>
                          </a:solidFill>
                          <a:latin typeface="Arial"/>
                          <a:cs typeface="Arial"/>
                        </a:rPr>
                        <a:t>Table</a:t>
                      </a:r>
                      <a:r>
                        <a:rPr sz="1000" b="1" dirty="0">
                          <a:solidFill>
                            <a:srgbClr val="273173"/>
                          </a:solidFill>
                          <a:latin typeface="Arial"/>
                          <a:cs typeface="Arial"/>
                        </a:rPr>
                        <a:t> </a:t>
                      </a:r>
                      <a:r>
                        <a:rPr lang="en-US" sz="1000" b="1" spc="-5" dirty="0">
                          <a:solidFill>
                            <a:srgbClr val="273173"/>
                          </a:solidFill>
                          <a:latin typeface="Arial"/>
                          <a:cs typeface="Arial"/>
                        </a:rPr>
                        <a:t>1.3</a:t>
                      </a:r>
                      <a:r>
                        <a:rPr sz="1000" b="1" spc="-5" dirty="0">
                          <a:solidFill>
                            <a:srgbClr val="273173"/>
                          </a:solidFill>
                          <a:latin typeface="Arial"/>
                          <a:cs typeface="Arial"/>
                        </a:rPr>
                        <a:t>.:</a:t>
                      </a:r>
                      <a:r>
                        <a:rPr sz="1000" b="1" spc="5" dirty="0">
                          <a:solidFill>
                            <a:srgbClr val="273173"/>
                          </a:solidFill>
                          <a:latin typeface="Arial"/>
                          <a:cs typeface="Arial"/>
                        </a:rPr>
                        <a:t> </a:t>
                      </a:r>
                      <a:r>
                        <a:rPr sz="1000" b="1" spc="-5" dirty="0">
                          <a:solidFill>
                            <a:srgbClr val="273173"/>
                          </a:solidFill>
                          <a:latin typeface="Arial"/>
                          <a:cs typeface="Arial"/>
                        </a:rPr>
                        <a:t>Remoteness</a:t>
                      </a:r>
                      <a:r>
                        <a:rPr sz="1000" b="1" dirty="0">
                          <a:solidFill>
                            <a:srgbClr val="273173"/>
                          </a:solidFill>
                          <a:latin typeface="Arial"/>
                          <a:cs typeface="Arial"/>
                        </a:rPr>
                        <a:t> </a:t>
                      </a:r>
                      <a:r>
                        <a:rPr sz="1000" b="1" spc="-5" dirty="0">
                          <a:solidFill>
                            <a:srgbClr val="273173"/>
                          </a:solidFill>
                          <a:latin typeface="Arial"/>
                          <a:cs typeface="Arial"/>
                        </a:rPr>
                        <a:t>of</a:t>
                      </a:r>
                      <a:r>
                        <a:rPr sz="1000" b="1" spc="5" dirty="0">
                          <a:solidFill>
                            <a:srgbClr val="273173"/>
                          </a:solidFill>
                          <a:latin typeface="Arial"/>
                          <a:cs typeface="Arial"/>
                        </a:rPr>
                        <a:t> </a:t>
                      </a:r>
                      <a:r>
                        <a:rPr sz="1000" b="1" dirty="0">
                          <a:solidFill>
                            <a:srgbClr val="273173"/>
                          </a:solidFill>
                          <a:latin typeface="Arial"/>
                          <a:cs typeface="Arial"/>
                        </a:rPr>
                        <a:t>Means</a:t>
                      </a:r>
                      <a:r>
                        <a:rPr sz="1000" b="1" spc="5" dirty="0">
                          <a:solidFill>
                            <a:srgbClr val="273173"/>
                          </a:solidFill>
                          <a:latin typeface="Arial"/>
                          <a:cs typeface="Arial"/>
                        </a:rPr>
                        <a:t> </a:t>
                      </a:r>
                      <a:r>
                        <a:rPr sz="1000" b="1" spc="-5" dirty="0">
                          <a:solidFill>
                            <a:srgbClr val="273173"/>
                          </a:solidFill>
                          <a:latin typeface="Arial"/>
                          <a:cs typeface="Arial"/>
                        </a:rPr>
                        <a:t>of</a:t>
                      </a:r>
                      <a:r>
                        <a:rPr sz="1000" b="1" dirty="0">
                          <a:solidFill>
                            <a:srgbClr val="273173"/>
                          </a:solidFill>
                          <a:latin typeface="Arial"/>
                          <a:cs typeface="Arial"/>
                        </a:rPr>
                        <a:t> </a:t>
                      </a:r>
                      <a:r>
                        <a:rPr sz="1000" b="1" spc="-10" dirty="0">
                          <a:solidFill>
                            <a:srgbClr val="273173"/>
                          </a:solidFill>
                          <a:latin typeface="Arial"/>
                          <a:cs typeface="Arial"/>
                        </a:rPr>
                        <a:t>Egress</a:t>
                      </a:r>
                      <a:r>
                        <a:rPr sz="1000" b="1" spc="5" dirty="0">
                          <a:solidFill>
                            <a:srgbClr val="273173"/>
                          </a:solidFill>
                          <a:latin typeface="Arial"/>
                          <a:cs typeface="Arial"/>
                        </a:rPr>
                        <a:t> </a:t>
                      </a:r>
                      <a:r>
                        <a:rPr sz="1000" b="1" spc="-5" dirty="0">
                          <a:solidFill>
                            <a:srgbClr val="273173"/>
                          </a:solidFill>
                          <a:latin typeface="Arial"/>
                          <a:cs typeface="Arial"/>
                        </a:rPr>
                        <a:t>at</a:t>
                      </a:r>
                      <a:r>
                        <a:rPr sz="1000" b="1" dirty="0">
                          <a:solidFill>
                            <a:srgbClr val="273173"/>
                          </a:solidFill>
                          <a:latin typeface="Arial"/>
                          <a:cs typeface="Arial"/>
                        </a:rPr>
                        <a:t> </a:t>
                      </a:r>
                      <a:r>
                        <a:rPr sz="1000" b="1" spc="-5" dirty="0">
                          <a:solidFill>
                            <a:srgbClr val="273173"/>
                          </a:solidFill>
                          <a:latin typeface="Arial"/>
                          <a:cs typeface="Arial"/>
                        </a:rPr>
                        <a:t>Basements</a:t>
                      </a:r>
                      <a:r>
                        <a:rPr sz="1000" b="1" spc="5" dirty="0">
                          <a:solidFill>
                            <a:srgbClr val="273173"/>
                          </a:solidFill>
                          <a:latin typeface="Arial"/>
                          <a:cs typeface="Arial"/>
                        </a:rPr>
                        <a:t> </a:t>
                      </a:r>
                      <a:r>
                        <a:rPr sz="1000" b="1" spc="-5" dirty="0">
                          <a:solidFill>
                            <a:srgbClr val="273173"/>
                          </a:solidFill>
                          <a:latin typeface="Arial"/>
                          <a:cs typeface="Arial"/>
                        </a:rPr>
                        <a:t>and</a:t>
                      </a:r>
                      <a:r>
                        <a:rPr sz="1000" b="1" spc="15" dirty="0">
                          <a:solidFill>
                            <a:srgbClr val="273173"/>
                          </a:solidFill>
                          <a:latin typeface="Arial"/>
                          <a:cs typeface="Arial"/>
                        </a:rPr>
                        <a:t> </a:t>
                      </a:r>
                      <a:r>
                        <a:rPr sz="1000" b="1" spc="-5" dirty="0">
                          <a:solidFill>
                            <a:srgbClr val="273173"/>
                          </a:solidFill>
                          <a:latin typeface="Arial"/>
                          <a:cs typeface="Arial"/>
                        </a:rPr>
                        <a:t>Podiums</a:t>
                      </a:r>
                      <a:r>
                        <a:rPr sz="1000" b="1" dirty="0">
                          <a:solidFill>
                            <a:srgbClr val="273173"/>
                          </a:solidFill>
                          <a:latin typeface="Arial"/>
                          <a:cs typeface="Arial"/>
                        </a:rPr>
                        <a:t> </a:t>
                      </a:r>
                      <a:r>
                        <a:rPr sz="1000" b="1" spc="-5" dirty="0">
                          <a:solidFill>
                            <a:srgbClr val="273173"/>
                          </a:solidFill>
                          <a:latin typeface="Arial"/>
                          <a:cs typeface="Arial"/>
                        </a:rPr>
                        <a:t>used</a:t>
                      </a:r>
                      <a:r>
                        <a:rPr sz="1000" b="1" spc="5" dirty="0">
                          <a:solidFill>
                            <a:srgbClr val="273173"/>
                          </a:solidFill>
                          <a:latin typeface="Arial"/>
                          <a:cs typeface="Arial"/>
                        </a:rPr>
                        <a:t> </a:t>
                      </a:r>
                      <a:r>
                        <a:rPr sz="1000" b="1" spc="-5" dirty="0">
                          <a:solidFill>
                            <a:srgbClr val="273173"/>
                          </a:solidFill>
                          <a:latin typeface="Arial"/>
                          <a:cs typeface="Arial"/>
                        </a:rPr>
                        <a:t>for</a:t>
                      </a:r>
                      <a:r>
                        <a:rPr sz="1000" b="1" dirty="0">
                          <a:solidFill>
                            <a:srgbClr val="273173"/>
                          </a:solidFill>
                          <a:latin typeface="Arial"/>
                          <a:cs typeface="Arial"/>
                        </a:rPr>
                        <a:t> </a:t>
                      </a:r>
                      <a:r>
                        <a:rPr sz="1000" b="1" spc="-5" dirty="0">
                          <a:solidFill>
                            <a:srgbClr val="273173"/>
                          </a:solidFill>
                          <a:latin typeface="Arial"/>
                          <a:cs typeface="Arial"/>
                        </a:rPr>
                        <a:t>parking</a:t>
                      </a:r>
                      <a:endParaRPr sz="1000" dirty="0">
                        <a:latin typeface="Arial"/>
                        <a:cs typeface="Arial"/>
                      </a:endParaRPr>
                    </a:p>
                  </a:txBody>
                  <a:tcPr marL="0" marR="0" marT="1905" marB="0">
                    <a:lnL w="38100">
                      <a:solidFill>
                        <a:srgbClr val="EFE3F0"/>
                      </a:solidFill>
                      <a:prstDash val="solid"/>
                    </a:lnL>
                    <a:lnR w="53975">
                      <a:solidFill>
                        <a:srgbClr val="EFE3F0"/>
                      </a:solidFill>
                      <a:prstDash val="solid"/>
                    </a:lnR>
                    <a:lnT w="12700">
                      <a:solidFill>
                        <a:srgbClr val="1871B9"/>
                      </a:solidFill>
                      <a:prstDash val="solid"/>
                    </a:lnT>
                    <a:lnB w="53975">
                      <a:solidFill>
                        <a:srgbClr val="1871B9"/>
                      </a:solidFill>
                      <a:prstDash val="solid"/>
                    </a:lnB>
                    <a:solidFill>
                      <a:srgbClr val="E5D2E7"/>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 xmlns:a16="http://schemas.microsoft.com/office/drawing/2014/main" val="10001"/>
                  </a:ext>
                </a:extLst>
              </a:tr>
              <a:tr h="424032">
                <a:tc>
                  <a:txBody>
                    <a:bodyPr/>
                    <a:lstStyle/>
                    <a:p>
                      <a:pPr marL="58419">
                        <a:lnSpc>
                          <a:spcPct val="100000"/>
                        </a:lnSpc>
                        <a:spcBef>
                          <a:spcPts val="430"/>
                        </a:spcBef>
                      </a:pPr>
                      <a:r>
                        <a:rPr sz="1100" b="1" spc="-5" dirty="0">
                          <a:solidFill>
                            <a:srgbClr val="273173"/>
                          </a:solidFill>
                          <a:latin typeface="Arial"/>
                          <a:cs typeface="Arial"/>
                        </a:rPr>
                        <a:t>BUILDING</a:t>
                      </a:r>
                      <a:endParaRPr sz="1100">
                        <a:latin typeface="Arial"/>
                        <a:cs typeface="Arial"/>
                      </a:endParaRPr>
                    </a:p>
                  </a:txBody>
                  <a:tcPr marL="0" marR="0" marT="54610" marB="0">
                    <a:lnL w="38100">
                      <a:solidFill>
                        <a:srgbClr val="EFE3F0"/>
                      </a:solidFill>
                      <a:prstDash val="solid"/>
                    </a:lnL>
                    <a:lnR w="19050">
                      <a:solidFill>
                        <a:srgbClr val="1277BD"/>
                      </a:solidFill>
                      <a:prstDash val="solid"/>
                    </a:lnR>
                    <a:lnT w="53975" cap="flat" cmpd="sng" algn="ctr">
                      <a:solidFill>
                        <a:srgbClr val="1871B9"/>
                      </a:solidFill>
                      <a:prstDash val="solid"/>
                      <a:round/>
                      <a:headEnd type="none" w="med" len="med"/>
                      <a:tailEnd type="none" w="med" len="med"/>
                    </a:lnT>
                    <a:lnB w="19050">
                      <a:solidFill>
                        <a:srgbClr val="6689BD"/>
                      </a:solidFill>
                      <a:prstDash val="solid"/>
                    </a:lnB>
                    <a:solidFill>
                      <a:srgbClr val="40C7F4"/>
                    </a:solidFill>
                  </a:tcPr>
                </a:tc>
                <a:tc>
                  <a:txBody>
                    <a:bodyPr/>
                    <a:lstStyle/>
                    <a:p>
                      <a:pPr marL="45085">
                        <a:lnSpc>
                          <a:spcPct val="100000"/>
                        </a:lnSpc>
                        <a:spcBef>
                          <a:spcPts val="370"/>
                        </a:spcBef>
                      </a:pPr>
                      <a:r>
                        <a:rPr sz="1100" b="1" spc="-5" dirty="0">
                          <a:solidFill>
                            <a:srgbClr val="273173"/>
                          </a:solidFill>
                          <a:latin typeface="Arial"/>
                          <a:cs typeface="Arial"/>
                        </a:rPr>
                        <a:t>EXIT</a:t>
                      </a:r>
                      <a:r>
                        <a:rPr sz="1100" b="1" spc="-40" dirty="0">
                          <a:solidFill>
                            <a:srgbClr val="273173"/>
                          </a:solidFill>
                          <a:latin typeface="Arial"/>
                          <a:cs typeface="Arial"/>
                        </a:rPr>
                        <a:t> </a:t>
                      </a:r>
                      <a:r>
                        <a:rPr sz="1100" b="1" spc="-5" dirty="0">
                          <a:solidFill>
                            <a:srgbClr val="273173"/>
                          </a:solidFill>
                          <a:latin typeface="Arial"/>
                          <a:cs typeface="Arial"/>
                        </a:rPr>
                        <a:t>REMOTENESS</a:t>
                      </a:r>
                      <a:endParaRPr sz="1100" dirty="0">
                        <a:latin typeface="Arial"/>
                        <a:cs typeface="Arial"/>
                      </a:endParaRPr>
                    </a:p>
                  </a:txBody>
                  <a:tcPr marL="0" marR="0" marT="46990" marB="0">
                    <a:lnL w="19050">
                      <a:solidFill>
                        <a:srgbClr val="1277BD"/>
                      </a:solidFill>
                      <a:prstDash val="solid"/>
                    </a:lnL>
                    <a:lnR w="19050">
                      <a:solidFill>
                        <a:srgbClr val="1277BD"/>
                      </a:solidFill>
                      <a:prstDash val="solid"/>
                    </a:lnR>
                    <a:lnT w="19050">
                      <a:solidFill>
                        <a:srgbClr val="1871B9"/>
                      </a:solidFill>
                      <a:prstDash val="solid"/>
                    </a:lnT>
                    <a:lnB w="19050">
                      <a:solidFill>
                        <a:srgbClr val="1277BD"/>
                      </a:solidFill>
                      <a:prstDash val="solid"/>
                    </a:lnB>
                    <a:solidFill>
                      <a:srgbClr val="40C7F4"/>
                    </a:solidFill>
                  </a:tcPr>
                </a:tc>
                <a:tc>
                  <a:txBody>
                    <a:bodyPr/>
                    <a:lstStyle/>
                    <a:p>
                      <a:pPr marL="43180" marR="126364">
                        <a:lnSpc>
                          <a:spcPts val="1270"/>
                        </a:lnSpc>
                        <a:spcBef>
                          <a:spcPts val="455"/>
                        </a:spcBef>
                      </a:pPr>
                      <a:r>
                        <a:rPr sz="1100" b="1" dirty="0">
                          <a:solidFill>
                            <a:srgbClr val="273173"/>
                          </a:solidFill>
                          <a:latin typeface="Arial"/>
                          <a:cs typeface="Arial"/>
                        </a:rPr>
                        <a:t>ME</a:t>
                      </a:r>
                      <a:r>
                        <a:rPr sz="1100" b="1" spc="-30" dirty="0">
                          <a:solidFill>
                            <a:srgbClr val="273173"/>
                          </a:solidFill>
                          <a:latin typeface="Arial"/>
                          <a:cs typeface="Arial"/>
                        </a:rPr>
                        <a:t>A</a:t>
                      </a:r>
                      <a:r>
                        <a:rPr sz="1100" b="1" spc="-5" dirty="0">
                          <a:solidFill>
                            <a:srgbClr val="273173"/>
                          </a:solidFill>
                          <a:latin typeface="Arial"/>
                          <a:cs typeface="Arial"/>
                        </a:rPr>
                        <a:t>S</a:t>
                      </a:r>
                      <a:r>
                        <a:rPr sz="1100" b="1" spc="-10" dirty="0">
                          <a:solidFill>
                            <a:srgbClr val="273173"/>
                          </a:solidFill>
                          <a:latin typeface="Arial"/>
                          <a:cs typeface="Arial"/>
                        </a:rPr>
                        <a:t>UR</a:t>
                      </a:r>
                      <a:r>
                        <a:rPr sz="1100" b="1" spc="-5" dirty="0">
                          <a:solidFill>
                            <a:srgbClr val="273173"/>
                          </a:solidFill>
                          <a:latin typeface="Arial"/>
                          <a:cs typeface="Arial"/>
                        </a:rPr>
                        <a:t>E</a:t>
                      </a:r>
                      <a:r>
                        <a:rPr sz="1100" b="1" dirty="0">
                          <a:solidFill>
                            <a:srgbClr val="273173"/>
                          </a:solidFill>
                          <a:latin typeface="Arial"/>
                          <a:cs typeface="Arial"/>
                        </a:rPr>
                        <a:t>M</a:t>
                      </a:r>
                      <a:r>
                        <a:rPr sz="1100" b="1" spc="-5" dirty="0">
                          <a:solidFill>
                            <a:srgbClr val="273173"/>
                          </a:solidFill>
                          <a:latin typeface="Arial"/>
                          <a:cs typeface="Arial"/>
                        </a:rPr>
                        <a:t>E</a:t>
                      </a:r>
                      <a:r>
                        <a:rPr sz="1100" b="1" dirty="0">
                          <a:solidFill>
                            <a:srgbClr val="273173"/>
                          </a:solidFill>
                          <a:latin typeface="Arial"/>
                          <a:cs typeface="Arial"/>
                        </a:rPr>
                        <a:t>NT</a:t>
                      </a:r>
                      <a:r>
                        <a:rPr sz="1100" b="1" spc="-10" dirty="0">
                          <a:solidFill>
                            <a:srgbClr val="273173"/>
                          </a:solidFill>
                          <a:latin typeface="Arial"/>
                          <a:cs typeface="Arial"/>
                        </a:rPr>
                        <a:t> </a:t>
                      </a:r>
                      <a:r>
                        <a:rPr sz="1100" b="1" dirty="0">
                          <a:solidFill>
                            <a:srgbClr val="273173"/>
                          </a:solidFill>
                          <a:latin typeface="Arial"/>
                          <a:cs typeface="Arial"/>
                        </a:rPr>
                        <a:t>OF  </a:t>
                      </a:r>
                      <a:r>
                        <a:rPr sz="1100" b="1" spc="-5" dirty="0">
                          <a:solidFill>
                            <a:srgbClr val="273173"/>
                          </a:solidFill>
                          <a:latin typeface="Arial"/>
                          <a:cs typeface="Arial"/>
                        </a:rPr>
                        <a:t>DISTANCE</a:t>
                      </a:r>
                      <a:endParaRPr sz="1100">
                        <a:latin typeface="Arial"/>
                        <a:cs typeface="Arial"/>
                      </a:endParaRPr>
                    </a:p>
                  </a:txBody>
                  <a:tcPr marL="0" marR="0" marT="57785" marB="0">
                    <a:lnL w="19050">
                      <a:solidFill>
                        <a:srgbClr val="1277BD"/>
                      </a:solidFill>
                      <a:prstDash val="solid"/>
                    </a:lnL>
                    <a:lnR w="28575">
                      <a:solidFill>
                        <a:srgbClr val="1277BD"/>
                      </a:solidFill>
                      <a:prstDash val="solid"/>
                    </a:lnR>
                    <a:lnT w="19050">
                      <a:solidFill>
                        <a:srgbClr val="1871B9"/>
                      </a:solidFill>
                      <a:prstDash val="solid"/>
                    </a:lnT>
                    <a:lnB w="19050">
                      <a:solidFill>
                        <a:srgbClr val="1277BD"/>
                      </a:solidFill>
                      <a:prstDash val="solid"/>
                    </a:lnB>
                    <a:solidFill>
                      <a:srgbClr val="40C7F4"/>
                    </a:solidFill>
                  </a:tcPr>
                </a:tc>
                <a:extLst>
                  <a:ext uri="{0D108BD9-81ED-4DB2-BD59-A6C34878D82A}">
                    <a16:rowId xmlns="" xmlns:a16="http://schemas.microsoft.com/office/drawing/2014/main" val="10002"/>
                  </a:ext>
                </a:extLst>
              </a:tr>
              <a:tr h="851746">
                <a:tc>
                  <a:txBody>
                    <a:bodyPr/>
                    <a:lstStyle/>
                    <a:p>
                      <a:pPr marL="203200" marR="78105" indent="-144780">
                        <a:lnSpc>
                          <a:spcPct val="101800"/>
                        </a:lnSpc>
                        <a:spcBef>
                          <a:spcPts val="270"/>
                        </a:spcBef>
                      </a:pPr>
                      <a:r>
                        <a:rPr sz="1100" b="1" dirty="0">
                          <a:solidFill>
                            <a:srgbClr val="273173"/>
                          </a:solidFill>
                          <a:latin typeface="Calibri"/>
                          <a:cs typeface="Calibri"/>
                        </a:rPr>
                        <a:t>i.</a:t>
                      </a:r>
                      <a:r>
                        <a:rPr sz="1100" b="1" spc="229" dirty="0">
                          <a:solidFill>
                            <a:srgbClr val="273173"/>
                          </a:solidFill>
                          <a:latin typeface="Calibri"/>
                          <a:cs typeface="Calibri"/>
                        </a:rPr>
                        <a:t> </a:t>
                      </a:r>
                      <a:r>
                        <a:rPr sz="1100" b="1" spc="-5" dirty="0">
                          <a:solidFill>
                            <a:srgbClr val="273173"/>
                          </a:solidFill>
                          <a:latin typeface="Calibri"/>
                          <a:cs typeface="Calibri"/>
                        </a:rPr>
                        <a:t>BASEMENT</a:t>
                      </a:r>
                      <a:r>
                        <a:rPr sz="1100" b="1" spc="-15" dirty="0">
                          <a:solidFill>
                            <a:srgbClr val="273173"/>
                          </a:solidFill>
                          <a:latin typeface="Calibri"/>
                          <a:cs typeface="Calibri"/>
                        </a:rPr>
                        <a:t> </a:t>
                      </a:r>
                      <a:r>
                        <a:rPr sz="1100" b="1" dirty="0">
                          <a:solidFill>
                            <a:srgbClr val="273173"/>
                          </a:solidFill>
                          <a:latin typeface="Calibri"/>
                          <a:cs typeface="Calibri"/>
                        </a:rPr>
                        <a:t>AND</a:t>
                      </a:r>
                      <a:r>
                        <a:rPr sz="1100" b="1" spc="-20" dirty="0">
                          <a:solidFill>
                            <a:srgbClr val="273173"/>
                          </a:solidFill>
                          <a:latin typeface="Calibri"/>
                          <a:cs typeface="Calibri"/>
                        </a:rPr>
                        <a:t> </a:t>
                      </a:r>
                      <a:r>
                        <a:rPr sz="1100" b="1" spc="-5" dirty="0">
                          <a:solidFill>
                            <a:srgbClr val="273173"/>
                          </a:solidFill>
                          <a:latin typeface="Calibri"/>
                          <a:cs typeface="Calibri"/>
                        </a:rPr>
                        <a:t>ENCLOSED</a:t>
                      </a:r>
                      <a:r>
                        <a:rPr sz="1100" b="1" spc="-10" dirty="0">
                          <a:solidFill>
                            <a:srgbClr val="273173"/>
                          </a:solidFill>
                          <a:latin typeface="Calibri"/>
                          <a:cs typeface="Calibri"/>
                        </a:rPr>
                        <a:t> </a:t>
                      </a:r>
                      <a:r>
                        <a:rPr sz="1100" b="1" dirty="0">
                          <a:solidFill>
                            <a:srgbClr val="273173"/>
                          </a:solidFill>
                          <a:latin typeface="Calibri"/>
                          <a:cs typeface="Calibri"/>
                        </a:rPr>
                        <a:t>PODIUM </a:t>
                      </a:r>
                      <a:r>
                        <a:rPr sz="1100" b="1" spc="-229" dirty="0">
                          <a:solidFill>
                            <a:srgbClr val="273173"/>
                          </a:solidFill>
                          <a:latin typeface="Calibri"/>
                          <a:cs typeface="Calibri"/>
                        </a:rPr>
                        <a:t> </a:t>
                      </a:r>
                      <a:r>
                        <a:rPr sz="1100" b="1" spc="-5" dirty="0">
                          <a:solidFill>
                            <a:srgbClr val="273173"/>
                          </a:solidFill>
                          <a:latin typeface="Calibri"/>
                          <a:cs typeface="Calibri"/>
                        </a:rPr>
                        <a:t>USED ONLY </a:t>
                      </a:r>
                      <a:r>
                        <a:rPr sz="1100" b="1" dirty="0">
                          <a:solidFill>
                            <a:srgbClr val="273173"/>
                          </a:solidFill>
                          <a:latin typeface="Calibri"/>
                          <a:cs typeface="Calibri"/>
                        </a:rPr>
                        <a:t>FOR VEHICLE </a:t>
                      </a:r>
                      <a:r>
                        <a:rPr sz="1100" b="1" spc="-5" dirty="0">
                          <a:solidFill>
                            <a:srgbClr val="273173"/>
                          </a:solidFill>
                          <a:latin typeface="Calibri"/>
                          <a:cs typeface="Calibri"/>
                        </a:rPr>
                        <a:t>PARKING </a:t>
                      </a:r>
                      <a:r>
                        <a:rPr sz="1100" b="1" dirty="0">
                          <a:solidFill>
                            <a:srgbClr val="273173"/>
                          </a:solidFill>
                          <a:latin typeface="Calibri"/>
                          <a:cs typeface="Calibri"/>
                        </a:rPr>
                        <a:t> AND</a:t>
                      </a:r>
                      <a:r>
                        <a:rPr sz="1100" b="1" spc="-20" dirty="0">
                          <a:solidFill>
                            <a:srgbClr val="273173"/>
                          </a:solidFill>
                          <a:latin typeface="Calibri"/>
                          <a:cs typeface="Calibri"/>
                        </a:rPr>
                        <a:t> </a:t>
                      </a:r>
                      <a:r>
                        <a:rPr sz="1100" b="1" dirty="0">
                          <a:solidFill>
                            <a:srgbClr val="273173"/>
                          </a:solidFill>
                          <a:latin typeface="Calibri"/>
                          <a:cs typeface="Calibri"/>
                        </a:rPr>
                        <a:t>SERVICE</a:t>
                      </a:r>
                      <a:r>
                        <a:rPr sz="1100" b="1" spc="-10" dirty="0">
                          <a:solidFill>
                            <a:srgbClr val="273173"/>
                          </a:solidFill>
                          <a:latin typeface="Calibri"/>
                          <a:cs typeface="Calibri"/>
                        </a:rPr>
                        <a:t> </a:t>
                      </a:r>
                      <a:r>
                        <a:rPr sz="1100" b="1" spc="-5" dirty="0">
                          <a:solidFill>
                            <a:srgbClr val="273173"/>
                          </a:solidFill>
                          <a:latin typeface="Calibri"/>
                          <a:cs typeface="Calibri"/>
                        </a:rPr>
                        <a:t>ROOMS,</a:t>
                      </a:r>
                      <a:endParaRPr sz="1100">
                        <a:latin typeface="Calibri"/>
                        <a:cs typeface="Calibri"/>
                      </a:endParaRPr>
                    </a:p>
                    <a:p>
                      <a:pPr marL="203200">
                        <a:lnSpc>
                          <a:spcPct val="100000"/>
                        </a:lnSpc>
                        <a:spcBef>
                          <a:spcPts val="25"/>
                        </a:spcBef>
                      </a:pPr>
                      <a:r>
                        <a:rPr sz="1100" b="1" dirty="0">
                          <a:solidFill>
                            <a:srgbClr val="273173"/>
                          </a:solidFill>
                          <a:latin typeface="Calibri"/>
                          <a:cs typeface="Calibri"/>
                        </a:rPr>
                        <a:t>WITH</a:t>
                      </a:r>
                      <a:r>
                        <a:rPr sz="1100" b="1" spc="-35" dirty="0">
                          <a:solidFill>
                            <a:srgbClr val="273173"/>
                          </a:solidFill>
                          <a:latin typeface="Calibri"/>
                          <a:cs typeface="Calibri"/>
                        </a:rPr>
                        <a:t> </a:t>
                      </a:r>
                      <a:r>
                        <a:rPr sz="1100" b="1" dirty="0">
                          <a:solidFill>
                            <a:srgbClr val="273173"/>
                          </a:solidFill>
                          <a:latin typeface="Calibri"/>
                          <a:cs typeface="Calibri"/>
                        </a:rPr>
                        <a:t>SPRINKLER</a:t>
                      </a:r>
                      <a:r>
                        <a:rPr sz="1100" b="1" spc="-15" dirty="0">
                          <a:solidFill>
                            <a:srgbClr val="273173"/>
                          </a:solidFill>
                          <a:latin typeface="Calibri"/>
                          <a:cs typeface="Calibri"/>
                        </a:rPr>
                        <a:t> </a:t>
                      </a:r>
                      <a:r>
                        <a:rPr sz="1100" b="1" spc="-5" dirty="0">
                          <a:solidFill>
                            <a:srgbClr val="273173"/>
                          </a:solidFill>
                          <a:latin typeface="Calibri"/>
                          <a:cs typeface="Calibri"/>
                        </a:rPr>
                        <a:t>PROTECTION</a:t>
                      </a:r>
                      <a:endParaRPr sz="1100">
                        <a:latin typeface="Calibri"/>
                        <a:cs typeface="Calibri"/>
                      </a:endParaRPr>
                    </a:p>
                  </a:txBody>
                  <a:tcPr marL="0" marR="0" marT="34290" marB="0">
                    <a:lnL w="38100">
                      <a:solidFill>
                        <a:srgbClr val="EFE3F0"/>
                      </a:solidFill>
                      <a:prstDash val="solid"/>
                    </a:lnL>
                    <a:lnR w="19050">
                      <a:solidFill>
                        <a:srgbClr val="6689BD"/>
                      </a:solidFill>
                      <a:prstDash val="solid"/>
                    </a:lnR>
                    <a:lnT w="19050">
                      <a:solidFill>
                        <a:srgbClr val="6689BD"/>
                      </a:solidFill>
                      <a:prstDash val="solid"/>
                    </a:lnT>
                    <a:lnB w="19050">
                      <a:solidFill>
                        <a:srgbClr val="6689BD"/>
                      </a:solidFill>
                      <a:prstDash val="solid"/>
                    </a:lnB>
                    <a:solidFill>
                      <a:srgbClr val="CEEBFB"/>
                    </a:solidFill>
                  </a:tcPr>
                </a:tc>
                <a:tc>
                  <a:txBody>
                    <a:bodyPr/>
                    <a:lstStyle/>
                    <a:p>
                      <a:pPr marL="45085" marR="113664">
                        <a:lnSpc>
                          <a:spcPct val="101800"/>
                        </a:lnSpc>
                        <a:spcBef>
                          <a:spcPts val="270"/>
                        </a:spcBef>
                      </a:pPr>
                      <a:r>
                        <a:rPr sz="1100" spc="-5" dirty="0">
                          <a:solidFill>
                            <a:srgbClr val="273173"/>
                          </a:solidFill>
                          <a:latin typeface="Calibri"/>
                          <a:cs typeface="Calibri"/>
                        </a:rPr>
                        <a:t>Maximum </a:t>
                      </a:r>
                      <a:r>
                        <a:rPr sz="1100" dirty="0">
                          <a:solidFill>
                            <a:srgbClr val="273173"/>
                          </a:solidFill>
                          <a:latin typeface="Calibri"/>
                          <a:cs typeface="Calibri"/>
                        </a:rPr>
                        <a:t>of 61 m of </a:t>
                      </a:r>
                      <a:r>
                        <a:rPr sz="1100" spc="-5" dirty="0">
                          <a:solidFill>
                            <a:srgbClr val="273173"/>
                          </a:solidFill>
                          <a:latin typeface="Calibri"/>
                          <a:cs typeface="Calibri"/>
                        </a:rPr>
                        <a:t>travel </a:t>
                      </a:r>
                      <a:r>
                        <a:rPr sz="1100" dirty="0">
                          <a:solidFill>
                            <a:srgbClr val="273173"/>
                          </a:solidFill>
                          <a:latin typeface="Calibri"/>
                          <a:cs typeface="Calibri"/>
                        </a:rPr>
                        <a:t>path </a:t>
                      </a:r>
                      <a:r>
                        <a:rPr sz="1100" spc="5" dirty="0">
                          <a:solidFill>
                            <a:srgbClr val="273173"/>
                          </a:solidFill>
                          <a:latin typeface="Calibri"/>
                          <a:cs typeface="Calibri"/>
                        </a:rPr>
                        <a:t> </a:t>
                      </a:r>
                      <a:r>
                        <a:rPr sz="1100" dirty="0">
                          <a:solidFill>
                            <a:srgbClr val="273173"/>
                          </a:solidFill>
                          <a:latin typeface="Calibri"/>
                          <a:cs typeface="Calibri"/>
                        </a:rPr>
                        <a:t>from </a:t>
                      </a:r>
                      <a:r>
                        <a:rPr sz="1100" spc="-5" dirty="0">
                          <a:solidFill>
                            <a:srgbClr val="273173"/>
                          </a:solidFill>
                          <a:latin typeface="Calibri"/>
                          <a:cs typeface="Calibri"/>
                        </a:rPr>
                        <a:t>most remote </a:t>
                      </a:r>
                      <a:r>
                        <a:rPr sz="1100" dirty="0">
                          <a:solidFill>
                            <a:srgbClr val="273173"/>
                          </a:solidFill>
                          <a:latin typeface="Calibri"/>
                          <a:cs typeface="Calibri"/>
                        </a:rPr>
                        <a:t>point </a:t>
                      </a:r>
                      <a:r>
                        <a:rPr sz="1100" spc="-5" dirty="0">
                          <a:solidFill>
                            <a:srgbClr val="273173"/>
                          </a:solidFill>
                          <a:latin typeface="Calibri"/>
                          <a:cs typeface="Calibri"/>
                        </a:rPr>
                        <a:t>to </a:t>
                      </a:r>
                      <a:r>
                        <a:rPr sz="1100" dirty="0">
                          <a:solidFill>
                            <a:srgbClr val="273173"/>
                          </a:solidFill>
                          <a:latin typeface="Calibri"/>
                          <a:cs typeface="Calibri"/>
                        </a:rPr>
                        <a:t>exit </a:t>
                      </a:r>
                      <a:r>
                        <a:rPr sz="1100" spc="5" dirty="0">
                          <a:solidFill>
                            <a:srgbClr val="273173"/>
                          </a:solidFill>
                          <a:latin typeface="Calibri"/>
                          <a:cs typeface="Calibri"/>
                        </a:rPr>
                        <a:t> </a:t>
                      </a:r>
                      <a:r>
                        <a:rPr sz="1100" spc="-5" dirty="0">
                          <a:solidFill>
                            <a:srgbClr val="273173"/>
                          </a:solidFill>
                          <a:latin typeface="Calibri"/>
                          <a:cs typeface="Calibri"/>
                        </a:rPr>
                        <a:t>door. Dead end and Commonpath </a:t>
                      </a:r>
                      <a:r>
                        <a:rPr sz="1100" spc="-235" dirty="0">
                          <a:solidFill>
                            <a:srgbClr val="273173"/>
                          </a:solidFill>
                          <a:latin typeface="Calibri"/>
                          <a:cs typeface="Calibri"/>
                        </a:rPr>
                        <a:t> </a:t>
                      </a:r>
                      <a:r>
                        <a:rPr sz="1100" dirty="0">
                          <a:solidFill>
                            <a:srgbClr val="273173"/>
                          </a:solidFill>
                          <a:latin typeface="Calibri"/>
                          <a:cs typeface="Calibri"/>
                        </a:rPr>
                        <a:t>shall</a:t>
                      </a:r>
                      <a:r>
                        <a:rPr sz="1100" spc="-5" dirty="0">
                          <a:solidFill>
                            <a:srgbClr val="273173"/>
                          </a:solidFill>
                          <a:latin typeface="Calibri"/>
                          <a:cs typeface="Calibri"/>
                        </a:rPr>
                        <a:t> </a:t>
                      </a:r>
                      <a:r>
                        <a:rPr sz="1100" dirty="0">
                          <a:solidFill>
                            <a:srgbClr val="273173"/>
                          </a:solidFill>
                          <a:latin typeface="Calibri"/>
                          <a:cs typeface="Calibri"/>
                        </a:rPr>
                        <a:t>not</a:t>
                      </a:r>
                      <a:r>
                        <a:rPr sz="1100" spc="-10" dirty="0">
                          <a:solidFill>
                            <a:srgbClr val="273173"/>
                          </a:solidFill>
                          <a:latin typeface="Calibri"/>
                          <a:cs typeface="Calibri"/>
                        </a:rPr>
                        <a:t> </a:t>
                      </a:r>
                      <a:r>
                        <a:rPr sz="1100" spc="-5" dirty="0">
                          <a:solidFill>
                            <a:srgbClr val="273173"/>
                          </a:solidFill>
                          <a:latin typeface="Calibri"/>
                          <a:cs typeface="Calibri"/>
                        </a:rPr>
                        <a:t>exceed</a:t>
                      </a:r>
                      <a:r>
                        <a:rPr sz="1100" spc="-15" dirty="0">
                          <a:solidFill>
                            <a:srgbClr val="273173"/>
                          </a:solidFill>
                          <a:latin typeface="Calibri"/>
                          <a:cs typeface="Calibri"/>
                        </a:rPr>
                        <a:t> </a:t>
                      </a:r>
                      <a:r>
                        <a:rPr sz="1100" dirty="0">
                          <a:solidFill>
                            <a:srgbClr val="273173"/>
                          </a:solidFill>
                          <a:latin typeface="Calibri"/>
                          <a:cs typeface="Calibri"/>
                        </a:rPr>
                        <a:t>15</a:t>
                      </a:r>
                      <a:r>
                        <a:rPr sz="1100" spc="-10" dirty="0">
                          <a:solidFill>
                            <a:srgbClr val="273173"/>
                          </a:solidFill>
                          <a:latin typeface="Calibri"/>
                          <a:cs typeface="Calibri"/>
                        </a:rPr>
                        <a:t> </a:t>
                      </a:r>
                      <a:r>
                        <a:rPr sz="1100" dirty="0">
                          <a:solidFill>
                            <a:srgbClr val="273173"/>
                          </a:solidFill>
                          <a:latin typeface="Calibri"/>
                          <a:cs typeface="Calibri"/>
                        </a:rPr>
                        <a:t>m.</a:t>
                      </a:r>
                      <a:endParaRPr sz="1100" dirty="0">
                        <a:latin typeface="Calibri"/>
                        <a:cs typeface="Calibri"/>
                      </a:endParaRPr>
                    </a:p>
                  </a:txBody>
                  <a:tcPr marL="0" marR="0" marT="34290" marB="0">
                    <a:lnL w="19050">
                      <a:solidFill>
                        <a:srgbClr val="6689BD"/>
                      </a:solidFill>
                      <a:prstDash val="solid"/>
                    </a:lnL>
                    <a:lnR w="19050">
                      <a:solidFill>
                        <a:srgbClr val="8093BE"/>
                      </a:solidFill>
                      <a:prstDash val="solid"/>
                    </a:lnR>
                    <a:lnT w="19050">
                      <a:solidFill>
                        <a:srgbClr val="1277BD"/>
                      </a:solidFill>
                      <a:prstDash val="solid"/>
                    </a:lnT>
                    <a:lnB w="19050">
                      <a:solidFill>
                        <a:srgbClr val="8093BE"/>
                      </a:solidFill>
                      <a:prstDash val="solid"/>
                    </a:lnB>
                  </a:tcPr>
                </a:tc>
                <a:tc>
                  <a:txBody>
                    <a:bodyPr/>
                    <a:lstStyle/>
                    <a:p>
                      <a:pPr marL="43180" marR="39370">
                        <a:lnSpc>
                          <a:spcPct val="101800"/>
                        </a:lnSpc>
                        <a:spcBef>
                          <a:spcPts val="270"/>
                        </a:spcBef>
                      </a:pPr>
                      <a:r>
                        <a:rPr sz="1100" spc="-5" dirty="0">
                          <a:solidFill>
                            <a:srgbClr val="273173"/>
                          </a:solidFill>
                          <a:latin typeface="Calibri"/>
                          <a:cs typeface="Calibri"/>
                        </a:rPr>
                        <a:t>Walking distance from </a:t>
                      </a:r>
                      <a:r>
                        <a:rPr sz="1100" dirty="0">
                          <a:solidFill>
                            <a:srgbClr val="273173"/>
                          </a:solidFill>
                          <a:latin typeface="Calibri"/>
                          <a:cs typeface="Calibri"/>
                        </a:rPr>
                        <a:t> most</a:t>
                      </a:r>
                      <a:r>
                        <a:rPr sz="1100" spc="-20" dirty="0">
                          <a:solidFill>
                            <a:srgbClr val="273173"/>
                          </a:solidFill>
                          <a:latin typeface="Calibri"/>
                          <a:cs typeface="Calibri"/>
                        </a:rPr>
                        <a:t> </a:t>
                      </a:r>
                      <a:r>
                        <a:rPr sz="1100" spc="-5" dirty="0">
                          <a:solidFill>
                            <a:srgbClr val="273173"/>
                          </a:solidFill>
                          <a:latin typeface="Calibri"/>
                          <a:cs typeface="Calibri"/>
                        </a:rPr>
                        <a:t>remote</a:t>
                      </a:r>
                      <a:r>
                        <a:rPr sz="1100" spc="-15" dirty="0">
                          <a:solidFill>
                            <a:srgbClr val="273173"/>
                          </a:solidFill>
                          <a:latin typeface="Calibri"/>
                          <a:cs typeface="Calibri"/>
                        </a:rPr>
                        <a:t> </a:t>
                      </a:r>
                      <a:r>
                        <a:rPr sz="1100" dirty="0">
                          <a:solidFill>
                            <a:srgbClr val="273173"/>
                          </a:solidFill>
                          <a:latin typeface="Calibri"/>
                          <a:cs typeface="Calibri"/>
                        </a:rPr>
                        <a:t>parking</a:t>
                      </a:r>
                      <a:r>
                        <a:rPr sz="1100" spc="-20" dirty="0">
                          <a:solidFill>
                            <a:srgbClr val="273173"/>
                          </a:solidFill>
                          <a:latin typeface="Calibri"/>
                          <a:cs typeface="Calibri"/>
                        </a:rPr>
                        <a:t> </a:t>
                      </a:r>
                      <a:r>
                        <a:rPr sz="1100" spc="-5" dirty="0">
                          <a:solidFill>
                            <a:srgbClr val="273173"/>
                          </a:solidFill>
                          <a:latin typeface="Calibri"/>
                          <a:cs typeface="Calibri"/>
                        </a:rPr>
                        <a:t>lot, </a:t>
                      </a:r>
                      <a:r>
                        <a:rPr sz="1100" spc="-229" dirty="0">
                          <a:solidFill>
                            <a:srgbClr val="273173"/>
                          </a:solidFill>
                          <a:latin typeface="Calibri"/>
                          <a:cs typeface="Calibri"/>
                        </a:rPr>
                        <a:t> </a:t>
                      </a:r>
                      <a:r>
                        <a:rPr sz="1100" spc="-5" dirty="0">
                          <a:solidFill>
                            <a:srgbClr val="273173"/>
                          </a:solidFill>
                          <a:latin typeface="Calibri"/>
                          <a:cs typeface="Calibri"/>
                        </a:rPr>
                        <a:t>along the natural path of </a:t>
                      </a:r>
                      <a:r>
                        <a:rPr sz="1100" spc="-235" dirty="0">
                          <a:solidFill>
                            <a:srgbClr val="273173"/>
                          </a:solidFill>
                          <a:latin typeface="Calibri"/>
                          <a:cs typeface="Calibri"/>
                        </a:rPr>
                        <a:t> </a:t>
                      </a:r>
                      <a:r>
                        <a:rPr sz="1100" dirty="0">
                          <a:solidFill>
                            <a:srgbClr val="273173"/>
                          </a:solidFill>
                          <a:latin typeface="Calibri"/>
                          <a:cs typeface="Calibri"/>
                        </a:rPr>
                        <a:t>travel</a:t>
                      </a:r>
                      <a:r>
                        <a:rPr sz="1100" spc="-15" dirty="0">
                          <a:solidFill>
                            <a:srgbClr val="273173"/>
                          </a:solidFill>
                          <a:latin typeface="Calibri"/>
                          <a:cs typeface="Calibri"/>
                        </a:rPr>
                        <a:t> </a:t>
                      </a:r>
                      <a:r>
                        <a:rPr sz="1100" spc="-5" dirty="0">
                          <a:solidFill>
                            <a:srgbClr val="273173"/>
                          </a:solidFill>
                          <a:latin typeface="Calibri"/>
                          <a:cs typeface="Calibri"/>
                        </a:rPr>
                        <a:t>to </a:t>
                      </a:r>
                      <a:r>
                        <a:rPr sz="1100" dirty="0">
                          <a:solidFill>
                            <a:srgbClr val="273173"/>
                          </a:solidFill>
                          <a:latin typeface="Calibri"/>
                          <a:cs typeface="Calibri"/>
                        </a:rPr>
                        <a:t>an</a:t>
                      </a:r>
                      <a:r>
                        <a:rPr sz="1100" spc="-5" dirty="0">
                          <a:solidFill>
                            <a:srgbClr val="273173"/>
                          </a:solidFill>
                          <a:latin typeface="Calibri"/>
                          <a:cs typeface="Calibri"/>
                        </a:rPr>
                        <a:t> exit.</a:t>
                      </a:r>
                      <a:endParaRPr sz="1100">
                        <a:latin typeface="Calibri"/>
                        <a:cs typeface="Calibri"/>
                      </a:endParaRPr>
                    </a:p>
                  </a:txBody>
                  <a:tcPr marL="0" marR="0" marT="34290" marB="0">
                    <a:lnL w="19050">
                      <a:solidFill>
                        <a:srgbClr val="8093BE"/>
                      </a:solidFill>
                      <a:prstDash val="solid"/>
                    </a:lnL>
                    <a:lnR w="28575">
                      <a:solidFill>
                        <a:srgbClr val="7885B9"/>
                      </a:solidFill>
                      <a:prstDash val="solid"/>
                    </a:lnR>
                    <a:lnT w="19050">
                      <a:solidFill>
                        <a:srgbClr val="1277BD"/>
                      </a:solidFill>
                      <a:prstDash val="solid"/>
                    </a:lnT>
                    <a:lnB w="19050">
                      <a:solidFill>
                        <a:srgbClr val="8093BE"/>
                      </a:solidFill>
                      <a:prstDash val="solid"/>
                    </a:lnB>
                  </a:tcPr>
                </a:tc>
                <a:extLst>
                  <a:ext uri="{0D108BD9-81ED-4DB2-BD59-A6C34878D82A}">
                    <a16:rowId xmlns="" xmlns:a16="http://schemas.microsoft.com/office/drawing/2014/main" val="10003"/>
                  </a:ext>
                </a:extLst>
              </a:tr>
              <a:tr h="851738">
                <a:tc>
                  <a:txBody>
                    <a:bodyPr/>
                    <a:lstStyle/>
                    <a:p>
                      <a:pPr marL="203200" marR="44450" indent="-144780">
                        <a:lnSpc>
                          <a:spcPct val="101800"/>
                        </a:lnSpc>
                        <a:spcBef>
                          <a:spcPts val="270"/>
                        </a:spcBef>
                      </a:pPr>
                      <a:r>
                        <a:rPr sz="1100" b="1" dirty="0">
                          <a:solidFill>
                            <a:srgbClr val="273173"/>
                          </a:solidFill>
                          <a:latin typeface="Calibri"/>
                          <a:cs typeface="Calibri"/>
                        </a:rPr>
                        <a:t>ii.</a:t>
                      </a:r>
                      <a:r>
                        <a:rPr sz="1100" b="1" spc="5" dirty="0">
                          <a:solidFill>
                            <a:srgbClr val="273173"/>
                          </a:solidFill>
                          <a:latin typeface="Calibri"/>
                          <a:cs typeface="Calibri"/>
                        </a:rPr>
                        <a:t> </a:t>
                      </a:r>
                      <a:r>
                        <a:rPr sz="1100" b="1" spc="-5" dirty="0">
                          <a:solidFill>
                            <a:srgbClr val="273173"/>
                          </a:solidFill>
                          <a:latin typeface="Calibri"/>
                          <a:cs typeface="Calibri"/>
                        </a:rPr>
                        <a:t>BASEMENT AND ENCLOSED </a:t>
                      </a:r>
                      <a:r>
                        <a:rPr sz="1100" b="1" dirty="0">
                          <a:solidFill>
                            <a:srgbClr val="273173"/>
                          </a:solidFill>
                          <a:latin typeface="Calibri"/>
                          <a:cs typeface="Calibri"/>
                        </a:rPr>
                        <a:t>PODIUM </a:t>
                      </a:r>
                      <a:r>
                        <a:rPr sz="1100" b="1" spc="-235" dirty="0">
                          <a:solidFill>
                            <a:srgbClr val="273173"/>
                          </a:solidFill>
                          <a:latin typeface="Calibri"/>
                          <a:cs typeface="Calibri"/>
                        </a:rPr>
                        <a:t> </a:t>
                      </a:r>
                      <a:r>
                        <a:rPr sz="1100" b="1" spc="-5" dirty="0">
                          <a:solidFill>
                            <a:srgbClr val="273173"/>
                          </a:solidFill>
                          <a:latin typeface="Calibri"/>
                          <a:cs typeface="Calibri"/>
                        </a:rPr>
                        <a:t>USED ONLY </a:t>
                      </a:r>
                      <a:r>
                        <a:rPr sz="1100" b="1" dirty="0">
                          <a:solidFill>
                            <a:srgbClr val="273173"/>
                          </a:solidFill>
                          <a:latin typeface="Calibri"/>
                          <a:cs typeface="Calibri"/>
                        </a:rPr>
                        <a:t>FOR VEHICLE </a:t>
                      </a:r>
                      <a:r>
                        <a:rPr sz="1100" b="1" spc="-5" dirty="0">
                          <a:solidFill>
                            <a:srgbClr val="273173"/>
                          </a:solidFill>
                          <a:latin typeface="Calibri"/>
                          <a:cs typeface="Calibri"/>
                        </a:rPr>
                        <a:t>PARKING </a:t>
                      </a:r>
                      <a:r>
                        <a:rPr sz="1100" b="1" dirty="0">
                          <a:solidFill>
                            <a:srgbClr val="273173"/>
                          </a:solidFill>
                          <a:latin typeface="Calibri"/>
                          <a:cs typeface="Calibri"/>
                        </a:rPr>
                        <a:t> AND</a:t>
                      </a:r>
                      <a:r>
                        <a:rPr sz="1100" b="1" spc="-20" dirty="0">
                          <a:solidFill>
                            <a:srgbClr val="273173"/>
                          </a:solidFill>
                          <a:latin typeface="Calibri"/>
                          <a:cs typeface="Calibri"/>
                        </a:rPr>
                        <a:t> </a:t>
                      </a:r>
                      <a:r>
                        <a:rPr sz="1100" b="1" dirty="0">
                          <a:solidFill>
                            <a:srgbClr val="273173"/>
                          </a:solidFill>
                          <a:latin typeface="Calibri"/>
                          <a:cs typeface="Calibri"/>
                        </a:rPr>
                        <a:t>SERVICE</a:t>
                      </a:r>
                      <a:r>
                        <a:rPr sz="1100" b="1" spc="-10" dirty="0">
                          <a:solidFill>
                            <a:srgbClr val="273173"/>
                          </a:solidFill>
                          <a:latin typeface="Calibri"/>
                          <a:cs typeface="Calibri"/>
                        </a:rPr>
                        <a:t> </a:t>
                      </a:r>
                      <a:r>
                        <a:rPr sz="1100" b="1" spc="-5" dirty="0">
                          <a:solidFill>
                            <a:srgbClr val="273173"/>
                          </a:solidFill>
                          <a:latin typeface="Calibri"/>
                          <a:cs typeface="Calibri"/>
                        </a:rPr>
                        <a:t>ROOMS,</a:t>
                      </a:r>
                      <a:endParaRPr sz="1100" dirty="0">
                        <a:latin typeface="Calibri"/>
                        <a:cs typeface="Calibri"/>
                      </a:endParaRPr>
                    </a:p>
                    <a:p>
                      <a:pPr marL="203200">
                        <a:lnSpc>
                          <a:spcPct val="100000"/>
                        </a:lnSpc>
                        <a:spcBef>
                          <a:spcPts val="25"/>
                        </a:spcBef>
                      </a:pPr>
                      <a:r>
                        <a:rPr sz="1100" b="1" spc="-5" dirty="0">
                          <a:solidFill>
                            <a:srgbClr val="273173"/>
                          </a:solidFill>
                          <a:latin typeface="Calibri"/>
                          <a:cs typeface="Calibri"/>
                        </a:rPr>
                        <a:t>NON-SPRINKLERED</a:t>
                      </a:r>
                      <a:endParaRPr sz="1100" dirty="0">
                        <a:latin typeface="Calibri"/>
                        <a:cs typeface="Calibri"/>
                      </a:endParaRPr>
                    </a:p>
                  </a:txBody>
                  <a:tcPr marL="0" marR="0" marT="34290" marB="0">
                    <a:lnL w="38100">
                      <a:solidFill>
                        <a:srgbClr val="EFE3F0"/>
                      </a:solidFill>
                      <a:prstDash val="solid"/>
                    </a:lnL>
                    <a:lnR w="19050">
                      <a:solidFill>
                        <a:srgbClr val="6689BD"/>
                      </a:solidFill>
                      <a:prstDash val="solid"/>
                    </a:lnR>
                    <a:lnT w="19050">
                      <a:solidFill>
                        <a:srgbClr val="6689BD"/>
                      </a:solidFill>
                      <a:prstDash val="solid"/>
                    </a:lnT>
                    <a:lnB w="19050">
                      <a:solidFill>
                        <a:srgbClr val="6689BD"/>
                      </a:solidFill>
                      <a:prstDash val="solid"/>
                    </a:lnB>
                    <a:solidFill>
                      <a:srgbClr val="CEEBFB"/>
                    </a:solidFill>
                  </a:tcPr>
                </a:tc>
                <a:tc>
                  <a:txBody>
                    <a:bodyPr/>
                    <a:lstStyle/>
                    <a:p>
                      <a:pPr marL="45085" marR="113664">
                        <a:lnSpc>
                          <a:spcPct val="101800"/>
                        </a:lnSpc>
                        <a:spcBef>
                          <a:spcPts val="270"/>
                        </a:spcBef>
                      </a:pPr>
                      <a:r>
                        <a:rPr sz="1100" spc="-5" dirty="0">
                          <a:solidFill>
                            <a:srgbClr val="273173"/>
                          </a:solidFill>
                          <a:latin typeface="Calibri"/>
                          <a:cs typeface="Calibri"/>
                        </a:rPr>
                        <a:t>Maximum </a:t>
                      </a:r>
                      <a:r>
                        <a:rPr sz="1100" dirty="0">
                          <a:solidFill>
                            <a:srgbClr val="273173"/>
                          </a:solidFill>
                          <a:latin typeface="Calibri"/>
                          <a:cs typeface="Calibri"/>
                        </a:rPr>
                        <a:t>of 46 m of </a:t>
                      </a:r>
                      <a:r>
                        <a:rPr sz="1100" spc="-5" dirty="0">
                          <a:solidFill>
                            <a:srgbClr val="273173"/>
                          </a:solidFill>
                          <a:latin typeface="Calibri"/>
                          <a:cs typeface="Calibri"/>
                        </a:rPr>
                        <a:t>travel </a:t>
                      </a:r>
                      <a:r>
                        <a:rPr sz="1100" dirty="0">
                          <a:solidFill>
                            <a:srgbClr val="273173"/>
                          </a:solidFill>
                          <a:latin typeface="Calibri"/>
                          <a:cs typeface="Calibri"/>
                        </a:rPr>
                        <a:t>path </a:t>
                      </a:r>
                      <a:r>
                        <a:rPr sz="1100" spc="5" dirty="0">
                          <a:solidFill>
                            <a:srgbClr val="273173"/>
                          </a:solidFill>
                          <a:latin typeface="Calibri"/>
                          <a:cs typeface="Calibri"/>
                        </a:rPr>
                        <a:t> </a:t>
                      </a:r>
                      <a:r>
                        <a:rPr sz="1100" dirty="0">
                          <a:solidFill>
                            <a:srgbClr val="273173"/>
                          </a:solidFill>
                          <a:latin typeface="Calibri"/>
                          <a:cs typeface="Calibri"/>
                        </a:rPr>
                        <a:t>from </a:t>
                      </a:r>
                      <a:r>
                        <a:rPr sz="1100" spc="-5" dirty="0">
                          <a:solidFill>
                            <a:srgbClr val="273173"/>
                          </a:solidFill>
                          <a:latin typeface="Calibri"/>
                          <a:cs typeface="Calibri"/>
                        </a:rPr>
                        <a:t>most remote </a:t>
                      </a:r>
                      <a:r>
                        <a:rPr sz="1100" dirty="0">
                          <a:solidFill>
                            <a:srgbClr val="273173"/>
                          </a:solidFill>
                          <a:latin typeface="Calibri"/>
                          <a:cs typeface="Calibri"/>
                        </a:rPr>
                        <a:t>point </a:t>
                      </a:r>
                      <a:r>
                        <a:rPr sz="1100" spc="-5" dirty="0">
                          <a:solidFill>
                            <a:srgbClr val="273173"/>
                          </a:solidFill>
                          <a:latin typeface="Calibri"/>
                          <a:cs typeface="Calibri"/>
                        </a:rPr>
                        <a:t>to </a:t>
                      </a:r>
                      <a:r>
                        <a:rPr sz="1100" dirty="0">
                          <a:solidFill>
                            <a:srgbClr val="273173"/>
                          </a:solidFill>
                          <a:latin typeface="Calibri"/>
                          <a:cs typeface="Calibri"/>
                        </a:rPr>
                        <a:t>exit </a:t>
                      </a:r>
                      <a:r>
                        <a:rPr sz="1100" spc="5" dirty="0">
                          <a:solidFill>
                            <a:srgbClr val="273173"/>
                          </a:solidFill>
                          <a:latin typeface="Calibri"/>
                          <a:cs typeface="Calibri"/>
                        </a:rPr>
                        <a:t> </a:t>
                      </a:r>
                      <a:r>
                        <a:rPr sz="1100" spc="-5" dirty="0">
                          <a:solidFill>
                            <a:srgbClr val="273173"/>
                          </a:solidFill>
                          <a:latin typeface="Calibri"/>
                          <a:cs typeface="Calibri"/>
                        </a:rPr>
                        <a:t>door. Dead end and Commonpath </a:t>
                      </a:r>
                      <a:r>
                        <a:rPr sz="1100" spc="-235" dirty="0">
                          <a:solidFill>
                            <a:srgbClr val="273173"/>
                          </a:solidFill>
                          <a:latin typeface="Calibri"/>
                          <a:cs typeface="Calibri"/>
                        </a:rPr>
                        <a:t> </a:t>
                      </a:r>
                      <a:r>
                        <a:rPr sz="1100" dirty="0">
                          <a:solidFill>
                            <a:srgbClr val="273173"/>
                          </a:solidFill>
                          <a:latin typeface="Calibri"/>
                          <a:cs typeface="Calibri"/>
                        </a:rPr>
                        <a:t>shall</a:t>
                      </a:r>
                      <a:r>
                        <a:rPr sz="1100" spc="-5" dirty="0">
                          <a:solidFill>
                            <a:srgbClr val="273173"/>
                          </a:solidFill>
                          <a:latin typeface="Calibri"/>
                          <a:cs typeface="Calibri"/>
                        </a:rPr>
                        <a:t> </a:t>
                      </a:r>
                      <a:r>
                        <a:rPr sz="1100" dirty="0">
                          <a:solidFill>
                            <a:srgbClr val="273173"/>
                          </a:solidFill>
                          <a:latin typeface="Calibri"/>
                          <a:cs typeface="Calibri"/>
                        </a:rPr>
                        <a:t>not</a:t>
                      </a:r>
                      <a:r>
                        <a:rPr sz="1100" spc="-10" dirty="0">
                          <a:solidFill>
                            <a:srgbClr val="273173"/>
                          </a:solidFill>
                          <a:latin typeface="Calibri"/>
                          <a:cs typeface="Calibri"/>
                        </a:rPr>
                        <a:t> </a:t>
                      </a:r>
                      <a:r>
                        <a:rPr sz="1100" spc="-5" dirty="0">
                          <a:solidFill>
                            <a:srgbClr val="273173"/>
                          </a:solidFill>
                          <a:latin typeface="Calibri"/>
                          <a:cs typeface="Calibri"/>
                        </a:rPr>
                        <a:t>exceed</a:t>
                      </a:r>
                      <a:r>
                        <a:rPr sz="1100" spc="-15" dirty="0">
                          <a:solidFill>
                            <a:srgbClr val="273173"/>
                          </a:solidFill>
                          <a:latin typeface="Calibri"/>
                          <a:cs typeface="Calibri"/>
                        </a:rPr>
                        <a:t> </a:t>
                      </a:r>
                      <a:r>
                        <a:rPr sz="1100" dirty="0">
                          <a:solidFill>
                            <a:srgbClr val="273173"/>
                          </a:solidFill>
                          <a:latin typeface="Calibri"/>
                          <a:cs typeface="Calibri"/>
                        </a:rPr>
                        <a:t>15</a:t>
                      </a:r>
                      <a:r>
                        <a:rPr sz="1100" spc="-10" dirty="0">
                          <a:solidFill>
                            <a:srgbClr val="273173"/>
                          </a:solidFill>
                          <a:latin typeface="Calibri"/>
                          <a:cs typeface="Calibri"/>
                        </a:rPr>
                        <a:t> </a:t>
                      </a:r>
                      <a:r>
                        <a:rPr sz="1100" dirty="0">
                          <a:solidFill>
                            <a:srgbClr val="273173"/>
                          </a:solidFill>
                          <a:latin typeface="Calibri"/>
                          <a:cs typeface="Calibri"/>
                        </a:rPr>
                        <a:t>m.</a:t>
                      </a:r>
                      <a:endParaRPr sz="1100" dirty="0">
                        <a:latin typeface="Calibri"/>
                        <a:cs typeface="Calibri"/>
                      </a:endParaRPr>
                    </a:p>
                  </a:txBody>
                  <a:tcPr marL="0" marR="0" marT="34290" marB="0">
                    <a:lnL w="19050">
                      <a:solidFill>
                        <a:srgbClr val="6689BD"/>
                      </a:solidFill>
                      <a:prstDash val="solid"/>
                    </a:lnL>
                    <a:lnR w="19050">
                      <a:solidFill>
                        <a:srgbClr val="8093BE"/>
                      </a:solidFill>
                      <a:prstDash val="solid"/>
                    </a:lnR>
                    <a:lnT w="19050">
                      <a:solidFill>
                        <a:srgbClr val="8093BE"/>
                      </a:solidFill>
                      <a:prstDash val="solid"/>
                    </a:lnT>
                    <a:lnB w="19050">
                      <a:solidFill>
                        <a:srgbClr val="8093BE"/>
                      </a:solidFill>
                      <a:prstDash val="solid"/>
                    </a:lnB>
                  </a:tcPr>
                </a:tc>
                <a:tc>
                  <a:txBody>
                    <a:bodyPr/>
                    <a:lstStyle/>
                    <a:p>
                      <a:pPr marL="43180" marR="39370">
                        <a:lnSpc>
                          <a:spcPct val="101800"/>
                        </a:lnSpc>
                        <a:spcBef>
                          <a:spcPts val="270"/>
                        </a:spcBef>
                      </a:pPr>
                      <a:r>
                        <a:rPr sz="1100" spc="-5" dirty="0">
                          <a:solidFill>
                            <a:srgbClr val="273173"/>
                          </a:solidFill>
                          <a:latin typeface="Calibri"/>
                          <a:cs typeface="Calibri"/>
                        </a:rPr>
                        <a:t>Walking distance from </a:t>
                      </a:r>
                      <a:r>
                        <a:rPr sz="1100" dirty="0">
                          <a:solidFill>
                            <a:srgbClr val="273173"/>
                          </a:solidFill>
                          <a:latin typeface="Calibri"/>
                          <a:cs typeface="Calibri"/>
                        </a:rPr>
                        <a:t> most</a:t>
                      </a:r>
                      <a:r>
                        <a:rPr sz="1100" spc="-20" dirty="0">
                          <a:solidFill>
                            <a:srgbClr val="273173"/>
                          </a:solidFill>
                          <a:latin typeface="Calibri"/>
                          <a:cs typeface="Calibri"/>
                        </a:rPr>
                        <a:t> </a:t>
                      </a:r>
                      <a:r>
                        <a:rPr sz="1100" spc="-5" dirty="0">
                          <a:solidFill>
                            <a:srgbClr val="273173"/>
                          </a:solidFill>
                          <a:latin typeface="Calibri"/>
                          <a:cs typeface="Calibri"/>
                        </a:rPr>
                        <a:t>remote</a:t>
                      </a:r>
                      <a:r>
                        <a:rPr sz="1100" spc="-15" dirty="0">
                          <a:solidFill>
                            <a:srgbClr val="273173"/>
                          </a:solidFill>
                          <a:latin typeface="Calibri"/>
                          <a:cs typeface="Calibri"/>
                        </a:rPr>
                        <a:t> </a:t>
                      </a:r>
                      <a:r>
                        <a:rPr sz="1100" dirty="0">
                          <a:solidFill>
                            <a:srgbClr val="273173"/>
                          </a:solidFill>
                          <a:latin typeface="Calibri"/>
                          <a:cs typeface="Calibri"/>
                        </a:rPr>
                        <a:t>parking</a:t>
                      </a:r>
                      <a:r>
                        <a:rPr sz="1100" spc="-20" dirty="0">
                          <a:solidFill>
                            <a:srgbClr val="273173"/>
                          </a:solidFill>
                          <a:latin typeface="Calibri"/>
                          <a:cs typeface="Calibri"/>
                        </a:rPr>
                        <a:t> </a:t>
                      </a:r>
                      <a:r>
                        <a:rPr sz="1100" spc="-5" dirty="0">
                          <a:solidFill>
                            <a:srgbClr val="273173"/>
                          </a:solidFill>
                          <a:latin typeface="Calibri"/>
                          <a:cs typeface="Calibri"/>
                        </a:rPr>
                        <a:t>lot, </a:t>
                      </a:r>
                      <a:r>
                        <a:rPr sz="1100" spc="-229" dirty="0">
                          <a:solidFill>
                            <a:srgbClr val="273173"/>
                          </a:solidFill>
                          <a:latin typeface="Calibri"/>
                          <a:cs typeface="Calibri"/>
                        </a:rPr>
                        <a:t> </a:t>
                      </a:r>
                      <a:r>
                        <a:rPr sz="1100" spc="-5" dirty="0">
                          <a:solidFill>
                            <a:srgbClr val="273173"/>
                          </a:solidFill>
                          <a:latin typeface="Calibri"/>
                          <a:cs typeface="Calibri"/>
                        </a:rPr>
                        <a:t>along the natural path of </a:t>
                      </a:r>
                      <a:r>
                        <a:rPr sz="1100" spc="-235" dirty="0">
                          <a:solidFill>
                            <a:srgbClr val="273173"/>
                          </a:solidFill>
                          <a:latin typeface="Calibri"/>
                          <a:cs typeface="Calibri"/>
                        </a:rPr>
                        <a:t> </a:t>
                      </a:r>
                      <a:r>
                        <a:rPr sz="1100" dirty="0">
                          <a:solidFill>
                            <a:srgbClr val="273173"/>
                          </a:solidFill>
                          <a:latin typeface="Calibri"/>
                          <a:cs typeface="Calibri"/>
                        </a:rPr>
                        <a:t>travel</a:t>
                      </a:r>
                      <a:r>
                        <a:rPr sz="1100" spc="-15" dirty="0">
                          <a:solidFill>
                            <a:srgbClr val="273173"/>
                          </a:solidFill>
                          <a:latin typeface="Calibri"/>
                          <a:cs typeface="Calibri"/>
                        </a:rPr>
                        <a:t> </a:t>
                      </a:r>
                      <a:r>
                        <a:rPr sz="1100" spc="-5" dirty="0">
                          <a:solidFill>
                            <a:srgbClr val="273173"/>
                          </a:solidFill>
                          <a:latin typeface="Calibri"/>
                          <a:cs typeface="Calibri"/>
                        </a:rPr>
                        <a:t>to </a:t>
                      </a:r>
                      <a:r>
                        <a:rPr sz="1100" dirty="0">
                          <a:solidFill>
                            <a:srgbClr val="273173"/>
                          </a:solidFill>
                          <a:latin typeface="Calibri"/>
                          <a:cs typeface="Calibri"/>
                        </a:rPr>
                        <a:t>an</a:t>
                      </a:r>
                      <a:r>
                        <a:rPr sz="1100" spc="-5" dirty="0">
                          <a:solidFill>
                            <a:srgbClr val="273173"/>
                          </a:solidFill>
                          <a:latin typeface="Calibri"/>
                          <a:cs typeface="Calibri"/>
                        </a:rPr>
                        <a:t> exit.</a:t>
                      </a:r>
                      <a:endParaRPr sz="1100" dirty="0">
                        <a:latin typeface="Calibri"/>
                        <a:cs typeface="Calibri"/>
                      </a:endParaRPr>
                    </a:p>
                  </a:txBody>
                  <a:tcPr marL="0" marR="0" marT="34290" marB="0">
                    <a:lnL w="19050">
                      <a:solidFill>
                        <a:srgbClr val="8093BE"/>
                      </a:solidFill>
                      <a:prstDash val="solid"/>
                    </a:lnL>
                    <a:lnR w="28575">
                      <a:solidFill>
                        <a:srgbClr val="7885B9"/>
                      </a:solidFill>
                      <a:prstDash val="solid"/>
                    </a:lnR>
                    <a:lnT w="19050">
                      <a:solidFill>
                        <a:srgbClr val="8093BE"/>
                      </a:solidFill>
                      <a:prstDash val="solid"/>
                    </a:lnT>
                    <a:lnB w="19050">
                      <a:solidFill>
                        <a:srgbClr val="8093BE"/>
                      </a:solidFill>
                      <a:prstDash val="solid"/>
                    </a:lnB>
                  </a:tcPr>
                </a:tc>
                <a:extLst>
                  <a:ext uri="{0D108BD9-81ED-4DB2-BD59-A6C34878D82A}">
                    <a16:rowId xmlns="" xmlns:a16="http://schemas.microsoft.com/office/drawing/2014/main" val="10004"/>
                  </a:ext>
                </a:extLst>
              </a:tr>
              <a:tr h="767586">
                <a:tc>
                  <a:txBody>
                    <a:bodyPr/>
                    <a:lstStyle/>
                    <a:p>
                      <a:pPr marL="287020" marR="267335" indent="-228600" algn="just">
                        <a:lnSpc>
                          <a:spcPct val="101800"/>
                        </a:lnSpc>
                        <a:spcBef>
                          <a:spcPts val="280"/>
                        </a:spcBef>
                      </a:pPr>
                      <a:r>
                        <a:rPr sz="1100" b="1" spc="-5" dirty="0">
                          <a:solidFill>
                            <a:srgbClr val="273173"/>
                          </a:solidFill>
                          <a:latin typeface="Calibri"/>
                          <a:cs typeface="Calibri"/>
                        </a:rPr>
                        <a:t>iii.</a:t>
                      </a:r>
                      <a:r>
                        <a:rPr sz="1100" b="1" dirty="0">
                          <a:solidFill>
                            <a:srgbClr val="273173"/>
                          </a:solidFill>
                          <a:latin typeface="Calibri"/>
                          <a:cs typeface="Calibri"/>
                        </a:rPr>
                        <a:t> </a:t>
                      </a:r>
                      <a:r>
                        <a:rPr sz="1100" b="1" spc="-5" dirty="0">
                          <a:solidFill>
                            <a:srgbClr val="273173"/>
                          </a:solidFill>
                          <a:latin typeface="Calibri"/>
                          <a:cs typeface="Calibri"/>
                        </a:rPr>
                        <a:t>OPEN PODIUM USED ONLY FOR </a:t>
                      </a:r>
                      <a:r>
                        <a:rPr sz="1100" b="1" dirty="0">
                          <a:solidFill>
                            <a:srgbClr val="273173"/>
                          </a:solidFill>
                          <a:latin typeface="Calibri"/>
                          <a:cs typeface="Calibri"/>
                        </a:rPr>
                        <a:t> VEHICLE </a:t>
                      </a:r>
                      <a:r>
                        <a:rPr sz="1100" b="1" spc="-5" dirty="0">
                          <a:solidFill>
                            <a:srgbClr val="273173"/>
                          </a:solidFill>
                          <a:latin typeface="Calibri"/>
                          <a:cs typeface="Calibri"/>
                        </a:rPr>
                        <a:t>PARKING AND SERVICE </a:t>
                      </a:r>
                      <a:r>
                        <a:rPr sz="1100" b="1" spc="-240" dirty="0">
                          <a:solidFill>
                            <a:srgbClr val="273173"/>
                          </a:solidFill>
                          <a:latin typeface="Calibri"/>
                          <a:cs typeface="Calibri"/>
                        </a:rPr>
                        <a:t> </a:t>
                      </a:r>
                      <a:r>
                        <a:rPr sz="1100" b="1" spc="-5" dirty="0">
                          <a:solidFill>
                            <a:srgbClr val="273173"/>
                          </a:solidFill>
                          <a:latin typeface="Calibri"/>
                          <a:cs typeface="Calibri"/>
                        </a:rPr>
                        <a:t>ROOMS,</a:t>
                      </a:r>
                      <a:endParaRPr sz="1100">
                        <a:latin typeface="Calibri"/>
                        <a:cs typeface="Calibri"/>
                      </a:endParaRPr>
                    </a:p>
                    <a:p>
                      <a:pPr marL="287020">
                        <a:lnSpc>
                          <a:spcPct val="100000"/>
                        </a:lnSpc>
                        <a:spcBef>
                          <a:spcPts val="25"/>
                        </a:spcBef>
                      </a:pPr>
                      <a:r>
                        <a:rPr sz="1100" b="1" spc="-5" dirty="0">
                          <a:solidFill>
                            <a:srgbClr val="273173"/>
                          </a:solidFill>
                          <a:latin typeface="Calibri"/>
                          <a:cs typeface="Calibri"/>
                        </a:rPr>
                        <a:t>SPRINKLERED</a:t>
                      </a:r>
                      <a:endParaRPr sz="1100">
                        <a:latin typeface="Calibri"/>
                        <a:cs typeface="Calibri"/>
                      </a:endParaRPr>
                    </a:p>
                  </a:txBody>
                  <a:tcPr marL="0" marR="0" marT="35560" marB="0">
                    <a:lnL w="38100">
                      <a:solidFill>
                        <a:srgbClr val="EFE3F0"/>
                      </a:solidFill>
                      <a:prstDash val="solid"/>
                    </a:lnL>
                    <a:lnR w="19050">
                      <a:solidFill>
                        <a:srgbClr val="6689BD"/>
                      </a:solidFill>
                      <a:prstDash val="solid"/>
                    </a:lnR>
                    <a:lnT w="19050">
                      <a:solidFill>
                        <a:srgbClr val="6689BD"/>
                      </a:solidFill>
                      <a:prstDash val="solid"/>
                    </a:lnT>
                    <a:lnB w="19050">
                      <a:solidFill>
                        <a:srgbClr val="6689BD"/>
                      </a:solidFill>
                      <a:prstDash val="solid"/>
                    </a:lnB>
                    <a:solidFill>
                      <a:srgbClr val="CEEBFB"/>
                    </a:solidFill>
                  </a:tcPr>
                </a:tc>
                <a:tc>
                  <a:txBody>
                    <a:bodyPr/>
                    <a:lstStyle/>
                    <a:p>
                      <a:pPr marL="45085" marR="113664">
                        <a:lnSpc>
                          <a:spcPct val="101800"/>
                        </a:lnSpc>
                        <a:spcBef>
                          <a:spcPts val="280"/>
                        </a:spcBef>
                      </a:pPr>
                      <a:r>
                        <a:rPr sz="1100" spc="-5" dirty="0">
                          <a:solidFill>
                            <a:srgbClr val="273173"/>
                          </a:solidFill>
                          <a:latin typeface="Calibri"/>
                          <a:cs typeface="Calibri"/>
                        </a:rPr>
                        <a:t>Maximum </a:t>
                      </a:r>
                      <a:r>
                        <a:rPr sz="1100" dirty="0">
                          <a:solidFill>
                            <a:srgbClr val="273173"/>
                          </a:solidFill>
                          <a:latin typeface="Calibri"/>
                          <a:cs typeface="Calibri"/>
                        </a:rPr>
                        <a:t>of 122 m of </a:t>
                      </a:r>
                      <a:r>
                        <a:rPr sz="1100" spc="-5" dirty="0">
                          <a:solidFill>
                            <a:srgbClr val="273173"/>
                          </a:solidFill>
                          <a:latin typeface="Calibri"/>
                          <a:cs typeface="Calibri"/>
                        </a:rPr>
                        <a:t>travel </a:t>
                      </a:r>
                      <a:r>
                        <a:rPr sz="1100" dirty="0">
                          <a:solidFill>
                            <a:srgbClr val="273173"/>
                          </a:solidFill>
                          <a:latin typeface="Calibri"/>
                          <a:cs typeface="Calibri"/>
                        </a:rPr>
                        <a:t>path </a:t>
                      </a:r>
                      <a:r>
                        <a:rPr sz="1100" spc="-235" dirty="0">
                          <a:solidFill>
                            <a:srgbClr val="273173"/>
                          </a:solidFill>
                          <a:latin typeface="Calibri"/>
                          <a:cs typeface="Calibri"/>
                        </a:rPr>
                        <a:t> </a:t>
                      </a:r>
                      <a:r>
                        <a:rPr sz="1100" dirty="0">
                          <a:solidFill>
                            <a:srgbClr val="273173"/>
                          </a:solidFill>
                          <a:latin typeface="Calibri"/>
                          <a:cs typeface="Calibri"/>
                        </a:rPr>
                        <a:t>from </a:t>
                      </a:r>
                      <a:r>
                        <a:rPr sz="1100" spc="-5" dirty="0">
                          <a:solidFill>
                            <a:srgbClr val="273173"/>
                          </a:solidFill>
                          <a:latin typeface="Calibri"/>
                          <a:cs typeface="Calibri"/>
                        </a:rPr>
                        <a:t>most remote </a:t>
                      </a:r>
                      <a:r>
                        <a:rPr sz="1100" dirty="0">
                          <a:solidFill>
                            <a:srgbClr val="273173"/>
                          </a:solidFill>
                          <a:latin typeface="Calibri"/>
                          <a:cs typeface="Calibri"/>
                        </a:rPr>
                        <a:t>point </a:t>
                      </a:r>
                      <a:r>
                        <a:rPr sz="1100" spc="-5" dirty="0">
                          <a:solidFill>
                            <a:srgbClr val="273173"/>
                          </a:solidFill>
                          <a:latin typeface="Calibri"/>
                          <a:cs typeface="Calibri"/>
                        </a:rPr>
                        <a:t>to </a:t>
                      </a:r>
                      <a:r>
                        <a:rPr sz="1100" dirty="0">
                          <a:solidFill>
                            <a:srgbClr val="273173"/>
                          </a:solidFill>
                          <a:latin typeface="Calibri"/>
                          <a:cs typeface="Calibri"/>
                        </a:rPr>
                        <a:t>exit </a:t>
                      </a:r>
                      <a:r>
                        <a:rPr sz="1100" spc="5" dirty="0">
                          <a:solidFill>
                            <a:srgbClr val="273173"/>
                          </a:solidFill>
                          <a:latin typeface="Calibri"/>
                          <a:cs typeface="Calibri"/>
                        </a:rPr>
                        <a:t> </a:t>
                      </a:r>
                      <a:r>
                        <a:rPr sz="1100" spc="-5" dirty="0">
                          <a:solidFill>
                            <a:srgbClr val="273173"/>
                          </a:solidFill>
                          <a:latin typeface="Calibri"/>
                          <a:cs typeface="Calibri"/>
                        </a:rPr>
                        <a:t>door. Dead end and Commonpath </a:t>
                      </a:r>
                      <a:r>
                        <a:rPr sz="1100" spc="-235" dirty="0">
                          <a:solidFill>
                            <a:srgbClr val="273173"/>
                          </a:solidFill>
                          <a:latin typeface="Calibri"/>
                          <a:cs typeface="Calibri"/>
                        </a:rPr>
                        <a:t> </a:t>
                      </a:r>
                      <a:r>
                        <a:rPr sz="1100" dirty="0">
                          <a:solidFill>
                            <a:srgbClr val="273173"/>
                          </a:solidFill>
                          <a:latin typeface="Calibri"/>
                          <a:cs typeface="Calibri"/>
                        </a:rPr>
                        <a:t>shall</a:t>
                      </a:r>
                      <a:r>
                        <a:rPr sz="1100" spc="-5" dirty="0">
                          <a:solidFill>
                            <a:srgbClr val="273173"/>
                          </a:solidFill>
                          <a:latin typeface="Calibri"/>
                          <a:cs typeface="Calibri"/>
                        </a:rPr>
                        <a:t> </a:t>
                      </a:r>
                      <a:r>
                        <a:rPr sz="1100" dirty="0">
                          <a:solidFill>
                            <a:srgbClr val="273173"/>
                          </a:solidFill>
                          <a:latin typeface="Calibri"/>
                          <a:cs typeface="Calibri"/>
                        </a:rPr>
                        <a:t>not</a:t>
                      </a:r>
                      <a:r>
                        <a:rPr sz="1100" spc="-10" dirty="0">
                          <a:solidFill>
                            <a:srgbClr val="273173"/>
                          </a:solidFill>
                          <a:latin typeface="Calibri"/>
                          <a:cs typeface="Calibri"/>
                        </a:rPr>
                        <a:t> </a:t>
                      </a:r>
                      <a:r>
                        <a:rPr sz="1100" spc="-5" dirty="0">
                          <a:solidFill>
                            <a:srgbClr val="273173"/>
                          </a:solidFill>
                          <a:latin typeface="Calibri"/>
                          <a:cs typeface="Calibri"/>
                        </a:rPr>
                        <a:t>exceed</a:t>
                      </a:r>
                      <a:r>
                        <a:rPr sz="1100" spc="-15" dirty="0">
                          <a:solidFill>
                            <a:srgbClr val="273173"/>
                          </a:solidFill>
                          <a:latin typeface="Calibri"/>
                          <a:cs typeface="Calibri"/>
                        </a:rPr>
                        <a:t> </a:t>
                      </a:r>
                      <a:r>
                        <a:rPr sz="1100" dirty="0">
                          <a:solidFill>
                            <a:srgbClr val="273173"/>
                          </a:solidFill>
                          <a:latin typeface="Calibri"/>
                          <a:cs typeface="Calibri"/>
                        </a:rPr>
                        <a:t>15</a:t>
                      </a:r>
                      <a:r>
                        <a:rPr sz="1100" spc="-10" dirty="0">
                          <a:solidFill>
                            <a:srgbClr val="273173"/>
                          </a:solidFill>
                          <a:latin typeface="Calibri"/>
                          <a:cs typeface="Calibri"/>
                        </a:rPr>
                        <a:t> </a:t>
                      </a:r>
                      <a:r>
                        <a:rPr sz="1100" dirty="0">
                          <a:solidFill>
                            <a:srgbClr val="273173"/>
                          </a:solidFill>
                          <a:latin typeface="Calibri"/>
                          <a:cs typeface="Calibri"/>
                        </a:rPr>
                        <a:t>m.</a:t>
                      </a:r>
                      <a:endParaRPr sz="1100">
                        <a:latin typeface="Calibri"/>
                        <a:cs typeface="Calibri"/>
                      </a:endParaRPr>
                    </a:p>
                  </a:txBody>
                  <a:tcPr marL="0" marR="0" marT="35560" marB="0">
                    <a:lnL w="19050">
                      <a:solidFill>
                        <a:srgbClr val="6689BD"/>
                      </a:solidFill>
                      <a:prstDash val="solid"/>
                    </a:lnL>
                    <a:lnR w="19050">
                      <a:solidFill>
                        <a:srgbClr val="8093BE"/>
                      </a:solidFill>
                      <a:prstDash val="solid"/>
                    </a:lnR>
                    <a:lnT w="19050">
                      <a:solidFill>
                        <a:srgbClr val="8093BE"/>
                      </a:solidFill>
                      <a:prstDash val="solid"/>
                    </a:lnT>
                    <a:lnB w="19050">
                      <a:solidFill>
                        <a:srgbClr val="8093BE"/>
                      </a:solidFill>
                      <a:prstDash val="solid"/>
                    </a:lnB>
                  </a:tcPr>
                </a:tc>
                <a:tc>
                  <a:txBody>
                    <a:bodyPr/>
                    <a:lstStyle/>
                    <a:p>
                      <a:pPr marL="43180" marR="39370">
                        <a:lnSpc>
                          <a:spcPct val="101800"/>
                        </a:lnSpc>
                        <a:spcBef>
                          <a:spcPts val="280"/>
                        </a:spcBef>
                      </a:pPr>
                      <a:r>
                        <a:rPr sz="1100" spc="-5" dirty="0">
                          <a:solidFill>
                            <a:srgbClr val="273173"/>
                          </a:solidFill>
                          <a:latin typeface="Calibri"/>
                          <a:cs typeface="Calibri"/>
                        </a:rPr>
                        <a:t>Walking distance from </a:t>
                      </a:r>
                      <a:r>
                        <a:rPr sz="1100" dirty="0">
                          <a:solidFill>
                            <a:srgbClr val="273173"/>
                          </a:solidFill>
                          <a:latin typeface="Calibri"/>
                          <a:cs typeface="Calibri"/>
                        </a:rPr>
                        <a:t> most</a:t>
                      </a:r>
                      <a:r>
                        <a:rPr sz="1100" spc="-20" dirty="0">
                          <a:solidFill>
                            <a:srgbClr val="273173"/>
                          </a:solidFill>
                          <a:latin typeface="Calibri"/>
                          <a:cs typeface="Calibri"/>
                        </a:rPr>
                        <a:t> </a:t>
                      </a:r>
                      <a:r>
                        <a:rPr sz="1100" spc="-5" dirty="0">
                          <a:solidFill>
                            <a:srgbClr val="273173"/>
                          </a:solidFill>
                          <a:latin typeface="Calibri"/>
                          <a:cs typeface="Calibri"/>
                        </a:rPr>
                        <a:t>remote</a:t>
                      </a:r>
                      <a:r>
                        <a:rPr sz="1100" spc="-15" dirty="0">
                          <a:solidFill>
                            <a:srgbClr val="273173"/>
                          </a:solidFill>
                          <a:latin typeface="Calibri"/>
                          <a:cs typeface="Calibri"/>
                        </a:rPr>
                        <a:t> </a:t>
                      </a:r>
                      <a:r>
                        <a:rPr sz="1100" dirty="0">
                          <a:solidFill>
                            <a:srgbClr val="273173"/>
                          </a:solidFill>
                          <a:latin typeface="Calibri"/>
                          <a:cs typeface="Calibri"/>
                        </a:rPr>
                        <a:t>parking</a:t>
                      </a:r>
                      <a:r>
                        <a:rPr sz="1100" spc="-20" dirty="0">
                          <a:solidFill>
                            <a:srgbClr val="273173"/>
                          </a:solidFill>
                          <a:latin typeface="Calibri"/>
                          <a:cs typeface="Calibri"/>
                        </a:rPr>
                        <a:t> </a:t>
                      </a:r>
                      <a:r>
                        <a:rPr sz="1100" spc="-5" dirty="0">
                          <a:solidFill>
                            <a:srgbClr val="273173"/>
                          </a:solidFill>
                          <a:latin typeface="Calibri"/>
                          <a:cs typeface="Calibri"/>
                        </a:rPr>
                        <a:t>lot, </a:t>
                      </a:r>
                      <a:r>
                        <a:rPr sz="1100" spc="-229" dirty="0">
                          <a:solidFill>
                            <a:srgbClr val="273173"/>
                          </a:solidFill>
                          <a:latin typeface="Calibri"/>
                          <a:cs typeface="Calibri"/>
                        </a:rPr>
                        <a:t> </a:t>
                      </a:r>
                      <a:r>
                        <a:rPr sz="1100" spc="-5" dirty="0">
                          <a:solidFill>
                            <a:srgbClr val="273173"/>
                          </a:solidFill>
                          <a:latin typeface="Calibri"/>
                          <a:cs typeface="Calibri"/>
                        </a:rPr>
                        <a:t>along the natural path of </a:t>
                      </a:r>
                      <a:r>
                        <a:rPr sz="1100" spc="-235" dirty="0">
                          <a:solidFill>
                            <a:srgbClr val="273173"/>
                          </a:solidFill>
                          <a:latin typeface="Calibri"/>
                          <a:cs typeface="Calibri"/>
                        </a:rPr>
                        <a:t> </a:t>
                      </a:r>
                      <a:r>
                        <a:rPr sz="1100" dirty="0">
                          <a:solidFill>
                            <a:srgbClr val="273173"/>
                          </a:solidFill>
                          <a:latin typeface="Calibri"/>
                          <a:cs typeface="Calibri"/>
                        </a:rPr>
                        <a:t>travel</a:t>
                      </a:r>
                      <a:r>
                        <a:rPr sz="1100" spc="-15" dirty="0">
                          <a:solidFill>
                            <a:srgbClr val="273173"/>
                          </a:solidFill>
                          <a:latin typeface="Calibri"/>
                          <a:cs typeface="Calibri"/>
                        </a:rPr>
                        <a:t> </a:t>
                      </a:r>
                      <a:r>
                        <a:rPr sz="1100" spc="-5" dirty="0">
                          <a:solidFill>
                            <a:srgbClr val="273173"/>
                          </a:solidFill>
                          <a:latin typeface="Calibri"/>
                          <a:cs typeface="Calibri"/>
                        </a:rPr>
                        <a:t>to </a:t>
                      </a:r>
                      <a:r>
                        <a:rPr sz="1100" dirty="0">
                          <a:solidFill>
                            <a:srgbClr val="273173"/>
                          </a:solidFill>
                          <a:latin typeface="Calibri"/>
                          <a:cs typeface="Calibri"/>
                        </a:rPr>
                        <a:t>an</a:t>
                      </a:r>
                      <a:r>
                        <a:rPr sz="1100" spc="-5" dirty="0">
                          <a:solidFill>
                            <a:srgbClr val="273173"/>
                          </a:solidFill>
                          <a:latin typeface="Calibri"/>
                          <a:cs typeface="Calibri"/>
                        </a:rPr>
                        <a:t> exit.</a:t>
                      </a:r>
                      <a:endParaRPr sz="1100">
                        <a:latin typeface="Calibri"/>
                        <a:cs typeface="Calibri"/>
                      </a:endParaRPr>
                    </a:p>
                  </a:txBody>
                  <a:tcPr marL="0" marR="0" marT="35560" marB="0">
                    <a:lnL w="19050">
                      <a:solidFill>
                        <a:srgbClr val="8093BE"/>
                      </a:solidFill>
                      <a:prstDash val="solid"/>
                    </a:lnL>
                    <a:lnR w="28575">
                      <a:solidFill>
                        <a:srgbClr val="7885B9"/>
                      </a:solidFill>
                      <a:prstDash val="solid"/>
                    </a:lnR>
                    <a:lnT w="19050">
                      <a:solidFill>
                        <a:srgbClr val="8093BE"/>
                      </a:solidFill>
                      <a:prstDash val="solid"/>
                    </a:lnT>
                    <a:lnB w="19050">
                      <a:solidFill>
                        <a:srgbClr val="8093BE"/>
                      </a:solidFill>
                      <a:prstDash val="solid"/>
                    </a:lnB>
                  </a:tcPr>
                </a:tc>
                <a:extLst>
                  <a:ext uri="{0D108BD9-81ED-4DB2-BD59-A6C34878D82A}">
                    <a16:rowId xmlns="" xmlns:a16="http://schemas.microsoft.com/office/drawing/2014/main" val="10005"/>
                  </a:ext>
                </a:extLst>
              </a:tr>
              <a:tr h="766557">
                <a:tc>
                  <a:txBody>
                    <a:bodyPr/>
                    <a:lstStyle/>
                    <a:p>
                      <a:pPr marL="287020" marR="267335" indent="-228600" algn="just">
                        <a:lnSpc>
                          <a:spcPct val="101800"/>
                        </a:lnSpc>
                        <a:spcBef>
                          <a:spcPts val="285"/>
                        </a:spcBef>
                      </a:pPr>
                      <a:r>
                        <a:rPr sz="1100" b="1" spc="-5" dirty="0">
                          <a:solidFill>
                            <a:srgbClr val="273173"/>
                          </a:solidFill>
                          <a:latin typeface="Calibri"/>
                          <a:cs typeface="Calibri"/>
                        </a:rPr>
                        <a:t>iv.</a:t>
                      </a:r>
                      <a:r>
                        <a:rPr sz="1100" b="1" dirty="0">
                          <a:solidFill>
                            <a:srgbClr val="273173"/>
                          </a:solidFill>
                          <a:latin typeface="Calibri"/>
                          <a:cs typeface="Calibri"/>
                        </a:rPr>
                        <a:t> </a:t>
                      </a:r>
                      <a:r>
                        <a:rPr sz="1100" b="1" spc="-5" dirty="0">
                          <a:solidFill>
                            <a:srgbClr val="273173"/>
                          </a:solidFill>
                          <a:latin typeface="Calibri"/>
                          <a:cs typeface="Calibri"/>
                        </a:rPr>
                        <a:t>OPEN PODIUM </a:t>
                      </a:r>
                      <a:r>
                        <a:rPr sz="1100" b="1" dirty="0">
                          <a:solidFill>
                            <a:srgbClr val="273173"/>
                          </a:solidFill>
                          <a:latin typeface="Calibri"/>
                          <a:cs typeface="Calibri"/>
                        </a:rPr>
                        <a:t>USED </a:t>
                      </a:r>
                      <a:r>
                        <a:rPr sz="1100" b="1" spc="-5" dirty="0">
                          <a:solidFill>
                            <a:srgbClr val="273173"/>
                          </a:solidFill>
                          <a:latin typeface="Calibri"/>
                          <a:cs typeface="Calibri"/>
                        </a:rPr>
                        <a:t>ONLY FOR </a:t>
                      </a:r>
                      <a:r>
                        <a:rPr sz="1100" b="1" dirty="0">
                          <a:solidFill>
                            <a:srgbClr val="273173"/>
                          </a:solidFill>
                          <a:latin typeface="Calibri"/>
                          <a:cs typeface="Calibri"/>
                        </a:rPr>
                        <a:t> VEHICLE </a:t>
                      </a:r>
                      <a:r>
                        <a:rPr sz="1100" b="1" spc="-5" dirty="0">
                          <a:solidFill>
                            <a:srgbClr val="273173"/>
                          </a:solidFill>
                          <a:latin typeface="Calibri"/>
                          <a:cs typeface="Calibri"/>
                        </a:rPr>
                        <a:t>PARKING AND SERVICE </a:t>
                      </a:r>
                      <a:r>
                        <a:rPr sz="1100" b="1" spc="-240" dirty="0">
                          <a:solidFill>
                            <a:srgbClr val="273173"/>
                          </a:solidFill>
                          <a:latin typeface="Calibri"/>
                          <a:cs typeface="Calibri"/>
                        </a:rPr>
                        <a:t> </a:t>
                      </a:r>
                      <a:r>
                        <a:rPr sz="1100" b="1" spc="-5" dirty="0">
                          <a:solidFill>
                            <a:srgbClr val="273173"/>
                          </a:solidFill>
                          <a:latin typeface="Calibri"/>
                          <a:cs typeface="Calibri"/>
                        </a:rPr>
                        <a:t>ROOMS,</a:t>
                      </a:r>
                      <a:endParaRPr sz="1100">
                        <a:latin typeface="Calibri"/>
                        <a:cs typeface="Calibri"/>
                      </a:endParaRPr>
                    </a:p>
                    <a:p>
                      <a:pPr marL="287020">
                        <a:lnSpc>
                          <a:spcPct val="100000"/>
                        </a:lnSpc>
                        <a:spcBef>
                          <a:spcPts val="25"/>
                        </a:spcBef>
                      </a:pPr>
                      <a:r>
                        <a:rPr sz="1100" b="1" spc="-5" dirty="0">
                          <a:solidFill>
                            <a:srgbClr val="273173"/>
                          </a:solidFill>
                          <a:latin typeface="Calibri"/>
                          <a:cs typeface="Calibri"/>
                        </a:rPr>
                        <a:t>NON-SPRINKLERED</a:t>
                      </a:r>
                      <a:endParaRPr sz="1100">
                        <a:latin typeface="Calibri"/>
                        <a:cs typeface="Calibri"/>
                      </a:endParaRPr>
                    </a:p>
                  </a:txBody>
                  <a:tcPr marL="0" marR="0" marT="36195" marB="0">
                    <a:lnL w="38100">
                      <a:solidFill>
                        <a:srgbClr val="EFE3F0"/>
                      </a:solidFill>
                      <a:prstDash val="solid"/>
                    </a:lnL>
                    <a:lnR w="19050">
                      <a:solidFill>
                        <a:srgbClr val="6689BD"/>
                      </a:solidFill>
                      <a:prstDash val="solid"/>
                    </a:lnR>
                    <a:lnT w="19050">
                      <a:solidFill>
                        <a:srgbClr val="6689BD"/>
                      </a:solidFill>
                      <a:prstDash val="solid"/>
                    </a:lnT>
                    <a:lnB w="19050">
                      <a:solidFill>
                        <a:srgbClr val="6689BD"/>
                      </a:solidFill>
                      <a:prstDash val="solid"/>
                    </a:lnB>
                    <a:solidFill>
                      <a:srgbClr val="CEEBFB"/>
                    </a:solidFill>
                  </a:tcPr>
                </a:tc>
                <a:tc>
                  <a:txBody>
                    <a:bodyPr/>
                    <a:lstStyle/>
                    <a:p>
                      <a:pPr marL="45085" marR="113664">
                        <a:lnSpc>
                          <a:spcPct val="101800"/>
                        </a:lnSpc>
                        <a:spcBef>
                          <a:spcPts val="285"/>
                        </a:spcBef>
                      </a:pPr>
                      <a:r>
                        <a:rPr sz="1100" spc="-5" dirty="0">
                          <a:solidFill>
                            <a:srgbClr val="273173"/>
                          </a:solidFill>
                          <a:latin typeface="Calibri"/>
                          <a:cs typeface="Calibri"/>
                        </a:rPr>
                        <a:t>Maximum </a:t>
                      </a:r>
                      <a:r>
                        <a:rPr sz="1100" dirty="0">
                          <a:solidFill>
                            <a:srgbClr val="273173"/>
                          </a:solidFill>
                          <a:latin typeface="Calibri"/>
                          <a:cs typeface="Calibri"/>
                        </a:rPr>
                        <a:t>of 122 m of </a:t>
                      </a:r>
                      <a:r>
                        <a:rPr sz="1100" spc="-5" dirty="0">
                          <a:solidFill>
                            <a:srgbClr val="273173"/>
                          </a:solidFill>
                          <a:latin typeface="Calibri"/>
                          <a:cs typeface="Calibri"/>
                        </a:rPr>
                        <a:t>travel </a:t>
                      </a:r>
                      <a:r>
                        <a:rPr sz="1100" dirty="0">
                          <a:solidFill>
                            <a:srgbClr val="273173"/>
                          </a:solidFill>
                          <a:latin typeface="Calibri"/>
                          <a:cs typeface="Calibri"/>
                        </a:rPr>
                        <a:t>path </a:t>
                      </a:r>
                      <a:r>
                        <a:rPr sz="1100" spc="-235" dirty="0">
                          <a:solidFill>
                            <a:srgbClr val="273173"/>
                          </a:solidFill>
                          <a:latin typeface="Calibri"/>
                          <a:cs typeface="Calibri"/>
                        </a:rPr>
                        <a:t> </a:t>
                      </a:r>
                      <a:r>
                        <a:rPr sz="1100" dirty="0">
                          <a:solidFill>
                            <a:srgbClr val="273173"/>
                          </a:solidFill>
                          <a:latin typeface="Calibri"/>
                          <a:cs typeface="Calibri"/>
                        </a:rPr>
                        <a:t>from </a:t>
                      </a:r>
                      <a:r>
                        <a:rPr sz="1100" spc="-5" dirty="0">
                          <a:solidFill>
                            <a:srgbClr val="273173"/>
                          </a:solidFill>
                          <a:latin typeface="Calibri"/>
                          <a:cs typeface="Calibri"/>
                        </a:rPr>
                        <a:t>most remote </a:t>
                      </a:r>
                      <a:r>
                        <a:rPr sz="1100" dirty="0">
                          <a:solidFill>
                            <a:srgbClr val="273173"/>
                          </a:solidFill>
                          <a:latin typeface="Calibri"/>
                          <a:cs typeface="Calibri"/>
                        </a:rPr>
                        <a:t>point </a:t>
                      </a:r>
                      <a:r>
                        <a:rPr sz="1100" spc="-5" dirty="0">
                          <a:solidFill>
                            <a:srgbClr val="273173"/>
                          </a:solidFill>
                          <a:latin typeface="Calibri"/>
                          <a:cs typeface="Calibri"/>
                        </a:rPr>
                        <a:t>to </a:t>
                      </a:r>
                      <a:r>
                        <a:rPr sz="1100" dirty="0">
                          <a:solidFill>
                            <a:srgbClr val="273173"/>
                          </a:solidFill>
                          <a:latin typeface="Calibri"/>
                          <a:cs typeface="Calibri"/>
                        </a:rPr>
                        <a:t>exit </a:t>
                      </a:r>
                      <a:r>
                        <a:rPr sz="1100" spc="5" dirty="0">
                          <a:solidFill>
                            <a:srgbClr val="273173"/>
                          </a:solidFill>
                          <a:latin typeface="Calibri"/>
                          <a:cs typeface="Calibri"/>
                        </a:rPr>
                        <a:t> </a:t>
                      </a:r>
                      <a:r>
                        <a:rPr sz="1100" spc="-5" dirty="0">
                          <a:solidFill>
                            <a:srgbClr val="273173"/>
                          </a:solidFill>
                          <a:latin typeface="Calibri"/>
                          <a:cs typeface="Calibri"/>
                        </a:rPr>
                        <a:t>door. Dead end and Commonpath </a:t>
                      </a:r>
                      <a:r>
                        <a:rPr sz="1100" spc="-235" dirty="0">
                          <a:solidFill>
                            <a:srgbClr val="273173"/>
                          </a:solidFill>
                          <a:latin typeface="Calibri"/>
                          <a:cs typeface="Calibri"/>
                        </a:rPr>
                        <a:t> </a:t>
                      </a:r>
                      <a:r>
                        <a:rPr sz="1100" dirty="0">
                          <a:solidFill>
                            <a:srgbClr val="273173"/>
                          </a:solidFill>
                          <a:latin typeface="Calibri"/>
                          <a:cs typeface="Calibri"/>
                        </a:rPr>
                        <a:t>shall</a:t>
                      </a:r>
                      <a:r>
                        <a:rPr sz="1100" spc="-5" dirty="0">
                          <a:solidFill>
                            <a:srgbClr val="273173"/>
                          </a:solidFill>
                          <a:latin typeface="Calibri"/>
                          <a:cs typeface="Calibri"/>
                        </a:rPr>
                        <a:t> </a:t>
                      </a:r>
                      <a:r>
                        <a:rPr sz="1100" dirty="0">
                          <a:solidFill>
                            <a:srgbClr val="273173"/>
                          </a:solidFill>
                          <a:latin typeface="Calibri"/>
                          <a:cs typeface="Calibri"/>
                        </a:rPr>
                        <a:t>not</a:t>
                      </a:r>
                      <a:r>
                        <a:rPr sz="1100" spc="-10" dirty="0">
                          <a:solidFill>
                            <a:srgbClr val="273173"/>
                          </a:solidFill>
                          <a:latin typeface="Calibri"/>
                          <a:cs typeface="Calibri"/>
                        </a:rPr>
                        <a:t> </a:t>
                      </a:r>
                      <a:r>
                        <a:rPr sz="1100" spc="-5" dirty="0">
                          <a:solidFill>
                            <a:srgbClr val="273173"/>
                          </a:solidFill>
                          <a:latin typeface="Calibri"/>
                          <a:cs typeface="Calibri"/>
                        </a:rPr>
                        <a:t>exceed</a:t>
                      </a:r>
                      <a:r>
                        <a:rPr sz="1100" spc="-15" dirty="0">
                          <a:solidFill>
                            <a:srgbClr val="273173"/>
                          </a:solidFill>
                          <a:latin typeface="Calibri"/>
                          <a:cs typeface="Calibri"/>
                        </a:rPr>
                        <a:t> </a:t>
                      </a:r>
                      <a:r>
                        <a:rPr sz="1100" dirty="0">
                          <a:solidFill>
                            <a:srgbClr val="273173"/>
                          </a:solidFill>
                          <a:latin typeface="Calibri"/>
                          <a:cs typeface="Calibri"/>
                        </a:rPr>
                        <a:t>15</a:t>
                      </a:r>
                      <a:r>
                        <a:rPr sz="1100" spc="-10" dirty="0">
                          <a:solidFill>
                            <a:srgbClr val="273173"/>
                          </a:solidFill>
                          <a:latin typeface="Calibri"/>
                          <a:cs typeface="Calibri"/>
                        </a:rPr>
                        <a:t> </a:t>
                      </a:r>
                      <a:r>
                        <a:rPr sz="1100" dirty="0">
                          <a:solidFill>
                            <a:srgbClr val="273173"/>
                          </a:solidFill>
                          <a:latin typeface="Calibri"/>
                          <a:cs typeface="Calibri"/>
                        </a:rPr>
                        <a:t>m.</a:t>
                      </a:r>
                      <a:endParaRPr sz="1100" dirty="0">
                        <a:latin typeface="Calibri"/>
                        <a:cs typeface="Calibri"/>
                      </a:endParaRPr>
                    </a:p>
                  </a:txBody>
                  <a:tcPr marL="0" marR="0" marT="36195" marB="0">
                    <a:lnL w="19050">
                      <a:solidFill>
                        <a:srgbClr val="6689BD"/>
                      </a:solidFill>
                      <a:prstDash val="solid"/>
                    </a:lnL>
                    <a:lnR w="19050">
                      <a:solidFill>
                        <a:srgbClr val="8093BE"/>
                      </a:solidFill>
                      <a:prstDash val="solid"/>
                    </a:lnR>
                    <a:lnT w="19050">
                      <a:solidFill>
                        <a:srgbClr val="8093BE"/>
                      </a:solidFill>
                      <a:prstDash val="solid"/>
                    </a:lnT>
                    <a:lnB w="19050">
                      <a:solidFill>
                        <a:srgbClr val="8093BE"/>
                      </a:solidFill>
                      <a:prstDash val="solid"/>
                    </a:lnB>
                  </a:tcPr>
                </a:tc>
                <a:tc>
                  <a:txBody>
                    <a:bodyPr/>
                    <a:lstStyle/>
                    <a:p>
                      <a:pPr marL="43180" marR="39370">
                        <a:lnSpc>
                          <a:spcPct val="101800"/>
                        </a:lnSpc>
                        <a:spcBef>
                          <a:spcPts val="285"/>
                        </a:spcBef>
                      </a:pPr>
                      <a:r>
                        <a:rPr sz="1100" spc="-5" dirty="0">
                          <a:solidFill>
                            <a:srgbClr val="273173"/>
                          </a:solidFill>
                          <a:latin typeface="Calibri"/>
                          <a:cs typeface="Calibri"/>
                        </a:rPr>
                        <a:t>Walking distance from </a:t>
                      </a:r>
                      <a:r>
                        <a:rPr sz="1100" dirty="0">
                          <a:solidFill>
                            <a:srgbClr val="273173"/>
                          </a:solidFill>
                          <a:latin typeface="Calibri"/>
                          <a:cs typeface="Calibri"/>
                        </a:rPr>
                        <a:t> most</a:t>
                      </a:r>
                      <a:r>
                        <a:rPr sz="1100" spc="-20" dirty="0">
                          <a:solidFill>
                            <a:srgbClr val="273173"/>
                          </a:solidFill>
                          <a:latin typeface="Calibri"/>
                          <a:cs typeface="Calibri"/>
                        </a:rPr>
                        <a:t> </a:t>
                      </a:r>
                      <a:r>
                        <a:rPr sz="1100" spc="-5" dirty="0">
                          <a:solidFill>
                            <a:srgbClr val="273173"/>
                          </a:solidFill>
                          <a:latin typeface="Calibri"/>
                          <a:cs typeface="Calibri"/>
                        </a:rPr>
                        <a:t>remote</a:t>
                      </a:r>
                      <a:r>
                        <a:rPr sz="1100" spc="-15" dirty="0">
                          <a:solidFill>
                            <a:srgbClr val="273173"/>
                          </a:solidFill>
                          <a:latin typeface="Calibri"/>
                          <a:cs typeface="Calibri"/>
                        </a:rPr>
                        <a:t> </a:t>
                      </a:r>
                      <a:r>
                        <a:rPr sz="1100" dirty="0">
                          <a:solidFill>
                            <a:srgbClr val="273173"/>
                          </a:solidFill>
                          <a:latin typeface="Calibri"/>
                          <a:cs typeface="Calibri"/>
                        </a:rPr>
                        <a:t>parking</a:t>
                      </a:r>
                      <a:r>
                        <a:rPr sz="1100" spc="-20" dirty="0">
                          <a:solidFill>
                            <a:srgbClr val="273173"/>
                          </a:solidFill>
                          <a:latin typeface="Calibri"/>
                          <a:cs typeface="Calibri"/>
                        </a:rPr>
                        <a:t> </a:t>
                      </a:r>
                      <a:r>
                        <a:rPr sz="1100" spc="-5" dirty="0">
                          <a:solidFill>
                            <a:srgbClr val="273173"/>
                          </a:solidFill>
                          <a:latin typeface="Calibri"/>
                          <a:cs typeface="Calibri"/>
                        </a:rPr>
                        <a:t>lot, </a:t>
                      </a:r>
                      <a:r>
                        <a:rPr sz="1100" spc="-229" dirty="0">
                          <a:solidFill>
                            <a:srgbClr val="273173"/>
                          </a:solidFill>
                          <a:latin typeface="Calibri"/>
                          <a:cs typeface="Calibri"/>
                        </a:rPr>
                        <a:t> </a:t>
                      </a:r>
                      <a:r>
                        <a:rPr sz="1100" spc="-5" dirty="0">
                          <a:solidFill>
                            <a:srgbClr val="273173"/>
                          </a:solidFill>
                          <a:latin typeface="Calibri"/>
                          <a:cs typeface="Calibri"/>
                        </a:rPr>
                        <a:t>along the natural path of </a:t>
                      </a:r>
                      <a:r>
                        <a:rPr sz="1100" spc="-235" dirty="0">
                          <a:solidFill>
                            <a:srgbClr val="273173"/>
                          </a:solidFill>
                          <a:latin typeface="Calibri"/>
                          <a:cs typeface="Calibri"/>
                        </a:rPr>
                        <a:t> </a:t>
                      </a:r>
                      <a:r>
                        <a:rPr sz="1100" dirty="0">
                          <a:solidFill>
                            <a:srgbClr val="273173"/>
                          </a:solidFill>
                          <a:latin typeface="Calibri"/>
                          <a:cs typeface="Calibri"/>
                        </a:rPr>
                        <a:t>travel</a:t>
                      </a:r>
                      <a:r>
                        <a:rPr sz="1100" spc="-15" dirty="0">
                          <a:solidFill>
                            <a:srgbClr val="273173"/>
                          </a:solidFill>
                          <a:latin typeface="Calibri"/>
                          <a:cs typeface="Calibri"/>
                        </a:rPr>
                        <a:t> </a:t>
                      </a:r>
                      <a:r>
                        <a:rPr sz="1100" spc="-5" dirty="0">
                          <a:solidFill>
                            <a:srgbClr val="273173"/>
                          </a:solidFill>
                          <a:latin typeface="Calibri"/>
                          <a:cs typeface="Calibri"/>
                        </a:rPr>
                        <a:t>to </a:t>
                      </a:r>
                      <a:r>
                        <a:rPr sz="1100" dirty="0">
                          <a:solidFill>
                            <a:srgbClr val="273173"/>
                          </a:solidFill>
                          <a:latin typeface="Calibri"/>
                          <a:cs typeface="Calibri"/>
                        </a:rPr>
                        <a:t>an</a:t>
                      </a:r>
                      <a:r>
                        <a:rPr sz="1100" spc="-5" dirty="0">
                          <a:solidFill>
                            <a:srgbClr val="273173"/>
                          </a:solidFill>
                          <a:latin typeface="Calibri"/>
                          <a:cs typeface="Calibri"/>
                        </a:rPr>
                        <a:t> exit.</a:t>
                      </a:r>
                      <a:endParaRPr sz="1100">
                        <a:latin typeface="Calibri"/>
                        <a:cs typeface="Calibri"/>
                      </a:endParaRPr>
                    </a:p>
                  </a:txBody>
                  <a:tcPr marL="0" marR="0" marT="36195" marB="0">
                    <a:lnL w="19050">
                      <a:solidFill>
                        <a:srgbClr val="8093BE"/>
                      </a:solidFill>
                      <a:prstDash val="solid"/>
                    </a:lnL>
                    <a:lnR w="28575">
                      <a:solidFill>
                        <a:srgbClr val="7885B9"/>
                      </a:solidFill>
                      <a:prstDash val="solid"/>
                    </a:lnR>
                    <a:lnT w="19050">
                      <a:solidFill>
                        <a:srgbClr val="8093BE"/>
                      </a:solidFill>
                      <a:prstDash val="solid"/>
                    </a:lnT>
                    <a:lnB w="19050">
                      <a:solidFill>
                        <a:srgbClr val="8093BE"/>
                      </a:solidFill>
                      <a:prstDash val="solid"/>
                    </a:lnB>
                  </a:tcPr>
                </a:tc>
                <a:extLst>
                  <a:ext uri="{0D108BD9-81ED-4DB2-BD59-A6C34878D82A}">
                    <a16:rowId xmlns="" xmlns:a16="http://schemas.microsoft.com/office/drawing/2014/main" val="10006"/>
                  </a:ext>
                </a:extLst>
              </a:tr>
              <a:tr h="174352">
                <a:tc gridSpan="3">
                  <a:txBody>
                    <a:bodyPr/>
                    <a:lstStyle/>
                    <a:p>
                      <a:pPr>
                        <a:lnSpc>
                          <a:spcPct val="100000"/>
                        </a:lnSpc>
                      </a:pPr>
                      <a:endParaRPr sz="900" dirty="0">
                        <a:latin typeface="Calibri"/>
                        <a:cs typeface="Calibri"/>
                      </a:endParaRPr>
                    </a:p>
                  </a:txBody>
                  <a:tcPr marL="0" marR="0" marT="0" marB="0">
                    <a:lnL w="28575">
                      <a:solidFill>
                        <a:srgbClr val="EFE3F0"/>
                      </a:solidFill>
                      <a:prstDash val="solid"/>
                    </a:lnL>
                    <a:lnR w="28575">
                      <a:solidFill>
                        <a:srgbClr val="EFE3F0"/>
                      </a:solidFill>
                      <a:prstDash val="solid"/>
                    </a:lnR>
                    <a:lnT w="19050" cap="flat" cmpd="sng" algn="ctr">
                      <a:solidFill>
                        <a:srgbClr val="6689BD"/>
                      </a:solidFill>
                      <a:prstDash val="solid"/>
                      <a:round/>
                      <a:headEnd type="none" w="med" len="med"/>
                      <a:tailEnd type="none" w="med" len="med"/>
                    </a:lnT>
                    <a:lnB w="28575">
                      <a:solidFill>
                        <a:srgbClr val="EFE3F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3062512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3D394C94-B0E0-4A7F-A075-9BD3812F1339}"/>
              </a:ext>
            </a:extLst>
          </p:cNvPr>
          <p:cNvSpPr/>
          <p:nvPr/>
        </p:nvSpPr>
        <p:spPr>
          <a:xfrm>
            <a:off x="0" y="0"/>
            <a:ext cx="9144000" cy="81049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3" name="Group 2">
            <a:extLst>
              <a:ext uri="{FF2B5EF4-FFF2-40B4-BE49-F238E27FC236}">
                <a16:creationId xmlns="" xmlns:a16="http://schemas.microsoft.com/office/drawing/2014/main" id="{D26ADE1F-513E-4553-9244-F7A412001BFA}"/>
              </a:ext>
            </a:extLst>
          </p:cNvPr>
          <p:cNvGrpSpPr/>
          <p:nvPr/>
        </p:nvGrpSpPr>
        <p:grpSpPr>
          <a:xfrm>
            <a:off x="1" y="810491"/>
            <a:ext cx="9143999" cy="223385"/>
            <a:chOff x="1" y="3253828"/>
            <a:chExt cx="12191998" cy="297847"/>
          </a:xfrm>
        </p:grpSpPr>
        <p:sp>
          <p:nvSpPr>
            <p:cNvPr id="4" name="Parallelogram 3">
              <a:extLst>
                <a:ext uri="{FF2B5EF4-FFF2-40B4-BE49-F238E27FC236}">
                  <a16:creationId xmlns="" xmlns:a16="http://schemas.microsoft.com/office/drawing/2014/main" id="{F8B2870E-E845-47E0-AB03-694651373743}"/>
                </a:ext>
              </a:extLst>
            </p:cNvPr>
            <p:cNvSpPr/>
            <p:nvPr/>
          </p:nvSpPr>
          <p:spPr>
            <a:xfrm flipV="1">
              <a:off x="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Parallelogram 4">
              <a:extLst>
                <a:ext uri="{FF2B5EF4-FFF2-40B4-BE49-F238E27FC236}">
                  <a16:creationId xmlns="" xmlns:a16="http://schemas.microsoft.com/office/drawing/2014/main" id="{F1C128A1-E74B-466B-940C-C357ED0C8F74}"/>
                </a:ext>
              </a:extLst>
            </p:cNvPr>
            <p:cNvSpPr/>
            <p:nvPr/>
          </p:nvSpPr>
          <p:spPr>
            <a:xfrm flipV="1">
              <a:off x="33748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Parallelogram 5">
              <a:extLst>
                <a:ext uri="{FF2B5EF4-FFF2-40B4-BE49-F238E27FC236}">
                  <a16:creationId xmlns="" xmlns:a16="http://schemas.microsoft.com/office/drawing/2014/main" id="{1031E081-0D85-4245-963D-4E15ACB06C9F}"/>
                </a:ext>
              </a:extLst>
            </p:cNvPr>
            <p:cNvSpPr/>
            <p:nvPr/>
          </p:nvSpPr>
          <p:spPr>
            <a:xfrm flipV="1">
              <a:off x="67497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Parallelogram 6">
              <a:extLst>
                <a:ext uri="{FF2B5EF4-FFF2-40B4-BE49-F238E27FC236}">
                  <a16:creationId xmlns="" xmlns:a16="http://schemas.microsoft.com/office/drawing/2014/main" id="{11641113-9A01-4104-A9B9-EDE3745DFCFB}"/>
                </a:ext>
              </a:extLst>
            </p:cNvPr>
            <p:cNvSpPr/>
            <p:nvPr/>
          </p:nvSpPr>
          <p:spPr>
            <a:xfrm flipV="1">
              <a:off x="101245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Parallelogram 7">
              <a:extLst>
                <a:ext uri="{FF2B5EF4-FFF2-40B4-BE49-F238E27FC236}">
                  <a16:creationId xmlns="" xmlns:a16="http://schemas.microsoft.com/office/drawing/2014/main" id="{867A76EA-B07F-4DF3-BFDA-EF38D520FB2E}"/>
                </a:ext>
              </a:extLst>
            </p:cNvPr>
            <p:cNvSpPr/>
            <p:nvPr/>
          </p:nvSpPr>
          <p:spPr>
            <a:xfrm flipV="1">
              <a:off x="134994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Parallelogram 8">
              <a:extLst>
                <a:ext uri="{FF2B5EF4-FFF2-40B4-BE49-F238E27FC236}">
                  <a16:creationId xmlns="" xmlns:a16="http://schemas.microsoft.com/office/drawing/2014/main" id="{003A6185-C227-4D36-B79B-A833A8227031}"/>
                </a:ext>
              </a:extLst>
            </p:cNvPr>
            <p:cNvSpPr/>
            <p:nvPr/>
          </p:nvSpPr>
          <p:spPr>
            <a:xfrm flipV="1">
              <a:off x="168742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Parallelogram 9">
              <a:extLst>
                <a:ext uri="{FF2B5EF4-FFF2-40B4-BE49-F238E27FC236}">
                  <a16:creationId xmlns="" xmlns:a16="http://schemas.microsoft.com/office/drawing/2014/main" id="{BE756F01-8570-451A-A20F-4AE2CA552B48}"/>
                </a:ext>
              </a:extLst>
            </p:cNvPr>
            <p:cNvSpPr/>
            <p:nvPr/>
          </p:nvSpPr>
          <p:spPr>
            <a:xfrm flipV="1">
              <a:off x="202491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Parallelogram 10">
              <a:extLst>
                <a:ext uri="{FF2B5EF4-FFF2-40B4-BE49-F238E27FC236}">
                  <a16:creationId xmlns="" xmlns:a16="http://schemas.microsoft.com/office/drawing/2014/main" id="{85CCA0AD-D132-4848-ACF4-FC8E3AD96EDE}"/>
                </a:ext>
              </a:extLst>
            </p:cNvPr>
            <p:cNvSpPr/>
            <p:nvPr/>
          </p:nvSpPr>
          <p:spPr>
            <a:xfrm flipV="1">
              <a:off x="236239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Parallelogram 11">
              <a:extLst>
                <a:ext uri="{FF2B5EF4-FFF2-40B4-BE49-F238E27FC236}">
                  <a16:creationId xmlns="" xmlns:a16="http://schemas.microsoft.com/office/drawing/2014/main" id="{6854169A-EA34-4374-9668-103F0A74F290}"/>
                </a:ext>
              </a:extLst>
            </p:cNvPr>
            <p:cNvSpPr/>
            <p:nvPr/>
          </p:nvSpPr>
          <p:spPr>
            <a:xfrm flipV="1">
              <a:off x="269988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Parallelogram 12">
              <a:extLst>
                <a:ext uri="{FF2B5EF4-FFF2-40B4-BE49-F238E27FC236}">
                  <a16:creationId xmlns="" xmlns:a16="http://schemas.microsoft.com/office/drawing/2014/main" id="{C0BDB19B-14CB-4DEB-B1BB-DD3892AC77FE}"/>
                </a:ext>
              </a:extLst>
            </p:cNvPr>
            <p:cNvSpPr/>
            <p:nvPr/>
          </p:nvSpPr>
          <p:spPr>
            <a:xfrm flipV="1">
              <a:off x="303736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Parallelogram 13">
              <a:extLst>
                <a:ext uri="{FF2B5EF4-FFF2-40B4-BE49-F238E27FC236}">
                  <a16:creationId xmlns="" xmlns:a16="http://schemas.microsoft.com/office/drawing/2014/main" id="{B0722577-2680-4D7C-9B22-7ACE7B77F966}"/>
                </a:ext>
              </a:extLst>
            </p:cNvPr>
            <p:cNvSpPr/>
            <p:nvPr/>
          </p:nvSpPr>
          <p:spPr>
            <a:xfrm flipV="1">
              <a:off x="337485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Parallelogram 14">
              <a:extLst>
                <a:ext uri="{FF2B5EF4-FFF2-40B4-BE49-F238E27FC236}">
                  <a16:creationId xmlns="" xmlns:a16="http://schemas.microsoft.com/office/drawing/2014/main" id="{CDB59938-B678-4372-8188-E891959B9F07}"/>
                </a:ext>
              </a:extLst>
            </p:cNvPr>
            <p:cNvSpPr/>
            <p:nvPr/>
          </p:nvSpPr>
          <p:spPr>
            <a:xfrm flipV="1">
              <a:off x="371233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Parallelogram 15">
              <a:extLst>
                <a:ext uri="{FF2B5EF4-FFF2-40B4-BE49-F238E27FC236}">
                  <a16:creationId xmlns="" xmlns:a16="http://schemas.microsoft.com/office/drawing/2014/main" id="{8A8EA10B-404E-46A2-8B62-570FE66006F1}"/>
                </a:ext>
              </a:extLst>
            </p:cNvPr>
            <p:cNvSpPr/>
            <p:nvPr/>
          </p:nvSpPr>
          <p:spPr>
            <a:xfrm flipV="1">
              <a:off x="404982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7" name="Parallelogram 16">
              <a:extLst>
                <a:ext uri="{FF2B5EF4-FFF2-40B4-BE49-F238E27FC236}">
                  <a16:creationId xmlns="" xmlns:a16="http://schemas.microsoft.com/office/drawing/2014/main" id="{D7467523-A571-4580-9A25-CF1E52110A67}"/>
                </a:ext>
              </a:extLst>
            </p:cNvPr>
            <p:cNvSpPr/>
            <p:nvPr/>
          </p:nvSpPr>
          <p:spPr>
            <a:xfrm flipV="1">
              <a:off x="438730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8" name="Parallelogram 17">
              <a:extLst>
                <a:ext uri="{FF2B5EF4-FFF2-40B4-BE49-F238E27FC236}">
                  <a16:creationId xmlns="" xmlns:a16="http://schemas.microsoft.com/office/drawing/2014/main" id="{91571ED5-2C83-4FC9-B3EF-33A911510221}"/>
                </a:ext>
              </a:extLst>
            </p:cNvPr>
            <p:cNvSpPr/>
            <p:nvPr/>
          </p:nvSpPr>
          <p:spPr>
            <a:xfrm flipV="1">
              <a:off x="472479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9" name="Parallelogram 18">
              <a:extLst>
                <a:ext uri="{FF2B5EF4-FFF2-40B4-BE49-F238E27FC236}">
                  <a16:creationId xmlns="" xmlns:a16="http://schemas.microsoft.com/office/drawing/2014/main" id="{750172F7-0808-44F2-8126-D0750BB33EC7}"/>
                </a:ext>
              </a:extLst>
            </p:cNvPr>
            <p:cNvSpPr/>
            <p:nvPr/>
          </p:nvSpPr>
          <p:spPr>
            <a:xfrm flipV="1">
              <a:off x="506227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 name="Parallelogram 19">
              <a:extLst>
                <a:ext uri="{FF2B5EF4-FFF2-40B4-BE49-F238E27FC236}">
                  <a16:creationId xmlns="" xmlns:a16="http://schemas.microsoft.com/office/drawing/2014/main" id="{10DB40A8-A8E2-4467-BABF-D5A518029E42}"/>
                </a:ext>
              </a:extLst>
            </p:cNvPr>
            <p:cNvSpPr/>
            <p:nvPr/>
          </p:nvSpPr>
          <p:spPr>
            <a:xfrm flipV="1">
              <a:off x="539976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 name="Parallelogram 20">
              <a:extLst>
                <a:ext uri="{FF2B5EF4-FFF2-40B4-BE49-F238E27FC236}">
                  <a16:creationId xmlns="" xmlns:a16="http://schemas.microsoft.com/office/drawing/2014/main" id="{8141B3A4-D95C-462F-BCE6-9013CCB87C7C}"/>
                </a:ext>
              </a:extLst>
            </p:cNvPr>
            <p:cNvSpPr/>
            <p:nvPr/>
          </p:nvSpPr>
          <p:spPr>
            <a:xfrm flipV="1">
              <a:off x="573724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2" name="Parallelogram 21">
              <a:extLst>
                <a:ext uri="{FF2B5EF4-FFF2-40B4-BE49-F238E27FC236}">
                  <a16:creationId xmlns="" xmlns:a16="http://schemas.microsoft.com/office/drawing/2014/main" id="{3981CBA6-81D6-48E8-B7F0-8CAC3E62CC8B}"/>
                </a:ext>
              </a:extLst>
            </p:cNvPr>
            <p:cNvSpPr/>
            <p:nvPr/>
          </p:nvSpPr>
          <p:spPr>
            <a:xfrm flipV="1">
              <a:off x="607473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3" name="Parallelogram 22">
              <a:extLst>
                <a:ext uri="{FF2B5EF4-FFF2-40B4-BE49-F238E27FC236}">
                  <a16:creationId xmlns="" xmlns:a16="http://schemas.microsoft.com/office/drawing/2014/main" id="{E42419AD-B13C-417D-A4E0-9A34D1FC8D57}"/>
                </a:ext>
              </a:extLst>
            </p:cNvPr>
            <p:cNvSpPr/>
            <p:nvPr/>
          </p:nvSpPr>
          <p:spPr>
            <a:xfrm flipV="1">
              <a:off x="641221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4" name="Parallelogram 23">
              <a:extLst>
                <a:ext uri="{FF2B5EF4-FFF2-40B4-BE49-F238E27FC236}">
                  <a16:creationId xmlns="" xmlns:a16="http://schemas.microsoft.com/office/drawing/2014/main" id="{AFB3732D-16DA-4655-8473-1949D9F7980F}"/>
                </a:ext>
              </a:extLst>
            </p:cNvPr>
            <p:cNvSpPr/>
            <p:nvPr/>
          </p:nvSpPr>
          <p:spPr>
            <a:xfrm flipV="1">
              <a:off x="674970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5" name="Parallelogram 24">
              <a:extLst>
                <a:ext uri="{FF2B5EF4-FFF2-40B4-BE49-F238E27FC236}">
                  <a16:creationId xmlns="" xmlns:a16="http://schemas.microsoft.com/office/drawing/2014/main" id="{17C79FC4-2A8E-4400-B454-308B90AA244C}"/>
                </a:ext>
              </a:extLst>
            </p:cNvPr>
            <p:cNvSpPr/>
            <p:nvPr/>
          </p:nvSpPr>
          <p:spPr>
            <a:xfrm flipV="1">
              <a:off x="708718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6" name="Parallelogram 25">
              <a:extLst>
                <a:ext uri="{FF2B5EF4-FFF2-40B4-BE49-F238E27FC236}">
                  <a16:creationId xmlns="" xmlns:a16="http://schemas.microsoft.com/office/drawing/2014/main" id="{C05EB99A-FA8C-49AF-8323-6C778C0AA18C}"/>
                </a:ext>
              </a:extLst>
            </p:cNvPr>
            <p:cNvSpPr/>
            <p:nvPr/>
          </p:nvSpPr>
          <p:spPr>
            <a:xfrm flipV="1">
              <a:off x="742467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7" name="Parallelogram 26">
              <a:extLst>
                <a:ext uri="{FF2B5EF4-FFF2-40B4-BE49-F238E27FC236}">
                  <a16:creationId xmlns="" xmlns:a16="http://schemas.microsoft.com/office/drawing/2014/main" id="{831E53AC-2A7B-4E07-A3EB-BAA437B52937}"/>
                </a:ext>
              </a:extLst>
            </p:cNvPr>
            <p:cNvSpPr/>
            <p:nvPr/>
          </p:nvSpPr>
          <p:spPr>
            <a:xfrm flipV="1">
              <a:off x="776215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8" name="Parallelogram 27">
              <a:extLst>
                <a:ext uri="{FF2B5EF4-FFF2-40B4-BE49-F238E27FC236}">
                  <a16:creationId xmlns="" xmlns:a16="http://schemas.microsoft.com/office/drawing/2014/main" id="{A2D0A4F0-F6D0-45A6-93B4-5D0E566DAD23}"/>
                </a:ext>
              </a:extLst>
            </p:cNvPr>
            <p:cNvSpPr/>
            <p:nvPr/>
          </p:nvSpPr>
          <p:spPr>
            <a:xfrm flipV="1">
              <a:off x="809964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9" name="Parallelogram 28">
              <a:extLst>
                <a:ext uri="{FF2B5EF4-FFF2-40B4-BE49-F238E27FC236}">
                  <a16:creationId xmlns="" xmlns:a16="http://schemas.microsoft.com/office/drawing/2014/main" id="{6617B886-DDAD-4FF8-B963-7EEC3E9309F1}"/>
                </a:ext>
              </a:extLst>
            </p:cNvPr>
            <p:cNvSpPr/>
            <p:nvPr/>
          </p:nvSpPr>
          <p:spPr>
            <a:xfrm flipV="1">
              <a:off x="843712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0" name="Parallelogram 29">
              <a:extLst>
                <a:ext uri="{FF2B5EF4-FFF2-40B4-BE49-F238E27FC236}">
                  <a16:creationId xmlns="" xmlns:a16="http://schemas.microsoft.com/office/drawing/2014/main" id="{42168F79-85CD-4F5B-9FAF-6D42887962A1}"/>
                </a:ext>
              </a:extLst>
            </p:cNvPr>
            <p:cNvSpPr/>
            <p:nvPr/>
          </p:nvSpPr>
          <p:spPr>
            <a:xfrm flipV="1">
              <a:off x="877461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1" name="Parallelogram 30">
              <a:extLst>
                <a:ext uri="{FF2B5EF4-FFF2-40B4-BE49-F238E27FC236}">
                  <a16:creationId xmlns="" xmlns:a16="http://schemas.microsoft.com/office/drawing/2014/main" id="{1FEA10A5-5EBC-47FB-88FC-93C21EC1DE75}"/>
                </a:ext>
              </a:extLst>
            </p:cNvPr>
            <p:cNvSpPr/>
            <p:nvPr/>
          </p:nvSpPr>
          <p:spPr>
            <a:xfrm flipV="1">
              <a:off x="911209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2" name="Parallelogram 31">
              <a:extLst>
                <a:ext uri="{FF2B5EF4-FFF2-40B4-BE49-F238E27FC236}">
                  <a16:creationId xmlns="" xmlns:a16="http://schemas.microsoft.com/office/drawing/2014/main" id="{D2C2EC56-D04A-431D-BD71-A20AFAE457B9}"/>
                </a:ext>
              </a:extLst>
            </p:cNvPr>
            <p:cNvSpPr/>
            <p:nvPr/>
          </p:nvSpPr>
          <p:spPr>
            <a:xfrm flipV="1">
              <a:off x="944958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3" name="Parallelogram 32">
              <a:extLst>
                <a:ext uri="{FF2B5EF4-FFF2-40B4-BE49-F238E27FC236}">
                  <a16:creationId xmlns="" xmlns:a16="http://schemas.microsoft.com/office/drawing/2014/main" id="{E51BD0EA-F689-4E96-B20C-B8375FD463E3}"/>
                </a:ext>
              </a:extLst>
            </p:cNvPr>
            <p:cNvSpPr/>
            <p:nvPr/>
          </p:nvSpPr>
          <p:spPr>
            <a:xfrm flipV="1">
              <a:off x="978706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4" name="Parallelogram 33">
              <a:extLst>
                <a:ext uri="{FF2B5EF4-FFF2-40B4-BE49-F238E27FC236}">
                  <a16:creationId xmlns="" xmlns:a16="http://schemas.microsoft.com/office/drawing/2014/main" id="{7E8AAEAC-2D2A-46EB-B3D9-ACB1AFD86CE3}"/>
                </a:ext>
              </a:extLst>
            </p:cNvPr>
            <p:cNvSpPr/>
            <p:nvPr/>
          </p:nvSpPr>
          <p:spPr>
            <a:xfrm flipV="1">
              <a:off x="1012455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5" name="Parallelogram 34">
              <a:extLst>
                <a:ext uri="{FF2B5EF4-FFF2-40B4-BE49-F238E27FC236}">
                  <a16:creationId xmlns="" xmlns:a16="http://schemas.microsoft.com/office/drawing/2014/main" id="{A57717C3-E63B-4EA6-82DD-E0A18CA45CD2}"/>
                </a:ext>
              </a:extLst>
            </p:cNvPr>
            <p:cNvSpPr/>
            <p:nvPr/>
          </p:nvSpPr>
          <p:spPr>
            <a:xfrm flipV="1">
              <a:off x="1046203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6" name="Parallelogram 35">
              <a:extLst>
                <a:ext uri="{FF2B5EF4-FFF2-40B4-BE49-F238E27FC236}">
                  <a16:creationId xmlns="" xmlns:a16="http://schemas.microsoft.com/office/drawing/2014/main" id="{2512DD02-0DD7-4CB5-A31F-245C5B16BE5A}"/>
                </a:ext>
              </a:extLst>
            </p:cNvPr>
            <p:cNvSpPr/>
            <p:nvPr/>
          </p:nvSpPr>
          <p:spPr>
            <a:xfrm flipV="1">
              <a:off x="1079952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7" name="Parallelogram 36">
              <a:extLst>
                <a:ext uri="{FF2B5EF4-FFF2-40B4-BE49-F238E27FC236}">
                  <a16:creationId xmlns="" xmlns:a16="http://schemas.microsoft.com/office/drawing/2014/main" id="{07D01076-A361-44F6-8939-4457A29B0B8D}"/>
                </a:ext>
              </a:extLst>
            </p:cNvPr>
            <p:cNvSpPr/>
            <p:nvPr/>
          </p:nvSpPr>
          <p:spPr>
            <a:xfrm flipV="1">
              <a:off x="1113700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8" name="Parallelogram 37">
              <a:extLst>
                <a:ext uri="{FF2B5EF4-FFF2-40B4-BE49-F238E27FC236}">
                  <a16:creationId xmlns="" xmlns:a16="http://schemas.microsoft.com/office/drawing/2014/main" id="{68FA7E34-8C71-4DCF-8408-D3CAC1582E37}"/>
                </a:ext>
              </a:extLst>
            </p:cNvPr>
            <p:cNvSpPr/>
            <p:nvPr/>
          </p:nvSpPr>
          <p:spPr>
            <a:xfrm flipV="1">
              <a:off x="1147449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9" name="Parallelogram 38">
              <a:extLst>
                <a:ext uri="{FF2B5EF4-FFF2-40B4-BE49-F238E27FC236}">
                  <a16:creationId xmlns="" xmlns:a16="http://schemas.microsoft.com/office/drawing/2014/main" id="{58339329-58B4-4BA3-8721-26D321983F9C}"/>
                </a:ext>
              </a:extLst>
            </p:cNvPr>
            <p:cNvSpPr/>
            <p:nvPr/>
          </p:nvSpPr>
          <p:spPr>
            <a:xfrm flipV="1">
              <a:off x="11811989"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40" name="TextBox 39">
            <a:extLst>
              <a:ext uri="{FF2B5EF4-FFF2-40B4-BE49-F238E27FC236}">
                <a16:creationId xmlns="" xmlns:a16="http://schemas.microsoft.com/office/drawing/2014/main" id="{56B2EDB4-E769-4FB5-B7FD-13E3CDFCDE35}"/>
              </a:ext>
            </a:extLst>
          </p:cNvPr>
          <p:cNvSpPr txBox="1"/>
          <p:nvPr/>
        </p:nvSpPr>
        <p:spPr>
          <a:xfrm>
            <a:off x="71252" y="119371"/>
            <a:ext cx="9072748" cy="600164"/>
          </a:xfrm>
          <a:prstGeom prst="rect">
            <a:avLst/>
          </a:prstGeom>
          <a:noFill/>
        </p:spPr>
        <p:txBody>
          <a:bodyPr wrap="square" rtlCol="0">
            <a:spAutoFit/>
          </a:bodyPr>
          <a:lstStyle/>
          <a:p>
            <a:r>
              <a:rPr lang="en-US" sz="3300" dirty="0" err="1">
                <a:latin typeface="Georgia" panose="02040502050405020303" pitchFamily="18" charset="0"/>
              </a:rPr>
              <a:t>Commonpath</a:t>
            </a:r>
            <a:r>
              <a:rPr lang="en-US" sz="3300" dirty="0">
                <a:latin typeface="Georgia" panose="02040502050405020303" pitchFamily="18" charset="0"/>
              </a:rPr>
              <a:t>, Dead end and Travel Distance</a:t>
            </a:r>
          </a:p>
        </p:txBody>
      </p:sp>
      <p:sp>
        <p:nvSpPr>
          <p:cNvPr id="46" name="Rectangle 45">
            <a:extLst>
              <a:ext uri="{FF2B5EF4-FFF2-40B4-BE49-F238E27FC236}">
                <a16:creationId xmlns="" xmlns:a16="http://schemas.microsoft.com/office/drawing/2014/main" id="{985C092A-B5CE-E1D9-C7B4-9C94413EF4C9}"/>
              </a:ext>
            </a:extLst>
          </p:cNvPr>
          <p:cNvSpPr/>
          <p:nvPr/>
        </p:nvSpPr>
        <p:spPr>
          <a:xfrm>
            <a:off x="300951" y="1509813"/>
            <a:ext cx="8573983" cy="383837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Font typeface="Arial" panose="020B0604020202020204" pitchFamily="34" charset="0"/>
              <a:buChar char="•"/>
            </a:pPr>
            <a:r>
              <a:rPr lang="en-US" dirty="0">
                <a:solidFill>
                  <a:schemeClr val="tx1"/>
                </a:solidFill>
              </a:rPr>
              <a:t>Exit access shall be arranged such that there are no dead ends or dead ends are within  allowable length in corridors.</a:t>
            </a:r>
          </a:p>
          <a:p>
            <a:pPr marL="342900" indent="-342900" algn="just">
              <a:buFont typeface="Arial" panose="020B0604020202020204" pitchFamily="34" charset="0"/>
              <a:buChar char="•"/>
            </a:pPr>
            <a:endParaRPr lang="en-US" dirty="0">
              <a:solidFill>
                <a:schemeClr val="tx1"/>
              </a:solidFill>
            </a:endParaRPr>
          </a:p>
          <a:p>
            <a:pPr marL="342900" indent="-342900" algn="just">
              <a:buFont typeface="Arial" panose="020B0604020202020204" pitchFamily="34" charset="0"/>
              <a:buChar char="•"/>
            </a:pPr>
            <a:r>
              <a:rPr lang="en-US" dirty="0">
                <a:solidFill>
                  <a:schemeClr val="tx1"/>
                </a:solidFill>
              </a:rPr>
              <a:t>The travel distance to an exit shall be measured on the </a:t>
            </a:r>
            <a:r>
              <a:rPr lang="en-US" dirty="0" err="1">
                <a:solidFill>
                  <a:schemeClr val="tx1"/>
                </a:solidFill>
              </a:rPr>
              <a:t>Coor</a:t>
            </a:r>
            <a:r>
              <a:rPr lang="en-US" dirty="0">
                <a:solidFill>
                  <a:schemeClr val="tx1"/>
                </a:solidFill>
              </a:rPr>
              <a:t> or other walking surface  shall be along the centerline of the natural path of travel, starting from the most re−  mote point subject to occupancy, terminating at the center of the doorway or other  exits and keeping a distance of 305 mm clearance from corner, curves and </a:t>
            </a:r>
            <a:r>
              <a:rPr lang="en-US" dirty="0" err="1">
                <a:solidFill>
                  <a:schemeClr val="tx1"/>
                </a:solidFill>
              </a:rPr>
              <a:t>obstruc</a:t>
            </a:r>
            <a:r>
              <a:rPr lang="en-US" dirty="0">
                <a:solidFill>
                  <a:schemeClr val="tx1"/>
                </a:solidFill>
              </a:rPr>
              <a:t>−  </a:t>
            </a:r>
            <a:r>
              <a:rPr lang="en-US" dirty="0" err="1">
                <a:solidFill>
                  <a:schemeClr val="tx1"/>
                </a:solidFill>
              </a:rPr>
              <a:t>tions</a:t>
            </a:r>
            <a:r>
              <a:rPr lang="en-US" dirty="0">
                <a:solidFill>
                  <a:schemeClr val="tx1"/>
                </a:solidFill>
              </a:rPr>
              <a:t>.</a:t>
            </a:r>
          </a:p>
          <a:p>
            <a:pPr marL="342900" indent="-342900" algn="just">
              <a:buFont typeface="Arial" panose="020B0604020202020204" pitchFamily="34" charset="0"/>
              <a:buChar char="•"/>
            </a:pPr>
            <a:endParaRPr lang="en-US" dirty="0">
              <a:solidFill>
                <a:schemeClr val="tx1"/>
              </a:solidFill>
            </a:endParaRPr>
          </a:p>
          <a:p>
            <a:pPr marL="342900" indent="-342900" algn="just">
              <a:buFont typeface="Arial" panose="020B0604020202020204" pitchFamily="34" charset="0"/>
              <a:buChar char="•"/>
            </a:pPr>
            <a:r>
              <a:rPr lang="en-US" dirty="0">
                <a:solidFill>
                  <a:schemeClr val="tx1"/>
                </a:solidFill>
              </a:rPr>
              <a:t>Where measurement includes stairs, the measurement shall be taken in the plane of  the tread nosing.</a:t>
            </a:r>
          </a:p>
        </p:txBody>
      </p:sp>
    </p:spTree>
    <p:extLst>
      <p:ext uri="{BB962C8B-B14F-4D97-AF65-F5344CB8AC3E}">
        <p14:creationId xmlns:p14="http://schemas.microsoft.com/office/powerpoint/2010/main" val="2300098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3D394C94-B0E0-4A7F-A075-9BD3812F1339}"/>
              </a:ext>
            </a:extLst>
          </p:cNvPr>
          <p:cNvSpPr/>
          <p:nvPr/>
        </p:nvSpPr>
        <p:spPr>
          <a:xfrm>
            <a:off x="0" y="0"/>
            <a:ext cx="9144000" cy="81049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3" name="Group 2">
            <a:extLst>
              <a:ext uri="{FF2B5EF4-FFF2-40B4-BE49-F238E27FC236}">
                <a16:creationId xmlns="" xmlns:a16="http://schemas.microsoft.com/office/drawing/2014/main" id="{D26ADE1F-513E-4553-9244-F7A412001BFA}"/>
              </a:ext>
            </a:extLst>
          </p:cNvPr>
          <p:cNvGrpSpPr/>
          <p:nvPr/>
        </p:nvGrpSpPr>
        <p:grpSpPr>
          <a:xfrm>
            <a:off x="1" y="810491"/>
            <a:ext cx="9143999" cy="223385"/>
            <a:chOff x="1" y="3253828"/>
            <a:chExt cx="12191998" cy="297847"/>
          </a:xfrm>
        </p:grpSpPr>
        <p:sp>
          <p:nvSpPr>
            <p:cNvPr id="4" name="Parallelogram 3">
              <a:extLst>
                <a:ext uri="{FF2B5EF4-FFF2-40B4-BE49-F238E27FC236}">
                  <a16:creationId xmlns="" xmlns:a16="http://schemas.microsoft.com/office/drawing/2014/main" id="{F8B2870E-E845-47E0-AB03-694651373743}"/>
                </a:ext>
              </a:extLst>
            </p:cNvPr>
            <p:cNvSpPr/>
            <p:nvPr/>
          </p:nvSpPr>
          <p:spPr>
            <a:xfrm flipV="1">
              <a:off x="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Parallelogram 4">
              <a:extLst>
                <a:ext uri="{FF2B5EF4-FFF2-40B4-BE49-F238E27FC236}">
                  <a16:creationId xmlns="" xmlns:a16="http://schemas.microsoft.com/office/drawing/2014/main" id="{F1C128A1-E74B-466B-940C-C357ED0C8F74}"/>
                </a:ext>
              </a:extLst>
            </p:cNvPr>
            <p:cNvSpPr/>
            <p:nvPr/>
          </p:nvSpPr>
          <p:spPr>
            <a:xfrm flipV="1">
              <a:off x="33748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Parallelogram 5">
              <a:extLst>
                <a:ext uri="{FF2B5EF4-FFF2-40B4-BE49-F238E27FC236}">
                  <a16:creationId xmlns="" xmlns:a16="http://schemas.microsoft.com/office/drawing/2014/main" id="{1031E081-0D85-4245-963D-4E15ACB06C9F}"/>
                </a:ext>
              </a:extLst>
            </p:cNvPr>
            <p:cNvSpPr/>
            <p:nvPr/>
          </p:nvSpPr>
          <p:spPr>
            <a:xfrm flipV="1">
              <a:off x="67497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Parallelogram 6">
              <a:extLst>
                <a:ext uri="{FF2B5EF4-FFF2-40B4-BE49-F238E27FC236}">
                  <a16:creationId xmlns="" xmlns:a16="http://schemas.microsoft.com/office/drawing/2014/main" id="{11641113-9A01-4104-A9B9-EDE3745DFCFB}"/>
                </a:ext>
              </a:extLst>
            </p:cNvPr>
            <p:cNvSpPr/>
            <p:nvPr/>
          </p:nvSpPr>
          <p:spPr>
            <a:xfrm flipV="1">
              <a:off x="101245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Parallelogram 7">
              <a:extLst>
                <a:ext uri="{FF2B5EF4-FFF2-40B4-BE49-F238E27FC236}">
                  <a16:creationId xmlns="" xmlns:a16="http://schemas.microsoft.com/office/drawing/2014/main" id="{867A76EA-B07F-4DF3-BFDA-EF38D520FB2E}"/>
                </a:ext>
              </a:extLst>
            </p:cNvPr>
            <p:cNvSpPr/>
            <p:nvPr/>
          </p:nvSpPr>
          <p:spPr>
            <a:xfrm flipV="1">
              <a:off x="134994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Parallelogram 8">
              <a:extLst>
                <a:ext uri="{FF2B5EF4-FFF2-40B4-BE49-F238E27FC236}">
                  <a16:creationId xmlns="" xmlns:a16="http://schemas.microsoft.com/office/drawing/2014/main" id="{003A6185-C227-4D36-B79B-A833A8227031}"/>
                </a:ext>
              </a:extLst>
            </p:cNvPr>
            <p:cNvSpPr/>
            <p:nvPr/>
          </p:nvSpPr>
          <p:spPr>
            <a:xfrm flipV="1">
              <a:off x="168742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Parallelogram 9">
              <a:extLst>
                <a:ext uri="{FF2B5EF4-FFF2-40B4-BE49-F238E27FC236}">
                  <a16:creationId xmlns="" xmlns:a16="http://schemas.microsoft.com/office/drawing/2014/main" id="{BE756F01-8570-451A-A20F-4AE2CA552B48}"/>
                </a:ext>
              </a:extLst>
            </p:cNvPr>
            <p:cNvSpPr/>
            <p:nvPr/>
          </p:nvSpPr>
          <p:spPr>
            <a:xfrm flipV="1">
              <a:off x="202491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Parallelogram 10">
              <a:extLst>
                <a:ext uri="{FF2B5EF4-FFF2-40B4-BE49-F238E27FC236}">
                  <a16:creationId xmlns="" xmlns:a16="http://schemas.microsoft.com/office/drawing/2014/main" id="{85CCA0AD-D132-4848-ACF4-FC8E3AD96EDE}"/>
                </a:ext>
              </a:extLst>
            </p:cNvPr>
            <p:cNvSpPr/>
            <p:nvPr/>
          </p:nvSpPr>
          <p:spPr>
            <a:xfrm flipV="1">
              <a:off x="236239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Parallelogram 11">
              <a:extLst>
                <a:ext uri="{FF2B5EF4-FFF2-40B4-BE49-F238E27FC236}">
                  <a16:creationId xmlns="" xmlns:a16="http://schemas.microsoft.com/office/drawing/2014/main" id="{6854169A-EA34-4374-9668-103F0A74F290}"/>
                </a:ext>
              </a:extLst>
            </p:cNvPr>
            <p:cNvSpPr/>
            <p:nvPr/>
          </p:nvSpPr>
          <p:spPr>
            <a:xfrm flipV="1">
              <a:off x="269988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Parallelogram 12">
              <a:extLst>
                <a:ext uri="{FF2B5EF4-FFF2-40B4-BE49-F238E27FC236}">
                  <a16:creationId xmlns="" xmlns:a16="http://schemas.microsoft.com/office/drawing/2014/main" id="{C0BDB19B-14CB-4DEB-B1BB-DD3892AC77FE}"/>
                </a:ext>
              </a:extLst>
            </p:cNvPr>
            <p:cNvSpPr/>
            <p:nvPr/>
          </p:nvSpPr>
          <p:spPr>
            <a:xfrm flipV="1">
              <a:off x="303736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Parallelogram 13">
              <a:extLst>
                <a:ext uri="{FF2B5EF4-FFF2-40B4-BE49-F238E27FC236}">
                  <a16:creationId xmlns="" xmlns:a16="http://schemas.microsoft.com/office/drawing/2014/main" id="{B0722577-2680-4D7C-9B22-7ACE7B77F966}"/>
                </a:ext>
              </a:extLst>
            </p:cNvPr>
            <p:cNvSpPr/>
            <p:nvPr/>
          </p:nvSpPr>
          <p:spPr>
            <a:xfrm flipV="1">
              <a:off x="337485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Parallelogram 14">
              <a:extLst>
                <a:ext uri="{FF2B5EF4-FFF2-40B4-BE49-F238E27FC236}">
                  <a16:creationId xmlns="" xmlns:a16="http://schemas.microsoft.com/office/drawing/2014/main" id="{CDB59938-B678-4372-8188-E891959B9F07}"/>
                </a:ext>
              </a:extLst>
            </p:cNvPr>
            <p:cNvSpPr/>
            <p:nvPr/>
          </p:nvSpPr>
          <p:spPr>
            <a:xfrm flipV="1">
              <a:off x="371233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Parallelogram 15">
              <a:extLst>
                <a:ext uri="{FF2B5EF4-FFF2-40B4-BE49-F238E27FC236}">
                  <a16:creationId xmlns="" xmlns:a16="http://schemas.microsoft.com/office/drawing/2014/main" id="{8A8EA10B-404E-46A2-8B62-570FE66006F1}"/>
                </a:ext>
              </a:extLst>
            </p:cNvPr>
            <p:cNvSpPr/>
            <p:nvPr/>
          </p:nvSpPr>
          <p:spPr>
            <a:xfrm flipV="1">
              <a:off x="404982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7" name="Parallelogram 16">
              <a:extLst>
                <a:ext uri="{FF2B5EF4-FFF2-40B4-BE49-F238E27FC236}">
                  <a16:creationId xmlns="" xmlns:a16="http://schemas.microsoft.com/office/drawing/2014/main" id="{D7467523-A571-4580-9A25-CF1E52110A67}"/>
                </a:ext>
              </a:extLst>
            </p:cNvPr>
            <p:cNvSpPr/>
            <p:nvPr/>
          </p:nvSpPr>
          <p:spPr>
            <a:xfrm flipV="1">
              <a:off x="438730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8" name="Parallelogram 17">
              <a:extLst>
                <a:ext uri="{FF2B5EF4-FFF2-40B4-BE49-F238E27FC236}">
                  <a16:creationId xmlns="" xmlns:a16="http://schemas.microsoft.com/office/drawing/2014/main" id="{91571ED5-2C83-4FC9-B3EF-33A911510221}"/>
                </a:ext>
              </a:extLst>
            </p:cNvPr>
            <p:cNvSpPr/>
            <p:nvPr/>
          </p:nvSpPr>
          <p:spPr>
            <a:xfrm flipV="1">
              <a:off x="472479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9" name="Parallelogram 18">
              <a:extLst>
                <a:ext uri="{FF2B5EF4-FFF2-40B4-BE49-F238E27FC236}">
                  <a16:creationId xmlns="" xmlns:a16="http://schemas.microsoft.com/office/drawing/2014/main" id="{750172F7-0808-44F2-8126-D0750BB33EC7}"/>
                </a:ext>
              </a:extLst>
            </p:cNvPr>
            <p:cNvSpPr/>
            <p:nvPr/>
          </p:nvSpPr>
          <p:spPr>
            <a:xfrm flipV="1">
              <a:off x="506227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 name="Parallelogram 19">
              <a:extLst>
                <a:ext uri="{FF2B5EF4-FFF2-40B4-BE49-F238E27FC236}">
                  <a16:creationId xmlns="" xmlns:a16="http://schemas.microsoft.com/office/drawing/2014/main" id="{10DB40A8-A8E2-4467-BABF-D5A518029E42}"/>
                </a:ext>
              </a:extLst>
            </p:cNvPr>
            <p:cNvSpPr/>
            <p:nvPr/>
          </p:nvSpPr>
          <p:spPr>
            <a:xfrm flipV="1">
              <a:off x="539976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 name="Parallelogram 20">
              <a:extLst>
                <a:ext uri="{FF2B5EF4-FFF2-40B4-BE49-F238E27FC236}">
                  <a16:creationId xmlns="" xmlns:a16="http://schemas.microsoft.com/office/drawing/2014/main" id="{8141B3A4-D95C-462F-BCE6-9013CCB87C7C}"/>
                </a:ext>
              </a:extLst>
            </p:cNvPr>
            <p:cNvSpPr/>
            <p:nvPr/>
          </p:nvSpPr>
          <p:spPr>
            <a:xfrm flipV="1">
              <a:off x="573724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2" name="Parallelogram 21">
              <a:extLst>
                <a:ext uri="{FF2B5EF4-FFF2-40B4-BE49-F238E27FC236}">
                  <a16:creationId xmlns="" xmlns:a16="http://schemas.microsoft.com/office/drawing/2014/main" id="{3981CBA6-81D6-48E8-B7F0-8CAC3E62CC8B}"/>
                </a:ext>
              </a:extLst>
            </p:cNvPr>
            <p:cNvSpPr/>
            <p:nvPr/>
          </p:nvSpPr>
          <p:spPr>
            <a:xfrm flipV="1">
              <a:off x="607473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3" name="Parallelogram 22">
              <a:extLst>
                <a:ext uri="{FF2B5EF4-FFF2-40B4-BE49-F238E27FC236}">
                  <a16:creationId xmlns="" xmlns:a16="http://schemas.microsoft.com/office/drawing/2014/main" id="{E42419AD-B13C-417D-A4E0-9A34D1FC8D57}"/>
                </a:ext>
              </a:extLst>
            </p:cNvPr>
            <p:cNvSpPr/>
            <p:nvPr/>
          </p:nvSpPr>
          <p:spPr>
            <a:xfrm flipV="1">
              <a:off x="641221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4" name="Parallelogram 23">
              <a:extLst>
                <a:ext uri="{FF2B5EF4-FFF2-40B4-BE49-F238E27FC236}">
                  <a16:creationId xmlns="" xmlns:a16="http://schemas.microsoft.com/office/drawing/2014/main" id="{AFB3732D-16DA-4655-8473-1949D9F7980F}"/>
                </a:ext>
              </a:extLst>
            </p:cNvPr>
            <p:cNvSpPr/>
            <p:nvPr/>
          </p:nvSpPr>
          <p:spPr>
            <a:xfrm flipV="1">
              <a:off x="674970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5" name="Parallelogram 24">
              <a:extLst>
                <a:ext uri="{FF2B5EF4-FFF2-40B4-BE49-F238E27FC236}">
                  <a16:creationId xmlns="" xmlns:a16="http://schemas.microsoft.com/office/drawing/2014/main" id="{17C79FC4-2A8E-4400-B454-308B90AA244C}"/>
                </a:ext>
              </a:extLst>
            </p:cNvPr>
            <p:cNvSpPr/>
            <p:nvPr/>
          </p:nvSpPr>
          <p:spPr>
            <a:xfrm flipV="1">
              <a:off x="708718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6" name="Parallelogram 25">
              <a:extLst>
                <a:ext uri="{FF2B5EF4-FFF2-40B4-BE49-F238E27FC236}">
                  <a16:creationId xmlns="" xmlns:a16="http://schemas.microsoft.com/office/drawing/2014/main" id="{C05EB99A-FA8C-49AF-8323-6C778C0AA18C}"/>
                </a:ext>
              </a:extLst>
            </p:cNvPr>
            <p:cNvSpPr/>
            <p:nvPr/>
          </p:nvSpPr>
          <p:spPr>
            <a:xfrm flipV="1">
              <a:off x="742467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7" name="Parallelogram 26">
              <a:extLst>
                <a:ext uri="{FF2B5EF4-FFF2-40B4-BE49-F238E27FC236}">
                  <a16:creationId xmlns="" xmlns:a16="http://schemas.microsoft.com/office/drawing/2014/main" id="{831E53AC-2A7B-4E07-A3EB-BAA437B52937}"/>
                </a:ext>
              </a:extLst>
            </p:cNvPr>
            <p:cNvSpPr/>
            <p:nvPr/>
          </p:nvSpPr>
          <p:spPr>
            <a:xfrm flipV="1">
              <a:off x="776215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8" name="Parallelogram 27">
              <a:extLst>
                <a:ext uri="{FF2B5EF4-FFF2-40B4-BE49-F238E27FC236}">
                  <a16:creationId xmlns="" xmlns:a16="http://schemas.microsoft.com/office/drawing/2014/main" id="{A2D0A4F0-F6D0-45A6-93B4-5D0E566DAD23}"/>
                </a:ext>
              </a:extLst>
            </p:cNvPr>
            <p:cNvSpPr/>
            <p:nvPr/>
          </p:nvSpPr>
          <p:spPr>
            <a:xfrm flipV="1">
              <a:off x="809964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9" name="Parallelogram 28">
              <a:extLst>
                <a:ext uri="{FF2B5EF4-FFF2-40B4-BE49-F238E27FC236}">
                  <a16:creationId xmlns="" xmlns:a16="http://schemas.microsoft.com/office/drawing/2014/main" id="{6617B886-DDAD-4FF8-B963-7EEC3E9309F1}"/>
                </a:ext>
              </a:extLst>
            </p:cNvPr>
            <p:cNvSpPr/>
            <p:nvPr/>
          </p:nvSpPr>
          <p:spPr>
            <a:xfrm flipV="1">
              <a:off x="843712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0" name="Parallelogram 29">
              <a:extLst>
                <a:ext uri="{FF2B5EF4-FFF2-40B4-BE49-F238E27FC236}">
                  <a16:creationId xmlns="" xmlns:a16="http://schemas.microsoft.com/office/drawing/2014/main" id="{42168F79-85CD-4F5B-9FAF-6D42887962A1}"/>
                </a:ext>
              </a:extLst>
            </p:cNvPr>
            <p:cNvSpPr/>
            <p:nvPr/>
          </p:nvSpPr>
          <p:spPr>
            <a:xfrm flipV="1">
              <a:off x="877461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1" name="Parallelogram 30">
              <a:extLst>
                <a:ext uri="{FF2B5EF4-FFF2-40B4-BE49-F238E27FC236}">
                  <a16:creationId xmlns="" xmlns:a16="http://schemas.microsoft.com/office/drawing/2014/main" id="{1FEA10A5-5EBC-47FB-88FC-93C21EC1DE75}"/>
                </a:ext>
              </a:extLst>
            </p:cNvPr>
            <p:cNvSpPr/>
            <p:nvPr/>
          </p:nvSpPr>
          <p:spPr>
            <a:xfrm flipV="1">
              <a:off x="911209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2" name="Parallelogram 31">
              <a:extLst>
                <a:ext uri="{FF2B5EF4-FFF2-40B4-BE49-F238E27FC236}">
                  <a16:creationId xmlns="" xmlns:a16="http://schemas.microsoft.com/office/drawing/2014/main" id="{D2C2EC56-D04A-431D-BD71-A20AFAE457B9}"/>
                </a:ext>
              </a:extLst>
            </p:cNvPr>
            <p:cNvSpPr/>
            <p:nvPr/>
          </p:nvSpPr>
          <p:spPr>
            <a:xfrm flipV="1">
              <a:off x="944958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3" name="Parallelogram 32">
              <a:extLst>
                <a:ext uri="{FF2B5EF4-FFF2-40B4-BE49-F238E27FC236}">
                  <a16:creationId xmlns="" xmlns:a16="http://schemas.microsoft.com/office/drawing/2014/main" id="{E51BD0EA-F689-4E96-B20C-B8375FD463E3}"/>
                </a:ext>
              </a:extLst>
            </p:cNvPr>
            <p:cNvSpPr/>
            <p:nvPr/>
          </p:nvSpPr>
          <p:spPr>
            <a:xfrm flipV="1">
              <a:off x="978706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4" name="Parallelogram 33">
              <a:extLst>
                <a:ext uri="{FF2B5EF4-FFF2-40B4-BE49-F238E27FC236}">
                  <a16:creationId xmlns="" xmlns:a16="http://schemas.microsoft.com/office/drawing/2014/main" id="{7E8AAEAC-2D2A-46EB-B3D9-ACB1AFD86CE3}"/>
                </a:ext>
              </a:extLst>
            </p:cNvPr>
            <p:cNvSpPr/>
            <p:nvPr/>
          </p:nvSpPr>
          <p:spPr>
            <a:xfrm flipV="1">
              <a:off x="1012455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5" name="Parallelogram 34">
              <a:extLst>
                <a:ext uri="{FF2B5EF4-FFF2-40B4-BE49-F238E27FC236}">
                  <a16:creationId xmlns="" xmlns:a16="http://schemas.microsoft.com/office/drawing/2014/main" id="{A57717C3-E63B-4EA6-82DD-E0A18CA45CD2}"/>
                </a:ext>
              </a:extLst>
            </p:cNvPr>
            <p:cNvSpPr/>
            <p:nvPr/>
          </p:nvSpPr>
          <p:spPr>
            <a:xfrm flipV="1">
              <a:off x="1046203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6" name="Parallelogram 35">
              <a:extLst>
                <a:ext uri="{FF2B5EF4-FFF2-40B4-BE49-F238E27FC236}">
                  <a16:creationId xmlns="" xmlns:a16="http://schemas.microsoft.com/office/drawing/2014/main" id="{2512DD02-0DD7-4CB5-A31F-245C5B16BE5A}"/>
                </a:ext>
              </a:extLst>
            </p:cNvPr>
            <p:cNvSpPr/>
            <p:nvPr/>
          </p:nvSpPr>
          <p:spPr>
            <a:xfrm flipV="1">
              <a:off x="1079952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7" name="Parallelogram 36">
              <a:extLst>
                <a:ext uri="{FF2B5EF4-FFF2-40B4-BE49-F238E27FC236}">
                  <a16:creationId xmlns="" xmlns:a16="http://schemas.microsoft.com/office/drawing/2014/main" id="{07D01076-A361-44F6-8939-4457A29B0B8D}"/>
                </a:ext>
              </a:extLst>
            </p:cNvPr>
            <p:cNvSpPr/>
            <p:nvPr/>
          </p:nvSpPr>
          <p:spPr>
            <a:xfrm flipV="1">
              <a:off x="11137006"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8" name="Parallelogram 37">
              <a:extLst>
                <a:ext uri="{FF2B5EF4-FFF2-40B4-BE49-F238E27FC236}">
                  <a16:creationId xmlns="" xmlns:a16="http://schemas.microsoft.com/office/drawing/2014/main" id="{68FA7E34-8C71-4DCF-8408-D3CAC1582E37}"/>
                </a:ext>
              </a:extLst>
            </p:cNvPr>
            <p:cNvSpPr/>
            <p:nvPr/>
          </p:nvSpPr>
          <p:spPr>
            <a:xfrm flipV="1">
              <a:off x="11474491"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9" name="Parallelogram 38">
              <a:extLst>
                <a:ext uri="{FF2B5EF4-FFF2-40B4-BE49-F238E27FC236}">
                  <a16:creationId xmlns="" xmlns:a16="http://schemas.microsoft.com/office/drawing/2014/main" id="{58339329-58B4-4BA3-8721-26D321983F9C}"/>
                </a:ext>
              </a:extLst>
            </p:cNvPr>
            <p:cNvSpPr/>
            <p:nvPr/>
          </p:nvSpPr>
          <p:spPr>
            <a:xfrm flipV="1">
              <a:off x="11811989" y="3253828"/>
              <a:ext cx="380010" cy="297847"/>
            </a:xfrm>
            <a:prstGeom prst="parallelogram">
              <a:avLst>
                <a:gd name="adj" fmla="val 6388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40" name="TextBox 39">
            <a:extLst>
              <a:ext uri="{FF2B5EF4-FFF2-40B4-BE49-F238E27FC236}">
                <a16:creationId xmlns="" xmlns:a16="http://schemas.microsoft.com/office/drawing/2014/main" id="{56B2EDB4-E769-4FB5-B7FD-13E3CDFCDE35}"/>
              </a:ext>
            </a:extLst>
          </p:cNvPr>
          <p:cNvSpPr txBox="1"/>
          <p:nvPr/>
        </p:nvSpPr>
        <p:spPr>
          <a:xfrm>
            <a:off x="71252" y="119371"/>
            <a:ext cx="9072748" cy="600164"/>
          </a:xfrm>
          <a:prstGeom prst="rect">
            <a:avLst/>
          </a:prstGeom>
          <a:noFill/>
        </p:spPr>
        <p:txBody>
          <a:bodyPr wrap="square" rtlCol="0">
            <a:spAutoFit/>
          </a:bodyPr>
          <a:lstStyle/>
          <a:p>
            <a:r>
              <a:rPr lang="en-US" sz="3300" dirty="0" err="1">
                <a:latin typeface="Georgia" panose="02040502050405020303" pitchFamily="18" charset="0"/>
              </a:rPr>
              <a:t>Commonpath</a:t>
            </a:r>
            <a:r>
              <a:rPr lang="en-US" sz="3300" dirty="0">
                <a:latin typeface="Georgia" panose="02040502050405020303" pitchFamily="18" charset="0"/>
              </a:rPr>
              <a:t>, Dead end and Travel Distance</a:t>
            </a:r>
          </a:p>
        </p:txBody>
      </p:sp>
      <p:grpSp>
        <p:nvGrpSpPr>
          <p:cNvPr id="41" name="object 6">
            <a:extLst>
              <a:ext uri="{FF2B5EF4-FFF2-40B4-BE49-F238E27FC236}">
                <a16:creationId xmlns="" xmlns:a16="http://schemas.microsoft.com/office/drawing/2014/main" id="{02D2B8FE-BAA5-3C30-2024-5E598E75001E}"/>
              </a:ext>
            </a:extLst>
          </p:cNvPr>
          <p:cNvGrpSpPr/>
          <p:nvPr/>
        </p:nvGrpSpPr>
        <p:grpSpPr>
          <a:xfrm>
            <a:off x="2309919" y="1056592"/>
            <a:ext cx="4885055" cy="5419725"/>
            <a:chOff x="1936407" y="4135729"/>
            <a:chExt cx="4885055" cy="5419725"/>
          </a:xfrm>
        </p:grpSpPr>
        <p:pic>
          <p:nvPicPr>
            <p:cNvPr id="42" name="object 7">
              <a:extLst>
                <a:ext uri="{FF2B5EF4-FFF2-40B4-BE49-F238E27FC236}">
                  <a16:creationId xmlns="" xmlns:a16="http://schemas.microsoft.com/office/drawing/2014/main" id="{DE3513A5-480D-6141-3287-C968F80A9FA2}"/>
                </a:ext>
              </a:extLst>
            </p:cNvPr>
            <p:cNvPicPr/>
            <p:nvPr/>
          </p:nvPicPr>
          <p:blipFill>
            <a:blip r:embed="rId2" cstate="print"/>
            <a:stretch>
              <a:fillRect/>
            </a:stretch>
          </p:blipFill>
          <p:spPr>
            <a:xfrm>
              <a:off x="1936407" y="4135729"/>
              <a:ext cx="4787277" cy="1449489"/>
            </a:xfrm>
            <a:prstGeom prst="rect">
              <a:avLst/>
            </a:prstGeom>
          </p:spPr>
        </p:pic>
        <p:pic>
          <p:nvPicPr>
            <p:cNvPr id="43" name="object 8">
              <a:extLst>
                <a:ext uri="{FF2B5EF4-FFF2-40B4-BE49-F238E27FC236}">
                  <a16:creationId xmlns="" xmlns:a16="http://schemas.microsoft.com/office/drawing/2014/main" id="{E0909244-11EF-C9E0-FFFC-D46B2FDF3B49}"/>
                </a:ext>
              </a:extLst>
            </p:cNvPr>
            <p:cNvPicPr/>
            <p:nvPr/>
          </p:nvPicPr>
          <p:blipFill>
            <a:blip r:embed="rId3" cstate="print"/>
            <a:stretch>
              <a:fillRect/>
            </a:stretch>
          </p:blipFill>
          <p:spPr>
            <a:xfrm>
              <a:off x="1936407" y="6063767"/>
              <a:ext cx="4884470" cy="1518793"/>
            </a:xfrm>
            <a:prstGeom prst="rect">
              <a:avLst/>
            </a:prstGeom>
          </p:spPr>
        </p:pic>
        <p:pic>
          <p:nvPicPr>
            <p:cNvPr id="44" name="object 9">
              <a:extLst>
                <a:ext uri="{FF2B5EF4-FFF2-40B4-BE49-F238E27FC236}">
                  <a16:creationId xmlns="" xmlns:a16="http://schemas.microsoft.com/office/drawing/2014/main" id="{35CC4108-7435-1575-7A1B-6750255313A1}"/>
                </a:ext>
              </a:extLst>
            </p:cNvPr>
            <p:cNvPicPr/>
            <p:nvPr/>
          </p:nvPicPr>
          <p:blipFill>
            <a:blip r:embed="rId4" cstate="print"/>
            <a:stretch>
              <a:fillRect/>
            </a:stretch>
          </p:blipFill>
          <p:spPr>
            <a:xfrm>
              <a:off x="1936407" y="8108124"/>
              <a:ext cx="4844262" cy="1446822"/>
            </a:xfrm>
            <a:prstGeom prst="rect">
              <a:avLst/>
            </a:prstGeom>
          </p:spPr>
        </p:pic>
      </p:grpSp>
      <p:sp>
        <p:nvSpPr>
          <p:cNvPr id="49" name="object 10">
            <a:extLst>
              <a:ext uri="{FF2B5EF4-FFF2-40B4-BE49-F238E27FC236}">
                <a16:creationId xmlns="" xmlns:a16="http://schemas.microsoft.com/office/drawing/2014/main" id="{0AF46600-7AC5-5911-D842-390FEFC9092B}"/>
              </a:ext>
            </a:extLst>
          </p:cNvPr>
          <p:cNvSpPr txBox="1"/>
          <p:nvPr/>
        </p:nvSpPr>
        <p:spPr>
          <a:xfrm>
            <a:off x="2837800" y="2597037"/>
            <a:ext cx="2800350" cy="141064"/>
          </a:xfrm>
          <a:prstGeom prst="rect">
            <a:avLst/>
          </a:prstGeom>
          <a:noFill/>
          <a:ln w="12687">
            <a:noFill/>
          </a:ln>
        </p:spPr>
        <p:txBody>
          <a:bodyPr vert="horz" wrap="square" lIns="0" tIns="2540" rIns="0" bIns="0" rtlCol="0">
            <a:spAutoFit/>
          </a:bodyPr>
          <a:lstStyle/>
          <a:p>
            <a:pPr marL="725170">
              <a:lnSpc>
                <a:spcPct val="100000"/>
              </a:lnSpc>
              <a:spcBef>
                <a:spcPts val="20"/>
              </a:spcBef>
            </a:pPr>
            <a:r>
              <a:rPr sz="900" b="1" spc="-10" dirty="0" err="1">
                <a:solidFill>
                  <a:srgbClr val="231F20"/>
                </a:solidFill>
                <a:latin typeface="Calibri"/>
                <a:cs typeface="Calibri"/>
              </a:rPr>
              <a:t>Commonpath</a:t>
            </a:r>
            <a:endParaRPr sz="900" dirty="0">
              <a:latin typeface="Calibri"/>
              <a:cs typeface="Calibri"/>
            </a:endParaRPr>
          </a:p>
        </p:txBody>
      </p:sp>
      <p:sp>
        <p:nvSpPr>
          <p:cNvPr id="50" name="object 11">
            <a:extLst>
              <a:ext uri="{FF2B5EF4-FFF2-40B4-BE49-F238E27FC236}">
                <a16:creationId xmlns="" xmlns:a16="http://schemas.microsoft.com/office/drawing/2014/main" id="{E9A6C36F-AA4E-1A0F-6CAA-C3246080DBD0}"/>
              </a:ext>
            </a:extLst>
          </p:cNvPr>
          <p:cNvSpPr txBox="1"/>
          <p:nvPr/>
        </p:nvSpPr>
        <p:spPr>
          <a:xfrm>
            <a:off x="2894924" y="4580421"/>
            <a:ext cx="2800350" cy="141705"/>
          </a:xfrm>
          <a:prstGeom prst="rect">
            <a:avLst/>
          </a:prstGeom>
          <a:noFill/>
          <a:ln w="12687">
            <a:noFill/>
          </a:ln>
        </p:spPr>
        <p:txBody>
          <a:bodyPr vert="horz" wrap="square" lIns="0" tIns="3175" rIns="0" bIns="0" rtlCol="0">
            <a:spAutoFit/>
          </a:bodyPr>
          <a:lstStyle/>
          <a:p>
            <a:pPr marL="821690">
              <a:lnSpc>
                <a:spcPct val="100000"/>
              </a:lnSpc>
              <a:spcBef>
                <a:spcPts val="25"/>
              </a:spcBef>
            </a:pPr>
            <a:r>
              <a:rPr sz="900" b="1" spc="-5" dirty="0">
                <a:solidFill>
                  <a:srgbClr val="231F20"/>
                </a:solidFill>
                <a:latin typeface="Calibri"/>
                <a:cs typeface="Calibri"/>
              </a:rPr>
              <a:t>Dead</a:t>
            </a:r>
            <a:r>
              <a:rPr sz="900" b="1" spc="-20" dirty="0">
                <a:solidFill>
                  <a:srgbClr val="231F20"/>
                </a:solidFill>
                <a:latin typeface="Calibri"/>
                <a:cs typeface="Calibri"/>
              </a:rPr>
              <a:t> </a:t>
            </a:r>
            <a:r>
              <a:rPr sz="900" b="1" spc="-5" dirty="0">
                <a:solidFill>
                  <a:srgbClr val="231F20"/>
                </a:solidFill>
                <a:latin typeface="Calibri"/>
                <a:cs typeface="Calibri"/>
              </a:rPr>
              <a:t>End</a:t>
            </a:r>
            <a:endParaRPr sz="900" dirty="0">
              <a:latin typeface="Calibri"/>
              <a:cs typeface="Calibri"/>
            </a:endParaRPr>
          </a:p>
        </p:txBody>
      </p:sp>
      <p:sp>
        <p:nvSpPr>
          <p:cNvPr id="51" name="object 12">
            <a:extLst>
              <a:ext uri="{FF2B5EF4-FFF2-40B4-BE49-F238E27FC236}">
                <a16:creationId xmlns="" xmlns:a16="http://schemas.microsoft.com/office/drawing/2014/main" id="{61B49A7F-24B8-CF3C-22A8-7ED7D2CB552F}"/>
              </a:ext>
            </a:extLst>
          </p:cNvPr>
          <p:cNvSpPr txBox="1"/>
          <p:nvPr/>
        </p:nvSpPr>
        <p:spPr>
          <a:xfrm>
            <a:off x="2894924" y="6555944"/>
            <a:ext cx="2800350" cy="142347"/>
          </a:xfrm>
          <a:prstGeom prst="rect">
            <a:avLst/>
          </a:prstGeom>
          <a:noFill/>
          <a:ln w="12687">
            <a:noFill/>
          </a:ln>
        </p:spPr>
        <p:txBody>
          <a:bodyPr vert="horz" wrap="square" lIns="0" tIns="3810" rIns="0" bIns="0" rtlCol="0">
            <a:spAutoFit/>
          </a:bodyPr>
          <a:lstStyle/>
          <a:p>
            <a:pPr marL="689610">
              <a:lnSpc>
                <a:spcPct val="100000"/>
              </a:lnSpc>
              <a:spcBef>
                <a:spcPts val="30"/>
              </a:spcBef>
            </a:pPr>
            <a:r>
              <a:rPr sz="900" b="1" spc="-10" dirty="0">
                <a:solidFill>
                  <a:srgbClr val="231F20"/>
                </a:solidFill>
                <a:latin typeface="Calibri"/>
                <a:cs typeface="Calibri"/>
              </a:rPr>
              <a:t> </a:t>
            </a:r>
            <a:r>
              <a:rPr sz="900" b="1" spc="-5" dirty="0">
                <a:solidFill>
                  <a:srgbClr val="231F20"/>
                </a:solidFill>
                <a:latin typeface="Calibri"/>
                <a:cs typeface="Calibri"/>
              </a:rPr>
              <a:t>Travel</a:t>
            </a:r>
            <a:r>
              <a:rPr sz="900" b="1" spc="-15" dirty="0">
                <a:solidFill>
                  <a:srgbClr val="231F20"/>
                </a:solidFill>
                <a:latin typeface="Calibri"/>
                <a:cs typeface="Calibri"/>
              </a:rPr>
              <a:t> </a:t>
            </a:r>
            <a:r>
              <a:rPr sz="900" b="1" dirty="0">
                <a:solidFill>
                  <a:srgbClr val="231F20"/>
                </a:solidFill>
                <a:latin typeface="Calibri"/>
                <a:cs typeface="Calibri"/>
              </a:rPr>
              <a:t>Distance</a:t>
            </a:r>
            <a:endParaRPr sz="900" dirty="0">
              <a:latin typeface="Calibri"/>
              <a:cs typeface="Calibri"/>
            </a:endParaRPr>
          </a:p>
        </p:txBody>
      </p:sp>
    </p:spTree>
    <p:extLst>
      <p:ext uri="{BB962C8B-B14F-4D97-AF65-F5344CB8AC3E}">
        <p14:creationId xmlns:p14="http://schemas.microsoft.com/office/powerpoint/2010/main" val="1143323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126" name="Picture 6" descr="Related image">
            <a:extLst>
              <a:ext uri="{FF2B5EF4-FFF2-40B4-BE49-F238E27FC236}">
                <a16:creationId xmlns="" xmlns:a16="http://schemas.microsoft.com/office/drawing/2014/main" id="{7CC77F5A-585B-41F1-8F04-EB6BE5E640C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10896"/>
          <a:stretch/>
        </p:blipFill>
        <p:spPr bwMode="auto">
          <a:xfrm>
            <a:off x="0" y="3193996"/>
            <a:ext cx="9144000" cy="3697025"/>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a:extLst>
              <a:ext uri="{FF2B5EF4-FFF2-40B4-BE49-F238E27FC236}">
                <a16:creationId xmlns="" xmlns:a16="http://schemas.microsoft.com/office/drawing/2014/main" id="{D29978A8-6230-40A6-A12A-4EC8B6DBECAF}"/>
              </a:ext>
            </a:extLst>
          </p:cNvPr>
          <p:cNvGrpSpPr/>
          <p:nvPr/>
        </p:nvGrpSpPr>
        <p:grpSpPr>
          <a:xfrm>
            <a:off x="3145810" y="933263"/>
            <a:ext cx="2852382" cy="2768403"/>
            <a:chOff x="4313573" y="110268"/>
            <a:chExt cx="3564855" cy="3459900"/>
          </a:xfrm>
        </p:grpSpPr>
        <p:sp>
          <p:nvSpPr>
            <p:cNvPr id="8" name="Oval 7">
              <a:extLst>
                <a:ext uri="{FF2B5EF4-FFF2-40B4-BE49-F238E27FC236}">
                  <a16:creationId xmlns="" xmlns:a16="http://schemas.microsoft.com/office/drawing/2014/main" id="{8E4177FE-A5F7-4648-9804-235338E36E5C}"/>
                </a:ext>
              </a:extLst>
            </p:cNvPr>
            <p:cNvSpPr/>
            <p:nvPr/>
          </p:nvSpPr>
          <p:spPr>
            <a:xfrm>
              <a:off x="4366050" y="110268"/>
              <a:ext cx="3459900" cy="345990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TextBox 8">
              <a:extLst>
                <a:ext uri="{FF2B5EF4-FFF2-40B4-BE49-F238E27FC236}">
                  <a16:creationId xmlns="" xmlns:a16="http://schemas.microsoft.com/office/drawing/2014/main" id="{CCE70384-1783-47DE-9D1A-191BA27ACC32}"/>
                </a:ext>
              </a:extLst>
            </p:cNvPr>
            <p:cNvSpPr txBox="1"/>
            <p:nvPr/>
          </p:nvSpPr>
          <p:spPr>
            <a:xfrm>
              <a:off x="4313573" y="1363541"/>
              <a:ext cx="3564855" cy="807773"/>
            </a:xfrm>
            <a:prstGeom prst="rect">
              <a:avLst/>
            </a:prstGeom>
            <a:noFill/>
          </p:spPr>
          <p:txBody>
            <a:bodyPr wrap="square" rtlCol="0">
              <a:spAutoFit/>
            </a:bodyPr>
            <a:lstStyle/>
            <a:p>
              <a:pPr algn="ctr"/>
              <a:r>
                <a:rPr lang="en-US" sz="3600" b="1" dirty="0">
                  <a:solidFill>
                    <a:schemeClr val="bg1"/>
                  </a:solidFill>
                  <a:latin typeface="Georgia" panose="02040502050405020303" pitchFamily="18" charset="0"/>
                </a:rPr>
                <a:t>Thank you</a:t>
              </a:r>
            </a:p>
          </p:txBody>
        </p:sp>
        <p:pic>
          <p:nvPicPr>
            <p:cNvPr id="10" name="Graphic 9" descr="Mining tools">
              <a:extLst>
                <a:ext uri="{FF2B5EF4-FFF2-40B4-BE49-F238E27FC236}">
                  <a16:creationId xmlns="" xmlns:a16="http://schemas.microsoft.com/office/drawing/2014/main" id="{FBC78308-B974-42FE-93BC-3961B8F13F2F}"/>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5751818" y="599161"/>
              <a:ext cx="773416" cy="773416"/>
            </a:xfrm>
            <a:prstGeom prst="rect">
              <a:avLst/>
            </a:prstGeom>
          </p:spPr>
        </p:pic>
      </p:grpSp>
      <p:sp>
        <p:nvSpPr>
          <p:cNvPr id="12" name="TextBox 11">
            <a:extLst>
              <a:ext uri="{FF2B5EF4-FFF2-40B4-BE49-F238E27FC236}">
                <a16:creationId xmlns="" xmlns:a16="http://schemas.microsoft.com/office/drawing/2014/main" id="{8FE70F7B-25BF-4C6F-9EF5-A324D0E82EBB}"/>
              </a:ext>
            </a:extLst>
          </p:cNvPr>
          <p:cNvSpPr txBox="1"/>
          <p:nvPr/>
        </p:nvSpPr>
        <p:spPr>
          <a:xfrm>
            <a:off x="3785944" y="2554896"/>
            <a:ext cx="1640166" cy="369332"/>
          </a:xfrm>
          <a:prstGeom prst="rect">
            <a:avLst/>
          </a:prstGeom>
          <a:noFill/>
        </p:spPr>
        <p:txBody>
          <a:bodyPr wrap="square" rtlCol="0">
            <a:spAutoFit/>
          </a:bodyPr>
          <a:lstStyle/>
          <a:p>
            <a:pPr lvl="0" algn="ctr"/>
            <a:r>
              <a:rPr lang="en-US" dirty="0">
                <a:solidFill>
                  <a:schemeClr val="accent2"/>
                </a:solidFill>
                <a:latin typeface="Georgia Pro Light" panose="02040302050405020303" pitchFamily="18" charset="0"/>
              </a:rPr>
              <a:t>Any Question?</a:t>
            </a:r>
          </a:p>
        </p:txBody>
      </p:sp>
    </p:spTree>
    <p:extLst>
      <p:ext uri="{BB962C8B-B14F-4D97-AF65-F5344CB8AC3E}">
        <p14:creationId xmlns:p14="http://schemas.microsoft.com/office/powerpoint/2010/main" val="2157520913"/>
      </p:ext>
    </p:extLst>
  </p:cSld>
  <p:clrMapOvr>
    <a:masterClrMapping/>
  </p:clrMapOvr>
</p:sld>
</file>

<file path=ppt/theme/theme1.xml><?xml version="1.0" encoding="utf-8"?>
<a:theme xmlns:a="http://schemas.openxmlformats.org/drawingml/2006/main" name="Office Theme">
  <a:themeElements>
    <a:clrScheme name="tree">
      <a:dk1>
        <a:sysClr val="windowText" lastClr="000000"/>
      </a:dk1>
      <a:lt1>
        <a:sysClr val="window" lastClr="FFFFFF"/>
      </a:lt1>
      <a:dk2>
        <a:srgbClr val="44546A"/>
      </a:dk2>
      <a:lt2>
        <a:srgbClr val="7030A0"/>
      </a:lt2>
      <a:accent1>
        <a:srgbClr val="F59E1D"/>
      </a:accent1>
      <a:accent2>
        <a:srgbClr val="FCCE18"/>
      </a:accent2>
      <a:accent3>
        <a:srgbClr val="4AC0DC"/>
      </a:accent3>
      <a:accent4>
        <a:srgbClr val="2097A6"/>
      </a:accent4>
      <a:accent5>
        <a:srgbClr val="8B5E3B"/>
      </a:accent5>
      <a:accent6>
        <a:srgbClr val="C49A6C"/>
      </a:accent6>
      <a:hlink>
        <a:srgbClr val="BF2424"/>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679</TotalTime>
  <Words>681</Words>
  <Application>Microsoft Office PowerPoint</Application>
  <PresentationFormat>On-screen Show (4:3)</PresentationFormat>
  <Paragraphs>62</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Kavitha</dc:creator>
  <cp:lastModifiedBy>Kakonsoft</cp:lastModifiedBy>
  <cp:revision>70</cp:revision>
  <dcterms:created xsi:type="dcterms:W3CDTF">2019-12-19T06:28:09Z</dcterms:created>
  <dcterms:modified xsi:type="dcterms:W3CDTF">2023-05-17T11:22:25Z</dcterms:modified>
</cp:coreProperties>
</file>