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handoutMasterIdLst>
    <p:handoutMasterId r:id="rId7"/>
  </p:handoutMasterIdLst>
  <p:sldIdLst>
    <p:sldId id="256" r:id="rId2"/>
    <p:sldId id="261" r:id="rId3"/>
    <p:sldId id="264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52" autoAdjust="0"/>
    <p:restoredTop sz="94706" autoAdjust="0"/>
  </p:normalViewPr>
  <p:slideViewPr>
    <p:cSldViewPr>
      <p:cViewPr varScale="1">
        <p:scale>
          <a:sx n="71" d="100"/>
          <a:sy n="71" d="100"/>
        </p:scale>
        <p:origin x="7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5" d="100"/>
          <a:sy n="95" d="100"/>
        </p:scale>
        <p:origin x="358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C5132-FFA3-4B02-9F09-22FCF40EFA74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C20D7-F8F1-4196-9585-26F31AFC8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62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6E42C9-243F-4DC5-AFF6-9D56B5FA9D63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EC444-603B-4F09-9A06-5917518DD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55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EC444-603B-4F09-9A06-5917518DD9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54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6314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2824-C2A0-4931-BB32-60B24BDBB3CC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33A4-2EF1-4B79-B68C-AB20E66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00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2824-C2A0-4931-BB32-60B24BDBB3CC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33A4-2EF1-4B79-B68C-AB20E66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0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2824-C2A0-4931-BB32-60B24BDBB3CC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33A4-2EF1-4B79-B68C-AB20E66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0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2057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2824-C2A0-4931-BB32-60B24BDBB3CC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33A4-2EF1-4B79-B68C-AB20E66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4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2824-C2A0-4931-BB32-60B24BDBB3CC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33A4-2EF1-4B79-B68C-AB20E66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46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2824-C2A0-4931-BB32-60B24BDBB3CC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33A4-2EF1-4B79-B68C-AB20E66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122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2824-C2A0-4931-BB32-60B24BDBB3CC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33A4-2EF1-4B79-B68C-AB20E66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49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0FE2824-C2A0-4931-BB32-60B24BDBB3CC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3333A4-2EF1-4B79-B68C-AB20E66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66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2824-C2A0-4931-BB32-60B24BDBB3CC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33A4-2EF1-4B79-B68C-AB20E66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63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0FE2824-C2A0-4931-BB32-60B24BDBB3CC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13333A4-2EF1-4B79-B68C-AB20E66B482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 bwMode="invGray">
          <a:xfrm>
            <a:off x="0" y="6492239"/>
            <a:ext cx="12188825" cy="3657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Calibri" panose="020F0502020204030204" pitchFamily="34" charset="0"/>
              </a:rPr>
              <a:t>U</a:t>
            </a:r>
            <a:r>
              <a:rPr lang="en-US" b="1" dirty="0" smtClean="0">
                <a:latin typeface="Calibri" panose="020F0502020204030204" pitchFamily="34" charset="0"/>
              </a:rPr>
              <a:t>rban </a:t>
            </a:r>
            <a:r>
              <a:rPr lang="en-US" b="1" dirty="0">
                <a:latin typeface="Calibri" panose="020F0502020204030204" pitchFamily="34" charset="0"/>
              </a:rPr>
              <a:t>D</a:t>
            </a:r>
            <a:r>
              <a:rPr lang="en-US" b="1" dirty="0" smtClean="0">
                <a:latin typeface="Calibri" panose="020F0502020204030204" pitchFamily="34" charset="0"/>
              </a:rPr>
              <a:t>esign </a:t>
            </a:r>
            <a:r>
              <a:rPr lang="en-US" b="1" dirty="0">
                <a:latin typeface="Calibri" panose="020F0502020204030204" pitchFamily="34" charset="0"/>
              </a:rPr>
              <a:t>C</a:t>
            </a:r>
            <a:r>
              <a:rPr lang="en-US" b="1" dirty="0" smtClean="0">
                <a:latin typeface="Calibri" panose="020F0502020204030204" pitchFamily="34" charset="0"/>
              </a:rPr>
              <a:t>ompendium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729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408" y="2348880"/>
            <a:ext cx="9601200" cy="1838519"/>
          </a:xfrm>
        </p:spPr>
        <p:txBody>
          <a:bodyPr/>
          <a:lstStyle/>
          <a:p>
            <a:r>
              <a:rPr lang="en-US" sz="5400" b="1" dirty="0" smtClean="0">
                <a:latin typeface="Calibri" panose="020F0502020204030204" pitchFamily="34" charset="0"/>
              </a:rPr>
              <a:t>Chapter 5</a:t>
            </a:r>
            <a:br>
              <a:rPr lang="en-US" sz="5400" b="1" dirty="0" smtClean="0">
                <a:latin typeface="Calibri" panose="020F0502020204030204" pitchFamily="34" charset="0"/>
              </a:rPr>
            </a:br>
            <a:r>
              <a:rPr lang="en-US" sz="5400" b="1" dirty="0" smtClean="0">
                <a:latin typeface="Calibri" panose="020F0502020204030204" pitchFamily="34" charset="0"/>
              </a:rPr>
              <a:t>Detailing the Place </a:t>
            </a:r>
            <a:endParaRPr lang="en-US" sz="5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796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79376" y="1241376"/>
            <a:ext cx="6256275" cy="561662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One of the most important tenets of good urbanism is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the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detailed design of urban space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and buildings </a:t>
            </a:r>
            <a:r>
              <a:rPr lang="en-US" b="1" u="sng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to </a:t>
            </a:r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give positive </a:t>
            </a:r>
            <a:r>
              <a:rPr lang="en-US" b="1" u="sng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definition to the shape and function of outdoor </a:t>
            </a:r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space.</a:t>
            </a:r>
            <a:endParaRPr lang="en-US" b="1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/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The detailed design of urban space means attending to the building line and three-dimensional mass that helps </a:t>
            </a:r>
            <a:r>
              <a:rPr lang="en-US" b="1" u="sng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create the character of streets and squares, later brought to life with planting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, street furniture, public art and the whole host of other ingredients that give these spaces their warmth and vitality</a:t>
            </a:r>
          </a:p>
          <a:p>
            <a:pPr algn="just"/>
            <a:endParaRPr lang="en-US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just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The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approach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tend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t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o return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to the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pre-eminence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of the quality of the urban space - whether the avenue, street, square, mews or local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park.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0" indent="0" algn="just">
              <a:buNone/>
            </a:pP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4112" y="1225883"/>
            <a:ext cx="4957182" cy="403244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27824" y="404664"/>
            <a:ext cx="30796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heSansBold-Plain"/>
              </a:rPr>
              <a:t>General Preview 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439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27824" y="404664"/>
            <a:ext cx="586250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heSansBold-Plain"/>
              </a:rPr>
              <a:t>5.1.1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heSansBold-Plain"/>
              </a:rPr>
              <a:t>positive and negative space</a:t>
            </a:r>
          </a:p>
          <a:p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1075" y="1609453"/>
            <a:ext cx="575693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Open space should be designed positively, with </a:t>
            </a:r>
            <a:r>
              <a:rPr lang="en-US" sz="2000" b="1" u="sng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clear definition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and </a:t>
            </a:r>
            <a:r>
              <a:rPr lang="en-US" sz="2000" b="1" u="sng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enclosure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. There should be no ambiguity or left over space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1075" y="3140968"/>
            <a:ext cx="564634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The appropriate primary function of the space will depend on the </a:t>
            </a:r>
            <a:r>
              <a:rPr lang="en-US" sz="2000" b="1" u="sng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facilities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it contains in relation to demand, the characteristics of surrounding uses, users and circulation patterns.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2184" y="759908"/>
            <a:ext cx="3607591" cy="100354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2761" y="2348880"/>
            <a:ext cx="3607591" cy="125761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40216" y="4135837"/>
            <a:ext cx="3556779" cy="127031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100014" y="1819533"/>
            <a:ext cx="1359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Go to places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881728" y="3625243"/>
            <a:ext cx="19547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Go through spaces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100014" y="5421186"/>
            <a:ext cx="1599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Go past spaces</a:t>
            </a:r>
          </a:p>
        </p:txBody>
      </p:sp>
    </p:spTree>
    <p:extLst>
      <p:ext uri="{BB962C8B-B14F-4D97-AF65-F5344CB8AC3E}">
        <p14:creationId xmlns:p14="http://schemas.microsoft.com/office/powerpoint/2010/main" val="123264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CitySketch">
      <a:dk1>
        <a:srgbClr val="3D372E"/>
      </a:dk1>
      <a:lt1>
        <a:sysClr val="window" lastClr="FFFFFF"/>
      </a:lt1>
      <a:dk2>
        <a:srgbClr val="000000"/>
      </a:dk2>
      <a:lt2>
        <a:srgbClr val="E0ECE1"/>
      </a:lt2>
      <a:accent1>
        <a:srgbClr val="B2D0B4"/>
      </a:accent1>
      <a:accent2>
        <a:srgbClr val="88A5BA"/>
      </a:accent2>
      <a:accent3>
        <a:srgbClr val="909F5F"/>
      </a:accent3>
      <a:accent4>
        <a:srgbClr val="C9A057"/>
      </a:accent4>
      <a:accent5>
        <a:srgbClr val="DA7D60"/>
      </a:accent5>
      <a:accent6>
        <a:srgbClr val="978975"/>
      </a:accent6>
      <a:hlink>
        <a:srgbClr val="C9A057"/>
      </a:hlink>
      <a:folHlink>
        <a:srgbClr val="978975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itySketch">
      <a:dk1>
        <a:srgbClr val="3D372E"/>
      </a:dk1>
      <a:lt1>
        <a:sysClr val="window" lastClr="FFFFFF"/>
      </a:lt1>
      <a:dk2>
        <a:srgbClr val="000000"/>
      </a:dk2>
      <a:lt2>
        <a:srgbClr val="E0ECE1"/>
      </a:lt2>
      <a:accent1>
        <a:srgbClr val="B2D0B4"/>
      </a:accent1>
      <a:accent2>
        <a:srgbClr val="88A5BA"/>
      </a:accent2>
      <a:accent3>
        <a:srgbClr val="909F5F"/>
      </a:accent3>
      <a:accent4>
        <a:srgbClr val="C9A057"/>
      </a:accent4>
      <a:accent5>
        <a:srgbClr val="DA7D60"/>
      </a:accent5>
      <a:accent6>
        <a:srgbClr val="978975"/>
      </a:accent6>
      <a:hlink>
        <a:srgbClr val="C9A057"/>
      </a:hlink>
      <a:folHlink>
        <a:srgbClr val="978975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493</TotalTime>
  <Words>187</Words>
  <Application>Microsoft Office PowerPoint</Application>
  <PresentationFormat>Widescreen</PresentationFormat>
  <Paragraphs>14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Century Schoolbook</vt:lpstr>
      <vt:lpstr>TheSansBold-Plain</vt:lpstr>
      <vt:lpstr>Retrospect</vt:lpstr>
      <vt:lpstr>Urban Design Compendium</vt:lpstr>
      <vt:lpstr>Chapter 5 Detailing the Place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DETAILING THE PLACE</dc:title>
  <dc:creator>nawand for pc</dc:creator>
  <cp:lastModifiedBy>Windows User</cp:lastModifiedBy>
  <cp:revision>38</cp:revision>
  <dcterms:created xsi:type="dcterms:W3CDTF">2017-12-19T13:32:26Z</dcterms:created>
  <dcterms:modified xsi:type="dcterms:W3CDTF">2018-05-28T22:51:25Z</dcterms:modified>
</cp:coreProperties>
</file>