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FF48A0-6FC1-4C62-954F-B19ACCFF159D}" type="datetimeFigureOut">
              <a:rPr lang="en-US" smtClean="0"/>
              <a:t>6/2/2022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9A6D0B-AA3D-41D9-9CDD-6B2121674301}" type="slidenum">
              <a:rPr lang="en-US" smtClean="0"/>
              <a:t>‹#›</a:t>
            </a:fld>
            <a:endParaRPr lang="en-US"/>
          </a:p>
        </p:txBody>
      </p:sp>
    </p:spTree>
    <p:extLst>
      <p:ext uri="{BB962C8B-B14F-4D97-AF65-F5344CB8AC3E}">
        <p14:creationId xmlns:p14="http://schemas.microsoft.com/office/powerpoint/2010/main" val="3502107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DE1DFE-CEEA-4D53-83EE-8FEDA235A4BD}" type="datetime1">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861E8D6-2984-4D0E-909C-E12BBB8D674E}" type="slidenum">
              <a:rPr lang="en-US" smtClean="0"/>
              <a:t>‹#›</a:t>
            </a:fld>
            <a:endParaRPr lang="en-US"/>
          </a:p>
        </p:txBody>
      </p:sp>
    </p:spTree>
    <p:extLst>
      <p:ext uri="{BB962C8B-B14F-4D97-AF65-F5344CB8AC3E}">
        <p14:creationId xmlns:p14="http://schemas.microsoft.com/office/powerpoint/2010/main" val="283915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BCE156-2FA3-4533-824A-6E2077CC0207}" type="datetime1">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861E8D6-2984-4D0E-909C-E12BBB8D674E}" type="slidenum">
              <a:rPr lang="en-US" smtClean="0"/>
              <a:t>‹#›</a:t>
            </a:fld>
            <a:endParaRPr lang="en-US"/>
          </a:p>
        </p:txBody>
      </p:sp>
    </p:spTree>
    <p:extLst>
      <p:ext uri="{BB962C8B-B14F-4D97-AF65-F5344CB8AC3E}">
        <p14:creationId xmlns:p14="http://schemas.microsoft.com/office/powerpoint/2010/main" val="85529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CC7443-20D2-4E29-8B6A-BEBAD5921291}" type="datetime1">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861E8D6-2984-4D0E-909C-E12BBB8D674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39529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C9893EC-3DB0-4057-976A-32179062B6A2}" type="datetime1">
              <a:rPr lang="en-US" smtClean="0"/>
              <a:t>6/2/2022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861E8D6-2984-4D0E-909C-E12BBB8D674E}" type="slidenum">
              <a:rPr lang="en-US" smtClean="0"/>
              <a:t>‹#›</a:t>
            </a:fld>
            <a:endParaRPr lang="en-US"/>
          </a:p>
        </p:txBody>
      </p:sp>
    </p:spTree>
    <p:extLst>
      <p:ext uri="{BB962C8B-B14F-4D97-AF65-F5344CB8AC3E}">
        <p14:creationId xmlns:p14="http://schemas.microsoft.com/office/powerpoint/2010/main" val="3267876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D91B7489-5299-43C2-B755-291EA87CE699}" type="datetime1">
              <a:rPr lang="en-US" smtClean="0"/>
              <a:t>6/2/2022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861E8D6-2984-4D0E-909C-E12BBB8D674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785471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750BF64E-6497-4764-BE56-EA9275916ACA}" type="datetime1">
              <a:rPr lang="en-US" smtClean="0"/>
              <a:t>6/2/2022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861E8D6-2984-4D0E-909C-E12BBB8D674E}" type="slidenum">
              <a:rPr lang="en-US" smtClean="0"/>
              <a:t>‹#›</a:t>
            </a:fld>
            <a:endParaRPr lang="en-US"/>
          </a:p>
        </p:txBody>
      </p:sp>
    </p:spTree>
    <p:extLst>
      <p:ext uri="{BB962C8B-B14F-4D97-AF65-F5344CB8AC3E}">
        <p14:creationId xmlns:p14="http://schemas.microsoft.com/office/powerpoint/2010/main" val="86006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9F51B8-31A4-4096-9507-FE04E82FEEE7}" type="datetime1">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861E8D6-2984-4D0E-909C-E12BBB8D674E}" type="slidenum">
              <a:rPr lang="en-US" smtClean="0"/>
              <a:t>‹#›</a:t>
            </a:fld>
            <a:endParaRPr lang="en-US"/>
          </a:p>
        </p:txBody>
      </p:sp>
    </p:spTree>
    <p:extLst>
      <p:ext uri="{BB962C8B-B14F-4D97-AF65-F5344CB8AC3E}">
        <p14:creationId xmlns:p14="http://schemas.microsoft.com/office/powerpoint/2010/main" val="1552693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1B02A8-1764-48EE-84EA-B86751DF4B17}" type="datetime1">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861E8D6-2984-4D0E-909C-E12BBB8D674E}" type="slidenum">
              <a:rPr lang="en-US" smtClean="0"/>
              <a:t>‹#›</a:t>
            </a:fld>
            <a:endParaRPr lang="en-US"/>
          </a:p>
        </p:txBody>
      </p:sp>
    </p:spTree>
    <p:extLst>
      <p:ext uri="{BB962C8B-B14F-4D97-AF65-F5344CB8AC3E}">
        <p14:creationId xmlns:p14="http://schemas.microsoft.com/office/powerpoint/2010/main" val="440550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1CF91D-5550-4E15-9A98-23056609E309}" type="datetime1">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861E8D6-2984-4D0E-909C-E12BBB8D674E}" type="slidenum">
              <a:rPr lang="en-US" smtClean="0"/>
              <a:t>‹#›</a:t>
            </a:fld>
            <a:endParaRPr lang="en-US"/>
          </a:p>
        </p:txBody>
      </p:sp>
    </p:spTree>
    <p:extLst>
      <p:ext uri="{BB962C8B-B14F-4D97-AF65-F5344CB8AC3E}">
        <p14:creationId xmlns:p14="http://schemas.microsoft.com/office/powerpoint/2010/main" val="2809271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72B565-9E18-4427-8F8A-ED59BDBD758D}" type="datetime1">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861E8D6-2984-4D0E-909C-E12BBB8D674E}" type="slidenum">
              <a:rPr lang="en-US" smtClean="0"/>
              <a:t>‹#›</a:t>
            </a:fld>
            <a:endParaRPr lang="en-US"/>
          </a:p>
        </p:txBody>
      </p:sp>
    </p:spTree>
    <p:extLst>
      <p:ext uri="{BB962C8B-B14F-4D97-AF65-F5344CB8AC3E}">
        <p14:creationId xmlns:p14="http://schemas.microsoft.com/office/powerpoint/2010/main" val="4065861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D84596-5479-4624-ABF6-A299101489EE}" type="datetime1">
              <a:rPr lang="en-US" smtClean="0"/>
              <a:t>6/2/2022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861E8D6-2984-4D0E-909C-E12BBB8D674E}" type="slidenum">
              <a:rPr lang="en-US" smtClean="0"/>
              <a:t>‹#›</a:t>
            </a:fld>
            <a:endParaRPr lang="en-US"/>
          </a:p>
        </p:txBody>
      </p:sp>
    </p:spTree>
    <p:extLst>
      <p:ext uri="{BB962C8B-B14F-4D97-AF65-F5344CB8AC3E}">
        <p14:creationId xmlns:p14="http://schemas.microsoft.com/office/powerpoint/2010/main" val="1879508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B7C5B2-B244-45DD-9645-C1CE7513E052}" type="datetime1">
              <a:rPr lang="en-US" smtClean="0"/>
              <a:t>6/2/2022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861E8D6-2984-4D0E-909C-E12BBB8D674E}" type="slidenum">
              <a:rPr lang="en-US" smtClean="0"/>
              <a:t>‹#›</a:t>
            </a:fld>
            <a:endParaRPr lang="en-US"/>
          </a:p>
        </p:txBody>
      </p:sp>
    </p:spTree>
    <p:extLst>
      <p:ext uri="{BB962C8B-B14F-4D97-AF65-F5344CB8AC3E}">
        <p14:creationId xmlns:p14="http://schemas.microsoft.com/office/powerpoint/2010/main" val="3578433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105A01-0FAA-49DA-842D-135C1C15FDBF}" type="datetime1">
              <a:rPr lang="en-US" smtClean="0"/>
              <a:t>6/2/2022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861E8D6-2984-4D0E-909C-E12BBB8D674E}" type="slidenum">
              <a:rPr lang="en-US" smtClean="0"/>
              <a:t>‹#›</a:t>
            </a:fld>
            <a:endParaRPr lang="en-US"/>
          </a:p>
        </p:txBody>
      </p:sp>
    </p:spTree>
    <p:extLst>
      <p:ext uri="{BB962C8B-B14F-4D97-AF65-F5344CB8AC3E}">
        <p14:creationId xmlns:p14="http://schemas.microsoft.com/office/powerpoint/2010/main" val="2869913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B7034C-F476-4BE4-B434-B204E79DAB98}" type="datetime1">
              <a:rPr lang="en-US" smtClean="0"/>
              <a:t>6/2/2022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861E8D6-2984-4D0E-909C-E12BBB8D674E}" type="slidenum">
              <a:rPr lang="en-US" smtClean="0"/>
              <a:t>‹#›</a:t>
            </a:fld>
            <a:endParaRPr lang="en-US"/>
          </a:p>
        </p:txBody>
      </p:sp>
    </p:spTree>
    <p:extLst>
      <p:ext uri="{BB962C8B-B14F-4D97-AF65-F5344CB8AC3E}">
        <p14:creationId xmlns:p14="http://schemas.microsoft.com/office/powerpoint/2010/main" val="3186046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1A4EA0-5A5E-44D2-8370-BFB3DBA7388F}" type="datetime1">
              <a:rPr lang="en-US" smtClean="0"/>
              <a:t>6/2/2022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861E8D6-2984-4D0E-909C-E12BBB8D674E}" type="slidenum">
              <a:rPr lang="en-US" smtClean="0"/>
              <a:t>‹#›</a:t>
            </a:fld>
            <a:endParaRPr lang="en-US"/>
          </a:p>
        </p:txBody>
      </p:sp>
    </p:spTree>
    <p:extLst>
      <p:ext uri="{BB962C8B-B14F-4D97-AF65-F5344CB8AC3E}">
        <p14:creationId xmlns:p14="http://schemas.microsoft.com/office/powerpoint/2010/main" val="2243929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F9062C-514A-4816-BB79-91FA4D7986E6}" type="datetime1">
              <a:rPr lang="en-US" smtClean="0"/>
              <a:t>6/2/2022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861E8D6-2984-4D0E-909C-E12BBB8D674E}" type="slidenum">
              <a:rPr lang="en-US" smtClean="0"/>
              <a:t>‹#›</a:t>
            </a:fld>
            <a:endParaRPr lang="en-US"/>
          </a:p>
        </p:txBody>
      </p:sp>
    </p:spTree>
    <p:extLst>
      <p:ext uri="{BB962C8B-B14F-4D97-AF65-F5344CB8AC3E}">
        <p14:creationId xmlns:p14="http://schemas.microsoft.com/office/powerpoint/2010/main" val="3343356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A3F00A6-1910-4D4F-99BA-A993DBC523B9}" type="datetime1">
              <a:rPr lang="en-US" smtClean="0"/>
              <a:t>6/2/2022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861E8D6-2984-4D0E-909C-E12BBB8D674E}" type="slidenum">
              <a:rPr lang="en-US" smtClean="0"/>
              <a:t>‹#›</a:t>
            </a:fld>
            <a:endParaRPr lang="en-US"/>
          </a:p>
        </p:txBody>
      </p:sp>
    </p:spTree>
    <p:extLst>
      <p:ext uri="{BB962C8B-B14F-4D97-AF65-F5344CB8AC3E}">
        <p14:creationId xmlns:p14="http://schemas.microsoft.com/office/powerpoint/2010/main" val="8556403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audio" Target="file:///C:\Users\Seerwan\Desktop\Kaniaw's%20Presentation%203%20256.wav" TargetMode="External"/><Relationship Id="rId5" Type="http://schemas.openxmlformats.org/officeDocument/2006/relationships/hyperlink" Target="mailto:Hanan.khalil@su.edu.krd"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2294207" y="2922986"/>
            <a:ext cx="673139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b="1">
                <a:solidFill>
                  <a:schemeClr val="tx1"/>
                </a:solidFill>
                <a:latin typeface="Times New Roman" panose="02020603050405020304" pitchFamily="18" charset="0"/>
              </a:defRPr>
            </a:lvl1pPr>
            <a:lvl2pPr marL="742950" indent="-285750" eaLnBrk="0" hangingPunct="0">
              <a:defRPr sz="3600" b="1">
                <a:solidFill>
                  <a:schemeClr val="tx1"/>
                </a:solidFill>
                <a:latin typeface="Times New Roman" panose="02020603050405020304" pitchFamily="18" charset="0"/>
              </a:defRPr>
            </a:lvl2pPr>
            <a:lvl3pPr marL="1143000" indent="-228600" eaLnBrk="0" hangingPunct="0">
              <a:defRPr sz="3600" b="1">
                <a:solidFill>
                  <a:schemeClr val="tx1"/>
                </a:solidFill>
                <a:latin typeface="Times New Roman" panose="02020603050405020304" pitchFamily="18" charset="0"/>
              </a:defRPr>
            </a:lvl3pPr>
            <a:lvl4pPr marL="1600200" indent="-228600" eaLnBrk="0" hangingPunct="0">
              <a:defRPr sz="3600" b="1">
                <a:solidFill>
                  <a:schemeClr val="tx1"/>
                </a:solidFill>
                <a:latin typeface="Times New Roman" panose="02020603050405020304" pitchFamily="18" charset="0"/>
              </a:defRPr>
            </a:lvl4pPr>
            <a:lvl5pPr marL="2057400" indent="-228600" eaLnBrk="0" hangingPunct="0">
              <a:defRPr sz="36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defRPr>
            </a:lvl9pPr>
          </a:lstStyle>
          <a:p>
            <a:pPr algn="ctr" eaLnBrk="1" hangingPunct="1"/>
            <a:r>
              <a:rPr lang="en-US" dirty="0"/>
              <a:t>Harvesting or Picking</a:t>
            </a:r>
            <a:br>
              <a:rPr lang="en-US" dirty="0">
                <a:solidFill>
                  <a:srgbClr val="92D050"/>
                </a:solidFill>
                <a:cs typeface="Times New Roman" pitchFamily="18" charset="0"/>
              </a:rPr>
            </a:br>
            <a:r>
              <a:rPr lang="en-US" altLang="en-US" sz="1800" kern="0" dirty="0">
                <a:solidFill>
                  <a:schemeClr val="accent1">
                    <a:lumMod val="75000"/>
                  </a:schemeClr>
                </a:solidFill>
              </a:rPr>
              <a:t>2</a:t>
            </a:r>
            <a:r>
              <a:rPr lang="en-US" altLang="en-US" sz="1800" kern="0" baseline="30000" dirty="0">
                <a:solidFill>
                  <a:schemeClr val="accent1">
                    <a:lumMod val="75000"/>
                  </a:schemeClr>
                </a:solidFill>
              </a:rPr>
              <a:t>nd</a:t>
            </a:r>
            <a:r>
              <a:rPr lang="en-US" altLang="en-US" sz="1800" kern="0" dirty="0">
                <a:solidFill>
                  <a:schemeClr val="accent1">
                    <a:lumMod val="75000"/>
                  </a:schemeClr>
                </a:solidFill>
              </a:rPr>
              <a:t> stage students</a:t>
            </a:r>
          </a:p>
          <a:p>
            <a:pPr algn="ctr" eaLnBrk="1" hangingPunct="1"/>
            <a:r>
              <a:rPr lang="en-US" altLang="en-US" sz="1800" kern="0" dirty="0">
                <a:solidFill>
                  <a:schemeClr val="accent1">
                    <a:lumMod val="75000"/>
                  </a:schemeClr>
                </a:solidFill>
              </a:rPr>
              <a:t>Food Technology Department</a:t>
            </a:r>
          </a:p>
          <a:p>
            <a:pPr algn="ctr" eaLnBrk="1" hangingPunct="1"/>
            <a:endParaRPr lang="en-US" altLang="en-US" sz="1800" kern="0" dirty="0">
              <a:solidFill>
                <a:schemeClr val="accent1">
                  <a:lumMod val="75000"/>
                </a:schemeClr>
              </a:solidFill>
            </a:endParaRPr>
          </a:p>
        </p:txBody>
      </p:sp>
      <p:pic>
        <p:nvPicPr>
          <p:cNvPr id="8195" name="Picture 6" descr="http://www.thehistory2013.org/images/salahaddin_logo.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455" y="946546"/>
            <a:ext cx="1679972" cy="1587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7"/>
          <p:cNvSpPr>
            <a:spLocks noChangeArrowheads="1"/>
          </p:cNvSpPr>
          <p:nvPr/>
        </p:nvSpPr>
        <p:spPr bwMode="auto">
          <a:xfrm>
            <a:off x="2706292" y="2781300"/>
            <a:ext cx="6481763"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defRPr>
            </a:lvl1pPr>
            <a:lvl2pPr marL="742950" indent="-285750" eaLnBrk="0" hangingPunct="0">
              <a:defRPr sz="3600" b="1">
                <a:solidFill>
                  <a:schemeClr val="tx1"/>
                </a:solidFill>
                <a:latin typeface="Times New Roman" panose="02020603050405020304" pitchFamily="18" charset="0"/>
              </a:defRPr>
            </a:lvl2pPr>
            <a:lvl3pPr marL="1143000" indent="-228600" eaLnBrk="0" hangingPunct="0">
              <a:defRPr sz="3600" b="1">
                <a:solidFill>
                  <a:schemeClr val="tx1"/>
                </a:solidFill>
                <a:latin typeface="Times New Roman" panose="02020603050405020304" pitchFamily="18" charset="0"/>
              </a:defRPr>
            </a:lvl3pPr>
            <a:lvl4pPr marL="1600200" indent="-228600" eaLnBrk="0" hangingPunct="0">
              <a:defRPr sz="3600" b="1">
                <a:solidFill>
                  <a:schemeClr val="tx1"/>
                </a:solidFill>
                <a:latin typeface="Times New Roman" panose="02020603050405020304" pitchFamily="18" charset="0"/>
              </a:defRPr>
            </a:lvl4pPr>
            <a:lvl5pPr marL="2057400" indent="-228600" eaLnBrk="0" hangingPunct="0">
              <a:defRPr sz="36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defRPr>
            </a:lvl9pPr>
          </a:lstStyle>
          <a:p>
            <a:pPr algn="r" eaLnBrk="1" hangingPunct="1"/>
            <a:r>
              <a:rPr lang="en-US" altLang="en-US" sz="2100" kern="0" dirty="0"/>
              <a:t>                                   </a:t>
            </a:r>
            <a:endParaRPr lang="en-US" altLang="en-US" sz="1800" b="0" kern="0" dirty="0"/>
          </a:p>
        </p:txBody>
      </p:sp>
      <p:pic>
        <p:nvPicPr>
          <p:cNvPr id="6" name="Kaniaw's Presentation 3 256.wav">
            <a:hlinkClick r:id="" action="ppaction://media"/>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9146381" y="5622131"/>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6"/>
          <p:cNvSpPr>
            <a:spLocks noChangeArrowheads="1"/>
          </p:cNvSpPr>
          <p:nvPr/>
        </p:nvSpPr>
        <p:spPr bwMode="auto">
          <a:xfrm>
            <a:off x="1851075" y="1041799"/>
            <a:ext cx="4244927"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b="1">
                <a:solidFill>
                  <a:schemeClr val="tx1"/>
                </a:solidFill>
                <a:latin typeface="Times New Roman" panose="02020603050405020304" pitchFamily="18" charset="0"/>
              </a:defRPr>
            </a:lvl1pPr>
            <a:lvl2pPr marL="742950" indent="-285750" eaLnBrk="0" hangingPunct="0">
              <a:defRPr sz="3600" b="1">
                <a:solidFill>
                  <a:schemeClr val="tx1"/>
                </a:solidFill>
                <a:latin typeface="Times New Roman" panose="02020603050405020304" pitchFamily="18" charset="0"/>
              </a:defRPr>
            </a:lvl2pPr>
            <a:lvl3pPr marL="1143000" indent="-228600" eaLnBrk="0" hangingPunct="0">
              <a:defRPr sz="3600" b="1">
                <a:solidFill>
                  <a:schemeClr val="tx1"/>
                </a:solidFill>
                <a:latin typeface="Times New Roman" panose="02020603050405020304" pitchFamily="18" charset="0"/>
              </a:defRPr>
            </a:lvl3pPr>
            <a:lvl4pPr marL="1600200" indent="-228600" eaLnBrk="0" hangingPunct="0">
              <a:defRPr sz="3600" b="1">
                <a:solidFill>
                  <a:schemeClr val="tx1"/>
                </a:solidFill>
                <a:latin typeface="Times New Roman" panose="02020603050405020304" pitchFamily="18" charset="0"/>
              </a:defRPr>
            </a:lvl4pPr>
            <a:lvl5pPr marL="2057400" indent="-228600" eaLnBrk="0" hangingPunct="0">
              <a:defRPr sz="36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defRPr>
            </a:lvl9pPr>
          </a:lstStyle>
          <a:p>
            <a:pPr algn="just" eaLnBrk="1" hangingPunct="1"/>
            <a:r>
              <a:rPr lang="en-US" altLang="en-US" sz="2250" kern="0" dirty="0"/>
              <a:t>University of </a:t>
            </a:r>
            <a:r>
              <a:rPr lang="en-US" altLang="en-US" sz="2250" kern="0" dirty="0" err="1"/>
              <a:t>Salahaddin</a:t>
            </a:r>
            <a:r>
              <a:rPr lang="en-US" altLang="en-US" sz="2250" kern="0" dirty="0"/>
              <a:t> </a:t>
            </a:r>
          </a:p>
          <a:p>
            <a:pPr algn="just" eaLnBrk="1" hangingPunct="1"/>
            <a:r>
              <a:rPr lang="en-US" altLang="en-US" sz="2250" kern="0" dirty="0"/>
              <a:t>College of Agriculture Engineering Science </a:t>
            </a:r>
          </a:p>
          <a:p>
            <a:pPr algn="just" eaLnBrk="1" hangingPunct="1"/>
            <a:r>
              <a:rPr lang="en-US" altLang="en-US" sz="2250" kern="0" dirty="0"/>
              <a:t>Food Technology Department</a:t>
            </a:r>
          </a:p>
        </p:txBody>
      </p:sp>
      <p:sp>
        <p:nvSpPr>
          <p:cNvPr id="8199" name="Rectangle 7"/>
          <p:cNvSpPr>
            <a:spLocks noChangeArrowheads="1"/>
          </p:cNvSpPr>
          <p:nvPr/>
        </p:nvSpPr>
        <p:spPr bwMode="auto">
          <a:xfrm>
            <a:off x="1851074" y="5481638"/>
            <a:ext cx="3133578"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b="1">
                <a:solidFill>
                  <a:schemeClr val="tx1"/>
                </a:solidFill>
                <a:latin typeface="Times New Roman" panose="02020603050405020304" pitchFamily="18" charset="0"/>
              </a:defRPr>
            </a:lvl1pPr>
            <a:lvl2pPr marL="742950" indent="-285750" eaLnBrk="0" hangingPunct="0">
              <a:defRPr sz="3600" b="1">
                <a:solidFill>
                  <a:schemeClr val="tx1"/>
                </a:solidFill>
                <a:latin typeface="Times New Roman" panose="02020603050405020304" pitchFamily="18" charset="0"/>
              </a:defRPr>
            </a:lvl2pPr>
            <a:lvl3pPr marL="1143000" indent="-228600" eaLnBrk="0" hangingPunct="0">
              <a:defRPr sz="3600" b="1">
                <a:solidFill>
                  <a:schemeClr val="tx1"/>
                </a:solidFill>
                <a:latin typeface="Times New Roman" panose="02020603050405020304" pitchFamily="18" charset="0"/>
              </a:defRPr>
            </a:lvl3pPr>
            <a:lvl4pPr marL="1600200" indent="-228600" eaLnBrk="0" hangingPunct="0">
              <a:defRPr sz="3600" b="1">
                <a:solidFill>
                  <a:schemeClr val="tx1"/>
                </a:solidFill>
                <a:latin typeface="Times New Roman" panose="02020603050405020304" pitchFamily="18" charset="0"/>
              </a:defRPr>
            </a:lvl4pPr>
            <a:lvl5pPr marL="2057400" indent="-228600" eaLnBrk="0" hangingPunct="0">
              <a:defRPr sz="36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defRPr>
            </a:lvl9pPr>
          </a:lstStyle>
          <a:p>
            <a:pPr algn="r" eaLnBrk="1" hangingPunct="1"/>
            <a:r>
              <a:rPr lang="en-US" altLang="en-US" sz="2100" kern="0" dirty="0" err="1">
                <a:solidFill>
                  <a:schemeClr val="accent2">
                    <a:lumMod val="75000"/>
                  </a:schemeClr>
                </a:solidFill>
                <a:hlinkClick r:id="rId5"/>
              </a:rPr>
              <a:t>Hanan.khalil@su.edu.krd</a:t>
            </a:r>
            <a:endParaRPr lang="en-US" altLang="en-US" sz="2100" kern="0" dirty="0">
              <a:solidFill>
                <a:schemeClr val="accent2">
                  <a:lumMod val="75000"/>
                </a:schemeClr>
              </a:solidFill>
            </a:endParaRPr>
          </a:p>
        </p:txBody>
      </p:sp>
      <p:sp>
        <p:nvSpPr>
          <p:cNvPr id="8201" name="Rectangle 9"/>
          <p:cNvSpPr>
            <a:spLocks noChangeArrowheads="1"/>
          </p:cNvSpPr>
          <p:nvPr/>
        </p:nvSpPr>
        <p:spPr bwMode="auto">
          <a:xfrm>
            <a:off x="3138268" y="4579144"/>
            <a:ext cx="6327202"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b="1">
                <a:solidFill>
                  <a:schemeClr val="tx1"/>
                </a:solidFill>
                <a:latin typeface="Times New Roman" panose="02020603050405020304" pitchFamily="18" charset="0"/>
              </a:defRPr>
            </a:lvl1pPr>
            <a:lvl2pPr marL="742950" indent="-285750" eaLnBrk="0" hangingPunct="0">
              <a:defRPr sz="3600" b="1">
                <a:solidFill>
                  <a:schemeClr val="tx1"/>
                </a:solidFill>
                <a:latin typeface="Times New Roman" panose="02020603050405020304" pitchFamily="18" charset="0"/>
              </a:defRPr>
            </a:lvl2pPr>
            <a:lvl3pPr marL="1143000" indent="-228600" eaLnBrk="0" hangingPunct="0">
              <a:defRPr sz="3600" b="1">
                <a:solidFill>
                  <a:schemeClr val="tx1"/>
                </a:solidFill>
                <a:latin typeface="Times New Roman" panose="02020603050405020304" pitchFamily="18" charset="0"/>
              </a:defRPr>
            </a:lvl3pPr>
            <a:lvl4pPr marL="1600200" indent="-228600" eaLnBrk="0" hangingPunct="0">
              <a:defRPr sz="3600" b="1">
                <a:solidFill>
                  <a:schemeClr val="tx1"/>
                </a:solidFill>
                <a:latin typeface="Times New Roman" panose="02020603050405020304" pitchFamily="18" charset="0"/>
              </a:defRPr>
            </a:lvl4pPr>
            <a:lvl5pPr marL="2057400" indent="-228600" eaLnBrk="0" hangingPunct="0">
              <a:defRPr sz="36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defRPr>
            </a:lvl9pPr>
          </a:lstStyle>
          <a:p>
            <a:pPr eaLnBrk="1" hangingPunct="1"/>
            <a:endParaRPr lang="en-US" altLang="en-US" sz="2250" kern="0" dirty="0"/>
          </a:p>
          <a:p>
            <a:pPr eaLnBrk="1" hangingPunct="1"/>
            <a:r>
              <a:rPr lang="en-US" altLang="en-US" sz="2250" kern="0" dirty="0"/>
              <a:t>Assist. Lecture: Mrs. Hanan </a:t>
            </a:r>
            <a:r>
              <a:rPr lang="en-US" altLang="en-US" sz="2250" kern="0" dirty="0" err="1"/>
              <a:t>fazil</a:t>
            </a:r>
            <a:r>
              <a:rPr lang="en-US" altLang="en-US" sz="2250" kern="0" dirty="0"/>
              <a:t> Khalil</a:t>
            </a:r>
          </a:p>
        </p:txBody>
      </p:sp>
      <p:sp>
        <p:nvSpPr>
          <p:cNvPr id="2" name="Slide Number Placeholder 1"/>
          <p:cNvSpPr>
            <a:spLocks noGrp="1"/>
          </p:cNvSpPr>
          <p:nvPr>
            <p:ph type="sldNum" sz="quarter" idx="12"/>
          </p:nvPr>
        </p:nvSpPr>
        <p:spPr/>
        <p:txBody>
          <a:bodyPr/>
          <a:lstStyle/>
          <a:p>
            <a:fld id="{5DCF214C-70F7-45BC-AA6D-5C50ED231098}" type="slidenum">
              <a:rPr lang="en-US" altLang="en-US">
                <a:solidFill>
                  <a:schemeClr val="bg1"/>
                </a:solidFill>
              </a:rPr>
              <a:pPr/>
              <a:t>1</a:t>
            </a:fld>
            <a:endParaRPr lang="en-US" altLang="en-US" dirty="0">
              <a:solidFill>
                <a:schemeClr val="bg1"/>
              </a:solidFill>
            </a:endParaRPr>
          </a:p>
        </p:txBody>
      </p:sp>
    </p:spTree>
    <p:extLst>
      <p:ext uri="{BB962C8B-B14F-4D97-AF65-F5344CB8AC3E}">
        <p14:creationId xmlns:p14="http://schemas.microsoft.com/office/powerpoint/2010/main" val="2806638467"/>
      </p:ext>
    </p:extLst>
  </p:cSld>
  <p:clrMapOvr>
    <a:masterClrMapping/>
  </p:clrMapOvr>
  <p:transition advTm="1555">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464695"/>
            <a:ext cx="8915400" cy="5446527"/>
          </a:xfrm>
        </p:spPr>
        <p:txBody>
          <a:bodyPr>
            <a:normAutofit/>
          </a:bodyPr>
          <a:lstStyle/>
          <a:p>
            <a:pPr marL="0" indent="0" fontAlgn="t">
              <a:buNone/>
            </a:pPr>
            <a:r>
              <a:rPr lang="en-US" sz="2800" b="1" u="sng" dirty="0"/>
              <a:t>Harvesting containers</a:t>
            </a:r>
            <a:endParaRPr lang="en-US" sz="2800" dirty="0"/>
          </a:p>
          <a:p>
            <a:pPr marL="0" indent="0" fontAlgn="t">
              <a:buNone/>
            </a:pPr>
            <a:r>
              <a:rPr lang="en-US" sz="2800" dirty="0"/>
              <a:t>Picking baskets, bags and buckets come in many sizes and shapes.  Buckets are better at baskets in protecting produce, since they do not collapse and squeeze produce.</a:t>
            </a:r>
          </a:p>
          <a:p>
            <a:pPr marL="0" indent="0">
              <a:buNone/>
            </a:pPr>
            <a:endParaRPr lang="en-US" sz="28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2237" y="3448238"/>
            <a:ext cx="4317166" cy="2143094"/>
          </a:xfrm>
          <a:prstGeom prst="rect">
            <a:avLst/>
          </a:prstGeom>
          <a:noFill/>
        </p:spPr>
      </p:pic>
      <p:sp>
        <p:nvSpPr>
          <p:cNvPr id="5" name="Slide Number Placeholder 4"/>
          <p:cNvSpPr>
            <a:spLocks noGrp="1"/>
          </p:cNvSpPr>
          <p:nvPr>
            <p:ph type="sldNum" sz="quarter" idx="12"/>
          </p:nvPr>
        </p:nvSpPr>
        <p:spPr/>
        <p:txBody>
          <a:bodyPr/>
          <a:lstStyle/>
          <a:p>
            <a:fld id="{E861E8D6-2984-4D0E-909C-E12BBB8D674E}" type="slidenum">
              <a:rPr lang="en-US" smtClean="0"/>
              <a:t>10</a:t>
            </a:fld>
            <a:endParaRPr lang="en-US"/>
          </a:p>
        </p:txBody>
      </p:sp>
    </p:spTree>
    <p:extLst>
      <p:ext uri="{BB962C8B-B14F-4D97-AF65-F5344CB8AC3E}">
        <p14:creationId xmlns:p14="http://schemas.microsoft.com/office/powerpoint/2010/main" val="159398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809469"/>
            <a:ext cx="8915400" cy="5101753"/>
          </a:xfrm>
        </p:spPr>
        <p:txBody>
          <a:bodyPr>
            <a:normAutofit/>
          </a:bodyPr>
          <a:lstStyle/>
          <a:p>
            <a:pPr marL="0" indent="0">
              <a:buNone/>
            </a:pPr>
            <a:r>
              <a:rPr lang="en-US" sz="2400" dirty="0"/>
              <a:t>These harvesting containers can be made by sewing bags with openings on both ends.</a:t>
            </a:r>
          </a:p>
        </p:txBody>
      </p:sp>
      <p:pic>
        <p:nvPicPr>
          <p:cNvPr id="4" name="Picture 3" descr="http://www.pleasanthillgrain.com/Images/Misc.%20Images/Fruit%20Picking%20Bag%20Wells%20Wade%20200op.jpg"/>
          <p:cNvPicPr/>
          <p:nvPr/>
        </p:nvPicPr>
        <p:blipFill>
          <a:blip r:embed="rId2" cstate="print"/>
          <a:srcRect/>
          <a:stretch>
            <a:fillRect/>
          </a:stretch>
        </p:blipFill>
        <p:spPr bwMode="auto">
          <a:xfrm>
            <a:off x="2803161" y="2128603"/>
            <a:ext cx="2638269" cy="2698229"/>
          </a:xfrm>
          <a:prstGeom prst="rect">
            <a:avLst/>
          </a:prstGeom>
          <a:noFill/>
        </p:spPr>
      </p:pic>
      <p:pic>
        <p:nvPicPr>
          <p:cNvPr id="5" name="Picture 4" descr="http://www.joeyfruitpickingbags.com/wp-content/uploads/2012/07/one-case.jpg"/>
          <p:cNvPicPr/>
          <p:nvPr/>
        </p:nvPicPr>
        <p:blipFill>
          <a:blip r:embed="rId3" cstate="print"/>
          <a:srcRect/>
          <a:stretch>
            <a:fillRect/>
          </a:stretch>
        </p:blipFill>
        <p:spPr bwMode="auto">
          <a:xfrm>
            <a:off x="5576340" y="2128603"/>
            <a:ext cx="2638269" cy="2698229"/>
          </a:xfrm>
          <a:prstGeom prst="rect">
            <a:avLst/>
          </a:prstGeom>
          <a:noFill/>
        </p:spPr>
      </p:pic>
      <p:pic>
        <p:nvPicPr>
          <p:cNvPr id="6" name="Picture 5" descr="https://www.e-zoutdoors.com/sites/default/files/fruit-bag-basket_0.jpg"/>
          <p:cNvPicPr/>
          <p:nvPr/>
        </p:nvPicPr>
        <p:blipFill>
          <a:blip r:embed="rId4" cstate="print"/>
          <a:srcRect/>
          <a:stretch>
            <a:fillRect/>
          </a:stretch>
        </p:blipFill>
        <p:spPr bwMode="auto">
          <a:xfrm>
            <a:off x="8214610" y="2023672"/>
            <a:ext cx="2717751" cy="2803161"/>
          </a:xfrm>
          <a:prstGeom prst="rect">
            <a:avLst/>
          </a:prstGeom>
          <a:noFill/>
        </p:spPr>
      </p:pic>
      <p:sp>
        <p:nvSpPr>
          <p:cNvPr id="7" name="Slide Number Placeholder 6"/>
          <p:cNvSpPr>
            <a:spLocks noGrp="1"/>
          </p:cNvSpPr>
          <p:nvPr>
            <p:ph type="sldNum" sz="quarter" idx="12"/>
          </p:nvPr>
        </p:nvSpPr>
        <p:spPr/>
        <p:txBody>
          <a:bodyPr/>
          <a:lstStyle/>
          <a:p>
            <a:fld id="{E861E8D6-2984-4D0E-909C-E12BBB8D674E}" type="slidenum">
              <a:rPr lang="en-US" smtClean="0"/>
              <a:t>11</a:t>
            </a:fld>
            <a:endParaRPr lang="en-US"/>
          </a:p>
        </p:txBody>
      </p:sp>
    </p:spTree>
    <p:extLst>
      <p:ext uri="{BB962C8B-B14F-4D97-AF65-F5344CB8AC3E}">
        <p14:creationId xmlns:p14="http://schemas.microsoft.com/office/powerpoint/2010/main" val="310904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434715"/>
            <a:ext cx="8915400" cy="5476507"/>
          </a:xfrm>
        </p:spPr>
        <p:txBody>
          <a:bodyPr>
            <a:normAutofit/>
          </a:bodyPr>
          <a:lstStyle/>
          <a:p>
            <a:pPr marL="0" indent="0">
              <a:buNone/>
            </a:pPr>
            <a:r>
              <a:rPr lang="en-US" sz="2400" dirty="0"/>
              <a:t>Plastic crates are relatively expensive but are durable, reusable and easy to clean. When empty, they can be nested to save space in storage or transport.</a:t>
            </a:r>
          </a:p>
          <a:p>
            <a:pPr marL="0" indent="0" fontAlgn="t">
              <a:buNone/>
            </a:pPr>
            <a:r>
              <a:rPr lang="en-US" dirty="0"/>
              <a:t> </a:t>
            </a:r>
          </a:p>
          <a:p>
            <a:pPr fontAlgn="t"/>
            <a:endParaRPr lang="en-US" dirty="0"/>
          </a:p>
          <a:p>
            <a:pPr fontAlgn="t"/>
            <a:endParaRPr lang="en-US" dirty="0"/>
          </a:p>
          <a:p>
            <a:pPr fontAlgn="t"/>
            <a:endParaRPr lang="en-US" dirty="0"/>
          </a:p>
          <a:p>
            <a:pPr fontAlgn="t"/>
            <a:endParaRPr lang="en-US" dirty="0"/>
          </a:p>
          <a:p>
            <a:pPr fontAlgn="t"/>
            <a:endParaRPr lang="en-US" dirty="0"/>
          </a:p>
          <a:p>
            <a:pPr marL="0" indent="0" fontAlgn="t">
              <a:buNone/>
            </a:pPr>
            <a:r>
              <a:rPr lang="en-US" sz="2400" dirty="0"/>
              <a:t>If plastic crates are well vented along the sides and bottom, they can also be used to wash and cool produce after harvests.</a:t>
            </a:r>
          </a:p>
          <a:p>
            <a:pPr marL="0" indent="0">
              <a:buNone/>
            </a:pPr>
            <a:endParaRPr lang="en-US" sz="24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02768" y="1978701"/>
            <a:ext cx="5711252" cy="1738859"/>
          </a:xfrm>
          <a:prstGeom prst="rect">
            <a:avLst/>
          </a:prstGeom>
          <a:noFill/>
        </p:spPr>
      </p:pic>
      <p:sp>
        <p:nvSpPr>
          <p:cNvPr id="5" name="Slide Number Placeholder 4"/>
          <p:cNvSpPr>
            <a:spLocks noGrp="1"/>
          </p:cNvSpPr>
          <p:nvPr>
            <p:ph type="sldNum" sz="quarter" idx="12"/>
          </p:nvPr>
        </p:nvSpPr>
        <p:spPr/>
        <p:txBody>
          <a:bodyPr/>
          <a:lstStyle/>
          <a:p>
            <a:fld id="{E861E8D6-2984-4D0E-909C-E12BBB8D674E}" type="slidenum">
              <a:rPr lang="en-US" smtClean="0"/>
              <a:t>12</a:t>
            </a:fld>
            <a:endParaRPr lang="en-US"/>
          </a:p>
        </p:txBody>
      </p:sp>
    </p:spTree>
    <p:extLst>
      <p:ext uri="{BB962C8B-B14F-4D97-AF65-F5344CB8AC3E}">
        <p14:creationId xmlns:p14="http://schemas.microsoft.com/office/powerpoint/2010/main" val="1046086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554636"/>
            <a:ext cx="8915400" cy="5356586"/>
          </a:xfrm>
        </p:spPr>
        <p:txBody>
          <a:bodyPr>
            <a:normAutofit/>
          </a:bodyPr>
          <a:lstStyle/>
          <a:p>
            <a:pPr marL="0" indent="0" fontAlgn="t">
              <a:buNone/>
            </a:pPr>
            <a:r>
              <a:rPr lang="en-US" sz="4000" b="1" u="sng" dirty="0"/>
              <a:t>Harvesting tools</a:t>
            </a:r>
            <a:endParaRPr lang="en-US" sz="4000" dirty="0"/>
          </a:p>
          <a:p>
            <a:pPr marL="0" indent="0" fontAlgn="t">
              <a:buNone/>
            </a:pPr>
            <a:r>
              <a:rPr lang="en-US" sz="2800" b="1" dirty="0"/>
              <a:t> </a:t>
            </a:r>
            <a:endParaRPr lang="en-US" sz="2800" dirty="0"/>
          </a:p>
          <a:p>
            <a:pPr marL="0" indent="0" algn="just" fontAlgn="t">
              <a:buNone/>
            </a:pPr>
            <a:r>
              <a:rPr lang="en-US" sz="2800" dirty="0"/>
              <a:t>Some fruits need to be clipped or cut from the mother plant. Clippers or knives should be kept well sharpened. Woody stems should be trimmed as close as possible to prevent fruit from damaging neighboring fruits during transport. Pruning clippers are often used for fruit harvesting, a variety of styles is available.</a:t>
            </a:r>
          </a:p>
          <a:p>
            <a:pPr marL="0" indent="0">
              <a:buNone/>
            </a:pPr>
            <a:endParaRPr lang="en-US" sz="2800" dirty="0"/>
          </a:p>
        </p:txBody>
      </p:sp>
      <p:sp>
        <p:nvSpPr>
          <p:cNvPr id="4" name="Slide Number Placeholder 3"/>
          <p:cNvSpPr>
            <a:spLocks noGrp="1"/>
          </p:cNvSpPr>
          <p:nvPr>
            <p:ph type="sldNum" sz="quarter" idx="12"/>
          </p:nvPr>
        </p:nvSpPr>
        <p:spPr/>
        <p:txBody>
          <a:bodyPr/>
          <a:lstStyle/>
          <a:p>
            <a:fld id="{E861E8D6-2984-4D0E-909C-E12BBB8D674E}" type="slidenum">
              <a:rPr lang="en-US" smtClean="0"/>
              <a:t>13</a:t>
            </a:fld>
            <a:endParaRPr lang="en-US"/>
          </a:p>
        </p:txBody>
      </p:sp>
    </p:spTree>
    <p:extLst>
      <p:ext uri="{BB962C8B-B14F-4D97-AF65-F5344CB8AC3E}">
        <p14:creationId xmlns:p14="http://schemas.microsoft.com/office/powerpoint/2010/main" val="1762444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25086" y="2043659"/>
            <a:ext cx="4227469" cy="3778250"/>
          </a:xfrm>
          <a:prstGeom prst="rect">
            <a:avLst/>
          </a:prstGeom>
          <a:noFill/>
        </p:spPr>
      </p:pic>
      <p:pic>
        <p:nvPicPr>
          <p:cNvPr id="5" name="Picture 4" descr="C:\Users\Azad\Desktop\download (6).jpg"/>
          <p:cNvPicPr/>
          <p:nvPr/>
        </p:nvPicPr>
        <p:blipFill>
          <a:blip r:embed="rId3" cstate="print"/>
          <a:srcRect/>
          <a:stretch>
            <a:fillRect/>
          </a:stretch>
        </p:blipFill>
        <p:spPr bwMode="auto">
          <a:xfrm>
            <a:off x="6415790" y="2043659"/>
            <a:ext cx="3987383" cy="3778250"/>
          </a:xfrm>
          <a:prstGeom prst="rect">
            <a:avLst/>
          </a:prstGeom>
          <a:ln>
            <a:noFill/>
          </a:ln>
          <a:effectLst>
            <a:softEdge rad="112500"/>
          </a:effectLst>
        </p:spPr>
      </p:pic>
      <p:sp>
        <p:nvSpPr>
          <p:cNvPr id="6" name="Slide Number Placeholder 5"/>
          <p:cNvSpPr>
            <a:spLocks noGrp="1"/>
          </p:cNvSpPr>
          <p:nvPr>
            <p:ph type="sldNum" sz="quarter" idx="12"/>
          </p:nvPr>
        </p:nvSpPr>
        <p:spPr/>
        <p:txBody>
          <a:bodyPr/>
          <a:lstStyle/>
          <a:p>
            <a:fld id="{E861E8D6-2984-4D0E-909C-E12BBB8D674E}" type="slidenum">
              <a:rPr lang="en-US" smtClean="0"/>
              <a:t>14</a:t>
            </a:fld>
            <a:endParaRPr lang="en-US"/>
          </a:p>
        </p:txBody>
      </p:sp>
    </p:spTree>
    <p:extLst>
      <p:ext uri="{BB962C8B-B14F-4D97-AF65-F5344CB8AC3E}">
        <p14:creationId xmlns:p14="http://schemas.microsoft.com/office/powerpoint/2010/main" val="1618111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04538"/>
            <a:ext cx="8915400" cy="5206684"/>
          </a:xfrm>
        </p:spPr>
        <p:txBody>
          <a:bodyPr>
            <a:normAutofit/>
          </a:bodyPr>
          <a:lstStyle/>
          <a:p>
            <a:pPr marL="0" indent="0" algn="just">
              <a:buNone/>
            </a:pPr>
            <a:r>
              <a:rPr lang="en-US" sz="3200" dirty="0"/>
              <a:t>The ladder is essential in the manual picking for fruits which cannot be accessed because its presence on high branches beyond the reach of hands, such as mango fruit. Most of nut crops like pistachio, plastic sheet must be spread under the tree being harvested, not fall on the ground during harvesting because of their open covers and relatively high moisture content. </a:t>
            </a:r>
          </a:p>
          <a:p>
            <a:pPr marL="0" indent="0" algn="just">
              <a:buNone/>
            </a:pPr>
            <a:endParaRPr lang="en-US" sz="3200" dirty="0"/>
          </a:p>
        </p:txBody>
      </p:sp>
      <p:sp>
        <p:nvSpPr>
          <p:cNvPr id="4" name="Slide Number Placeholder 3"/>
          <p:cNvSpPr>
            <a:spLocks noGrp="1"/>
          </p:cNvSpPr>
          <p:nvPr>
            <p:ph type="sldNum" sz="quarter" idx="12"/>
          </p:nvPr>
        </p:nvSpPr>
        <p:spPr/>
        <p:txBody>
          <a:bodyPr/>
          <a:lstStyle/>
          <a:p>
            <a:fld id="{E861E8D6-2984-4D0E-909C-E12BBB8D674E}" type="slidenum">
              <a:rPr lang="en-US" smtClean="0"/>
              <a:t>15</a:t>
            </a:fld>
            <a:endParaRPr lang="en-US"/>
          </a:p>
        </p:txBody>
      </p:sp>
    </p:spTree>
    <p:extLst>
      <p:ext uri="{BB962C8B-B14F-4D97-AF65-F5344CB8AC3E}">
        <p14:creationId xmlns:p14="http://schemas.microsoft.com/office/powerpoint/2010/main" val="225023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49508"/>
            <a:ext cx="8915400" cy="5161714"/>
          </a:xfrm>
        </p:spPr>
        <p:txBody>
          <a:bodyPr>
            <a:noAutofit/>
          </a:bodyPr>
          <a:lstStyle/>
          <a:p>
            <a:pPr marL="0" indent="0" algn="just" fontAlgn="t">
              <a:buNone/>
            </a:pPr>
            <a:r>
              <a:rPr lang="en-US" sz="2800" b="1" dirty="0"/>
              <a:t>2- Mechanical Method  </a:t>
            </a:r>
            <a:endParaRPr lang="en-US" sz="2800" dirty="0"/>
          </a:p>
          <a:p>
            <a:pPr marL="0" indent="0" algn="just" fontAlgn="t">
              <a:buNone/>
            </a:pPr>
            <a:r>
              <a:rPr lang="en-US" sz="2800" dirty="0"/>
              <a:t>This method is used for some types of fruit by private harvesters, which be either shake the branches or whole tree, this private harvesters works by mechanical strength to remove the fruit from the tree and the fruit fall on the privet receivers to reduce injury and easily to collection. Fruits which cut mechanically usually used for manufacturing purposes, because some of fruits injury at the falling on the ground. This method is very convenient to pick the nut fruits and olive which the purpose is to extracting olive oil and for manufacturing purposes.</a:t>
            </a:r>
          </a:p>
          <a:p>
            <a:pPr marL="0" indent="0" algn="just">
              <a:buNone/>
            </a:pPr>
            <a:endParaRPr lang="en-US" sz="2800" dirty="0"/>
          </a:p>
        </p:txBody>
      </p:sp>
      <p:sp>
        <p:nvSpPr>
          <p:cNvPr id="4" name="Slide Number Placeholder 3"/>
          <p:cNvSpPr>
            <a:spLocks noGrp="1"/>
          </p:cNvSpPr>
          <p:nvPr>
            <p:ph type="sldNum" sz="quarter" idx="12"/>
          </p:nvPr>
        </p:nvSpPr>
        <p:spPr/>
        <p:txBody>
          <a:bodyPr/>
          <a:lstStyle/>
          <a:p>
            <a:fld id="{E861E8D6-2984-4D0E-909C-E12BBB8D674E}" type="slidenum">
              <a:rPr lang="en-US" smtClean="0"/>
              <a:t>16</a:t>
            </a:fld>
            <a:endParaRPr lang="en-US"/>
          </a:p>
        </p:txBody>
      </p:sp>
    </p:spTree>
    <p:extLst>
      <p:ext uri="{BB962C8B-B14F-4D97-AF65-F5344CB8AC3E}">
        <p14:creationId xmlns:p14="http://schemas.microsoft.com/office/powerpoint/2010/main" val="3047527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Azad\Desktop\download (3).jpg"/>
          <p:cNvPicPr>
            <a:picLocks noGrp="1"/>
          </p:cNvPicPr>
          <p:nvPr>
            <p:ph idx="1"/>
          </p:nvPr>
        </p:nvPicPr>
        <p:blipFill>
          <a:blip r:embed="rId2" cstate="print"/>
          <a:srcRect/>
          <a:stretch>
            <a:fillRect/>
          </a:stretch>
        </p:blipFill>
        <p:spPr bwMode="auto">
          <a:xfrm>
            <a:off x="2563319" y="1214204"/>
            <a:ext cx="7555042" cy="4437088"/>
          </a:xfrm>
          <a:prstGeom prst="rect">
            <a:avLst/>
          </a:prstGeom>
          <a:ln>
            <a:noFill/>
          </a:ln>
          <a:effectLst>
            <a:outerShdw blurRad="190500" algn="tl" rotWithShape="0">
              <a:srgbClr val="000000">
                <a:alpha val="70000"/>
              </a:srgbClr>
            </a:outerShdw>
          </a:effectLst>
        </p:spPr>
      </p:pic>
      <p:sp>
        <p:nvSpPr>
          <p:cNvPr id="5" name="Slide Number Placeholder 4"/>
          <p:cNvSpPr>
            <a:spLocks noGrp="1"/>
          </p:cNvSpPr>
          <p:nvPr>
            <p:ph type="sldNum" sz="quarter" idx="12"/>
          </p:nvPr>
        </p:nvSpPr>
        <p:spPr/>
        <p:txBody>
          <a:bodyPr/>
          <a:lstStyle/>
          <a:p>
            <a:fld id="{E861E8D6-2984-4D0E-909C-E12BBB8D674E}" type="slidenum">
              <a:rPr lang="en-US" smtClean="0"/>
              <a:t>17</a:t>
            </a:fld>
            <a:endParaRPr lang="en-US"/>
          </a:p>
        </p:txBody>
      </p:sp>
    </p:spTree>
    <p:extLst>
      <p:ext uri="{BB962C8B-B14F-4D97-AF65-F5344CB8AC3E}">
        <p14:creationId xmlns:p14="http://schemas.microsoft.com/office/powerpoint/2010/main" val="2887294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334125"/>
            <a:ext cx="8915400" cy="4577097"/>
          </a:xfrm>
        </p:spPr>
        <p:txBody>
          <a:bodyPr>
            <a:normAutofit/>
          </a:bodyPr>
          <a:lstStyle/>
          <a:p>
            <a:pPr marL="0" indent="0" fontAlgn="t">
              <a:buNone/>
            </a:pPr>
            <a:r>
              <a:rPr lang="en-US" sz="2800" u="sng" dirty="0"/>
              <a:t>Advantages of this method:</a:t>
            </a:r>
          </a:p>
          <a:p>
            <a:pPr marL="0" indent="0" fontAlgn="t">
              <a:buNone/>
            </a:pPr>
            <a:endParaRPr lang="en-US" sz="2800" dirty="0"/>
          </a:p>
          <a:p>
            <a:pPr marL="0" indent="0" fontAlgn="t">
              <a:buNone/>
            </a:pPr>
            <a:r>
              <a:rPr lang="en-US" sz="2800" dirty="0"/>
              <a:t>1. An easy way.</a:t>
            </a:r>
          </a:p>
          <a:p>
            <a:pPr marL="0" indent="0" fontAlgn="t">
              <a:buNone/>
            </a:pPr>
            <a:r>
              <a:rPr lang="en-US" sz="2800" dirty="0"/>
              <a:t>2. Low-costs.</a:t>
            </a:r>
          </a:p>
          <a:p>
            <a:pPr marL="0" indent="0" fontAlgn="t">
              <a:buNone/>
            </a:pPr>
            <a:r>
              <a:rPr lang="en-US" sz="2800" dirty="0"/>
              <a:t>3. Harvesting fruits in one in batch.</a:t>
            </a:r>
          </a:p>
          <a:p>
            <a:pPr marL="0" indent="0" fontAlgn="t">
              <a:buNone/>
            </a:pPr>
            <a:r>
              <a:rPr lang="en-US" sz="2800" dirty="0"/>
              <a:t> </a:t>
            </a:r>
          </a:p>
          <a:p>
            <a:pPr marL="0" indent="0">
              <a:buNone/>
            </a:pPr>
            <a:endParaRPr lang="en-US" sz="2800" dirty="0"/>
          </a:p>
        </p:txBody>
      </p:sp>
      <p:sp>
        <p:nvSpPr>
          <p:cNvPr id="4" name="Slide Number Placeholder 3"/>
          <p:cNvSpPr>
            <a:spLocks noGrp="1"/>
          </p:cNvSpPr>
          <p:nvPr>
            <p:ph type="sldNum" sz="quarter" idx="12"/>
          </p:nvPr>
        </p:nvSpPr>
        <p:spPr/>
        <p:txBody>
          <a:bodyPr/>
          <a:lstStyle/>
          <a:p>
            <a:fld id="{E861E8D6-2984-4D0E-909C-E12BBB8D674E}" type="slidenum">
              <a:rPr lang="en-US" smtClean="0"/>
              <a:t>18</a:t>
            </a:fld>
            <a:endParaRPr lang="en-US"/>
          </a:p>
        </p:txBody>
      </p:sp>
    </p:spTree>
    <p:extLst>
      <p:ext uri="{BB962C8B-B14F-4D97-AF65-F5344CB8AC3E}">
        <p14:creationId xmlns:p14="http://schemas.microsoft.com/office/powerpoint/2010/main" val="401101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64498"/>
            <a:ext cx="8915400" cy="5146724"/>
          </a:xfrm>
        </p:spPr>
        <p:txBody>
          <a:bodyPr>
            <a:normAutofit/>
          </a:bodyPr>
          <a:lstStyle/>
          <a:p>
            <a:pPr marL="0" indent="0" fontAlgn="t">
              <a:buNone/>
            </a:pPr>
            <a:r>
              <a:rPr lang="en-US" sz="2400" u="sng" dirty="0"/>
              <a:t>Disadvantages of this method:</a:t>
            </a:r>
          </a:p>
          <a:p>
            <a:pPr marL="0" indent="0" fontAlgn="t">
              <a:buNone/>
            </a:pPr>
            <a:endParaRPr lang="en-US" sz="2400" dirty="0"/>
          </a:p>
          <a:p>
            <a:pPr marL="0" indent="0" fontAlgn="t">
              <a:buNone/>
            </a:pPr>
            <a:r>
              <a:rPr lang="en-US" sz="2400" dirty="0"/>
              <a:t>1. Do not allow the selective picking.</a:t>
            </a:r>
          </a:p>
          <a:p>
            <a:pPr marL="0" indent="0" fontAlgn="t">
              <a:buNone/>
            </a:pPr>
            <a:r>
              <a:rPr lang="en-US" sz="2400" dirty="0"/>
              <a:t>2. Some fruits may remain stuck on the tree.</a:t>
            </a:r>
          </a:p>
          <a:p>
            <a:pPr marL="0" indent="0" fontAlgn="t">
              <a:buNone/>
            </a:pPr>
            <a:r>
              <a:rPr lang="en-US" sz="2400" dirty="0"/>
              <a:t>3. Trees could be damaged by a beating or shaking.</a:t>
            </a:r>
          </a:p>
          <a:p>
            <a:pPr marL="0" indent="0" fontAlgn="t">
              <a:buNone/>
            </a:pPr>
            <a:r>
              <a:rPr lang="en-US" sz="2400" dirty="0"/>
              <a:t>4. It is difficult to sort the good fruits among the damage fruits, leaves and branches that fall with it.</a:t>
            </a:r>
          </a:p>
          <a:p>
            <a:pPr marL="0" indent="0">
              <a:buNone/>
            </a:pPr>
            <a:endParaRPr lang="en-US" sz="2400" dirty="0"/>
          </a:p>
        </p:txBody>
      </p:sp>
      <p:sp>
        <p:nvSpPr>
          <p:cNvPr id="4" name="Slide Number Placeholder 3"/>
          <p:cNvSpPr>
            <a:spLocks noGrp="1"/>
          </p:cNvSpPr>
          <p:nvPr>
            <p:ph type="sldNum" sz="quarter" idx="12"/>
          </p:nvPr>
        </p:nvSpPr>
        <p:spPr/>
        <p:txBody>
          <a:bodyPr/>
          <a:lstStyle/>
          <a:p>
            <a:fld id="{E861E8D6-2984-4D0E-909C-E12BBB8D674E}" type="slidenum">
              <a:rPr lang="en-US" smtClean="0"/>
              <a:t>19</a:t>
            </a:fld>
            <a:endParaRPr lang="en-US"/>
          </a:p>
        </p:txBody>
      </p:sp>
    </p:spTree>
    <p:extLst>
      <p:ext uri="{BB962C8B-B14F-4D97-AF65-F5344CB8AC3E}">
        <p14:creationId xmlns:p14="http://schemas.microsoft.com/office/powerpoint/2010/main" val="4201820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99956"/>
          </a:xfrm>
        </p:spPr>
        <p:txBody>
          <a:bodyPr>
            <a:noAutofit/>
          </a:bodyPr>
          <a:lstStyle/>
          <a:p>
            <a:r>
              <a:rPr lang="en-US" sz="4000" b="1" dirty="0"/>
              <a:t>Harvesting or Picking</a:t>
            </a:r>
            <a:br>
              <a:rPr lang="en-US" sz="4000" dirty="0"/>
            </a:br>
            <a:endParaRPr lang="en-US" sz="4000" dirty="0"/>
          </a:p>
        </p:txBody>
      </p:sp>
      <p:sp>
        <p:nvSpPr>
          <p:cNvPr id="3" name="Content Placeholder 2"/>
          <p:cNvSpPr>
            <a:spLocks noGrp="1"/>
          </p:cNvSpPr>
          <p:nvPr>
            <p:ph idx="1"/>
          </p:nvPr>
        </p:nvSpPr>
        <p:spPr>
          <a:xfrm>
            <a:off x="2589212" y="1905000"/>
            <a:ext cx="8915400" cy="4006222"/>
          </a:xfrm>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It means collection of crop products in a timely manner, whether for direct consumption (exporting or domestic market), manufacturing and storage. Harvest operations need experience and skill especially by farmers to determine the maturity stage for each crop (fruit and vegetables) and upon this determine the date of harvesting.</a:t>
            </a:r>
          </a:p>
          <a:p>
            <a:pPr algn="just"/>
            <a:endParaRPr lang="en-US" sz="3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E861E8D6-2984-4D0E-909C-E12BBB8D674E}" type="slidenum">
              <a:rPr lang="en-US" smtClean="0"/>
              <a:t>2</a:t>
            </a:fld>
            <a:endParaRPr lang="en-US"/>
          </a:p>
        </p:txBody>
      </p:sp>
    </p:spTree>
    <p:extLst>
      <p:ext uri="{BB962C8B-B14F-4D97-AF65-F5344CB8AC3E}">
        <p14:creationId xmlns:p14="http://schemas.microsoft.com/office/powerpoint/2010/main" val="375057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899410"/>
            <a:ext cx="8915400" cy="5011812"/>
          </a:xfrm>
        </p:spPr>
        <p:txBody>
          <a:bodyPr>
            <a:normAutofit/>
          </a:bodyPr>
          <a:lstStyle/>
          <a:p>
            <a:pPr marL="0" indent="0" fontAlgn="t">
              <a:buNone/>
            </a:pPr>
            <a:r>
              <a:rPr lang="en-US" sz="3200" b="1" u="sng" dirty="0"/>
              <a:t>Methods of Harvesting or Picking </a:t>
            </a:r>
          </a:p>
          <a:p>
            <a:pPr marL="0" indent="0" fontAlgn="t">
              <a:buNone/>
            </a:pPr>
            <a:endParaRPr lang="en-US" sz="3200" dirty="0"/>
          </a:p>
          <a:p>
            <a:pPr marL="0" indent="0" fontAlgn="t">
              <a:buNone/>
            </a:pPr>
            <a:r>
              <a:rPr lang="en-US" sz="3200" dirty="0"/>
              <a:t>There are two main methods of fruit harvesting:</a:t>
            </a:r>
          </a:p>
          <a:p>
            <a:pPr marL="0" indent="0" fontAlgn="t">
              <a:buNone/>
            </a:pPr>
            <a:r>
              <a:rPr lang="en-US" sz="3200" dirty="0"/>
              <a:t>1- Manual method</a:t>
            </a:r>
            <a:br>
              <a:rPr lang="en-US" sz="3200" dirty="0"/>
            </a:br>
            <a:r>
              <a:rPr lang="en-US" sz="3200" dirty="0"/>
              <a:t>2- Mechanical method</a:t>
            </a:r>
          </a:p>
          <a:p>
            <a:endParaRPr lang="en-US" sz="3200" dirty="0"/>
          </a:p>
        </p:txBody>
      </p:sp>
      <p:sp>
        <p:nvSpPr>
          <p:cNvPr id="4" name="Slide Number Placeholder 3"/>
          <p:cNvSpPr>
            <a:spLocks noGrp="1"/>
          </p:cNvSpPr>
          <p:nvPr>
            <p:ph type="sldNum" sz="quarter" idx="12"/>
          </p:nvPr>
        </p:nvSpPr>
        <p:spPr/>
        <p:txBody>
          <a:bodyPr/>
          <a:lstStyle/>
          <a:p>
            <a:fld id="{E861E8D6-2984-4D0E-909C-E12BBB8D674E}" type="slidenum">
              <a:rPr lang="en-US" smtClean="0"/>
              <a:t>3</a:t>
            </a:fld>
            <a:endParaRPr lang="en-US"/>
          </a:p>
        </p:txBody>
      </p:sp>
    </p:spTree>
    <p:extLst>
      <p:ext uri="{BB962C8B-B14F-4D97-AF65-F5344CB8AC3E}">
        <p14:creationId xmlns:p14="http://schemas.microsoft.com/office/powerpoint/2010/main" val="2717750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434715"/>
            <a:ext cx="8915400" cy="5476507"/>
          </a:xfrm>
        </p:spPr>
        <p:txBody>
          <a:bodyPr>
            <a:noAutofit/>
          </a:bodyPr>
          <a:lstStyle/>
          <a:p>
            <a:pPr marL="0" indent="0" fontAlgn="t">
              <a:buNone/>
            </a:pPr>
            <a:r>
              <a:rPr lang="en-US" sz="2800" b="1" dirty="0"/>
              <a:t>Methods of fruit harvesting or picking depending on the several factors, including:</a:t>
            </a:r>
          </a:p>
          <a:p>
            <a:pPr marL="0" indent="0" fontAlgn="t">
              <a:buNone/>
            </a:pPr>
            <a:r>
              <a:rPr lang="en-US" sz="2800" dirty="0"/>
              <a:t>1. Type of fruit and cultivars.</a:t>
            </a:r>
            <a:br>
              <a:rPr lang="en-US" sz="2800" dirty="0"/>
            </a:br>
            <a:r>
              <a:rPr lang="en-US" sz="2800" dirty="0"/>
              <a:t>2. The usage of fruits.</a:t>
            </a:r>
            <a:br>
              <a:rPr lang="en-US" sz="2800" dirty="0"/>
            </a:br>
            <a:r>
              <a:rPr lang="en-US" sz="2800" dirty="0"/>
              <a:t>3. Harvesting costs.</a:t>
            </a:r>
            <a:br>
              <a:rPr lang="en-US" sz="2800" dirty="0"/>
            </a:br>
            <a:r>
              <a:rPr lang="en-US" sz="2800" dirty="0"/>
              <a:t>4. The amount of the crops or fruits.</a:t>
            </a:r>
            <a:br>
              <a:rPr lang="en-US" sz="2800" dirty="0"/>
            </a:br>
            <a:r>
              <a:rPr lang="en-US" sz="2800" dirty="0"/>
              <a:t>5. Agriculture method and distance between rows of trees.</a:t>
            </a:r>
            <a:br>
              <a:rPr lang="en-US" sz="2800" dirty="0"/>
            </a:br>
            <a:r>
              <a:rPr lang="en-US" sz="2800" dirty="0"/>
              <a:t>6. The availability of the requirements of different methods for picking.</a:t>
            </a:r>
            <a:br>
              <a:rPr lang="en-US" sz="2800" dirty="0"/>
            </a:br>
            <a:r>
              <a:rPr lang="en-US" sz="2800" dirty="0"/>
              <a:t>7. The nature of the farm or the orchard slope.</a:t>
            </a:r>
          </a:p>
          <a:p>
            <a:pPr marL="0" indent="0">
              <a:buNone/>
            </a:pPr>
            <a:endParaRPr lang="en-US" sz="2800" dirty="0"/>
          </a:p>
        </p:txBody>
      </p:sp>
      <p:sp>
        <p:nvSpPr>
          <p:cNvPr id="4" name="Slide Number Placeholder 3"/>
          <p:cNvSpPr>
            <a:spLocks noGrp="1"/>
          </p:cNvSpPr>
          <p:nvPr>
            <p:ph type="sldNum" sz="quarter" idx="12"/>
          </p:nvPr>
        </p:nvSpPr>
        <p:spPr/>
        <p:txBody>
          <a:bodyPr/>
          <a:lstStyle/>
          <a:p>
            <a:fld id="{E861E8D6-2984-4D0E-909C-E12BBB8D674E}" type="slidenum">
              <a:rPr lang="en-US" smtClean="0"/>
              <a:t>4</a:t>
            </a:fld>
            <a:endParaRPr lang="en-US"/>
          </a:p>
        </p:txBody>
      </p:sp>
    </p:spTree>
    <p:extLst>
      <p:ext uri="{BB962C8B-B14F-4D97-AF65-F5344CB8AC3E}">
        <p14:creationId xmlns:p14="http://schemas.microsoft.com/office/powerpoint/2010/main" val="2988030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2463865"/>
          </a:xfrm>
        </p:spPr>
        <p:txBody>
          <a:bodyPr>
            <a:noAutofit/>
          </a:bodyPr>
          <a:lstStyle/>
          <a:p>
            <a:pPr fontAlgn="t"/>
            <a:r>
              <a:rPr lang="en-US" sz="2800" b="1" dirty="0"/>
              <a:t>1- Manual Method</a:t>
            </a:r>
            <a:br>
              <a:rPr lang="en-US" sz="2800" dirty="0"/>
            </a:br>
            <a:r>
              <a:rPr lang="en-US" sz="2800" dirty="0"/>
              <a:t>This method depends on picking or harvesting by hand with or without assisting tools, it used in harvesting of many fruits for fresh consumption such as; apple, pear, peach, apricot ....... etc. </a:t>
            </a:r>
            <a:br>
              <a:rPr lang="en-US" sz="2800" dirty="0"/>
            </a:br>
            <a:endParaRPr lang="en-US" sz="2800" dirty="0"/>
          </a:p>
        </p:txBody>
      </p:sp>
      <p:pic>
        <p:nvPicPr>
          <p:cNvPr id="5" name="Picture 4" descr="C:\Users\Azad\Desktop\images (4).jpg"/>
          <p:cNvPicPr/>
          <p:nvPr/>
        </p:nvPicPr>
        <p:blipFill>
          <a:blip r:embed="rId2" cstate="print"/>
          <a:srcRect/>
          <a:stretch>
            <a:fillRect/>
          </a:stretch>
        </p:blipFill>
        <p:spPr bwMode="auto">
          <a:xfrm>
            <a:off x="2745589" y="3087975"/>
            <a:ext cx="3685192" cy="3357796"/>
          </a:xfrm>
          <a:prstGeom prst="rect">
            <a:avLst/>
          </a:prstGeom>
          <a:ln>
            <a:noFill/>
          </a:ln>
          <a:effectLst>
            <a:softEdge rad="112500"/>
          </a:effectLst>
        </p:spPr>
      </p:pic>
      <p:pic>
        <p:nvPicPr>
          <p:cNvPr id="6" name="Content Placeholder 5" descr="C:\Users\Aram\Desktop\10536031-woman-hands-harvesting-grapes-in-a-fields.jpg"/>
          <p:cNvPicPr>
            <a:picLocks noGrp="1"/>
          </p:cNvPicPr>
          <p:nvPr>
            <p:ph idx="1"/>
          </p:nvPr>
        </p:nvPicPr>
        <p:blipFill>
          <a:blip r:embed="rId3" cstate="print"/>
          <a:srcRect/>
          <a:stretch>
            <a:fillRect/>
          </a:stretch>
        </p:blipFill>
        <p:spPr bwMode="auto">
          <a:xfrm>
            <a:off x="7048768" y="3087975"/>
            <a:ext cx="3810000" cy="3295650"/>
          </a:xfrm>
          <a:prstGeom prst="rect">
            <a:avLst/>
          </a:prstGeom>
          <a:ln>
            <a:noFill/>
          </a:ln>
          <a:effectLst>
            <a:softEdge rad="112500"/>
          </a:effectLst>
        </p:spPr>
      </p:pic>
      <p:sp>
        <p:nvSpPr>
          <p:cNvPr id="7" name="Slide Number Placeholder 6"/>
          <p:cNvSpPr>
            <a:spLocks noGrp="1"/>
          </p:cNvSpPr>
          <p:nvPr>
            <p:ph type="sldNum" sz="quarter" idx="12"/>
          </p:nvPr>
        </p:nvSpPr>
        <p:spPr/>
        <p:txBody>
          <a:bodyPr/>
          <a:lstStyle/>
          <a:p>
            <a:fld id="{E861E8D6-2984-4D0E-909C-E12BBB8D674E}" type="slidenum">
              <a:rPr lang="en-US" smtClean="0"/>
              <a:t>5</a:t>
            </a:fld>
            <a:endParaRPr lang="en-US"/>
          </a:p>
        </p:txBody>
      </p:sp>
    </p:spTree>
    <p:extLst>
      <p:ext uri="{BB962C8B-B14F-4D97-AF65-F5344CB8AC3E}">
        <p14:creationId xmlns:p14="http://schemas.microsoft.com/office/powerpoint/2010/main" val="208869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599607"/>
            <a:ext cx="8915400" cy="5311615"/>
          </a:xfrm>
        </p:spPr>
        <p:txBody>
          <a:bodyPr>
            <a:noAutofit/>
          </a:bodyPr>
          <a:lstStyle/>
          <a:p>
            <a:pPr marL="0" indent="0" algn="just">
              <a:buNone/>
            </a:pPr>
            <a:r>
              <a:rPr lang="en-US" sz="2400" dirty="0"/>
              <a:t>Manual harvesters should be trained in the proper way for fruit harvest to minimize the damage, and should be recognize the proper maturity stage. Pickers should harvest with care, by cutting or pulling the fruit or vegetable from the plant in the least damaging manner. Pickers should be trained to empty their picking bags or baskets with care, never dumping or throwing produce into field containers. Rough handling during preparation for market will increase bruising and mechanical  damage and limit the benefits of cooling.</a:t>
            </a:r>
          </a:p>
          <a:p>
            <a:pPr marL="0" indent="0" algn="just">
              <a:buNone/>
            </a:pPr>
            <a:r>
              <a:rPr lang="en-US" sz="2400" dirty="0"/>
              <a:t>Roads between the field and the packinghouse should be graded and free from large ruts and holes. Transport speeds must be  suited to the quality and conditions of the roads.  </a:t>
            </a:r>
          </a:p>
          <a:p>
            <a:pPr marL="0" indent="0" algn="just">
              <a:buNone/>
            </a:pPr>
            <a:endParaRPr lang="en-US" sz="2400" dirty="0"/>
          </a:p>
        </p:txBody>
      </p:sp>
      <p:sp>
        <p:nvSpPr>
          <p:cNvPr id="4" name="Slide Number Placeholder 3"/>
          <p:cNvSpPr>
            <a:spLocks noGrp="1"/>
          </p:cNvSpPr>
          <p:nvPr>
            <p:ph type="sldNum" sz="quarter" idx="12"/>
          </p:nvPr>
        </p:nvSpPr>
        <p:spPr/>
        <p:txBody>
          <a:bodyPr/>
          <a:lstStyle/>
          <a:p>
            <a:fld id="{E861E8D6-2984-4D0E-909C-E12BBB8D674E}" type="slidenum">
              <a:rPr lang="en-US" smtClean="0"/>
              <a:t>6</a:t>
            </a:fld>
            <a:endParaRPr lang="en-US"/>
          </a:p>
        </p:txBody>
      </p:sp>
    </p:spTree>
    <p:extLst>
      <p:ext uri="{BB962C8B-B14F-4D97-AF65-F5344CB8AC3E}">
        <p14:creationId xmlns:p14="http://schemas.microsoft.com/office/powerpoint/2010/main" val="292022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094282"/>
            <a:ext cx="8915400" cy="4816940"/>
          </a:xfrm>
        </p:spPr>
        <p:txBody>
          <a:bodyPr>
            <a:normAutofit/>
          </a:bodyPr>
          <a:lstStyle/>
          <a:p>
            <a:pPr marL="0" indent="0" fontAlgn="t">
              <a:buNone/>
            </a:pPr>
            <a:r>
              <a:rPr lang="en-US" sz="2800" dirty="0"/>
              <a:t> </a:t>
            </a:r>
            <a:r>
              <a:rPr lang="en-US" sz="2800" u="sng" dirty="0"/>
              <a:t>Advantages of this method:</a:t>
            </a:r>
          </a:p>
          <a:p>
            <a:pPr marL="0" indent="0" fontAlgn="t">
              <a:buNone/>
            </a:pPr>
            <a:r>
              <a:rPr lang="en-US" sz="2800" dirty="0"/>
              <a:t>                                                                                       1. Selective picking.    </a:t>
            </a:r>
          </a:p>
          <a:p>
            <a:pPr marL="0" indent="0" fontAlgn="t">
              <a:buNone/>
            </a:pPr>
            <a:r>
              <a:rPr lang="en-US" sz="2800" dirty="0"/>
              <a:t>2. High quality of the fruits.</a:t>
            </a:r>
          </a:p>
          <a:p>
            <a:pPr marL="0" indent="0" fontAlgn="t">
              <a:buNone/>
            </a:pPr>
            <a:r>
              <a:rPr lang="en-US" sz="2800" dirty="0"/>
              <a:t>    </a:t>
            </a:r>
          </a:p>
          <a:p>
            <a:pPr marL="0" indent="0" fontAlgn="t">
              <a:buNone/>
            </a:pPr>
            <a:r>
              <a:rPr lang="en-US" sz="2800" u="sng" dirty="0"/>
              <a:t>Disadvantages of this method:</a:t>
            </a:r>
            <a:r>
              <a:rPr lang="en-US" sz="2800" dirty="0"/>
              <a:t>     </a:t>
            </a:r>
          </a:p>
          <a:p>
            <a:pPr marL="0" indent="0" fontAlgn="t">
              <a:buNone/>
            </a:pPr>
            <a:r>
              <a:rPr lang="en-US" sz="2800" dirty="0"/>
              <a:t>1. High costs.      2. Need more time to           harvesting.</a:t>
            </a:r>
          </a:p>
          <a:p>
            <a:pPr marL="0" indent="0" fontAlgn="t">
              <a:buNone/>
            </a:pPr>
            <a:r>
              <a:rPr lang="en-US" sz="2800" dirty="0"/>
              <a:t> </a:t>
            </a:r>
          </a:p>
        </p:txBody>
      </p:sp>
      <p:sp>
        <p:nvSpPr>
          <p:cNvPr id="4" name="Slide Number Placeholder 3"/>
          <p:cNvSpPr>
            <a:spLocks noGrp="1"/>
          </p:cNvSpPr>
          <p:nvPr>
            <p:ph type="sldNum" sz="quarter" idx="12"/>
          </p:nvPr>
        </p:nvSpPr>
        <p:spPr/>
        <p:txBody>
          <a:bodyPr/>
          <a:lstStyle/>
          <a:p>
            <a:fld id="{E861E8D6-2984-4D0E-909C-E12BBB8D674E}" type="slidenum">
              <a:rPr lang="en-US" smtClean="0"/>
              <a:t>7</a:t>
            </a:fld>
            <a:endParaRPr lang="en-US"/>
          </a:p>
        </p:txBody>
      </p:sp>
    </p:spTree>
    <p:extLst>
      <p:ext uri="{BB962C8B-B14F-4D97-AF65-F5344CB8AC3E}">
        <p14:creationId xmlns:p14="http://schemas.microsoft.com/office/powerpoint/2010/main" val="2021802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3">
                                            <p:txEl>
                                              <p:pRg st="0" end="0"/>
                                            </p:txEl>
                                          </p:spTgt>
                                        </p:tgtEl>
                                        <p:attrNameLst>
                                          <p:attrName>ppt_w</p:attrName>
                                        </p:attrNameLst>
                                      </p:cBhvr>
                                      <p:tavLst>
                                        <p:tav tm="0">
                                          <p:val>
                                            <p:strVal val="ppt_w"/>
                                          </p:val>
                                        </p:tav>
                                        <p:tav tm="100000">
                                          <p:val>
                                            <p:fltVal val="0"/>
                                          </p:val>
                                        </p:tav>
                                      </p:tavLst>
                                    </p:anim>
                                    <p:anim calcmode="lin" valueType="num">
                                      <p:cBhvr>
                                        <p:cTn id="7" dur="500"/>
                                        <p:tgtEl>
                                          <p:spTgt spid="3">
                                            <p:txEl>
                                              <p:pRg st="0" end="0"/>
                                            </p:txEl>
                                          </p:spTgt>
                                        </p:tgtEl>
                                        <p:attrNameLst>
                                          <p:attrName>ppt_h</p:attrName>
                                        </p:attrNameLst>
                                      </p:cBhvr>
                                      <p:tavLst>
                                        <p:tav tm="0">
                                          <p:val>
                                            <p:strVal val="ppt_h"/>
                                          </p:val>
                                        </p:tav>
                                        <p:tav tm="100000">
                                          <p:val>
                                            <p:fltVal val="0"/>
                                          </p:val>
                                        </p:tav>
                                      </p:tavLst>
                                    </p:anim>
                                    <p:animEffect transition="out" filter="fade">
                                      <p:cBhvr>
                                        <p:cTn id="8" dur="500"/>
                                        <p:tgtEl>
                                          <p:spTgt spid="3">
                                            <p:txEl>
                                              <p:pRg st="0" end="0"/>
                                            </p:txEl>
                                          </p:spTgt>
                                        </p:tgtEl>
                                      </p:cBhvr>
                                    </p:animEffect>
                                    <p:set>
                                      <p:cBhvr>
                                        <p:cTn id="9"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0" nodeType="clickEffect">
                                  <p:stCondLst>
                                    <p:cond delay="0"/>
                                  </p:stCondLst>
                                  <p:childTnLst>
                                    <p:anim calcmode="lin" valueType="num">
                                      <p:cBhvr>
                                        <p:cTn id="13" dur="500"/>
                                        <p:tgtEl>
                                          <p:spTgt spid="3">
                                            <p:txEl>
                                              <p:pRg st="1" end="1"/>
                                            </p:txEl>
                                          </p:spTgt>
                                        </p:tgtEl>
                                        <p:attrNameLst>
                                          <p:attrName>ppt_w</p:attrName>
                                        </p:attrNameLst>
                                      </p:cBhvr>
                                      <p:tavLst>
                                        <p:tav tm="0">
                                          <p:val>
                                            <p:strVal val="ppt_w"/>
                                          </p:val>
                                        </p:tav>
                                        <p:tav tm="100000">
                                          <p:val>
                                            <p:fltVal val="0"/>
                                          </p:val>
                                        </p:tav>
                                      </p:tavLst>
                                    </p:anim>
                                    <p:anim calcmode="lin" valueType="num">
                                      <p:cBhvr>
                                        <p:cTn id="14" dur="500"/>
                                        <p:tgtEl>
                                          <p:spTgt spid="3">
                                            <p:txEl>
                                              <p:pRg st="1" end="1"/>
                                            </p:txEl>
                                          </p:spTgt>
                                        </p:tgtEl>
                                        <p:attrNameLst>
                                          <p:attrName>ppt_h</p:attrName>
                                        </p:attrNameLst>
                                      </p:cBhvr>
                                      <p:tavLst>
                                        <p:tav tm="0">
                                          <p:val>
                                            <p:strVal val="ppt_h"/>
                                          </p:val>
                                        </p:tav>
                                        <p:tav tm="100000">
                                          <p:val>
                                            <p:fltVal val="0"/>
                                          </p:val>
                                        </p:tav>
                                      </p:tavLst>
                                    </p:anim>
                                    <p:animEffect transition="out" filter="fade">
                                      <p:cBhvr>
                                        <p:cTn id="15" dur="500"/>
                                        <p:tgtEl>
                                          <p:spTgt spid="3">
                                            <p:txEl>
                                              <p:pRg st="1" end="1"/>
                                            </p:txEl>
                                          </p:spTgt>
                                        </p:tgtEl>
                                      </p:cBhvr>
                                    </p:animEffect>
                                    <p:set>
                                      <p:cBhvr>
                                        <p:cTn id="16"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53" presetClass="exit" presetSubtype="32" fill="hold" grpId="0" nodeType="clickEffect">
                                  <p:stCondLst>
                                    <p:cond delay="0"/>
                                  </p:stCondLst>
                                  <p:childTnLst>
                                    <p:anim calcmode="lin" valueType="num">
                                      <p:cBhvr>
                                        <p:cTn id="20" dur="500"/>
                                        <p:tgtEl>
                                          <p:spTgt spid="3">
                                            <p:txEl>
                                              <p:pRg st="2" end="2"/>
                                            </p:txEl>
                                          </p:spTgt>
                                        </p:tgtEl>
                                        <p:attrNameLst>
                                          <p:attrName>ppt_w</p:attrName>
                                        </p:attrNameLst>
                                      </p:cBhvr>
                                      <p:tavLst>
                                        <p:tav tm="0">
                                          <p:val>
                                            <p:strVal val="ppt_w"/>
                                          </p:val>
                                        </p:tav>
                                        <p:tav tm="100000">
                                          <p:val>
                                            <p:fltVal val="0"/>
                                          </p:val>
                                        </p:tav>
                                      </p:tavLst>
                                    </p:anim>
                                    <p:anim calcmode="lin" valueType="num">
                                      <p:cBhvr>
                                        <p:cTn id="21" dur="500"/>
                                        <p:tgtEl>
                                          <p:spTgt spid="3">
                                            <p:txEl>
                                              <p:pRg st="2" end="2"/>
                                            </p:txEl>
                                          </p:spTgt>
                                        </p:tgtEl>
                                        <p:attrNameLst>
                                          <p:attrName>ppt_h</p:attrName>
                                        </p:attrNameLst>
                                      </p:cBhvr>
                                      <p:tavLst>
                                        <p:tav tm="0">
                                          <p:val>
                                            <p:strVal val="ppt_h"/>
                                          </p:val>
                                        </p:tav>
                                        <p:tav tm="100000">
                                          <p:val>
                                            <p:fltVal val="0"/>
                                          </p:val>
                                        </p:tav>
                                      </p:tavLst>
                                    </p:anim>
                                    <p:animEffect transition="out" filter="fade">
                                      <p:cBhvr>
                                        <p:cTn id="22" dur="500"/>
                                        <p:tgtEl>
                                          <p:spTgt spid="3">
                                            <p:txEl>
                                              <p:pRg st="2" end="2"/>
                                            </p:txEl>
                                          </p:spTgt>
                                        </p:tgtEl>
                                      </p:cBhvr>
                                    </p:animEffect>
                                    <p:set>
                                      <p:cBhvr>
                                        <p:cTn id="23"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53" presetClass="exit" presetSubtype="32" fill="hold" grpId="0" nodeType="clickEffect">
                                  <p:stCondLst>
                                    <p:cond delay="0"/>
                                  </p:stCondLst>
                                  <p:childTnLst>
                                    <p:anim calcmode="lin" valueType="num">
                                      <p:cBhvr>
                                        <p:cTn id="27" dur="500"/>
                                        <p:tgtEl>
                                          <p:spTgt spid="3">
                                            <p:txEl>
                                              <p:pRg st="3" end="3"/>
                                            </p:txEl>
                                          </p:spTgt>
                                        </p:tgtEl>
                                        <p:attrNameLst>
                                          <p:attrName>ppt_w</p:attrName>
                                        </p:attrNameLst>
                                      </p:cBhvr>
                                      <p:tavLst>
                                        <p:tav tm="0">
                                          <p:val>
                                            <p:strVal val="ppt_w"/>
                                          </p:val>
                                        </p:tav>
                                        <p:tav tm="100000">
                                          <p:val>
                                            <p:fltVal val="0"/>
                                          </p:val>
                                        </p:tav>
                                      </p:tavLst>
                                    </p:anim>
                                    <p:anim calcmode="lin" valueType="num">
                                      <p:cBhvr>
                                        <p:cTn id="28" dur="500"/>
                                        <p:tgtEl>
                                          <p:spTgt spid="3">
                                            <p:txEl>
                                              <p:pRg st="3" end="3"/>
                                            </p:txEl>
                                          </p:spTgt>
                                        </p:tgtEl>
                                        <p:attrNameLst>
                                          <p:attrName>ppt_h</p:attrName>
                                        </p:attrNameLst>
                                      </p:cBhvr>
                                      <p:tavLst>
                                        <p:tav tm="0">
                                          <p:val>
                                            <p:strVal val="ppt_h"/>
                                          </p:val>
                                        </p:tav>
                                        <p:tav tm="100000">
                                          <p:val>
                                            <p:fltVal val="0"/>
                                          </p:val>
                                        </p:tav>
                                      </p:tavLst>
                                    </p:anim>
                                    <p:animEffect transition="out" filter="fade">
                                      <p:cBhvr>
                                        <p:cTn id="29" dur="500"/>
                                        <p:tgtEl>
                                          <p:spTgt spid="3">
                                            <p:txEl>
                                              <p:pRg st="3" end="3"/>
                                            </p:txEl>
                                          </p:spTgt>
                                        </p:tgtEl>
                                      </p:cBhvr>
                                    </p:animEffect>
                                    <p:set>
                                      <p:cBhvr>
                                        <p:cTn id="30"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53" presetClass="exit" presetSubtype="32" fill="hold" grpId="0" nodeType="clickEffect">
                                  <p:stCondLst>
                                    <p:cond delay="0"/>
                                  </p:stCondLst>
                                  <p:childTnLst>
                                    <p:anim calcmode="lin" valueType="num">
                                      <p:cBhvr>
                                        <p:cTn id="34" dur="500"/>
                                        <p:tgtEl>
                                          <p:spTgt spid="3">
                                            <p:txEl>
                                              <p:pRg st="4" end="4"/>
                                            </p:txEl>
                                          </p:spTgt>
                                        </p:tgtEl>
                                        <p:attrNameLst>
                                          <p:attrName>ppt_w</p:attrName>
                                        </p:attrNameLst>
                                      </p:cBhvr>
                                      <p:tavLst>
                                        <p:tav tm="0">
                                          <p:val>
                                            <p:strVal val="ppt_w"/>
                                          </p:val>
                                        </p:tav>
                                        <p:tav tm="100000">
                                          <p:val>
                                            <p:fltVal val="0"/>
                                          </p:val>
                                        </p:tav>
                                      </p:tavLst>
                                    </p:anim>
                                    <p:anim calcmode="lin" valueType="num">
                                      <p:cBhvr>
                                        <p:cTn id="35" dur="500"/>
                                        <p:tgtEl>
                                          <p:spTgt spid="3">
                                            <p:txEl>
                                              <p:pRg st="4" end="4"/>
                                            </p:txEl>
                                          </p:spTgt>
                                        </p:tgtEl>
                                        <p:attrNameLst>
                                          <p:attrName>ppt_h</p:attrName>
                                        </p:attrNameLst>
                                      </p:cBhvr>
                                      <p:tavLst>
                                        <p:tav tm="0">
                                          <p:val>
                                            <p:strVal val="ppt_h"/>
                                          </p:val>
                                        </p:tav>
                                        <p:tav tm="100000">
                                          <p:val>
                                            <p:fltVal val="0"/>
                                          </p:val>
                                        </p:tav>
                                      </p:tavLst>
                                    </p:anim>
                                    <p:animEffect transition="out" filter="fade">
                                      <p:cBhvr>
                                        <p:cTn id="36" dur="500"/>
                                        <p:tgtEl>
                                          <p:spTgt spid="3">
                                            <p:txEl>
                                              <p:pRg st="4" end="4"/>
                                            </p:txEl>
                                          </p:spTgt>
                                        </p:tgtEl>
                                      </p:cBhvr>
                                    </p:animEffect>
                                    <p:set>
                                      <p:cBhvr>
                                        <p:cTn id="37"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53" presetClass="exit" presetSubtype="32" fill="hold" grpId="0" nodeType="clickEffect">
                                  <p:stCondLst>
                                    <p:cond delay="0"/>
                                  </p:stCondLst>
                                  <p:childTnLst>
                                    <p:anim calcmode="lin" valueType="num">
                                      <p:cBhvr>
                                        <p:cTn id="41" dur="500"/>
                                        <p:tgtEl>
                                          <p:spTgt spid="3">
                                            <p:txEl>
                                              <p:pRg st="5" end="5"/>
                                            </p:txEl>
                                          </p:spTgt>
                                        </p:tgtEl>
                                        <p:attrNameLst>
                                          <p:attrName>ppt_w</p:attrName>
                                        </p:attrNameLst>
                                      </p:cBhvr>
                                      <p:tavLst>
                                        <p:tav tm="0">
                                          <p:val>
                                            <p:strVal val="ppt_w"/>
                                          </p:val>
                                        </p:tav>
                                        <p:tav tm="100000">
                                          <p:val>
                                            <p:fltVal val="0"/>
                                          </p:val>
                                        </p:tav>
                                      </p:tavLst>
                                    </p:anim>
                                    <p:anim calcmode="lin" valueType="num">
                                      <p:cBhvr>
                                        <p:cTn id="42" dur="500"/>
                                        <p:tgtEl>
                                          <p:spTgt spid="3">
                                            <p:txEl>
                                              <p:pRg st="5" end="5"/>
                                            </p:txEl>
                                          </p:spTgt>
                                        </p:tgtEl>
                                        <p:attrNameLst>
                                          <p:attrName>ppt_h</p:attrName>
                                        </p:attrNameLst>
                                      </p:cBhvr>
                                      <p:tavLst>
                                        <p:tav tm="0">
                                          <p:val>
                                            <p:strVal val="ppt_h"/>
                                          </p:val>
                                        </p:tav>
                                        <p:tav tm="100000">
                                          <p:val>
                                            <p:fltVal val="0"/>
                                          </p:val>
                                        </p:tav>
                                      </p:tavLst>
                                    </p:anim>
                                    <p:animEffect transition="out" filter="fade">
                                      <p:cBhvr>
                                        <p:cTn id="43" dur="500"/>
                                        <p:tgtEl>
                                          <p:spTgt spid="3">
                                            <p:txEl>
                                              <p:pRg st="5" end="5"/>
                                            </p:txEl>
                                          </p:spTgt>
                                        </p:tgtEl>
                                      </p:cBhvr>
                                    </p:animEffect>
                                    <p:set>
                                      <p:cBhvr>
                                        <p:cTn id="44"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53" presetClass="exit" presetSubtype="32" fill="hold" grpId="0" nodeType="clickEffect">
                                  <p:stCondLst>
                                    <p:cond delay="0"/>
                                  </p:stCondLst>
                                  <p:childTnLst>
                                    <p:anim calcmode="lin" valueType="num">
                                      <p:cBhvr>
                                        <p:cTn id="48" dur="500"/>
                                        <p:tgtEl>
                                          <p:spTgt spid="3">
                                            <p:txEl>
                                              <p:pRg st="6" end="6"/>
                                            </p:txEl>
                                          </p:spTgt>
                                        </p:tgtEl>
                                        <p:attrNameLst>
                                          <p:attrName>ppt_w</p:attrName>
                                        </p:attrNameLst>
                                      </p:cBhvr>
                                      <p:tavLst>
                                        <p:tav tm="0">
                                          <p:val>
                                            <p:strVal val="ppt_w"/>
                                          </p:val>
                                        </p:tav>
                                        <p:tav tm="100000">
                                          <p:val>
                                            <p:fltVal val="0"/>
                                          </p:val>
                                        </p:tav>
                                      </p:tavLst>
                                    </p:anim>
                                    <p:anim calcmode="lin" valueType="num">
                                      <p:cBhvr>
                                        <p:cTn id="49" dur="500"/>
                                        <p:tgtEl>
                                          <p:spTgt spid="3">
                                            <p:txEl>
                                              <p:pRg st="6" end="6"/>
                                            </p:txEl>
                                          </p:spTgt>
                                        </p:tgtEl>
                                        <p:attrNameLst>
                                          <p:attrName>ppt_h</p:attrName>
                                        </p:attrNameLst>
                                      </p:cBhvr>
                                      <p:tavLst>
                                        <p:tav tm="0">
                                          <p:val>
                                            <p:strVal val="ppt_h"/>
                                          </p:val>
                                        </p:tav>
                                        <p:tav tm="100000">
                                          <p:val>
                                            <p:fltVal val="0"/>
                                          </p:val>
                                        </p:tav>
                                      </p:tavLst>
                                    </p:anim>
                                    <p:animEffect transition="out" filter="fade">
                                      <p:cBhvr>
                                        <p:cTn id="50" dur="500"/>
                                        <p:tgtEl>
                                          <p:spTgt spid="3">
                                            <p:txEl>
                                              <p:pRg st="6" end="6"/>
                                            </p:txEl>
                                          </p:spTgt>
                                        </p:tgtEl>
                                      </p:cBhvr>
                                    </p:animEffect>
                                    <p:set>
                                      <p:cBhvr>
                                        <p:cTn id="51"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359764"/>
            <a:ext cx="8915400" cy="5551458"/>
          </a:xfrm>
        </p:spPr>
        <p:txBody>
          <a:bodyPr>
            <a:normAutofit/>
          </a:bodyPr>
          <a:lstStyle/>
          <a:p>
            <a:pPr marL="0" indent="0" fontAlgn="t">
              <a:buNone/>
            </a:pPr>
            <a:r>
              <a:rPr lang="en-US" sz="2400" b="1" u="sng" dirty="0"/>
              <a:t>Harvesting practices</a:t>
            </a:r>
            <a:endParaRPr lang="en-US" sz="2400" dirty="0"/>
          </a:p>
          <a:p>
            <a:pPr marL="0" indent="0" fontAlgn="t">
              <a:buNone/>
            </a:pPr>
            <a:r>
              <a:rPr lang="en-US" sz="2400" dirty="0"/>
              <a:t>Harvesting  practices  should  cause  as  little  mechanical  damage  to  produce  as possible. Gentle picking and handling will help reduce crop losses. Pick carefully to avoid damage:</a:t>
            </a:r>
          </a:p>
          <a:p>
            <a:pPr marL="0" indent="0">
              <a:buNone/>
            </a:pPr>
            <a:endParaRPr lang="en-US" sz="2400"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22736" y="3135492"/>
            <a:ext cx="3289686" cy="2021123"/>
          </a:xfrm>
          <a:prstGeom prst="rect">
            <a:avLst/>
          </a:prstGeom>
          <a:noFill/>
        </p:spPr>
      </p:pic>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10269" y="2713218"/>
            <a:ext cx="3196496" cy="2308487"/>
          </a:xfrm>
          <a:prstGeom prst="rect">
            <a:avLst/>
          </a:prstGeom>
          <a:noFill/>
        </p:spPr>
      </p:pic>
      <p:sp>
        <p:nvSpPr>
          <p:cNvPr id="7" name="Slide Number Placeholder 6"/>
          <p:cNvSpPr>
            <a:spLocks noGrp="1"/>
          </p:cNvSpPr>
          <p:nvPr>
            <p:ph type="sldNum" sz="quarter" idx="12"/>
          </p:nvPr>
        </p:nvSpPr>
        <p:spPr/>
        <p:txBody>
          <a:bodyPr/>
          <a:lstStyle/>
          <a:p>
            <a:fld id="{E861E8D6-2984-4D0E-909C-E12BBB8D674E}" type="slidenum">
              <a:rPr lang="en-US" smtClean="0"/>
              <a:t>8</a:t>
            </a:fld>
            <a:endParaRPr lang="en-US"/>
          </a:p>
        </p:txBody>
      </p:sp>
    </p:spTree>
    <p:extLst>
      <p:ext uri="{BB962C8B-B14F-4D97-AF65-F5344CB8AC3E}">
        <p14:creationId xmlns:p14="http://schemas.microsoft.com/office/powerpoint/2010/main" val="200827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404734"/>
            <a:ext cx="8915400" cy="5506488"/>
          </a:xfrm>
        </p:spPr>
        <p:txBody>
          <a:bodyPr>
            <a:noAutofit/>
          </a:bodyPr>
          <a:lstStyle/>
          <a:p>
            <a:pPr marL="0" indent="0" algn="just">
              <a:buNone/>
            </a:pPr>
            <a:r>
              <a:rPr lang="en-US" sz="2800" dirty="0"/>
              <a:t>For some crops, a natural break point forms at the junction of the stem and the stalk when produce is mature. Harvesters should grasp the product firmly but gently and pull upward. Wearing cotton gloves, trimming fingernails, and removing jewelry such as rings and bracelets can help reduce mechanical damage during harvest.</a:t>
            </a:r>
          </a:p>
          <a:p>
            <a:pPr marL="0" indent="0" algn="just">
              <a:buNone/>
            </a:pPr>
            <a:r>
              <a:rPr lang="en-US" sz="2800" dirty="0"/>
              <a:t>There are harmful and primitive cases to harvest fruits such as beating with a stick, as in nut fruits and olive. It prefers to harvest fruits early in morning, because fruits contain the largest amount of water and the temperature is low.</a:t>
            </a:r>
          </a:p>
          <a:p>
            <a:pPr marL="0" indent="0">
              <a:buNone/>
            </a:pPr>
            <a:endParaRPr lang="en-US" sz="2000" dirty="0"/>
          </a:p>
          <a:p>
            <a:pPr marL="0" indent="0">
              <a:buNone/>
            </a:pPr>
            <a:endParaRPr lang="en-US" sz="2000" dirty="0"/>
          </a:p>
        </p:txBody>
      </p:sp>
      <p:sp>
        <p:nvSpPr>
          <p:cNvPr id="4" name="Slide Number Placeholder 3"/>
          <p:cNvSpPr>
            <a:spLocks noGrp="1"/>
          </p:cNvSpPr>
          <p:nvPr>
            <p:ph type="sldNum" sz="quarter" idx="12"/>
          </p:nvPr>
        </p:nvSpPr>
        <p:spPr/>
        <p:txBody>
          <a:bodyPr/>
          <a:lstStyle/>
          <a:p>
            <a:fld id="{E861E8D6-2984-4D0E-909C-E12BBB8D674E}" type="slidenum">
              <a:rPr lang="en-US" smtClean="0"/>
              <a:t>9</a:t>
            </a:fld>
            <a:endParaRPr lang="en-US"/>
          </a:p>
        </p:txBody>
      </p:sp>
    </p:spTree>
    <p:extLst>
      <p:ext uri="{BB962C8B-B14F-4D97-AF65-F5344CB8AC3E}">
        <p14:creationId xmlns:p14="http://schemas.microsoft.com/office/powerpoint/2010/main" val="89532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66</TotalTime>
  <Words>986</Words>
  <Application>Microsoft Office PowerPoint</Application>
  <PresentationFormat>Widescreen</PresentationFormat>
  <Paragraphs>79</Paragraphs>
  <Slides>19</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Times New Roman</vt:lpstr>
      <vt:lpstr>Wingdings 3</vt:lpstr>
      <vt:lpstr>Wisp</vt:lpstr>
      <vt:lpstr>PowerPoint Presentation</vt:lpstr>
      <vt:lpstr>Harvesting or Picking </vt:lpstr>
      <vt:lpstr>PowerPoint Presentation</vt:lpstr>
      <vt:lpstr>PowerPoint Presentation</vt:lpstr>
      <vt:lpstr>1- Manual Method This method depends on picking or harvesting by hand with or without assisting tools, it used in harvesting of many fruits for fresh consumption such as; apple, pear, peach, apricot ....... etc.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HP-pc</dc:creator>
  <cp:lastModifiedBy>Lanya</cp:lastModifiedBy>
  <cp:revision>20</cp:revision>
  <dcterms:created xsi:type="dcterms:W3CDTF">2016-11-12T20:41:04Z</dcterms:created>
  <dcterms:modified xsi:type="dcterms:W3CDTF">2022-06-02T05:19:24Z</dcterms:modified>
</cp:coreProperties>
</file>