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3"/>
  </p:notesMasterIdLst>
  <p:sldIdLst>
    <p:sldId id="256" r:id="rId2"/>
    <p:sldId id="263" r:id="rId3"/>
    <p:sldId id="264" r:id="rId4"/>
    <p:sldId id="266" r:id="rId5"/>
    <p:sldId id="295" r:id="rId6"/>
    <p:sldId id="265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6" autoAdjust="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7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86"/>
    </p:cViewPr>
  </p:sorterViewPr>
  <p:notesViewPr>
    <p:cSldViewPr snapToGrid="0">
      <p:cViewPr varScale="1">
        <p:scale>
          <a:sx n="68" d="100"/>
          <a:sy n="68" d="100"/>
        </p:scale>
        <p:origin x="3082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41D7D4D-5C8C-41CA-96B9-EBE587A4481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D6C0BF4-05D4-4156-9BE2-AA52F1C38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5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447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561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984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4201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6561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6527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8363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9501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EF930-CA18-4034-8433-1BC4FC37337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4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352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934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7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30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775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539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00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532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80B38-D005-45DA-BB82-BF0249739C87}" type="datetimeFigureOut">
              <a:rPr lang="ar-IQ" smtClean="0"/>
              <a:t>28/10/1444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1C9821-D207-4D59-8AFE-D7F4E38564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906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s://www.pelletlab.com/v5Files/sfwlHpleNfygCJH2/148862/640/b_l_stopper_05.jpg&amp;imgrefurl=http://www.pelletlab.com/rubber_stoppers&amp;usg=__mmXcKpI3gc_Kn-BBNPMNhZZbvrc=&amp;h=640&amp;w=640&amp;sz=26&amp;hl=en&amp;start=8&amp;zoom=1&amp;tbnid=t1nblAkSNOhQNM:&amp;tbnh=137&amp;tbnw=137&amp;ei=gZhMTsO8OoPnsQLVnuTvBg&amp;prev=/search?q=rubber+stopper&amp;hl=en&amp;gbv=2&amp;tbm=isch&amp;itbs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arolina.com/product/crucible+cover,+porcelain,+38+mm.do?keyword=crucible&amp;sortby=bestMatches" TargetMode="Externa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s://www.pelletlab.com/v5Files/sfwlHpleNfygCJH2/148862/640/b_l_stopper_05.jpg&amp;imgrefurl=http://www.pelletlab.com/rubber_stoppers&amp;usg=__mmXcKpI3gc_Kn-BBNPMNhZZbvrc=&amp;h=640&amp;w=640&amp;sz=26&amp;hl=en&amp;start=8&amp;zoom=1&amp;tbnid=t1nblAkSNOhQNM:&amp;tbnh=137&amp;tbnw=137&amp;ei=gZhMTsO8OoPnsQLVnuTvBg&amp;prev=/search?q=rubber+stopper&amp;hl=en&amp;gbv=2&amp;tbm=isch&amp;itbs=1" TargetMode="Externa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arolina.com/product/rubber+tubing,+amber,+1-8-in+bore,+1-32-in+wall,+10+ft.do?keyword=rubber+tubing&amp;sortby=bestMatches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carolina.com/product/rubber+tubing,+amber,+1-8-in+bore,+1-32-in+wall,+10+ft.do?keyword=rubber+tubing&amp;sortby=bestMatches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carolina.com/product/crucible+cover,+porcelain,+38+mm.do?keyword=crucible&amp;sortby=bestMatches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072" y="822186"/>
            <a:ext cx="6934954" cy="2262781"/>
          </a:xfrm>
        </p:spPr>
        <p:txBody>
          <a:bodyPr>
            <a:normAutofit fontScale="90000"/>
          </a:bodyPr>
          <a:lstStyle/>
          <a:p>
            <a:r>
              <a:rPr lang="en-US" sz="5300" b="1" dirty="0"/>
              <a:t>Practical Analytical chemistry /First classes</a:t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365" y="4294881"/>
            <a:ext cx="5676524" cy="1126283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Laboratory Equipment</a:t>
            </a:r>
          </a:p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(Apparatus)</a:t>
            </a:r>
            <a:endParaRPr lang="ar-IQ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hemistry Lab Equipment. Flasks, Beakers And Burner Science Instruments..  Stock Photo, Picture And Royalty Free Image. Image 105817693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162" y="36213"/>
            <a:ext cx="47138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64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Rubber Stoppers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51026" y="1600201"/>
            <a:ext cx="5321174" cy="4525963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800" dirty="0"/>
              <a:t>Used to close flasks and test tubes.</a:t>
            </a:r>
          </a:p>
        </p:txBody>
      </p:sp>
      <p:pic>
        <p:nvPicPr>
          <p:cNvPr id="9220" name="Picture 5" descr="ANd9GcSziAKDfqKy-SRra_5gWFK6MQIUnpzFATioY5jwQ0GltFa2PVTerlYU6NUNs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764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8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Distillation Flask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dirty="0"/>
              <a:t>Used to separate liquids based on boiling point.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11268" name="Picture 5" descr="840940_ch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1614488"/>
            <a:ext cx="4495800" cy="4495800"/>
          </a:xfrm>
          <a:noFill/>
        </p:spPr>
      </p:pic>
    </p:spTree>
    <p:extLst>
      <p:ext uri="{BB962C8B-B14F-4D97-AF65-F5344CB8AC3E}">
        <p14:creationId xmlns:p14="http://schemas.microsoft.com/office/powerpoint/2010/main" val="65888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Bookman Old Style" panose="02050604050505020204" pitchFamily="18" charset="0"/>
              </a:rPr>
              <a:t>Beaker</a:t>
            </a:r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260" y="1785419"/>
            <a:ext cx="3000375" cy="3778250"/>
          </a:xfrm>
          <a:noFill/>
        </p:spPr>
      </p:pic>
      <p:sp>
        <p:nvSpPr>
          <p:cNvPr id="6148" name="Content Placeholder 9"/>
          <p:cNvSpPr>
            <a:spLocks noGrp="1"/>
          </p:cNvSpPr>
          <p:nvPr>
            <p:ph sz="half" idx="2"/>
          </p:nvPr>
        </p:nvSpPr>
        <p:spPr>
          <a:xfrm>
            <a:off x="1201848" y="1785419"/>
            <a:ext cx="5873412" cy="4433888"/>
          </a:xfrm>
        </p:spPr>
        <p:txBody>
          <a:bodyPr/>
          <a:lstStyle/>
          <a:p>
            <a:pPr algn="l" rtl="0"/>
            <a:r>
              <a:rPr lang="en-US" altLang="en-US" sz="2800" dirty="0"/>
              <a:t>Beakers are used for holding various chemicals.</a:t>
            </a:r>
          </a:p>
          <a:p>
            <a:pPr algn="l" rtl="0"/>
            <a:r>
              <a:rPr lang="en-US" altLang="en-US" sz="2800" dirty="0"/>
              <a:t>Not for measuring precisely.</a:t>
            </a:r>
          </a:p>
          <a:p>
            <a:pPr algn="l" rtl="0"/>
            <a:r>
              <a:rPr lang="en-US" altLang="en-US" sz="2800" dirty="0"/>
              <a:t>Sizes vary.</a:t>
            </a:r>
          </a:p>
          <a:p>
            <a:pPr algn="l" rtl="0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99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conical Flask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dirty="0"/>
              <a:t>Used to approximately measure the volume various liquids.</a:t>
            </a:r>
          </a:p>
          <a:p>
            <a:pPr algn="l" rtl="0" eaLnBrk="1" hangingPunct="1"/>
            <a:r>
              <a:rPr lang="en-US" altLang="en-US" sz="2800" dirty="0"/>
              <a:t>Useful for mixing by swirling</a:t>
            </a:r>
          </a:p>
          <a:p>
            <a:pPr algn="l" rtl="0" eaLnBrk="1" hangingPunct="1"/>
            <a:r>
              <a:rPr lang="en-US" altLang="en-US" sz="2800" dirty="0"/>
              <a:t>Sizes vary</a:t>
            </a:r>
            <a:r>
              <a:rPr lang="en-US" altLang="en-US" dirty="0"/>
              <a:t>.</a:t>
            </a:r>
          </a:p>
        </p:txBody>
      </p:sp>
      <p:pic>
        <p:nvPicPr>
          <p:cNvPr id="5124" name="Picture 5" descr="Pyrex Erlenmeyer Flask Starter Pack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1" y="1676400"/>
            <a:ext cx="4276725" cy="4572000"/>
          </a:xfrm>
        </p:spPr>
      </p:pic>
    </p:spTree>
    <p:extLst>
      <p:ext uri="{BB962C8B-B14F-4D97-AF65-F5344CB8AC3E}">
        <p14:creationId xmlns:p14="http://schemas.microsoft.com/office/powerpoint/2010/main" val="153100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/>
              <a:t>Florence Flask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1"/>
            <a:ext cx="5999430" cy="4525963"/>
          </a:xfrm>
        </p:spPr>
        <p:txBody>
          <a:bodyPr/>
          <a:lstStyle/>
          <a:p>
            <a:pPr algn="l" rtl="0" eaLnBrk="1" hangingPunct="1"/>
            <a:r>
              <a:rPr lang="en-US" altLang="en-US" sz="2800" dirty="0"/>
              <a:t>Used to boil liquids.</a:t>
            </a:r>
          </a:p>
          <a:p>
            <a:pPr algn="l" rtl="0" eaLnBrk="1" hangingPunct="1"/>
            <a:r>
              <a:rPr lang="en-US" altLang="en-US" sz="2800" dirty="0"/>
              <a:t>Also used to collect gases, if applicable.</a:t>
            </a:r>
          </a:p>
          <a:p>
            <a:pPr algn="l" rtl="0" eaLnBrk="1" hangingPunct="1"/>
            <a:r>
              <a:rPr lang="en-US" altLang="en-US" sz="2800" dirty="0"/>
              <a:t>Sizes vary</a:t>
            </a:r>
            <a:r>
              <a:rPr lang="en-US" altLang="en-US" dirty="0"/>
              <a:t>.</a:t>
            </a:r>
          </a:p>
        </p:txBody>
      </p:sp>
      <p:pic>
        <p:nvPicPr>
          <p:cNvPr id="6148" name="Picture 5" descr="Pyrex® Florence Boiling Flask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919288"/>
            <a:ext cx="3962400" cy="3962400"/>
          </a:xfrm>
        </p:spPr>
      </p:pic>
    </p:spTree>
    <p:extLst>
      <p:ext uri="{BB962C8B-B14F-4D97-AF65-F5344CB8AC3E}">
        <p14:creationId xmlns:p14="http://schemas.microsoft.com/office/powerpoint/2010/main" val="361928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Condenser</a:t>
            </a:r>
            <a:br>
              <a:rPr lang="ar-IQ" dirty="0"/>
            </a:br>
            <a:endParaRPr lang="en-US" dirty="0"/>
          </a:p>
        </p:txBody>
      </p:sp>
      <p:pic>
        <p:nvPicPr>
          <p:cNvPr id="3076" name="Picture 4" descr="Liebig condenser @ Chemistry Dictionary &amp; Glossa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566" y="3792435"/>
            <a:ext cx="4300737" cy="236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200mm 24/40 Glass Graham Condenser 20cm Coil Jacketed Length,Chemistry  Glassware 20020000040 | eB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303" y="1740960"/>
            <a:ext cx="3846058" cy="441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0601" y="1381703"/>
            <a:ext cx="76277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000000"/>
                </a:solidFill>
                <a:latin typeface="+mj-lt"/>
              </a:rPr>
              <a:t>condenser is used for condensing of </a:t>
            </a:r>
            <a:r>
              <a:rPr lang="en-US" sz="2800" dirty="0" err="1">
                <a:solidFill>
                  <a:srgbClr val="000000"/>
                </a:solidFill>
                <a:latin typeface="+mj-lt"/>
              </a:rPr>
              <a:t>vapours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 that pass trough the </a:t>
            </a:r>
            <a:r>
              <a:rPr lang="en-US" sz="2800" dirty="0" err="1">
                <a:solidFill>
                  <a:srgbClr val="000000"/>
                </a:solidFill>
                <a:latin typeface="+mj-lt"/>
              </a:rPr>
              <a:t>centre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 tube. It is cooled with water that passes in the outer tube 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790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Graduated Cylinder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dirty="0"/>
              <a:t>Used to measure the volume of liquids.</a:t>
            </a:r>
          </a:p>
          <a:p>
            <a:pPr algn="l" rtl="0" eaLnBrk="1" hangingPunct="1"/>
            <a:r>
              <a:rPr lang="en-US" altLang="en-US" sz="2800" dirty="0"/>
              <a:t>Plastic ring always on top if applicable.</a:t>
            </a:r>
          </a:p>
          <a:p>
            <a:pPr algn="l" rtl="0" eaLnBrk="1" hangingPunct="1"/>
            <a:r>
              <a:rPr lang="en-US" altLang="en-US" sz="2800" dirty="0"/>
              <a:t>Sizes vary.</a:t>
            </a:r>
          </a:p>
        </p:txBody>
      </p:sp>
      <p:pic>
        <p:nvPicPr>
          <p:cNvPr id="4100" name="Picture 6" descr="Glass Graduated Cylinders, Single Metric Scale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1538288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125932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Volumetric Flask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9545" y="1600201"/>
            <a:ext cx="5326455" cy="4525963"/>
          </a:xfrm>
        </p:spPr>
        <p:txBody>
          <a:bodyPr/>
          <a:lstStyle/>
          <a:p>
            <a:pPr algn="l" rtl="0"/>
            <a:r>
              <a:rPr lang="en-US" altLang="en-US" sz="2800" dirty="0"/>
              <a:t>Used to prepare precise standard solutions.  </a:t>
            </a:r>
          </a:p>
          <a:p>
            <a:pPr algn="l" rtl="0"/>
            <a:r>
              <a:rPr lang="en-US" altLang="en-US" sz="2800" dirty="0"/>
              <a:t>They are only good for 1 specific volume.</a:t>
            </a:r>
          </a:p>
          <a:p>
            <a:pPr algn="l" rtl="0"/>
            <a:r>
              <a:rPr lang="en-US" altLang="en-US" sz="2800" dirty="0"/>
              <a:t>Comes in many sizes</a:t>
            </a:r>
          </a:p>
          <a:p>
            <a:pPr marL="0" indent="0" algn="ctr" rtl="0">
              <a:buNone/>
            </a:pPr>
            <a:endParaRPr lang="en-US" altLang="en-US" dirty="0"/>
          </a:p>
        </p:txBody>
      </p:sp>
      <p:pic>
        <p:nvPicPr>
          <p:cNvPr id="7172" name="Picture 6" descr="Pyrex® Volumetric Flask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95450"/>
            <a:ext cx="419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511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Reagent Bottle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599" y="1600201"/>
            <a:ext cx="6243873" cy="45259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altLang="en-US" sz="2800" dirty="0"/>
              <a:t>Used to store, transport, or view reagents such as acids or bases.</a:t>
            </a:r>
          </a:p>
        </p:txBody>
      </p:sp>
      <p:pic>
        <p:nvPicPr>
          <p:cNvPr id="8196" name="Picture 5" descr="Dropping Bottle, Glass, Squat Form, 100 mL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4186" y="1618307"/>
            <a:ext cx="4419600" cy="4419600"/>
          </a:xfrm>
        </p:spPr>
      </p:pic>
    </p:spTree>
    <p:extLst>
      <p:ext uri="{BB962C8B-B14F-4D97-AF65-F5344CB8AC3E}">
        <p14:creationId xmlns:p14="http://schemas.microsoft.com/office/powerpoint/2010/main" val="161631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Test Tubes and Rack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2800" dirty="0"/>
              <a:t>Used to hold chemicals/tubes while experimenting.</a:t>
            </a:r>
          </a:p>
          <a:p>
            <a:pPr algn="l" rtl="0" eaLnBrk="1" hangingPunct="1"/>
            <a:r>
              <a:rPr lang="en-US" altLang="en-US" sz="2800" dirty="0"/>
              <a:t>Not for measuring precisely.</a:t>
            </a:r>
          </a:p>
          <a:p>
            <a:pPr algn="l" rtl="0" eaLnBrk="1" hangingPunct="1"/>
            <a:r>
              <a:rPr lang="en-US" altLang="en-US" sz="2800" dirty="0"/>
              <a:t>Sizes vary.</a:t>
            </a:r>
          </a:p>
        </p:txBody>
      </p:sp>
      <p:pic>
        <p:nvPicPr>
          <p:cNvPr id="10244" name="Picture 5" descr="Test Tube Rack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614488"/>
            <a:ext cx="4343400" cy="4557712"/>
          </a:xfrm>
        </p:spPr>
      </p:pic>
    </p:spTree>
    <p:extLst>
      <p:ext uri="{BB962C8B-B14F-4D97-AF65-F5344CB8AC3E}">
        <p14:creationId xmlns:p14="http://schemas.microsoft.com/office/powerpoint/2010/main" val="9923779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197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Century Gothic</vt:lpstr>
      <vt:lpstr>Wingdings 3</vt:lpstr>
      <vt:lpstr>Wisp</vt:lpstr>
      <vt:lpstr>Practical Analytical chemistry /First classes </vt:lpstr>
      <vt:lpstr>Beaker</vt:lpstr>
      <vt:lpstr>conical Flask</vt:lpstr>
      <vt:lpstr>Florence Flask</vt:lpstr>
      <vt:lpstr>Condenser </vt:lpstr>
      <vt:lpstr>Graduated Cylinder</vt:lpstr>
      <vt:lpstr>Volumetric Flask</vt:lpstr>
      <vt:lpstr>Reagent Bottle</vt:lpstr>
      <vt:lpstr>Test Tubes and Rack</vt:lpstr>
      <vt:lpstr>Rubber Stoppers</vt:lpstr>
      <vt:lpstr>Distillation Flask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chemistry practical </dc:title>
  <dc:creator>DR.Ahmed Saker 2O14</dc:creator>
  <cp:lastModifiedBy>Lanya</cp:lastModifiedBy>
  <cp:revision>31</cp:revision>
  <dcterms:created xsi:type="dcterms:W3CDTF">2020-11-27T03:20:58Z</dcterms:created>
  <dcterms:modified xsi:type="dcterms:W3CDTF">2023-05-18T19:50:27Z</dcterms:modified>
</cp:coreProperties>
</file>