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B8154-FB48-740F-2B85-DC67FB299C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7F873E-426C-7F8D-D5AC-EE13A58D40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764BAE-2598-3870-F85A-964E96AFA1AD}"/>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5" name="Footer Placeholder 4">
            <a:extLst>
              <a:ext uri="{FF2B5EF4-FFF2-40B4-BE49-F238E27FC236}">
                <a16:creationId xmlns:a16="http://schemas.microsoft.com/office/drawing/2014/main" id="{34ED7C7E-413D-6706-D77D-1900E852B1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AB23DD-2343-AE02-0922-9A8DB7C43BB7}"/>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774677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8348-7EFB-DA62-7564-01A6C501C6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5FBE49-E124-98FF-D17D-CEFE861482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F3B11B-72AC-FA7D-AF89-DB28ED17DEC8}"/>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5" name="Footer Placeholder 4">
            <a:extLst>
              <a:ext uri="{FF2B5EF4-FFF2-40B4-BE49-F238E27FC236}">
                <a16:creationId xmlns:a16="http://schemas.microsoft.com/office/drawing/2014/main" id="{CE02E857-5804-E38B-EDD5-6F8684A25D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BD3F5D-5800-70BE-B9F0-1EB71F16980D}"/>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3624008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ACBE7F-9744-D22D-9AEB-A0A95583E6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679A79-B7F4-8F5E-C92A-C42252EE5B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E02245-C453-B144-36BE-3F2A3A3FE4C1}"/>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5" name="Footer Placeholder 4">
            <a:extLst>
              <a:ext uri="{FF2B5EF4-FFF2-40B4-BE49-F238E27FC236}">
                <a16:creationId xmlns:a16="http://schemas.microsoft.com/office/drawing/2014/main" id="{C6FFD8A0-91A6-1375-5974-2A6D4CCB64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5D800C-7B28-68A1-EBE9-AE01834D9288}"/>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310639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EA522-B934-6365-2136-2F9E9B7B9A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BFB81C-E46D-9966-E00B-90BCC154F3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0A5BC6-0845-5993-76FB-20AF55981EA5}"/>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5" name="Footer Placeholder 4">
            <a:extLst>
              <a:ext uri="{FF2B5EF4-FFF2-40B4-BE49-F238E27FC236}">
                <a16:creationId xmlns:a16="http://schemas.microsoft.com/office/drawing/2014/main" id="{5983B1F5-0553-1A5A-8F6C-6EC5769D48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4322C4-08A5-189F-313E-7481597AB378}"/>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3288474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709AD-490A-B6A6-B7DB-6850414101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7E11907-48F6-01C7-89EF-7246EB5E35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05550F2-7CD7-CB22-FEF7-03601CB27508}"/>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5" name="Footer Placeholder 4">
            <a:extLst>
              <a:ext uri="{FF2B5EF4-FFF2-40B4-BE49-F238E27FC236}">
                <a16:creationId xmlns:a16="http://schemas.microsoft.com/office/drawing/2014/main" id="{11091BA8-9825-77E8-0EEB-0A41CFC313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5FEDE4-CF36-F425-9A16-841B608E73BB}"/>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2359722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FC36F-FF00-EA64-D5D7-2C9B9EE695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3DB272-FDD5-65FC-0A4E-36B4F05DE1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FB08B4-7B6C-73A5-D39B-4D25CB79BDF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D1BBD2-AFE3-50DA-280A-B41E573F4718}"/>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6" name="Footer Placeholder 5">
            <a:extLst>
              <a:ext uri="{FF2B5EF4-FFF2-40B4-BE49-F238E27FC236}">
                <a16:creationId xmlns:a16="http://schemas.microsoft.com/office/drawing/2014/main" id="{0055552E-DEA4-647C-D208-BFCB87FDE6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199585-37AD-E88D-F2FF-FFF27F3AD6E2}"/>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3020347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14685-133F-A0DE-5953-C8E9964BF79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CA0E385-EF0F-BC10-EA6A-9B1505898C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ED7C0-C6C4-68A0-13F3-13B78D6416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795D35-DAC1-E8F9-B53E-68094FF27A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92B7FF-916A-B12B-7295-B82502F706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F1B759-5D58-BDE9-7DA3-CB370DF4A518}"/>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8" name="Footer Placeholder 7">
            <a:extLst>
              <a:ext uri="{FF2B5EF4-FFF2-40B4-BE49-F238E27FC236}">
                <a16:creationId xmlns:a16="http://schemas.microsoft.com/office/drawing/2014/main" id="{1681D13C-3E9B-F58C-8E05-1C1420A230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7D61A6-DD3C-FBC1-04EE-517BE6A94AF7}"/>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2801368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A43B4-111E-F07B-E7FF-F36C783BE5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F17902-C435-8F80-43F1-ACEAF09A9283}"/>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4" name="Footer Placeholder 3">
            <a:extLst>
              <a:ext uri="{FF2B5EF4-FFF2-40B4-BE49-F238E27FC236}">
                <a16:creationId xmlns:a16="http://schemas.microsoft.com/office/drawing/2014/main" id="{37693B42-0966-D38F-A569-ADDE8880D8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B192E9-788E-EF01-4FCC-BB545B0D49F0}"/>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1346517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3F9761-1B44-F011-A55E-9B19442277EE}"/>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3" name="Footer Placeholder 2">
            <a:extLst>
              <a:ext uri="{FF2B5EF4-FFF2-40B4-BE49-F238E27FC236}">
                <a16:creationId xmlns:a16="http://schemas.microsoft.com/office/drawing/2014/main" id="{EF8E37CC-34F3-8219-AF27-FE8B7A7B1D0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48B5263-9F92-E035-AD92-F8C6F982BBC4}"/>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927669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8B5FD-56DB-B093-D363-990EDA0080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53A8E92-4D79-9C28-490E-660D3C1AAD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196AB05-C1B2-B4D4-240D-5F2E892D36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823F98-2274-1761-4636-F38CB25E60C3}"/>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6" name="Footer Placeholder 5">
            <a:extLst>
              <a:ext uri="{FF2B5EF4-FFF2-40B4-BE49-F238E27FC236}">
                <a16:creationId xmlns:a16="http://schemas.microsoft.com/office/drawing/2014/main" id="{6555331A-2124-C56F-3F63-FC71848BDA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B167B8-626E-005E-E2BC-4CF824158738}"/>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4114732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EC9B5-6C8A-2CA0-9640-4AB431112C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9E95B81-5937-0ADC-3AD2-CB2B95D8B4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279536-032C-72CB-8EB3-797E5C44CC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A3D70A-A5FA-4FB8-5C50-F2AA355FCA6D}"/>
              </a:ext>
            </a:extLst>
          </p:cNvPr>
          <p:cNvSpPr>
            <a:spLocks noGrp="1"/>
          </p:cNvSpPr>
          <p:nvPr>
            <p:ph type="dt" sz="half" idx="10"/>
          </p:nvPr>
        </p:nvSpPr>
        <p:spPr/>
        <p:txBody>
          <a:bodyPr/>
          <a:lstStyle/>
          <a:p>
            <a:fld id="{88186013-646D-4692-9502-660106D3C5CC}" type="datetimeFigureOut">
              <a:rPr lang="en-US" smtClean="0"/>
              <a:t>3/3/2025</a:t>
            </a:fld>
            <a:endParaRPr lang="en-US"/>
          </a:p>
        </p:txBody>
      </p:sp>
      <p:sp>
        <p:nvSpPr>
          <p:cNvPr id="6" name="Footer Placeholder 5">
            <a:extLst>
              <a:ext uri="{FF2B5EF4-FFF2-40B4-BE49-F238E27FC236}">
                <a16:creationId xmlns:a16="http://schemas.microsoft.com/office/drawing/2014/main" id="{753B3455-B79B-0B47-F6EB-545AD7FD95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3AA395-B021-D2E0-E8DF-E05F3B883DE5}"/>
              </a:ext>
            </a:extLst>
          </p:cNvPr>
          <p:cNvSpPr>
            <a:spLocks noGrp="1"/>
          </p:cNvSpPr>
          <p:nvPr>
            <p:ph type="sldNum" sz="quarter" idx="12"/>
          </p:nvPr>
        </p:nvSpPr>
        <p:spPr/>
        <p:txBody>
          <a:bodyPr/>
          <a:lstStyle/>
          <a:p>
            <a:fld id="{84C5E182-0CB9-4F5D-AA06-468C0A151B07}" type="slidenum">
              <a:rPr lang="en-US" smtClean="0"/>
              <a:t>‹#›</a:t>
            </a:fld>
            <a:endParaRPr lang="en-US"/>
          </a:p>
        </p:txBody>
      </p:sp>
    </p:spTree>
    <p:extLst>
      <p:ext uri="{BB962C8B-B14F-4D97-AF65-F5344CB8AC3E}">
        <p14:creationId xmlns:p14="http://schemas.microsoft.com/office/powerpoint/2010/main" val="2915201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6CBE90-5EB9-8547-A0FE-8A0698EE3E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B3B6EA-2CD3-507F-EAD8-5E0617064B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0A2BCC-4617-852C-BA90-F9DB0E7C16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186013-646D-4692-9502-660106D3C5CC}" type="datetimeFigureOut">
              <a:rPr lang="en-US" smtClean="0"/>
              <a:t>3/3/2025</a:t>
            </a:fld>
            <a:endParaRPr lang="en-US"/>
          </a:p>
        </p:txBody>
      </p:sp>
      <p:sp>
        <p:nvSpPr>
          <p:cNvPr id="5" name="Footer Placeholder 4">
            <a:extLst>
              <a:ext uri="{FF2B5EF4-FFF2-40B4-BE49-F238E27FC236}">
                <a16:creationId xmlns:a16="http://schemas.microsoft.com/office/drawing/2014/main" id="{A75C533B-36F5-64DD-08E9-D448AFC54E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DCFD467-CFA7-899C-4ADC-F21F144736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C5E182-0CB9-4F5D-AA06-468C0A151B07}" type="slidenum">
              <a:rPr lang="en-US" smtClean="0"/>
              <a:t>‹#›</a:t>
            </a:fld>
            <a:endParaRPr lang="en-US"/>
          </a:p>
        </p:txBody>
      </p:sp>
    </p:spTree>
    <p:extLst>
      <p:ext uri="{BB962C8B-B14F-4D97-AF65-F5344CB8AC3E}">
        <p14:creationId xmlns:p14="http://schemas.microsoft.com/office/powerpoint/2010/main" val="650362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B56629-347C-3171-71A6-20FD5FF355EB}"/>
              </a:ext>
            </a:extLst>
          </p:cNvPr>
          <p:cNvSpPr txBox="1"/>
          <p:nvPr/>
        </p:nvSpPr>
        <p:spPr>
          <a:xfrm>
            <a:off x="3048000" y="687575"/>
            <a:ext cx="5388429" cy="1200329"/>
          </a:xfrm>
          <a:prstGeom prst="rect">
            <a:avLst/>
          </a:prstGeom>
          <a:noFill/>
        </p:spPr>
        <p:txBody>
          <a:bodyPr wrap="square">
            <a:spAutoFit/>
          </a:bodyPr>
          <a:lstStyle/>
          <a:p>
            <a:pPr marL="0" marR="0" algn="ctr">
              <a:spcBef>
                <a:spcPts val="0"/>
              </a:spcBef>
              <a:spcAft>
                <a:spcPts val="0"/>
              </a:spcAft>
              <a:tabLst>
                <a:tab pos="2971800" algn="ctr"/>
                <a:tab pos="5943600" algn="r"/>
              </a:tabLst>
            </a:pP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Salahaddin University – Erbil</a:t>
            </a:r>
          </a:p>
          <a:p>
            <a:pPr marL="0" marR="0" algn="ctr">
              <a:spcBef>
                <a:spcPts val="0"/>
              </a:spcBef>
              <a:spcAft>
                <a:spcPts val="0"/>
              </a:spcAft>
              <a:tabLst>
                <a:tab pos="2971800" algn="ctr"/>
                <a:tab pos="5943600" algn="r"/>
              </a:tabLst>
            </a:pP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College of Agricultural Engineering Sciences                                            </a:t>
            </a:r>
          </a:p>
          <a:p>
            <a:pPr marL="0" marR="0" algn="ctr">
              <a:spcBef>
                <a:spcPts val="0"/>
              </a:spcBef>
              <a:spcAft>
                <a:spcPts val="0"/>
              </a:spcAft>
              <a:tabLst>
                <a:tab pos="2971800" algn="ctr"/>
                <a:tab pos="5943600" algn="r"/>
              </a:tabLst>
            </a:pP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Department of Forestry / 4</a:t>
            </a:r>
            <a:r>
              <a:rPr lang="en-US" kern="100" baseline="30000" dirty="0">
                <a:effectLst/>
                <a:latin typeface="Times New Roman" panose="02020603050405020304" pitchFamily="18" charset="0"/>
                <a:ea typeface="Calibri" panose="020F0502020204030204" pitchFamily="34" charset="0"/>
                <a:cs typeface="Times New Roman" panose="02020603050405020304" pitchFamily="18" charset="0"/>
              </a:rPr>
              <a:t>th</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Class</a:t>
            </a:r>
          </a:p>
          <a:p>
            <a:pPr marL="0" marR="0" algn="ctr">
              <a:spcBef>
                <a:spcPts val="0"/>
              </a:spcBef>
              <a:spcAft>
                <a:spcPts val="0"/>
              </a:spcAft>
              <a:tabLst>
                <a:tab pos="2971800" algn="ctr"/>
                <a:tab pos="5943600" algn="r"/>
              </a:tabLst>
            </a:pP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Urban Forest /Theory</a:t>
            </a:r>
          </a:p>
        </p:txBody>
      </p:sp>
      <p:sp>
        <p:nvSpPr>
          <p:cNvPr id="5" name="TextBox 4">
            <a:extLst>
              <a:ext uri="{FF2B5EF4-FFF2-40B4-BE49-F238E27FC236}">
                <a16:creationId xmlns:a16="http://schemas.microsoft.com/office/drawing/2014/main" id="{038F75C2-543C-E05C-DD61-E53D1AB36D70}"/>
              </a:ext>
            </a:extLst>
          </p:cNvPr>
          <p:cNvSpPr txBox="1"/>
          <p:nvPr/>
        </p:nvSpPr>
        <p:spPr>
          <a:xfrm>
            <a:off x="3048000" y="3074181"/>
            <a:ext cx="6096000" cy="461665"/>
          </a:xfrm>
          <a:prstGeom prst="rect">
            <a:avLst/>
          </a:prstGeom>
          <a:noFill/>
        </p:spPr>
        <p:txBody>
          <a:bodyPr wrap="square">
            <a:spAutoFit/>
          </a:bodyPr>
          <a:lstStyle/>
          <a:p>
            <a:pPr algn="ctr"/>
            <a:r>
              <a:rPr kumimoji="0" lang="en-US" sz="2400" b="1"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Dr. Hardy Kakakhan Awla Shekhany</a:t>
            </a:r>
            <a:endParaRPr lang="en-US" sz="2400" dirty="0"/>
          </a:p>
        </p:txBody>
      </p:sp>
      <p:pic>
        <p:nvPicPr>
          <p:cNvPr id="7" name="Picture 6">
            <a:extLst>
              <a:ext uri="{FF2B5EF4-FFF2-40B4-BE49-F238E27FC236}">
                <a16:creationId xmlns:a16="http://schemas.microsoft.com/office/drawing/2014/main" id="{572B5AB9-6FE0-9B53-AFCF-B0AF3E15FF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6429" y="371019"/>
            <a:ext cx="3037113" cy="1793885"/>
          </a:xfrm>
          <a:prstGeom prst="rect">
            <a:avLst/>
          </a:prstGeom>
        </p:spPr>
      </p:pic>
      <p:sp>
        <p:nvSpPr>
          <p:cNvPr id="9" name="TextBox 8">
            <a:extLst>
              <a:ext uri="{FF2B5EF4-FFF2-40B4-BE49-F238E27FC236}">
                <a16:creationId xmlns:a16="http://schemas.microsoft.com/office/drawing/2014/main" id="{39EC8B36-2851-D03D-2F1B-87ACE087A200}"/>
              </a:ext>
            </a:extLst>
          </p:cNvPr>
          <p:cNvSpPr txBox="1"/>
          <p:nvPr/>
        </p:nvSpPr>
        <p:spPr>
          <a:xfrm>
            <a:off x="751113" y="3978763"/>
            <a:ext cx="11244943" cy="2585323"/>
          </a:xfrm>
          <a:prstGeom prst="rect">
            <a:avLst/>
          </a:prstGeom>
          <a:noFill/>
        </p:spPr>
        <p:txBody>
          <a:bodyPr wrap="square">
            <a:spAutoFit/>
          </a:bodyPr>
          <a:lstStyle/>
          <a:p>
            <a:pPr marL="285750" indent="-285750" algn="l">
              <a:buFontTx/>
              <a:buChar char="-"/>
            </a:pPr>
            <a:r>
              <a:rPr lang="en-US" b="1" i="1" dirty="0">
                <a:solidFill>
                  <a:srgbClr val="212529"/>
                </a:solidFill>
                <a:effectLst/>
                <a:latin typeface="Times New Roman" panose="02020603050405020304" pitchFamily="18" charset="0"/>
                <a:cs typeface="Times New Roman" panose="02020603050405020304" pitchFamily="18" charset="0"/>
              </a:rPr>
              <a:t>BSc Forest Science</a:t>
            </a:r>
            <a:r>
              <a:rPr lang="en-US" b="0" i="0" dirty="0">
                <a:solidFill>
                  <a:srgbClr val="212529"/>
                </a:solidFill>
                <a:effectLst/>
                <a:latin typeface="Times New Roman" panose="02020603050405020304" pitchFamily="18" charset="0"/>
                <a:cs typeface="Times New Roman" panose="02020603050405020304" pitchFamily="18" charset="0"/>
              </a:rPr>
              <a:t> (Koya University - College of Agriculture, Forestry Department, 2008).</a:t>
            </a:r>
          </a:p>
          <a:p>
            <a:pPr algn="l"/>
            <a:endParaRPr lang="en-US" b="0" i="0" dirty="0">
              <a:solidFill>
                <a:srgbClr val="212529"/>
              </a:solidFill>
              <a:effectLst/>
              <a:latin typeface="Times New Roman" panose="02020603050405020304" pitchFamily="18" charset="0"/>
              <a:cs typeface="Times New Roman" panose="02020603050405020304" pitchFamily="18" charset="0"/>
            </a:endParaRPr>
          </a:p>
          <a:p>
            <a:pPr marL="285750" indent="-285750" algn="l">
              <a:buFontTx/>
              <a:buChar char="-"/>
            </a:pPr>
            <a:r>
              <a:rPr lang="en-US" b="1" i="1" dirty="0">
                <a:solidFill>
                  <a:srgbClr val="212529"/>
                </a:solidFill>
                <a:effectLst/>
                <a:latin typeface="Times New Roman" panose="02020603050405020304" pitchFamily="18" charset="0"/>
                <a:cs typeface="Times New Roman" panose="02020603050405020304" pitchFamily="18" charset="0"/>
              </a:rPr>
              <a:t>MSc Forest Trees Physiology</a:t>
            </a:r>
            <a:r>
              <a:rPr lang="en-US" b="0" i="0" dirty="0">
                <a:solidFill>
                  <a:srgbClr val="212529"/>
                </a:solidFill>
                <a:effectLst/>
                <a:latin typeface="Times New Roman" panose="02020603050405020304" pitchFamily="18" charset="0"/>
                <a:cs typeface="Times New Roman" panose="02020603050405020304" pitchFamily="18" charset="0"/>
              </a:rPr>
              <a:t>  (University of Salahaddin-Erbil / College of Agriculture, Forestry and Horticulture Department, 2014).</a:t>
            </a:r>
          </a:p>
          <a:p>
            <a:pPr algn="l"/>
            <a:endParaRPr lang="en-US" b="0" i="0" dirty="0">
              <a:solidFill>
                <a:srgbClr val="212529"/>
              </a:solidFill>
              <a:effectLst/>
              <a:latin typeface="Times New Roman" panose="02020603050405020304" pitchFamily="18" charset="0"/>
              <a:cs typeface="Times New Roman" panose="02020603050405020304" pitchFamily="18" charset="0"/>
            </a:endParaRPr>
          </a:p>
          <a:p>
            <a:pPr marL="285750" indent="-285750">
              <a:buFontTx/>
              <a:buChar char="-"/>
            </a:pPr>
            <a:r>
              <a:rPr lang="en-US" b="1" i="1" dirty="0">
                <a:solidFill>
                  <a:srgbClr val="212529"/>
                </a:solidFill>
                <a:effectLst/>
                <a:latin typeface="Times New Roman" panose="02020603050405020304" pitchFamily="18" charset="0"/>
                <a:cs typeface="Times New Roman" panose="02020603050405020304" pitchFamily="18" charset="0"/>
              </a:rPr>
              <a:t>PhD Forest Engineering - GIS and Remote Sensing</a:t>
            </a:r>
            <a:r>
              <a:rPr lang="en-US" b="1" i="1" dirty="0">
                <a:solidFill>
                  <a:srgbClr val="212529"/>
                </a:solidFill>
                <a:latin typeface="Times New Roman" panose="02020603050405020304" pitchFamily="18" charset="0"/>
                <a:cs typeface="Times New Roman" panose="02020603050405020304" pitchFamily="18" charset="0"/>
              </a:rPr>
              <a:t>, </a:t>
            </a:r>
            <a:r>
              <a:rPr lang="en-US" b="0" i="0" dirty="0">
                <a:solidFill>
                  <a:srgbClr val="212529"/>
                </a:solidFill>
                <a:effectLst/>
                <a:latin typeface="Times New Roman" panose="02020603050405020304" pitchFamily="18" charset="0"/>
                <a:cs typeface="Times New Roman" panose="02020603050405020304" pitchFamily="18" charset="0"/>
              </a:rPr>
              <a:t>Saint Petersburg State Forest Technical University, </a:t>
            </a:r>
            <a:r>
              <a:rPr lang="en-US" dirty="0">
                <a:solidFill>
                  <a:srgbClr val="212529"/>
                </a:solidFill>
                <a:effectLst/>
                <a:latin typeface="Times New Roman" panose="02020603050405020304" pitchFamily="18" charset="0"/>
                <a:cs typeface="Times New Roman" panose="02020603050405020304" pitchFamily="18" charset="0"/>
              </a:rPr>
              <a:t>2024</a:t>
            </a:r>
          </a:p>
          <a:p>
            <a:pPr marL="285750" indent="-285750" algn="l">
              <a:buFontTx/>
              <a:buChar char="-"/>
            </a:pPr>
            <a:endParaRPr lang="en-US" dirty="0">
              <a:solidFill>
                <a:srgbClr val="212529"/>
              </a:solidFill>
              <a:latin typeface="Times New Roman" panose="02020603050405020304" pitchFamily="18" charset="0"/>
              <a:cs typeface="Times New Roman" panose="02020603050405020304" pitchFamily="18" charset="0"/>
            </a:endParaRPr>
          </a:p>
          <a:p>
            <a:pPr algn="ctr"/>
            <a:endParaRPr lang="en-US" b="0" i="0" dirty="0">
              <a:solidFill>
                <a:srgbClr val="212529"/>
              </a:solidFill>
              <a:effectLst/>
              <a:latin typeface="Times New Roman" panose="02020603050405020304" pitchFamily="18" charset="0"/>
              <a:cs typeface="Times New Roman" panose="02020603050405020304" pitchFamily="18" charset="0"/>
            </a:endParaRPr>
          </a:p>
          <a:p>
            <a:pPr algn="ctr"/>
            <a:r>
              <a:rPr lang="en-US" b="1" i="0" dirty="0">
                <a:solidFill>
                  <a:srgbClr val="212529"/>
                </a:solidFill>
                <a:effectLst/>
                <a:latin typeface="Times New Roman" panose="02020603050405020304" pitchFamily="18" charset="0"/>
                <a:cs typeface="Times New Roman" panose="02020603050405020304" pitchFamily="18" charset="0"/>
              </a:rPr>
              <a:t>2024 - 2025</a:t>
            </a:r>
          </a:p>
        </p:txBody>
      </p:sp>
      <p:pic>
        <p:nvPicPr>
          <p:cNvPr id="4" name="Picture 3">
            <a:extLst>
              <a:ext uri="{FF2B5EF4-FFF2-40B4-BE49-F238E27FC236}">
                <a16:creationId xmlns:a16="http://schemas.microsoft.com/office/drawing/2014/main" id="{6E87CEB8-2C82-9582-3F49-E466828594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8458" y="410578"/>
            <a:ext cx="2133599" cy="1754326"/>
          </a:xfrm>
          <a:prstGeom prst="rect">
            <a:avLst/>
          </a:prstGeom>
        </p:spPr>
      </p:pic>
    </p:spTree>
    <p:extLst>
      <p:ext uri="{BB962C8B-B14F-4D97-AF65-F5344CB8AC3E}">
        <p14:creationId xmlns:p14="http://schemas.microsoft.com/office/powerpoint/2010/main" val="3513685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F4D90D-D38C-5A57-32E1-846CF4E05CE7}"/>
              </a:ext>
            </a:extLst>
          </p:cNvPr>
          <p:cNvSpPr txBox="1"/>
          <p:nvPr/>
        </p:nvSpPr>
        <p:spPr>
          <a:xfrm>
            <a:off x="457200" y="255254"/>
            <a:ext cx="11332029" cy="553998"/>
          </a:xfrm>
          <a:prstGeom prst="rect">
            <a:avLst/>
          </a:prstGeom>
          <a:noFill/>
        </p:spPr>
        <p:txBody>
          <a:bodyPr wrap="square">
            <a:spAutoFit/>
          </a:bodyPr>
          <a:lstStyle/>
          <a:p>
            <a:pPr marL="0" marR="0" lvl="0" indent="0" algn="justLow"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URBAN FORESTRY</a:t>
            </a:r>
            <a:r>
              <a:rPr lang="en-US" sz="3000" b="1" kern="100" dirty="0">
                <a:effectLst/>
                <a:latin typeface="Times New Roman" panose="02020603050405020304" pitchFamily="18" charset="0"/>
                <a:ea typeface="Calibri" panose="020F0502020204030204" pitchFamily="34" charset="0"/>
                <a:cs typeface="Arial" panose="020B0604020202020204" pitchFamily="34" charset="0"/>
              </a:rPr>
              <a:t>                                                                                                                               </a:t>
            </a:r>
            <a:endParaRPr lang="en-US" sz="30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A7530718-8B02-53E5-6BCF-139C609656ED}"/>
              </a:ext>
            </a:extLst>
          </p:cNvPr>
          <p:cNvSpPr txBox="1"/>
          <p:nvPr/>
        </p:nvSpPr>
        <p:spPr>
          <a:xfrm>
            <a:off x="457200" y="1102838"/>
            <a:ext cx="11332029" cy="4465133"/>
          </a:xfrm>
          <a:prstGeom prst="rect">
            <a:avLst/>
          </a:prstGeom>
          <a:noFill/>
        </p:spPr>
        <p:txBody>
          <a:bodyPr wrap="square">
            <a:spAutoFit/>
          </a:bodyPr>
          <a:lstStyle/>
          <a:p>
            <a:pPr algn="justLow"/>
            <a:r>
              <a:rPr lang="en-US" sz="2400" b="1"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justLow"/>
            <a:r>
              <a:rPr lang="en-US" sz="2400" b="1" dirty="0">
                <a:effectLst/>
                <a:latin typeface="Times New Roman" panose="02020603050405020304" pitchFamily="18" charset="0"/>
                <a:ea typeface="Calibri" panose="020F0502020204030204" pitchFamily="34" charset="0"/>
                <a:cs typeface="Arial" panose="020B0604020202020204" pitchFamily="34" charset="0"/>
              </a:rPr>
              <a:t>A Manual for the State Forestry Agencies in the Southern Region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justLow"/>
            <a:r>
              <a:rPr lang="en-US" sz="2400" b="1"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sz="2400" b="1" dirty="0">
                <a:effectLst/>
                <a:latin typeface="Times New Roman" panose="02020603050405020304" pitchFamily="18" charset="0"/>
                <a:ea typeface="Calibri" panose="020F0502020204030204" pitchFamily="34" charset="0"/>
                <a:cs typeface="Arial" panose="020B0604020202020204" pitchFamily="34" charset="0"/>
              </a:rPr>
              <a:t>Site and Tree Selection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pPr>
            <a:r>
              <a:rPr lang="en-US" sz="2400" dirty="0">
                <a:effectLst/>
                <a:latin typeface="Times New Roman" panose="02020603050405020304" pitchFamily="18" charset="0"/>
                <a:ea typeface="Calibri" panose="020F0502020204030204" pitchFamily="34" charset="0"/>
                <a:cs typeface="Arial" panose="020B0604020202020204" pitchFamily="34" charset="0"/>
              </a:rPr>
              <a:t>The Urban Forestry Manual is being developed by the USDA Forest Service, Region and Southern Research Station, and the Southern Group of State Foresters as an educational tool for State forestry agency employees and others who work with communities on urban forestry. It can be used for self-guided learning, finding specific information on a topic and developing workshops and presentations. </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04750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173943-4972-3AFB-32D5-AB88C37659F4}"/>
              </a:ext>
            </a:extLst>
          </p:cNvPr>
          <p:cNvSpPr txBox="1"/>
          <p:nvPr/>
        </p:nvSpPr>
        <p:spPr>
          <a:xfrm>
            <a:off x="424542" y="252807"/>
            <a:ext cx="11342915" cy="7366440"/>
          </a:xfrm>
          <a:prstGeom prst="rect">
            <a:avLst/>
          </a:prstGeom>
          <a:noFill/>
        </p:spPr>
        <p:txBody>
          <a:bodyPr wrap="square">
            <a:spAutoFit/>
          </a:bodyPr>
          <a:lstStyle/>
          <a:p>
            <a:pPr>
              <a:lnSpc>
                <a:spcPct val="150000"/>
              </a:lnSpc>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Using this Manual</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Low">
              <a:lnSpc>
                <a:spcPct val="150000"/>
              </a:lnSpc>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effectLst/>
                <a:latin typeface="Times New Roman" panose="02020603050405020304" pitchFamily="18" charset="0"/>
                <a:ea typeface="Calibri" panose="020F0502020204030204" pitchFamily="34" charset="0"/>
                <a:cs typeface="Times New Roman" panose="02020603050405020304" pitchFamily="18" charset="0"/>
              </a:rPr>
              <a:t>The Urban Forestry Manual provides the scientific, technical, and practical information needed to work with communities on urban forestry. There are 16 units (listed below) that address specific topics in the practice of urban forestry. These units have been developed as a series, each building upon the information in previous ones. The units may also be used individually to gain information about a specific topic.</a:t>
            </a:r>
          </a:p>
          <a:p>
            <a:pPr marL="342900" lvl="0" indent="-342900" algn="justLow">
              <a:lnSpc>
                <a:spcPct val="150000"/>
              </a:lnSpc>
              <a:buFont typeface="+mj-lt"/>
              <a:buAutoNum type="arabicPeriod"/>
            </a:pPr>
            <a:r>
              <a:rPr lang="en-US"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Benefits and Costs of the Urban Forest</a:t>
            </a:r>
            <a:endPar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Low">
              <a:lnSpc>
                <a:spcPct val="150000"/>
              </a:lnSpc>
              <a:buFont typeface="+mj-lt"/>
              <a:buAutoNum type="arabi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The Role of the State Forestry Agency in Urban Forestry </a:t>
            </a:r>
          </a:p>
          <a:p>
            <a:pPr marL="342900" lvl="0" indent="-342900" algn="justLow">
              <a:lnSpc>
                <a:spcPct val="150000"/>
              </a:lnSpc>
              <a:buFont typeface="+mj-lt"/>
              <a:buAutoNum type="arabi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Tree Biology </a:t>
            </a:r>
          </a:p>
          <a:p>
            <a:pPr marL="342900" lvl="0" indent="-342900" algn="justLow">
              <a:lnSpc>
                <a:spcPct val="150000"/>
              </a:lnSpc>
              <a:buFont typeface="+mj-lt"/>
              <a:buAutoNum type="arabi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Dendrology</a:t>
            </a:r>
          </a:p>
          <a:p>
            <a:pPr marL="342900" lvl="0" indent="-342900" algn="justLow">
              <a:lnSpc>
                <a:spcPct val="150000"/>
              </a:lnSpc>
              <a:buFont typeface="+mj-lt"/>
              <a:buAutoNum type="arabicPeriod"/>
            </a:pPr>
            <a:r>
              <a:rPr kumimoji="0" lang="en-US"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Urban Soils</a:t>
            </a: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p>
          <a:p>
            <a:pPr marL="342900" lvl="0" indent="-342900" algn="justLow">
              <a:lnSpc>
                <a:spcPct val="150000"/>
              </a:lnSpc>
              <a:buFont typeface="+mj-lt"/>
              <a:buAutoNum type="arabicPeriod"/>
            </a:pPr>
            <a:r>
              <a:rPr kumimoji="0" lang="en-US"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Site and Tree Selection</a:t>
            </a:r>
            <a:r>
              <a:rPr kumimoji="0" lang="en-US" b="0"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p>
          <a:p>
            <a:pPr marL="342900" lvl="0" indent="-342900" algn="justLow">
              <a:lnSpc>
                <a:spcPct val="150000"/>
              </a:lnSpc>
              <a:buFont typeface="+mj-lt"/>
              <a:buAutoNum type="arabicPeriod"/>
            </a:pPr>
            <a:r>
              <a:rPr kumimoji="0" lang="en-US"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Tree Planting</a:t>
            </a:r>
          </a:p>
          <a:p>
            <a:pPr marL="342900" lvl="0" indent="-342900" algn="justLow">
              <a:lnSpc>
                <a:spcPct val="150000"/>
              </a:lnSpc>
              <a:buFont typeface="+mj-lt"/>
              <a:buAutoNum type="arabi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Tree Maintenance </a:t>
            </a:r>
          </a:p>
          <a:p>
            <a:pPr marL="342900" lvl="0" indent="-342900" algn="justLow">
              <a:lnSpc>
                <a:spcPct val="150000"/>
              </a:lnSpc>
              <a:buFont typeface="+mj-lt"/>
              <a:buAutoNum type="arabi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Tree Diagnosis and Treatment </a:t>
            </a:r>
          </a:p>
          <a:p>
            <a:pPr marL="342900" lvl="0" indent="-342900" algn="justLow">
              <a:lnSpc>
                <a:spcPct val="150000"/>
              </a:lnSpc>
              <a:buFont typeface="+mj-lt"/>
              <a:buAutoNum type="arabi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Trees and Construction </a:t>
            </a:r>
          </a:p>
          <a:p>
            <a:pPr marL="342900" lvl="0" indent="-342900" algn="justLow">
              <a:lnSpc>
                <a:spcPct val="150000"/>
              </a:lnSpc>
              <a:buFont typeface="+mj-lt"/>
              <a:buAutoNum type="arabicPeriod"/>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Low">
              <a:lnSpc>
                <a:spcPct val="150000"/>
              </a:lnSpc>
              <a:buFont typeface="+mj-lt"/>
              <a:buAutoNum type="arabicPeriod"/>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9018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A517485-3BA2-FFDE-963A-D432A51A71C9}"/>
              </a:ext>
            </a:extLst>
          </p:cNvPr>
          <p:cNvSpPr txBox="1"/>
          <p:nvPr/>
        </p:nvSpPr>
        <p:spPr>
          <a:xfrm>
            <a:off x="495300" y="336487"/>
            <a:ext cx="11201400" cy="6119945"/>
          </a:xfrm>
          <a:prstGeom prst="rect">
            <a:avLst/>
          </a:prstGeom>
          <a:noFill/>
        </p:spPr>
        <p:txBody>
          <a:bodyPr wrap="square">
            <a:spAutoFit/>
          </a:bodyPr>
          <a:lstStyle/>
          <a:p>
            <a:pPr algn="justLow">
              <a:lnSpc>
                <a:spcPct val="150000"/>
              </a:lnSpc>
              <a:tabLst>
                <a:tab pos="768350" algn="l"/>
              </a:tabLst>
            </a:pPr>
            <a:r>
              <a:rPr lang="en-US" sz="24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Guidelines for selecting the right planting site and tree:</a:t>
            </a:r>
            <a:r>
              <a:rPr lang="en-US" sz="24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Low">
              <a:lnSpc>
                <a:spcPct val="150000"/>
              </a:lnSpc>
              <a:tabLst>
                <a:tab pos="768350" algn="l"/>
              </a:tabLs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Low">
              <a:lnSpc>
                <a:spcPct val="150000"/>
              </a:lnSpc>
              <a:tabLst>
                <a:tab pos="768350" algn="l"/>
              </a:tabLs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First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the reasons for planting a tree are discussed.</a:t>
            </a:r>
          </a:p>
          <a:p>
            <a:pPr algn="justLow">
              <a:lnSpc>
                <a:spcPct val="150000"/>
              </a:lnSpc>
              <a:tabLst>
                <a:tab pos="768350" algn="l"/>
              </a:tabLs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Second,</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important factors to consider when selecting a planting site and some common types of urban planting sites are covered.</a:t>
            </a:r>
          </a:p>
          <a:p>
            <a:pPr algn="justLow">
              <a:lnSpc>
                <a:spcPct val="150000"/>
              </a:lnSpc>
              <a:tabLst>
                <a:tab pos="768350" algn="l"/>
              </a:tabLs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Third,</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information is provided that will help in selecting the right tree for the site, which includes factors to consider when selecting a species and tree stock.</a:t>
            </a:r>
          </a:p>
          <a:p>
            <a:pPr algn="justLow">
              <a:lnSpc>
                <a:spcPct val="150000"/>
              </a:lnSpc>
              <a:tabLst>
                <a:tab pos="76835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This unit emphasizes the importance of planning when selecting a site and tree to avoid mistakes and future costs. It will also help you communicate more effectively with people in your community about selecting planting sites and finding the best types of trees for those sites.</a:t>
            </a:r>
          </a:p>
        </p:txBody>
      </p:sp>
    </p:spTree>
    <p:extLst>
      <p:ext uri="{BB962C8B-B14F-4D97-AF65-F5344CB8AC3E}">
        <p14:creationId xmlns:p14="http://schemas.microsoft.com/office/powerpoint/2010/main" val="1913689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FF35385-6325-3470-46D0-CD84E98EE9B8}"/>
              </a:ext>
            </a:extLst>
          </p:cNvPr>
          <p:cNvGraphicFramePr>
            <a:graphicFrameLocks noGrp="1"/>
          </p:cNvGraphicFramePr>
          <p:nvPr>
            <p:extLst>
              <p:ext uri="{D42A27DB-BD31-4B8C-83A1-F6EECF244321}">
                <p14:modId xmlns:p14="http://schemas.microsoft.com/office/powerpoint/2010/main" val="1975666688"/>
              </p:ext>
            </p:extLst>
          </p:nvPr>
        </p:nvGraphicFramePr>
        <p:xfrm>
          <a:off x="609600" y="772886"/>
          <a:ext cx="10972799" cy="5856514"/>
        </p:xfrm>
        <a:graphic>
          <a:graphicData uri="http://schemas.openxmlformats.org/drawingml/2006/table">
            <a:tbl>
              <a:tblPr firstRow="1" firstCol="1" bandRow="1"/>
              <a:tblGrid>
                <a:gridCol w="3942495">
                  <a:extLst>
                    <a:ext uri="{9D8B030D-6E8A-4147-A177-3AD203B41FA5}">
                      <a16:colId xmlns:a16="http://schemas.microsoft.com/office/drawing/2014/main" val="1416107145"/>
                    </a:ext>
                  </a:extLst>
                </a:gridCol>
                <a:gridCol w="3372704">
                  <a:extLst>
                    <a:ext uri="{9D8B030D-6E8A-4147-A177-3AD203B41FA5}">
                      <a16:colId xmlns:a16="http://schemas.microsoft.com/office/drawing/2014/main" val="2665053945"/>
                    </a:ext>
                  </a:extLst>
                </a:gridCol>
                <a:gridCol w="3657600">
                  <a:extLst>
                    <a:ext uri="{9D8B030D-6E8A-4147-A177-3AD203B41FA5}">
                      <a16:colId xmlns:a16="http://schemas.microsoft.com/office/drawing/2014/main" val="109651380"/>
                    </a:ext>
                  </a:extLst>
                </a:gridCol>
              </a:tblGrid>
              <a:tr h="493719">
                <a:tc>
                  <a:txBody>
                    <a:bodyPr/>
                    <a:lstStyle/>
                    <a:p>
                      <a:pPr algn="justLow">
                        <a:lnSpc>
                          <a:spcPct val="150000"/>
                        </a:lnSpc>
                        <a:tabLst>
                          <a:tab pos="768350" algn="l"/>
                        </a:tabLst>
                      </a:pPr>
                      <a:r>
                        <a:rPr lang="en-US" sz="20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Technical/Educational</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Low">
                        <a:lnSpc>
                          <a:spcPct val="150000"/>
                        </a:lnSpc>
                        <a:tabLst>
                          <a:tab pos="768350" algn="l"/>
                        </a:tabLst>
                      </a:pPr>
                      <a:r>
                        <a:rPr lang="en-US" sz="20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Technical/Educational</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Low">
                        <a:lnSpc>
                          <a:spcPct val="150000"/>
                        </a:lnSpc>
                        <a:tabLst>
                          <a:tab pos="768350" algn="l"/>
                        </a:tabLst>
                      </a:pPr>
                      <a:r>
                        <a:rPr lang="en-US" sz="20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Technical/Educational</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496081481"/>
                  </a:ext>
                </a:extLst>
              </a:tr>
              <a:tr h="5362795">
                <a:tc>
                  <a:txBody>
                    <a:bodyPr/>
                    <a:lstStyle/>
                    <a:p>
                      <a:pPr>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Site selection</a:t>
                      </a:r>
                    </a:p>
                    <a:p>
                      <a:pPr>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Tree selection</a:t>
                      </a:r>
                    </a:p>
                    <a:p>
                      <a:pPr>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Unique planting sites</a:t>
                      </a:r>
                    </a:p>
                    <a:p>
                      <a:pPr>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Planting requirements</a:t>
                      </a:r>
                    </a:p>
                    <a:p>
                      <a:pPr>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Identification of healthy tree stock</a:t>
                      </a:r>
                    </a:p>
                    <a:p>
                      <a:pPr>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Construction site evaluations</a:t>
                      </a:r>
                    </a:p>
                    <a:p>
                      <a:pPr>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Tree inventories</a:t>
                      </a:r>
                    </a:p>
                    <a:p>
                      <a:pPr>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Benefits and costs</a:t>
                      </a:r>
                    </a:p>
                    <a:p>
                      <a:pPr>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Workshops and presentations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Low">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Construction site planning</a:t>
                      </a:r>
                    </a:p>
                    <a:p>
                      <a:pPr algn="justLow">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Soil management</a:t>
                      </a:r>
                    </a:p>
                    <a:p>
                      <a:pPr algn="justLow">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Land-use management plans</a:t>
                      </a:r>
                    </a:p>
                    <a:p>
                      <a:pPr algn="justLow">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Urban forestry management and planning</a:t>
                      </a:r>
                    </a:p>
                    <a:p>
                      <a:pPr algn="justLow">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Urban wildlife management</a:t>
                      </a:r>
                    </a:p>
                    <a:p>
                      <a:pPr algn="justLow">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Urban habitat management</a:t>
                      </a:r>
                    </a:p>
                    <a:p>
                      <a:pPr algn="justLow">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Urban landscape programs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Low">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Tree Boards</a:t>
                      </a:r>
                    </a:p>
                    <a:p>
                      <a:pPr algn="justLow">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Individual homeowners</a:t>
                      </a:r>
                    </a:p>
                    <a:p>
                      <a:pPr algn="justLow">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Business owners</a:t>
                      </a:r>
                    </a:p>
                    <a:p>
                      <a:pPr algn="justLow">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Related professionals</a:t>
                      </a:r>
                    </a:p>
                    <a:p>
                      <a:pPr algn="justLow">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Utility companies</a:t>
                      </a:r>
                    </a:p>
                    <a:p>
                      <a:pPr algn="justLow">
                        <a:lnSpc>
                          <a:spcPct val="150000"/>
                        </a:lnSpc>
                        <a:tabLst>
                          <a:tab pos="768350" algn="l"/>
                        </a:tabLst>
                      </a:pPr>
                      <a:r>
                        <a:rPr lang="en-US" sz="2000" b="1">
                          <a:effectLst/>
                          <a:latin typeface="Times New Roman" panose="02020603050405020304" pitchFamily="18"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Times New Roman" panose="02020603050405020304" pitchFamily="18" charset="0"/>
                        </a:rPr>
                        <a:t>Policy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makers and elected officials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1434900"/>
                  </a:ext>
                </a:extLst>
              </a:tr>
            </a:tbl>
          </a:graphicData>
        </a:graphic>
      </p:graphicFrame>
      <p:sp>
        <p:nvSpPr>
          <p:cNvPr id="4" name="TextBox 3">
            <a:extLst>
              <a:ext uri="{FF2B5EF4-FFF2-40B4-BE49-F238E27FC236}">
                <a16:creationId xmlns:a16="http://schemas.microsoft.com/office/drawing/2014/main" id="{0F1A4740-3FCE-437F-0F88-0411C182B447}"/>
              </a:ext>
            </a:extLst>
          </p:cNvPr>
          <p:cNvSpPr txBox="1"/>
          <p:nvPr/>
        </p:nvSpPr>
        <p:spPr>
          <a:xfrm>
            <a:off x="609599" y="228600"/>
            <a:ext cx="10972799" cy="504625"/>
          </a:xfrm>
          <a:prstGeom prst="rect">
            <a:avLst/>
          </a:prstGeom>
          <a:noFill/>
        </p:spPr>
        <p:txBody>
          <a:bodyPr wrap="square">
            <a:spAutoFit/>
          </a:bodyPr>
          <a:lstStyle/>
          <a:p>
            <a:pPr algn="justLow">
              <a:lnSpc>
                <a:spcPct val="150000"/>
              </a:lnSpc>
              <a:tabLst>
                <a:tab pos="768350" algn="l"/>
              </a:tabLst>
            </a:pPr>
            <a:r>
              <a:rPr lang="en-US" sz="2000" b="1" dirty="0">
                <a:effectLst/>
                <a:latin typeface="Times New Roman" panose="02020603050405020304" pitchFamily="18" charset="0"/>
                <a:ea typeface="Calibri" panose="020F0502020204030204" pitchFamily="34" charset="0"/>
                <a:cs typeface="Arial" panose="020B0604020202020204" pitchFamily="34" charset="0"/>
              </a:rPr>
              <a:t>Table 1.</a:t>
            </a:r>
            <a:r>
              <a:rPr lang="en-US" sz="2000" dirty="0">
                <a:effectLst/>
                <a:latin typeface="Times New Roman" panose="02020603050405020304" pitchFamily="18" charset="0"/>
                <a:ea typeface="Calibri" panose="020F0502020204030204" pitchFamily="34" charset="0"/>
                <a:cs typeface="Arial" panose="020B0604020202020204" pitchFamily="34" charset="0"/>
              </a:rPr>
              <a:t> Examples of ways to provide site and tree selection assistance and potential recipients.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893958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TotalTime>
  <Words>511</Words>
  <Application>Microsoft Office PowerPoint</Application>
  <PresentationFormat>Widescreen</PresentationFormat>
  <Paragraphs>63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LENOVO</dc:creator>
  <cp:lastModifiedBy>Engineer Aven</cp:lastModifiedBy>
  <cp:revision>22</cp:revision>
  <dcterms:created xsi:type="dcterms:W3CDTF">2024-09-30T18:41:06Z</dcterms:created>
  <dcterms:modified xsi:type="dcterms:W3CDTF">2025-03-03T12:49:48Z</dcterms:modified>
</cp:coreProperties>
</file>