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B8154-FB48-740F-2B85-DC67FB299CB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07F873E-426C-7F8D-D5AC-EE13A58D40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F764BAE-2598-3870-F85A-964E96AFA1AD}"/>
              </a:ext>
            </a:extLst>
          </p:cNvPr>
          <p:cNvSpPr>
            <a:spLocks noGrp="1"/>
          </p:cNvSpPr>
          <p:nvPr>
            <p:ph type="dt" sz="half" idx="10"/>
          </p:nvPr>
        </p:nvSpPr>
        <p:spPr/>
        <p:txBody>
          <a:bodyPr/>
          <a:lstStyle/>
          <a:p>
            <a:fld id="{88186013-646D-4692-9502-660106D3C5CC}" type="datetimeFigureOut">
              <a:rPr lang="en-US" smtClean="0"/>
              <a:t>3/3/2025</a:t>
            </a:fld>
            <a:endParaRPr lang="en-US"/>
          </a:p>
        </p:txBody>
      </p:sp>
      <p:sp>
        <p:nvSpPr>
          <p:cNvPr id="5" name="Footer Placeholder 4">
            <a:extLst>
              <a:ext uri="{FF2B5EF4-FFF2-40B4-BE49-F238E27FC236}">
                <a16:creationId xmlns:a16="http://schemas.microsoft.com/office/drawing/2014/main" id="{34ED7C7E-413D-6706-D77D-1900E852B1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AB23DD-2343-AE02-0922-9A8DB7C43BB7}"/>
              </a:ext>
            </a:extLst>
          </p:cNvPr>
          <p:cNvSpPr>
            <a:spLocks noGrp="1"/>
          </p:cNvSpPr>
          <p:nvPr>
            <p:ph type="sldNum" sz="quarter" idx="12"/>
          </p:nvPr>
        </p:nvSpPr>
        <p:spPr/>
        <p:txBody>
          <a:bodyPr/>
          <a:lstStyle/>
          <a:p>
            <a:fld id="{84C5E182-0CB9-4F5D-AA06-468C0A151B07}" type="slidenum">
              <a:rPr lang="en-US" smtClean="0"/>
              <a:t>‹#›</a:t>
            </a:fld>
            <a:endParaRPr lang="en-US"/>
          </a:p>
        </p:txBody>
      </p:sp>
    </p:spTree>
    <p:extLst>
      <p:ext uri="{BB962C8B-B14F-4D97-AF65-F5344CB8AC3E}">
        <p14:creationId xmlns:p14="http://schemas.microsoft.com/office/powerpoint/2010/main" val="774677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D8348-7EFB-DA62-7564-01A6C501C6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65FBE49-E124-98FF-D17D-CEFE8614829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F3B11B-72AC-FA7D-AF89-DB28ED17DEC8}"/>
              </a:ext>
            </a:extLst>
          </p:cNvPr>
          <p:cNvSpPr>
            <a:spLocks noGrp="1"/>
          </p:cNvSpPr>
          <p:nvPr>
            <p:ph type="dt" sz="half" idx="10"/>
          </p:nvPr>
        </p:nvSpPr>
        <p:spPr/>
        <p:txBody>
          <a:bodyPr/>
          <a:lstStyle/>
          <a:p>
            <a:fld id="{88186013-646D-4692-9502-660106D3C5CC}" type="datetimeFigureOut">
              <a:rPr lang="en-US" smtClean="0"/>
              <a:t>3/3/2025</a:t>
            </a:fld>
            <a:endParaRPr lang="en-US"/>
          </a:p>
        </p:txBody>
      </p:sp>
      <p:sp>
        <p:nvSpPr>
          <p:cNvPr id="5" name="Footer Placeholder 4">
            <a:extLst>
              <a:ext uri="{FF2B5EF4-FFF2-40B4-BE49-F238E27FC236}">
                <a16:creationId xmlns:a16="http://schemas.microsoft.com/office/drawing/2014/main" id="{CE02E857-5804-E38B-EDD5-6F8684A25D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BD3F5D-5800-70BE-B9F0-1EB71F16980D}"/>
              </a:ext>
            </a:extLst>
          </p:cNvPr>
          <p:cNvSpPr>
            <a:spLocks noGrp="1"/>
          </p:cNvSpPr>
          <p:nvPr>
            <p:ph type="sldNum" sz="quarter" idx="12"/>
          </p:nvPr>
        </p:nvSpPr>
        <p:spPr/>
        <p:txBody>
          <a:bodyPr/>
          <a:lstStyle/>
          <a:p>
            <a:fld id="{84C5E182-0CB9-4F5D-AA06-468C0A151B07}" type="slidenum">
              <a:rPr lang="en-US" smtClean="0"/>
              <a:t>‹#›</a:t>
            </a:fld>
            <a:endParaRPr lang="en-US"/>
          </a:p>
        </p:txBody>
      </p:sp>
    </p:spTree>
    <p:extLst>
      <p:ext uri="{BB962C8B-B14F-4D97-AF65-F5344CB8AC3E}">
        <p14:creationId xmlns:p14="http://schemas.microsoft.com/office/powerpoint/2010/main" val="3624008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CACBE7F-9744-D22D-9AEB-A0A95583E6A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1679A79-B7F4-8F5E-C92A-C42252EE5B8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E02245-C453-B144-36BE-3F2A3A3FE4C1}"/>
              </a:ext>
            </a:extLst>
          </p:cNvPr>
          <p:cNvSpPr>
            <a:spLocks noGrp="1"/>
          </p:cNvSpPr>
          <p:nvPr>
            <p:ph type="dt" sz="half" idx="10"/>
          </p:nvPr>
        </p:nvSpPr>
        <p:spPr/>
        <p:txBody>
          <a:bodyPr/>
          <a:lstStyle/>
          <a:p>
            <a:fld id="{88186013-646D-4692-9502-660106D3C5CC}" type="datetimeFigureOut">
              <a:rPr lang="en-US" smtClean="0"/>
              <a:t>3/3/2025</a:t>
            </a:fld>
            <a:endParaRPr lang="en-US"/>
          </a:p>
        </p:txBody>
      </p:sp>
      <p:sp>
        <p:nvSpPr>
          <p:cNvPr id="5" name="Footer Placeholder 4">
            <a:extLst>
              <a:ext uri="{FF2B5EF4-FFF2-40B4-BE49-F238E27FC236}">
                <a16:creationId xmlns:a16="http://schemas.microsoft.com/office/drawing/2014/main" id="{C6FFD8A0-91A6-1375-5974-2A6D4CCB64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5D800C-7B28-68A1-EBE9-AE01834D9288}"/>
              </a:ext>
            </a:extLst>
          </p:cNvPr>
          <p:cNvSpPr>
            <a:spLocks noGrp="1"/>
          </p:cNvSpPr>
          <p:nvPr>
            <p:ph type="sldNum" sz="quarter" idx="12"/>
          </p:nvPr>
        </p:nvSpPr>
        <p:spPr/>
        <p:txBody>
          <a:bodyPr/>
          <a:lstStyle/>
          <a:p>
            <a:fld id="{84C5E182-0CB9-4F5D-AA06-468C0A151B07}" type="slidenum">
              <a:rPr lang="en-US" smtClean="0"/>
              <a:t>‹#›</a:t>
            </a:fld>
            <a:endParaRPr lang="en-US"/>
          </a:p>
        </p:txBody>
      </p:sp>
    </p:spTree>
    <p:extLst>
      <p:ext uri="{BB962C8B-B14F-4D97-AF65-F5344CB8AC3E}">
        <p14:creationId xmlns:p14="http://schemas.microsoft.com/office/powerpoint/2010/main" val="310639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EA522-B934-6365-2136-2F9E9B7B9A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9BFB81C-E46D-9966-E00B-90BCC154F3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0A5BC6-0845-5993-76FB-20AF55981EA5}"/>
              </a:ext>
            </a:extLst>
          </p:cNvPr>
          <p:cNvSpPr>
            <a:spLocks noGrp="1"/>
          </p:cNvSpPr>
          <p:nvPr>
            <p:ph type="dt" sz="half" idx="10"/>
          </p:nvPr>
        </p:nvSpPr>
        <p:spPr/>
        <p:txBody>
          <a:bodyPr/>
          <a:lstStyle/>
          <a:p>
            <a:fld id="{88186013-646D-4692-9502-660106D3C5CC}" type="datetimeFigureOut">
              <a:rPr lang="en-US" smtClean="0"/>
              <a:t>3/3/2025</a:t>
            </a:fld>
            <a:endParaRPr lang="en-US"/>
          </a:p>
        </p:txBody>
      </p:sp>
      <p:sp>
        <p:nvSpPr>
          <p:cNvPr id="5" name="Footer Placeholder 4">
            <a:extLst>
              <a:ext uri="{FF2B5EF4-FFF2-40B4-BE49-F238E27FC236}">
                <a16:creationId xmlns:a16="http://schemas.microsoft.com/office/drawing/2014/main" id="{5983B1F5-0553-1A5A-8F6C-6EC5769D48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4322C4-08A5-189F-313E-7481597AB378}"/>
              </a:ext>
            </a:extLst>
          </p:cNvPr>
          <p:cNvSpPr>
            <a:spLocks noGrp="1"/>
          </p:cNvSpPr>
          <p:nvPr>
            <p:ph type="sldNum" sz="quarter" idx="12"/>
          </p:nvPr>
        </p:nvSpPr>
        <p:spPr/>
        <p:txBody>
          <a:bodyPr/>
          <a:lstStyle/>
          <a:p>
            <a:fld id="{84C5E182-0CB9-4F5D-AA06-468C0A151B07}" type="slidenum">
              <a:rPr lang="en-US" smtClean="0"/>
              <a:t>‹#›</a:t>
            </a:fld>
            <a:endParaRPr lang="en-US"/>
          </a:p>
        </p:txBody>
      </p:sp>
    </p:spTree>
    <p:extLst>
      <p:ext uri="{BB962C8B-B14F-4D97-AF65-F5344CB8AC3E}">
        <p14:creationId xmlns:p14="http://schemas.microsoft.com/office/powerpoint/2010/main" val="3288474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709AD-490A-B6A6-B7DB-6850414101D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7E11907-48F6-01C7-89EF-7246EB5E357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05550F2-7CD7-CB22-FEF7-03601CB27508}"/>
              </a:ext>
            </a:extLst>
          </p:cNvPr>
          <p:cNvSpPr>
            <a:spLocks noGrp="1"/>
          </p:cNvSpPr>
          <p:nvPr>
            <p:ph type="dt" sz="half" idx="10"/>
          </p:nvPr>
        </p:nvSpPr>
        <p:spPr/>
        <p:txBody>
          <a:bodyPr/>
          <a:lstStyle/>
          <a:p>
            <a:fld id="{88186013-646D-4692-9502-660106D3C5CC}" type="datetimeFigureOut">
              <a:rPr lang="en-US" smtClean="0"/>
              <a:t>3/3/2025</a:t>
            </a:fld>
            <a:endParaRPr lang="en-US"/>
          </a:p>
        </p:txBody>
      </p:sp>
      <p:sp>
        <p:nvSpPr>
          <p:cNvPr id="5" name="Footer Placeholder 4">
            <a:extLst>
              <a:ext uri="{FF2B5EF4-FFF2-40B4-BE49-F238E27FC236}">
                <a16:creationId xmlns:a16="http://schemas.microsoft.com/office/drawing/2014/main" id="{11091BA8-9825-77E8-0EEB-0A41CFC313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5FEDE4-CF36-F425-9A16-841B608E73BB}"/>
              </a:ext>
            </a:extLst>
          </p:cNvPr>
          <p:cNvSpPr>
            <a:spLocks noGrp="1"/>
          </p:cNvSpPr>
          <p:nvPr>
            <p:ph type="sldNum" sz="quarter" idx="12"/>
          </p:nvPr>
        </p:nvSpPr>
        <p:spPr/>
        <p:txBody>
          <a:bodyPr/>
          <a:lstStyle/>
          <a:p>
            <a:fld id="{84C5E182-0CB9-4F5D-AA06-468C0A151B07}" type="slidenum">
              <a:rPr lang="en-US" smtClean="0"/>
              <a:t>‹#›</a:t>
            </a:fld>
            <a:endParaRPr lang="en-US"/>
          </a:p>
        </p:txBody>
      </p:sp>
    </p:spTree>
    <p:extLst>
      <p:ext uri="{BB962C8B-B14F-4D97-AF65-F5344CB8AC3E}">
        <p14:creationId xmlns:p14="http://schemas.microsoft.com/office/powerpoint/2010/main" val="2359722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FC36F-FF00-EA64-D5D7-2C9B9EE695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B3DB272-FDD5-65FC-0A4E-36B4F05DE15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2FB08B4-7B6C-73A5-D39B-4D25CB79BDF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2D1BBD2-AFE3-50DA-280A-B41E573F4718}"/>
              </a:ext>
            </a:extLst>
          </p:cNvPr>
          <p:cNvSpPr>
            <a:spLocks noGrp="1"/>
          </p:cNvSpPr>
          <p:nvPr>
            <p:ph type="dt" sz="half" idx="10"/>
          </p:nvPr>
        </p:nvSpPr>
        <p:spPr/>
        <p:txBody>
          <a:bodyPr/>
          <a:lstStyle/>
          <a:p>
            <a:fld id="{88186013-646D-4692-9502-660106D3C5CC}" type="datetimeFigureOut">
              <a:rPr lang="en-US" smtClean="0"/>
              <a:t>3/3/2025</a:t>
            </a:fld>
            <a:endParaRPr lang="en-US"/>
          </a:p>
        </p:txBody>
      </p:sp>
      <p:sp>
        <p:nvSpPr>
          <p:cNvPr id="6" name="Footer Placeholder 5">
            <a:extLst>
              <a:ext uri="{FF2B5EF4-FFF2-40B4-BE49-F238E27FC236}">
                <a16:creationId xmlns:a16="http://schemas.microsoft.com/office/drawing/2014/main" id="{0055552E-DEA4-647C-D208-BFCB87FDE6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199585-37AD-E88D-F2FF-FFF27F3AD6E2}"/>
              </a:ext>
            </a:extLst>
          </p:cNvPr>
          <p:cNvSpPr>
            <a:spLocks noGrp="1"/>
          </p:cNvSpPr>
          <p:nvPr>
            <p:ph type="sldNum" sz="quarter" idx="12"/>
          </p:nvPr>
        </p:nvSpPr>
        <p:spPr/>
        <p:txBody>
          <a:bodyPr/>
          <a:lstStyle/>
          <a:p>
            <a:fld id="{84C5E182-0CB9-4F5D-AA06-468C0A151B07}" type="slidenum">
              <a:rPr lang="en-US" smtClean="0"/>
              <a:t>‹#›</a:t>
            </a:fld>
            <a:endParaRPr lang="en-US"/>
          </a:p>
        </p:txBody>
      </p:sp>
    </p:spTree>
    <p:extLst>
      <p:ext uri="{BB962C8B-B14F-4D97-AF65-F5344CB8AC3E}">
        <p14:creationId xmlns:p14="http://schemas.microsoft.com/office/powerpoint/2010/main" val="3020347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14685-133F-A0DE-5953-C8E9964BF79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CA0E385-EF0F-BC10-EA6A-9B1505898C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1ED7C0-C6C4-68A0-13F3-13B78D64169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A795D35-DAC1-E8F9-B53E-68094FF27A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692B7FF-916A-B12B-7295-B82502F706F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4F1B759-5D58-BDE9-7DA3-CB370DF4A518}"/>
              </a:ext>
            </a:extLst>
          </p:cNvPr>
          <p:cNvSpPr>
            <a:spLocks noGrp="1"/>
          </p:cNvSpPr>
          <p:nvPr>
            <p:ph type="dt" sz="half" idx="10"/>
          </p:nvPr>
        </p:nvSpPr>
        <p:spPr/>
        <p:txBody>
          <a:bodyPr/>
          <a:lstStyle/>
          <a:p>
            <a:fld id="{88186013-646D-4692-9502-660106D3C5CC}" type="datetimeFigureOut">
              <a:rPr lang="en-US" smtClean="0"/>
              <a:t>3/3/2025</a:t>
            </a:fld>
            <a:endParaRPr lang="en-US"/>
          </a:p>
        </p:txBody>
      </p:sp>
      <p:sp>
        <p:nvSpPr>
          <p:cNvPr id="8" name="Footer Placeholder 7">
            <a:extLst>
              <a:ext uri="{FF2B5EF4-FFF2-40B4-BE49-F238E27FC236}">
                <a16:creationId xmlns:a16="http://schemas.microsoft.com/office/drawing/2014/main" id="{1681D13C-3E9B-F58C-8E05-1C1420A230B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C7D61A6-DD3C-FBC1-04EE-517BE6A94AF7}"/>
              </a:ext>
            </a:extLst>
          </p:cNvPr>
          <p:cNvSpPr>
            <a:spLocks noGrp="1"/>
          </p:cNvSpPr>
          <p:nvPr>
            <p:ph type="sldNum" sz="quarter" idx="12"/>
          </p:nvPr>
        </p:nvSpPr>
        <p:spPr/>
        <p:txBody>
          <a:bodyPr/>
          <a:lstStyle/>
          <a:p>
            <a:fld id="{84C5E182-0CB9-4F5D-AA06-468C0A151B07}" type="slidenum">
              <a:rPr lang="en-US" smtClean="0"/>
              <a:t>‹#›</a:t>
            </a:fld>
            <a:endParaRPr lang="en-US"/>
          </a:p>
        </p:txBody>
      </p:sp>
    </p:spTree>
    <p:extLst>
      <p:ext uri="{BB962C8B-B14F-4D97-AF65-F5344CB8AC3E}">
        <p14:creationId xmlns:p14="http://schemas.microsoft.com/office/powerpoint/2010/main" val="2801368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A43B4-111E-F07B-E7FF-F36C783BE57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7F17902-C435-8F80-43F1-ACEAF09A9283}"/>
              </a:ext>
            </a:extLst>
          </p:cNvPr>
          <p:cNvSpPr>
            <a:spLocks noGrp="1"/>
          </p:cNvSpPr>
          <p:nvPr>
            <p:ph type="dt" sz="half" idx="10"/>
          </p:nvPr>
        </p:nvSpPr>
        <p:spPr/>
        <p:txBody>
          <a:bodyPr/>
          <a:lstStyle/>
          <a:p>
            <a:fld id="{88186013-646D-4692-9502-660106D3C5CC}" type="datetimeFigureOut">
              <a:rPr lang="en-US" smtClean="0"/>
              <a:t>3/3/2025</a:t>
            </a:fld>
            <a:endParaRPr lang="en-US"/>
          </a:p>
        </p:txBody>
      </p:sp>
      <p:sp>
        <p:nvSpPr>
          <p:cNvPr id="4" name="Footer Placeholder 3">
            <a:extLst>
              <a:ext uri="{FF2B5EF4-FFF2-40B4-BE49-F238E27FC236}">
                <a16:creationId xmlns:a16="http://schemas.microsoft.com/office/drawing/2014/main" id="{37693B42-0966-D38F-A569-ADDE8880D8A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BB192E9-788E-EF01-4FCC-BB545B0D49F0}"/>
              </a:ext>
            </a:extLst>
          </p:cNvPr>
          <p:cNvSpPr>
            <a:spLocks noGrp="1"/>
          </p:cNvSpPr>
          <p:nvPr>
            <p:ph type="sldNum" sz="quarter" idx="12"/>
          </p:nvPr>
        </p:nvSpPr>
        <p:spPr/>
        <p:txBody>
          <a:bodyPr/>
          <a:lstStyle/>
          <a:p>
            <a:fld id="{84C5E182-0CB9-4F5D-AA06-468C0A151B07}" type="slidenum">
              <a:rPr lang="en-US" smtClean="0"/>
              <a:t>‹#›</a:t>
            </a:fld>
            <a:endParaRPr lang="en-US"/>
          </a:p>
        </p:txBody>
      </p:sp>
    </p:spTree>
    <p:extLst>
      <p:ext uri="{BB962C8B-B14F-4D97-AF65-F5344CB8AC3E}">
        <p14:creationId xmlns:p14="http://schemas.microsoft.com/office/powerpoint/2010/main" val="1346517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3F9761-1B44-F011-A55E-9B19442277EE}"/>
              </a:ext>
            </a:extLst>
          </p:cNvPr>
          <p:cNvSpPr>
            <a:spLocks noGrp="1"/>
          </p:cNvSpPr>
          <p:nvPr>
            <p:ph type="dt" sz="half" idx="10"/>
          </p:nvPr>
        </p:nvSpPr>
        <p:spPr/>
        <p:txBody>
          <a:bodyPr/>
          <a:lstStyle/>
          <a:p>
            <a:fld id="{88186013-646D-4692-9502-660106D3C5CC}" type="datetimeFigureOut">
              <a:rPr lang="en-US" smtClean="0"/>
              <a:t>3/3/2025</a:t>
            </a:fld>
            <a:endParaRPr lang="en-US"/>
          </a:p>
        </p:txBody>
      </p:sp>
      <p:sp>
        <p:nvSpPr>
          <p:cNvPr id="3" name="Footer Placeholder 2">
            <a:extLst>
              <a:ext uri="{FF2B5EF4-FFF2-40B4-BE49-F238E27FC236}">
                <a16:creationId xmlns:a16="http://schemas.microsoft.com/office/drawing/2014/main" id="{EF8E37CC-34F3-8219-AF27-FE8B7A7B1D0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48B5263-9F92-E035-AD92-F8C6F982BBC4}"/>
              </a:ext>
            </a:extLst>
          </p:cNvPr>
          <p:cNvSpPr>
            <a:spLocks noGrp="1"/>
          </p:cNvSpPr>
          <p:nvPr>
            <p:ph type="sldNum" sz="quarter" idx="12"/>
          </p:nvPr>
        </p:nvSpPr>
        <p:spPr/>
        <p:txBody>
          <a:bodyPr/>
          <a:lstStyle/>
          <a:p>
            <a:fld id="{84C5E182-0CB9-4F5D-AA06-468C0A151B07}" type="slidenum">
              <a:rPr lang="en-US" smtClean="0"/>
              <a:t>‹#›</a:t>
            </a:fld>
            <a:endParaRPr lang="en-US"/>
          </a:p>
        </p:txBody>
      </p:sp>
    </p:spTree>
    <p:extLst>
      <p:ext uri="{BB962C8B-B14F-4D97-AF65-F5344CB8AC3E}">
        <p14:creationId xmlns:p14="http://schemas.microsoft.com/office/powerpoint/2010/main" val="927669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8B5FD-56DB-B093-D363-990EDA0080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53A8E92-4D79-9C28-490E-660D3C1AADB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196AB05-C1B2-B4D4-240D-5F2E892D36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823F98-2274-1761-4636-F38CB25E60C3}"/>
              </a:ext>
            </a:extLst>
          </p:cNvPr>
          <p:cNvSpPr>
            <a:spLocks noGrp="1"/>
          </p:cNvSpPr>
          <p:nvPr>
            <p:ph type="dt" sz="half" idx="10"/>
          </p:nvPr>
        </p:nvSpPr>
        <p:spPr/>
        <p:txBody>
          <a:bodyPr/>
          <a:lstStyle/>
          <a:p>
            <a:fld id="{88186013-646D-4692-9502-660106D3C5CC}" type="datetimeFigureOut">
              <a:rPr lang="en-US" smtClean="0"/>
              <a:t>3/3/2025</a:t>
            </a:fld>
            <a:endParaRPr lang="en-US"/>
          </a:p>
        </p:txBody>
      </p:sp>
      <p:sp>
        <p:nvSpPr>
          <p:cNvPr id="6" name="Footer Placeholder 5">
            <a:extLst>
              <a:ext uri="{FF2B5EF4-FFF2-40B4-BE49-F238E27FC236}">
                <a16:creationId xmlns:a16="http://schemas.microsoft.com/office/drawing/2014/main" id="{6555331A-2124-C56F-3F63-FC71848BDA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B167B8-626E-005E-E2BC-4CF824158738}"/>
              </a:ext>
            </a:extLst>
          </p:cNvPr>
          <p:cNvSpPr>
            <a:spLocks noGrp="1"/>
          </p:cNvSpPr>
          <p:nvPr>
            <p:ph type="sldNum" sz="quarter" idx="12"/>
          </p:nvPr>
        </p:nvSpPr>
        <p:spPr/>
        <p:txBody>
          <a:bodyPr/>
          <a:lstStyle/>
          <a:p>
            <a:fld id="{84C5E182-0CB9-4F5D-AA06-468C0A151B07}" type="slidenum">
              <a:rPr lang="en-US" smtClean="0"/>
              <a:t>‹#›</a:t>
            </a:fld>
            <a:endParaRPr lang="en-US"/>
          </a:p>
        </p:txBody>
      </p:sp>
    </p:spTree>
    <p:extLst>
      <p:ext uri="{BB962C8B-B14F-4D97-AF65-F5344CB8AC3E}">
        <p14:creationId xmlns:p14="http://schemas.microsoft.com/office/powerpoint/2010/main" val="4114732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EC9B5-6C8A-2CA0-9640-4AB431112C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9E95B81-5937-0ADC-3AD2-CB2B95D8B4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5279536-032C-72CB-8EB3-797E5C44CC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A3D70A-A5FA-4FB8-5C50-F2AA355FCA6D}"/>
              </a:ext>
            </a:extLst>
          </p:cNvPr>
          <p:cNvSpPr>
            <a:spLocks noGrp="1"/>
          </p:cNvSpPr>
          <p:nvPr>
            <p:ph type="dt" sz="half" idx="10"/>
          </p:nvPr>
        </p:nvSpPr>
        <p:spPr/>
        <p:txBody>
          <a:bodyPr/>
          <a:lstStyle/>
          <a:p>
            <a:fld id="{88186013-646D-4692-9502-660106D3C5CC}" type="datetimeFigureOut">
              <a:rPr lang="en-US" smtClean="0"/>
              <a:t>3/3/2025</a:t>
            </a:fld>
            <a:endParaRPr lang="en-US"/>
          </a:p>
        </p:txBody>
      </p:sp>
      <p:sp>
        <p:nvSpPr>
          <p:cNvPr id="6" name="Footer Placeholder 5">
            <a:extLst>
              <a:ext uri="{FF2B5EF4-FFF2-40B4-BE49-F238E27FC236}">
                <a16:creationId xmlns:a16="http://schemas.microsoft.com/office/drawing/2014/main" id="{753B3455-B79B-0B47-F6EB-545AD7FD95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A3AA395-B021-D2E0-E8DF-E05F3B883DE5}"/>
              </a:ext>
            </a:extLst>
          </p:cNvPr>
          <p:cNvSpPr>
            <a:spLocks noGrp="1"/>
          </p:cNvSpPr>
          <p:nvPr>
            <p:ph type="sldNum" sz="quarter" idx="12"/>
          </p:nvPr>
        </p:nvSpPr>
        <p:spPr/>
        <p:txBody>
          <a:bodyPr/>
          <a:lstStyle/>
          <a:p>
            <a:fld id="{84C5E182-0CB9-4F5D-AA06-468C0A151B07}" type="slidenum">
              <a:rPr lang="en-US" smtClean="0"/>
              <a:t>‹#›</a:t>
            </a:fld>
            <a:endParaRPr lang="en-US"/>
          </a:p>
        </p:txBody>
      </p:sp>
    </p:spTree>
    <p:extLst>
      <p:ext uri="{BB962C8B-B14F-4D97-AF65-F5344CB8AC3E}">
        <p14:creationId xmlns:p14="http://schemas.microsoft.com/office/powerpoint/2010/main" val="2915201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6CBE90-5EB9-8547-A0FE-8A0698EE3E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AB3B6EA-2CD3-507F-EAD8-5E0617064B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0A2BCC-4617-852C-BA90-F9DB0E7C16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186013-646D-4692-9502-660106D3C5CC}" type="datetimeFigureOut">
              <a:rPr lang="en-US" smtClean="0"/>
              <a:t>3/3/2025</a:t>
            </a:fld>
            <a:endParaRPr lang="en-US"/>
          </a:p>
        </p:txBody>
      </p:sp>
      <p:sp>
        <p:nvSpPr>
          <p:cNvPr id="5" name="Footer Placeholder 4">
            <a:extLst>
              <a:ext uri="{FF2B5EF4-FFF2-40B4-BE49-F238E27FC236}">
                <a16:creationId xmlns:a16="http://schemas.microsoft.com/office/drawing/2014/main" id="{A75C533B-36F5-64DD-08E9-D448AFC54E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DCFD467-CFA7-899C-4ADC-F21F144736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C5E182-0CB9-4F5D-AA06-468C0A151B07}" type="slidenum">
              <a:rPr lang="en-US" smtClean="0"/>
              <a:t>‹#›</a:t>
            </a:fld>
            <a:endParaRPr lang="en-US"/>
          </a:p>
        </p:txBody>
      </p:sp>
    </p:spTree>
    <p:extLst>
      <p:ext uri="{BB962C8B-B14F-4D97-AF65-F5344CB8AC3E}">
        <p14:creationId xmlns:p14="http://schemas.microsoft.com/office/powerpoint/2010/main" val="650362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0B56629-347C-3171-71A6-20FD5FF355EB}"/>
              </a:ext>
            </a:extLst>
          </p:cNvPr>
          <p:cNvSpPr txBox="1"/>
          <p:nvPr/>
        </p:nvSpPr>
        <p:spPr>
          <a:xfrm>
            <a:off x="3048000" y="687575"/>
            <a:ext cx="5388429" cy="1200329"/>
          </a:xfrm>
          <a:prstGeom prst="rect">
            <a:avLst/>
          </a:prstGeom>
          <a:noFill/>
        </p:spPr>
        <p:txBody>
          <a:bodyPr wrap="square">
            <a:spAutoFit/>
          </a:bodyPr>
          <a:lstStyle/>
          <a:p>
            <a:pPr marL="0" marR="0" algn="ctr">
              <a:spcBef>
                <a:spcPts val="0"/>
              </a:spcBef>
              <a:spcAft>
                <a:spcPts val="0"/>
              </a:spcAft>
              <a:tabLst>
                <a:tab pos="2971800" algn="ctr"/>
                <a:tab pos="5943600" algn="r"/>
              </a:tabLst>
            </a:pP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Salahaddin University – Erbil</a:t>
            </a:r>
          </a:p>
          <a:p>
            <a:pPr marL="0" marR="0" algn="ctr">
              <a:spcBef>
                <a:spcPts val="0"/>
              </a:spcBef>
              <a:spcAft>
                <a:spcPts val="0"/>
              </a:spcAft>
              <a:tabLst>
                <a:tab pos="2971800" algn="ctr"/>
                <a:tab pos="5943600" algn="r"/>
              </a:tabLst>
            </a:pP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College of Agricultural Engineering Sciences                                            </a:t>
            </a:r>
          </a:p>
          <a:p>
            <a:pPr marL="0" marR="0" algn="ctr">
              <a:spcBef>
                <a:spcPts val="0"/>
              </a:spcBef>
              <a:spcAft>
                <a:spcPts val="0"/>
              </a:spcAft>
              <a:tabLst>
                <a:tab pos="2971800" algn="ctr"/>
                <a:tab pos="5943600" algn="r"/>
              </a:tabLst>
            </a:pP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Department of Forestry / 4</a:t>
            </a:r>
            <a:r>
              <a:rPr lang="en-US" kern="100" baseline="30000" dirty="0">
                <a:effectLst/>
                <a:latin typeface="Times New Roman" panose="02020603050405020304" pitchFamily="18" charset="0"/>
                <a:ea typeface="Calibri" panose="020F0502020204030204" pitchFamily="34" charset="0"/>
                <a:cs typeface="Times New Roman" panose="02020603050405020304" pitchFamily="18" charset="0"/>
              </a:rPr>
              <a:t>th</a:t>
            </a: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 Class</a:t>
            </a:r>
          </a:p>
          <a:p>
            <a:pPr marL="0" marR="0" algn="ctr">
              <a:spcBef>
                <a:spcPts val="0"/>
              </a:spcBef>
              <a:spcAft>
                <a:spcPts val="0"/>
              </a:spcAft>
              <a:tabLst>
                <a:tab pos="2971800" algn="ctr"/>
                <a:tab pos="5943600" algn="r"/>
              </a:tabLst>
            </a:pP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Urban Forest /Theory</a:t>
            </a:r>
          </a:p>
        </p:txBody>
      </p:sp>
      <p:sp>
        <p:nvSpPr>
          <p:cNvPr id="5" name="TextBox 4">
            <a:extLst>
              <a:ext uri="{FF2B5EF4-FFF2-40B4-BE49-F238E27FC236}">
                <a16:creationId xmlns:a16="http://schemas.microsoft.com/office/drawing/2014/main" id="{038F75C2-543C-E05C-DD61-E53D1AB36D70}"/>
              </a:ext>
            </a:extLst>
          </p:cNvPr>
          <p:cNvSpPr txBox="1"/>
          <p:nvPr/>
        </p:nvSpPr>
        <p:spPr>
          <a:xfrm>
            <a:off x="3048000" y="3074181"/>
            <a:ext cx="6096000" cy="461665"/>
          </a:xfrm>
          <a:prstGeom prst="rect">
            <a:avLst/>
          </a:prstGeom>
          <a:noFill/>
        </p:spPr>
        <p:txBody>
          <a:bodyPr wrap="square">
            <a:spAutoFit/>
          </a:bodyPr>
          <a:lstStyle/>
          <a:p>
            <a:pPr algn="ctr"/>
            <a:r>
              <a:rPr kumimoji="0" lang="en-US" sz="2400" b="1"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Arial" panose="020B0604020202020204" pitchFamily="34" charset="0"/>
              </a:rPr>
              <a:t>Dr. Hardy Kakakhan Awla Shekhany</a:t>
            </a:r>
            <a:endParaRPr lang="en-US" sz="2400" dirty="0"/>
          </a:p>
        </p:txBody>
      </p:sp>
      <p:pic>
        <p:nvPicPr>
          <p:cNvPr id="7" name="Picture 6">
            <a:extLst>
              <a:ext uri="{FF2B5EF4-FFF2-40B4-BE49-F238E27FC236}">
                <a16:creationId xmlns:a16="http://schemas.microsoft.com/office/drawing/2014/main" id="{572B5AB9-6FE0-9B53-AFCF-B0AF3E15FF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36429" y="371019"/>
            <a:ext cx="3037113" cy="1793885"/>
          </a:xfrm>
          <a:prstGeom prst="rect">
            <a:avLst/>
          </a:prstGeom>
        </p:spPr>
      </p:pic>
      <p:sp>
        <p:nvSpPr>
          <p:cNvPr id="9" name="TextBox 8">
            <a:extLst>
              <a:ext uri="{FF2B5EF4-FFF2-40B4-BE49-F238E27FC236}">
                <a16:creationId xmlns:a16="http://schemas.microsoft.com/office/drawing/2014/main" id="{39EC8B36-2851-D03D-2F1B-87ACE087A200}"/>
              </a:ext>
            </a:extLst>
          </p:cNvPr>
          <p:cNvSpPr txBox="1"/>
          <p:nvPr/>
        </p:nvSpPr>
        <p:spPr>
          <a:xfrm>
            <a:off x="751113" y="3978763"/>
            <a:ext cx="11244943" cy="2585323"/>
          </a:xfrm>
          <a:prstGeom prst="rect">
            <a:avLst/>
          </a:prstGeom>
          <a:noFill/>
        </p:spPr>
        <p:txBody>
          <a:bodyPr wrap="square">
            <a:spAutoFit/>
          </a:bodyPr>
          <a:lstStyle/>
          <a:p>
            <a:pPr marL="285750" indent="-285750" algn="l">
              <a:buFontTx/>
              <a:buChar char="-"/>
            </a:pPr>
            <a:r>
              <a:rPr lang="en-US" b="1" i="1" dirty="0">
                <a:solidFill>
                  <a:srgbClr val="212529"/>
                </a:solidFill>
                <a:effectLst/>
                <a:latin typeface="Times New Roman" panose="02020603050405020304" pitchFamily="18" charset="0"/>
                <a:cs typeface="Times New Roman" panose="02020603050405020304" pitchFamily="18" charset="0"/>
              </a:rPr>
              <a:t>BSc Forest Science</a:t>
            </a:r>
            <a:r>
              <a:rPr lang="en-US" b="0" i="0" dirty="0">
                <a:solidFill>
                  <a:srgbClr val="212529"/>
                </a:solidFill>
                <a:effectLst/>
                <a:latin typeface="Times New Roman" panose="02020603050405020304" pitchFamily="18" charset="0"/>
                <a:cs typeface="Times New Roman" panose="02020603050405020304" pitchFamily="18" charset="0"/>
              </a:rPr>
              <a:t> (Koya University - College of Agriculture, Forestry Department, 2008).</a:t>
            </a:r>
          </a:p>
          <a:p>
            <a:pPr algn="l"/>
            <a:endParaRPr lang="en-US" b="0" i="0" dirty="0">
              <a:solidFill>
                <a:srgbClr val="212529"/>
              </a:solidFill>
              <a:effectLst/>
              <a:latin typeface="Times New Roman" panose="02020603050405020304" pitchFamily="18" charset="0"/>
              <a:cs typeface="Times New Roman" panose="02020603050405020304" pitchFamily="18" charset="0"/>
            </a:endParaRPr>
          </a:p>
          <a:p>
            <a:pPr marL="285750" indent="-285750" algn="l">
              <a:buFontTx/>
              <a:buChar char="-"/>
            </a:pPr>
            <a:r>
              <a:rPr lang="en-US" b="1" i="1" dirty="0">
                <a:solidFill>
                  <a:srgbClr val="212529"/>
                </a:solidFill>
                <a:effectLst/>
                <a:latin typeface="Times New Roman" panose="02020603050405020304" pitchFamily="18" charset="0"/>
                <a:cs typeface="Times New Roman" panose="02020603050405020304" pitchFamily="18" charset="0"/>
              </a:rPr>
              <a:t>MSc Forest Trees Physiology</a:t>
            </a:r>
            <a:r>
              <a:rPr lang="en-US" b="0" i="0" dirty="0">
                <a:solidFill>
                  <a:srgbClr val="212529"/>
                </a:solidFill>
                <a:effectLst/>
                <a:latin typeface="Times New Roman" panose="02020603050405020304" pitchFamily="18" charset="0"/>
                <a:cs typeface="Times New Roman" panose="02020603050405020304" pitchFamily="18" charset="0"/>
              </a:rPr>
              <a:t>  (University of Salahaddin-Erbil / College of Agriculture, Forestry and Horticulture Department, 2014).</a:t>
            </a:r>
          </a:p>
          <a:p>
            <a:pPr algn="l"/>
            <a:endParaRPr lang="en-US" b="0" i="0" dirty="0">
              <a:solidFill>
                <a:srgbClr val="212529"/>
              </a:solidFill>
              <a:effectLst/>
              <a:latin typeface="Times New Roman" panose="02020603050405020304" pitchFamily="18" charset="0"/>
              <a:cs typeface="Times New Roman" panose="02020603050405020304" pitchFamily="18" charset="0"/>
            </a:endParaRPr>
          </a:p>
          <a:p>
            <a:pPr marL="285750" indent="-285750">
              <a:buFontTx/>
              <a:buChar char="-"/>
            </a:pPr>
            <a:r>
              <a:rPr lang="en-US" b="1" i="1" dirty="0">
                <a:solidFill>
                  <a:srgbClr val="212529"/>
                </a:solidFill>
                <a:effectLst/>
                <a:latin typeface="Times New Roman" panose="02020603050405020304" pitchFamily="18" charset="0"/>
                <a:cs typeface="Times New Roman" panose="02020603050405020304" pitchFamily="18" charset="0"/>
              </a:rPr>
              <a:t>PhD Forest Engineering - GIS and Remote Sensing</a:t>
            </a:r>
            <a:r>
              <a:rPr lang="en-US" b="1" i="1" dirty="0">
                <a:solidFill>
                  <a:srgbClr val="212529"/>
                </a:solidFill>
                <a:latin typeface="Times New Roman" panose="02020603050405020304" pitchFamily="18" charset="0"/>
                <a:cs typeface="Times New Roman" panose="02020603050405020304" pitchFamily="18" charset="0"/>
              </a:rPr>
              <a:t>, </a:t>
            </a:r>
            <a:r>
              <a:rPr lang="en-US" b="0" i="0" dirty="0">
                <a:solidFill>
                  <a:srgbClr val="212529"/>
                </a:solidFill>
                <a:effectLst/>
                <a:latin typeface="Times New Roman" panose="02020603050405020304" pitchFamily="18" charset="0"/>
                <a:cs typeface="Times New Roman" panose="02020603050405020304" pitchFamily="18" charset="0"/>
              </a:rPr>
              <a:t>Saint Petersburg State Forest Technical University, </a:t>
            </a:r>
            <a:r>
              <a:rPr lang="en-US" dirty="0">
                <a:solidFill>
                  <a:srgbClr val="212529"/>
                </a:solidFill>
                <a:effectLst/>
                <a:latin typeface="Times New Roman" panose="02020603050405020304" pitchFamily="18" charset="0"/>
                <a:cs typeface="Times New Roman" panose="02020603050405020304" pitchFamily="18" charset="0"/>
              </a:rPr>
              <a:t>2024</a:t>
            </a:r>
          </a:p>
          <a:p>
            <a:pPr marL="285750" indent="-285750" algn="l">
              <a:buFontTx/>
              <a:buChar char="-"/>
            </a:pPr>
            <a:endParaRPr lang="en-US" dirty="0">
              <a:solidFill>
                <a:srgbClr val="212529"/>
              </a:solidFill>
              <a:latin typeface="Times New Roman" panose="02020603050405020304" pitchFamily="18" charset="0"/>
              <a:cs typeface="Times New Roman" panose="02020603050405020304" pitchFamily="18" charset="0"/>
            </a:endParaRPr>
          </a:p>
          <a:p>
            <a:pPr algn="ctr"/>
            <a:endParaRPr lang="en-US" b="0" i="0" dirty="0">
              <a:solidFill>
                <a:srgbClr val="212529"/>
              </a:solidFill>
              <a:effectLst/>
              <a:latin typeface="Times New Roman" panose="02020603050405020304" pitchFamily="18" charset="0"/>
              <a:cs typeface="Times New Roman" panose="02020603050405020304" pitchFamily="18" charset="0"/>
            </a:endParaRPr>
          </a:p>
          <a:p>
            <a:pPr algn="ctr"/>
            <a:r>
              <a:rPr lang="en-US" b="1" i="0" dirty="0">
                <a:solidFill>
                  <a:srgbClr val="212529"/>
                </a:solidFill>
                <a:effectLst/>
                <a:latin typeface="Times New Roman" panose="02020603050405020304" pitchFamily="18" charset="0"/>
                <a:cs typeface="Times New Roman" panose="02020603050405020304" pitchFamily="18" charset="0"/>
              </a:rPr>
              <a:t>2024 - 2025</a:t>
            </a:r>
          </a:p>
        </p:txBody>
      </p:sp>
      <p:pic>
        <p:nvPicPr>
          <p:cNvPr id="4" name="Picture 3">
            <a:extLst>
              <a:ext uri="{FF2B5EF4-FFF2-40B4-BE49-F238E27FC236}">
                <a16:creationId xmlns:a16="http://schemas.microsoft.com/office/drawing/2014/main" id="{6E87CEB8-2C82-9582-3F49-E4668285949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8458" y="410578"/>
            <a:ext cx="2133599" cy="1754326"/>
          </a:xfrm>
          <a:prstGeom prst="rect">
            <a:avLst/>
          </a:prstGeom>
        </p:spPr>
      </p:pic>
    </p:spTree>
    <p:extLst>
      <p:ext uri="{BB962C8B-B14F-4D97-AF65-F5344CB8AC3E}">
        <p14:creationId xmlns:p14="http://schemas.microsoft.com/office/powerpoint/2010/main" val="3513685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C6AAB5A-2F77-21F3-93FD-D22F15C44D6E}"/>
              </a:ext>
            </a:extLst>
          </p:cNvPr>
          <p:cNvSpPr txBox="1"/>
          <p:nvPr/>
        </p:nvSpPr>
        <p:spPr>
          <a:xfrm>
            <a:off x="642257" y="494437"/>
            <a:ext cx="10907486" cy="3461973"/>
          </a:xfrm>
          <a:prstGeom prst="rect">
            <a:avLst/>
          </a:prstGeom>
          <a:noFill/>
        </p:spPr>
        <p:txBody>
          <a:bodyPr wrap="square">
            <a:spAutoFit/>
          </a:bodyPr>
          <a:lstStyle/>
          <a:p>
            <a:pPr algn="justLow"/>
            <a:r>
              <a:rPr lang="en-US" sz="2800" b="1" dirty="0">
                <a:latin typeface="Times New Roman" panose="02020603050405020304" pitchFamily="18" charset="0"/>
                <a:cs typeface="Times New Roman" panose="02020603050405020304" pitchFamily="18" charset="0"/>
              </a:rPr>
              <a:t>Urban Heat</a:t>
            </a:r>
          </a:p>
          <a:p>
            <a:pPr algn="justLow"/>
            <a:endParaRPr lang="en-US" sz="2800" dirty="0"/>
          </a:p>
          <a:p>
            <a:pPr algn="justLow">
              <a:lnSpc>
                <a:spcPct val="150000"/>
              </a:lnSpc>
            </a:pPr>
            <a:r>
              <a:rPr lang="en-US" sz="2800" dirty="0">
                <a:latin typeface="Times New Roman" panose="02020603050405020304" pitchFamily="18" charset="0"/>
                <a:cs typeface="Times New Roman" panose="02020603050405020304" pitchFamily="18" charset="0"/>
              </a:rPr>
              <a:t>     The urban trees or forests provide the reflective surface to the solar radiations and through the cooling shade effect maintain the temperature of the surface. Thus, planting the trees is an effective strategy for urban heat island mitigation.</a:t>
            </a:r>
          </a:p>
        </p:txBody>
      </p:sp>
    </p:spTree>
    <p:extLst>
      <p:ext uri="{BB962C8B-B14F-4D97-AF65-F5344CB8AC3E}">
        <p14:creationId xmlns:p14="http://schemas.microsoft.com/office/powerpoint/2010/main" val="1907306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7CC9A87-FFB1-51AB-55A3-46AD05CC2837}"/>
              </a:ext>
            </a:extLst>
          </p:cNvPr>
          <p:cNvSpPr txBox="1"/>
          <p:nvPr/>
        </p:nvSpPr>
        <p:spPr>
          <a:xfrm>
            <a:off x="489857" y="727226"/>
            <a:ext cx="11212285" cy="5400966"/>
          </a:xfrm>
          <a:prstGeom prst="rect">
            <a:avLst/>
          </a:prstGeom>
          <a:noFill/>
        </p:spPr>
        <p:txBody>
          <a:bodyPr wrap="square">
            <a:spAutoFit/>
          </a:bodyPr>
          <a:lstStyle/>
          <a:p>
            <a:pPr algn="justLow"/>
            <a:r>
              <a:rPr lang="en-US" sz="2800" b="1" dirty="0">
                <a:latin typeface="Times New Roman" panose="02020603050405020304" pitchFamily="18" charset="0"/>
                <a:cs typeface="Times New Roman" panose="02020603050405020304" pitchFamily="18" charset="0"/>
              </a:rPr>
              <a:t>Urban Floods</a:t>
            </a:r>
          </a:p>
          <a:p>
            <a:pPr algn="justLow"/>
            <a:endParaRPr lang="en-US" sz="2800" dirty="0">
              <a:latin typeface="Times New Roman" panose="02020603050405020304" pitchFamily="18" charset="0"/>
              <a:cs typeface="Times New Roman" panose="02020603050405020304" pitchFamily="18" charset="0"/>
            </a:endParaRPr>
          </a:p>
          <a:p>
            <a:pPr algn="justLow">
              <a:lnSpc>
                <a:spcPct val="150000"/>
              </a:lnSpc>
            </a:pPr>
            <a:r>
              <a:rPr lang="en-US" sz="2800" dirty="0">
                <a:latin typeface="Times New Roman" panose="02020603050405020304" pitchFamily="18" charset="0"/>
                <a:cs typeface="Times New Roman" panose="02020603050405020304" pitchFamily="18" charset="0"/>
              </a:rPr>
              <a:t>      The rain water is the only source to replenish the fresh water stock on the earth. The hydrological cycle maintains the ecological flows so that the underground water gets recharged, surface reservoirs get filled and streams maintain their flows pattern. The green cover plays important role in the water retention and percolation of the rainwater. Tree crowns intercept rain and reduce the intensity of the rainfall, thus decide the fate of rainwater as per the nature of the surface – pervious or impervious.	</a:t>
            </a:r>
          </a:p>
        </p:txBody>
      </p:sp>
    </p:spTree>
    <p:extLst>
      <p:ext uri="{BB962C8B-B14F-4D97-AF65-F5344CB8AC3E}">
        <p14:creationId xmlns:p14="http://schemas.microsoft.com/office/powerpoint/2010/main" val="3466335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AA48BA4-AF5E-A694-D13C-2BBC572C422C}"/>
              </a:ext>
            </a:extLst>
          </p:cNvPr>
          <p:cNvSpPr txBox="1"/>
          <p:nvPr/>
        </p:nvSpPr>
        <p:spPr>
          <a:xfrm>
            <a:off x="478971" y="189908"/>
            <a:ext cx="11397343" cy="6478184"/>
          </a:xfrm>
          <a:prstGeom prst="rect">
            <a:avLst/>
          </a:prstGeom>
          <a:noFill/>
        </p:spPr>
        <p:txBody>
          <a:bodyPr wrap="square">
            <a:spAutoFit/>
          </a:bodyPr>
          <a:lstStyle/>
          <a:p>
            <a:pPr algn="justLow">
              <a:lnSpc>
                <a:spcPct val="150000"/>
              </a:lnSpc>
            </a:pPr>
            <a:r>
              <a:rPr lang="en-US" sz="2800" b="1" dirty="0">
                <a:latin typeface="Times New Roman" panose="02020603050405020304" pitchFamily="18" charset="0"/>
                <a:cs typeface="Times New Roman" panose="02020603050405020304" pitchFamily="18" charset="0"/>
              </a:rPr>
              <a:t>Urban Pollution</a:t>
            </a:r>
          </a:p>
          <a:p>
            <a:pPr algn="justLow"/>
            <a:endParaRPr lang="en-US" sz="2800" b="1" dirty="0">
              <a:latin typeface="Times New Roman" panose="02020603050405020304" pitchFamily="18" charset="0"/>
              <a:cs typeface="Times New Roman" panose="02020603050405020304" pitchFamily="18" charset="0"/>
            </a:endParaRPr>
          </a:p>
          <a:p>
            <a:pPr algn="justLow">
              <a:lnSpc>
                <a:spcPct val="150000"/>
              </a:lnSpc>
            </a:pPr>
            <a:r>
              <a:rPr lang="en-US" sz="2800" dirty="0">
                <a:latin typeface="Times New Roman" panose="02020603050405020304" pitchFamily="18" charset="0"/>
                <a:cs typeface="Times New Roman" panose="02020603050405020304" pitchFamily="18" charset="0"/>
              </a:rPr>
              <a:t>     The urban or peri-urban or urban environment (air, water and soil) frequently experience pollution due to different anthropogenic interventions which affect the natural characteristics of the atmosphere, hydrosphere and lithosphere. The pollution load causes the catastrophe in one or the several ways by enhancing the toxicity of the spheres. The nutrient enrichment of the urban lakes or water reservoirs, presence of the chemicals and heavy metals in soil and water, the smog in the urban atmosphere, etc. are some of the examples of the catastrophes commonly observed in urban environment.</a:t>
            </a:r>
          </a:p>
        </p:txBody>
      </p:sp>
    </p:spTree>
    <p:extLst>
      <p:ext uri="{BB962C8B-B14F-4D97-AF65-F5344CB8AC3E}">
        <p14:creationId xmlns:p14="http://schemas.microsoft.com/office/powerpoint/2010/main" val="1902279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384F485-784F-88AD-A5CF-6C249140A713}"/>
              </a:ext>
            </a:extLst>
          </p:cNvPr>
          <p:cNvSpPr txBox="1"/>
          <p:nvPr/>
        </p:nvSpPr>
        <p:spPr>
          <a:xfrm>
            <a:off x="332014" y="117693"/>
            <a:ext cx="11527972" cy="5816977"/>
          </a:xfrm>
          <a:prstGeom prst="rect">
            <a:avLst/>
          </a:prstGeom>
          <a:noFill/>
        </p:spPr>
        <p:txBody>
          <a:bodyPr wrap="square">
            <a:spAutoFit/>
          </a:bodyPr>
          <a:lstStyle/>
          <a:p>
            <a:r>
              <a:rPr lang="en-US" sz="2400" b="1" dirty="0">
                <a:latin typeface="Times New Roman" panose="02020603050405020304" pitchFamily="18" charset="0"/>
                <a:cs typeface="Times New Roman" panose="02020603050405020304" pitchFamily="18" charset="0"/>
              </a:rPr>
              <a:t>Urban Forests: Livelihood</a:t>
            </a:r>
          </a:p>
          <a:p>
            <a:pPr algn="justLow">
              <a:lnSpc>
                <a:spcPct val="150000"/>
              </a:lnSpc>
            </a:pPr>
            <a:endParaRPr lang="en-US" sz="2400" dirty="0">
              <a:latin typeface="Times New Roman" panose="02020603050405020304" pitchFamily="18" charset="0"/>
              <a:cs typeface="Times New Roman" panose="02020603050405020304" pitchFamily="18" charset="0"/>
            </a:endParaRPr>
          </a:p>
          <a:p>
            <a:pPr algn="justLow">
              <a:lnSpc>
                <a:spcPct val="150000"/>
              </a:lnSpc>
            </a:pPr>
            <a:r>
              <a:rPr lang="en-US" sz="2400" dirty="0">
                <a:latin typeface="Times New Roman" panose="02020603050405020304" pitchFamily="18" charset="0"/>
                <a:cs typeface="Times New Roman" panose="02020603050405020304" pitchFamily="18" charset="0"/>
              </a:rPr>
              <a:t>This is provided by the urban forest in following manner:</a:t>
            </a:r>
          </a:p>
          <a:p>
            <a:pPr algn="justLow">
              <a:lnSpc>
                <a:spcPct val="150000"/>
              </a:lnSpc>
            </a:pPr>
            <a:r>
              <a:rPr lang="en-US" sz="2400" b="1" dirty="0">
                <a:latin typeface="Times New Roman" panose="02020603050405020304" pitchFamily="18" charset="0"/>
                <a:cs typeface="Times New Roman" panose="02020603050405020304" pitchFamily="18" charset="0"/>
              </a:rPr>
              <a:t>1-</a:t>
            </a:r>
            <a:r>
              <a:rPr lang="en-US" sz="2400" dirty="0">
                <a:latin typeface="Times New Roman" panose="02020603050405020304" pitchFamily="18" charset="0"/>
                <a:cs typeface="Times New Roman" panose="02020603050405020304" pitchFamily="18" charset="0"/>
              </a:rPr>
              <a:t> Recreation and well-being;</a:t>
            </a:r>
          </a:p>
          <a:p>
            <a:pPr algn="justLow">
              <a:lnSpc>
                <a:spcPct val="150000"/>
              </a:lnSpc>
            </a:pPr>
            <a:r>
              <a:rPr lang="en-US" sz="2400" b="1" dirty="0">
                <a:latin typeface="Times New Roman" panose="02020603050405020304" pitchFamily="18" charset="0"/>
                <a:cs typeface="Times New Roman" panose="02020603050405020304" pitchFamily="18" charset="0"/>
              </a:rPr>
              <a:t>2- </a:t>
            </a:r>
            <a:r>
              <a:rPr lang="en-US" sz="2400" dirty="0">
                <a:latin typeface="Times New Roman" panose="02020603050405020304" pitchFamily="18" charset="0"/>
                <a:cs typeface="Times New Roman" panose="02020603050405020304" pitchFamily="18" charset="0"/>
              </a:rPr>
              <a:t>Aesthetics;</a:t>
            </a:r>
          </a:p>
          <a:p>
            <a:pPr algn="justLow">
              <a:lnSpc>
                <a:spcPct val="150000"/>
              </a:lnSpc>
            </a:pPr>
            <a:r>
              <a:rPr lang="en-US" sz="2400" b="1" dirty="0">
                <a:latin typeface="Times New Roman" panose="02020603050405020304" pitchFamily="18" charset="0"/>
                <a:cs typeface="Times New Roman" panose="02020603050405020304" pitchFamily="18" charset="0"/>
              </a:rPr>
              <a:t>3-</a:t>
            </a:r>
            <a:r>
              <a:rPr lang="en-US" sz="2400" dirty="0">
                <a:latin typeface="Times New Roman" panose="02020603050405020304" pitchFamily="18" charset="0"/>
                <a:cs typeface="Times New Roman" panose="02020603050405020304" pitchFamily="18" charset="0"/>
              </a:rPr>
              <a:t> Nature and landscape conservation;</a:t>
            </a:r>
          </a:p>
          <a:p>
            <a:pPr algn="justLow">
              <a:lnSpc>
                <a:spcPct val="150000"/>
              </a:lnSpc>
            </a:pPr>
            <a:r>
              <a:rPr lang="en-US" sz="2400" b="1" dirty="0">
                <a:latin typeface="Times New Roman" panose="02020603050405020304" pitchFamily="18" charset="0"/>
                <a:cs typeface="Times New Roman" panose="02020603050405020304" pitchFamily="18" charset="0"/>
              </a:rPr>
              <a:t>4-</a:t>
            </a:r>
            <a:r>
              <a:rPr lang="en-US" sz="2400" dirty="0">
                <a:latin typeface="Times New Roman" panose="02020603050405020304" pitchFamily="18" charset="0"/>
                <a:cs typeface="Times New Roman" panose="02020603050405020304" pitchFamily="18" charset="0"/>
              </a:rPr>
              <a:t> Biodiversity preservation;</a:t>
            </a:r>
          </a:p>
          <a:p>
            <a:pPr algn="justLow">
              <a:lnSpc>
                <a:spcPct val="150000"/>
              </a:lnSpc>
            </a:pPr>
            <a:r>
              <a:rPr lang="en-US" sz="2400" b="1" dirty="0">
                <a:latin typeface="Times New Roman" panose="02020603050405020304" pitchFamily="18" charset="0"/>
                <a:cs typeface="Times New Roman" panose="02020603050405020304" pitchFamily="18" charset="0"/>
              </a:rPr>
              <a:t>5-</a:t>
            </a:r>
            <a:r>
              <a:rPr lang="en-US" sz="2400" dirty="0">
                <a:latin typeface="Times New Roman" panose="02020603050405020304" pitchFamily="18" charset="0"/>
                <a:cs typeface="Times New Roman" panose="02020603050405020304" pitchFamily="18" charset="0"/>
              </a:rPr>
              <a:t> Climate and hygiene;</a:t>
            </a:r>
          </a:p>
          <a:p>
            <a:pPr algn="justLow">
              <a:lnSpc>
                <a:spcPct val="150000"/>
              </a:lnSpc>
            </a:pPr>
            <a:r>
              <a:rPr lang="en-US" sz="2400" b="1" dirty="0">
                <a:latin typeface="Times New Roman" panose="02020603050405020304" pitchFamily="18" charset="0"/>
                <a:cs typeface="Times New Roman" panose="02020603050405020304" pitchFamily="18" charset="0"/>
              </a:rPr>
              <a:t>6- </a:t>
            </a:r>
            <a:r>
              <a:rPr lang="en-US" sz="2400" dirty="0">
                <a:latin typeface="Times New Roman" panose="02020603050405020304" pitchFamily="18" charset="0"/>
                <a:cs typeface="Times New Roman" panose="02020603050405020304" pitchFamily="18" charset="0"/>
              </a:rPr>
              <a:t>Wood production; </a:t>
            </a:r>
          </a:p>
          <a:p>
            <a:pPr algn="justLow">
              <a:lnSpc>
                <a:spcPct val="150000"/>
              </a:lnSpc>
            </a:pPr>
            <a:r>
              <a:rPr lang="en-US" sz="2400" b="1" dirty="0">
                <a:latin typeface="Times New Roman" panose="02020603050405020304" pitchFamily="18" charset="0"/>
                <a:cs typeface="Times New Roman" panose="02020603050405020304" pitchFamily="18" charset="0"/>
              </a:rPr>
              <a:t>7-</a:t>
            </a:r>
            <a:r>
              <a:rPr lang="en-US" sz="2400" dirty="0">
                <a:latin typeface="Times New Roman" panose="02020603050405020304" pitchFamily="18" charset="0"/>
                <a:cs typeface="Times New Roman" panose="02020603050405020304" pitchFamily="18" charset="0"/>
              </a:rPr>
              <a:t> Food production.</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5863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EB45E6C-5C30-7FA4-D55D-6E002268CAB8}"/>
              </a:ext>
            </a:extLst>
          </p:cNvPr>
          <p:cNvSpPr txBox="1"/>
          <p:nvPr/>
        </p:nvSpPr>
        <p:spPr>
          <a:xfrm>
            <a:off x="408214" y="513073"/>
            <a:ext cx="11375571" cy="5831853"/>
          </a:xfrm>
          <a:prstGeom prst="rect">
            <a:avLst/>
          </a:prstGeom>
          <a:noFill/>
        </p:spPr>
        <p:txBody>
          <a:bodyPr wrap="square">
            <a:spAutoFit/>
          </a:bodyPr>
          <a:lstStyle/>
          <a:p>
            <a:pPr algn="justLow">
              <a:lnSpc>
                <a:spcPct val="150000"/>
              </a:lnSpc>
            </a:pPr>
            <a:r>
              <a:rPr lang="en-US" sz="2800" b="1" dirty="0">
                <a:latin typeface="Times New Roman" panose="02020603050405020304" pitchFamily="18" charset="0"/>
                <a:cs typeface="Times New Roman" panose="02020603050405020304" pitchFamily="18" charset="0"/>
              </a:rPr>
              <a:t>The Vegetation Resource </a:t>
            </a:r>
            <a:r>
              <a:rPr lang="en-US" sz="2800" dirty="0">
                <a:latin typeface="Times New Roman" panose="02020603050405020304" pitchFamily="18" charset="0"/>
                <a:cs typeface="Times New Roman" panose="02020603050405020304" pitchFamily="18" charset="0"/>
              </a:rPr>
              <a:t>The management of the vegetation resource in the urban context require following criteria.</a:t>
            </a:r>
          </a:p>
          <a:p>
            <a:pPr algn="justLow">
              <a:lnSpc>
                <a:spcPct val="150000"/>
              </a:lnSpc>
            </a:pPr>
            <a:r>
              <a:rPr lang="en-US" sz="2800" b="1" dirty="0">
                <a:latin typeface="Times New Roman" panose="02020603050405020304" pitchFamily="18" charset="0"/>
                <a:cs typeface="Times New Roman" panose="02020603050405020304" pitchFamily="18" charset="0"/>
              </a:rPr>
              <a:t>1. </a:t>
            </a:r>
            <a:r>
              <a:rPr lang="en-US" sz="2800" dirty="0">
                <a:latin typeface="Times New Roman" panose="02020603050405020304" pitchFamily="18" charset="0"/>
                <a:cs typeface="Times New Roman" panose="02020603050405020304" pitchFamily="18" charset="0"/>
              </a:rPr>
              <a:t>Canopy cover</a:t>
            </a:r>
          </a:p>
          <a:p>
            <a:pPr algn="justLow">
              <a:lnSpc>
                <a:spcPct val="150000"/>
              </a:lnSpc>
            </a:pPr>
            <a:r>
              <a:rPr lang="en-US" sz="2800" b="1" dirty="0">
                <a:latin typeface="Times New Roman" panose="02020603050405020304" pitchFamily="18" charset="0"/>
                <a:cs typeface="Times New Roman" panose="02020603050405020304" pitchFamily="18" charset="0"/>
              </a:rPr>
              <a:t>2. </a:t>
            </a:r>
            <a:r>
              <a:rPr lang="en-US" sz="2800" dirty="0">
                <a:latin typeface="Times New Roman" panose="02020603050405020304" pitchFamily="18" charset="0"/>
                <a:cs typeface="Times New Roman" panose="02020603050405020304" pitchFamily="18" charset="0"/>
              </a:rPr>
              <a:t>Age distribution of trees in the community</a:t>
            </a:r>
          </a:p>
          <a:p>
            <a:pPr algn="justLow">
              <a:lnSpc>
                <a:spcPct val="150000"/>
              </a:lnSpc>
            </a:pPr>
            <a:r>
              <a:rPr lang="en-US" sz="2800" b="1" dirty="0">
                <a:latin typeface="Times New Roman" panose="02020603050405020304" pitchFamily="18" charset="0"/>
                <a:cs typeface="Times New Roman" panose="02020603050405020304" pitchFamily="18" charset="0"/>
              </a:rPr>
              <a:t>3. </a:t>
            </a:r>
            <a:r>
              <a:rPr lang="en-US" sz="2800" dirty="0">
                <a:latin typeface="Times New Roman" panose="02020603050405020304" pitchFamily="18" charset="0"/>
                <a:cs typeface="Times New Roman" panose="02020603050405020304" pitchFamily="18" charset="0"/>
              </a:rPr>
              <a:t>Species mix</a:t>
            </a:r>
          </a:p>
          <a:p>
            <a:pPr algn="justLow">
              <a:lnSpc>
                <a:spcPct val="150000"/>
              </a:lnSpc>
            </a:pPr>
            <a:r>
              <a:rPr lang="en-US" sz="2800" b="1" dirty="0">
                <a:latin typeface="Times New Roman" panose="02020603050405020304" pitchFamily="18" charset="0"/>
                <a:cs typeface="Times New Roman" panose="02020603050405020304" pitchFamily="18" charset="0"/>
              </a:rPr>
              <a:t>4. </a:t>
            </a:r>
            <a:r>
              <a:rPr lang="en-US" sz="2800" dirty="0">
                <a:latin typeface="Times New Roman" panose="02020603050405020304" pitchFamily="18" charset="0"/>
                <a:cs typeface="Times New Roman" panose="02020603050405020304" pitchFamily="18" charset="0"/>
              </a:rPr>
              <a:t>Native vegetation</a:t>
            </a:r>
          </a:p>
          <a:p>
            <a:pPr algn="justLow">
              <a:lnSpc>
                <a:spcPct val="150000"/>
              </a:lnSpc>
            </a:pPr>
            <a:r>
              <a:rPr lang="en-US" sz="2800" b="1" dirty="0">
                <a:latin typeface="Times New Roman" panose="02020603050405020304" pitchFamily="18" charset="0"/>
                <a:cs typeface="Times New Roman" panose="02020603050405020304" pitchFamily="18" charset="0"/>
              </a:rPr>
              <a:t>5. </a:t>
            </a:r>
            <a:r>
              <a:rPr lang="en-US" sz="2800" dirty="0">
                <a:latin typeface="Times New Roman" panose="02020603050405020304" pitchFamily="18" charset="0"/>
                <a:cs typeface="Times New Roman" panose="02020603050405020304" pitchFamily="18" charset="0"/>
              </a:rPr>
              <a:t>The condition of publicly owned trees</a:t>
            </a:r>
          </a:p>
          <a:p>
            <a:pPr algn="justLow">
              <a:lnSpc>
                <a:spcPct val="150000"/>
              </a:lnSpc>
            </a:pPr>
            <a:r>
              <a:rPr lang="en-US" sz="2800" b="1" dirty="0">
                <a:latin typeface="Times New Roman" panose="02020603050405020304" pitchFamily="18" charset="0"/>
                <a:cs typeface="Times New Roman" panose="02020603050405020304" pitchFamily="18" charset="0"/>
              </a:rPr>
              <a:t>6. </a:t>
            </a:r>
            <a:r>
              <a:rPr lang="en-US" sz="2800" dirty="0">
                <a:latin typeface="Times New Roman" panose="02020603050405020304" pitchFamily="18" charset="0"/>
                <a:cs typeface="Times New Roman" panose="02020603050405020304" pitchFamily="18" charset="0"/>
              </a:rPr>
              <a:t>Publicly owned natural areas</a:t>
            </a:r>
          </a:p>
          <a:p>
            <a:pPr algn="justLow">
              <a:lnSpc>
                <a:spcPct val="150000"/>
              </a:lnSpc>
            </a:pPr>
            <a:r>
              <a:rPr lang="en-US" sz="2800" b="1" dirty="0">
                <a:latin typeface="Times New Roman" panose="02020603050405020304" pitchFamily="18" charset="0"/>
                <a:cs typeface="Times New Roman" panose="02020603050405020304" pitchFamily="18" charset="0"/>
              </a:rPr>
              <a:t>7. </a:t>
            </a:r>
            <a:r>
              <a:rPr lang="en-US" sz="2800" dirty="0">
                <a:latin typeface="Times New Roman" panose="02020603050405020304" pitchFamily="18" charset="0"/>
                <a:cs typeface="Times New Roman" panose="02020603050405020304" pitchFamily="18" charset="0"/>
              </a:rPr>
              <a:t>Native vegetation</a:t>
            </a:r>
          </a:p>
        </p:txBody>
      </p:sp>
    </p:spTree>
    <p:extLst>
      <p:ext uri="{BB962C8B-B14F-4D97-AF65-F5344CB8AC3E}">
        <p14:creationId xmlns:p14="http://schemas.microsoft.com/office/powerpoint/2010/main" val="470575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293BDB6-C5D0-920F-6CA5-3A63F4F2374D}"/>
              </a:ext>
            </a:extLst>
          </p:cNvPr>
          <p:cNvSpPr txBox="1"/>
          <p:nvPr/>
        </p:nvSpPr>
        <p:spPr>
          <a:xfrm>
            <a:off x="397328" y="0"/>
            <a:ext cx="11478986" cy="7201972"/>
          </a:xfrm>
          <a:prstGeom prst="rect">
            <a:avLst/>
          </a:prstGeom>
          <a:noFill/>
        </p:spPr>
        <p:txBody>
          <a:bodyPr wrap="square">
            <a:spAutoFit/>
          </a:bodyPr>
          <a:lstStyle/>
          <a:p>
            <a:pPr algn="justLow"/>
            <a:r>
              <a:rPr lang="en-US" sz="2400" b="1" dirty="0">
                <a:latin typeface="Times New Roman" panose="02020603050405020304" pitchFamily="18" charset="0"/>
                <a:cs typeface="Times New Roman" panose="02020603050405020304" pitchFamily="18" charset="0"/>
              </a:rPr>
              <a:t>The Resource Management Approach </a:t>
            </a:r>
            <a:r>
              <a:rPr lang="en-US" sz="2400" dirty="0">
                <a:latin typeface="Times New Roman" panose="02020603050405020304" pitchFamily="18" charset="0"/>
                <a:cs typeface="Times New Roman" panose="02020603050405020304" pitchFamily="18" charset="0"/>
              </a:rPr>
              <a:t>The approach includes physical resource management as well as public and administrative perceptions under the following criteria, </a:t>
            </a:r>
          </a:p>
          <a:p>
            <a:pPr algn="justLow">
              <a:lnSpc>
                <a:spcPct val="150000"/>
              </a:lnSpc>
            </a:pPr>
            <a:r>
              <a:rPr lang="en-US" sz="2400" b="1" dirty="0">
                <a:latin typeface="Times New Roman" panose="02020603050405020304" pitchFamily="18" charset="0"/>
                <a:cs typeface="Times New Roman" panose="02020603050405020304" pitchFamily="18" charset="0"/>
              </a:rPr>
              <a:t>1- </a:t>
            </a:r>
            <a:r>
              <a:rPr lang="en-US" sz="2400" dirty="0">
                <a:latin typeface="Times New Roman" panose="02020603050405020304" pitchFamily="18" charset="0"/>
                <a:cs typeface="Times New Roman" panose="02020603050405020304" pitchFamily="18" charset="0"/>
              </a:rPr>
              <a:t>Tree inventory</a:t>
            </a:r>
          </a:p>
          <a:p>
            <a:pPr algn="justLow">
              <a:lnSpc>
                <a:spcPct val="150000"/>
              </a:lnSpc>
            </a:pPr>
            <a:r>
              <a:rPr lang="en-US" sz="2400" b="1" dirty="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 Canopy cover inventory</a:t>
            </a:r>
          </a:p>
          <a:p>
            <a:pPr algn="justLow">
              <a:lnSpc>
                <a:spcPct val="150000"/>
              </a:lnSpc>
            </a:pPr>
            <a:r>
              <a:rPr lang="en-US" sz="2400" b="1" dirty="0">
                <a:latin typeface="Times New Roman" panose="02020603050405020304" pitchFamily="18" charset="0"/>
                <a:cs typeface="Times New Roman" panose="02020603050405020304" pitchFamily="18" charset="0"/>
              </a:rPr>
              <a:t>3-</a:t>
            </a:r>
            <a:r>
              <a:rPr lang="en-US" sz="2400" dirty="0">
                <a:latin typeface="Times New Roman" panose="02020603050405020304" pitchFamily="18" charset="0"/>
                <a:cs typeface="Times New Roman" panose="02020603050405020304" pitchFamily="18" charset="0"/>
              </a:rPr>
              <a:t> Citywide management plan</a:t>
            </a:r>
          </a:p>
          <a:p>
            <a:pPr algn="justLow">
              <a:lnSpc>
                <a:spcPct val="150000"/>
              </a:lnSpc>
            </a:pPr>
            <a:r>
              <a:rPr lang="en-US" sz="2400" b="1" dirty="0">
                <a:latin typeface="Times New Roman" panose="02020603050405020304" pitchFamily="18" charset="0"/>
                <a:cs typeface="Times New Roman" panose="02020603050405020304" pitchFamily="18" charset="0"/>
              </a:rPr>
              <a:t>4-</a:t>
            </a:r>
            <a:r>
              <a:rPr lang="en-US" sz="2400" dirty="0">
                <a:latin typeface="Times New Roman" panose="02020603050405020304" pitchFamily="18" charset="0"/>
                <a:cs typeface="Times New Roman" panose="02020603050405020304" pitchFamily="18" charset="0"/>
              </a:rPr>
              <a:t> Citywide funding</a:t>
            </a:r>
          </a:p>
          <a:p>
            <a:pPr algn="justLow">
              <a:lnSpc>
                <a:spcPct val="150000"/>
              </a:lnSpc>
            </a:pPr>
            <a:r>
              <a:rPr lang="en-US" sz="2400" b="1" dirty="0">
                <a:latin typeface="Times New Roman" panose="02020603050405020304" pitchFamily="18" charset="0"/>
                <a:cs typeface="Times New Roman" panose="02020603050405020304" pitchFamily="18" charset="0"/>
              </a:rPr>
              <a:t>5-</a:t>
            </a:r>
            <a:r>
              <a:rPr lang="en-US" sz="2400" dirty="0">
                <a:latin typeface="Times New Roman" panose="02020603050405020304" pitchFamily="18" charset="0"/>
                <a:cs typeface="Times New Roman" panose="02020603050405020304" pitchFamily="18" charset="0"/>
              </a:rPr>
              <a:t> City staffing</a:t>
            </a:r>
          </a:p>
          <a:p>
            <a:pPr algn="justLow">
              <a:lnSpc>
                <a:spcPct val="150000"/>
              </a:lnSpc>
            </a:pPr>
            <a:r>
              <a:rPr lang="en-US" sz="2400" b="1" dirty="0">
                <a:latin typeface="Times New Roman" panose="02020603050405020304" pitchFamily="18" charset="0"/>
                <a:cs typeface="Times New Roman" panose="02020603050405020304" pitchFamily="18" charset="0"/>
              </a:rPr>
              <a:t>6-</a:t>
            </a:r>
            <a:r>
              <a:rPr lang="en-US" sz="2400" dirty="0">
                <a:latin typeface="Times New Roman" panose="02020603050405020304" pitchFamily="18" charset="0"/>
                <a:cs typeface="Times New Roman" panose="02020603050405020304" pitchFamily="18" charset="0"/>
              </a:rPr>
              <a:t> Tree establishment planning and implementation</a:t>
            </a:r>
          </a:p>
          <a:p>
            <a:pPr algn="justLow">
              <a:lnSpc>
                <a:spcPct val="150000"/>
              </a:lnSpc>
            </a:pPr>
            <a:r>
              <a:rPr lang="en-US" sz="2400" b="1" dirty="0">
                <a:latin typeface="Times New Roman" panose="02020603050405020304" pitchFamily="18" charset="0"/>
                <a:cs typeface="Times New Roman" panose="02020603050405020304" pitchFamily="18" charset="0"/>
              </a:rPr>
              <a:t>7-</a:t>
            </a:r>
            <a:r>
              <a:rPr lang="en-US" sz="2400" dirty="0">
                <a:latin typeface="Times New Roman" panose="02020603050405020304" pitchFamily="18" charset="0"/>
                <a:cs typeface="Times New Roman" panose="02020603050405020304" pitchFamily="18" charset="0"/>
              </a:rPr>
              <a:t> Tree habitat suitability</a:t>
            </a:r>
          </a:p>
          <a:p>
            <a:pPr algn="justLow">
              <a:lnSpc>
                <a:spcPct val="150000"/>
              </a:lnSpc>
            </a:pPr>
            <a:r>
              <a:rPr lang="en-US" sz="2400" b="1" dirty="0">
                <a:latin typeface="Times New Roman" panose="02020603050405020304" pitchFamily="18" charset="0"/>
                <a:cs typeface="Times New Roman" panose="02020603050405020304" pitchFamily="18" charset="0"/>
              </a:rPr>
              <a:t>8-</a:t>
            </a:r>
            <a:r>
              <a:rPr lang="en-US" sz="2400" dirty="0">
                <a:latin typeface="Times New Roman" panose="02020603050405020304" pitchFamily="18" charset="0"/>
                <a:cs typeface="Times New Roman" panose="02020603050405020304" pitchFamily="18" charset="0"/>
              </a:rPr>
              <a:t> Maintenance of publicly owned, intensively managed trees</a:t>
            </a:r>
          </a:p>
          <a:p>
            <a:pPr algn="justLow">
              <a:lnSpc>
                <a:spcPct val="150000"/>
              </a:lnSpc>
            </a:pPr>
            <a:r>
              <a:rPr lang="en-US" sz="2400" b="1" dirty="0">
                <a:latin typeface="Times New Roman" panose="02020603050405020304" pitchFamily="18" charset="0"/>
                <a:cs typeface="Times New Roman" panose="02020603050405020304" pitchFamily="18" charset="0"/>
              </a:rPr>
              <a:t>9-</a:t>
            </a:r>
            <a:r>
              <a:rPr lang="en-US" sz="2400" dirty="0">
                <a:latin typeface="Times New Roman" panose="02020603050405020304" pitchFamily="18" charset="0"/>
                <a:cs typeface="Times New Roman" panose="02020603050405020304" pitchFamily="18" charset="0"/>
              </a:rPr>
              <a:t> Tree risk management</a:t>
            </a:r>
          </a:p>
          <a:p>
            <a:pPr algn="justLow">
              <a:lnSpc>
                <a:spcPct val="150000"/>
              </a:lnSpc>
            </a:pPr>
            <a:r>
              <a:rPr lang="en-US" sz="2400" b="1" dirty="0">
                <a:latin typeface="Times New Roman" panose="02020603050405020304" pitchFamily="18" charset="0"/>
                <a:cs typeface="Times New Roman" panose="02020603050405020304" pitchFamily="18" charset="0"/>
              </a:rPr>
              <a:t>10-</a:t>
            </a:r>
            <a:r>
              <a:rPr lang="en-US" sz="2400" dirty="0">
                <a:latin typeface="Times New Roman" panose="02020603050405020304" pitchFamily="18" charset="0"/>
                <a:cs typeface="Times New Roman" panose="02020603050405020304" pitchFamily="18" charset="0"/>
              </a:rPr>
              <a:t> Tree protection policy development and enforcement</a:t>
            </a:r>
          </a:p>
          <a:p>
            <a:pPr algn="justLow">
              <a:lnSpc>
                <a:spcPct val="150000"/>
              </a:lnSpc>
            </a:pPr>
            <a:r>
              <a:rPr lang="en-US" sz="2400" b="1" dirty="0">
                <a:latin typeface="Times New Roman" panose="02020603050405020304" pitchFamily="18" charset="0"/>
                <a:cs typeface="Times New Roman" panose="02020603050405020304" pitchFamily="18" charset="0"/>
              </a:rPr>
              <a:t>11-</a:t>
            </a:r>
            <a:r>
              <a:rPr lang="en-US" sz="2400" dirty="0">
                <a:latin typeface="Times New Roman" panose="02020603050405020304" pitchFamily="18" charset="0"/>
                <a:cs typeface="Times New Roman" panose="02020603050405020304" pitchFamily="18" charset="0"/>
              </a:rPr>
              <a:t> Publicly owned natural areas management planning and implementation</a:t>
            </a:r>
          </a:p>
          <a:p>
            <a:endParaRPr lang="en-US" dirty="0"/>
          </a:p>
        </p:txBody>
      </p:sp>
    </p:spTree>
    <p:extLst>
      <p:ext uri="{BB962C8B-B14F-4D97-AF65-F5344CB8AC3E}">
        <p14:creationId xmlns:p14="http://schemas.microsoft.com/office/powerpoint/2010/main" val="29975458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275</TotalTime>
  <Words>502</Words>
  <Application>Microsoft Office PowerPoint</Application>
  <PresentationFormat>Widescreen</PresentationFormat>
  <Paragraphs>52</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LENOVO</dc:creator>
  <cp:lastModifiedBy>Engineer Aven</cp:lastModifiedBy>
  <cp:revision>35</cp:revision>
  <dcterms:created xsi:type="dcterms:W3CDTF">2024-09-30T18:41:06Z</dcterms:created>
  <dcterms:modified xsi:type="dcterms:W3CDTF">2025-03-03T19:53:19Z</dcterms:modified>
</cp:coreProperties>
</file>