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9" r:id="rId3"/>
    <p:sldId id="270" r:id="rId4"/>
    <p:sldId id="271" r:id="rId5"/>
    <p:sldId id="258" r:id="rId6"/>
    <p:sldId id="267" r:id="rId7"/>
    <p:sldId id="268" r:id="rId8"/>
    <p:sldId id="259" r:id="rId9"/>
    <p:sldId id="260" r:id="rId10"/>
    <p:sldId id="261" r:id="rId11"/>
    <p:sldId id="265" r:id="rId12"/>
    <p:sldId id="266" r:id="rId13"/>
    <p:sldId id="262"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6FE468-3FCD-42F7-8778-95563A0E14BF}" type="datetimeFigureOut">
              <a:rPr lang="en-US" smtClean="0"/>
              <a:pPr/>
              <a:t>11/21/2018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AB10A0-4B5A-4DCD-B16A-446011273B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AB10A0-4B5A-4DCD-B16A-446011273B5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6FE468-3FCD-42F7-8778-95563A0E14BF}" type="datetimeFigureOut">
              <a:rPr lang="en-US" smtClean="0"/>
              <a:pPr/>
              <a:t>11/21/2018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6FE468-3FCD-42F7-8778-95563A0E14BF}" type="datetimeFigureOut">
              <a:rPr lang="en-US" smtClean="0"/>
              <a:pPr/>
              <a:t>11/21/2018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6FE468-3FCD-42F7-8778-95563A0E14BF}" type="datetimeFigureOut">
              <a:rPr lang="en-US" smtClean="0"/>
              <a:pPr/>
              <a:t>11/21/2018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AB10A0-4B5A-4DCD-B16A-446011273B5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6FE468-3FCD-42F7-8778-95563A0E14BF}" type="datetimeFigureOut">
              <a:rPr lang="en-US" smtClean="0"/>
              <a:pPr/>
              <a:t>11/21/2018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AB10A0-4B5A-4DCD-B16A-446011273B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nglishclub.com/pronunciation/minimal-pairs-i-ee.htm" TargetMode="External"/><Relationship Id="rId2" Type="http://schemas.openxmlformats.org/officeDocument/2006/relationships/hyperlink" Target="https://www.englishclub.com/pronunciation/minimal-pairs-b-p.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owmanysyllables.com/english_grammar/syllable_rules/what_is_a_vow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owmanysyllables.com/whataresyllables#Example_Free" TargetMode="External"/><Relationship Id="rId2" Type="http://schemas.openxmlformats.org/officeDocument/2006/relationships/hyperlink" Target="https://www.howmanysyllables.com/english_grammar/syllable_rules/what_is_a_vowel" TargetMode="External"/><Relationship Id="rId1" Type="http://schemas.openxmlformats.org/officeDocument/2006/relationships/slideLayout" Target="../slideLayouts/slideLayout2.xml"/><Relationship Id="rId5" Type="http://schemas.openxmlformats.org/officeDocument/2006/relationships/hyperlink" Target="https://www.howmanysyllables.com/whataresyllables#Example_Fire" TargetMode="External"/><Relationship Id="rId4" Type="http://schemas.openxmlformats.org/officeDocument/2006/relationships/hyperlink" Target="https://www.howmanysyllables.com/whataresyllables#Example_Ea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i="1" dirty="0" err="1" smtClean="0">
                <a:latin typeface="Times New Roman" pitchFamily="18" charset="0"/>
                <a:cs typeface="Times New Roman" pitchFamily="18" charset="0"/>
              </a:rPr>
              <a:t>Freshers’</a:t>
            </a:r>
            <a:r>
              <a:rPr lang="en-US" i="1" dirty="0" smtClean="0">
                <a:latin typeface="Times New Roman" pitchFamily="18" charset="0"/>
                <a:cs typeface="Times New Roman" pitchFamily="18" charset="0"/>
              </a:rPr>
              <a:t> Week</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590800"/>
            <a:ext cx="8001000" cy="1752600"/>
          </a:xfrm>
        </p:spPr>
        <p:txBody>
          <a:bodyPr>
            <a:normAutofit/>
          </a:bodyPr>
          <a:lstStyle/>
          <a:p>
            <a:r>
              <a:rPr lang="en-US" dirty="0" smtClean="0">
                <a:latin typeface="Times New Roman" pitchFamily="18" charset="0"/>
                <a:cs typeface="Times New Roman" pitchFamily="18" charset="0"/>
              </a:rPr>
              <a:t>1.3 Learning new listening skills “ Waiting for spoken definitions”</a:t>
            </a:r>
          </a:p>
        </p:txBody>
      </p:sp>
      <p:sp>
        <p:nvSpPr>
          <p:cNvPr id="4" name="TextBox 3"/>
          <p:cNvSpPr txBox="1"/>
          <p:nvPr/>
        </p:nvSpPr>
        <p:spPr>
          <a:xfrm>
            <a:off x="268108" y="5105400"/>
            <a:ext cx="2909771" cy="646331"/>
          </a:xfrm>
          <a:prstGeom prst="rect">
            <a:avLst/>
          </a:prstGeom>
          <a:noFill/>
        </p:spPr>
        <p:txBody>
          <a:bodyPr wrap="none" rtlCol="0">
            <a:spAutoFit/>
          </a:bodyPr>
          <a:lstStyle/>
          <a:p>
            <a:r>
              <a:rPr lang="en-US" dirty="0" smtClean="0">
                <a:latin typeface="Times New Roman" pitchFamily="18" charset="0"/>
                <a:cs typeface="Times New Roman" pitchFamily="18" charset="0"/>
              </a:rPr>
              <a:t>Prepared by: </a:t>
            </a:r>
            <a:r>
              <a:rPr lang="en-US" dirty="0">
                <a:latin typeface="Times New Roman" pitchFamily="18" charset="0"/>
                <a:cs typeface="Times New Roman" pitchFamily="18" charset="0"/>
              </a:rPr>
              <a:t>Harem H. </a:t>
            </a:r>
            <a:r>
              <a:rPr lang="en-US" dirty="0" err="1">
                <a:latin typeface="Times New Roman" pitchFamily="18" charset="0"/>
                <a:cs typeface="Times New Roman" pitchFamily="18" charset="0"/>
              </a:rPr>
              <a:t>Qadir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Date: </a:t>
            </a:r>
            <a:r>
              <a:rPr lang="en-US" dirty="0" smtClean="0">
                <a:latin typeface="Times New Roman" pitchFamily="18" charset="0"/>
                <a:cs typeface="Times New Roman" pitchFamily="18" charset="0"/>
              </a:rPr>
              <a:t>Nov. 21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,2018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33538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018384"/>
              </p:ext>
            </p:extLst>
          </p:nvPr>
        </p:nvGraphicFramePr>
        <p:xfrm>
          <a:off x="457200" y="1481138"/>
          <a:ext cx="8229600" cy="3381967"/>
        </p:xfrm>
        <a:graphic>
          <a:graphicData uri="http://schemas.openxmlformats.org/drawingml/2006/table">
            <a:tbl>
              <a:tblPr firstRow="1" bandRow="1">
                <a:tableStyleId>{073A0DAA-6AF3-43AB-8588-CEC1D06C72B9}</a:tableStyleId>
              </a:tblPr>
              <a:tblGrid>
                <a:gridCol w="2590800"/>
                <a:gridCol w="5638800"/>
              </a:tblGrid>
              <a:tr h="638767">
                <a:tc>
                  <a:txBody>
                    <a:bodyPr/>
                    <a:lstStyle/>
                    <a:p>
                      <a:r>
                        <a:rPr lang="en-US" dirty="0" smtClean="0">
                          <a:latin typeface="Times New Roman" pitchFamily="18" charset="0"/>
                          <a:cs typeface="Times New Roman" pitchFamily="18" charset="0"/>
                        </a:rPr>
                        <a:t>Food court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Place with lots of different restaurants</a:t>
                      </a:r>
                      <a:r>
                        <a:rPr lang="en-US" baseline="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txBody>
                  <a:tcPr/>
                </a:tc>
              </a:tr>
              <a:tr h="638767">
                <a:tc>
                  <a:txBody>
                    <a:bodyPr/>
                    <a:lstStyle/>
                    <a:p>
                      <a:r>
                        <a:rPr lang="en-US" dirty="0" smtClean="0">
                          <a:latin typeface="Times New Roman" pitchFamily="18" charset="0"/>
                          <a:cs typeface="Times New Roman" pitchFamily="18" charset="0"/>
                        </a:rPr>
                        <a:t>Vending</a:t>
                      </a:r>
                      <a:r>
                        <a:rPr lang="en-US" baseline="0" dirty="0" smtClean="0">
                          <a:latin typeface="Times New Roman" pitchFamily="18" charset="0"/>
                          <a:cs typeface="Times New Roman" pitchFamily="18" charset="0"/>
                        </a:rPr>
                        <a:t> machines</a:t>
                      </a:r>
                      <a:endParaRPr lang="en-US" dirty="0">
                        <a:latin typeface="Times New Roman" pitchFamily="18" charset="0"/>
                        <a:cs typeface="Times New Roman" pitchFamily="18" charset="0"/>
                      </a:endParaRPr>
                    </a:p>
                  </a:txBody>
                  <a:tcPr/>
                </a:tc>
                <a:tc>
                  <a:txBody>
                    <a:bodyPr/>
                    <a:lstStyle/>
                    <a:p>
                      <a:r>
                        <a:rPr lang="en-US" sz="1800" u="none" strike="noStrike" kern="1200" baseline="0" dirty="0" smtClean="0">
                          <a:latin typeface="Times New Roman" pitchFamily="18" charset="0"/>
                          <a:cs typeface="Times New Roman" pitchFamily="18" charset="0"/>
                        </a:rPr>
                        <a:t>which are machines with food and drink.</a:t>
                      </a:r>
                      <a:endParaRPr lang="en-US" dirty="0">
                        <a:latin typeface="Times New Roman" pitchFamily="18" charset="0"/>
                        <a:cs typeface="Times New Roman" pitchFamily="18" charset="0"/>
                      </a:endParaRPr>
                    </a:p>
                  </a:txBody>
                  <a:tcPr/>
                </a:tc>
              </a:tr>
              <a:tr h="638767">
                <a:tc>
                  <a:txBody>
                    <a:bodyPr/>
                    <a:lstStyle/>
                    <a:p>
                      <a:r>
                        <a:rPr lang="en-US" sz="1800" u="none" strike="noStrike" kern="1200" baseline="0" dirty="0" smtClean="0">
                          <a:latin typeface="Times New Roman" pitchFamily="18" charset="0"/>
                          <a:cs typeface="Times New Roman" pitchFamily="18" charset="0"/>
                        </a:rPr>
                        <a:t>Launderette </a:t>
                      </a:r>
                      <a:endParaRPr lang="en-US" dirty="0">
                        <a:latin typeface="Times New Roman" pitchFamily="18" charset="0"/>
                        <a:cs typeface="Times New Roman" pitchFamily="18" charset="0"/>
                      </a:endParaRPr>
                    </a:p>
                  </a:txBody>
                  <a:tcPr/>
                </a:tc>
                <a:tc>
                  <a:txBody>
                    <a:bodyPr/>
                    <a:lstStyle/>
                    <a:p>
                      <a:r>
                        <a:rPr lang="en-US" sz="1800" u="none" strike="noStrike" kern="1200" baseline="0" dirty="0" smtClean="0">
                          <a:latin typeface="Times New Roman" pitchFamily="18" charset="0"/>
                          <a:cs typeface="Times New Roman" pitchFamily="18" charset="0"/>
                        </a:rPr>
                        <a:t>can wash your clothes there. </a:t>
                      </a:r>
                      <a:endParaRPr lang="en-US" dirty="0">
                        <a:latin typeface="Times New Roman" pitchFamily="18" charset="0"/>
                        <a:cs typeface="Times New Roman" pitchFamily="18" charset="0"/>
                      </a:endParaRPr>
                    </a:p>
                  </a:txBody>
                  <a:tcPr/>
                </a:tc>
              </a:tr>
              <a:tr h="826899">
                <a:tc>
                  <a:txBody>
                    <a:bodyPr/>
                    <a:lstStyle/>
                    <a:p>
                      <a:r>
                        <a:rPr lang="en-US" sz="1800" u="none" strike="noStrike" kern="1200" baseline="0" dirty="0" smtClean="0">
                          <a:latin typeface="Times New Roman" pitchFamily="18" charset="0"/>
                          <a:cs typeface="Times New Roman" pitchFamily="18" charset="0"/>
                        </a:rPr>
                        <a:t>Crèche </a:t>
                      </a:r>
                      <a:endParaRPr lang="en-US" dirty="0">
                        <a:latin typeface="Times New Roman" pitchFamily="18" charset="0"/>
                        <a:cs typeface="Times New Roman" pitchFamily="18" charset="0"/>
                      </a:endParaRPr>
                    </a:p>
                  </a:txBody>
                  <a:tcPr/>
                </a:tc>
                <a:tc>
                  <a:txBody>
                    <a:bodyPr/>
                    <a:lstStyle/>
                    <a:p>
                      <a:r>
                        <a:rPr lang="en-US" sz="1800" u="none" strike="noStrike" kern="1200" baseline="0" dirty="0" smtClean="0">
                          <a:latin typeface="Times New Roman" pitchFamily="18" charset="0"/>
                          <a:cs typeface="Times New Roman" pitchFamily="18" charset="0"/>
                        </a:rPr>
                        <a:t>place to leave your children for a few hours.</a:t>
                      </a:r>
                      <a:endParaRPr lang="en-US" dirty="0">
                        <a:latin typeface="Times New Roman" pitchFamily="18" charset="0"/>
                        <a:cs typeface="Times New Roman" pitchFamily="18" charset="0"/>
                      </a:endParaRPr>
                    </a:p>
                  </a:txBody>
                  <a:tcPr/>
                </a:tc>
              </a:tr>
              <a:tr h="638767">
                <a:tc>
                  <a:txBody>
                    <a:bodyPr/>
                    <a:lstStyle/>
                    <a:p>
                      <a:r>
                        <a:rPr lang="en-US" sz="1800" u="none" strike="noStrike" kern="1200" baseline="0" dirty="0" smtClean="0">
                          <a:latin typeface="Times New Roman" pitchFamily="18" charset="0"/>
                          <a:cs typeface="Times New Roman" pitchFamily="18" charset="0"/>
                        </a:rPr>
                        <a:t>Gym </a:t>
                      </a:r>
                      <a:endParaRPr lang="en-US" dirty="0">
                        <a:latin typeface="Times New Roman" pitchFamily="18" charset="0"/>
                        <a:cs typeface="Times New Roman" pitchFamily="18" charset="0"/>
                      </a:endParaRPr>
                    </a:p>
                  </a:txBody>
                  <a:tcPr/>
                </a:tc>
                <a:tc>
                  <a:txBody>
                    <a:bodyPr/>
                    <a:lstStyle/>
                    <a:p>
                      <a:r>
                        <a:rPr lang="en-US" sz="1800" u="none" strike="noStrike" kern="1200" baseline="0" dirty="0" smtClean="0">
                          <a:latin typeface="Times New Roman" pitchFamily="18" charset="0"/>
                          <a:cs typeface="Times New Roman" pitchFamily="18" charset="0"/>
                        </a:rPr>
                        <a:t>It’s a place to do exercise..</a:t>
                      </a:r>
                      <a:endParaRPr lang="en-US"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 Listening for definitions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326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irdozZanayan\Desktop\boise-idaho-vending-mach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133600"/>
            <a:ext cx="2143125"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irdozZanayan\Desktop\shopping-food-cou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99" y="381000"/>
            <a:ext cx="4920025"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270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irdozZanayan\Desktop\dezeen_Splash-laundrette-by-Frederic-Perers_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4457700" cy="35147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irdozZanayan\Desktop\new_crech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048000"/>
            <a:ext cx="4511783" cy="3019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693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latin typeface="Times New Roman" pitchFamily="18" charset="0"/>
                <a:cs typeface="Times New Roman" pitchFamily="18" charset="0"/>
              </a:rPr>
              <a:t>Answers</a:t>
            </a:r>
          </a:p>
          <a:p>
            <a:pPr marL="274320" lvl="1" indent="0">
              <a:buNone/>
            </a:pPr>
            <a:r>
              <a:rPr lang="en-US" dirty="0">
                <a:latin typeface="Times New Roman" pitchFamily="18" charset="0"/>
                <a:cs typeface="Times New Roman" pitchFamily="18" charset="0"/>
              </a:rPr>
              <a:t>1. </a:t>
            </a:r>
            <a:r>
              <a:rPr lang="en-US" dirty="0">
                <a:solidFill>
                  <a:srgbClr val="FF0000"/>
                </a:solidFill>
                <a:latin typeface="Times New Roman" pitchFamily="18" charset="0"/>
                <a:cs typeface="Times New Roman" pitchFamily="18" charset="0"/>
              </a:rPr>
              <a:t>b</a:t>
            </a:r>
            <a:r>
              <a:rPr lang="en-US" dirty="0">
                <a:latin typeface="Times New Roman" pitchFamily="18" charset="0"/>
                <a:cs typeface="Times New Roman" pitchFamily="18" charset="0"/>
              </a:rPr>
              <a:t>oth</a:t>
            </a:r>
          </a:p>
          <a:p>
            <a:pPr marL="274320" lvl="1" indent="0">
              <a:buNone/>
            </a:pPr>
            <a:r>
              <a:rPr lang="en-US" dirty="0">
                <a:latin typeface="Times New Roman" pitchFamily="18" charset="0"/>
                <a:cs typeface="Times New Roman" pitchFamily="18" charset="0"/>
              </a:rPr>
              <a:t>2. cam</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us</a:t>
            </a:r>
          </a:p>
          <a:p>
            <a:pPr marL="274320" lvl="1" indent="0">
              <a:buNone/>
            </a:pPr>
            <a:r>
              <a:rPr lang="en-US" dirty="0">
                <a:latin typeface="Times New Roman" pitchFamily="18" charset="0"/>
                <a:cs typeface="Times New Roman" pitchFamily="18" charset="0"/>
              </a:rPr>
              <a:t>3. clu</a:t>
            </a:r>
            <a:r>
              <a:rPr lang="en-US" dirty="0">
                <a:solidFill>
                  <a:srgbClr val="FF0000"/>
                </a:solidFill>
                <a:latin typeface="Times New Roman" pitchFamily="18" charset="0"/>
                <a:cs typeface="Times New Roman" pitchFamily="18" charset="0"/>
              </a:rPr>
              <a:t>b</a:t>
            </a:r>
          </a:p>
          <a:p>
            <a:pPr marL="274320" lvl="1" indent="0">
              <a:buNone/>
            </a:pPr>
            <a:r>
              <a:rPr lang="en-US" dirty="0">
                <a:latin typeface="Times New Roman" pitchFamily="18" charset="0"/>
                <a:cs typeface="Times New Roman" pitchFamily="18" charset="0"/>
              </a:rPr>
              <a:t>4. ex</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lain</a:t>
            </a:r>
          </a:p>
          <a:p>
            <a:pPr marL="274320" lvl="1" indent="0">
              <a:buNone/>
            </a:pPr>
            <a:r>
              <a:rPr lang="en-US" dirty="0">
                <a:latin typeface="Times New Roman" pitchFamily="18" charset="0"/>
                <a:cs typeface="Times New Roman" pitchFamily="18" charset="0"/>
              </a:rPr>
              <a:t>5. jo</a:t>
            </a:r>
            <a:r>
              <a:rPr lang="en-US" dirty="0">
                <a:solidFill>
                  <a:srgbClr val="FF0000"/>
                </a:solidFill>
                <a:latin typeface="Times New Roman" pitchFamily="18" charset="0"/>
                <a:cs typeface="Times New Roman" pitchFamily="18" charset="0"/>
              </a:rPr>
              <a:t>b</a:t>
            </a:r>
          </a:p>
          <a:p>
            <a:pPr marL="274320" lvl="1" indent="0">
              <a:buNone/>
            </a:pPr>
            <a:r>
              <a:rPr lang="en-US" dirty="0">
                <a:latin typeface="Times New Roman" pitchFamily="18" charset="0"/>
                <a:cs typeface="Times New Roman" pitchFamily="18" charset="0"/>
              </a:rPr>
              <a:t>6.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ay</a:t>
            </a:r>
          </a:p>
          <a:p>
            <a:pPr marL="274320" lvl="1" indent="0">
              <a:buNone/>
            </a:pPr>
            <a:r>
              <a:rPr lang="en-US" dirty="0">
                <a:latin typeface="Times New Roman" pitchFamily="18" charset="0"/>
                <a:cs typeface="Times New Roman" pitchFamily="18" charset="0"/>
              </a:rPr>
              <a:t>7. res</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onsible</a:t>
            </a:r>
          </a:p>
          <a:p>
            <a:pPr marL="274320" lvl="1" indent="0">
              <a:buNone/>
            </a:pPr>
            <a:r>
              <a:rPr lang="en-US" dirty="0">
                <a:latin typeface="Times New Roman" pitchFamily="18" charset="0"/>
                <a:cs typeface="Times New Roman" pitchFamily="18" charset="0"/>
              </a:rPr>
              <a:t>8. </a:t>
            </a:r>
            <a:r>
              <a:rPr lang="en-US" dirty="0">
                <a:solidFill>
                  <a:srgbClr val="FF0000"/>
                </a:solidFill>
                <a:latin typeface="Times New Roman" pitchFamily="18" charset="0"/>
                <a:cs typeface="Times New Roman" pitchFamily="18" charset="0"/>
              </a:rPr>
              <a:t>b</a:t>
            </a:r>
            <a:r>
              <a:rPr lang="en-US" dirty="0">
                <a:latin typeface="Times New Roman" pitchFamily="18" charset="0"/>
                <a:cs typeface="Times New Roman" pitchFamily="18" charset="0"/>
              </a:rPr>
              <a:t>ursar</a:t>
            </a:r>
          </a:p>
          <a:p>
            <a:pPr marL="274320" lvl="1" indent="0">
              <a:buNone/>
            </a:pPr>
            <a:r>
              <a:rPr lang="en-US" dirty="0">
                <a:latin typeface="Times New Roman" pitchFamily="18" charset="0"/>
                <a:cs typeface="Times New Roman" pitchFamily="18" charset="0"/>
              </a:rPr>
              <a:t>9.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eo</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le</a:t>
            </a:r>
          </a:p>
          <a:p>
            <a:pPr marL="274320" lvl="1" indent="0">
              <a:buNone/>
            </a:pPr>
            <a:r>
              <a:rPr lang="en-US" dirty="0" smtClean="0">
                <a:latin typeface="Times New Roman" pitchFamily="18" charset="0"/>
                <a:cs typeface="Times New Roman" pitchFamily="18" charset="0"/>
              </a:rPr>
              <a:t>10</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ersonal</a:t>
            </a:r>
          </a:p>
          <a:p>
            <a:pPr marL="274320" lvl="1" indent="0">
              <a:buNone/>
            </a:pPr>
            <a:r>
              <a:rPr lang="en-US" dirty="0">
                <a:latin typeface="Times New Roman" pitchFamily="18" charset="0"/>
                <a:cs typeface="Times New Roman" pitchFamily="18" charset="0"/>
              </a:rPr>
              <a:t>11.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lace</a:t>
            </a:r>
          </a:p>
          <a:p>
            <a:pPr marL="274320" lvl="1" indent="0">
              <a:buNone/>
            </a:pPr>
            <a:r>
              <a:rPr lang="en-US" dirty="0">
                <a:latin typeface="Times New Roman" pitchFamily="18" charset="0"/>
                <a:cs typeface="Times New Roman" pitchFamily="18" charset="0"/>
              </a:rPr>
              <a:t>12. </a:t>
            </a:r>
            <a:r>
              <a:rPr lang="en-US" dirty="0">
                <a:solidFill>
                  <a:srgbClr val="FF0000"/>
                </a:solidFill>
                <a:latin typeface="Times New Roman" pitchFamily="18" charset="0"/>
                <a:cs typeface="Times New Roman" pitchFamily="18" charset="0"/>
              </a:rPr>
              <a:t>p</a:t>
            </a:r>
            <a:r>
              <a:rPr lang="en-US" dirty="0">
                <a:latin typeface="Times New Roman" pitchFamily="18" charset="0"/>
                <a:cs typeface="Times New Roman" pitchFamily="18" charset="0"/>
              </a:rPr>
              <a:t>ro</a:t>
            </a:r>
            <a:r>
              <a:rPr lang="en-US" dirty="0">
                <a:solidFill>
                  <a:srgbClr val="FF0000"/>
                </a:solidFill>
                <a:latin typeface="Times New Roman" pitchFamily="18" charset="0"/>
                <a:cs typeface="Times New Roman" pitchFamily="18" charset="0"/>
              </a:rPr>
              <a:t>b</a:t>
            </a:r>
            <a:r>
              <a:rPr lang="en-US" dirty="0">
                <a:latin typeface="Times New Roman" pitchFamily="18" charset="0"/>
                <a:cs typeface="Times New Roman" pitchFamily="18" charset="0"/>
              </a:rPr>
              <a:t>lem</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 Identifying consonant sounds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0051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Short vowel sound /I/</a:t>
            </a:r>
          </a:p>
          <a:p>
            <a:pPr marL="0" indent="0">
              <a:buNone/>
            </a:pPr>
            <a:r>
              <a:rPr lang="en-US" dirty="0" smtClean="0">
                <a:latin typeface="Times New Roman" pitchFamily="18" charset="0"/>
                <a:cs typeface="Times New Roman" pitchFamily="18" charset="0"/>
              </a:rPr>
              <a:t>Long vowel sound /i:/ “comes with </a:t>
            </a:r>
            <a:r>
              <a:rPr lang="en-US" dirty="0" err="1" smtClean="0">
                <a:latin typeface="Times New Roman" pitchFamily="18" charset="0"/>
                <a:cs typeface="Times New Roman" pitchFamily="18" charset="0"/>
              </a:rPr>
              <a:t>ea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 Identifying vowel sounds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07" t="55588" r="58750" b="17371"/>
          <a:stretch/>
        </p:blipFill>
        <p:spPr bwMode="auto">
          <a:xfrm>
            <a:off x="990600" y="2590800"/>
            <a:ext cx="65532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50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 fill="hold"/>
                                        <p:tgtEl>
                                          <p:spTgt spid="1026"/>
                                        </p:tgtEl>
                                        <p:attrNameLst>
                                          <p:attrName>ppt_x</p:attrName>
                                        </p:attrNameLst>
                                      </p:cBhvr>
                                      <p:tavLst>
                                        <p:tav tm="0">
                                          <p:val>
                                            <p:strVal val="#ppt_x"/>
                                          </p:val>
                                        </p:tav>
                                        <p:tav tm="100000">
                                          <p:val>
                                            <p:strVal val="#ppt_x"/>
                                          </p:val>
                                        </p:tav>
                                      </p:tavLst>
                                    </p:anim>
                                    <p:anim calcmode="lin" valueType="num">
                                      <p:cBhvr additive="base">
                                        <p:cTn id="8" dur="1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cs typeface="_R i b a Z_02" pitchFamily="2" charset="-78"/>
            </a:endParaRPr>
          </a:p>
          <a:p>
            <a:endParaRPr lang="en-US" sz="2000" dirty="0">
              <a:cs typeface="_R i b a Z_02" pitchFamily="2" charset="-78"/>
            </a:endParaRPr>
          </a:p>
          <a:p>
            <a:r>
              <a:rPr lang="en-US" sz="2000" dirty="0" smtClean="0">
                <a:cs typeface="_R i b a Z_02" pitchFamily="2" charset="-78"/>
              </a:rPr>
              <a:t>a</a:t>
            </a:r>
            <a:r>
              <a:rPr lang="en-US" sz="2000" dirty="0">
                <a:cs typeface="_R i b a Z_02" pitchFamily="2" charset="-78"/>
              </a:rPr>
              <a:t> pair of words, as </a:t>
            </a:r>
            <a:r>
              <a:rPr lang="en-US" sz="2000" b="1" i="1" dirty="0">
                <a:solidFill>
                  <a:srgbClr val="FF0000"/>
                </a:solidFill>
                <a:cs typeface="_R i b a Z_02" pitchFamily="2" charset="-78"/>
              </a:rPr>
              <a:t>pin</a:t>
            </a:r>
            <a:r>
              <a:rPr lang="en-US" sz="2000" i="1" dirty="0">
                <a:cs typeface="_R i b a Z_02" pitchFamily="2" charset="-78"/>
              </a:rPr>
              <a:t> </a:t>
            </a:r>
            <a:r>
              <a:rPr lang="en-US" sz="2000" dirty="0">
                <a:cs typeface="_R i b a Z_02" pitchFamily="2" charset="-78"/>
              </a:rPr>
              <a:t>and </a:t>
            </a:r>
            <a:r>
              <a:rPr lang="en-US" sz="2000" b="1" i="1" dirty="0">
                <a:solidFill>
                  <a:srgbClr val="FF0000"/>
                </a:solidFill>
                <a:cs typeface="_R i b a Z_02" pitchFamily="2" charset="-78"/>
              </a:rPr>
              <a:t>bin</a:t>
            </a:r>
            <a:r>
              <a:rPr lang="en-US" sz="2000" i="1" dirty="0">
                <a:cs typeface="_R i b a Z_02" pitchFamily="2" charset="-78"/>
              </a:rPr>
              <a:t>, </a:t>
            </a:r>
            <a:r>
              <a:rPr lang="en-US" sz="2000" dirty="0">
                <a:cs typeface="_R i b a Z_02" pitchFamily="2" charset="-78"/>
              </a:rPr>
              <a:t>or </a:t>
            </a:r>
            <a:r>
              <a:rPr lang="en-US" sz="2000" b="1" i="1" dirty="0">
                <a:solidFill>
                  <a:srgbClr val="FF0000"/>
                </a:solidFill>
                <a:cs typeface="_R i b a Z_02" pitchFamily="2" charset="-78"/>
              </a:rPr>
              <a:t>bet</a:t>
            </a:r>
            <a:r>
              <a:rPr lang="en-US" sz="2000" i="1" dirty="0">
                <a:cs typeface="_R i b a Z_02" pitchFamily="2" charset="-78"/>
              </a:rPr>
              <a:t> </a:t>
            </a:r>
            <a:r>
              <a:rPr lang="en-US" sz="2000" dirty="0">
                <a:cs typeface="_R i b a Z_02" pitchFamily="2" charset="-78"/>
              </a:rPr>
              <a:t>and </a:t>
            </a:r>
            <a:r>
              <a:rPr lang="en-US" sz="2000" b="1" i="1" dirty="0">
                <a:solidFill>
                  <a:srgbClr val="FF0000"/>
                </a:solidFill>
                <a:cs typeface="_R i b a Z_02" pitchFamily="2" charset="-78"/>
              </a:rPr>
              <a:t>bed</a:t>
            </a:r>
            <a:r>
              <a:rPr lang="en-US" sz="2000" i="1" dirty="0">
                <a:cs typeface="_R i b a Z_02" pitchFamily="2" charset="-78"/>
              </a:rPr>
              <a:t>, </a:t>
            </a:r>
            <a:r>
              <a:rPr lang="en-US" sz="2000" dirty="0">
                <a:cs typeface="_R i b a Z_02" pitchFamily="2" charset="-78"/>
              </a:rPr>
              <a:t>differing only by </a:t>
            </a:r>
            <a:r>
              <a:rPr lang="en-US" sz="2000" dirty="0" smtClean="0">
                <a:cs typeface="_R i b a Z_02" pitchFamily="2" charset="-78"/>
              </a:rPr>
              <a:t>one sound</a:t>
            </a:r>
            <a:r>
              <a:rPr lang="en-US" sz="2000" dirty="0">
                <a:cs typeface="_R i b a Z_02" pitchFamily="2" charset="-78"/>
              </a:rPr>
              <a:t> in the same position in each </a:t>
            </a:r>
            <a:r>
              <a:rPr lang="en-US" sz="2000" dirty="0" smtClean="0">
                <a:cs typeface="_R i b a Z_02" pitchFamily="2" charset="-78"/>
              </a:rPr>
              <a:t>word.</a:t>
            </a:r>
          </a:p>
          <a:p>
            <a:endParaRPr lang="en-US" sz="2000" dirty="0">
              <a:cs typeface="_R i b a Z_02" pitchFamily="2" charset="-78"/>
            </a:endParaRPr>
          </a:p>
          <a:p>
            <a:endParaRPr lang="en-US" sz="2000" dirty="0">
              <a:cs typeface="_R i b a Z_02" pitchFamily="2" charset="-78"/>
            </a:endParaRPr>
          </a:p>
          <a:p>
            <a:r>
              <a:rPr lang="en-US" sz="2000" b="1" u="sng" dirty="0">
                <a:hlinkClick r:id="rId2"/>
              </a:rPr>
              <a:t>Minimal Pairs /b/ and /p/</a:t>
            </a:r>
            <a:r>
              <a:rPr lang="en-US" sz="2000" dirty="0"/>
              <a:t> </a:t>
            </a:r>
            <a:r>
              <a:rPr lang="en-US" sz="2000" dirty="0" smtClean="0"/>
              <a:t>      </a:t>
            </a:r>
            <a:r>
              <a:rPr lang="en-US" sz="2000" b="1" i="1" dirty="0" smtClean="0">
                <a:solidFill>
                  <a:srgbClr val="FF0000"/>
                </a:solidFill>
              </a:rPr>
              <a:t>b</a:t>
            </a:r>
            <a:r>
              <a:rPr lang="en-US" sz="2000" i="1" dirty="0" smtClean="0"/>
              <a:t>uy</a:t>
            </a:r>
            <a:r>
              <a:rPr lang="en-US" sz="2000" i="1" dirty="0"/>
              <a:t> </a:t>
            </a:r>
            <a:r>
              <a:rPr lang="en-US" sz="2000" i="1" dirty="0" smtClean="0"/>
              <a:t>    </a:t>
            </a:r>
            <a:r>
              <a:rPr lang="en-US" sz="2000" b="1" i="1" dirty="0" smtClean="0">
                <a:solidFill>
                  <a:srgbClr val="FF0000"/>
                </a:solidFill>
              </a:rPr>
              <a:t>p</a:t>
            </a:r>
            <a:r>
              <a:rPr lang="en-US" sz="2000" i="1" dirty="0" smtClean="0"/>
              <a:t>ie</a:t>
            </a:r>
            <a:endParaRPr lang="en-US" sz="2000" dirty="0"/>
          </a:p>
          <a:p>
            <a:r>
              <a:rPr lang="en-US" sz="2000" b="1" u="sng" dirty="0">
                <a:hlinkClick r:id="rId3"/>
              </a:rPr>
              <a:t>Minimal Pairs /ɪ/ and /i:/</a:t>
            </a:r>
            <a:r>
              <a:rPr lang="en-US" sz="2000" dirty="0"/>
              <a:t> </a:t>
            </a:r>
            <a:r>
              <a:rPr lang="en-US" sz="2000" dirty="0" smtClean="0"/>
              <a:t>      </a:t>
            </a:r>
            <a:r>
              <a:rPr lang="en-US" sz="2000" b="1" i="1" dirty="0" smtClean="0">
                <a:solidFill>
                  <a:srgbClr val="FF0000"/>
                </a:solidFill>
              </a:rPr>
              <a:t>s</a:t>
            </a:r>
            <a:r>
              <a:rPr lang="en-US" sz="2000" b="1" i="1" dirty="0" smtClean="0"/>
              <a:t>i</a:t>
            </a:r>
            <a:r>
              <a:rPr lang="en-US" sz="2000" i="1" dirty="0" smtClean="0"/>
              <a:t>t       </a:t>
            </a:r>
            <a:r>
              <a:rPr lang="en-US" sz="2000" b="1" i="1" dirty="0" smtClean="0">
                <a:solidFill>
                  <a:srgbClr val="FF0000"/>
                </a:solidFill>
              </a:rPr>
              <a:t>s</a:t>
            </a:r>
            <a:r>
              <a:rPr lang="en-US" sz="2000" b="1" i="1" dirty="0" smtClean="0"/>
              <a:t>ea</a:t>
            </a:r>
            <a:r>
              <a:rPr lang="en-US" sz="2000" i="1" dirty="0" smtClean="0"/>
              <a:t>t</a:t>
            </a:r>
            <a:endParaRPr lang="en-US" sz="2000" dirty="0"/>
          </a:p>
          <a:p>
            <a:endParaRPr lang="ar-SA" sz="2000" dirty="0">
              <a:cs typeface="_R i b a Z_02" pitchFamily="2" charset="-78"/>
            </a:endParaRPr>
          </a:p>
        </p:txBody>
      </p:sp>
      <p:sp>
        <p:nvSpPr>
          <p:cNvPr id="3" name="Title 2"/>
          <p:cNvSpPr>
            <a:spLocks noGrp="1"/>
          </p:cNvSpPr>
          <p:nvPr>
            <p:ph type="title"/>
          </p:nvPr>
        </p:nvSpPr>
        <p:spPr/>
        <p:txBody>
          <a:bodyPr/>
          <a:lstStyle/>
          <a:p>
            <a:r>
              <a:rPr lang="en-US" dirty="0" smtClean="0"/>
              <a:t>Minimal pair</a:t>
            </a:r>
            <a:endParaRPr lang="ar-SA" dirty="0"/>
          </a:p>
        </p:txBody>
      </p:sp>
    </p:spTree>
    <p:extLst>
      <p:ext uri="{BB962C8B-B14F-4D97-AF65-F5344CB8AC3E}">
        <p14:creationId xmlns:p14="http://schemas.microsoft.com/office/powerpoint/2010/main" val="379797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 </a:t>
            </a:r>
            <a:r>
              <a:rPr lang="en-US" sz="2400" dirty="0"/>
              <a:t>syllable is the sound of a </a:t>
            </a:r>
            <a:r>
              <a:rPr lang="en-US" sz="2400" dirty="0">
                <a:hlinkClick r:id="rId2" tooltip="define vowel"/>
              </a:rPr>
              <a:t>vowel</a:t>
            </a:r>
            <a:r>
              <a:rPr lang="en-US" sz="2400" dirty="0"/>
              <a:t> (A, E, I, O, U) that is created when pronouncing the letters A, E, I, O, U, or Y.</a:t>
            </a:r>
          </a:p>
          <a:p>
            <a:r>
              <a:rPr lang="en-US" sz="2400" dirty="0"/>
              <a:t>The letter "Y" is a </a:t>
            </a:r>
            <a:r>
              <a:rPr lang="en-US" sz="2400" dirty="0">
                <a:hlinkClick r:id="rId2" tooltip="define vowel"/>
              </a:rPr>
              <a:t>vowel</a:t>
            </a:r>
            <a:r>
              <a:rPr lang="en-US" sz="2400" dirty="0"/>
              <a:t> </a:t>
            </a:r>
            <a:r>
              <a:rPr lang="en-US" sz="2400" b="1" dirty="0"/>
              <a:t>only</a:t>
            </a:r>
            <a:r>
              <a:rPr lang="en-US" sz="2400" dirty="0"/>
              <a:t> if it creates an A, E, I, O, or U sound.</a:t>
            </a:r>
          </a:p>
          <a:p>
            <a:pPr lvl="1"/>
            <a:r>
              <a:rPr lang="en-US" sz="2400" b="1" i="1" dirty="0"/>
              <a:t>examples</a:t>
            </a:r>
            <a:r>
              <a:rPr lang="en-US" sz="2400" i="1" dirty="0"/>
              <a:t>:  fry, try, cry, &amp; dry</a:t>
            </a:r>
            <a:endParaRPr lang="en-US" sz="2400" dirty="0"/>
          </a:p>
          <a:p>
            <a:r>
              <a:rPr lang="en-US" sz="2400" dirty="0"/>
              <a:t>The number of times that you hear the sound of a </a:t>
            </a:r>
            <a:r>
              <a:rPr lang="en-US" sz="2400" dirty="0">
                <a:hlinkClick r:id="rId2" tooltip="define vowel"/>
              </a:rPr>
              <a:t>vowel</a:t>
            </a:r>
            <a:r>
              <a:rPr lang="en-US" sz="2400" dirty="0"/>
              <a:t> is the number of syllables in a word.</a:t>
            </a:r>
          </a:p>
          <a:p>
            <a:endParaRPr lang="en-US" dirty="0"/>
          </a:p>
        </p:txBody>
      </p:sp>
      <p:sp>
        <p:nvSpPr>
          <p:cNvPr id="3" name="Title 2"/>
          <p:cNvSpPr>
            <a:spLocks noGrp="1"/>
          </p:cNvSpPr>
          <p:nvPr>
            <p:ph type="title"/>
          </p:nvPr>
        </p:nvSpPr>
        <p:spPr/>
        <p:txBody>
          <a:bodyPr>
            <a:normAutofit fontScale="90000"/>
          </a:bodyPr>
          <a:lstStyle/>
          <a:p>
            <a:r>
              <a:rPr lang="en-US" dirty="0">
                <a:solidFill>
                  <a:srgbClr val="FF0000"/>
                </a:solidFill>
              </a:rPr>
              <a:t>What is a syllable?</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322062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When two (or more) </a:t>
            </a:r>
            <a:r>
              <a:rPr lang="en-US" dirty="0">
                <a:hlinkClick r:id="rId2" tooltip="define vowel"/>
              </a:rPr>
              <a:t>vowels</a:t>
            </a:r>
            <a:r>
              <a:rPr lang="en-US" dirty="0"/>
              <a:t> are next to each other, the number of syllables depends on the number of </a:t>
            </a:r>
            <a:r>
              <a:rPr lang="en-US" dirty="0">
                <a:hlinkClick r:id="rId2" tooltip="define vowel"/>
              </a:rPr>
              <a:t>vowel</a:t>
            </a:r>
            <a:r>
              <a:rPr lang="en-US" dirty="0"/>
              <a:t> sounds.</a:t>
            </a:r>
          </a:p>
          <a:p>
            <a:pPr lvl="1"/>
            <a:r>
              <a:rPr lang="en-US" b="1" i="1" dirty="0"/>
              <a:t>examples</a:t>
            </a:r>
            <a:r>
              <a:rPr lang="en-US" i="1" dirty="0"/>
              <a:t>:  </a:t>
            </a:r>
            <a:r>
              <a:rPr lang="en-US" b="1" i="1" dirty="0">
                <a:hlinkClick r:id="rId3"/>
              </a:rPr>
              <a:t>free</a:t>
            </a:r>
            <a:r>
              <a:rPr lang="en-US" i="1" dirty="0"/>
              <a:t> (1 syllable), </a:t>
            </a:r>
            <a:r>
              <a:rPr lang="en-US" b="1" i="1" dirty="0">
                <a:hlinkClick r:id="rId4"/>
              </a:rPr>
              <a:t>eat</a:t>
            </a:r>
            <a:r>
              <a:rPr lang="en-US" i="1" dirty="0"/>
              <a:t> (1 syllable), &amp; </a:t>
            </a:r>
            <a:r>
              <a:rPr lang="en-US" b="1" i="1" dirty="0" smtClean="0">
                <a:solidFill>
                  <a:schemeClr val="accent3"/>
                </a:solidFill>
              </a:rPr>
              <a:t>chicken</a:t>
            </a:r>
            <a:r>
              <a:rPr lang="en-US" i="1" dirty="0"/>
              <a:t> (2 syllables)</a:t>
            </a:r>
            <a:endParaRPr lang="en-US" dirty="0"/>
          </a:p>
          <a:p>
            <a:r>
              <a:rPr lang="en-US" dirty="0"/>
              <a:t>If a vowel is silent, it is not counted as a syllable.</a:t>
            </a:r>
          </a:p>
          <a:p>
            <a:pPr lvl="1"/>
            <a:r>
              <a:rPr lang="en-US" b="1" i="1" dirty="0"/>
              <a:t>example</a:t>
            </a:r>
            <a:r>
              <a:rPr lang="en-US" i="1" dirty="0"/>
              <a:t>:  </a:t>
            </a:r>
            <a:r>
              <a:rPr lang="en-US" i="1" dirty="0">
                <a:hlinkClick r:id="rId5"/>
              </a:rPr>
              <a:t>fire</a:t>
            </a:r>
            <a:r>
              <a:rPr lang="en-US" i="1" dirty="0"/>
              <a:t> (1 syllable)</a:t>
            </a:r>
            <a:endParaRPr lang="en-US" dirty="0"/>
          </a:p>
          <a:p>
            <a:r>
              <a:rPr lang="en-US" b="1" dirty="0">
                <a:solidFill>
                  <a:srgbClr val="FF0000"/>
                </a:solidFill>
              </a:rPr>
              <a:t>environmental</a:t>
            </a:r>
          </a:p>
          <a:p>
            <a:r>
              <a:rPr lang="en-US" sz="2600" dirty="0"/>
              <a:t>How many syllables in environmental</a:t>
            </a:r>
            <a:r>
              <a:rPr lang="en-US" sz="2600" dirty="0" smtClean="0"/>
              <a:t>?</a:t>
            </a:r>
            <a:r>
              <a:rPr lang="en-US" sz="2600" dirty="0"/>
              <a:t> 5 </a:t>
            </a:r>
            <a:r>
              <a:rPr lang="en-US" sz="2600" dirty="0" smtClean="0"/>
              <a:t>syllables</a:t>
            </a:r>
          </a:p>
          <a:p>
            <a:r>
              <a:rPr lang="en-US" sz="3000" b="1" dirty="0" smtClean="0">
                <a:solidFill>
                  <a:srgbClr val="FF0000"/>
                </a:solidFill>
              </a:rPr>
              <a:t>Divide</a:t>
            </a:r>
            <a:r>
              <a:rPr lang="en-US" sz="3000" dirty="0"/>
              <a:t> </a:t>
            </a:r>
            <a:r>
              <a:rPr lang="en-US" sz="3000" i="1" dirty="0"/>
              <a:t>environmental</a:t>
            </a:r>
            <a:r>
              <a:rPr lang="en-US" sz="3000" dirty="0"/>
              <a:t> into syllables:  </a:t>
            </a:r>
            <a:endParaRPr lang="en-US" sz="3000" dirty="0" smtClean="0"/>
          </a:p>
          <a:p>
            <a:r>
              <a:rPr lang="en-US" sz="3000" dirty="0"/>
              <a:t> en-vi-</a:t>
            </a:r>
            <a:r>
              <a:rPr lang="en-US" sz="3000" dirty="0" err="1"/>
              <a:t>ron</a:t>
            </a:r>
            <a:r>
              <a:rPr lang="en-US" sz="3000" dirty="0"/>
              <a:t>-men-</a:t>
            </a:r>
            <a:r>
              <a:rPr lang="en-US" sz="3000" dirty="0" err="1"/>
              <a:t>tal</a:t>
            </a:r>
            <a:endParaRPr lang="en-US" sz="3000" dirty="0"/>
          </a:p>
          <a:p>
            <a:endParaRPr lang="en-US" dirty="0"/>
          </a:p>
        </p:txBody>
      </p:sp>
      <p:sp>
        <p:nvSpPr>
          <p:cNvPr id="3" name="Title 2"/>
          <p:cNvSpPr>
            <a:spLocks noGrp="1"/>
          </p:cNvSpPr>
          <p:nvPr>
            <p:ph type="title"/>
          </p:nvPr>
        </p:nvSpPr>
        <p:spPr/>
        <p:txBody>
          <a:bodyPr>
            <a:normAutofit fontScale="90000"/>
          </a:bodyPr>
          <a:lstStyle/>
          <a:p>
            <a:r>
              <a:rPr lang="en-US" dirty="0">
                <a:solidFill>
                  <a:srgbClr val="FF0000"/>
                </a:solidFill>
              </a:rPr>
              <a:t>What is a syllable?</a:t>
            </a:r>
            <a:br>
              <a:rPr lang="en-US" dirty="0">
                <a:solidFill>
                  <a:srgbClr val="FF0000"/>
                </a:solidFill>
              </a:rPr>
            </a:br>
            <a:endParaRPr lang="en-US" dirty="0"/>
          </a:p>
        </p:txBody>
      </p:sp>
    </p:spTree>
    <p:extLst>
      <p:ext uri="{BB962C8B-B14F-4D97-AF65-F5344CB8AC3E}">
        <p14:creationId xmlns:p14="http://schemas.microsoft.com/office/powerpoint/2010/main" val="139464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534400" cy="4559491"/>
          </a:xfrm>
        </p:spPr>
        <p:txBody>
          <a:bodyPr/>
          <a:lstStyle/>
          <a:p>
            <a:r>
              <a:rPr lang="en-US" dirty="0">
                <a:latin typeface="Arial" pitchFamily="34" charset="0"/>
                <a:cs typeface="Arial" pitchFamily="34" charset="0"/>
              </a:rPr>
              <a:t>The part of a word that you give the </a:t>
            </a:r>
            <a:r>
              <a:rPr lang="en-US" dirty="0" smtClean="0">
                <a:latin typeface="Arial" pitchFamily="34" charset="0"/>
                <a:cs typeface="Arial" pitchFamily="34" charset="0"/>
              </a:rPr>
              <a:t>most emphasis </a:t>
            </a:r>
            <a:r>
              <a:rPr lang="en-US" dirty="0">
                <a:latin typeface="Arial" pitchFamily="34" charset="0"/>
                <a:cs typeface="Arial" pitchFamily="34" charset="0"/>
              </a:rPr>
              <a:t>to. For example, the following capitalized syllables are stressed: </a:t>
            </a:r>
            <a:br>
              <a:rPr lang="en-US" dirty="0">
                <a:latin typeface="Arial" pitchFamily="34" charset="0"/>
                <a:cs typeface="Arial" pitchFamily="34" charset="0"/>
              </a:rPr>
            </a:br>
            <a:r>
              <a:rPr lang="en-US" b="1" dirty="0" err="1">
                <a:solidFill>
                  <a:srgbClr val="FF0000"/>
                </a:solidFill>
              </a:rPr>
              <a:t>SO</a:t>
            </a:r>
            <a:r>
              <a:rPr lang="en-US" dirty="0" err="1"/>
              <a:t>fa</a:t>
            </a:r>
            <a:r>
              <a:rPr lang="en-US" dirty="0"/>
              <a:t> </a:t>
            </a:r>
            <a:br>
              <a:rPr lang="en-US" dirty="0"/>
            </a:br>
            <a:r>
              <a:rPr lang="en-US" b="1" dirty="0" err="1">
                <a:solidFill>
                  <a:srgbClr val="FF0000"/>
                </a:solidFill>
              </a:rPr>
              <a:t>TEL</a:t>
            </a:r>
            <a:r>
              <a:rPr lang="en-US" dirty="0" err="1"/>
              <a:t>ephone</a:t>
            </a:r>
            <a:r>
              <a:rPr lang="en-US" dirty="0"/>
              <a:t> </a:t>
            </a:r>
            <a:br>
              <a:rPr lang="en-US" dirty="0"/>
            </a:br>
            <a:r>
              <a:rPr lang="en-US" dirty="0" err="1"/>
              <a:t>cel</a:t>
            </a:r>
            <a:r>
              <a:rPr lang="en-US" b="1" dirty="0" err="1">
                <a:solidFill>
                  <a:srgbClr val="FF0000"/>
                </a:solidFill>
              </a:rPr>
              <a:t>EB</a:t>
            </a:r>
            <a:r>
              <a:rPr lang="en-US" dirty="0" err="1"/>
              <a:t>rity</a:t>
            </a:r>
            <a:r>
              <a:rPr lang="en-US" dirty="0"/>
              <a:t> </a:t>
            </a:r>
            <a:br>
              <a:rPr lang="en-US" dirty="0"/>
            </a:br>
            <a:r>
              <a:rPr lang="en-US" dirty="0" err="1"/>
              <a:t>com</a:t>
            </a:r>
            <a:r>
              <a:rPr lang="en-US" b="1" dirty="0" err="1">
                <a:solidFill>
                  <a:srgbClr val="FF0000"/>
                </a:solidFill>
              </a:rPr>
              <a:t>PU</a:t>
            </a:r>
            <a:r>
              <a:rPr lang="en-US" dirty="0" err="1"/>
              <a:t>ter</a:t>
            </a:r>
            <a:r>
              <a:rPr lang="en-US" dirty="0"/>
              <a:t> </a:t>
            </a:r>
            <a:br>
              <a:rPr lang="en-US" dirty="0"/>
            </a:br>
            <a:r>
              <a:rPr lang="en-US" dirty="0" err="1"/>
              <a:t>a</a:t>
            </a:r>
            <a:r>
              <a:rPr lang="en-US" b="1" dirty="0" err="1">
                <a:solidFill>
                  <a:srgbClr val="FF0000"/>
                </a:solidFill>
              </a:rPr>
              <a:t>WARD</a:t>
            </a:r>
            <a:r>
              <a:rPr lang="en-US" dirty="0"/>
              <a:t> </a:t>
            </a:r>
            <a:br>
              <a:rPr lang="en-US" dirty="0"/>
            </a:br>
            <a:r>
              <a:rPr lang="en-US" dirty="0" err="1"/>
              <a:t>ma</a:t>
            </a:r>
            <a:r>
              <a:rPr lang="en-US" b="1" dirty="0" err="1">
                <a:solidFill>
                  <a:srgbClr val="FF0000"/>
                </a:solidFill>
              </a:rPr>
              <a:t>TURE</a:t>
            </a:r>
            <a:r>
              <a:rPr lang="en-US" dirty="0"/>
              <a:t> </a:t>
            </a:r>
          </a:p>
        </p:txBody>
      </p:sp>
      <p:sp>
        <p:nvSpPr>
          <p:cNvPr id="3" name="Title 2"/>
          <p:cNvSpPr>
            <a:spLocks noGrp="1"/>
          </p:cNvSpPr>
          <p:nvPr>
            <p:ph type="title"/>
          </p:nvPr>
        </p:nvSpPr>
        <p:spPr/>
        <p:txBody>
          <a:bodyPr/>
          <a:lstStyle/>
          <a:p>
            <a:r>
              <a:rPr lang="en-US" dirty="0" smtClean="0"/>
              <a:t>Stressed Syllable</a:t>
            </a:r>
            <a:endParaRPr lang="en-US" dirty="0"/>
          </a:p>
        </p:txBody>
      </p:sp>
    </p:spTree>
    <p:extLst>
      <p:ext uri="{BB962C8B-B14F-4D97-AF65-F5344CB8AC3E}">
        <p14:creationId xmlns:p14="http://schemas.microsoft.com/office/powerpoint/2010/main" val="226450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Arial" charset="0"/>
              <a:buChar char="•"/>
            </a:pPr>
            <a:r>
              <a:rPr lang="en-US" sz="3600" dirty="0" smtClean="0">
                <a:latin typeface="Times New Roman" pitchFamily="18" charset="0"/>
                <a:cs typeface="Times New Roman" pitchFamily="18" charset="0"/>
              </a:rPr>
              <a:t>Listen </a:t>
            </a:r>
            <a:r>
              <a:rPr lang="en-US" sz="3600" dirty="0">
                <a:latin typeface="Times New Roman" pitchFamily="18" charset="0"/>
                <a:cs typeface="Times New Roman" pitchFamily="18" charset="0"/>
              </a:rPr>
              <a:t>for and understand </a:t>
            </a:r>
            <a:r>
              <a:rPr lang="en-US" sz="3600" dirty="0" smtClean="0">
                <a:latin typeface="Times New Roman" pitchFamily="18" charset="0"/>
                <a:cs typeface="Times New Roman" pitchFamily="18" charset="0"/>
              </a:rPr>
              <a:t>spoken definitions </a:t>
            </a:r>
            <a:r>
              <a:rPr lang="en-US" sz="3600" dirty="0">
                <a:latin typeface="Times New Roman" pitchFamily="18" charset="0"/>
                <a:cs typeface="Times New Roman" pitchFamily="18" charset="0"/>
              </a:rPr>
              <a:t>in short extracts</a:t>
            </a:r>
            <a:r>
              <a:rPr lang="en-US" sz="3600" dirty="0" smtClean="0">
                <a:latin typeface="Times New Roman" pitchFamily="18" charset="0"/>
                <a:cs typeface="Times New Roman" pitchFamily="18" charset="0"/>
              </a:rPr>
              <a:t>;</a:t>
            </a:r>
          </a:p>
          <a:p>
            <a:pPr>
              <a:buFont typeface="Arial" charset="0"/>
              <a:buChar char="•"/>
            </a:pP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D</a:t>
            </a:r>
            <a:r>
              <a:rPr lang="en-US" sz="3600" dirty="0" smtClean="0">
                <a:latin typeface="Times New Roman" pitchFamily="18" charset="0"/>
                <a:cs typeface="Times New Roman" pitchFamily="18" charset="0"/>
              </a:rPr>
              <a:t>iscriminate </a:t>
            </a:r>
            <a:r>
              <a:rPr lang="en-US" sz="3600" dirty="0">
                <a:latin typeface="Times New Roman" pitchFamily="18" charset="0"/>
                <a:cs typeface="Times New Roman" pitchFamily="18" charset="0"/>
              </a:rPr>
              <a:t>between the </a:t>
            </a:r>
            <a:r>
              <a:rPr lang="en-US" sz="3600" dirty="0" smtClean="0">
                <a:latin typeface="Times New Roman" pitchFamily="18" charset="0"/>
                <a:cs typeface="Times New Roman" pitchFamily="18" charset="0"/>
              </a:rPr>
              <a:t>consonants/p</a:t>
            </a:r>
            <a:r>
              <a:rPr lang="en-US" sz="3600" dirty="0">
                <a:latin typeface="Times New Roman" pitchFamily="18" charset="0"/>
                <a:cs typeface="Times New Roman" pitchFamily="18" charset="0"/>
              </a:rPr>
              <a:t>/ and /b</a:t>
            </a:r>
            <a:r>
              <a:rPr lang="en-US" sz="3600" dirty="0" smtClean="0">
                <a:latin typeface="Times New Roman" pitchFamily="18" charset="0"/>
                <a:cs typeface="Times New Roman" pitchFamily="18" charset="0"/>
              </a:rPr>
              <a:t>/;</a:t>
            </a:r>
          </a:p>
          <a:p>
            <a:pPr>
              <a:buFont typeface="Arial" charset="0"/>
              <a:buChar char="•"/>
            </a:pP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D</a:t>
            </a:r>
            <a:r>
              <a:rPr lang="en-US" sz="3600" dirty="0" smtClean="0">
                <a:latin typeface="Times New Roman" pitchFamily="18" charset="0"/>
                <a:cs typeface="Times New Roman" pitchFamily="18" charset="0"/>
              </a:rPr>
              <a:t>iscriminate </a:t>
            </a:r>
            <a:r>
              <a:rPr lang="en-US" sz="3600" dirty="0">
                <a:latin typeface="Times New Roman" pitchFamily="18" charset="0"/>
                <a:cs typeface="Times New Roman" pitchFamily="18" charset="0"/>
              </a:rPr>
              <a:t>between the vowel </a:t>
            </a:r>
            <a:r>
              <a:rPr lang="en-US" sz="3600" dirty="0" smtClean="0">
                <a:latin typeface="Times New Roman" pitchFamily="18" charset="0"/>
                <a:cs typeface="Times New Roman" pitchFamily="18" charset="0"/>
              </a:rPr>
              <a:t>sounds/</a:t>
            </a:r>
            <a:r>
              <a:rPr lang="en-US" sz="3600" dirty="0">
                <a:latin typeface="Times New Roman" pitchFamily="18" charset="0"/>
                <a:cs typeface="Times New Roman" pitchFamily="18" charset="0"/>
              </a:rPr>
              <a:t>I</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and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Objectives of the Lecture: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492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fontAlgn="base"/>
            <a:r>
              <a:rPr lang="en-US" dirty="0"/>
              <a:t>You already know that vowels in the English alphabet are a, e, i, o, u, and sometimes y, while the rest of the letters are called consonants. But did you ever ask yourself why the letters were divided into two separate groups?</a:t>
            </a:r>
          </a:p>
          <a:p>
            <a:pPr fontAlgn="base"/>
            <a:r>
              <a:rPr lang="en-US" dirty="0"/>
              <a:t>Basically, a vowel is a sound that is made with the mouth and throat not closing at any point. In contrast, a consonant is a sound that is made with the air stopping once or more during the vocalization. That means that at some point, the sound is stopped by your teeth, tongue, lips, or constriction of the vocal cords.</a:t>
            </a:r>
          </a:p>
          <a:p>
            <a:pPr fontAlgn="base"/>
            <a:r>
              <a:rPr lang="en-US" dirty="0"/>
              <a:t>The difference explains why “y” is only “sometimes” a vowel. Depending on which word “y” is being used in, it can represent different sounds. In words like “myth” or “hymn,” the letter takes on a sound like a short “i” and the mouth and throat don’t close when the sound is made. However, in words like “beyond,” it acts as a bridge between the “e” and the “o,” and there is some partial closure, making “y” a consonant.</a:t>
            </a:r>
          </a:p>
          <a:p>
            <a:pPr fontAlgn="base"/>
            <a:r>
              <a:rPr lang="en-US" dirty="0"/>
              <a:t>Another forgotten letter that has the same qualities as “y” is “w.” While “w” is almost always a consonant, it is considered a vowel at the end of words like “wow” or “how.” You can see for yourself when saying these words that your mouth doesn’t fully close while pronouncing the letter.</a:t>
            </a:r>
          </a:p>
          <a:p>
            <a:endParaRPr lang="ar-SA" dirty="0"/>
          </a:p>
        </p:txBody>
      </p:sp>
      <p:sp>
        <p:nvSpPr>
          <p:cNvPr id="3" name="Title 2"/>
          <p:cNvSpPr>
            <a:spLocks noGrp="1"/>
          </p:cNvSpPr>
          <p:nvPr>
            <p:ph type="title"/>
          </p:nvPr>
        </p:nvSpPr>
        <p:spPr/>
        <p:txBody>
          <a:bodyPr/>
          <a:lstStyle/>
          <a:p>
            <a:r>
              <a:rPr lang="en-US" dirty="0" smtClean="0"/>
              <a:t>Vowel    &amp;    Consonants</a:t>
            </a:r>
            <a:endParaRPr lang="ar-SA" dirty="0"/>
          </a:p>
        </p:txBody>
      </p:sp>
    </p:spTree>
    <p:extLst>
      <p:ext uri="{BB962C8B-B14F-4D97-AF65-F5344CB8AC3E}">
        <p14:creationId xmlns:p14="http://schemas.microsoft.com/office/powerpoint/2010/main" val="290030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irdozZanayan\Desktop\Vowels-and-diphthong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4114800" cy="38131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irdozZanayan\Desktop\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0700" y="2133600"/>
            <a:ext cx="4660900" cy="3893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06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76601516"/>
              </p:ext>
            </p:extLst>
          </p:nvPr>
        </p:nvGraphicFramePr>
        <p:xfrm>
          <a:off x="1752600" y="1676400"/>
          <a:ext cx="5029200" cy="4445000"/>
        </p:xfrm>
        <a:graphic>
          <a:graphicData uri="http://schemas.openxmlformats.org/drawingml/2006/table">
            <a:tbl>
              <a:tblPr firstRow="1" bandRow="1">
                <a:tableStyleId>{5202B0CA-FC54-4496-8BCA-5EF66A818D29}</a:tableStyleId>
              </a:tblPr>
              <a:tblGrid>
                <a:gridCol w="2727702"/>
                <a:gridCol w="2301498"/>
              </a:tblGrid>
              <a:tr h="370840">
                <a:tc>
                  <a:txBody>
                    <a:bodyPr/>
                    <a:lstStyle/>
                    <a:p>
                      <a:r>
                        <a:rPr lang="en-US" sz="1800" b="0" i="0" u="none" strike="noStrike" kern="1200" baseline="0" dirty="0" smtClean="0">
                          <a:solidFill>
                            <a:schemeClr val="lt1"/>
                          </a:solidFill>
                          <a:latin typeface="Times New Roman" pitchFamily="18" charset="0"/>
                          <a:ea typeface="+mn-ea"/>
                          <a:cs typeface="Times New Roman" pitchFamily="18" charset="0"/>
                        </a:rPr>
                        <a:t>schedule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bursar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campus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education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r>
              <a:tr h="3454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lecture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library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accommodation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responsible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semester</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union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10</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resources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11</a:t>
                      </a:r>
                      <a:endParaRPr lang="en-US" dirty="0">
                        <a:latin typeface="Times New Roman" pitchFamily="18" charset="0"/>
                        <a:cs typeface="Times New Roman" pitchFamily="18" charset="0"/>
                      </a:endParaRPr>
                    </a:p>
                  </a:txBody>
                  <a:tcPr/>
                </a:tc>
              </a:tr>
              <a:tr h="370840">
                <a:tc>
                  <a:txBody>
                    <a:bodyPr/>
                    <a:lstStyle/>
                    <a:p>
                      <a:r>
                        <a:rPr lang="en-US" sz="1800" b="0" i="0" u="none" strike="noStrike" kern="1200" baseline="0" dirty="0" smtClean="0">
                          <a:solidFill>
                            <a:schemeClr val="dk1"/>
                          </a:solidFill>
                          <a:latin typeface="Times New Roman" pitchFamily="18" charset="0"/>
                          <a:ea typeface="+mn-ea"/>
                          <a:cs typeface="Times New Roman" pitchFamily="18" charset="0"/>
                        </a:rPr>
                        <a:t>faculty</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12</a:t>
                      </a:r>
                      <a:endParaRPr lang="en-US"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Reviewing key words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70503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3959478"/>
              </p:ext>
            </p:extLst>
          </p:nvPr>
        </p:nvGraphicFramePr>
        <p:xfrm>
          <a:off x="457200" y="2057400"/>
          <a:ext cx="8229600" cy="3505200"/>
        </p:xfrm>
        <a:graphic>
          <a:graphicData uri="http://schemas.openxmlformats.org/drawingml/2006/table">
            <a:tbl>
              <a:tblPr firstRow="1" bandRow="1">
                <a:tableStyleId>{073A0DAA-6AF3-43AB-8588-CEC1D06C72B9}</a:tableStyleId>
              </a:tblPr>
              <a:tblGrid>
                <a:gridCol w="3124200"/>
                <a:gridCol w="5105400"/>
              </a:tblGrid>
              <a:tr h="701040">
                <a:tc>
                  <a:txBody>
                    <a:bodyPr/>
                    <a:lstStyle/>
                    <a:p>
                      <a:r>
                        <a:rPr lang="en-US" dirty="0" smtClean="0">
                          <a:latin typeface="Times New Roman" pitchFamily="18" charset="0"/>
                          <a:cs typeface="Times New Roman" pitchFamily="18" charset="0"/>
                        </a:rPr>
                        <a:t>Assignment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 piece</a:t>
                      </a:r>
                      <a:r>
                        <a:rPr lang="en-US" baseline="0" dirty="0" smtClean="0">
                          <a:latin typeface="Times New Roman" pitchFamily="18" charset="0"/>
                          <a:cs typeface="Times New Roman" pitchFamily="18" charset="0"/>
                        </a:rPr>
                        <a:t> of work to do on your own</a:t>
                      </a:r>
                      <a:endParaRPr lang="en-US" dirty="0">
                        <a:latin typeface="Times New Roman" pitchFamily="18" charset="0"/>
                        <a:cs typeface="Times New Roman" pitchFamily="18" charset="0"/>
                      </a:endParaRPr>
                    </a:p>
                  </a:txBody>
                  <a:tcPr/>
                </a:tc>
              </a:tr>
              <a:tr h="701040">
                <a:tc>
                  <a:txBody>
                    <a:bodyPr/>
                    <a:lstStyle/>
                    <a:p>
                      <a:r>
                        <a:rPr lang="en-US" dirty="0" smtClean="0">
                          <a:latin typeface="Times New Roman" pitchFamily="18" charset="0"/>
                          <a:cs typeface="Times New Roman" pitchFamily="18" charset="0"/>
                        </a:rPr>
                        <a:t>Deadline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The time to give in an assignment</a:t>
                      </a:r>
                      <a:endParaRPr lang="en-US" dirty="0">
                        <a:latin typeface="Times New Roman" pitchFamily="18" charset="0"/>
                        <a:cs typeface="Times New Roman" pitchFamily="18" charset="0"/>
                      </a:endParaRPr>
                    </a:p>
                  </a:txBody>
                  <a:tcPr/>
                </a:tc>
              </a:tr>
              <a:tr h="701040">
                <a:tc>
                  <a:txBody>
                    <a:bodyPr/>
                    <a:lstStyle/>
                    <a:p>
                      <a:r>
                        <a:rPr lang="en-US" dirty="0" smtClean="0">
                          <a:latin typeface="Times New Roman" pitchFamily="18" charset="0"/>
                          <a:cs typeface="Times New Roman" pitchFamily="18" charset="0"/>
                        </a:rPr>
                        <a:t>Research</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Reading articles</a:t>
                      </a:r>
                      <a:endParaRPr lang="en-US" dirty="0">
                        <a:latin typeface="Times New Roman" pitchFamily="18" charset="0"/>
                        <a:cs typeface="Times New Roman" pitchFamily="18" charset="0"/>
                      </a:endParaRPr>
                    </a:p>
                  </a:txBody>
                  <a:tcPr/>
                </a:tc>
              </a:tr>
              <a:tr h="701040">
                <a:tc>
                  <a:txBody>
                    <a:bodyPr/>
                    <a:lstStyle/>
                    <a:p>
                      <a:r>
                        <a:rPr lang="en-US" dirty="0" smtClean="0">
                          <a:latin typeface="Times New Roman" pitchFamily="18" charset="0"/>
                          <a:cs typeface="Times New Roman" pitchFamily="18" charset="0"/>
                        </a:rPr>
                        <a:t>Journals</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Academic magazine</a:t>
                      </a:r>
                      <a:endParaRPr lang="en-US" dirty="0">
                        <a:latin typeface="Times New Roman" pitchFamily="18" charset="0"/>
                        <a:cs typeface="Times New Roman" pitchFamily="18" charset="0"/>
                      </a:endParaRPr>
                    </a:p>
                  </a:txBody>
                  <a:tcPr/>
                </a:tc>
              </a:tr>
              <a:tr h="701040">
                <a:tc>
                  <a:txBody>
                    <a:bodyPr/>
                    <a:lstStyle/>
                    <a:p>
                      <a:r>
                        <a:rPr lang="en-US" dirty="0" smtClean="0">
                          <a:latin typeface="Times New Roman" pitchFamily="18" charset="0"/>
                          <a:cs typeface="Times New Roman" pitchFamily="18" charset="0"/>
                        </a:rPr>
                        <a:t>Tutorial</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 small discussion</a:t>
                      </a:r>
                      <a:endParaRPr lang="en-US"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 Identifying a new skill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9159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TotalTime>
  <Words>578</Words>
  <Application>Microsoft Office PowerPoint</Application>
  <PresentationFormat>On-screen Show (4:3)</PresentationFormat>
  <Paragraphs>100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Freshers’ Week</vt:lpstr>
      <vt:lpstr>What is a syllable? </vt:lpstr>
      <vt:lpstr>What is a syllable? </vt:lpstr>
      <vt:lpstr>Stressed Syllable</vt:lpstr>
      <vt:lpstr>Objectives of the Lecture:</vt:lpstr>
      <vt:lpstr>Vowel    &amp;    Consonants</vt:lpstr>
      <vt:lpstr>PowerPoint Presentation</vt:lpstr>
      <vt:lpstr>A. Reviewing key words</vt:lpstr>
      <vt:lpstr>B. Identifying a new skill</vt:lpstr>
      <vt:lpstr>C. Listening for definitions</vt:lpstr>
      <vt:lpstr>PowerPoint Presentation</vt:lpstr>
      <vt:lpstr>PowerPoint Presentation</vt:lpstr>
      <vt:lpstr>D. Identifying consonant sounds</vt:lpstr>
      <vt:lpstr>E. Identifying vowel sounds</vt:lpstr>
      <vt:lpstr>Minimal pair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Freshers’ week</dc:title>
  <dc:creator>Mohamme89d</dc:creator>
  <cp:lastModifiedBy>Harem</cp:lastModifiedBy>
  <cp:revision>33</cp:revision>
  <dcterms:created xsi:type="dcterms:W3CDTF">2013-12-02T20:06:15Z</dcterms:created>
  <dcterms:modified xsi:type="dcterms:W3CDTF">2018-11-21T17:55:13Z</dcterms:modified>
</cp:coreProperties>
</file>