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81" r:id="rId3"/>
    <p:sldId id="292" r:id="rId4"/>
    <p:sldId id="289" r:id="rId5"/>
    <p:sldId id="284" r:id="rId6"/>
    <p:sldId id="285" r:id="rId7"/>
    <p:sldId id="29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p:cViewPr varScale="1">
        <p:scale>
          <a:sx n="74" d="100"/>
          <a:sy n="74" d="100"/>
        </p:scale>
        <p:origin x="-104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56FE468-3FCD-42F7-8778-95563A0E14BF}" type="datetimeFigureOut">
              <a:rPr lang="en-US" smtClean="0"/>
              <a:pPr/>
              <a:t>4/5/2017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3AB10A0-4B5A-4DCD-B16A-446011273B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6FE468-3FCD-42F7-8778-95563A0E14BF}" type="datetimeFigureOut">
              <a:rPr lang="en-US" smtClean="0"/>
              <a:pPr/>
              <a:t>4/5/2017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AB10A0-4B5A-4DCD-B16A-446011273B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6FE468-3FCD-42F7-8778-95563A0E14BF}" type="datetimeFigureOut">
              <a:rPr lang="en-US" smtClean="0"/>
              <a:pPr/>
              <a:t>4/5/2017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AB10A0-4B5A-4DCD-B16A-446011273B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6FE468-3FCD-42F7-8778-95563A0E14BF}" type="datetimeFigureOut">
              <a:rPr lang="en-US" smtClean="0"/>
              <a:pPr/>
              <a:t>4/5/2017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AB10A0-4B5A-4DCD-B16A-446011273B5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56FE468-3FCD-42F7-8778-95563A0E14BF}" type="datetimeFigureOut">
              <a:rPr lang="en-US" smtClean="0"/>
              <a:pPr/>
              <a:t>4/5/2017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AB10A0-4B5A-4DCD-B16A-446011273B5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56FE468-3FCD-42F7-8778-95563A0E14BF}" type="datetimeFigureOut">
              <a:rPr lang="en-US" smtClean="0"/>
              <a:pPr/>
              <a:t>4/5/2017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AB10A0-4B5A-4DCD-B16A-446011273B5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56FE468-3FCD-42F7-8778-95563A0E14BF}" type="datetimeFigureOut">
              <a:rPr lang="en-US" smtClean="0"/>
              <a:pPr/>
              <a:t>4/5/2017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3AB10A0-4B5A-4DCD-B16A-446011273B5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56FE468-3FCD-42F7-8778-95563A0E14BF}" type="datetimeFigureOut">
              <a:rPr lang="en-US" smtClean="0"/>
              <a:pPr/>
              <a:t>4/5/2017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3AB10A0-4B5A-4DCD-B16A-446011273B5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56FE468-3FCD-42F7-8778-95563A0E14BF}" type="datetimeFigureOut">
              <a:rPr lang="en-US" smtClean="0"/>
              <a:pPr/>
              <a:t>4/5/2017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3AB10A0-4B5A-4DCD-B16A-446011273B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56FE468-3FCD-42F7-8778-95563A0E14BF}" type="datetimeFigureOut">
              <a:rPr lang="en-US" smtClean="0"/>
              <a:pPr/>
              <a:t>4/5/2017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AB10A0-4B5A-4DCD-B16A-446011273B5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56FE468-3FCD-42F7-8778-95563A0E14BF}" type="datetimeFigureOut">
              <a:rPr lang="en-US" smtClean="0"/>
              <a:pPr/>
              <a:t>4/5/2017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3AB10A0-4B5A-4DCD-B16A-446011273B5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56FE468-3FCD-42F7-8778-95563A0E14BF}" type="datetimeFigureOut">
              <a:rPr lang="en-US" smtClean="0"/>
              <a:pPr/>
              <a:t>4/5/2017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3AB10A0-4B5A-4DCD-B16A-446011273B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lstStyle/>
          <a:p>
            <a:r>
              <a:rPr lang="en-US" i="1" dirty="0" err="1" smtClean="0">
                <a:latin typeface="Times New Roman" pitchFamily="18" charset="0"/>
                <a:cs typeface="Times New Roman" pitchFamily="18" charset="0"/>
              </a:rPr>
              <a:t>Freshers’</a:t>
            </a:r>
            <a:r>
              <a:rPr lang="en-US" i="1" dirty="0" smtClean="0">
                <a:latin typeface="Times New Roman" pitchFamily="18" charset="0"/>
                <a:cs typeface="Times New Roman" pitchFamily="18" charset="0"/>
              </a:rPr>
              <a:t> Week</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609600" y="2590800"/>
            <a:ext cx="8001000" cy="1752600"/>
          </a:xfrm>
        </p:spPr>
        <p:txBody>
          <a:bodyPr>
            <a:normAutofit/>
          </a:bodyPr>
          <a:lstStyle/>
          <a:p>
            <a:r>
              <a:rPr lang="en-US" dirty="0" smtClean="0">
                <a:latin typeface="Times New Roman" pitchFamily="18" charset="0"/>
                <a:cs typeface="Times New Roman" pitchFamily="18" charset="0"/>
              </a:rPr>
              <a:t>.</a:t>
            </a:r>
          </a:p>
          <a:p>
            <a:pPr algn="l"/>
            <a:r>
              <a:rPr lang="en-US" dirty="0" smtClean="0">
                <a:latin typeface="Times New Roman" pitchFamily="18" charset="0"/>
                <a:cs typeface="Times New Roman" pitchFamily="18" charset="0"/>
              </a:rPr>
              <a:t>1.19 Grammar for writing:</a:t>
            </a:r>
          </a:p>
          <a:p>
            <a:pPr algn="ctr"/>
            <a:r>
              <a:rPr lang="en-US" dirty="0" smtClean="0">
                <a:latin typeface="Times New Roman" pitchFamily="18" charset="0"/>
                <a:cs typeface="Times New Roman" pitchFamily="18" charset="0"/>
              </a:rPr>
              <a:t>Present simple; present continuous</a:t>
            </a:r>
            <a:endParaRPr lang="en-US" dirty="0">
              <a:latin typeface="Times New Roman" pitchFamily="18" charset="0"/>
              <a:cs typeface="Times New Roman" pitchFamily="18" charset="0"/>
            </a:endParaRPr>
          </a:p>
        </p:txBody>
      </p:sp>
      <p:sp>
        <p:nvSpPr>
          <p:cNvPr id="4" name="TextBox 3"/>
          <p:cNvSpPr txBox="1"/>
          <p:nvPr/>
        </p:nvSpPr>
        <p:spPr>
          <a:xfrm>
            <a:off x="268108" y="5105400"/>
            <a:ext cx="2967479" cy="646331"/>
          </a:xfrm>
          <a:prstGeom prst="rect">
            <a:avLst/>
          </a:prstGeom>
          <a:noFill/>
        </p:spPr>
        <p:txBody>
          <a:bodyPr wrap="none" rtlCol="0">
            <a:spAutoFit/>
          </a:bodyPr>
          <a:lstStyle/>
          <a:p>
            <a:r>
              <a:rPr lang="en-US" dirty="0">
                <a:latin typeface="Times New Roman" pitchFamily="18" charset="0"/>
                <a:cs typeface="Times New Roman" pitchFamily="18" charset="0"/>
              </a:rPr>
              <a:t>Prepared by: Harem. H. </a:t>
            </a:r>
            <a:r>
              <a:rPr lang="en-US" dirty="0" err="1">
                <a:latin typeface="Times New Roman" pitchFamily="18" charset="0"/>
                <a:cs typeface="Times New Roman" pitchFamily="18" charset="0"/>
              </a:rPr>
              <a:t>Qadir</a:t>
            </a:r>
            <a:r>
              <a:rPr lang="en-US">
                <a:latin typeface="Times New Roman" pitchFamily="18" charset="0"/>
                <a:cs typeface="Times New Roman" pitchFamily="18" charset="0"/>
              </a:rPr>
              <a:t/>
            </a:r>
            <a:br>
              <a:rPr lang="en-US">
                <a:latin typeface="Times New Roman" pitchFamily="18" charset="0"/>
                <a:cs typeface="Times New Roman" pitchFamily="18" charset="0"/>
              </a:rPr>
            </a:br>
            <a:r>
              <a:rPr lang="en-US">
                <a:latin typeface="Times New Roman" pitchFamily="18" charset="0"/>
                <a:cs typeface="Times New Roman" pitchFamily="18" charset="0"/>
              </a:rPr>
              <a:t>Date: Apr</a:t>
            </a:r>
            <a:r>
              <a:rPr lang="en-US">
                <a:latin typeface="Times New Roman" pitchFamily="18" charset="0"/>
                <a:cs typeface="Times New Roman" pitchFamily="18" charset="0"/>
              </a:rPr>
              <a:t>, </a:t>
            </a:r>
            <a:r>
              <a:rPr lang="en-US" smtClean="0">
                <a:latin typeface="Times New Roman" pitchFamily="18" charset="0"/>
                <a:cs typeface="Times New Roman" pitchFamily="18" charset="0"/>
              </a:rPr>
              <a:t>5</a:t>
            </a:r>
            <a:r>
              <a:rPr lang="en-US" baseline="30000" smtClean="0">
                <a:latin typeface="Times New Roman" pitchFamily="18" charset="0"/>
                <a:cs typeface="Times New Roman" pitchFamily="18" charset="0"/>
              </a:rPr>
              <a:t>th</a:t>
            </a:r>
            <a:r>
              <a:rPr lang="en-US" smtClean="0">
                <a:latin typeface="Times New Roman" pitchFamily="18" charset="0"/>
                <a:cs typeface="Times New Roman" pitchFamily="18" charset="0"/>
              </a:rPr>
              <a:t>  </a:t>
            </a:r>
            <a:r>
              <a:rPr lang="en-US">
                <a:latin typeface="Times New Roman" pitchFamily="18" charset="0"/>
                <a:cs typeface="Times New Roman" pitchFamily="18" charset="0"/>
              </a:rPr>
              <a:t>, 2017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33538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Objectives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buFont typeface="Arial" charset="0"/>
              <a:buChar char="•"/>
            </a:pPr>
            <a:r>
              <a:rPr lang="en-US" sz="3200" dirty="0" smtClean="0">
                <a:latin typeface="Times New Roman" pitchFamily="18" charset="0"/>
                <a:cs typeface="Times New Roman" pitchFamily="18" charset="0"/>
              </a:rPr>
              <a:t>Produce sentences using the first person singular forms of the present simple and present continuous tenses</a:t>
            </a:r>
          </a:p>
          <a:p>
            <a:pPr algn="just">
              <a:buFont typeface="Arial" charset="0"/>
              <a:buChar char="•"/>
            </a:pPr>
            <a:r>
              <a:rPr lang="en-US" sz="3200" dirty="0" smtClean="0">
                <a:latin typeface="Times New Roman" pitchFamily="18" charset="0"/>
                <a:cs typeface="Times New Roman" pitchFamily="18" charset="0"/>
              </a:rPr>
              <a:t> Demonstrate understanding of the use of these tenses to give information about themselves.</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indent="0" algn="just">
              <a:buNone/>
            </a:pPr>
            <a:r>
              <a:rPr lang="en-US" sz="3200" dirty="0" smtClean="0">
                <a:latin typeface="Times New Roman" pitchFamily="18" charset="0"/>
                <a:cs typeface="Times New Roman" pitchFamily="18" charset="0"/>
              </a:rPr>
              <a:t>In this lesson, since the objective is</a:t>
            </a:r>
            <a:r>
              <a:rPr lang="en-US" sz="3200" b="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writing about yourself, the grammar focus is on the first person singular only (</a:t>
            </a:r>
            <a:r>
              <a:rPr lang="en-US" sz="3200" i="1" dirty="0" smtClean="0">
                <a:latin typeface="Times New Roman" pitchFamily="18" charset="0"/>
                <a:cs typeface="Times New Roman" pitchFamily="18" charset="0"/>
              </a:rPr>
              <a:t>I). </a:t>
            </a:r>
          </a:p>
          <a:p>
            <a:pPr indent="0" algn="just">
              <a:buNone/>
            </a:pPr>
            <a:r>
              <a:rPr lang="en-US" sz="3200" i="1" dirty="0" smtClean="0">
                <a:latin typeface="Times New Roman" pitchFamily="18" charset="0"/>
                <a:cs typeface="Times New Roman" pitchFamily="18" charset="0"/>
              </a:rPr>
              <a:t>The other forms for the </a:t>
            </a:r>
            <a:r>
              <a:rPr lang="en-US" sz="3200" dirty="0" smtClean="0">
                <a:latin typeface="Times New Roman" pitchFamily="18" charset="0"/>
                <a:cs typeface="Times New Roman" pitchFamily="18" charset="0"/>
              </a:rPr>
              <a:t>present tenses will be covered in Theme 2. </a:t>
            </a: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General Note</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buFont typeface="Arial" charset="0"/>
              <a:buChar char="•"/>
            </a:pPr>
            <a:r>
              <a:rPr lang="en-US" sz="3200" i="1" dirty="0" smtClean="0">
                <a:latin typeface="Times New Roman" pitchFamily="18" charset="0"/>
                <a:cs typeface="Times New Roman" pitchFamily="18" charset="0"/>
              </a:rPr>
              <a:t>I am (not) … </a:t>
            </a:r>
            <a:r>
              <a:rPr lang="en-US" sz="3200" dirty="0" smtClean="0">
                <a:latin typeface="Times New Roman" pitchFamily="18" charset="0"/>
                <a:cs typeface="Times New Roman" pitchFamily="18" charset="0"/>
              </a:rPr>
              <a:t>what kind of information can follow?</a:t>
            </a:r>
          </a:p>
          <a:p>
            <a:pPr algn="just">
              <a:buFont typeface="Arial" charset="0"/>
              <a:buChar char="•"/>
            </a:pPr>
            <a:r>
              <a:rPr lang="en-US" sz="3200" dirty="0" smtClean="0">
                <a:latin typeface="Times New Roman" pitchFamily="18" charset="0"/>
                <a:cs typeface="Times New Roman" pitchFamily="18" charset="0"/>
              </a:rPr>
              <a:t>Answers</a:t>
            </a:r>
          </a:p>
          <a:p>
            <a:pPr algn="just">
              <a:buNone/>
            </a:pPr>
            <a:r>
              <a:rPr lang="en-US" sz="3200" dirty="0" smtClean="0">
                <a:latin typeface="Times New Roman" pitchFamily="18" charset="0"/>
                <a:cs typeface="Times New Roman" pitchFamily="18" charset="0"/>
              </a:rPr>
              <a:t>1. Nationality, age, marital status (married, single, divorced, etc.), job, home town, adjectives, place</a:t>
            </a:r>
          </a:p>
          <a:p>
            <a:pPr algn="just">
              <a:buNone/>
            </a:pPr>
            <a:endParaRPr lang="en-US" sz="3200" dirty="0" smtClean="0">
              <a:latin typeface="Times New Roman" pitchFamily="18" charset="0"/>
              <a:cs typeface="Times New Roman" pitchFamily="18" charset="0"/>
            </a:endParaRPr>
          </a:p>
          <a:p>
            <a:pPr algn="just">
              <a:buNone/>
            </a:pPr>
            <a:r>
              <a:rPr lang="en-US" sz="3200" dirty="0" smtClean="0">
                <a:latin typeface="Times New Roman" pitchFamily="18" charset="0"/>
                <a:cs typeface="Times New Roman" pitchFamily="18" charset="0"/>
              </a:rPr>
              <a:t>3. Answers depend on students.</a:t>
            </a:r>
          </a:p>
        </p:txBody>
      </p:sp>
      <p:sp>
        <p:nvSpPr>
          <p:cNvPr id="3" name="Title 2"/>
          <p:cNvSpPr>
            <a:spLocks noGrp="1"/>
          </p:cNvSpPr>
          <p:nvPr>
            <p:ph type="title"/>
          </p:nvPr>
        </p:nvSpPr>
        <p:spPr/>
        <p:txBody>
          <a:bodyPr>
            <a:normAutofit/>
          </a:bodyPr>
          <a:lstStyle/>
          <a:p>
            <a:r>
              <a:rPr lang="en-US" dirty="0" smtClean="0">
                <a:latin typeface="Times New Roman" pitchFamily="18" charset="0"/>
                <a:cs typeface="Times New Roman" pitchFamily="18" charset="0"/>
              </a:rPr>
              <a:t>A. Writing about Yourself (1)</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latin typeface="Times New Roman" pitchFamily="18" charset="0"/>
                <a:cs typeface="Times New Roman" pitchFamily="18" charset="0"/>
              </a:rPr>
              <a:t>A. Writing about Yourself (1)/ 2.</a:t>
            </a:r>
            <a:endParaRPr lang="en-US" sz="3200"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685800" y="1752600"/>
          <a:ext cx="7417117" cy="3352800"/>
        </p:xfrm>
        <a:graphic>
          <a:graphicData uri="http://schemas.openxmlformats.org/drawingml/2006/table">
            <a:tbl>
              <a:tblPr firstRow="1" bandRow="1">
                <a:tableStyleId>{5C22544A-7EE6-4342-B048-85BDC9FD1C3A}</a:tableStyleId>
              </a:tblPr>
              <a:tblGrid>
                <a:gridCol w="1244917"/>
                <a:gridCol w="6172200"/>
              </a:tblGrid>
              <a:tr h="302716">
                <a:tc>
                  <a:txBody>
                    <a:bodyPr/>
                    <a:lstStyle/>
                    <a:p>
                      <a:pPr algn="ctr" rtl="0"/>
                      <a:r>
                        <a:rPr lang="en-US" sz="1600" b="1" dirty="0" smtClean="0">
                          <a:solidFill>
                            <a:sysClr val="windowText" lastClr="000000"/>
                          </a:solidFill>
                          <a:latin typeface="Times New Roman" pitchFamily="18" charset="0"/>
                          <a:cs typeface="Times New Roman" pitchFamily="18" charset="0"/>
                        </a:rPr>
                        <a:t>Verb</a:t>
                      </a:r>
                      <a:endParaRPr lang="en-US" sz="1600" b="1" dirty="0">
                        <a:solidFill>
                          <a:sysClr val="windowText" lastClr="000000"/>
                        </a:solidFill>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a:r>
                        <a:rPr kumimoji="0" lang="en-US" sz="1600" b="1" kern="1200" baseline="0" dirty="0" smtClean="0">
                          <a:solidFill>
                            <a:sysClr val="windowText" lastClr="000000"/>
                          </a:solidFill>
                          <a:latin typeface="Times New Roman" pitchFamily="18" charset="0"/>
                          <a:ea typeface="+mn-ea"/>
                          <a:cs typeface="Times New Roman" pitchFamily="18" charset="0"/>
                        </a:rPr>
                        <a:t>Extra Information</a:t>
                      </a:r>
                      <a:endParaRPr lang="en-US" sz="1600" b="1" dirty="0">
                        <a:solidFill>
                          <a:sysClr val="windowText" lastClr="000000"/>
                        </a:solidFill>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27392">
                <a:tc>
                  <a:txBody>
                    <a:bodyPr/>
                    <a:lstStyle/>
                    <a:p>
                      <a:pPr algn="ctr" rtl="0"/>
                      <a:r>
                        <a:rPr lang="en-US" sz="1600" dirty="0" smtClean="0">
                          <a:solidFill>
                            <a:sysClr val="windowText" lastClr="000000"/>
                          </a:solidFill>
                          <a:latin typeface="Times New Roman" pitchFamily="18" charset="0"/>
                          <a:cs typeface="Times New Roman" pitchFamily="18" charset="0"/>
                        </a:rPr>
                        <a:t>Live</a:t>
                      </a:r>
                      <a:endParaRPr lang="en-US" sz="1600" dirty="0">
                        <a:solidFill>
                          <a:sysClr val="windowText" lastClr="000000"/>
                        </a:solidFill>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a:r>
                        <a:rPr kumimoji="0" lang="en-US" sz="1800" kern="1200" baseline="0" dirty="0" smtClean="0">
                          <a:solidFill>
                            <a:schemeClr val="dk1"/>
                          </a:solidFill>
                          <a:latin typeface="Times New Roman" pitchFamily="18" charset="0"/>
                          <a:ea typeface="+mn-ea"/>
                          <a:cs typeface="Times New Roman" pitchFamily="18" charset="0"/>
                        </a:rPr>
                        <a:t>place / town</a:t>
                      </a:r>
                      <a:endParaRPr lang="en-US" sz="1600" dirty="0">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2716">
                <a:tc>
                  <a:txBody>
                    <a:bodyPr/>
                    <a:lstStyle/>
                    <a:p>
                      <a:pPr algn="ctr" rtl="0"/>
                      <a:r>
                        <a:rPr lang="en-US" sz="1600" dirty="0" smtClean="0">
                          <a:latin typeface="Times New Roman" pitchFamily="18" charset="0"/>
                          <a:cs typeface="Times New Roman" pitchFamily="18" charset="0"/>
                        </a:rPr>
                        <a:t>Participate</a:t>
                      </a:r>
                      <a:endParaRPr lang="en-US" sz="1600" dirty="0">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a:r>
                        <a:rPr kumimoji="0" lang="en-US" sz="1800" kern="1200" baseline="0" dirty="0" smtClean="0">
                          <a:solidFill>
                            <a:schemeClr val="dk1"/>
                          </a:solidFill>
                          <a:latin typeface="Times New Roman" pitchFamily="18" charset="0"/>
                          <a:ea typeface="+mn-ea"/>
                          <a:cs typeface="Times New Roman" pitchFamily="18" charset="0"/>
                        </a:rPr>
                        <a:t>activities / sports</a:t>
                      </a:r>
                      <a:endParaRPr lang="en-US" sz="1600" dirty="0">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2716">
                <a:tc>
                  <a:txBody>
                    <a:bodyPr/>
                    <a:lstStyle/>
                    <a:p>
                      <a:pPr algn="ctr" rtl="0"/>
                      <a:r>
                        <a:rPr lang="en-US" sz="1600" dirty="0" smtClean="0">
                          <a:latin typeface="Times New Roman" pitchFamily="18" charset="0"/>
                          <a:cs typeface="Times New Roman" pitchFamily="18" charset="0"/>
                        </a:rPr>
                        <a:t>Get on with </a:t>
                      </a:r>
                      <a:endParaRPr lang="en-US" sz="1600" dirty="0">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a:r>
                        <a:rPr kumimoji="0" lang="en-US" sz="1800" kern="1200" baseline="0" dirty="0" smtClean="0">
                          <a:solidFill>
                            <a:schemeClr val="dk1"/>
                          </a:solidFill>
                          <a:latin typeface="Times New Roman" pitchFamily="18" charset="0"/>
                          <a:ea typeface="+mn-ea"/>
                          <a:cs typeface="Times New Roman" pitchFamily="18" charset="0"/>
                        </a:rPr>
                        <a:t>people</a:t>
                      </a:r>
                      <a:endParaRPr lang="en-US" sz="1600" dirty="0">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2716">
                <a:tc>
                  <a:txBody>
                    <a:bodyPr/>
                    <a:lstStyle/>
                    <a:p>
                      <a:pPr algn="ctr" rtl="0"/>
                      <a:r>
                        <a:rPr lang="en-US" sz="1600" dirty="0" smtClean="0">
                          <a:latin typeface="Times New Roman" pitchFamily="18" charset="0"/>
                          <a:cs typeface="Times New Roman" pitchFamily="18" charset="0"/>
                        </a:rPr>
                        <a:t>Play </a:t>
                      </a:r>
                      <a:endParaRPr lang="en-US" sz="1600" dirty="0">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a:r>
                        <a:rPr kumimoji="0" lang="en-US" sz="1800" kern="1200" baseline="0" dirty="0" smtClean="0">
                          <a:solidFill>
                            <a:schemeClr val="dk1"/>
                          </a:solidFill>
                          <a:latin typeface="Times New Roman" pitchFamily="18" charset="0"/>
                          <a:ea typeface="+mn-ea"/>
                          <a:cs typeface="Times New Roman" pitchFamily="18" charset="0"/>
                        </a:rPr>
                        <a:t>sports, games</a:t>
                      </a:r>
                      <a:endParaRPr lang="en-US" sz="1600" dirty="0">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2716">
                <a:tc>
                  <a:txBody>
                    <a:bodyPr/>
                    <a:lstStyle/>
                    <a:p>
                      <a:pPr algn="ctr" rtl="0"/>
                      <a:r>
                        <a:rPr lang="en-US" sz="1600" dirty="0" smtClean="0">
                          <a:latin typeface="Times New Roman" pitchFamily="18" charset="0"/>
                          <a:cs typeface="Times New Roman" pitchFamily="18" charset="0"/>
                        </a:rPr>
                        <a:t>Have</a:t>
                      </a:r>
                      <a:endParaRPr lang="en-US" sz="1600" dirty="0">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0" lang="en-US" sz="1800" kern="1200" baseline="0" dirty="0" smtClean="0">
                          <a:solidFill>
                            <a:schemeClr val="dk1"/>
                          </a:solidFill>
                          <a:latin typeface="Times New Roman" pitchFamily="18" charset="0"/>
                          <a:ea typeface="+mn-ea"/>
                          <a:cs typeface="Times New Roman" pitchFamily="18" charset="0"/>
                        </a:rPr>
                        <a:t>qualifications</a:t>
                      </a:r>
                      <a:endParaRPr lang="en-US" sz="1600" dirty="0">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188720">
                <a:tc>
                  <a:txBody>
                    <a:bodyPr/>
                    <a:lstStyle/>
                    <a:p>
                      <a:pPr algn="ctr" rtl="0"/>
                      <a:r>
                        <a:rPr lang="en-US" sz="1600" dirty="0" smtClean="0">
                          <a:latin typeface="Times New Roman" pitchFamily="18" charset="0"/>
                          <a:cs typeface="Times New Roman" pitchFamily="18" charset="0"/>
                        </a:rPr>
                        <a:t>Go </a:t>
                      </a:r>
                      <a:endParaRPr lang="en-US" sz="1600" dirty="0">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a:r>
                        <a:rPr kumimoji="0" lang="en-US" sz="1800" kern="1200" baseline="0" dirty="0" smtClean="0">
                          <a:solidFill>
                            <a:schemeClr val="dk1"/>
                          </a:solidFill>
                          <a:latin typeface="Times New Roman" pitchFamily="18" charset="0"/>
                          <a:ea typeface="+mn-ea"/>
                          <a:cs typeface="Times New Roman" pitchFamily="18" charset="0"/>
                        </a:rPr>
                        <a:t>place / town</a:t>
                      </a:r>
                      <a:endParaRPr lang="en-US" sz="1600" dirty="0">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Times New Roman" pitchFamily="18" charset="0"/>
                <a:cs typeface="Times New Roman" pitchFamily="18" charset="0"/>
              </a:rPr>
              <a:t>B. Writing about Yourself (2)</a:t>
            </a:r>
          </a:p>
        </p:txBody>
      </p:sp>
      <p:sp>
        <p:nvSpPr>
          <p:cNvPr id="5" name="Content Placeholder 4"/>
          <p:cNvSpPr>
            <a:spLocks noGrp="1"/>
          </p:cNvSpPr>
          <p:nvPr>
            <p:ph idx="1"/>
          </p:nvPr>
        </p:nvSpPr>
        <p:spPr/>
        <p:txBody>
          <a:bodyPr>
            <a:normAutofit lnSpcReduction="10000"/>
          </a:bodyPr>
          <a:lstStyle/>
          <a:p>
            <a:pPr>
              <a:buNone/>
            </a:pPr>
            <a:r>
              <a:rPr lang="en-US" sz="3600" dirty="0" smtClean="0">
                <a:latin typeface="Times New Roman" pitchFamily="18" charset="0"/>
                <a:cs typeface="Times New Roman" pitchFamily="18" charset="0"/>
              </a:rPr>
              <a:t>Answers</a:t>
            </a:r>
          </a:p>
          <a:p>
            <a:pPr>
              <a:buNone/>
            </a:pPr>
            <a:r>
              <a:rPr lang="en-US" sz="3600" dirty="0" smtClean="0">
                <a:latin typeface="Times New Roman" pitchFamily="18" charset="0"/>
                <a:cs typeface="Times New Roman" pitchFamily="18" charset="0"/>
              </a:rPr>
              <a:t>1. a. I like studying science.</a:t>
            </a:r>
          </a:p>
          <a:p>
            <a:pPr>
              <a:buNone/>
            </a:pPr>
            <a:r>
              <a:rPr lang="en-US" sz="3600" dirty="0" smtClean="0">
                <a:latin typeface="Times New Roman" pitchFamily="18" charset="0"/>
                <a:cs typeface="Times New Roman" pitchFamily="18" charset="0"/>
              </a:rPr>
              <a:t>    b. I love teaching young children new things.</a:t>
            </a:r>
          </a:p>
          <a:p>
            <a:pPr>
              <a:buNone/>
            </a:pPr>
            <a:r>
              <a:rPr lang="en-US" sz="3600" dirty="0" smtClean="0">
                <a:latin typeface="Times New Roman" pitchFamily="18" charset="0"/>
                <a:cs typeface="Times New Roman" pitchFamily="18" charset="0"/>
              </a:rPr>
              <a:t>c. I enjoy learning mathematics.</a:t>
            </a:r>
          </a:p>
          <a:p>
            <a:pPr>
              <a:buNone/>
            </a:pPr>
            <a:r>
              <a:rPr lang="en-US" sz="3600" dirty="0" smtClean="0">
                <a:latin typeface="Times New Roman" pitchFamily="18" charset="0"/>
                <a:cs typeface="Times New Roman" pitchFamily="18" charset="0"/>
              </a:rPr>
              <a:t>d. I want to do a course in medicine.</a:t>
            </a:r>
          </a:p>
          <a:p>
            <a:pPr>
              <a:buNone/>
            </a:pPr>
            <a:r>
              <a:rPr lang="en-US" sz="3600" dirty="0" smtClean="0">
                <a:latin typeface="Times New Roman" pitchFamily="18" charset="0"/>
                <a:cs typeface="Times New Roman" pitchFamily="18" charset="0"/>
              </a:rPr>
              <a:t>e. I hope to become a doctor.</a:t>
            </a:r>
          </a:p>
          <a:p>
            <a:pPr>
              <a:buNone/>
            </a:pPr>
            <a:r>
              <a:rPr lang="en-US" sz="3600" dirty="0" smtClean="0">
                <a:latin typeface="Times New Roman" pitchFamily="18" charset="0"/>
                <a:cs typeface="Times New Roman" pitchFamily="18" charset="0"/>
              </a:rPr>
              <a:t>2. Answers depend on students.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latin typeface="Times New Roman" pitchFamily="18" charset="0"/>
                <a:cs typeface="Times New Roman" pitchFamily="18" charset="0"/>
              </a:rPr>
              <a:t>The present continuous is used for actions happening at this exact moment in time. This is of course correct, but it is perhaps more common for it to be used as shown here. e.g.,</a:t>
            </a:r>
          </a:p>
          <a:p>
            <a:pPr>
              <a:buNone/>
            </a:pPr>
            <a:r>
              <a:rPr lang="en-US" i="1" dirty="0" smtClean="0">
                <a:latin typeface="Times New Roman" pitchFamily="18" charset="0"/>
                <a:cs typeface="Times New Roman" pitchFamily="18" charset="0"/>
              </a:rPr>
              <a:t>The pound is getting weaker against the Euro.</a:t>
            </a:r>
          </a:p>
          <a:p>
            <a:pPr>
              <a:buNone/>
            </a:pPr>
            <a:r>
              <a:rPr lang="en-US" i="1" dirty="0" smtClean="0">
                <a:latin typeface="Times New Roman" pitchFamily="18" charset="0"/>
                <a:cs typeface="Times New Roman" pitchFamily="18" charset="0"/>
              </a:rPr>
              <a:t>The sea temperature is getting warmer.</a:t>
            </a:r>
          </a:p>
          <a:p>
            <a:pPr>
              <a:buNone/>
            </a:pPr>
            <a:r>
              <a:rPr lang="en-US" i="1" dirty="0" smtClean="0">
                <a:latin typeface="Times New Roman" pitchFamily="18" charset="0"/>
                <a:cs typeface="Times New Roman" pitchFamily="18" charset="0"/>
              </a:rPr>
              <a:t>I am learning Italian in my spare time.</a:t>
            </a:r>
          </a:p>
          <a:p>
            <a:pPr>
              <a:buNone/>
            </a:pPr>
            <a:r>
              <a:rPr lang="en-US" i="1" dirty="0" smtClean="0">
                <a:latin typeface="Times New Roman" pitchFamily="18" charset="0"/>
                <a:cs typeface="Times New Roman" pitchFamily="18" charset="0"/>
              </a:rPr>
              <a:t>She is staying with friends.</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Grammar Box 9</a:t>
            </a:r>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1300</TotalTime>
  <Words>319</Words>
  <Application>Microsoft Office PowerPoint</Application>
  <PresentationFormat>On-screen Show (4:3)</PresentationFormat>
  <Paragraphs>46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Freshers’ Week</vt:lpstr>
      <vt:lpstr>Objectives</vt:lpstr>
      <vt:lpstr>General Note</vt:lpstr>
      <vt:lpstr>A. Writing about Yourself (1)</vt:lpstr>
      <vt:lpstr>A. Writing about Yourself (1)/ 2.</vt:lpstr>
      <vt:lpstr>B. Writing about Yourself (2)</vt:lpstr>
      <vt:lpstr>Grammar Box 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Freshers’ week</dc:title>
  <dc:creator>Mohamme89d</dc:creator>
  <cp:lastModifiedBy>Harem</cp:lastModifiedBy>
  <cp:revision>137</cp:revision>
  <dcterms:created xsi:type="dcterms:W3CDTF">2013-12-02T20:06:15Z</dcterms:created>
  <dcterms:modified xsi:type="dcterms:W3CDTF">2017-04-04T22:19:19Z</dcterms:modified>
</cp:coreProperties>
</file>