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65" r:id="rId4"/>
    <p:sldId id="264" r:id="rId5"/>
    <p:sldId id="259" r:id="rId6"/>
    <p:sldId id="263" r:id="rId7"/>
    <p:sldId id="261" r:id="rId8"/>
    <p:sldId id="262" r:id="rId9"/>
    <p:sldId id="26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56FE468-3FCD-42F7-8778-95563A0E14BF}" type="datetimeFigureOut">
              <a:rPr lang="en-US" smtClean="0"/>
              <a:pPr/>
              <a:t>12/21/2016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3AB10A0-4B5A-4DCD-B16A-446011273B5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56FE468-3FCD-42F7-8778-95563A0E14BF}" type="datetimeFigureOut">
              <a:rPr lang="en-US" smtClean="0"/>
              <a:pPr/>
              <a:t>12/21/2016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3AB10A0-4B5A-4DCD-B16A-446011273B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56FE468-3FCD-42F7-8778-95563A0E14BF}" type="datetimeFigureOut">
              <a:rPr lang="en-US" smtClean="0"/>
              <a:pPr/>
              <a:t>12/21/2016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3AB10A0-4B5A-4DCD-B16A-446011273B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56FE468-3FCD-42F7-8778-95563A0E14BF}" type="datetimeFigureOut">
              <a:rPr lang="en-US" smtClean="0"/>
              <a:pPr/>
              <a:t>12/21/2016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3AB10A0-4B5A-4DCD-B16A-446011273B54}"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56FE468-3FCD-42F7-8778-95563A0E14BF}" type="datetimeFigureOut">
              <a:rPr lang="en-US" smtClean="0"/>
              <a:pPr/>
              <a:t>12/21/2016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3AB10A0-4B5A-4DCD-B16A-446011273B5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56FE468-3FCD-42F7-8778-95563A0E14BF}" type="datetimeFigureOut">
              <a:rPr lang="en-US" smtClean="0"/>
              <a:pPr/>
              <a:t>12/21/2016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3AB10A0-4B5A-4DCD-B16A-446011273B54}"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56FE468-3FCD-42F7-8778-95563A0E14BF}" type="datetimeFigureOut">
              <a:rPr lang="en-US" smtClean="0"/>
              <a:pPr/>
              <a:t>12/21/2016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3AB10A0-4B5A-4DCD-B16A-446011273B5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56FE468-3FCD-42F7-8778-95563A0E14BF}" type="datetimeFigureOut">
              <a:rPr lang="en-US" smtClean="0"/>
              <a:pPr/>
              <a:t>12/21/2016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3AB10A0-4B5A-4DCD-B16A-446011273B54}"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56FE468-3FCD-42F7-8778-95563A0E14BF}" type="datetimeFigureOut">
              <a:rPr lang="en-US" smtClean="0"/>
              <a:pPr/>
              <a:t>12/21/2016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3AB10A0-4B5A-4DCD-B16A-446011273B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56FE468-3FCD-42F7-8778-95563A0E14BF}" type="datetimeFigureOut">
              <a:rPr lang="en-US" smtClean="0"/>
              <a:pPr/>
              <a:t>12/21/2016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3AB10A0-4B5A-4DCD-B16A-446011273B5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56FE468-3FCD-42F7-8778-95563A0E14BF}" type="datetimeFigureOut">
              <a:rPr lang="en-US" smtClean="0"/>
              <a:pPr/>
              <a:t>12/21/2016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3AB10A0-4B5A-4DCD-B16A-446011273B5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56FE468-3FCD-42F7-8778-95563A0E14BF}" type="datetimeFigureOut">
              <a:rPr lang="en-US" smtClean="0"/>
              <a:pPr/>
              <a:t>12/21/2016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3AB10A0-4B5A-4DCD-B16A-446011273B5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gingersoftware.com/content/grammar-rules/nouns/" TargetMode="External"/><Relationship Id="rId2" Type="http://schemas.openxmlformats.org/officeDocument/2006/relationships/hyperlink" Target="http://www.gingersoftware.com/content/grammar-rules/verb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772400" cy="1470025"/>
          </a:xfrm>
        </p:spPr>
        <p:txBody>
          <a:bodyPr/>
          <a:lstStyle/>
          <a:p>
            <a:r>
              <a:rPr lang="en-US" i="1" dirty="0" err="1" smtClean="0">
                <a:latin typeface="Times New Roman" pitchFamily="18" charset="0"/>
                <a:cs typeface="Times New Roman" pitchFamily="18" charset="0"/>
              </a:rPr>
              <a:t>Freshers’</a:t>
            </a:r>
            <a:r>
              <a:rPr lang="en-US" i="1" dirty="0" smtClean="0">
                <a:latin typeface="Times New Roman" pitchFamily="18" charset="0"/>
                <a:cs typeface="Times New Roman" pitchFamily="18" charset="0"/>
              </a:rPr>
              <a:t> Week</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609600" y="2590800"/>
            <a:ext cx="8001000" cy="1752600"/>
          </a:xfrm>
        </p:spPr>
        <p:txBody>
          <a:bodyPr>
            <a:normAutofit/>
          </a:bodyPr>
          <a:lstStyle/>
          <a:p>
            <a:pPr algn="l"/>
            <a:r>
              <a:rPr lang="en-US" dirty="0" smtClean="0">
                <a:latin typeface="Times New Roman" pitchFamily="18" charset="0"/>
                <a:cs typeface="Times New Roman" pitchFamily="18" charset="0"/>
              </a:rPr>
              <a:t>1.4 Grammar for Listening </a:t>
            </a:r>
          </a:p>
        </p:txBody>
      </p:sp>
      <p:sp>
        <p:nvSpPr>
          <p:cNvPr id="4" name="TextBox 3"/>
          <p:cNvSpPr txBox="1"/>
          <p:nvPr/>
        </p:nvSpPr>
        <p:spPr>
          <a:xfrm>
            <a:off x="268108" y="5105400"/>
            <a:ext cx="2909771" cy="646331"/>
          </a:xfrm>
          <a:prstGeom prst="rect">
            <a:avLst/>
          </a:prstGeom>
          <a:noFill/>
        </p:spPr>
        <p:txBody>
          <a:bodyPr wrap="none" rtlCol="0">
            <a:spAutoFit/>
          </a:bodyPr>
          <a:lstStyle/>
          <a:p>
            <a:r>
              <a:rPr lang="en-US" dirty="0" smtClean="0">
                <a:latin typeface="Times New Roman" pitchFamily="18" charset="0"/>
                <a:cs typeface="Times New Roman" pitchFamily="18" charset="0"/>
              </a:rPr>
              <a:t>Prepared by: Harem H. </a:t>
            </a:r>
            <a:r>
              <a:rPr lang="en-US" dirty="0" err="1" smtClean="0">
                <a:latin typeface="Times New Roman" pitchFamily="18" charset="0"/>
                <a:cs typeface="Times New Roman" pitchFamily="18" charset="0"/>
              </a:rPr>
              <a:t>Qadir</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Date: Dec. </a:t>
            </a:r>
            <a:r>
              <a:rPr lang="en-US" dirty="0" smtClean="0">
                <a:latin typeface="Times New Roman" pitchFamily="18" charset="0"/>
                <a:cs typeface="Times New Roman" pitchFamily="18" charset="0"/>
              </a:rPr>
              <a:t>22</a:t>
            </a:r>
            <a:r>
              <a:rPr lang="en-US" baseline="30000" dirty="0" smtClean="0">
                <a:latin typeface="Times New Roman" pitchFamily="18" charset="0"/>
                <a:cs typeface="Times New Roman" pitchFamily="18" charset="0"/>
              </a:rPr>
              <a:t>nd</a:t>
            </a:r>
            <a:r>
              <a:rPr lang="en-US" dirty="0" smtClean="0">
                <a:latin typeface="Times New Roman" pitchFamily="18" charset="0"/>
                <a:cs typeface="Times New Roman" pitchFamily="18" charset="0"/>
              </a:rPr>
              <a:t>,2016</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2335383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None/>
            </a:pPr>
            <a:endParaRPr lang="en-US" sz="4000" dirty="0" smtClean="0">
              <a:latin typeface="Times New Roman" pitchFamily="18" charset="0"/>
              <a:cs typeface="Times New Roman" pitchFamily="18" charset="0"/>
            </a:endParaRPr>
          </a:p>
          <a:p>
            <a:pPr algn="just">
              <a:buFont typeface="Arial" charset="0"/>
              <a:buChar char="•"/>
            </a:pPr>
            <a:r>
              <a:rPr lang="en-US" sz="4000" dirty="0" smtClean="0">
                <a:latin typeface="Times New Roman" pitchFamily="18" charset="0"/>
                <a:cs typeface="Times New Roman" pitchFamily="18" charset="0"/>
              </a:rPr>
              <a:t>Defining nouns with subject- verb- complement</a:t>
            </a:r>
          </a:p>
          <a:p>
            <a:pPr algn="just">
              <a:buFont typeface="Arial" charset="0"/>
              <a:buChar char="•"/>
            </a:pPr>
            <a:r>
              <a:rPr lang="en-US" sz="4000" dirty="0" smtClean="0">
                <a:latin typeface="Times New Roman" pitchFamily="18" charset="0"/>
                <a:cs typeface="Times New Roman" pitchFamily="18" charset="0"/>
              </a:rPr>
              <a:t>Defining an action with subject- verb- gerund</a:t>
            </a:r>
          </a:p>
          <a:p>
            <a:pPr algn="just">
              <a:buFont typeface="Arial" charset="0"/>
              <a:buChar char="•"/>
            </a:pPr>
            <a:endParaRPr lang="en-US" sz="40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Objectives of the Lecture:</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5649234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Harem\Desktop\parts_of_speec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78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15591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38817315"/>
              </p:ext>
            </p:extLst>
          </p:nvPr>
        </p:nvGraphicFramePr>
        <p:xfrm>
          <a:off x="76201" y="2590800"/>
          <a:ext cx="8915399" cy="1953419"/>
        </p:xfrm>
        <a:graphic>
          <a:graphicData uri="http://schemas.openxmlformats.org/drawingml/2006/table">
            <a:tbl>
              <a:tblPr/>
              <a:tblGrid>
                <a:gridCol w="1523999"/>
                <a:gridCol w="838200"/>
                <a:gridCol w="762000"/>
                <a:gridCol w="685800"/>
                <a:gridCol w="914400"/>
                <a:gridCol w="762000"/>
                <a:gridCol w="762000"/>
                <a:gridCol w="762000"/>
                <a:gridCol w="914400"/>
                <a:gridCol w="990600"/>
              </a:tblGrid>
              <a:tr h="1129586">
                <a:tc>
                  <a:txBody>
                    <a:bodyPr/>
                    <a:lstStyle/>
                    <a:p>
                      <a:pPr algn="l" fontAlgn="b"/>
                      <a:r>
                        <a:rPr lang="en-US" dirty="0">
                          <a:effectLst/>
                        </a:rPr>
                        <a:t>interjection</a:t>
                      </a:r>
                    </a:p>
                  </a:txBody>
                  <a:tcPr marL="95250" marR="95250" marT="95250" marB="95250" anchor="b">
                    <a:lnL w="19050" cap="flat" cmpd="sng" algn="ctr">
                      <a:solidFill>
                        <a:srgbClr val="666666"/>
                      </a:solidFill>
                      <a:prstDash val="solid"/>
                      <a:round/>
                      <a:headEnd type="none" w="med" len="med"/>
                      <a:tailEnd type="none" w="med" len="med"/>
                    </a:lnL>
                    <a:lnR w="19050" cap="flat" cmpd="sng" algn="ctr">
                      <a:solidFill>
                        <a:srgbClr val="666666"/>
                      </a:solidFill>
                      <a:prstDash val="solid"/>
                      <a:round/>
                      <a:headEnd type="none" w="med" len="med"/>
                      <a:tailEnd type="none" w="med" len="med"/>
                    </a:lnR>
                    <a:lnT w="19050" cap="flat" cmpd="sng" algn="ctr">
                      <a:solidFill>
                        <a:srgbClr val="666666"/>
                      </a:solidFill>
                      <a:prstDash val="solid"/>
                      <a:round/>
                      <a:headEnd type="none" w="med" len="med"/>
                      <a:tailEnd type="none" w="med" len="med"/>
                    </a:lnT>
                    <a:lnB w="19050" cap="flat" cmpd="sng" algn="ctr">
                      <a:solidFill>
                        <a:srgbClr val="666666"/>
                      </a:solidFill>
                      <a:prstDash val="solid"/>
                      <a:round/>
                      <a:headEnd type="none" w="med" len="med"/>
                      <a:tailEnd type="none" w="med" len="med"/>
                    </a:lnB>
                    <a:solidFill>
                      <a:srgbClr val="FFFFFF"/>
                    </a:solidFill>
                  </a:tcPr>
                </a:tc>
                <a:tc>
                  <a:txBody>
                    <a:bodyPr/>
                    <a:lstStyle/>
                    <a:p>
                      <a:pPr algn="l" fontAlgn="b"/>
                      <a:r>
                        <a:rPr lang="en-US" dirty="0">
                          <a:effectLst/>
                        </a:rPr>
                        <a:t>pron.</a:t>
                      </a:r>
                    </a:p>
                  </a:txBody>
                  <a:tcPr marL="95250" marR="95250" marT="95250" marB="95250" anchor="b">
                    <a:lnL w="19050" cap="flat" cmpd="sng" algn="ctr">
                      <a:solidFill>
                        <a:srgbClr val="666666"/>
                      </a:solidFill>
                      <a:prstDash val="solid"/>
                      <a:round/>
                      <a:headEnd type="none" w="med" len="med"/>
                      <a:tailEnd type="none" w="med" len="med"/>
                    </a:lnL>
                    <a:lnR w="19050" cap="flat" cmpd="sng" algn="ctr">
                      <a:solidFill>
                        <a:srgbClr val="666666"/>
                      </a:solidFill>
                      <a:prstDash val="solid"/>
                      <a:round/>
                      <a:headEnd type="none" w="med" len="med"/>
                      <a:tailEnd type="none" w="med" len="med"/>
                    </a:lnR>
                    <a:lnT w="19050" cap="flat" cmpd="sng" algn="ctr">
                      <a:solidFill>
                        <a:srgbClr val="666666"/>
                      </a:solidFill>
                      <a:prstDash val="solid"/>
                      <a:round/>
                      <a:headEnd type="none" w="med" len="med"/>
                      <a:tailEnd type="none" w="med" len="med"/>
                    </a:lnT>
                    <a:lnB w="19050" cap="flat" cmpd="sng" algn="ctr">
                      <a:solidFill>
                        <a:srgbClr val="666666"/>
                      </a:solidFill>
                      <a:prstDash val="solid"/>
                      <a:round/>
                      <a:headEnd type="none" w="med" len="med"/>
                      <a:tailEnd type="none" w="med" len="med"/>
                    </a:lnB>
                    <a:solidFill>
                      <a:srgbClr val="FFFFFF"/>
                    </a:solidFill>
                  </a:tcPr>
                </a:tc>
                <a:tc>
                  <a:txBody>
                    <a:bodyPr/>
                    <a:lstStyle/>
                    <a:p>
                      <a:pPr algn="l" fontAlgn="b"/>
                      <a:r>
                        <a:rPr lang="en-US" dirty="0">
                          <a:effectLst/>
                        </a:rPr>
                        <a:t>conj.</a:t>
                      </a:r>
                    </a:p>
                  </a:txBody>
                  <a:tcPr marL="95250" marR="95250" marT="95250" marB="95250" anchor="b">
                    <a:lnL w="19050" cap="flat" cmpd="sng" algn="ctr">
                      <a:solidFill>
                        <a:srgbClr val="666666"/>
                      </a:solidFill>
                      <a:prstDash val="solid"/>
                      <a:round/>
                      <a:headEnd type="none" w="med" len="med"/>
                      <a:tailEnd type="none" w="med" len="med"/>
                    </a:lnL>
                    <a:lnR w="19050" cap="flat" cmpd="sng" algn="ctr">
                      <a:solidFill>
                        <a:srgbClr val="666666"/>
                      </a:solidFill>
                      <a:prstDash val="solid"/>
                      <a:round/>
                      <a:headEnd type="none" w="med" len="med"/>
                      <a:tailEnd type="none" w="med" len="med"/>
                    </a:lnR>
                    <a:lnT w="19050" cap="flat" cmpd="sng" algn="ctr">
                      <a:solidFill>
                        <a:srgbClr val="666666"/>
                      </a:solidFill>
                      <a:prstDash val="solid"/>
                      <a:round/>
                      <a:headEnd type="none" w="med" len="med"/>
                      <a:tailEnd type="none" w="med" len="med"/>
                    </a:lnT>
                    <a:lnB w="19050" cap="flat" cmpd="sng" algn="ctr">
                      <a:solidFill>
                        <a:srgbClr val="666666"/>
                      </a:solidFill>
                      <a:prstDash val="solid"/>
                      <a:round/>
                      <a:headEnd type="none" w="med" len="med"/>
                      <a:tailEnd type="none" w="med" len="med"/>
                    </a:lnB>
                    <a:solidFill>
                      <a:srgbClr val="FFFFFF"/>
                    </a:solidFill>
                  </a:tcPr>
                </a:tc>
                <a:tc>
                  <a:txBody>
                    <a:bodyPr/>
                    <a:lstStyle/>
                    <a:p>
                      <a:pPr algn="l" fontAlgn="b"/>
                      <a:r>
                        <a:rPr lang="en-US">
                          <a:effectLst/>
                        </a:rPr>
                        <a:t>det.</a:t>
                      </a:r>
                    </a:p>
                  </a:txBody>
                  <a:tcPr marL="95250" marR="95250" marT="95250" marB="95250" anchor="b">
                    <a:lnL w="19050" cap="flat" cmpd="sng" algn="ctr">
                      <a:solidFill>
                        <a:srgbClr val="666666"/>
                      </a:solidFill>
                      <a:prstDash val="solid"/>
                      <a:round/>
                      <a:headEnd type="none" w="med" len="med"/>
                      <a:tailEnd type="none" w="med" len="med"/>
                    </a:lnL>
                    <a:lnR w="19050" cap="flat" cmpd="sng" algn="ctr">
                      <a:solidFill>
                        <a:srgbClr val="666666"/>
                      </a:solidFill>
                      <a:prstDash val="solid"/>
                      <a:round/>
                      <a:headEnd type="none" w="med" len="med"/>
                      <a:tailEnd type="none" w="med" len="med"/>
                    </a:lnR>
                    <a:lnT w="19050" cap="flat" cmpd="sng" algn="ctr">
                      <a:solidFill>
                        <a:srgbClr val="666666"/>
                      </a:solidFill>
                      <a:prstDash val="solid"/>
                      <a:round/>
                      <a:headEnd type="none" w="med" len="med"/>
                      <a:tailEnd type="none" w="med" len="med"/>
                    </a:lnT>
                    <a:lnB w="19050" cap="flat" cmpd="sng" algn="ctr">
                      <a:solidFill>
                        <a:srgbClr val="666666"/>
                      </a:solidFill>
                      <a:prstDash val="solid"/>
                      <a:round/>
                      <a:headEnd type="none" w="med" len="med"/>
                      <a:tailEnd type="none" w="med" len="med"/>
                    </a:lnB>
                    <a:solidFill>
                      <a:srgbClr val="FFFFFF"/>
                    </a:solidFill>
                  </a:tcPr>
                </a:tc>
                <a:tc>
                  <a:txBody>
                    <a:bodyPr/>
                    <a:lstStyle/>
                    <a:p>
                      <a:pPr algn="l" fontAlgn="b"/>
                      <a:r>
                        <a:rPr lang="en-US">
                          <a:effectLst/>
                        </a:rPr>
                        <a:t>adj.</a:t>
                      </a:r>
                    </a:p>
                  </a:txBody>
                  <a:tcPr marL="95250" marR="95250" marT="95250" marB="95250" anchor="b">
                    <a:lnL w="19050" cap="flat" cmpd="sng" algn="ctr">
                      <a:solidFill>
                        <a:srgbClr val="666666"/>
                      </a:solidFill>
                      <a:prstDash val="solid"/>
                      <a:round/>
                      <a:headEnd type="none" w="med" len="med"/>
                      <a:tailEnd type="none" w="med" len="med"/>
                    </a:lnL>
                    <a:lnR w="19050" cap="flat" cmpd="sng" algn="ctr">
                      <a:solidFill>
                        <a:srgbClr val="666666"/>
                      </a:solidFill>
                      <a:prstDash val="solid"/>
                      <a:round/>
                      <a:headEnd type="none" w="med" len="med"/>
                      <a:tailEnd type="none" w="med" len="med"/>
                    </a:lnR>
                    <a:lnT w="19050" cap="flat" cmpd="sng" algn="ctr">
                      <a:solidFill>
                        <a:srgbClr val="666666"/>
                      </a:solidFill>
                      <a:prstDash val="solid"/>
                      <a:round/>
                      <a:headEnd type="none" w="med" len="med"/>
                      <a:tailEnd type="none" w="med" len="med"/>
                    </a:lnT>
                    <a:lnB w="19050" cap="flat" cmpd="sng" algn="ctr">
                      <a:solidFill>
                        <a:srgbClr val="666666"/>
                      </a:solidFill>
                      <a:prstDash val="solid"/>
                      <a:round/>
                      <a:headEnd type="none" w="med" len="med"/>
                      <a:tailEnd type="none" w="med" len="med"/>
                    </a:lnB>
                    <a:solidFill>
                      <a:srgbClr val="FFFFFF"/>
                    </a:solidFill>
                  </a:tcPr>
                </a:tc>
                <a:tc>
                  <a:txBody>
                    <a:bodyPr/>
                    <a:lstStyle/>
                    <a:p>
                      <a:pPr algn="l" fontAlgn="b"/>
                      <a:r>
                        <a:rPr lang="en-US" dirty="0">
                          <a:effectLst/>
                        </a:rPr>
                        <a:t>noun</a:t>
                      </a:r>
                    </a:p>
                  </a:txBody>
                  <a:tcPr marL="95250" marR="95250" marT="95250" marB="95250" anchor="b">
                    <a:lnL w="19050" cap="flat" cmpd="sng" algn="ctr">
                      <a:solidFill>
                        <a:srgbClr val="666666"/>
                      </a:solidFill>
                      <a:prstDash val="solid"/>
                      <a:round/>
                      <a:headEnd type="none" w="med" len="med"/>
                      <a:tailEnd type="none" w="med" len="med"/>
                    </a:lnL>
                    <a:lnR w="19050" cap="flat" cmpd="sng" algn="ctr">
                      <a:solidFill>
                        <a:srgbClr val="666666"/>
                      </a:solidFill>
                      <a:prstDash val="solid"/>
                      <a:round/>
                      <a:headEnd type="none" w="med" len="med"/>
                      <a:tailEnd type="none" w="med" len="med"/>
                    </a:lnR>
                    <a:lnT w="19050" cap="flat" cmpd="sng" algn="ctr">
                      <a:solidFill>
                        <a:srgbClr val="666666"/>
                      </a:solidFill>
                      <a:prstDash val="solid"/>
                      <a:round/>
                      <a:headEnd type="none" w="med" len="med"/>
                      <a:tailEnd type="none" w="med" len="med"/>
                    </a:lnT>
                    <a:lnB w="19050" cap="flat" cmpd="sng" algn="ctr">
                      <a:solidFill>
                        <a:srgbClr val="666666"/>
                      </a:solidFill>
                      <a:prstDash val="solid"/>
                      <a:round/>
                      <a:headEnd type="none" w="med" len="med"/>
                      <a:tailEnd type="none" w="med" len="med"/>
                    </a:lnB>
                    <a:solidFill>
                      <a:srgbClr val="FFFFFF"/>
                    </a:solidFill>
                  </a:tcPr>
                </a:tc>
                <a:tc>
                  <a:txBody>
                    <a:bodyPr/>
                    <a:lstStyle/>
                    <a:p>
                      <a:pPr algn="l" fontAlgn="b"/>
                      <a:r>
                        <a:rPr lang="en-US">
                          <a:effectLst/>
                        </a:rPr>
                        <a:t>verb</a:t>
                      </a:r>
                    </a:p>
                  </a:txBody>
                  <a:tcPr marL="95250" marR="95250" marT="95250" marB="95250" anchor="b">
                    <a:lnL w="19050" cap="flat" cmpd="sng" algn="ctr">
                      <a:solidFill>
                        <a:srgbClr val="666666"/>
                      </a:solidFill>
                      <a:prstDash val="solid"/>
                      <a:round/>
                      <a:headEnd type="none" w="med" len="med"/>
                      <a:tailEnd type="none" w="med" len="med"/>
                    </a:lnL>
                    <a:lnR w="19050" cap="flat" cmpd="sng" algn="ctr">
                      <a:solidFill>
                        <a:srgbClr val="666666"/>
                      </a:solidFill>
                      <a:prstDash val="solid"/>
                      <a:round/>
                      <a:headEnd type="none" w="med" len="med"/>
                      <a:tailEnd type="none" w="med" len="med"/>
                    </a:lnR>
                    <a:lnT w="19050" cap="flat" cmpd="sng" algn="ctr">
                      <a:solidFill>
                        <a:srgbClr val="666666"/>
                      </a:solidFill>
                      <a:prstDash val="solid"/>
                      <a:round/>
                      <a:headEnd type="none" w="med" len="med"/>
                      <a:tailEnd type="none" w="med" len="med"/>
                    </a:lnT>
                    <a:lnB w="19050" cap="flat" cmpd="sng" algn="ctr">
                      <a:solidFill>
                        <a:srgbClr val="666666"/>
                      </a:solidFill>
                      <a:prstDash val="solid"/>
                      <a:round/>
                      <a:headEnd type="none" w="med" len="med"/>
                      <a:tailEnd type="none" w="med" len="med"/>
                    </a:lnB>
                    <a:solidFill>
                      <a:srgbClr val="FFFFFF"/>
                    </a:solidFill>
                  </a:tcPr>
                </a:tc>
                <a:tc>
                  <a:txBody>
                    <a:bodyPr/>
                    <a:lstStyle/>
                    <a:p>
                      <a:pPr algn="l" fontAlgn="b"/>
                      <a:r>
                        <a:rPr lang="en-US" sz="1600" b="0" dirty="0">
                          <a:effectLst/>
                        </a:rPr>
                        <a:t>prep</a:t>
                      </a:r>
                      <a:r>
                        <a:rPr lang="en-US" dirty="0">
                          <a:effectLst/>
                        </a:rPr>
                        <a:t>.</a:t>
                      </a:r>
                    </a:p>
                  </a:txBody>
                  <a:tcPr marL="95250" marR="95250" marT="95250" marB="95250" anchor="b">
                    <a:lnL w="19050" cap="flat" cmpd="sng" algn="ctr">
                      <a:solidFill>
                        <a:srgbClr val="666666"/>
                      </a:solidFill>
                      <a:prstDash val="solid"/>
                      <a:round/>
                      <a:headEnd type="none" w="med" len="med"/>
                      <a:tailEnd type="none" w="med" len="med"/>
                    </a:lnL>
                    <a:lnR w="19050" cap="flat" cmpd="sng" algn="ctr">
                      <a:solidFill>
                        <a:srgbClr val="666666"/>
                      </a:solidFill>
                      <a:prstDash val="solid"/>
                      <a:round/>
                      <a:headEnd type="none" w="med" len="med"/>
                      <a:tailEnd type="none" w="med" len="med"/>
                    </a:lnR>
                    <a:lnT w="19050" cap="flat" cmpd="sng" algn="ctr">
                      <a:solidFill>
                        <a:srgbClr val="666666"/>
                      </a:solidFill>
                      <a:prstDash val="solid"/>
                      <a:round/>
                      <a:headEnd type="none" w="med" len="med"/>
                      <a:tailEnd type="none" w="med" len="med"/>
                    </a:lnT>
                    <a:lnB w="19050" cap="flat" cmpd="sng" algn="ctr">
                      <a:solidFill>
                        <a:srgbClr val="666666"/>
                      </a:solidFill>
                      <a:prstDash val="solid"/>
                      <a:round/>
                      <a:headEnd type="none" w="med" len="med"/>
                      <a:tailEnd type="none" w="med" len="med"/>
                    </a:lnB>
                    <a:solidFill>
                      <a:srgbClr val="FFFFFF"/>
                    </a:solidFill>
                  </a:tcPr>
                </a:tc>
                <a:tc>
                  <a:txBody>
                    <a:bodyPr/>
                    <a:lstStyle/>
                    <a:p>
                      <a:pPr algn="l" fontAlgn="b"/>
                      <a:r>
                        <a:rPr lang="en-US">
                          <a:effectLst/>
                        </a:rPr>
                        <a:t>noun</a:t>
                      </a:r>
                    </a:p>
                  </a:txBody>
                  <a:tcPr marL="95250" marR="95250" marT="95250" marB="95250" anchor="b">
                    <a:lnL w="19050" cap="flat" cmpd="sng" algn="ctr">
                      <a:solidFill>
                        <a:srgbClr val="666666"/>
                      </a:solidFill>
                      <a:prstDash val="solid"/>
                      <a:round/>
                      <a:headEnd type="none" w="med" len="med"/>
                      <a:tailEnd type="none" w="med" len="med"/>
                    </a:lnL>
                    <a:lnR w="19050" cap="flat" cmpd="sng" algn="ctr">
                      <a:solidFill>
                        <a:srgbClr val="666666"/>
                      </a:solidFill>
                      <a:prstDash val="solid"/>
                      <a:round/>
                      <a:headEnd type="none" w="med" len="med"/>
                      <a:tailEnd type="none" w="med" len="med"/>
                    </a:lnR>
                    <a:lnT w="19050" cap="flat" cmpd="sng" algn="ctr">
                      <a:solidFill>
                        <a:srgbClr val="666666"/>
                      </a:solidFill>
                      <a:prstDash val="solid"/>
                      <a:round/>
                      <a:headEnd type="none" w="med" len="med"/>
                      <a:tailEnd type="none" w="med" len="med"/>
                    </a:lnT>
                    <a:lnB w="19050" cap="flat" cmpd="sng" algn="ctr">
                      <a:solidFill>
                        <a:srgbClr val="666666"/>
                      </a:solidFill>
                      <a:prstDash val="solid"/>
                      <a:round/>
                      <a:headEnd type="none" w="med" len="med"/>
                      <a:tailEnd type="none" w="med" len="med"/>
                    </a:lnB>
                    <a:solidFill>
                      <a:srgbClr val="FFFFFF"/>
                    </a:solidFill>
                  </a:tcPr>
                </a:tc>
                <a:tc>
                  <a:txBody>
                    <a:bodyPr/>
                    <a:lstStyle/>
                    <a:p>
                      <a:pPr algn="l" fontAlgn="b"/>
                      <a:r>
                        <a:rPr lang="en-US">
                          <a:effectLst/>
                        </a:rPr>
                        <a:t>adverb</a:t>
                      </a:r>
                    </a:p>
                  </a:txBody>
                  <a:tcPr marL="95250" marR="95250" marT="95250" marB="95250" anchor="b">
                    <a:lnL w="19050" cap="flat" cmpd="sng" algn="ctr">
                      <a:solidFill>
                        <a:srgbClr val="666666"/>
                      </a:solidFill>
                      <a:prstDash val="solid"/>
                      <a:round/>
                      <a:headEnd type="none" w="med" len="med"/>
                      <a:tailEnd type="none" w="med" len="med"/>
                    </a:lnL>
                    <a:lnR w="19050" cap="flat" cmpd="sng" algn="ctr">
                      <a:solidFill>
                        <a:srgbClr val="666666"/>
                      </a:solidFill>
                      <a:prstDash val="solid"/>
                      <a:round/>
                      <a:headEnd type="none" w="med" len="med"/>
                      <a:tailEnd type="none" w="med" len="med"/>
                    </a:lnR>
                    <a:lnT w="19050" cap="flat" cmpd="sng" algn="ctr">
                      <a:solidFill>
                        <a:srgbClr val="666666"/>
                      </a:solidFill>
                      <a:prstDash val="solid"/>
                      <a:round/>
                      <a:headEnd type="none" w="med" len="med"/>
                      <a:tailEnd type="none" w="med" len="med"/>
                    </a:lnT>
                    <a:lnB w="19050" cap="flat" cmpd="sng" algn="ctr">
                      <a:solidFill>
                        <a:srgbClr val="666666"/>
                      </a:solidFill>
                      <a:prstDash val="solid"/>
                      <a:round/>
                      <a:headEnd type="none" w="med" len="med"/>
                      <a:tailEnd type="none" w="med" len="med"/>
                    </a:lnB>
                    <a:solidFill>
                      <a:srgbClr val="FFFFFF"/>
                    </a:solidFill>
                  </a:tcPr>
                </a:tc>
              </a:tr>
              <a:tr h="823833">
                <a:tc>
                  <a:txBody>
                    <a:bodyPr/>
                    <a:lstStyle/>
                    <a:p>
                      <a:pPr algn="l" fontAlgn="t"/>
                      <a:r>
                        <a:rPr lang="en-US" dirty="0">
                          <a:effectLst/>
                        </a:rPr>
                        <a:t>Well,</a:t>
                      </a:r>
                    </a:p>
                  </a:txBody>
                  <a:tcPr marL="95250" marR="95250" marT="95250" marB="95250">
                    <a:lnL w="19050" cap="flat" cmpd="sng" algn="ctr">
                      <a:solidFill>
                        <a:srgbClr val="666666"/>
                      </a:solidFill>
                      <a:prstDash val="solid"/>
                      <a:round/>
                      <a:headEnd type="none" w="med" len="med"/>
                      <a:tailEnd type="none" w="med" len="med"/>
                    </a:lnL>
                    <a:lnR w="19050" cap="flat" cmpd="sng" algn="ctr">
                      <a:solidFill>
                        <a:srgbClr val="666666"/>
                      </a:solidFill>
                      <a:prstDash val="solid"/>
                      <a:round/>
                      <a:headEnd type="none" w="med" len="med"/>
                      <a:tailEnd type="none" w="med" len="med"/>
                    </a:lnR>
                    <a:lnT w="19050" cap="flat" cmpd="sng" algn="ctr">
                      <a:solidFill>
                        <a:srgbClr val="666666"/>
                      </a:solidFill>
                      <a:prstDash val="solid"/>
                      <a:round/>
                      <a:headEnd type="none" w="med" len="med"/>
                      <a:tailEnd type="none" w="med" len="med"/>
                    </a:lnT>
                    <a:lnB w="19050" cap="flat" cmpd="sng" algn="ctr">
                      <a:solidFill>
                        <a:srgbClr val="666666"/>
                      </a:solidFill>
                      <a:prstDash val="solid"/>
                      <a:round/>
                      <a:headEnd type="none" w="med" len="med"/>
                      <a:tailEnd type="none" w="med" len="med"/>
                    </a:lnB>
                    <a:solidFill>
                      <a:srgbClr val="FFFFFF"/>
                    </a:solidFill>
                  </a:tcPr>
                </a:tc>
                <a:tc>
                  <a:txBody>
                    <a:bodyPr/>
                    <a:lstStyle/>
                    <a:p>
                      <a:pPr algn="l" fontAlgn="t"/>
                      <a:r>
                        <a:rPr lang="en-US">
                          <a:effectLst/>
                        </a:rPr>
                        <a:t>she</a:t>
                      </a:r>
                    </a:p>
                  </a:txBody>
                  <a:tcPr marL="95250" marR="95250" marT="95250" marB="95250">
                    <a:lnL w="19050" cap="flat" cmpd="sng" algn="ctr">
                      <a:solidFill>
                        <a:srgbClr val="666666"/>
                      </a:solidFill>
                      <a:prstDash val="solid"/>
                      <a:round/>
                      <a:headEnd type="none" w="med" len="med"/>
                      <a:tailEnd type="none" w="med" len="med"/>
                    </a:lnL>
                    <a:lnR w="19050" cap="flat" cmpd="sng" algn="ctr">
                      <a:solidFill>
                        <a:srgbClr val="666666"/>
                      </a:solidFill>
                      <a:prstDash val="solid"/>
                      <a:round/>
                      <a:headEnd type="none" w="med" len="med"/>
                      <a:tailEnd type="none" w="med" len="med"/>
                    </a:lnR>
                    <a:lnT w="19050" cap="flat" cmpd="sng" algn="ctr">
                      <a:solidFill>
                        <a:srgbClr val="666666"/>
                      </a:solidFill>
                      <a:prstDash val="solid"/>
                      <a:round/>
                      <a:headEnd type="none" w="med" len="med"/>
                      <a:tailEnd type="none" w="med" len="med"/>
                    </a:lnT>
                    <a:lnB w="19050" cap="flat" cmpd="sng" algn="ctr">
                      <a:solidFill>
                        <a:srgbClr val="666666"/>
                      </a:solidFill>
                      <a:prstDash val="solid"/>
                      <a:round/>
                      <a:headEnd type="none" w="med" len="med"/>
                      <a:tailEnd type="none" w="med" len="med"/>
                    </a:lnB>
                    <a:solidFill>
                      <a:srgbClr val="FFFFFF"/>
                    </a:solidFill>
                  </a:tcPr>
                </a:tc>
                <a:tc>
                  <a:txBody>
                    <a:bodyPr/>
                    <a:lstStyle/>
                    <a:p>
                      <a:pPr algn="l" fontAlgn="t"/>
                      <a:r>
                        <a:rPr lang="en-US" dirty="0">
                          <a:effectLst/>
                        </a:rPr>
                        <a:t>and</a:t>
                      </a:r>
                    </a:p>
                  </a:txBody>
                  <a:tcPr marL="95250" marR="95250" marT="95250" marB="95250">
                    <a:lnL w="19050" cap="flat" cmpd="sng" algn="ctr">
                      <a:solidFill>
                        <a:srgbClr val="666666"/>
                      </a:solidFill>
                      <a:prstDash val="solid"/>
                      <a:round/>
                      <a:headEnd type="none" w="med" len="med"/>
                      <a:tailEnd type="none" w="med" len="med"/>
                    </a:lnL>
                    <a:lnR w="19050" cap="flat" cmpd="sng" algn="ctr">
                      <a:solidFill>
                        <a:srgbClr val="666666"/>
                      </a:solidFill>
                      <a:prstDash val="solid"/>
                      <a:round/>
                      <a:headEnd type="none" w="med" len="med"/>
                      <a:tailEnd type="none" w="med" len="med"/>
                    </a:lnR>
                    <a:lnT w="19050" cap="flat" cmpd="sng" algn="ctr">
                      <a:solidFill>
                        <a:srgbClr val="666666"/>
                      </a:solidFill>
                      <a:prstDash val="solid"/>
                      <a:round/>
                      <a:headEnd type="none" w="med" len="med"/>
                      <a:tailEnd type="none" w="med" len="med"/>
                    </a:lnT>
                    <a:lnB w="19050" cap="flat" cmpd="sng" algn="ctr">
                      <a:solidFill>
                        <a:srgbClr val="666666"/>
                      </a:solidFill>
                      <a:prstDash val="solid"/>
                      <a:round/>
                      <a:headEnd type="none" w="med" len="med"/>
                      <a:tailEnd type="none" w="med" len="med"/>
                    </a:lnB>
                    <a:solidFill>
                      <a:srgbClr val="FFFFFF"/>
                    </a:solidFill>
                  </a:tcPr>
                </a:tc>
                <a:tc>
                  <a:txBody>
                    <a:bodyPr/>
                    <a:lstStyle/>
                    <a:p>
                      <a:pPr algn="l" fontAlgn="t"/>
                      <a:r>
                        <a:rPr lang="en-US" dirty="0">
                          <a:effectLst/>
                        </a:rPr>
                        <a:t>my</a:t>
                      </a:r>
                    </a:p>
                  </a:txBody>
                  <a:tcPr marL="95250" marR="95250" marT="95250" marB="95250">
                    <a:lnL w="19050" cap="flat" cmpd="sng" algn="ctr">
                      <a:solidFill>
                        <a:srgbClr val="666666"/>
                      </a:solidFill>
                      <a:prstDash val="solid"/>
                      <a:round/>
                      <a:headEnd type="none" w="med" len="med"/>
                      <a:tailEnd type="none" w="med" len="med"/>
                    </a:lnL>
                    <a:lnR w="19050" cap="flat" cmpd="sng" algn="ctr">
                      <a:solidFill>
                        <a:srgbClr val="666666"/>
                      </a:solidFill>
                      <a:prstDash val="solid"/>
                      <a:round/>
                      <a:headEnd type="none" w="med" len="med"/>
                      <a:tailEnd type="none" w="med" len="med"/>
                    </a:lnR>
                    <a:lnT w="19050" cap="flat" cmpd="sng" algn="ctr">
                      <a:solidFill>
                        <a:srgbClr val="666666"/>
                      </a:solidFill>
                      <a:prstDash val="solid"/>
                      <a:round/>
                      <a:headEnd type="none" w="med" len="med"/>
                      <a:tailEnd type="none" w="med" len="med"/>
                    </a:lnT>
                    <a:lnB w="19050" cap="flat" cmpd="sng" algn="ctr">
                      <a:solidFill>
                        <a:srgbClr val="666666"/>
                      </a:solidFill>
                      <a:prstDash val="solid"/>
                      <a:round/>
                      <a:headEnd type="none" w="med" len="med"/>
                      <a:tailEnd type="none" w="med" len="med"/>
                    </a:lnB>
                    <a:solidFill>
                      <a:srgbClr val="FFFFFF"/>
                    </a:solidFill>
                  </a:tcPr>
                </a:tc>
                <a:tc>
                  <a:txBody>
                    <a:bodyPr/>
                    <a:lstStyle/>
                    <a:p>
                      <a:pPr algn="l" fontAlgn="t"/>
                      <a:r>
                        <a:rPr lang="en-US" dirty="0">
                          <a:effectLst/>
                        </a:rPr>
                        <a:t>young</a:t>
                      </a:r>
                    </a:p>
                  </a:txBody>
                  <a:tcPr marL="95250" marR="95250" marT="95250" marB="95250">
                    <a:lnL w="19050" cap="flat" cmpd="sng" algn="ctr">
                      <a:solidFill>
                        <a:srgbClr val="666666"/>
                      </a:solidFill>
                      <a:prstDash val="solid"/>
                      <a:round/>
                      <a:headEnd type="none" w="med" len="med"/>
                      <a:tailEnd type="none" w="med" len="med"/>
                    </a:lnL>
                    <a:lnR w="19050" cap="flat" cmpd="sng" algn="ctr">
                      <a:solidFill>
                        <a:srgbClr val="666666"/>
                      </a:solidFill>
                      <a:prstDash val="solid"/>
                      <a:round/>
                      <a:headEnd type="none" w="med" len="med"/>
                      <a:tailEnd type="none" w="med" len="med"/>
                    </a:lnR>
                    <a:lnT w="19050" cap="flat" cmpd="sng" algn="ctr">
                      <a:solidFill>
                        <a:srgbClr val="666666"/>
                      </a:solidFill>
                      <a:prstDash val="solid"/>
                      <a:round/>
                      <a:headEnd type="none" w="med" len="med"/>
                      <a:tailEnd type="none" w="med" len="med"/>
                    </a:lnT>
                    <a:lnB w="19050" cap="flat" cmpd="sng" algn="ctr">
                      <a:solidFill>
                        <a:srgbClr val="666666"/>
                      </a:solidFill>
                      <a:prstDash val="solid"/>
                      <a:round/>
                      <a:headEnd type="none" w="med" len="med"/>
                      <a:tailEnd type="none" w="med" len="med"/>
                    </a:lnB>
                    <a:solidFill>
                      <a:srgbClr val="FFFFFF"/>
                    </a:solidFill>
                  </a:tcPr>
                </a:tc>
                <a:tc>
                  <a:txBody>
                    <a:bodyPr/>
                    <a:lstStyle/>
                    <a:p>
                      <a:pPr algn="l" fontAlgn="t"/>
                      <a:r>
                        <a:rPr lang="en-US" dirty="0">
                          <a:effectLst/>
                        </a:rPr>
                        <a:t>John</a:t>
                      </a:r>
                    </a:p>
                  </a:txBody>
                  <a:tcPr marL="95250" marR="95250" marT="95250" marB="95250">
                    <a:lnL w="19050" cap="flat" cmpd="sng" algn="ctr">
                      <a:solidFill>
                        <a:srgbClr val="666666"/>
                      </a:solidFill>
                      <a:prstDash val="solid"/>
                      <a:round/>
                      <a:headEnd type="none" w="med" len="med"/>
                      <a:tailEnd type="none" w="med" len="med"/>
                    </a:lnL>
                    <a:lnR w="19050" cap="flat" cmpd="sng" algn="ctr">
                      <a:solidFill>
                        <a:srgbClr val="666666"/>
                      </a:solidFill>
                      <a:prstDash val="solid"/>
                      <a:round/>
                      <a:headEnd type="none" w="med" len="med"/>
                      <a:tailEnd type="none" w="med" len="med"/>
                    </a:lnR>
                    <a:lnT w="19050" cap="flat" cmpd="sng" algn="ctr">
                      <a:solidFill>
                        <a:srgbClr val="666666"/>
                      </a:solidFill>
                      <a:prstDash val="solid"/>
                      <a:round/>
                      <a:headEnd type="none" w="med" len="med"/>
                      <a:tailEnd type="none" w="med" len="med"/>
                    </a:lnT>
                    <a:lnB w="19050" cap="flat" cmpd="sng" algn="ctr">
                      <a:solidFill>
                        <a:srgbClr val="666666"/>
                      </a:solidFill>
                      <a:prstDash val="solid"/>
                      <a:round/>
                      <a:headEnd type="none" w="med" len="med"/>
                      <a:tailEnd type="none" w="med" len="med"/>
                    </a:lnB>
                    <a:solidFill>
                      <a:srgbClr val="FFFFFF"/>
                    </a:solidFill>
                  </a:tcPr>
                </a:tc>
                <a:tc>
                  <a:txBody>
                    <a:bodyPr/>
                    <a:lstStyle/>
                    <a:p>
                      <a:pPr algn="l" fontAlgn="t"/>
                      <a:r>
                        <a:rPr lang="en-US" dirty="0">
                          <a:effectLst/>
                        </a:rPr>
                        <a:t>walk</a:t>
                      </a:r>
                    </a:p>
                  </a:txBody>
                  <a:tcPr marL="95250" marR="95250" marT="95250" marB="95250">
                    <a:lnL w="19050" cap="flat" cmpd="sng" algn="ctr">
                      <a:solidFill>
                        <a:srgbClr val="666666"/>
                      </a:solidFill>
                      <a:prstDash val="solid"/>
                      <a:round/>
                      <a:headEnd type="none" w="med" len="med"/>
                      <a:tailEnd type="none" w="med" len="med"/>
                    </a:lnL>
                    <a:lnR w="19050" cap="flat" cmpd="sng" algn="ctr">
                      <a:solidFill>
                        <a:srgbClr val="666666"/>
                      </a:solidFill>
                      <a:prstDash val="solid"/>
                      <a:round/>
                      <a:headEnd type="none" w="med" len="med"/>
                      <a:tailEnd type="none" w="med" len="med"/>
                    </a:lnR>
                    <a:lnT w="19050" cap="flat" cmpd="sng" algn="ctr">
                      <a:solidFill>
                        <a:srgbClr val="666666"/>
                      </a:solidFill>
                      <a:prstDash val="solid"/>
                      <a:round/>
                      <a:headEnd type="none" w="med" len="med"/>
                      <a:tailEnd type="none" w="med" len="med"/>
                    </a:lnT>
                    <a:lnB w="19050" cap="flat" cmpd="sng" algn="ctr">
                      <a:solidFill>
                        <a:srgbClr val="666666"/>
                      </a:solidFill>
                      <a:prstDash val="solid"/>
                      <a:round/>
                      <a:headEnd type="none" w="med" len="med"/>
                      <a:tailEnd type="none" w="med" len="med"/>
                    </a:lnB>
                    <a:solidFill>
                      <a:srgbClr val="FFFFFF"/>
                    </a:solidFill>
                  </a:tcPr>
                </a:tc>
                <a:tc>
                  <a:txBody>
                    <a:bodyPr/>
                    <a:lstStyle/>
                    <a:p>
                      <a:pPr algn="l" fontAlgn="t"/>
                      <a:r>
                        <a:rPr lang="en-US" dirty="0">
                          <a:effectLst/>
                        </a:rPr>
                        <a:t>to</a:t>
                      </a:r>
                    </a:p>
                  </a:txBody>
                  <a:tcPr marL="95250" marR="95250" marT="95250" marB="95250">
                    <a:lnL w="19050" cap="flat" cmpd="sng" algn="ctr">
                      <a:solidFill>
                        <a:srgbClr val="666666"/>
                      </a:solidFill>
                      <a:prstDash val="solid"/>
                      <a:round/>
                      <a:headEnd type="none" w="med" len="med"/>
                      <a:tailEnd type="none" w="med" len="med"/>
                    </a:lnL>
                    <a:lnR w="19050" cap="flat" cmpd="sng" algn="ctr">
                      <a:solidFill>
                        <a:srgbClr val="666666"/>
                      </a:solidFill>
                      <a:prstDash val="solid"/>
                      <a:round/>
                      <a:headEnd type="none" w="med" len="med"/>
                      <a:tailEnd type="none" w="med" len="med"/>
                    </a:lnR>
                    <a:lnT w="19050" cap="flat" cmpd="sng" algn="ctr">
                      <a:solidFill>
                        <a:srgbClr val="666666"/>
                      </a:solidFill>
                      <a:prstDash val="solid"/>
                      <a:round/>
                      <a:headEnd type="none" w="med" len="med"/>
                      <a:tailEnd type="none" w="med" len="med"/>
                    </a:lnT>
                    <a:lnB w="19050" cap="flat" cmpd="sng" algn="ctr">
                      <a:solidFill>
                        <a:srgbClr val="666666"/>
                      </a:solidFill>
                      <a:prstDash val="solid"/>
                      <a:round/>
                      <a:headEnd type="none" w="med" len="med"/>
                      <a:tailEnd type="none" w="med" len="med"/>
                    </a:lnB>
                    <a:solidFill>
                      <a:srgbClr val="FFFFFF"/>
                    </a:solidFill>
                  </a:tcPr>
                </a:tc>
                <a:tc>
                  <a:txBody>
                    <a:bodyPr/>
                    <a:lstStyle/>
                    <a:p>
                      <a:pPr algn="l" fontAlgn="t"/>
                      <a:r>
                        <a:rPr lang="en-US" dirty="0">
                          <a:effectLst/>
                        </a:rPr>
                        <a:t>school</a:t>
                      </a:r>
                    </a:p>
                  </a:txBody>
                  <a:tcPr marL="95250" marR="95250" marT="95250" marB="95250">
                    <a:lnL w="19050" cap="flat" cmpd="sng" algn="ctr">
                      <a:solidFill>
                        <a:srgbClr val="666666"/>
                      </a:solidFill>
                      <a:prstDash val="solid"/>
                      <a:round/>
                      <a:headEnd type="none" w="med" len="med"/>
                      <a:tailEnd type="none" w="med" len="med"/>
                    </a:lnL>
                    <a:lnR w="19050" cap="flat" cmpd="sng" algn="ctr">
                      <a:solidFill>
                        <a:srgbClr val="666666"/>
                      </a:solidFill>
                      <a:prstDash val="solid"/>
                      <a:round/>
                      <a:headEnd type="none" w="med" len="med"/>
                      <a:tailEnd type="none" w="med" len="med"/>
                    </a:lnR>
                    <a:lnT w="19050" cap="flat" cmpd="sng" algn="ctr">
                      <a:solidFill>
                        <a:srgbClr val="666666"/>
                      </a:solidFill>
                      <a:prstDash val="solid"/>
                      <a:round/>
                      <a:headEnd type="none" w="med" len="med"/>
                      <a:tailEnd type="none" w="med" len="med"/>
                    </a:lnT>
                    <a:lnB w="19050" cap="flat" cmpd="sng" algn="ctr">
                      <a:solidFill>
                        <a:srgbClr val="666666"/>
                      </a:solidFill>
                      <a:prstDash val="solid"/>
                      <a:round/>
                      <a:headEnd type="none" w="med" len="med"/>
                      <a:tailEnd type="none" w="med" len="med"/>
                    </a:lnB>
                    <a:solidFill>
                      <a:srgbClr val="FFFFFF"/>
                    </a:solidFill>
                  </a:tcPr>
                </a:tc>
                <a:tc>
                  <a:txBody>
                    <a:bodyPr/>
                    <a:lstStyle/>
                    <a:p>
                      <a:pPr algn="l" fontAlgn="t"/>
                      <a:r>
                        <a:rPr lang="en-US" dirty="0">
                          <a:effectLst/>
                        </a:rPr>
                        <a:t>slowly.</a:t>
                      </a:r>
                    </a:p>
                  </a:txBody>
                  <a:tcPr marL="95250" marR="95250" marT="95250" marB="95250">
                    <a:lnL w="19050" cap="flat" cmpd="sng" algn="ctr">
                      <a:solidFill>
                        <a:srgbClr val="666666"/>
                      </a:solidFill>
                      <a:prstDash val="solid"/>
                      <a:round/>
                      <a:headEnd type="none" w="med" len="med"/>
                      <a:tailEnd type="none" w="med" len="med"/>
                    </a:lnL>
                    <a:lnR w="19050" cap="flat" cmpd="sng" algn="ctr">
                      <a:solidFill>
                        <a:srgbClr val="666666"/>
                      </a:solidFill>
                      <a:prstDash val="solid"/>
                      <a:round/>
                      <a:headEnd type="none" w="med" len="med"/>
                      <a:tailEnd type="none" w="med" len="med"/>
                    </a:lnR>
                    <a:lnT w="19050" cap="flat" cmpd="sng" algn="ctr">
                      <a:solidFill>
                        <a:srgbClr val="666666"/>
                      </a:solidFill>
                      <a:prstDash val="solid"/>
                      <a:round/>
                      <a:headEnd type="none" w="med" len="med"/>
                      <a:tailEnd type="none" w="med" len="med"/>
                    </a:lnT>
                    <a:lnB w="19050" cap="flat" cmpd="sng" algn="ctr">
                      <a:solidFill>
                        <a:srgbClr val="666666"/>
                      </a:solidFill>
                      <a:prstDash val="solid"/>
                      <a:round/>
                      <a:headEnd type="none" w="med" len="med"/>
                      <a:tailEnd type="none" w="med" len="med"/>
                    </a:lnB>
                    <a:solidFill>
                      <a:srgbClr val="FFFFFF"/>
                    </a:solidFill>
                  </a:tcPr>
                </a:tc>
              </a:tr>
            </a:tbl>
          </a:graphicData>
        </a:graphic>
      </p:graphicFrame>
      <p:sp>
        <p:nvSpPr>
          <p:cNvPr id="3" name="Title 2"/>
          <p:cNvSpPr>
            <a:spLocks noGrp="1"/>
          </p:cNvSpPr>
          <p:nvPr>
            <p:ph type="title"/>
          </p:nvPr>
        </p:nvSpPr>
        <p:spPr/>
        <p:txBody>
          <a:bodyPr/>
          <a:lstStyle/>
          <a:p>
            <a:r>
              <a:rPr lang="en-US" dirty="0" smtClean="0"/>
              <a:t>Parts of Speech</a:t>
            </a:r>
            <a:endParaRPr lang="en-US" dirty="0"/>
          </a:p>
        </p:txBody>
      </p:sp>
    </p:spTree>
    <p:extLst>
      <p:ext uri="{BB962C8B-B14F-4D97-AF65-F5344CB8AC3E}">
        <p14:creationId xmlns:p14="http://schemas.microsoft.com/office/powerpoint/2010/main" val="824969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A. Defining with subject- verb- complement</a:t>
            </a:r>
            <a:endParaRPr lang="en-US" dirty="0">
              <a:latin typeface="Times New Roman" pitchFamily="18" charset="0"/>
              <a:cs typeface="Times New Roman" pitchFamily="18" charset="0"/>
            </a:endParaRPr>
          </a:p>
        </p:txBody>
      </p:sp>
      <p:sp>
        <p:nvSpPr>
          <p:cNvPr id="5" name="Content Placeholder 4"/>
          <p:cNvSpPr>
            <a:spLocks noGrp="1"/>
          </p:cNvSpPr>
          <p:nvPr>
            <p:ph idx="1"/>
          </p:nvPr>
        </p:nvSpPr>
        <p:spPr/>
        <p:txBody>
          <a:bodyPr>
            <a:normAutofit fontScale="85000" lnSpcReduction="10000"/>
          </a:bodyPr>
          <a:lstStyle/>
          <a:p>
            <a:pPr algn="just">
              <a:buNone/>
            </a:pPr>
            <a:r>
              <a:rPr lang="en-US" dirty="0" smtClean="0">
                <a:latin typeface="Times New Roman" pitchFamily="18" charset="0"/>
                <a:cs typeface="Times New Roman" pitchFamily="18" charset="0"/>
              </a:rPr>
              <a:t>Students:</a:t>
            </a:r>
          </a:p>
          <a:p>
            <a:pPr algn="just">
              <a:buNone/>
            </a:pPr>
            <a:r>
              <a:rPr lang="en-US" dirty="0" smtClean="0">
                <a:latin typeface="Times New Roman" pitchFamily="18" charset="0"/>
                <a:cs typeface="Times New Roman" pitchFamily="18" charset="0"/>
              </a:rPr>
              <a:t>1. It’s a place for tennis and squash and football.</a:t>
            </a:r>
          </a:p>
          <a:p>
            <a:pPr algn="just">
              <a:buNone/>
            </a:pPr>
            <a:r>
              <a:rPr lang="en-US" dirty="0" smtClean="0">
                <a:latin typeface="Times New Roman" pitchFamily="18" charset="0"/>
                <a:cs typeface="Times New Roman" pitchFamily="18" charset="0"/>
              </a:rPr>
              <a:t>2. It’s a person in charge of a library.</a:t>
            </a:r>
          </a:p>
          <a:p>
            <a:pPr algn="just">
              <a:buNone/>
            </a:pPr>
            <a:r>
              <a:rPr lang="en-US" dirty="0" smtClean="0">
                <a:latin typeface="Times New Roman" pitchFamily="18" charset="0"/>
                <a:cs typeface="Times New Roman" pitchFamily="18" charset="0"/>
              </a:rPr>
              <a:t>3. It’s a place for lectures.</a:t>
            </a:r>
          </a:p>
          <a:p>
            <a:pPr algn="just">
              <a:buNone/>
            </a:pPr>
            <a:r>
              <a:rPr lang="en-US" dirty="0" smtClean="0">
                <a:latin typeface="Times New Roman" pitchFamily="18" charset="0"/>
                <a:cs typeface="Times New Roman" pitchFamily="18" charset="0"/>
              </a:rPr>
              <a:t>4. It’s a certificate for a university course.</a:t>
            </a:r>
          </a:p>
          <a:p>
            <a:pPr algn="just">
              <a:buNone/>
            </a:pPr>
            <a:r>
              <a:rPr lang="en-US" dirty="0" smtClean="0">
                <a:latin typeface="Times New Roman" pitchFamily="18" charset="0"/>
                <a:cs typeface="Times New Roman" pitchFamily="18" charset="0"/>
              </a:rPr>
              <a:t>5. It’s a restaurant for students. You usually serve yourself.</a:t>
            </a:r>
          </a:p>
          <a:p>
            <a:pPr algn="just">
              <a:buNone/>
            </a:pPr>
            <a:r>
              <a:rPr lang="en-US" dirty="0" smtClean="0">
                <a:latin typeface="Times New Roman" pitchFamily="18" charset="0"/>
                <a:cs typeface="Times New Roman" pitchFamily="18" charset="0"/>
              </a:rPr>
              <a:t>6. It’s a place for plays and sometimes music concerts.</a:t>
            </a:r>
          </a:p>
          <a:p>
            <a:pPr algn="just">
              <a:buNone/>
            </a:pPr>
            <a:r>
              <a:rPr lang="en-US" dirty="0" smtClean="0">
                <a:latin typeface="Times New Roman" pitchFamily="18" charset="0"/>
                <a:cs typeface="Times New Roman" pitchFamily="18" charset="0"/>
              </a:rPr>
              <a:t>7. It’s a place for experiments.</a:t>
            </a:r>
          </a:p>
          <a:p>
            <a:pPr algn="just">
              <a:buNone/>
            </a:pPr>
            <a:r>
              <a:rPr lang="en-US" dirty="0" smtClean="0">
                <a:latin typeface="Times New Roman" pitchFamily="18" charset="0"/>
                <a:cs typeface="Times New Roman" pitchFamily="18" charset="0"/>
              </a:rPr>
              <a:t>8. It’s work outside the university. You visit a place and do research.</a:t>
            </a:r>
          </a:p>
          <a:p>
            <a:pPr algn="just">
              <a:buNone/>
            </a:pPr>
            <a:r>
              <a:rPr lang="en-US" dirty="0" smtClean="0">
                <a:latin typeface="Times New Roman" pitchFamily="18" charset="0"/>
                <a:cs typeface="Times New Roman" pitchFamily="18" charset="0"/>
              </a:rPr>
              <a:t>9. It’s a machine for showing slides, from PowerPoint, for example.</a:t>
            </a:r>
          </a:p>
          <a:p>
            <a:pPr algn="just">
              <a:buNone/>
            </a:pPr>
            <a:r>
              <a:rPr lang="en-US" dirty="0" smtClean="0">
                <a:latin typeface="Times New Roman" pitchFamily="18" charset="0"/>
                <a:cs typeface="Times New Roman" pitchFamily="18" charset="0"/>
              </a:rPr>
              <a:t>10. It’s a person with a degree.</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4705037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4000" b="1" dirty="0" smtClean="0">
                <a:solidFill>
                  <a:srgbClr val="FF0000"/>
                </a:solidFill>
              </a:rPr>
              <a:t>S</a:t>
            </a:r>
            <a:r>
              <a:rPr lang="en-US" dirty="0" smtClean="0"/>
              <a:t> = Who / What the sentence is about.</a:t>
            </a:r>
          </a:p>
          <a:p>
            <a:r>
              <a:rPr lang="en-US" sz="4000" b="1" dirty="0">
                <a:solidFill>
                  <a:srgbClr val="FF0000"/>
                </a:solidFill>
              </a:rPr>
              <a:t>V</a:t>
            </a:r>
            <a:r>
              <a:rPr lang="en-US" dirty="0" smtClean="0"/>
              <a:t> = What the subject does / is</a:t>
            </a:r>
          </a:p>
          <a:p>
            <a:r>
              <a:rPr lang="en-US" sz="4000" b="1" dirty="0">
                <a:solidFill>
                  <a:srgbClr val="FF0000"/>
                </a:solidFill>
              </a:rPr>
              <a:t>O</a:t>
            </a:r>
            <a:r>
              <a:rPr lang="en-US" dirty="0" smtClean="0"/>
              <a:t> = A person or thing that is affected by the action of a verb</a:t>
            </a:r>
            <a:endParaRPr lang="en-US" dirty="0"/>
          </a:p>
        </p:txBody>
      </p:sp>
      <p:sp>
        <p:nvSpPr>
          <p:cNvPr id="3" name="Title 2"/>
          <p:cNvSpPr>
            <a:spLocks noGrp="1"/>
          </p:cNvSpPr>
          <p:nvPr>
            <p:ph type="title"/>
          </p:nvPr>
        </p:nvSpPr>
        <p:spPr/>
        <p:txBody>
          <a:bodyPr/>
          <a:lstStyle/>
          <a:p>
            <a:r>
              <a:rPr lang="en-US" dirty="0" smtClean="0"/>
              <a:t>Subject , Verb &amp; object</a:t>
            </a:r>
            <a:endParaRPr lang="en-US" dirty="0"/>
          </a:p>
        </p:txBody>
      </p:sp>
    </p:spTree>
    <p:extLst>
      <p:ext uri="{BB962C8B-B14F-4D97-AF65-F5344CB8AC3E}">
        <p14:creationId xmlns:p14="http://schemas.microsoft.com/office/powerpoint/2010/main" val="38995606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638800"/>
          </a:xfrm>
        </p:spPr>
        <p:txBody>
          <a:bodyPr>
            <a:normAutofit/>
          </a:bodyPr>
          <a:lstStyle/>
          <a:p>
            <a:pPr algn="just"/>
            <a:r>
              <a:rPr lang="en-US" sz="2000" dirty="0"/>
              <a:t>Gerunds are words that are formed with </a:t>
            </a:r>
            <a:r>
              <a:rPr lang="en-US" sz="2000" b="1" dirty="0">
                <a:hlinkClick r:id="rId2" tooltip="Verbs"/>
              </a:rPr>
              <a:t>verbs</a:t>
            </a:r>
            <a:r>
              <a:rPr lang="en-US" sz="2000" dirty="0"/>
              <a:t> but act as </a:t>
            </a:r>
            <a:r>
              <a:rPr lang="en-US" sz="2000" b="1" dirty="0">
                <a:hlinkClick r:id="rId3" tooltip="Nouns"/>
              </a:rPr>
              <a:t>nouns</a:t>
            </a:r>
            <a:r>
              <a:rPr lang="en-US" sz="2000" dirty="0"/>
              <a:t>. They’re very easy to spot, since every gerund is a verb with </a:t>
            </a:r>
            <a:r>
              <a:rPr lang="en-US" sz="2000" dirty="0" err="1"/>
              <a:t>ing</a:t>
            </a:r>
            <a:r>
              <a:rPr lang="en-US" sz="2000" dirty="0"/>
              <a:t> tacked to its tail. There are no exceptions to this rule</a:t>
            </a:r>
            <a:r>
              <a:rPr lang="en-US" sz="2000" dirty="0" smtClean="0"/>
              <a:t>.</a:t>
            </a:r>
          </a:p>
          <a:p>
            <a:pPr algn="just"/>
            <a:r>
              <a:rPr lang="en-US" sz="2000" dirty="0"/>
              <a:t>Like all things grammar, gerunds do take a tiny bit of detective work to spot. The problem here is that present participles also end with the letters </a:t>
            </a:r>
            <a:r>
              <a:rPr lang="en-US" sz="2000" dirty="0" err="1"/>
              <a:t>ing</a:t>
            </a:r>
            <a:r>
              <a:rPr lang="en-US" sz="2000" dirty="0"/>
              <a:t>. Besides being able to spot gerunds, you should be able to tell the difference between a gerund and a present participle</a:t>
            </a:r>
            <a:r>
              <a:rPr lang="en-US" sz="2000" dirty="0" smtClean="0"/>
              <a:t>.</a:t>
            </a:r>
          </a:p>
          <a:p>
            <a:pPr algn="just"/>
            <a:endParaRPr lang="en-US" sz="2000" dirty="0"/>
          </a:p>
          <a:p>
            <a:pPr algn="just"/>
            <a:r>
              <a:rPr lang="en-US" sz="2000" dirty="0"/>
              <a:t>Let’s go back to the definition of a gerund for a moment. Remember that gerunds are words that are formed with verbs but act as nouns. Present participles do not act as nouns. Instead, they act as modifiers or complete progressive verbs. To find gerunds in sentences, just look for a verb + </a:t>
            </a:r>
            <a:r>
              <a:rPr lang="en-US" sz="2000" dirty="0" err="1"/>
              <a:t>ing</a:t>
            </a:r>
            <a:r>
              <a:rPr lang="en-US" sz="2000" dirty="0"/>
              <a:t> that is used as a noun. It’s that simple.</a:t>
            </a:r>
          </a:p>
          <a:p>
            <a:pPr algn="just"/>
            <a:endParaRPr lang="en-US" sz="2000" dirty="0"/>
          </a:p>
        </p:txBody>
      </p:sp>
      <p:sp>
        <p:nvSpPr>
          <p:cNvPr id="3" name="Title 2"/>
          <p:cNvSpPr>
            <a:spLocks noGrp="1"/>
          </p:cNvSpPr>
          <p:nvPr>
            <p:ph type="title"/>
          </p:nvPr>
        </p:nvSpPr>
        <p:spPr/>
        <p:txBody>
          <a:bodyPr>
            <a:normAutofit fontScale="90000"/>
          </a:bodyPr>
          <a:lstStyle/>
          <a:p>
            <a:r>
              <a:rPr lang="en-US" i="1" dirty="0">
                <a:solidFill>
                  <a:srgbClr val="FF0000"/>
                </a:solidFill>
                <a:effectLst/>
              </a:rPr>
              <a:t>Gerunds</a:t>
            </a:r>
            <a:r>
              <a:rPr lang="en-US" b="0" dirty="0">
                <a:effectLst/>
              </a:rPr>
              <a:t/>
            </a:r>
            <a:br>
              <a:rPr lang="en-US" b="0" dirty="0">
                <a:effectLst/>
              </a:rPr>
            </a:br>
            <a:endParaRPr lang="en-US" dirty="0"/>
          </a:p>
        </p:txBody>
      </p:sp>
    </p:spTree>
    <p:extLst>
      <p:ext uri="{BB962C8B-B14F-4D97-AF65-F5344CB8AC3E}">
        <p14:creationId xmlns:p14="http://schemas.microsoft.com/office/powerpoint/2010/main" val="42804918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sz="2000" dirty="0" smtClean="0"/>
              <a:t>1- Swimming </a:t>
            </a:r>
            <a:r>
              <a:rPr lang="en-US" sz="2000" dirty="0"/>
              <a:t>in the ocean has been Sharon’s passion since she was five years old</a:t>
            </a:r>
            <a:r>
              <a:rPr lang="en-US" sz="2000" dirty="0" smtClean="0"/>
              <a:t>.</a:t>
            </a:r>
          </a:p>
          <a:p>
            <a:pPr algn="just"/>
            <a:endParaRPr lang="en-US" sz="2000" dirty="0"/>
          </a:p>
          <a:p>
            <a:pPr algn="just"/>
            <a:r>
              <a:rPr lang="en-US" sz="2000" dirty="0" smtClean="0"/>
              <a:t>2- Let’s </a:t>
            </a:r>
            <a:r>
              <a:rPr lang="en-US" sz="2000" dirty="0"/>
              <a:t>go dancing at the club </a:t>
            </a:r>
            <a:r>
              <a:rPr lang="en-US" sz="2000" dirty="0" smtClean="0"/>
              <a:t>tonight.</a:t>
            </a:r>
          </a:p>
          <a:p>
            <a:pPr algn="just"/>
            <a:endParaRPr lang="en-US" sz="2000" dirty="0"/>
          </a:p>
          <a:p>
            <a:pPr algn="just"/>
            <a:r>
              <a:rPr lang="en-US" sz="2000" dirty="0" smtClean="0"/>
              <a:t>3- I’ve </a:t>
            </a:r>
            <a:r>
              <a:rPr lang="en-US" sz="2000" dirty="0"/>
              <a:t>been dreaming of summer all winter long</a:t>
            </a:r>
            <a:r>
              <a:rPr lang="en-US" sz="2000" dirty="0" smtClean="0"/>
              <a:t>.</a:t>
            </a:r>
          </a:p>
          <a:p>
            <a:pPr algn="just"/>
            <a:endParaRPr lang="en-US" sz="2000" dirty="0"/>
          </a:p>
          <a:p>
            <a:pPr algn="just"/>
            <a:r>
              <a:rPr lang="en-US" sz="2000" dirty="0" smtClean="0"/>
              <a:t>4- Holly </a:t>
            </a:r>
            <a:r>
              <a:rPr lang="en-US" sz="2000" dirty="0"/>
              <a:t>decided that flying above the clouds was the most incredible experience she’d ever had</a:t>
            </a:r>
            <a:r>
              <a:rPr lang="en-US" sz="2000" dirty="0" smtClean="0"/>
              <a:t>.</a:t>
            </a:r>
          </a:p>
          <a:p>
            <a:pPr algn="just"/>
            <a:endParaRPr lang="en-US" sz="2000" dirty="0"/>
          </a:p>
          <a:p>
            <a:pPr algn="just"/>
            <a:r>
              <a:rPr lang="en-US" sz="2000" dirty="0" smtClean="0"/>
              <a:t>5- Bill </a:t>
            </a:r>
            <a:r>
              <a:rPr lang="en-US" sz="2000" dirty="0"/>
              <a:t>avoided doing his math assignment because the World Series was on.</a:t>
            </a:r>
          </a:p>
          <a:p>
            <a:pPr algn="just"/>
            <a:r>
              <a:rPr lang="en-US" sz="2000" dirty="0"/>
              <a:t> </a:t>
            </a:r>
          </a:p>
          <a:p>
            <a:pPr algn="just"/>
            <a:endParaRPr lang="en-US" sz="2000" dirty="0"/>
          </a:p>
        </p:txBody>
      </p:sp>
      <p:sp>
        <p:nvSpPr>
          <p:cNvPr id="3" name="Title 2"/>
          <p:cNvSpPr>
            <a:spLocks noGrp="1"/>
          </p:cNvSpPr>
          <p:nvPr>
            <p:ph type="title"/>
          </p:nvPr>
        </p:nvSpPr>
        <p:spPr/>
        <p:txBody>
          <a:bodyPr>
            <a:normAutofit fontScale="90000"/>
          </a:bodyPr>
          <a:lstStyle/>
          <a:p>
            <a:r>
              <a:rPr lang="en-US" b="0" dirty="0">
                <a:effectLst/>
              </a:rPr>
              <a:t>Examples of Gerunds</a:t>
            </a:r>
            <a:br>
              <a:rPr lang="en-US" b="0" dirty="0">
                <a:effectLst/>
              </a:rPr>
            </a:br>
            <a:endParaRPr lang="en-US" dirty="0"/>
          </a:p>
        </p:txBody>
      </p:sp>
    </p:spTree>
    <p:extLst>
      <p:ext uri="{BB962C8B-B14F-4D97-AF65-F5344CB8AC3E}">
        <p14:creationId xmlns:p14="http://schemas.microsoft.com/office/powerpoint/2010/main" val="26971872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effectLst/>
                <a:latin typeface="Times New Roman" pitchFamily="18" charset="0"/>
                <a:cs typeface="Times New Roman" pitchFamily="18" charset="0"/>
              </a:rPr>
              <a:t>Defining an action with subject- verb- gerund</a:t>
            </a:r>
            <a:endParaRPr lang="en-US" sz="3600" dirty="0">
              <a:effectLst/>
              <a:latin typeface="Times New Roman" pitchFamily="18" charset="0"/>
              <a:cs typeface="Times New Roman" pitchFamily="18" charset="0"/>
            </a:endParaRPr>
          </a:p>
        </p:txBody>
      </p:sp>
      <p:sp>
        <p:nvSpPr>
          <p:cNvPr id="5" name="Content Placeholder 4"/>
          <p:cNvSpPr>
            <a:spLocks noGrp="1"/>
          </p:cNvSpPr>
          <p:nvPr>
            <p:ph idx="1"/>
          </p:nvPr>
        </p:nvSpPr>
        <p:spPr/>
        <p:txBody>
          <a:bodyPr>
            <a:normAutofit lnSpcReduction="10000"/>
          </a:bodyPr>
          <a:lstStyle/>
          <a:p>
            <a:pPr algn="just">
              <a:buNone/>
            </a:pPr>
            <a:r>
              <a:rPr lang="en-US" dirty="0" smtClean="0">
                <a:latin typeface="Times New Roman" pitchFamily="18" charset="0"/>
                <a:cs typeface="Times New Roman" pitchFamily="18" charset="0"/>
              </a:rPr>
              <a:t>Students:</a:t>
            </a:r>
          </a:p>
          <a:p>
            <a:pPr algn="just">
              <a:buNone/>
            </a:pPr>
            <a:r>
              <a:rPr lang="en-US" dirty="0" smtClean="0">
                <a:latin typeface="Times New Roman" pitchFamily="18" charset="0"/>
                <a:cs typeface="Times New Roman" pitchFamily="18" charset="0"/>
              </a:rPr>
              <a:t>1. revising: It’s going over something again, something</a:t>
            </a:r>
          </a:p>
          <a:p>
            <a:pPr algn="just">
              <a:buNone/>
            </a:pPr>
            <a:r>
              <a:rPr lang="en-US" dirty="0" smtClean="0">
                <a:latin typeface="Times New Roman" pitchFamily="18" charset="0"/>
                <a:cs typeface="Times New Roman" pitchFamily="18" charset="0"/>
              </a:rPr>
              <a:t>you have studied before.</a:t>
            </a:r>
          </a:p>
          <a:p>
            <a:pPr algn="just">
              <a:buNone/>
            </a:pPr>
            <a:r>
              <a:rPr lang="en-US" dirty="0" smtClean="0">
                <a:latin typeface="Times New Roman" pitchFamily="18" charset="0"/>
                <a:cs typeface="Times New Roman" pitchFamily="18" charset="0"/>
              </a:rPr>
              <a:t>2. contributing: It means taking part in something, like</a:t>
            </a:r>
          </a:p>
          <a:p>
            <a:pPr algn="just">
              <a:buNone/>
            </a:pPr>
            <a:r>
              <a:rPr lang="en-US" dirty="0" smtClean="0">
                <a:latin typeface="Times New Roman" pitchFamily="18" charset="0"/>
                <a:cs typeface="Times New Roman" pitchFamily="18" charset="0"/>
              </a:rPr>
              <a:t>a tutorial. It means giving your ideas or your opinion.</a:t>
            </a:r>
          </a:p>
          <a:p>
            <a:pPr algn="just">
              <a:buNone/>
            </a:pPr>
            <a:r>
              <a:rPr lang="en-US" dirty="0" smtClean="0">
                <a:latin typeface="Times New Roman" pitchFamily="18" charset="0"/>
                <a:cs typeface="Times New Roman" pitchFamily="18" charset="0"/>
              </a:rPr>
              <a:t>3. parting: It means saying goodbye.</a:t>
            </a:r>
          </a:p>
          <a:p>
            <a:pPr algn="just">
              <a:buNone/>
            </a:pPr>
            <a:r>
              <a:rPr lang="en-US" dirty="0" smtClean="0">
                <a:latin typeface="Times New Roman" pitchFamily="18" charset="0"/>
                <a:cs typeface="Times New Roman" pitchFamily="18" charset="0"/>
              </a:rPr>
              <a:t>4. graduating: It means getting your degree and leaving university.</a:t>
            </a:r>
          </a:p>
          <a:p>
            <a:pPr algn="just">
              <a:buNone/>
            </a:pPr>
            <a:r>
              <a:rPr lang="en-US" dirty="0" smtClean="0">
                <a:latin typeface="Times New Roman" pitchFamily="18" charset="0"/>
                <a:cs typeface="Times New Roman" pitchFamily="18" charset="0"/>
              </a:rPr>
              <a:t>5. advising: It is telling someone what to do.</a:t>
            </a:r>
          </a:p>
          <a:p>
            <a:pPr algn="just">
              <a:buNone/>
            </a:pPr>
            <a:r>
              <a:rPr lang="en-US" dirty="0" smtClean="0">
                <a:latin typeface="Times New Roman" pitchFamily="18" charset="0"/>
                <a:cs typeface="Times New Roman" pitchFamily="18" charset="0"/>
              </a:rPr>
              <a:t>6. disagreeing: It is saying you don’t agree.</a:t>
            </a:r>
          </a:p>
        </p:txBody>
      </p:sp>
    </p:spTree>
    <p:extLst>
      <p:ext uri="{BB962C8B-B14F-4D97-AF65-F5344CB8AC3E}">
        <p14:creationId xmlns:p14="http://schemas.microsoft.com/office/powerpoint/2010/main" val="22591590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727</TotalTime>
  <Words>394</Words>
  <Application>Microsoft Office PowerPoint</Application>
  <PresentationFormat>On-screen Show (4:3)</PresentationFormat>
  <Paragraphs>70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Freshers’ Week</vt:lpstr>
      <vt:lpstr>Objectives of the Lecture:</vt:lpstr>
      <vt:lpstr>PowerPoint Presentation</vt:lpstr>
      <vt:lpstr>Parts of Speech</vt:lpstr>
      <vt:lpstr>A. Defining with subject- verb- complement</vt:lpstr>
      <vt:lpstr>Subject , Verb &amp; object</vt:lpstr>
      <vt:lpstr>Gerunds </vt:lpstr>
      <vt:lpstr>Examples of Gerunds </vt:lpstr>
      <vt:lpstr>Defining an action with subject- verb- gerund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Freshers’ week</dc:title>
  <dc:creator>Mohamme89d</dc:creator>
  <cp:lastModifiedBy>Harem</cp:lastModifiedBy>
  <cp:revision>36</cp:revision>
  <dcterms:created xsi:type="dcterms:W3CDTF">2013-12-02T20:06:15Z</dcterms:created>
  <dcterms:modified xsi:type="dcterms:W3CDTF">2016-12-21T21:33:10Z</dcterms:modified>
</cp:coreProperties>
</file>