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sldIdLst>
    <p:sldId id="257" r:id="rId2"/>
    <p:sldId id="258" r:id="rId3"/>
    <p:sldId id="259" r:id="rId4"/>
    <p:sldId id="260" r:id="rId5"/>
    <p:sldId id="263" r:id="rId6"/>
    <p:sldId id="264"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AB10A0-4B5A-4DCD-B16A-446011273B5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B10A0-4B5A-4DCD-B16A-446011273B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3AB10A0-4B5A-4DCD-B16A-446011273B5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3AB10A0-4B5A-4DCD-B16A-446011273B5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AB10A0-4B5A-4DCD-B16A-446011273B5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6FE468-3FCD-42F7-8778-95563A0E14BF}" type="datetimeFigureOut">
              <a:rPr lang="en-US" smtClean="0"/>
              <a:pPr/>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B10A0-4B5A-4DCD-B16A-446011273B5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3AB10A0-4B5A-4DCD-B16A-446011273B5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3AB10A0-4B5A-4DCD-B16A-446011273B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3AB10A0-4B5A-4DCD-B16A-446011273B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3AB10A0-4B5A-4DCD-B16A-446011273B5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6FE468-3FCD-42F7-8778-95563A0E14BF}" type="datetimeFigureOut">
              <a:rPr lang="en-US" smtClean="0"/>
              <a:pPr/>
              <a:t>11/26/2017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3AB10A0-4B5A-4DCD-B16A-446011273B5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6FE468-3FCD-42F7-8778-95563A0E14BF}" type="datetimeFigureOut">
              <a:rPr lang="en-US" smtClean="0"/>
              <a:pPr/>
              <a:t>11/26/2017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6FE468-3FCD-42F7-8778-95563A0E14BF}" type="datetimeFigureOut">
              <a:rPr lang="en-US" smtClean="0"/>
              <a:pPr/>
              <a:t>11/26/2017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AB10A0-4B5A-4DCD-B16A-446011273B5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590800"/>
            <a:ext cx="8001000" cy="1752600"/>
          </a:xfrm>
        </p:spPr>
        <p:txBody>
          <a:bodyPr>
            <a:normAutofit/>
          </a:bodyPr>
          <a:lstStyle/>
          <a:p>
            <a:pPr algn="l"/>
            <a:r>
              <a:rPr lang="en-US" sz="2000" dirty="0" smtClean="0">
                <a:latin typeface="Times New Roman" pitchFamily="18" charset="0"/>
                <a:cs typeface="Times New Roman" pitchFamily="18" charset="0"/>
              </a:rPr>
              <a:t>1.5 Applying New Listening Skills</a:t>
            </a:r>
          </a:p>
          <a:p>
            <a:pPr algn="l"/>
            <a:r>
              <a:rPr lang="en-US" sz="2000" dirty="0" smtClean="0">
                <a:latin typeface="Times New Roman" pitchFamily="18" charset="0"/>
                <a:cs typeface="Times New Roman" pitchFamily="18" charset="0"/>
              </a:rPr>
              <a:t>                      Living and Studying in Britain </a:t>
            </a:r>
          </a:p>
        </p:txBody>
      </p:sp>
      <p:sp>
        <p:nvSpPr>
          <p:cNvPr id="2" name="Title 1"/>
          <p:cNvSpPr>
            <a:spLocks noGrp="1"/>
          </p:cNvSpPr>
          <p:nvPr>
            <p:ph type="ctrTitle"/>
          </p:nvPr>
        </p:nvSpPr>
        <p:spPr>
          <a:xfrm>
            <a:off x="609600" y="533400"/>
            <a:ext cx="7772400" cy="1470025"/>
          </a:xfrm>
        </p:spPr>
        <p:txBody>
          <a:bodyPr/>
          <a:lstStyle/>
          <a:p>
            <a:r>
              <a:rPr lang="en-US" i="1" dirty="0" smtClean="0">
                <a:solidFill>
                  <a:srgbClr val="C00000"/>
                </a:solidFill>
                <a:latin typeface="Times New Roman" pitchFamily="18" charset="0"/>
                <a:cs typeface="Times New Roman" pitchFamily="18" charset="0"/>
              </a:rPr>
              <a:t>Freshers’ Week</a:t>
            </a:r>
            <a:endParaRPr lang="en-US" dirty="0">
              <a:solidFill>
                <a:srgbClr val="C00000"/>
              </a:solidFill>
              <a:latin typeface="Times New Roman" pitchFamily="18" charset="0"/>
              <a:cs typeface="Times New Roman" pitchFamily="18" charset="0"/>
            </a:endParaRPr>
          </a:p>
        </p:txBody>
      </p:sp>
      <p:sp>
        <p:nvSpPr>
          <p:cNvPr id="4" name="TextBox 3"/>
          <p:cNvSpPr txBox="1"/>
          <p:nvPr/>
        </p:nvSpPr>
        <p:spPr>
          <a:xfrm>
            <a:off x="268108" y="5105400"/>
            <a:ext cx="2909771" cy="646331"/>
          </a:xfrm>
          <a:prstGeom prst="rect">
            <a:avLst/>
          </a:prstGeom>
          <a:noFill/>
        </p:spPr>
        <p:txBody>
          <a:bodyPr wrap="none" rtlCol="0">
            <a:spAutoFit/>
          </a:bodyPr>
          <a:lstStyle/>
          <a:p>
            <a:r>
              <a:rPr lang="en-US" dirty="0">
                <a:latin typeface="Times New Roman" pitchFamily="18" charset="0"/>
                <a:cs typeface="Times New Roman" pitchFamily="18" charset="0"/>
              </a:rPr>
              <a:t>Prepared by: Harem H. Qadir</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Date: </a:t>
            </a:r>
            <a:r>
              <a:rPr lang="en-US" dirty="0" smtClean="0">
                <a:latin typeface="Times New Roman" pitchFamily="18" charset="0"/>
                <a:cs typeface="Times New Roman" pitchFamily="18" charset="0"/>
              </a:rPr>
              <a:t>Nov. 27</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2017</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3353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effectLst/>
                <a:latin typeface="Times New Roman" pitchFamily="18" charset="0"/>
                <a:cs typeface="Times New Roman" pitchFamily="18" charset="0"/>
              </a:rPr>
              <a:t>Objectives of the Lecture:</a:t>
            </a:r>
            <a:endParaRPr lang="en-US" dirty="0">
              <a:effectLst/>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lgn="just">
              <a:buNone/>
            </a:pPr>
            <a:endParaRPr lang="en-US" sz="4000" dirty="0" smtClean="0">
              <a:latin typeface="Times New Roman" pitchFamily="18" charset="0"/>
              <a:cs typeface="Times New Roman" pitchFamily="18" charset="0"/>
            </a:endParaRPr>
          </a:p>
          <a:p>
            <a:pPr>
              <a:buFont typeface="Arial" charset="0"/>
              <a:buChar char="•"/>
            </a:pPr>
            <a:r>
              <a:rPr lang="en-US" sz="4000" dirty="0" smtClean="0">
                <a:latin typeface="Times New Roman" pitchFamily="18" charset="0"/>
                <a:cs typeface="Times New Roman" pitchFamily="18" charset="0"/>
              </a:rPr>
              <a:t>Follow a talk using target vocabulary, grammar and sub-skills from the theme.</a:t>
            </a:r>
          </a:p>
          <a:p>
            <a:pPr>
              <a:buFont typeface="Arial" charset="0"/>
              <a:buChar char="•"/>
            </a:pPr>
            <a:r>
              <a:rPr lang="en-US" sz="4000" dirty="0" smtClean="0">
                <a:latin typeface="Times New Roman" pitchFamily="18" charset="0"/>
                <a:cs typeface="Times New Roman" pitchFamily="18" charset="0"/>
              </a:rPr>
              <a:t>Demonstrate understanding of common core knowledge about social customs in Britain.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56492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Times New Roman" pitchFamily="18" charset="0"/>
                <a:cs typeface="Times New Roman" pitchFamily="18" charset="0"/>
              </a:rPr>
              <a:t>A. Activating Ideas</a:t>
            </a:r>
            <a:endParaRPr lang="en-US" dirty="0">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Autofit/>
          </a:bodyPr>
          <a:lstStyle/>
          <a:p>
            <a:pPr>
              <a:buNone/>
            </a:pPr>
            <a:r>
              <a:rPr lang="en-US" sz="3200" dirty="0" smtClean="0">
                <a:latin typeface="Times New Roman" pitchFamily="18" charset="0"/>
                <a:cs typeface="Times New Roman" pitchFamily="18" charset="0"/>
              </a:rPr>
              <a:t>Questions:</a:t>
            </a:r>
          </a:p>
          <a:p>
            <a:pPr>
              <a:buFont typeface="Arial" charset="0"/>
              <a:buChar char="•"/>
            </a:pPr>
            <a:r>
              <a:rPr lang="en-US" sz="3200" dirty="0" smtClean="0">
                <a:latin typeface="Times New Roman" pitchFamily="18" charset="0"/>
                <a:cs typeface="Times New Roman" pitchFamily="18" charset="0"/>
              </a:rPr>
              <a:t>What is happening in each picture?</a:t>
            </a:r>
          </a:p>
          <a:p>
            <a:pPr>
              <a:buFont typeface="Arial" charset="0"/>
              <a:buChar char="•"/>
            </a:pPr>
            <a:r>
              <a:rPr lang="en-US" sz="3200" dirty="0" smtClean="0">
                <a:latin typeface="Times New Roman" pitchFamily="18" charset="0"/>
                <a:cs typeface="Times New Roman" pitchFamily="18" charset="0"/>
              </a:rPr>
              <a:t>What the talk is about (a talk by Mr. Mills)?</a:t>
            </a:r>
          </a:p>
          <a:p>
            <a:pPr>
              <a:buNone/>
            </a:pPr>
            <a:endParaRPr lang="en-US"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Answers:</a:t>
            </a:r>
          </a:p>
          <a:p>
            <a:pPr indent="0">
              <a:buNone/>
            </a:pPr>
            <a:r>
              <a:rPr lang="en-US" sz="3200" dirty="0" smtClean="0">
                <a:latin typeface="Times New Roman" pitchFamily="18" charset="0"/>
                <a:cs typeface="Times New Roman" pitchFamily="18" charset="0"/>
              </a:rPr>
              <a:t>The talk will be about six British customs, because sometimes international students get them wrong.</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70503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effectLst/>
                <a:latin typeface="Times New Roman" pitchFamily="18" charset="0"/>
                <a:cs typeface="Times New Roman" pitchFamily="18" charset="0"/>
              </a:rPr>
              <a:t>B. Predicting Content</a:t>
            </a:r>
            <a:endParaRPr lang="en-US" sz="3600" dirty="0">
              <a:effectLst/>
              <a:latin typeface="Times New Roman" pitchFamily="18" charset="0"/>
              <a:cs typeface="Times New Roman" pitchFamily="18" charset="0"/>
            </a:endParaRPr>
          </a:p>
        </p:txBody>
      </p:sp>
      <p:sp>
        <p:nvSpPr>
          <p:cNvPr id="5" name="Content Placeholder 4"/>
          <p:cNvSpPr>
            <a:spLocks noGrp="1"/>
          </p:cNvSpPr>
          <p:nvPr>
            <p:ph sz="quarter" idx="1"/>
          </p:nvPr>
        </p:nvSpPr>
        <p:spPr/>
        <p:txBody>
          <a:bodyPr>
            <a:normAutofit fontScale="92500" lnSpcReduction="10000"/>
          </a:bodyPr>
          <a:lstStyle/>
          <a:p>
            <a:pPr>
              <a:buFont typeface="Arial" charset="0"/>
              <a:buChar char="•"/>
            </a:pPr>
            <a:r>
              <a:rPr lang="en-US" sz="3500" b="1" dirty="0" smtClean="0">
                <a:latin typeface="Times New Roman" pitchFamily="18" charset="0"/>
                <a:cs typeface="Times New Roman" pitchFamily="18" charset="0"/>
              </a:rPr>
              <a:t>What is Mr. Mills going to talk about? </a:t>
            </a:r>
            <a:r>
              <a:rPr lang="en-US" dirty="0" smtClean="0">
                <a:latin typeface="Times New Roman" pitchFamily="18" charset="0"/>
                <a:cs typeface="Times New Roman" pitchFamily="18" charset="0"/>
              </a:rPr>
              <a:t> </a:t>
            </a:r>
          </a:p>
          <a:p>
            <a:pPr indent="0" algn="just">
              <a:buNone/>
            </a:pPr>
            <a:r>
              <a:rPr lang="en-US" dirty="0" smtClean="0">
                <a:latin typeface="Times New Roman" pitchFamily="18" charset="0"/>
                <a:cs typeface="Times New Roman" pitchFamily="18" charset="0"/>
              </a:rPr>
              <a:t>Mr. Mills: Hello. My name is Mills. Tim Mills. I’m sorry I wasn’t here earlier in the week. I was feeling really ill. Anyway, I’m fine now so … I want to talk to you for a few minutes about living in the UK. Every culture is different. You are learning a new language. You also need to learn a new culture. International students sometimes have problems because they don’t know English very well. But sometimes international students have problems because they don’t know British customs. For example, when do you shake hands with someone? Today, I’m going to talk about six things which international students sometimes get wrong.</a:t>
            </a:r>
          </a:p>
        </p:txBody>
      </p:sp>
    </p:spTree>
    <p:extLst>
      <p:ext uri="{BB962C8B-B14F-4D97-AF65-F5344CB8AC3E}">
        <p14:creationId xmlns:p14="http://schemas.microsoft.com/office/powerpoint/2010/main" val="225915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effectLst/>
                <a:latin typeface="Times New Roman" pitchFamily="18" charset="0"/>
                <a:cs typeface="Times New Roman" pitchFamily="18" charset="0"/>
              </a:rPr>
              <a:t>Mr. Mills Talk</a:t>
            </a:r>
            <a:endParaRPr lang="en-US" dirty="0">
              <a:effectLst/>
              <a:latin typeface="Times New Roman" pitchFamily="18" charset="0"/>
              <a:cs typeface="Times New Roman" pitchFamily="18" charset="0"/>
            </a:endParaRPr>
          </a:p>
        </p:txBody>
      </p:sp>
      <p:sp>
        <p:nvSpPr>
          <p:cNvPr id="2" name="Content Placeholder 1"/>
          <p:cNvSpPr>
            <a:spLocks noGrp="1"/>
          </p:cNvSpPr>
          <p:nvPr>
            <p:ph sz="quarter" idx="1"/>
          </p:nvPr>
        </p:nvSpPr>
        <p:spPr/>
        <p:txBody>
          <a:bodyPr>
            <a:noAutofit/>
          </a:bodyPr>
          <a:lstStyle/>
          <a:p>
            <a:pPr indent="0" algn="just">
              <a:buNone/>
            </a:pPr>
            <a:r>
              <a:rPr lang="en-US" sz="1800" dirty="0" smtClean="0">
                <a:latin typeface="Times New Roman" pitchFamily="18" charset="0"/>
                <a:cs typeface="Times New Roman" pitchFamily="18" charset="0"/>
              </a:rPr>
              <a:t>Mr. Mills: Let’s start at the beginning. Greetings – I mean, saying hello to someone. When you meet someone for the first time, you can say ‘Pleased to meet you’ or ‘How do you do?’. Some English people just say ‘Hi’ or ‘Hello’. All of these are fine. Secondly, be careful when you address people. You can’t use titles – I mean Mr., Mrs., Professor – with a first name, like Mr. John, or Mrs. Mary or Professor Michael. You must use the surname with a title – Mr. Williams, Mrs. Pearce, Professor Jones. By the way, you call most lecturers at a British university Mr. or Mrs. or Miss. We only use Doctor if he or she has a PhD. Oh, and Professor. In Britain, a Professor is usually the head of department or faculty. Do not call all lecturers Professor. Handshakes – shaking hands. We do shake hands a lot in Britain but not with colleagues, that is, people we work with or study with. So don’t offer to shake hands with the other students every time you meet them. What about eye contact? I mean, looking at people. Perhaps, in your country, it is polite to look down when you are talking to an older person, or a person of the opposite sex. But not in Britain. Look people in the eye – your lecturers, the Professor, even the Vice Chancellor. They will not think you are disrespectful.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effectLst/>
                <a:latin typeface="Times New Roman" pitchFamily="18" charset="0"/>
                <a:cs typeface="Times New Roman" pitchFamily="18" charset="0"/>
              </a:rPr>
              <a:t>Mr. Mills Talk</a:t>
            </a:r>
            <a:endParaRPr lang="en-US" dirty="0">
              <a:effectLst/>
              <a:latin typeface="Times New Roman" pitchFamily="18" charset="0"/>
              <a:cs typeface="Times New Roman" pitchFamily="18" charset="0"/>
            </a:endParaRPr>
          </a:p>
        </p:txBody>
      </p:sp>
      <p:sp>
        <p:nvSpPr>
          <p:cNvPr id="2" name="Content Placeholder 1"/>
          <p:cNvSpPr>
            <a:spLocks noGrp="1"/>
          </p:cNvSpPr>
          <p:nvPr>
            <p:ph sz="quarter" idx="1"/>
          </p:nvPr>
        </p:nvSpPr>
        <p:spPr/>
        <p:txBody>
          <a:bodyPr>
            <a:normAutofit fontScale="77500" lnSpcReduction="20000"/>
          </a:bodyPr>
          <a:lstStyle/>
          <a:p>
            <a:pPr indent="0" algn="just">
              <a:lnSpc>
                <a:spcPct val="120000"/>
              </a:lnSpc>
              <a:buNone/>
            </a:pPr>
            <a:r>
              <a:rPr lang="en-US" sz="2800" dirty="0" smtClean="0">
                <a:latin typeface="Times New Roman" pitchFamily="18" charset="0"/>
                <a:cs typeface="Times New Roman" pitchFamily="18" charset="0"/>
              </a:rPr>
              <a:t>The next thing is social distance – in other words, how close you should stand to people. In Britain, we stand about 60 centimeters away from colleagues – that’s about arm’s length. Next, gender equality. Gender means sex – male or female. So gender equality is the way we think about men and women in Britain. Basically, men and women are equal. You may have male lecturers, or female lecturers or a combination, but they are all equal – same pay, same level in the university. Finally, participation, which means taking part in something. Lecturers sometimes ask questions during a lecture and they expect you to answer. They sometimes ask for questions at the end of a lecture. It is good to ask questions if you are not sure about something. And of course, lecturers expect active participation in a tutorial.</a:t>
            </a:r>
          </a:p>
          <a:p>
            <a:pPr indent="0" algn="just">
              <a:lnSpc>
                <a:spcPct val="120000"/>
              </a:lnSpc>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effectLst/>
                <a:latin typeface="Times New Roman" pitchFamily="18" charset="0"/>
                <a:cs typeface="Times New Roman" pitchFamily="18" charset="0"/>
              </a:rPr>
              <a:t>C. Practicing a Key Skill</a:t>
            </a:r>
            <a:endParaRPr lang="en-US" dirty="0">
              <a:effectLst/>
              <a:latin typeface="Times New Roman" pitchFamily="18" charset="0"/>
              <a:cs typeface="Times New Roman" pitchFamily="18" charset="0"/>
            </a:endParaRPr>
          </a:p>
        </p:txBody>
      </p:sp>
      <p:sp>
        <p:nvSpPr>
          <p:cNvPr id="2" name="Content Placeholder 1"/>
          <p:cNvSpPr>
            <a:spLocks noGrp="1"/>
          </p:cNvSpPr>
          <p:nvPr>
            <p:ph sz="quarter" idx="1"/>
          </p:nvPr>
        </p:nvSpPr>
        <p:spPr/>
        <p:txBody>
          <a:bodyPr/>
          <a:lstStyle/>
          <a:p>
            <a:pPr>
              <a:buFont typeface="Arial" charset="0"/>
              <a:buChar char="•"/>
            </a:pPr>
            <a:r>
              <a:rPr lang="en-US" dirty="0" smtClean="0">
                <a:latin typeface="Times New Roman" pitchFamily="18" charset="0"/>
                <a:cs typeface="Times New Roman" pitchFamily="18" charset="0"/>
              </a:rPr>
              <a:t>What is the custom in Britain for each of the items in the pictures? </a:t>
            </a:r>
          </a:p>
          <a:p>
            <a:pPr>
              <a:buNone/>
            </a:pP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371600" y="2438399"/>
          <a:ext cx="6781800" cy="4114800"/>
        </p:xfrm>
        <a:graphic>
          <a:graphicData uri="http://schemas.openxmlformats.org/drawingml/2006/table">
            <a:tbl>
              <a:tblPr firstRow="1" bandRow="1">
                <a:tableStyleId>{5C22544A-7EE6-4342-B048-85BDC9FD1C3A}</a:tableStyleId>
              </a:tblPr>
              <a:tblGrid>
                <a:gridCol w="3048000"/>
                <a:gridCol w="3733800"/>
              </a:tblGrid>
              <a:tr h="360680">
                <a:tc>
                  <a:txBody>
                    <a:bodyPr/>
                    <a:lstStyle/>
                    <a:p>
                      <a:pPr algn="ctr"/>
                      <a:r>
                        <a:rPr lang="en-US" sz="1600" dirty="0" smtClean="0">
                          <a:latin typeface="Times New Roman" pitchFamily="18" charset="0"/>
                          <a:cs typeface="Times New Roman" pitchFamily="18" charset="0"/>
                        </a:rPr>
                        <a:t>Custom</a:t>
                      </a:r>
                      <a:endParaRPr lang="en-US" sz="1600" dirty="0">
                        <a:latin typeface="Times New Roman" pitchFamily="18" charset="0"/>
                        <a:cs typeface="Times New Roman" pitchFamily="18" charset="0"/>
                      </a:endParaRPr>
                    </a:p>
                  </a:txBody>
                  <a:tcPr/>
                </a:tc>
                <a:tc>
                  <a:txBody>
                    <a:bodyPr/>
                    <a:lstStyle/>
                    <a:p>
                      <a:pPr algn="ctr"/>
                      <a:r>
                        <a:rPr lang="en-US" sz="1600" dirty="0" smtClean="0">
                          <a:latin typeface="Times New Roman" pitchFamily="18" charset="0"/>
                          <a:cs typeface="Times New Roman" pitchFamily="18" charset="0"/>
                        </a:rPr>
                        <a:t>Notes</a:t>
                      </a:r>
                      <a:endParaRPr lang="en-US" sz="1600" dirty="0">
                        <a:latin typeface="Times New Roman" pitchFamily="18" charset="0"/>
                        <a:cs typeface="Times New Roman" pitchFamily="18" charset="0"/>
                      </a:endParaRPr>
                    </a:p>
                  </a:txBody>
                  <a:tcPr/>
                </a:tc>
              </a:tr>
              <a:tr h="370840">
                <a:tc>
                  <a:txBody>
                    <a:bodyPr/>
                    <a:lstStyle/>
                    <a:p>
                      <a:pPr algn="ctr"/>
                      <a:r>
                        <a:rPr lang="en-US" sz="1600" dirty="0" smtClean="0">
                          <a:latin typeface="Times New Roman" pitchFamily="18" charset="0"/>
                          <a:cs typeface="Times New Roman" pitchFamily="18" charset="0"/>
                        </a:rPr>
                        <a:t>greetings</a:t>
                      </a:r>
                      <a:endParaRPr lang="en-US" sz="1600" dirty="0">
                        <a:latin typeface="Times New Roman" pitchFamily="18" charset="0"/>
                        <a:cs typeface="Times New Roman" pitchFamily="18" charset="0"/>
                      </a:endParaRPr>
                    </a:p>
                  </a:txBody>
                  <a:tcPr/>
                </a:tc>
                <a:tc>
                  <a:txBody>
                    <a:bodyPr/>
                    <a:lstStyle/>
                    <a:p>
                      <a:pPr algn="ctr"/>
                      <a:r>
                        <a:rPr kumimoji="0" lang="en-US" sz="1600" i="1" kern="1200" baseline="0" dirty="0" smtClean="0">
                          <a:solidFill>
                            <a:schemeClr val="dk1"/>
                          </a:solidFill>
                          <a:latin typeface="Times New Roman" pitchFamily="18" charset="0"/>
                          <a:ea typeface="+mn-ea"/>
                          <a:cs typeface="Times New Roman" pitchFamily="18" charset="0"/>
                        </a:rPr>
                        <a:t>Pleased to meet you.</a:t>
                      </a:r>
                    </a:p>
                    <a:p>
                      <a:pPr algn="ctr"/>
                      <a:r>
                        <a:rPr kumimoji="0" lang="en-US" sz="1600" i="1" kern="1200" baseline="0" dirty="0" smtClean="0">
                          <a:solidFill>
                            <a:schemeClr val="dk1"/>
                          </a:solidFill>
                          <a:latin typeface="Times New Roman" pitchFamily="18" charset="0"/>
                          <a:ea typeface="+mn-ea"/>
                          <a:cs typeface="Times New Roman" pitchFamily="18" charset="0"/>
                        </a:rPr>
                        <a:t>How do you do?</a:t>
                      </a:r>
                    </a:p>
                    <a:p>
                      <a:pPr algn="ctr"/>
                      <a:r>
                        <a:rPr kumimoji="0" lang="en-US" sz="1600" i="1" kern="1200" baseline="0" dirty="0" smtClean="0">
                          <a:solidFill>
                            <a:schemeClr val="dk1"/>
                          </a:solidFill>
                          <a:latin typeface="Times New Roman" pitchFamily="18" charset="0"/>
                          <a:ea typeface="+mn-ea"/>
                          <a:cs typeface="Times New Roman" pitchFamily="18" charset="0"/>
                        </a:rPr>
                        <a:t>Hi! / Hello!</a:t>
                      </a:r>
                      <a:endParaRPr lang="en-US" sz="1600" dirty="0">
                        <a:latin typeface="Times New Roman" pitchFamily="18" charset="0"/>
                        <a:cs typeface="Times New Roman" pitchFamily="18" charset="0"/>
                      </a:endParaRPr>
                    </a:p>
                  </a:txBody>
                  <a:tcPr/>
                </a:tc>
              </a:tr>
              <a:tr h="370840">
                <a:tc>
                  <a:txBody>
                    <a:bodyPr/>
                    <a:lstStyle/>
                    <a:p>
                      <a:pPr algn="ctr"/>
                      <a:r>
                        <a:rPr lang="en-US" sz="1600" dirty="0" smtClean="0">
                          <a:latin typeface="Times New Roman" pitchFamily="18" charset="0"/>
                          <a:cs typeface="Times New Roman" pitchFamily="18" charset="0"/>
                        </a:rPr>
                        <a:t>handshakes</a:t>
                      </a:r>
                      <a:endParaRPr lang="en-US" sz="1600" dirty="0">
                        <a:latin typeface="Times New Roman" pitchFamily="18" charset="0"/>
                        <a:cs typeface="Times New Roman" pitchFamily="18" charset="0"/>
                      </a:endParaRPr>
                    </a:p>
                  </a:txBody>
                  <a:tcPr/>
                </a:tc>
                <a:tc>
                  <a:txBody>
                    <a:bodyPr/>
                    <a:lstStyle/>
                    <a:p>
                      <a:pPr algn="ctr"/>
                      <a:r>
                        <a:rPr kumimoji="0" lang="en-US" sz="1600" kern="1200" baseline="0" dirty="0" smtClean="0">
                          <a:solidFill>
                            <a:schemeClr val="dk1"/>
                          </a:solidFill>
                          <a:latin typeface="Times New Roman" pitchFamily="18" charset="0"/>
                          <a:ea typeface="+mn-ea"/>
                          <a:cs typeface="Times New Roman" pitchFamily="18" charset="0"/>
                        </a:rPr>
                        <a:t>not with colleagues</a:t>
                      </a:r>
                    </a:p>
                    <a:p>
                      <a:pPr algn="ctr"/>
                      <a:r>
                        <a:rPr kumimoji="0" lang="en-US" sz="1600" kern="1200" baseline="0" dirty="0" smtClean="0">
                          <a:solidFill>
                            <a:schemeClr val="dk1"/>
                          </a:solidFill>
                          <a:latin typeface="Times New Roman" pitchFamily="18" charset="0"/>
                          <a:ea typeface="+mn-ea"/>
                          <a:cs typeface="Times New Roman" pitchFamily="18" charset="0"/>
                        </a:rPr>
                        <a:t>don’t shake hands with other</a:t>
                      </a:r>
                    </a:p>
                    <a:p>
                      <a:pPr algn="ctr"/>
                      <a:r>
                        <a:rPr kumimoji="0" lang="en-US" sz="1600" kern="1200" baseline="0" dirty="0" smtClean="0">
                          <a:solidFill>
                            <a:schemeClr val="dk1"/>
                          </a:solidFill>
                          <a:latin typeface="Times New Roman" pitchFamily="18" charset="0"/>
                          <a:ea typeface="+mn-ea"/>
                          <a:cs typeface="Times New Roman" pitchFamily="18" charset="0"/>
                        </a:rPr>
                        <a:t>students every time</a:t>
                      </a:r>
                      <a:endParaRPr lang="en-US" sz="1600" dirty="0">
                        <a:latin typeface="Times New Roman" pitchFamily="18" charset="0"/>
                        <a:cs typeface="Times New Roman" pitchFamily="18" charset="0"/>
                      </a:endParaRPr>
                    </a:p>
                  </a:txBody>
                  <a:tcPr/>
                </a:tc>
              </a:tr>
              <a:tr h="370840">
                <a:tc>
                  <a:txBody>
                    <a:bodyPr/>
                    <a:lstStyle/>
                    <a:p>
                      <a:pPr algn="ctr"/>
                      <a:r>
                        <a:rPr lang="en-US" sz="1600" dirty="0" smtClean="0">
                          <a:latin typeface="Times New Roman" pitchFamily="18" charset="0"/>
                          <a:cs typeface="Times New Roman" pitchFamily="18" charset="0"/>
                        </a:rPr>
                        <a:t>eye contact</a:t>
                      </a:r>
                      <a:endParaRPr lang="en-US" sz="1600" dirty="0">
                        <a:latin typeface="Times New Roman" pitchFamily="18" charset="0"/>
                        <a:cs typeface="Times New Roman" pitchFamily="18" charset="0"/>
                      </a:endParaRPr>
                    </a:p>
                  </a:txBody>
                  <a:tcPr/>
                </a:tc>
                <a:tc>
                  <a:txBody>
                    <a:bodyPr/>
                    <a:lstStyle/>
                    <a:p>
                      <a:pPr algn="ctr"/>
                      <a:r>
                        <a:rPr kumimoji="0" lang="en-US" sz="1600" kern="1200" baseline="0" dirty="0" smtClean="0">
                          <a:solidFill>
                            <a:schemeClr val="dk1"/>
                          </a:solidFill>
                          <a:latin typeface="Times New Roman" pitchFamily="18" charset="0"/>
                          <a:ea typeface="+mn-ea"/>
                          <a:cs typeface="Times New Roman" pitchFamily="18" charset="0"/>
                        </a:rPr>
                        <a:t>look people in the eye</a:t>
                      </a:r>
                    </a:p>
                    <a:p>
                      <a:pPr algn="ctr"/>
                      <a:r>
                        <a:rPr kumimoji="0" lang="en-US" sz="1600" kern="1200" baseline="0" dirty="0" smtClean="0">
                          <a:solidFill>
                            <a:schemeClr val="dk1"/>
                          </a:solidFill>
                          <a:latin typeface="Times New Roman" pitchFamily="18" charset="0"/>
                          <a:ea typeface="+mn-ea"/>
                          <a:cs typeface="Times New Roman" pitchFamily="18" charset="0"/>
                        </a:rPr>
                        <a:t>even lecturers</a:t>
                      </a:r>
                      <a:endParaRPr lang="en-US" sz="1600" dirty="0">
                        <a:latin typeface="Times New Roman" pitchFamily="18" charset="0"/>
                        <a:cs typeface="Times New Roman" pitchFamily="18" charset="0"/>
                      </a:endParaRPr>
                    </a:p>
                  </a:txBody>
                  <a:tcPr/>
                </a:tc>
              </a:tr>
              <a:tr h="370840">
                <a:tc>
                  <a:txBody>
                    <a:bodyPr/>
                    <a:lstStyle/>
                    <a:p>
                      <a:pPr algn="ctr"/>
                      <a:r>
                        <a:rPr lang="en-US" sz="1600" dirty="0" smtClean="0">
                          <a:latin typeface="Times New Roman" pitchFamily="18" charset="0"/>
                          <a:cs typeface="Times New Roman" pitchFamily="18" charset="0"/>
                        </a:rPr>
                        <a:t>social distance</a:t>
                      </a:r>
                      <a:endParaRPr lang="en-US" sz="1600" dirty="0">
                        <a:latin typeface="Times New Roman" pitchFamily="18" charset="0"/>
                        <a:cs typeface="Times New Roman" pitchFamily="18" charset="0"/>
                      </a:endParaRPr>
                    </a:p>
                  </a:txBody>
                  <a:tcPr/>
                </a:tc>
                <a:tc>
                  <a:txBody>
                    <a:bodyPr/>
                    <a:lstStyle/>
                    <a:p>
                      <a:pPr algn="ctr"/>
                      <a:r>
                        <a:rPr kumimoji="0" lang="en-US" sz="1600" kern="1200" baseline="0" dirty="0" smtClean="0">
                          <a:solidFill>
                            <a:schemeClr val="dk1"/>
                          </a:solidFill>
                          <a:latin typeface="Times New Roman" pitchFamily="18" charset="0"/>
                          <a:ea typeface="+mn-ea"/>
                          <a:cs typeface="Times New Roman" pitchFamily="18" charset="0"/>
                        </a:rPr>
                        <a:t>60 cm, about arm’s length</a:t>
                      </a:r>
                      <a:endParaRPr lang="en-US" sz="1600" dirty="0">
                        <a:latin typeface="Times New Roman" pitchFamily="18" charset="0"/>
                        <a:cs typeface="Times New Roman" pitchFamily="18" charset="0"/>
                      </a:endParaRPr>
                    </a:p>
                  </a:txBody>
                  <a:tcPr/>
                </a:tc>
              </a:tr>
              <a:tr h="370840">
                <a:tc>
                  <a:txBody>
                    <a:bodyPr/>
                    <a:lstStyle/>
                    <a:p>
                      <a:pPr algn="ctr"/>
                      <a:r>
                        <a:rPr lang="en-US" sz="1600" dirty="0" smtClean="0">
                          <a:latin typeface="Times New Roman" pitchFamily="18" charset="0"/>
                          <a:cs typeface="Times New Roman" pitchFamily="18" charset="0"/>
                        </a:rPr>
                        <a:t>gender equality</a:t>
                      </a:r>
                      <a:endParaRPr lang="en-US" sz="1600" dirty="0">
                        <a:latin typeface="Times New Roman" pitchFamily="18" charset="0"/>
                        <a:cs typeface="Times New Roman" pitchFamily="18" charset="0"/>
                      </a:endParaRPr>
                    </a:p>
                  </a:txBody>
                  <a:tcPr/>
                </a:tc>
                <a:tc>
                  <a:txBody>
                    <a:bodyPr/>
                    <a:lstStyle/>
                    <a:p>
                      <a:pPr algn="ctr"/>
                      <a:r>
                        <a:rPr kumimoji="0" lang="en-US" sz="1600" kern="1200" baseline="0" dirty="0" smtClean="0">
                          <a:solidFill>
                            <a:schemeClr val="dk1"/>
                          </a:solidFill>
                          <a:latin typeface="Times New Roman" pitchFamily="18" charset="0"/>
                          <a:ea typeface="+mn-ea"/>
                          <a:cs typeface="Times New Roman" pitchFamily="18" charset="0"/>
                        </a:rPr>
                        <a:t>male and female equal</a:t>
                      </a:r>
                    </a:p>
                    <a:p>
                      <a:pPr algn="ctr"/>
                      <a:r>
                        <a:rPr kumimoji="0" lang="en-US" sz="1600" kern="1200" baseline="0" dirty="0" smtClean="0">
                          <a:solidFill>
                            <a:schemeClr val="dk1"/>
                          </a:solidFill>
                          <a:latin typeface="Times New Roman" pitchFamily="18" charset="0"/>
                          <a:ea typeface="+mn-ea"/>
                          <a:cs typeface="Times New Roman" pitchFamily="18" charset="0"/>
                        </a:rPr>
                        <a:t>equal pay</a:t>
                      </a:r>
                      <a:endParaRPr lang="en-US" sz="1600" dirty="0">
                        <a:latin typeface="Times New Roman" pitchFamily="18" charset="0"/>
                        <a:cs typeface="Times New Roman" pitchFamily="18" charset="0"/>
                      </a:endParaRPr>
                    </a:p>
                  </a:txBody>
                  <a:tcPr/>
                </a:tc>
              </a:tr>
              <a:tr h="0">
                <a:tc>
                  <a:txBody>
                    <a:bodyPr/>
                    <a:lstStyle/>
                    <a:p>
                      <a:pPr algn="ctr"/>
                      <a:r>
                        <a:rPr lang="en-US" sz="1600" dirty="0" smtClean="0">
                          <a:latin typeface="Times New Roman" pitchFamily="18" charset="0"/>
                          <a:cs typeface="Times New Roman" pitchFamily="18" charset="0"/>
                        </a:rPr>
                        <a:t>participation</a:t>
                      </a:r>
                      <a:endParaRPr lang="en-US" sz="1600" dirty="0">
                        <a:latin typeface="Times New Roman" pitchFamily="18" charset="0"/>
                        <a:cs typeface="Times New Roman" pitchFamily="18" charset="0"/>
                      </a:endParaRPr>
                    </a:p>
                  </a:txBody>
                  <a:tcPr/>
                </a:tc>
                <a:tc>
                  <a:txBody>
                    <a:bodyPr/>
                    <a:lstStyle/>
                    <a:p>
                      <a:pPr algn="ctr"/>
                      <a:r>
                        <a:rPr kumimoji="0" lang="en-US" sz="1600" kern="1200" baseline="0" dirty="0" smtClean="0">
                          <a:solidFill>
                            <a:schemeClr val="dk1"/>
                          </a:solidFill>
                          <a:latin typeface="Times New Roman" pitchFamily="18" charset="0"/>
                          <a:ea typeface="+mn-ea"/>
                          <a:cs typeface="Times New Roman" pitchFamily="18" charset="0"/>
                        </a:rPr>
                        <a:t>ask questions at the end of lectures</a:t>
                      </a:r>
                    </a:p>
                    <a:p>
                      <a:pPr algn="ctr"/>
                      <a:r>
                        <a:rPr kumimoji="0" lang="en-US" sz="1600" kern="1200" baseline="0" dirty="0" smtClean="0">
                          <a:solidFill>
                            <a:schemeClr val="dk1"/>
                          </a:solidFill>
                          <a:latin typeface="Times New Roman" pitchFamily="18" charset="0"/>
                          <a:ea typeface="+mn-ea"/>
                          <a:cs typeface="Times New Roman" pitchFamily="18" charset="0"/>
                        </a:rPr>
                        <a:t>take part in tutorials</a:t>
                      </a:r>
                      <a:endParaRPr lang="en-US" sz="16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effectLst/>
                <a:latin typeface="Times New Roman" pitchFamily="18" charset="0"/>
                <a:cs typeface="Times New Roman" pitchFamily="18" charset="0"/>
              </a:rPr>
              <a:t>D. Transferring Information</a:t>
            </a:r>
            <a:endParaRPr lang="en-US" dirty="0">
              <a:effectLst/>
              <a:latin typeface="Times New Roman" pitchFamily="18" charset="0"/>
              <a:cs typeface="Times New Roman" pitchFamily="18" charset="0"/>
            </a:endParaRPr>
          </a:p>
        </p:txBody>
      </p:sp>
      <p:sp>
        <p:nvSpPr>
          <p:cNvPr id="2" name="Content Placeholder 1"/>
          <p:cNvSpPr>
            <a:spLocks noGrp="1"/>
          </p:cNvSpPr>
          <p:nvPr>
            <p:ph sz="quarter" idx="1"/>
          </p:nvPr>
        </p:nvSpPr>
        <p:spPr/>
        <p:txBody>
          <a:bodyPr>
            <a:normAutofit fontScale="92500"/>
          </a:bodyPr>
          <a:lstStyle/>
          <a:p>
            <a:pPr>
              <a:buFont typeface="Arial" charset="0"/>
              <a:buChar char="•"/>
            </a:pPr>
            <a:r>
              <a:rPr lang="en-US" sz="3200" dirty="0" smtClean="0">
                <a:latin typeface="Times New Roman" pitchFamily="18" charset="0"/>
                <a:cs typeface="Times New Roman" pitchFamily="18" charset="0"/>
              </a:rPr>
              <a:t>Define each of the words and phrases in the first column of the previous table.</a:t>
            </a:r>
            <a:r>
              <a:rPr lang="en-US" dirty="0" smtClean="0">
                <a:latin typeface="Times New Roman" pitchFamily="18" charset="0"/>
                <a:cs typeface="Times New Roman" pitchFamily="18" charset="0"/>
              </a:rPr>
              <a:t> </a:t>
            </a:r>
            <a:endParaRPr lang="en-US" dirty="0" smtClean="0"/>
          </a:p>
          <a:p>
            <a:r>
              <a:rPr lang="en-US" b="1" dirty="0" smtClean="0">
                <a:latin typeface="Times New Roman" pitchFamily="18" charset="0"/>
                <a:cs typeface="Times New Roman" pitchFamily="18" charset="0"/>
              </a:rPr>
              <a:t>Greetings:</a:t>
            </a:r>
            <a:r>
              <a:rPr lang="en-US" dirty="0" smtClean="0">
                <a:latin typeface="Times New Roman" pitchFamily="18" charset="0"/>
                <a:cs typeface="Times New Roman" pitchFamily="18" charset="0"/>
              </a:rPr>
              <a:t> It means / is saying hello to someone.</a:t>
            </a:r>
          </a:p>
          <a:p>
            <a:r>
              <a:rPr lang="en-US" b="1" dirty="0" smtClean="0">
                <a:latin typeface="Times New Roman" pitchFamily="18" charset="0"/>
                <a:cs typeface="Times New Roman" pitchFamily="18" charset="0"/>
              </a:rPr>
              <a:t>Handshakes:</a:t>
            </a:r>
            <a:r>
              <a:rPr lang="en-US" dirty="0" smtClean="0">
                <a:latin typeface="Times New Roman" pitchFamily="18" charset="0"/>
                <a:cs typeface="Times New Roman" pitchFamily="18" charset="0"/>
              </a:rPr>
              <a:t> It is a way of greeting someone.</a:t>
            </a:r>
          </a:p>
          <a:p>
            <a:r>
              <a:rPr lang="en-US" b="1" dirty="0" smtClean="0">
                <a:latin typeface="Times New Roman" pitchFamily="18" charset="0"/>
                <a:cs typeface="Times New Roman" pitchFamily="18" charset="0"/>
              </a:rPr>
              <a:t>Eye contact:</a:t>
            </a:r>
            <a:r>
              <a:rPr lang="en-US" dirty="0" smtClean="0">
                <a:latin typeface="Times New Roman" pitchFamily="18" charset="0"/>
                <a:cs typeface="Times New Roman" pitchFamily="18" charset="0"/>
              </a:rPr>
              <a:t> It means / is looking at someone when you speak to them.</a:t>
            </a:r>
          </a:p>
          <a:p>
            <a:r>
              <a:rPr lang="en-US" b="1" dirty="0" smtClean="0">
                <a:latin typeface="Times New Roman" pitchFamily="18" charset="0"/>
                <a:cs typeface="Times New Roman" pitchFamily="18" charset="0"/>
              </a:rPr>
              <a:t>Social distance:</a:t>
            </a:r>
            <a:r>
              <a:rPr lang="en-US" dirty="0" smtClean="0">
                <a:latin typeface="Times New Roman" pitchFamily="18" charset="0"/>
                <a:cs typeface="Times New Roman" pitchFamily="18" charset="0"/>
              </a:rPr>
              <a:t> It means / is how close you stand to someone.</a:t>
            </a:r>
          </a:p>
          <a:p>
            <a:r>
              <a:rPr lang="en-US" b="1" dirty="0" smtClean="0">
                <a:latin typeface="Times New Roman" pitchFamily="18" charset="0"/>
                <a:cs typeface="Times New Roman" pitchFamily="18" charset="0"/>
              </a:rPr>
              <a:t>Gender equality:</a:t>
            </a:r>
            <a:r>
              <a:rPr lang="en-US" dirty="0" smtClean="0">
                <a:latin typeface="Times New Roman" pitchFamily="18" charset="0"/>
                <a:cs typeface="Times New Roman" pitchFamily="18" charset="0"/>
              </a:rPr>
              <a:t> It means that men and women are equal.</a:t>
            </a:r>
          </a:p>
          <a:p>
            <a:r>
              <a:rPr lang="en-US" dirty="0" smtClean="0">
                <a:latin typeface="Times New Roman" pitchFamily="18" charset="0"/>
                <a:cs typeface="Times New Roman" pitchFamily="18" charset="0"/>
              </a:rPr>
              <a:t>Participation: It means taking part in something.</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348</TotalTime>
  <Words>886</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Freshers’ Week</vt:lpstr>
      <vt:lpstr>Objectives of the Lecture:</vt:lpstr>
      <vt:lpstr>A. Activating Ideas</vt:lpstr>
      <vt:lpstr>B. Predicting Content</vt:lpstr>
      <vt:lpstr>Mr. Mills Talk</vt:lpstr>
      <vt:lpstr>Mr. Mills Talk</vt:lpstr>
      <vt:lpstr>C. Practicing a Key Skill</vt:lpstr>
      <vt:lpstr>D. Transferring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Freshers’ week</dc:title>
  <dc:creator>Mohamme89d</dc:creator>
  <cp:lastModifiedBy>Harem</cp:lastModifiedBy>
  <cp:revision>46</cp:revision>
  <dcterms:created xsi:type="dcterms:W3CDTF">2013-12-02T20:06:15Z</dcterms:created>
  <dcterms:modified xsi:type="dcterms:W3CDTF">2017-11-26T19:24:22Z</dcterms:modified>
</cp:coreProperties>
</file>