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1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56FE468-3FCD-42F7-8778-95563A0E14B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E468-3FCD-42F7-8778-95563A0E14B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56FE468-3FCD-42F7-8778-95563A0E14B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56FE468-3FCD-42F7-8778-95563A0E14BF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8001000" cy="17526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1.7 Real-Time SPEAKING</a:t>
            </a: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EDUCATION IN UK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1219200"/>
          </a:xfrm>
        </p:spPr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Freshers’ Week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108" y="5105400"/>
            <a:ext cx="2909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Prepared by: Harem H. Qadir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Date: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Jan. 16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,2017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Past Simple Tense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simple past </a:t>
            </a:r>
            <a:r>
              <a:rPr lang="en-US" dirty="0" smtClean="0"/>
              <a:t>tense, is </a:t>
            </a:r>
            <a:r>
              <a:rPr lang="en-US" dirty="0"/>
              <a:t>used to talk about a </a:t>
            </a:r>
            <a:r>
              <a:rPr lang="en-US" b="1" i="1" dirty="0">
                <a:solidFill>
                  <a:srgbClr val="FF0000"/>
                </a:solidFill>
              </a:rPr>
              <a:t>completed</a:t>
            </a:r>
            <a:r>
              <a:rPr lang="en-US" b="1" i="1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action</a:t>
            </a:r>
            <a:r>
              <a:rPr lang="en-US" dirty="0"/>
              <a:t> in a time </a:t>
            </a:r>
            <a:r>
              <a:rPr lang="en-US" b="1" i="1" dirty="0">
                <a:solidFill>
                  <a:srgbClr val="FF0000"/>
                </a:solidFill>
              </a:rPr>
              <a:t>before</a:t>
            </a:r>
            <a:r>
              <a:rPr lang="en-US" b="1" i="1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now</a:t>
            </a:r>
            <a:r>
              <a:rPr lang="en-US" dirty="0"/>
              <a:t>. The simple past is the basic form of past tense in English. The time of the action can be in the recent past or the distant past and </a:t>
            </a:r>
            <a:r>
              <a:rPr lang="en-US" dirty="0" smtClean="0"/>
              <a:t>action </a:t>
            </a:r>
            <a:r>
              <a:rPr lang="en-US" dirty="0"/>
              <a:t>duration is not important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John Cabot </a:t>
            </a:r>
            <a:r>
              <a:rPr lang="en-US" b="1" i="1" dirty="0">
                <a:solidFill>
                  <a:srgbClr val="C00000"/>
                </a:solidFill>
              </a:rPr>
              <a:t>sailed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 to America in 1498.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My father </a:t>
            </a:r>
            <a:r>
              <a:rPr lang="en-US" b="1" dirty="0">
                <a:solidFill>
                  <a:srgbClr val="C00000"/>
                </a:solidFill>
              </a:rPr>
              <a:t>died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 last year.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He </a:t>
            </a:r>
            <a:r>
              <a:rPr lang="en-US" b="1" dirty="0">
                <a:solidFill>
                  <a:srgbClr val="C00000"/>
                </a:solidFill>
              </a:rPr>
              <a:t>lived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 in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London in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1976.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We </a:t>
            </a:r>
            <a:r>
              <a:rPr lang="en-US" b="1" dirty="0">
                <a:solidFill>
                  <a:srgbClr val="C00000"/>
                </a:solidFill>
              </a:rPr>
              <a:t>crossed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 the Channel yesterday.</a:t>
            </a:r>
          </a:p>
          <a:p>
            <a:pPr algn="just"/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95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727448"/>
          </a:xfrm>
        </p:spPr>
        <p:txBody>
          <a:bodyPr>
            <a:noAutofit/>
          </a:bodyPr>
          <a:lstStyle/>
          <a:p>
            <a:r>
              <a:rPr lang="en-US" sz="1800" dirty="0"/>
              <a:t>You always use the simple past when you say </a:t>
            </a:r>
            <a:r>
              <a:rPr lang="en-US" sz="1800" b="1" dirty="0"/>
              <a:t>when</a:t>
            </a:r>
            <a:r>
              <a:rPr lang="en-US" sz="1800" dirty="0"/>
              <a:t> something happened, so it is associated with certain past time </a:t>
            </a:r>
            <a:r>
              <a:rPr lang="en-US" sz="1800" dirty="0" smtClean="0"/>
              <a:t>expressions</a:t>
            </a:r>
          </a:p>
          <a:p>
            <a:endParaRPr lang="en-US" sz="1800" dirty="0"/>
          </a:p>
          <a:p>
            <a:r>
              <a:rPr lang="en-US" sz="1800" b="1" dirty="0">
                <a:solidFill>
                  <a:srgbClr val="7030A0"/>
                </a:solidFill>
              </a:rPr>
              <a:t>frequency</a:t>
            </a:r>
            <a:r>
              <a:rPr lang="en-US" sz="1800" dirty="0"/>
              <a:t>: </a:t>
            </a:r>
            <a:r>
              <a:rPr lang="en-US" sz="1800" i="1" dirty="0"/>
              <a:t>often, sometimes, always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I sometimes </a:t>
            </a:r>
            <a:r>
              <a:rPr lang="en-US" sz="1800" b="1" i="1" dirty="0">
                <a:solidFill>
                  <a:srgbClr val="C00000"/>
                </a:solidFill>
              </a:rPr>
              <a:t>walked</a:t>
            </a:r>
            <a:r>
              <a:rPr lang="en-US" sz="1800" dirty="0"/>
              <a:t> home at lunchtime.</a:t>
            </a:r>
            <a:br>
              <a:rPr lang="en-US" sz="1800" dirty="0"/>
            </a:br>
            <a:r>
              <a:rPr lang="en-US" sz="1800" dirty="0"/>
              <a:t>I often </a:t>
            </a:r>
            <a:r>
              <a:rPr lang="en-US" sz="1800" b="1" i="1" dirty="0">
                <a:solidFill>
                  <a:srgbClr val="C00000"/>
                </a:solidFill>
              </a:rPr>
              <a:t>brought</a:t>
            </a:r>
            <a:r>
              <a:rPr lang="en-US" sz="1800" dirty="0"/>
              <a:t> my lunch to school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b="1" dirty="0">
                <a:solidFill>
                  <a:srgbClr val="7030A0"/>
                </a:solidFill>
              </a:rPr>
              <a:t>a definite point in time</a:t>
            </a:r>
            <a:r>
              <a:rPr lang="en-US" sz="1800" dirty="0"/>
              <a:t>: </a:t>
            </a:r>
            <a:r>
              <a:rPr lang="en-US" sz="1800" i="1" dirty="0"/>
              <a:t>last week, when I was a child, yesterday, six weeks ago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We </a:t>
            </a:r>
            <a:r>
              <a:rPr lang="en-US" sz="1800" b="1" i="1" dirty="0">
                <a:solidFill>
                  <a:srgbClr val="C00000"/>
                </a:solidFill>
              </a:rPr>
              <a:t>saw</a:t>
            </a:r>
            <a:r>
              <a:rPr lang="en-US" sz="1800" dirty="0"/>
              <a:t> a good film </a:t>
            </a:r>
            <a:r>
              <a:rPr lang="en-US" sz="1800" i="1" dirty="0"/>
              <a:t>last week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en-US" sz="1800" i="1" dirty="0"/>
              <a:t>Yesterday</a:t>
            </a:r>
            <a:r>
              <a:rPr lang="en-US" sz="1800" dirty="0"/>
              <a:t>, I </a:t>
            </a:r>
            <a:r>
              <a:rPr lang="en-US" sz="1800" b="1" i="1" dirty="0">
                <a:solidFill>
                  <a:srgbClr val="C00000"/>
                </a:solidFill>
              </a:rPr>
              <a:t>arrived</a:t>
            </a:r>
            <a:r>
              <a:rPr lang="en-US" sz="1800" dirty="0"/>
              <a:t> in </a:t>
            </a:r>
            <a:r>
              <a:rPr lang="en-US" sz="1800" dirty="0" smtClean="0"/>
              <a:t>Turkey.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She </a:t>
            </a:r>
            <a:r>
              <a:rPr lang="en-US" sz="1800" b="1" i="1" dirty="0">
                <a:solidFill>
                  <a:srgbClr val="C00000"/>
                </a:solidFill>
              </a:rPr>
              <a:t>finished</a:t>
            </a:r>
            <a:r>
              <a:rPr lang="en-US" sz="1800" dirty="0"/>
              <a:t> her work </a:t>
            </a:r>
            <a:r>
              <a:rPr lang="en-US" sz="1800" dirty="0" smtClean="0"/>
              <a:t>at </a:t>
            </a:r>
            <a:r>
              <a:rPr lang="en-US" sz="1800" i="1" dirty="0" smtClean="0"/>
              <a:t>seven </a:t>
            </a:r>
            <a:r>
              <a:rPr lang="en-US" sz="1800" i="1" dirty="0"/>
              <a:t>o'clock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I </a:t>
            </a:r>
            <a:r>
              <a:rPr lang="en-US" sz="1800" b="1" i="1" dirty="0">
                <a:solidFill>
                  <a:srgbClr val="C00000"/>
                </a:solidFill>
              </a:rPr>
              <a:t>went</a:t>
            </a:r>
            <a:r>
              <a:rPr lang="en-US" sz="1800" dirty="0"/>
              <a:t> to the theatre </a:t>
            </a:r>
            <a:r>
              <a:rPr lang="en-US" sz="1800" i="1" dirty="0"/>
              <a:t>last </a:t>
            </a:r>
            <a:r>
              <a:rPr lang="en-US" sz="1800" i="1" dirty="0" smtClean="0"/>
              <a:t>night</a:t>
            </a:r>
            <a:endParaRPr lang="en-US" sz="1800" dirty="0"/>
          </a:p>
          <a:p>
            <a:r>
              <a:rPr lang="en-US" sz="1800" b="1" dirty="0">
                <a:solidFill>
                  <a:srgbClr val="7030A0"/>
                </a:solidFill>
              </a:rPr>
              <a:t>an indefinite point in time</a:t>
            </a:r>
            <a:r>
              <a:rPr lang="en-US" sz="1800" dirty="0"/>
              <a:t>: </a:t>
            </a:r>
            <a:r>
              <a:rPr lang="en-US" sz="1800" i="1" dirty="0"/>
              <a:t>the other day, ages ago, a long </a:t>
            </a:r>
            <a:r>
              <a:rPr lang="en-US" sz="1800" i="1" dirty="0" smtClean="0"/>
              <a:t>time ago </a:t>
            </a:r>
            <a:r>
              <a:rPr lang="en-US" sz="1800" dirty="0" smtClean="0"/>
              <a:t>People</a:t>
            </a:r>
            <a:r>
              <a:rPr lang="en-US" sz="1800" dirty="0"/>
              <a:t> </a:t>
            </a:r>
            <a:r>
              <a:rPr lang="en-US" sz="1800" b="1" i="1" dirty="0">
                <a:solidFill>
                  <a:srgbClr val="C00000"/>
                </a:solidFill>
              </a:rPr>
              <a:t>lived</a:t>
            </a:r>
            <a:r>
              <a:rPr lang="en-US" sz="1800" dirty="0"/>
              <a:t> in caves a </a:t>
            </a:r>
            <a:r>
              <a:rPr lang="en-US" sz="1800" i="1" dirty="0"/>
              <a:t>long time ago</a:t>
            </a:r>
            <a:r>
              <a:rPr lang="en-US" sz="1800" dirty="0"/>
              <a:t>.</a:t>
            </a:r>
          </a:p>
          <a:p>
            <a:r>
              <a:rPr lang="en-US" sz="1800" dirty="0"/>
              <a:t>She </a:t>
            </a:r>
            <a:r>
              <a:rPr lang="en-US" sz="1800" b="1" i="1" dirty="0">
                <a:solidFill>
                  <a:srgbClr val="C00000"/>
                </a:solidFill>
              </a:rPr>
              <a:t>played</a:t>
            </a:r>
            <a:r>
              <a:rPr lang="en-US" sz="1800" dirty="0"/>
              <a:t> the piano </a:t>
            </a:r>
            <a:r>
              <a:rPr lang="en-US" sz="1800" i="1" dirty="0"/>
              <a:t>when she was a child</a:t>
            </a:r>
            <a:r>
              <a:rPr lang="en-US" sz="1800" dirty="0"/>
              <a:t>.</a:t>
            </a:r>
          </a:p>
          <a:p>
            <a:endParaRPr lang="en-US" sz="1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3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Objectives of the Lecture: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Show an understanding of the discourse structure of a model for a talk on education;</a:t>
            </a:r>
          </a:p>
          <a:p>
            <a:pPr>
              <a:buFont typeface="Arial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Practice sentences using correct sentences stress;</a:t>
            </a:r>
          </a:p>
          <a:p>
            <a:pPr>
              <a:buFont typeface="Arial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Attempt a brief talk about education in your own country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9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A. Previewing Vocabulary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Stressed Syllables</a:t>
            </a:r>
          </a:p>
          <a:p>
            <a:pPr>
              <a:buNone/>
            </a:pP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i="1" dirty="0" smtClean="0"/>
              <a:t>af</a:t>
            </a:r>
            <a:r>
              <a:rPr lang="en-US" sz="3200" dirty="0" smtClean="0"/>
              <a:t>-ter                      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f- </a:t>
            </a:r>
            <a:r>
              <a:rPr lang="en-US" sz="3200" b="1" i="1" dirty="0"/>
              <a:t>sec</a:t>
            </a:r>
            <a:r>
              <a:rPr lang="en-US" sz="3200" dirty="0"/>
              <a:t>-</a:t>
            </a:r>
            <a:r>
              <a:rPr lang="en-US" sz="3200" dirty="0" err="1"/>
              <a:t>ond</a:t>
            </a:r>
            <a:r>
              <a:rPr lang="en-US" sz="3200" dirty="0"/>
              <a:t>-</a:t>
            </a:r>
            <a:r>
              <a:rPr lang="en-US" sz="3200" dirty="0" err="1"/>
              <a:t>ar</a:t>
            </a:r>
            <a:r>
              <a:rPr lang="en-US" sz="3200" dirty="0"/>
              <a:t>-y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b- </a:t>
            </a:r>
            <a:r>
              <a:rPr lang="en-US" sz="3200" b="1" i="1" u="sng" dirty="0" smtClean="0"/>
              <a:t>chil</a:t>
            </a:r>
            <a:r>
              <a:rPr lang="en-US" sz="3200" dirty="0" smtClean="0"/>
              <a:t>-dren                      g- </a:t>
            </a:r>
            <a:r>
              <a:rPr lang="en-US" sz="3200" b="1" i="1" u="sng" dirty="0"/>
              <a:t>called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c- </a:t>
            </a:r>
            <a:r>
              <a:rPr lang="en-US" sz="3200" b="1" i="1" u="sng" dirty="0" err="1" smtClean="0"/>
              <a:t>lev</a:t>
            </a:r>
            <a:r>
              <a:rPr lang="en-US" sz="3200" dirty="0" smtClean="0"/>
              <a:t>-el                             h- ig </a:t>
            </a:r>
            <a:r>
              <a:rPr lang="en-US" sz="3200" b="1" i="1" dirty="0" err="1" smtClean="0"/>
              <a:t>zam</a:t>
            </a:r>
            <a:endParaRPr lang="en-US" sz="3200" b="1" i="1" dirty="0" smtClean="0"/>
          </a:p>
          <a:p>
            <a:pPr marL="0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d- </a:t>
            </a:r>
            <a:r>
              <a:rPr lang="en-US" sz="3200" b="1" i="1" u="sng" dirty="0" err="1" smtClean="0"/>
              <a:t>nurs</a:t>
            </a:r>
            <a:r>
              <a:rPr lang="en-US" sz="3200" dirty="0" smtClean="0"/>
              <a:t>-</a:t>
            </a:r>
            <a:r>
              <a:rPr lang="en-US" sz="3200" dirty="0" err="1" smtClean="0"/>
              <a:t>er</a:t>
            </a:r>
            <a:r>
              <a:rPr lang="en-US" sz="3200" dirty="0" smtClean="0"/>
              <a:t>-y                     i- </a:t>
            </a:r>
            <a:r>
              <a:rPr lang="en-US" sz="3200" b="1" i="1" u="sng" dirty="0"/>
              <a:t>school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e- </a:t>
            </a:r>
            <a:r>
              <a:rPr lang="en-US" sz="3200" b="1" i="1" u="sng" dirty="0" err="1" smtClean="0"/>
              <a:t>pri</a:t>
            </a:r>
            <a:r>
              <a:rPr lang="en-US" sz="3200" dirty="0" smtClean="0"/>
              <a:t>-ma-</a:t>
            </a:r>
            <a:r>
              <a:rPr lang="en-US" sz="3200" dirty="0" err="1" smtClean="0"/>
              <a:t>ry</a:t>
            </a:r>
            <a:r>
              <a:rPr lang="en-US" sz="3200" dirty="0" smtClean="0"/>
              <a:t>                      j- </a:t>
            </a:r>
            <a:r>
              <a:rPr lang="en-US" sz="3200" b="1" i="1" u="sng" dirty="0"/>
              <a:t>sixth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7050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B. Hearing a Model</a:t>
            </a:r>
            <a:endParaRPr lang="en-US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00948722"/>
              </p:ext>
            </p:extLst>
          </p:nvPr>
        </p:nvGraphicFramePr>
        <p:xfrm>
          <a:off x="381000" y="1600200"/>
          <a:ext cx="8272464" cy="3215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57488"/>
                <a:gridCol w="2757488"/>
                <a:gridCol w="2757488"/>
              </a:tblGrid>
              <a:tr h="56388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type of school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age range</a:t>
                      </a:r>
                      <a:endParaRPr kumimoji="0" lang="en-US" sz="2000" b="1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exams</a:t>
                      </a:r>
                      <a:r>
                        <a:rPr kumimoji="0" lang="en-US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at the end</a:t>
                      </a:r>
                    </a:p>
                    <a:p>
                      <a:pPr algn="ctr"/>
                      <a:endParaRPr kumimoji="0" lang="en-US" sz="2000" b="1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nursery</a:t>
                      </a:r>
                      <a:endParaRPr kumimoji="0"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3</a:t>
                      </a:r>
                      <a:r>
                        <a:rPr lang="en-US" sz="2400" baseline="0" smtClean="0"/>
                        <a:t>-5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None</a:t>
                      </a:r>
                      <a:endParaRPr lang="en-US" sz="2400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primary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5-11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Most = none;</a:t>
                      </a:r>
                    </a:p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0" dirty="0" smtClean="0"/>
                        <a:t> few = 11+</a:t>
                      </a:r>
                      <a:endParaRPr lang="en-US" sz="2400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secondary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11-16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GCSEs</a:t>
                      </a:r>
                      <a:endParaRPr lang="en-US" sz="2400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Sixth form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16-18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 levels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15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Chronological order</a:t>
            </a:r>
            <a:endParaRPr lang="en-US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indent="0" algn="just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talk moves  from general  to the specific . The information is given in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chronological order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0" algn="just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en-US" sz="3200" dirty="0"/>
              <a:t>the arrangement of things following one after another in time</a:t>
            </a:r>
            <a:r>
              <a:rPr lang="en-US" sz="3200" dirty="0" smtClean="0"/>
              <a:t>:</a:t>
            </a:r>
          </a:p>
          <a:p>
            <a:pPr indent="0" algn="just">
              <a:buNone/>
            </a:pPr>
            <a:r>
              <a:rPr lang="en-US" sz="3200" i="1" dirty="0" smtClean="0">
                <a:solidFill>
                  <a:srgbClr val="C00000"/>
                </a:solidFill>
              </a:rPr>
              <a:t>Ex. Put</a:t>
            </a:r>
            <a:r>
              <a:rPr lang="en-US" sz="3200" i="1" dirty="0">
                <a:solidFill>
                  <a:srgbClr val="C00000"/>
                </a:solidFill>
              </a:rPr>
              <a:t> these documents in chronological order.</a:t>
            </a:r>
            <a:endParaRPr lang="en-US" sz="3200" dirty="0">
              <a:solidFill>
                <a:srgbClr val="C00000"/>
              </a:solidFill>
            </a:endParaRPr>
          </a:p>
          <a:p>
            <a:pPr indent="0" algn="just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Tenses used</a:t>
            </a:r>
            <a:endParaRPr lang="en-US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2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 simple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tense is used for the first part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General information).</a:t>
            </a:r>
          </a:p>
          <a:p>
            <a:pPr indent="0" algn="just">
              <a:lnSpc>
                <a:spcPct val="120000"/>
              </a:lnSpc>
              <a:buNone/>
            </a:pP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12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past simple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tense is used for the first part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speaker’s own experience).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120000"/>
              </a:lnSpc>
              <a:buNone/>
            </a:pPr>
            <a:endParaRPr lang="en-US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120000"/>
              </a:lnSpc>
              <a:buNone/>
            </a:pP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120000"/>
              </a:lnSpc>
              <a:buNone/>
            </a:pPr>
            <a:endParaRPr lang="en-US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12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Present Simple Tense</a:t>
            </a:r>
            <a:endParaRPr lang="en-US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b="1" i="1" cap="all" dirty="0">
                <a:solidFill>
                  <a:srgbClr val="C00000"/>
                </a:solidFill>
              </a:rPr>
              <a:t>THE SIMPLE PRESENT TENSE IS USED:</a:t>
            </a:r>
          </a:p>
          <a:p>
            <a:r>
              <a:rPr lang="en-US" sz="2000" dirty="0"/>
              <a:t>To express habits, general truths, repeated actions or unchanging situations, emotions and wishes:</a:t>
            </a:r>
            <a:br>
              <a:rPr lang="en-US" sz="2000" dirty="0"/>
            </a:br>
            <a:r>
              <a:rPr lang="en-US" sz="2000" b="1" dirty="0"/>
              <a:t>I smoke</a:t>
            </a:r>
            <a:r>
              <a:rPr lang="en-US" sz="2000" dirty="0"/>
              <a:t> (habit); </a:t>
            </a:r>
            <a:r>
              <a:rPr lang="en-US" sz="2000" b="1" dirty="0"/>
              <a:t>I work in London</a:t>
            </a:r>
            <a:r>
              <a:rPr lang="en-US" sz="2000" dirty="0"/>
              <a:t> (unchanging situation); </a:t>
            </a:r>
            <a:r>
              <a:rPr lang="en-US" sz="2000" b="1" dirty="0"/>
              <a:t>London is a large city</a:t>
            </a:r>
            <a:r>
              <a:rPr lang="en-US" sz="2000" dirty="0"/>
              <a:t> (general truth)</a:t>
            </a:r>
          </a:p>
          <a:p>
            <a:r>
              <a:rPr lang="en-US" sz="2000" dirty="0"/>
              <a:t>To give instructions or directions:</a:t>
            </a:r>
            <a:br>
              <a:rPr lang="en-US" sz="2000" dirty="0"/>
            </a:br>
            <a:r>
              <a:rPr lang="en-US" sz="2000" b="1" dirty="0"/>
              <a:t>You walk</a:t>
            </a:r>
            <a:r>
              <a:rPr lang="en-US" sz="2000" dirty="0"/>
              <a:t> for two hundred meters, then </a:t>
            </a:r>
            <a:r>
              <a:rPr lang="en-US" sz="2000" b="1" dirty="0"/>
              <a:t>you turn</a:t>
            </a:r>
            <a:r>
              <a:rPr lang="en-US" sz="2000" dirty="0"/>
              <a:t> left.</a:t>
            </a:r>
          </a:p>
          <a:p>
            <a:r>
              <a:rPr lang="en-US" sz="2000" dirty="0"/>
              <a:t>To express fixed arrangements, present or future:</a:t>
            </a:r>
            <a:br>
              <a:rPr lang="en-US" sz="2000" dirty="0"/>
            </a:br>
            <a:r>
              <a:rPr lang="en-US" sz="2000" dirty="0"/>
              <a:t>Your exam </a:t>
            </a:r>
            <a:r>
              <a:rPr lang="en-US" sz="2000" b="1" dirty="0"/>
              <a:t>starts</a:t>
            </a:r>
            <a:r>
              <a:rPr lang="en-US" sz="2000" dirty="0"/>
              <a:t> at 09.00</a:t>
            </a:r>
          </a:p>
          <a:p>
            <a:r>
              <a:rPr lang="en-US" sz="2000" dirty="0"/>
              <a:t>To express future time, after some conjunctions: </a:t>
            </a:r>
            <a:r>
              <a:rPr lang="en-US" sz="2000" b="1" i="1" dirty="0"/>
              <a:t>after, when, before, as soon as, until</a:t>
            </a:r>
            <a:r>
              <a:rPr lang="en-US" sz="2000" b="1" dirty="0"/>
              <a:t>:</a:t>
            </a:r>
            <a:br>
              <a:rPr lang="en-US" sz="2000" b="1" dirty="0"/>
            </a:br>
            <a:r>
              <a:rPr lang="en-US" sz="2000" b="1" dirty="0"/>
              <a:t>He'll give it to you when you come next Saturday.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For habits</a:t>
            </a:r>
            <a:r>
              <a:rPr lang="en-US" sz="2400" i="1" dirty="0" smtClean="0">
                <a:solidFill>
                  <a:srgbClr val="C00000"/>
                </a:solidFill>
              </a:rPr>
              <a:t/>
            </a:r>
            <a:br>
              <a:rPr lang="en-US" sz="2400" i="1" dirty="0" smtClean="0">
                <a:solidFill>
                  <a:srgbClr val="C00000"/>
                </a:solidFill>
              </a:rPr>
            </a:br>
            <a:r>
              <a:rPr lang="en-US" sz="2400" dirty="0" smtClean="0"/>
              <a:t>He drinks tea at breakfast.</a:t>
            </a:r>
            <a:br>
              <a:rPr lang="en-US" sz="2400" dirty="0" smtClean="0"/>
            </a:br>
            <a:r>
              <a:rPr lang="en-US" sz="2400" dirty="0" smtClean="0"/>
              <a:t>She only eats fish.</a:t>
            </a:r>
            <a:br>
              <a:rPr lang="en-US" sz="2400" dirty="0" smtClean="0"/>
            </a:br>
            <a:r>
              <a:rPr lang="en-US" sz="2400" dirty="0" smtClean="0"/>
              <a:t>They watch television regularly.</a:t>
            </a:r>
          </a:p>
          <a:p>
            <a:r>
              <a:rPr lang="en-US" sz="2400" b="1" i="1" dirty="0">
                <a:solidFill>
                  <a:srgbClr val="C00000"/>
                </a:solidFill>
              </a:rPr>
              <a:t>For repeated actions or events</a:t>
            </a:r>
            <a:br>
              <a:rPr lang="en-US" sz="2400" b="1" i="1" dirty="0">
                <a:solidFill>
                  <a:srgbClr val="C00000"/>
                </a:solidFill>
              </a:rPr>
            </a:br>
            <a:r>
              <a:rPr lang="en-US" sz="2400" dirty="0"/>
              <a:t>We catch the bus every morning.</a:t>
            </a:r>
            <a:br>
              <a:rPr lang="en-US" sz="2400" dirty="0"/>
            </a:br>
            <a:r>
              <a:rPr lang="en-US" sz="2400" dirty="0"/>
              <a:t>It rains every afternoon in the hot season.</a:t>
            </a:r>
            <a:br>
              <a:rPr lang="en-US" sz="2400" dirty="0"/>
            </a:br>
            <a:r>
              <a:rPr lang="en-US" sz="2400" dirty="0"/>
              <a:t>They drive to Monaco every summer.</a:t>
            </a:r>
          </a:p>
          <a:p>
            <a:r>
              <a:rPr lang="en-US" sz="2400" b="1" i="1" dirty="0">
                <a:solidFill>
                  <a:srgbClr val="C00000"/>
                </a:solidFill>
              </a:rPr>
              <a:t>For general truths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Water freezes at zero degrees.</a:t>
            </a:r>
            <a:br>
              <a:rPr lang="en-US" sz="2400" dirty="0"/>
            </a:br>
            <a:r>
              <a:rPr lang="en-US" sz="2400" dirty="0"/>
              <a:t>The Earth revolves around the Sun.</a:t>
            </a:r>
            <a:br>
              <a:rPr lang="en-US" sz="2400" dirty="0"/>
            </a:br>
            <a:r>
              <a:rPr lang="en-US" sz="2400" dirty="0"/>
              <a:t>Her mother is Peruvian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For instructions or directions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Open the packet and pour the contents into hot water.</a:t>
            </a:r>
            <a:br>
              <a:rPr lang="en-US" dirty="0"/>
            </a:br>
            <a:r>
              <a:rPr lang="en-US" sz="2400" b="1" i="1" dirty="0" smtClean="0">
                <a:solidFill>
                  <a:srgbClr val="C00000"/>
                </a:solidFill>
              </a:rPr>
              <a:t>For </a:t>
            </a:r>
            <a:r>
              <a:rPr lang="en-US" sz="2400" b="1" i="1" dirty="0">
                <a:solidFill>
                  <a:srgbClr val="C00000"/>
                </a:solidFill>
              </a:rPr>
              <a:t>fixed arrangements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His mother arrives tomorrow.</a:t>
            </a:r>
            <a:br>
              <a:rPr lang="en-US" dirty="0"/>
            </a:br>
            <a:r>
              <a:rPr lang="en-US" dirty="0"/>
              <a:t>Our holiday starts on the 26th March</a:t>
            </a:r>
          </a:p>
          <a:p>
            <a:r>
              <a:rPr lang="en-US" sz="2400" b="1" i="1" dirty="0">
                <a:solidFill>
                  <a:srgbClr val="C00000"/>
                </a:solidFill>
              </a:rPr>
              <a:t>With future constructions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She'll see you before she leaves.</a:t>
            </a:r>
            <a:br>
              <a:rPr lang="en-US" dirty="0"/>
            </a:br>
            <a:r>
              <a:rPr lang="en-US" dirty="0"/>
              <a:t>We'll give it to her when she arrives.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0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549</TotalTime>
  <Words>227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Freshers’ Week</vt:lpstr>
      <vt:lpstr>Objectives of the Lecture:</vt:lpstr>
      <vt:lpstr>A. Previewing Vocabulary</vt:lpstr>
      <vt:lpstr>B. Hearing a Model</vt:lpstr>
      <vt:lpstr>Chronological order</vt:lpstr>
      <vt:lpstr>Tenses used</vt:lpstr>
      <vt:lpstr>Present Simple Tense</vt:lpstr>
      <vt:lpstr>Examples</vt:lpstr>
      <vt:lpstr>Examples</vt:lpstr>
      <vt:lpstr>Past Simple Tense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Freshers’ week</dc:title>
  <dc:creator>Mohamme89d</dc:creator>
  <cp:lastModifiedBy>Harem</cp:lastModifiedBy>
  <cp:revision>69</cp:revision>
  <dcterms:created xsi:type="dcterms:W3CDTF">2013-12-02T20:06:15Z</dcterms:created>
  <dcterms:modified xsi:type="dcterms:W3CDTF">2017-12-08T18:58:31Z</dcterms:modified>
</cp:coreProperties>
</file>