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8" r:id="rId4"/>
    <p:sldId id="269" r:id="rId5"/>
    <p:sldId id="270" r:id="rId6"/>
    <p:sldId id="273" r:id="rId7"/>
    <p:sldId id="274" r:id="rId8"/>
    <p:sldId id="275" r:id="rId9"/>
    <p:sldId id="279" r:id="rId10"/>
    <p:sldId id="280" r:id="rId11"/>
    <p:sldId id="278" r:id="rId12"/>
    <p:sldId id="276" r:id="rId13"/>
    <p:sldId id="277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56FE468-3FCD-42F7-8778-95563A0E14BF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56FE468-3FCD-42F7-8778-95563A0E14BF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56FE468-3FCD-42F7-8778-95563A0E14BF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go4u.com/en/cram-up/grammar/irregular-verb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8001000" cy="175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1.9 Grammar for speaking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Present simple and past simple: with be and other verbs</a:t>
            </a:r>
          </a:p>
          <a:p>
            <a:pPr algn="l"/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Freshers’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Week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108" y="5105400"/>
            <a:ext cx="2909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Prepared by: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Harem H.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Qadir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Date: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Dec. 10</a:t>
            </a:r>
            <a:r>
              <a:rPr lang="en-US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2017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43183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The simple past tense of the verb </a:t>
            </a:r>
            <a:r>
              <a:rPr lang="en-US" b="1" i="1" dirty="0">
                <a:solidFill>
                  <a:srgbClr val="C00000"/>
                </a:solidFill>
              </a:rPr>
              <a:t>to be</a:t>
            </a:r>
            <a:r>
              <a:rPr lang="en-US" b="1" dirty="0">
                <a:solidFill>
                  <a:srgbClr val="C00000"/>
                </a:solidFill>
              </a:rPr>
              <a:t>: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06931190"/>
              </p:ext>
            </p:extLst>
          </p:nvPr>
        </p:nvGraphicFramePr>
        <p:xfrm>
          <a:off x="256903" y="1893332"/>
          <a:ext cx="4117976" cy="730872"/>
        </p:xfrm>
        <a:graphic>
          <a:graphicData uri="http://schemas.openxmlformats.org/drawingml/2006/table">
            <a:tbl>
              <a:tblPr/>
              <a:tblGrid>
                <a:gridCol w="1146175"/>
                <a:gridCol w="2971801"/>
              </a:tblGrid>
              <a:tr h="364467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Was</a:t>
                      </a:r>
                    </a:p>
                  </a:txBody>
                  <a:tcPr marL="91117" marR="91117" marT="45558" marB="45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FBFBFB"/>
                          </a:solidFill>
                          <a:effectLst/>
                        </a:rPr>
                        <a:t>I, he, she, it?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3300"/>
                    </a:solidFill>
                  </a:tcPr>
                </a:tc>
              </a:tr>
              <a:tr h="364467"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Were</a:t>
                      </a:r>
                    </a:p>
                  </a:txBody>
                  <a:tcPr marL="91117" marR="91117" marT="45558" marB="45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BFBFB"/>
                          </a:solidFill>
                          <a:effectLst/>
                        </a:rPr>
                        <a:t>you, we, they?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3300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04800" y="1524000"/>
            <a:ext cx="271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871A2F"/>
                </a:solidFill>
                <a:latin typeface="Myriad Pro"/>
                <a:cs typeface="Arial" pitchFamily="34" charset="0"/>
              </a:rPr>
              <a:t>The interrogative form: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26670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66CC00"/>
                </a:solidFill>
                <a:latin typeface="Arial" pitchFamily="34" charset="0"/>
                <a:cs typeface="Arial" pitchFamily="34" charset="0"/>
              </a:rPr>
              <a:t>Examples:</a:t>
            </a:r>
            <a:endParaRPr lang="en-US" b="1" dirty="0">
              <a:solidFill>
                <a:srgbClr val="66CC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Were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in London last year?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 </a:t>
            </a:r>
            <a:r>
              <a:rPr lang="en-US" dirty="0">
                <a:latin typeface="Arial" pitchFamily="34" charset="0"/>
                <a:cs typeface="Arial" pitchFamily="34" charset="0"/>
              </a:rPr>
              <a:t>Pam with you?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Were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together?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871A2F"/>
                </a:solidFill>
                <a:latin typeface="Myriad Pro"/>
                <a:cs typeface="Arial" pitchFamily="34" charset="0"/>
              </a:rPr>
              <a:t>The Negative form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691618"/>
              </p:ext>
            </p:extLst>
          </p:nvPr>
        </p:nvGraphicFramePr>
        <p:xfrm>
          <a:off x="304800" y="4800600"/>
          <a:ext cx="3581400" cy="1463040"/>
        </p:xfrm>
        <a:graphic>
          <a:graphicData uri="http://schemas.openxmlformats.org/drawingml/2006/table">
            <a:tbl>
              <a:tblPr/>
              <a:tblGrid>
                <a:gridCol w="2324100"/>
                <a:gridCol w="1257300"/>
              </a:tblGrid>
              <a:tr h="228600">
                <a:tc row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BFBFB"/>
                          </a:solidFill>
                          <a:effectLst/>
                        </a:rPr>
                        <a:t>I, you, he, she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was not.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</a:tr>
              <a:tr h="167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wasn't.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BFBFB"/>
                          </a:solidFill>
                          <a:effectLst/>
                        </a:rPr>
                        <a:t>You, we, they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were not.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weren't.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42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Past </a:t>
            </a:r>
            <a:r>
              <a:rPr lang="en-US" dirty="0" smtClean="0">
                <a:solidFill>
                  <a:srgbClr val="C00000"/>
                </a:solidFill>
              </a:rPr>
              <a:t>Simple with other verbs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38421870"/>
              </p:ext>
            </p:extLst>
          </p:nvPr>
        </p:nvGraphicFramePr>
        <p:xfrm>
          <a:off x="381000" y="1600200"/>
          <a:ext cx="8153400" cy="4572000"/>
        </p:xfrm>
        <a:graphic>
          <a:graphicData uri="http://schemas.openxmlformats.org/drawingml/2006/table">
            <a:tbl>
              <a:tblPr/>
              <a:tblGrid>
                <a:gridCol w="2551339"/>
                <a:gridCol w="2551339"/>
                <a:gridCol w="3050722"/>
              </a:tblGrid>
              <a:tr h="381000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Affirmative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Subject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+ verb + ed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skipped.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0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Negative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Subject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+ did not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+ infinitive without </a:t>
                      </a:r>
                      <a:r>
                        <a:rPr lang="en-US" sz="1600" i="1">
                          <a:solidFill>
                            <a:srgbClr val="002060"/>
                          </a:solidFill>
                          <a:effectLst/>
                        </a:rPr>
                        <a:t>to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They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didn't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go.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0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Interrogative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Did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+ subject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+ infinitive without </a:t>
                      </a:r>
                      <a:r>
                        <a:rPr lang="en-US" sz="1600" i="1">
                          <a:solidFill>
                            <a:srgbClr val="002060"/>
                          </a:solidFill>
                          <a:effectLst/>
                        </a:rPr>
                        <a:t>to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Did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she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arrive?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0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Interrogative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 negative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Did not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+ subject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+ infinitive without </a:t>
                      </a:r>
                      <a:r>
                        <a:rPr lang="en-US" sz="1600" i="1">
                          <a:solidFill>
                            <a:srgbClr val="002060"/>
                          </a:solidFill>
                          <a:effectLst/>
                        </a:rPr>
                        <a:t>to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Didn't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you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play?</a:t>
                      </a:r>
                    </a:p>
                  </a:txBody>
                  <a:tcPr marL="68036" marR="68036" marT="68036" marB="68036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37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Past Simple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81553666"/>
              </p:ext>
            </p:extLst>
          </p:nvPr>
        </p:nvGraphicFramePr>
        <p:xfrm>
          <a:off x="319880" y="2133600"/>
          <a:ext cx="85042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differences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spoke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She didn’t speak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Did they speak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1524000"/>
            <a:ext cx="2597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Form of Simple Past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967335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irregular verbs, use the past form (see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list of irregular verbs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2nd column). For regular verbs, just add “ed”.</a:t>
            </a:r>
          </a:p>
        </p:txBody>
      </p:sp>
    </p:spTree>
    <p:extLst>
      <p:ext uri="{BB962C8B-B14F-4D97-AF65-F5344CB8AC3E}">
        <p14:creationId xmlns:p14="http://schemas.microsoft.com/office/powerpoint/2010/main" val="17848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Exceptions in Spelling when Adding ‘</a:t>
            </a:r>
            <a:r>
              <a:rPr lang="en-US" sz="2800" b="1" i="1" dirty="0">
                <a:solidFill>
                  <a:srgbClr val="C00000"/>
                </a:solidFill>
              </a:rPr>
              <a:t>ed</a:t>
            </a:r>
            <a:r>
              <a:rPr lang="en-US" sz="2800" b="1" dirty="0">
                <a:solidFill>
                  <a:srgbClr val="C00000"/>
                </a:solidFill>
              </a:rPr>
              <a:t>’</a:t>
            </a:r>
            <a:br>
              <a:rPr lang="en-US" sz="2800" b="1" dirty="0">
                <a:solidFill>
                  <a:srgbClr val="C00000"/>
                </a:solidFill>
              </a:rPr>
            </a:b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15217953"/>
              </p:ext>
            </p:extLst>
          </p:nvPr>
        </p:nvGraphicFramePr>
        <p:xfrm>
          <a:off x="304800" y="1828800"/>
          <a:ext cx="8504238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400"/>
                <a:gridCol w="2255838"/>
              </a:tblGrid>
              <a:tr h="609600"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Exceptions in spelling when adding </a:t>
                      </a:r>
                      <a:r>
                        <a:rPr kumimoji="0" lang="en-US" b="0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2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after a final </a:t>
                      </a:r>
                      <a:r>
                        <a:rPr kumimoji="0" lang="en-US" sz="2400" b="1" i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</a:t>
                      </a:r>
                      <a:r>
                        <a:rPr kumimoji="0" lang="en-US" sz="2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only add </a:t>
                      </a:r>
                      <a:r>
                        <a:rPr kumimoji="0" lang="en-US" sz="2400" b="1" i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Love - loved</a:t>
                      </a:r>
                      <a:endParaRPr kumimoji="0" lang="en-US" sz="24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final consonant after a short, stressed </a:t>
                      </a:r>
                      <a:r>
                        <a:rPr kumimoji="0" lang="en-US" sz="24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vowel</a:t>
                      </a: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or l as final consonant after a </a:t>
                      </a:r>
                      <a:r>
                        <a:rPr kumimoji="0" lang="en-US" sz="24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vowel</a:t>
                      </a: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is </a:t>
                      </a:r>
                      <a:r>
                        <a:rPr kumimoji="0" lang="en-US" sz="24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doubled</a:t>
                      </a:r>
                      <a:endParaRPr kumimoji="0" lang="en-US" sz="24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admit – admitted</a:t>
                      </a:r>
                      <a:b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travel – travelled</a:t>
                      </a:r>
                      <a:endParaRPr kumimoji="0" lang="en-US" sz="24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final </a:t>
                      </a:r>
                      <a:r>
                        <a:rPr kumimoji="0" lang="en-US" sz="24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after a consonant becomes </a:t>
                      </a:r>
                      <a:r>
                        <a:rPr kumimoji="0" lang="en-US" sz="24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endParaRPr kumimoji="0" lang="en-US" sz="24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hurry – hurried</a:t>
                      </a:r>
                      <a:endParaRPr kumimoji="0" lang="en-US" sz="24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7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30402109"/>
              </p:ext>
            </p:extLst>
          </p:nvPr>
        </p:nvGraphicFramePr>
        <p:xfrm>
          <a:off x="685800" y="1447800"/>
          <a:ext cx="77724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4267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Verb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Compliment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Extra information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The 11+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An exam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 levels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Are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Exams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School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Isn’t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Compulsory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After 16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Classes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Aren’t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Small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At secondary school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46372"/>
              </p:ext>
            </p:extLst>
          </p:nvPr>
        </p:nvGraphicFramePr>
        <p:xfrm>
          <a:off x="685800" y="4038600"/>
          <a:ext cx="7848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1924050"/>
                <a:gridCol w="1924050"/>
                <a:gridCol w="19240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Verb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Object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Extra information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Many children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Begin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School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At five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Primary school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Lasts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Six years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From five to 11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Children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Don’t take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Exam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At nursery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school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Primary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Doesn’t mean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Second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63337" y="304800"/>
            <a:ext cx="51728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Verb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be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P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resent Simple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Other Verbs: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Present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Simple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The Verb be: Past Simple</a:t>
            </a:r>
            <a:br>
              <a:rPr lang="en-US" sz="24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Other Verbs: Past Simple</a:t>
            </a:r>
            <a:endParaRPr lang="en-US" sz="2400" b="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73368350"/>
              </p:ext>
            </p:extLst>
          </p:nvPr>
        </p:nvGraphicFramePr>
        <p:xfrm>
          <a:off x="762000" y="1524000"/>
          <a:ext cx="77724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Extra information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 (</a:t>
                      </a:r>
                      <a:r>
                        <a:rPr lang="en-US" dirty="0" err="1" smtClean="0"/>
                        <a:t>n’t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primary</a:t>
                      </a:r>
                      <a:r>
                        <a:rPr lang="en-US" baseline="0" dirty="0" smtClean="0"/>
                        <a:t> school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exams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Were (</a:t>
                      </a:r>
                      <a:r>
                        <a:rPr lang="en-US" dirty="0" err="1" smtClean="0"/>
                        <a:t>n’t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 (</a:t>
                      </a:r>
                      <a:r>
                        <a:rPr lang="en-US" dirty="0" err="1" smtClean="0"/>
                        <a:t>n’t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prefect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the sixth form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732567"/>
              </p:ext>
            </p:extLst>
          </p:nvPr>
        </p:nvGraphicFramePr>
        <p:xfrm>
          <a:off x="762000" y="3581400"/>
          <a:ext cx="77724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Extra information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five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 GCSEs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the end of secondary school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Didn’t leave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Objectives of the Lecture:</a:t>
            </a:r>
            <a:endParaRPr lang="en-US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produce sentences to talk about general facts using the present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simple.</a:t>
            </a:r>
          </a:p>
          <a:p>
            <a:pPr marL="109728" indent="0">
              <a:buNone/>
            </a:pP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</a:rPr>
              <a:t>produce sentences to talk about past facts using the past simple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492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Simple present tense 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James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taxi driver. He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drives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taxi. But on Sundays he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doesn't drive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his taxi. He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stays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home.</a:t>
            </a:r>
          </a:p>
          <a:p>
            <a:pPr marL="0" indent="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verb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drive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in the simple present.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A</a:t>
            </a:r>
            <a:r>
              <a:rPr lang="en-US" sz="2800" b="1" dirty="0" smtClean="0">
                <a:solidFill>
                  <a:srgbClr val="C00000"/>
                </a:solidFill>
              </a:rPr>
              <a:t>ffirmative </a:t>
            </a:r>
            <a:r>
              <a:rPr lang="en-US" sz="2800" b="1" dirty="0">
                <a:solidFill>
                  <a:srgbClr val="C00000"/>
                </a:solidFill>
              </a:rPr>
              <a:t>form of the simple present: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2595763"/>
              </p:ext>
            </p:extLst>
          </p:nvPr>
        </p:nvGraphicFramePr>
        <p:xfrm>
          <a:off x="304800" y="1828800"/>
          <a:ext cx="4114800" cy="99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7074"/>
                <a:gridCol w="1027726"/>
              </a:tblGrid>
              <a:tr h="5334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I, you, we, they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</a:t>
                      </a:r>
                      <a:endParaRPr kumimoji="0" lang="en-US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492" marR="94492"/>
                </a:tc>
              </a:tr>
              <a:tr h="333534"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2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He, she,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plays</a:t>
                      </a:r>
                      <a:endParaRPr kumimoji="0" lang="en-US" sz="24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492" marR="94492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" y="28956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Remember the verbs in the third person singular </a:t>
            </a:r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he, she </a:t>
            </a:r>
            <a:r>
              <a:rPr lang="en-US" sz="2400" dirty="0">
                <a:solidFill>
                  <a:srgbClr val="C00000"/>
                </a:solidFill>
              </a:rPr>
              <a:t>and it</a:t>
            </a:r>
            <a:r>
              <a:rPr lang="en-US" sz="2400" dirty="0">
                <a:solidFill>
                  <a:srgbClr val="0070C0"/>
                </a:solidFill>
              </a:rPr>
              <a:t>) always take an "s". For example, "he </a:t>
            </a:r>
            <a:r>
              <a:rPr lang="en-US" sz="2400" b="1" i="1" dirty="0">
                <a:solidFill>
                  <a:srgbClr val="C00000"/>
                </a:solidFill>
              </a:rPr>
              <a:t>play</a:t>
            </a:r>
            <a:r>
              <a:rPr lang="en-US" sz="2400" b="1" dirty="0">
                <a:solidFill>
                  <a:srgbClr val="C00000"/>
                </a:solidFill>
              </a:rPr>
              <a:t>s</a:t>
            </a:r>
            <a:r>
              <a:rPr lang="en-US" sz="2400" dirty="0">
                <a:solidFill>
                  <a:srgbClr val="0070C0"/>
                </a:solidFill>
              </a:rPr>
              <a:t>, she </a:t>
            </a:r>
            <a:r>
              <a:rPr lang="en-US" sz="2400" b="1" i="1" dirty="0">
                <a:solidFill>
                  <a:srgbClr val="C00000"/>
                </a:solidFill>
              </a:rPr>
              <a:t>sing</a:t>
            </a:r>
            <a:r>
              <a:rPr lang="en-US" sz="2400" b="1" dirty="0">
                <a:solidFill>
                  <a:srgbClr val="C00000"/>
                </a:solidFill>
              </a:rPr>
              <a:t>s</a:t>
            </a:r>
            <a:r>
              <a:rPr lang="en-US" sz="2400" dirty="0" smtClean="0">
                <a:solidFill>
                  <a:srgbClr val="C00000"/>
                </a:solidFill>
              </a:rPr>
              <a:t>, it</a:t>
            </a:r>
            <a:r>
              <a:rPr lang="en-US" sz="2400" dirty="0">
                <a:solidFill>
                  <a:srgbClr val="0070C0"/>
                </a:solidFill>
              </a:rPr>
              <a:t> </a:t>
            </a:r>
            <a:r>
              <a:rPr lang="en-US" sz="2400" b="1" i="1" dirty="0">
                <a:solidFill>
                  <a:srgbClr val="C00000"/>
                </a:solidFill>
              </a:rPr>
              <a:t>work</a:t>
            </a:r>
            <a:r>
              <a:rPr lang="en-US" sz="2400" b="1" dirty="0">
                <a:solidFill>
                  <a:srgbClr val="C00000"/>
                </a:solidFill>
              </a:rPr>
              <a:t>s</a:t>
            </a:r>
            <a:r>
              <a:rPr lang="en-US" sz="2400" dirty="0" smtClean="0">
                <a:solidFill>
                  <a:srgbClr val="0070C0"/>
                </a:solidFill>
              </a:rPr>
              <a:t>...“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Examples</a:t>
            </a:r>
            <a:r>
              <a:rPr lang="en-US" sz="2400" dirty="0" smtClean="0">
                <a:solidFill>
                  <a:srgbClr val="0070C0"/>
                </a:solidFill>
              </a:rPr>
              <a:t>: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Nancy and James </a:t>
            </a:r>
            <a:r>
              <a:rPr lang="en-US" sz="2400" b="1" i="1" dirty="0">
                <a:solidFill>
                  <a:srgbClr val="C00000"/>
                </a:solidFill>
              </a:rPr>
              <a:t>speak</a:t>
            </a:r>
            <a:r>
              <a:rPr lang="en-US" sz="2400" dirty="0">
                <a:solidFill>
                  <a:srgbClr val="0070C0"/>
                </a:solidFill>
              </a:rPr>
              <a:t> good German.</a:t>
            </a:r>
          </a:p>
          <a:p>
            <a:r>
              <a:rPr lang="en-US" sz="2400" dirty="0">
                <a:solidFill>
                  <a:srgbClr val="0070C0"/>
                </a:solidFill>
              </a:rPr>
              <a:t>Nancy </a:t>
            </a:r>
            <a:r>
              <a:rPr lang="en-US" sz="2400" b="1" i="1" dirty="0">
                <a:solidFill>
                  <a:srgbClr val="C00000"/>
                </a:solidFill>
              </a:rPr>
              <a:t>work</a:t>
            </a:r>
            <a:r>
              <a:rPr lang="en-US" sz="2400" b="1" dirty="0">
                <a:solidFill>
                  <a:srgbClr val="C00000"/>
                </a:solidFill>
              </a:rPr>
              <a:t>s</a:t>
            </a:r>
            <a:r>
              <a:rPr lang="en-US" sz="2400" dirty="0">
                <a:solidFill>
                  <a:srgbClr val="0070C0"/>
                </a:solidFill>
              </a:rPr>
              <a:t> in a restaurant downtown.</a:t>
            </a:r>
          </a:p>
          <a:p>
            <a:r>
              <a:rPr lang="en-US" sz="2400" dirty="0">
                <a:solidFill>
                  <a:srgbClr val="0070C0"/>
                </a:solidFill>
              </a:rPr>
              <a:t>The children </a:t>
            </a:r>
            <a:r>
              <a:rPr lang="en-US" sz="2400" b="1" i="1" dirty="0">
                <a:solidFill>
                  <a:srgbClr val="C00000"/>
                </a:solidFill>
              </a:rPr>
              <a:t>play</a:t>
            </a:r>
            <a:r>
              <a:rPr lang="en-US" sz="2400" dirty="0">
                <a:solidFill>
                  <a:srgbClr val="0070C0"/>
                </a:solidFill>
              </a:rPr>
              <a:t> in the garden every weekend.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Interrogative form </a:t>
            </a:r>
            <a:r>
              <a:rPr lang="en-US" sz="2800" b="1" dirty="0">
                <a:solidFill>
                  <a:srgbClr val="C00000"/>
                </a:solidFill>
              </a:rPr>
              <a:t>of the simple present: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96242359"/>
              </p:ext>
            </p:extLst>
          </p:nvPr>
        </p:nvGraphicFramePr>
        <p:xfrm>
          <a:off x="301624" y="1905000"/>
          <a:ext cx="5260975" cy="989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256"/>
                <a:gridCol w="3266119"/>
                <a:gridCol w="1035600"/>
              </a:tblGrid>
              <a:tr h="15398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Do</a:t>
                      </a:r>
                      <a:endParaRPr lang="en-US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I, you, we, they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Play?</a:t>
                      </a:r>
                      <a:endParaRPr lang="en-US" sz="2400" dirty="0"/>
                    </a:p>
                  </a:txBody>
                  <a:tcPr marL="94492" marR="94492"/>
                </a:tc>
              </a:tr>
              <a:tr h="531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Does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</a:rPr>
                        <a:t>he, she,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Play?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 marL="94492" marR="94492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6571" y="38100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you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speak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good German?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Nancy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in a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restaurant?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Negative </a:t>
            </a:r>
            <a:r>
              <a:rPr lang="en-US" sz="2800" b="1" dirty="0">
                <a:solidFill>
                  <a:srgbClr val="C00000"/>
                </a:solidFill>
              </a:rPr>
              <a:t>form of the simple present: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99976920"/>
              </p:ext>
            </p:extLst>
          </p:nvPr>
        </p:nvGraphicFramePr>
        <p:xfrm>
          <a:off x="381000" y="1752600"/>
          <a:ext cx="5257800" cy="167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9400"/>
                <a:gridCol w="1219200"/>
                <a:gridCol w="1219200"/>
              </a:tblGrid>
              <a:tr h="456239">
                <a:tc rowSpan="2">
                  <a:txBody>
                    <a:bodyPr/>
                    <a:lstStyle/>
                    <a:p>
                      <a:pPr algn="ctr" fontAlgn="b"/>
                      <a:r>
                        <a:rPr kumimoji="0" lang="en-US" sz="28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I, you, we, they</a:t>
                      </a:r>
                      <a:r>
                        <a:rPr kumimoji="0" lang="en-US" sz="2800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2000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 not</a:t>
                      </a:r>
                      <a:endParaRPr kumimoji="0" lang="en-US" sz="2000" kern="1200" dirty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kumimoji="0" lang="en-US" sz="2400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play</a:t>
                      </a:r>
                      <a:endParaRPr kumimoji="0" lang="en-US" sz="2400" kern="1200" dirty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49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2000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don’t</a:t>
                      </a:r>
                      <a:endParaRPr kumimoji="0" lang="en-US" sz="2000" kern="1200" dirty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4418">
                <a:tc rowSpan="2">
                  <a:txBody>
                    <a:bodyPr/>
                    <a:lstStyle/>
                    <a:p>
                      <a:pPr algn="ctr" fontAlgn="b"/>
                      <a:r>
                        <a:rPr kumimoji="0" lang="en-US" sz="28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He,she ,it</a:t>
                      </a:r>
                      <a:r>
                        <a:rPr kumimoji="0" lang="en-US" sz="2800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2000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does not</a:t>
                      </a:r>
                      <a:endParaRPr kumimoji="0" lang="en-US" sz="2000" kern="1200" dirty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7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2000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doesn’t</a:t>
                      </a:r>
                      <a:endParaRPr kumimoji="0" lang="en-US" sz="2000" kern="1200" dirty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81000" y="37338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No, I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don't speak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German.</a:t>
            </a:r>
          </a:p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No, she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doesn't work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in a restaurant downtown</a:t>
            </a:r>
          </a:p>
        </p:txBody>
      </p:sp>
    </p:spTree>
    <p:extLst>
      <p:ext uri="{BB962C8B-B14F-4D97-AF65-F5344CB8AC3E}">
        <p14:creationId xmlns:p14="http://schemas.microsoft.com/office/powerpoint/2010/main" val="375116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Spelling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the verbs take an "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 in the simple present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third person singular (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form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visit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my parents every summer holiday. But my wife 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visits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her parents every weekend.</a:t>
            </a:r>
          </a:p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My brother 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meets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his girlfriend everyday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 the rule is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He / she / it /  + v + 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641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Spelling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34509072"/>
              </p:ext>
            </p:extLst>
          </p:nvPr>
        </p:nvGraphicFramePr>
        <p:xfrm>
          <a:off x="325321" y="2057401"/>
          <a:ext cx="8437680" cy="2266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536"/>
                <a:gridCol w="1687536"/>
                <a:gridCol w="1687536"/>
                <a:gridCol w="1687536"/>
                <a:gridCol w="1687536"/>
              </a:tblGrid>
              <a:tr h="582953">
                <a:tc>
                  <a:txBody>
                    <a:bodyPr/>
                    <a:lstStyle/>
                    <a:p>
                      <a:pPr algn="l"/>
                      <a:r>
                        <a:rPr kumimoji="0" lang="en-US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Silent </a:t>
                      </a:r>
                      <a:r>
                        <a:rPr kumimoji="0" lang="en-US" sz="2000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</a:t>
                      </a:r>
                      <a:endParaRPr kumimoji="0" lang="en-US" sz="2000" i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2000" kern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Vowel + </a:t>
                      </a:r>
                      <a:r>
                        <a:rPr kumimoji="0" lang="en-US" sz="2000" i="1" kern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kern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Consonant + </a:t>
                      </a:r>
                      <a:r>
                        <a:rPr kumimoji="0" lang="en-US" sz="1800" i="1" kern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kern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Verbs ending in </a:t>
                      </a:r>
                      <a:r>
                        <a:rPr kumimoji="0" lang="en-US" sz="1800" i="1" kern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600" kern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Verbs ending in </a:t>
                      </a:r>
                      <a:r>
                        <a:rPr kumimoji="0" lang="en-US" sz="1600" i="1" kern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s, z, </a:t>
                      </a:r>
                      <a:r>
                        <a:rPr kumimoji="0" lang="en-US" sz="1600" i="1" kern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sh</a:t>
                      </a:r>
                      <a:r>
                        <a:rPr kumimoji="0" lang="en-US" sz="1600" i="1" kern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 </a:t>
                      </a:r>
                      <a:r>
                        <a:rPr kumimoji="0" lang="en-US" sz="1600" i="1" kern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tch</a:t>
                      </a:r>
                      <a:r>
                        <a:rPr kumimoji="0" lang="en-US" sz="1600" i="1" kern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 </a:t>
                      </a:r>
                      <a:r>
                        <a:rPr kumimoji="0" lang="en-US" sz="1600" i="1" kern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</a:t>
                      </a:r>
                      <a:endParaRPr kumimoji="0" lang="en-US" sz="1600" i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626847"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close = closes </a:t>
                      </a:r>
                      <a:b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note = notes</a:t>
                      </a:r>
                      <a:endParaRPr kumimoji="0" lang="en-US" sz="20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play = plays</a:t>
                      </a:r>
                      <a:b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say = says</a:t>
                      </a:r>
                      <a:endParaRPr kumimoji="0" lang="en-US" sz="20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study = studies </a:t>
                      </a:r>
                      <a:br>
                        <a:rPr kumimoji="0" lang="en-US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en-US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marry = marries</a:t>
                      </a:r>
                      <a:endParaRPr kumimoji="0" lang="en-US" sz="18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go = goes </a:t>
                      </a:r>
                      <a:b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 = does</a:t>
                      </a:r>
                      <a:endParaRPr kumimoji="0" lang="en-US" sz="20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miss = misses</a:t>
                      </a:r>
                      <a:b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buzz = buzzes</a:t>
                      </a:r>
                      <a:br>
                        <a:rPr kumimoji="0" lang="en-US" sz="20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en-US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hatch = hatches </a:t>
                      </a:r>
                      <a:br>
                        <a:rPr kumimoji="0" lang="en-US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en-US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finish = finishes</a:t>
                      </a:r>
                      <a:br>
                        <a:rPr kumimoji="0" lang="en-US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en-US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teach = teaches </a:t>
                      </a:r>
                      <a:endParaRPr kumimoji="0" lang="en-US" sz="18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91884" y="1525230"/>
            <a:ext cx="83711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are however some special cases. Here are the spelling rules:</a:t>
            </a:r>
          </a:p>
        </p:txBody>
      </p:sp>
      <p:sp>
        <p:nvSpPr>
          <p:cNvPr id="6" name="Rectangle 5"/>
          <p:cNvSpPr/>
          <p:nvPr/>
        </p:nvSpPr>
        <p:spPr>
          <a:xfrm>
            <a:off x="354872" y="4495800"/>
            <a:ext cx="61221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Exception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The verb </a:t>
            </a:r>
            <a:r>
              <a:rPr lang="en-US" b="1" dirty="0">
                <a:solidFill>
                  <a:srgbClr val="FF0000"/>
                </a:solidFill>
              </a:rPr>
              <a:t>to have</a:t>
            </a:r>
            <a:r>
              <a:rPr lang="en-US" dirty="0">
                <a:solidFill>
                  <a:srgbClr val="002060"/>
                </a:solidFill>
              </a:rPr>
              <a:t> changes its forms as follows: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I </a:t>
            </a:r>
            <a:r>
              <a:rPr lang="en-US" b="1" dirty="0">
                <a:solidFill>
                  <a:srgbClr val="FF0000"/>
                </a:solidFill>
              </a:rPr>
              <a:t>have</a:t>
            </a:r>
            <a:r>
              <a:rPr lang="en-US" dirty="0">
                <a:solidFill>
                  <a:srgbClr val="002060"/>
                </a:solidFill>
              </a:rPr>
              <a:t> two sisters and two brothers. But she </a:t>
            </a:r>
            <a:r>
              <a:rPr lang="en-US" b="1" dirty="0">
                <a:solidFill>
                  <a:srgbClr val="FF0000"/>
                </a:solidFill>
              </a:rPr>
              <a:t>has</a:t>
            </a:r>
            <a:r>
              <a:rPr lang="en-US" dirty="0">
                <a:solidFill>
                  <a:srgbClr val="002060"/>
                </a:solidFill>
              </a:rPr>
              <a:t> one sister and two brothers.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I </a:t>
            </a:r>
            <a:r>
              <a:rPr lang="en-US" b="1" dirty="0">
                <a:solidFill>
                  <a:srgbClr val="FF0000"/>
                </a:solidFill>
              </a:rPr>
              <a:t>have</a:t>
            </a:r>
            <a:r>
              <a:rPr lang="en-US" dirty="0">
                <a:solidFill>
                  <a:srgbClr val="002060"/>
                </a:solidFill>
              </a:rPr>
              <a:t> = he / she / it </a:t>
            </a:r>
            <a:r>
              <a:rPr lang="en-US" b="1" dirty="0">
                <a:solidFill>
                  <a:srgbClr val="FF0000"/>
                </a:solidFill>
              </a:rPr>
              <a:t>has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37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457" y="1056361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The simple past tense of the verb </a:t>
            </a:r>
            <a:r>
              <a:rPr lang="en-US" b="1" i="1" dirty="0">
                <a:solidFill>
                  <a:srgbClr val="C00000"/>
                </a:solidFill>
              </a:rPr>
              <a:t>to be</a:t>
            </a:r>
            <a:r>
              <a:rPr lang="en-US" b="1" dirty="0">
                <a:solidFill>
                  <a:srgbClr val="C00000"/>
                </a:solidFill>
              </a:rPr>
              <a:t>: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94294591"/>
              </p:ext>
            </p:extLst>
          </p:nvPr>
        </p:nvGraphicFramePr>
        <p:xfrm>
          <a:off x="326571" y="2072964"/>
          <a:ext cx="3640184" cy="898836"/>
        </p:xfrm>
        <a:graphic>
          <a:graphicData uri="http://schemas.openxmlformats.org/drawingml/2006/table">
            <a:tbl>
              <a:tblPr/>
              <a:tblGrid>
                <a:gridCol w="1820092"/>
                <a:gridCol w="1820092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BFBFB"/>
                          </a:solidFill>
                          <a:effectLst/>
                        </a:rPr>
                        <a:t>I, he, she, it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smtClean="0">
                          <a:effectLst/>
                        </a:rPr>
                        <a:t>was.</a:t>
                      </a:r>
                      <a:endParaRPr lang="en-US" sz="1800">
                        <a:effectLst/>
                      </a:endParaRPr>
                    </a:p>
                  </a:txBody>
                  <a:tcPr marL="91117" marR="91117" marT="45558" marB="45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FBFBFB"/>
                          </a:solidFill>
                          <a:effectLst/>
                        </a:rPr>
                        <a:t>you, we, they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 smtClean="0">
                          <a:effectLst/>
                        </a:rPr>
                        <a:t>were.</a:t>
                      </a:r>
                      <a:endParaRPr lang="en-US" sz="1800" dirty="0">
                        <a:effectLst/>
                      </a:endParaRPr>
                    </a:p>
                  </a:txBody>
                  <a:tcPr marL="91117" marR="91117" marT="45558" marB="45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1613230"/>
            <a:ext cx="2057400" cy="369332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871A2F"/>
                </a:solidFill>
                <a:latin typeface="Myriad Pro"/>
                <a:cs typeface="Arial" pitchFamily="34" charset="0"/>
              </a:rPr>
              <a:t>Affirmative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9718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Examples: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I </a:t>
            </a:r>
            <a:r>
              <a:rPr lang="en-US" b="1" dirty="0">
                <a:solidFill>
                  <a:srgbClr val="FF0000"/>
                </a:solidFill>
              </a:rPr>
              <a:t>was</a:t>
            </a:r>
            <a:r>
              <a:rPr lang="en-US" dirty="0">
                <a:solidFill>
                  <a:srgbClr val="002060"/>
                </a:solidFill>
              </a:rPr>
              <a:t> in London in 1999.</a:t>
            </a:r>
          </a:p>
          <a:p>
            <a:r>
              <a:rPr lang="en-US" dirty="0">
                <a:solidFill>
                  <a:srgbClr val="002060"/>
                </a:solidFill>
              </a:rPr>
              <a:t>Pam </a:t>
            </a:r>
            <a:r>
              <a:rPr lang="en-US" b="1" dirty="0">
                <a:solidFill>
                  <a:srgbClr val="FF0000"/>
                </a:solidFill>
              </a:rPr>
              <a:t>was</a:t>
            </a:r>
            <a:r>
              <a:rPr lang="en-US" dirty="0">
                <a:solidFill>
                  <a:srgbClr val="002060"/>
                </a:solidFill>
              </a:rPr>
              <a:t> in London in 1999, too.</a:t>
            </a:r>
          </a:p>
          <a:p>
            <a:r>
              <a:rPr lang="en-US" dirty="0">
                <a:solidFill>
                  <a:srgbClr val="002060"/>
                </a:solidFill>
              </a:rPr>
              <a:t>We </a:t>
            </a:r>
            <a:r>
              <a:rPr lang="en-US" b="1" dirty="0">
                <a:solidFill>
                  <a:srgbClr val="FF0000"/>
                </a:solidFill>
              </a:rPr>
              <a:t>were</a:t>
            </a:r>
            <a:r>
              <a:rPr lang="en-US" dirty="0">
                <a:solidFill>
                  <a:srgbClr val="002060"/>
                </a:solidFill>
              </a:rPr>
              <a:t> together.</a:t>
            </a:r>
          </a:p>
          <a:p>
            <a:r>
              <a:rPr lang="en-US" dirty="0">
                <a:solidFill>
                  <a:srgbClr val="002060"/>
                </a:solidFill>
              </a:rPr>
              <a:t>She </a:t>
            </a:r>
            <a:r>
              <a:rPr lang="en-US" b="1" dirty="0">
                <a:solidFill>
                  <a:srgbClr val="FF0000"/>
                </a:solidFill>
              </a:rPr>
              <a:t>was</a:t>
            </a:r>
            <a:r>
              <a:rPr lang="en-US" dirty="0">
                <a:solidFill>
                  <a:srgbClr val="002060"/>
                </a:solidFill>
              </a:rPr>
              <a:t> my girlfriend.</a:t>
            </a:r>
          </a:p>
        </p:txBody>
      </p:sp>
    </p:spTree>
    <p:extLst>
      <p:ext uri="{BB962C8B-B14F-4D97-AF65-F5344CB8AC3E}">
        <p14:creationId xmlns:p14="http://schemas.microsoft.com/office/powerpoint/2010/main" val="14345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</TotalTime>
  <Words>559</Words>
  <Application>Microsoft Office PowerPoint</Application>
  <PresentationFormat>On-screen Show (4:3)</PresentationFormat>
  <Paragraphs>225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Freshers’ Week</vt:lpstr>
      <vt:lpstr>Objectives of the Lecture:</vt:lpstr>
      <vt:lpstr>Simple present tense </vt:lpstr>
      <vt:lpstr> Affirmative form of the simple present:</vt:lpstr>
      <vt:lpstr> Interrogative form of the simple present:</vt:lpstr>
      <vt:lpstr> Negative form of the simple present:</vt:lpstr>
      <vt:lpstr>Spelling</vt:lpstr>
      <vt:lpstr> Spelling</vt:lpstr>
      <vt:lpstr>The simple past tense of the verb to be:  </vt:lpstr>
      <vt:lpstr>The simple past tense of the verb to be:  </vt:lpstr>
      <vt:lpstr>Past Simple with other verbs</vt:lpstr>
      <vt:lpstr>Past Simple</vt:lpstr>
      <vt:lpstr>Exceptions in Spelling when Adding ‘ed’ </vt:lpstr>
      <vt:lpstr> </vt:lpstr>
      <vt:lpstr>  The Verb be: Past Simple Other Verbs: Past Simple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Freshers’ week</dc:title>
  <dc:creator>Mohamme89d</dc:creator>
  <cp:lastModifiedBy>Harem</cp:lastModifiedBy>
  <cp:revision>88</cp:revision>
  <dcterms:created xsi:type="dcterms:W3CDTF">2013-12-02T20:06:15Z</dcterms:created>
  <dcterms:modified xsi:type="dcterms:W3CDTF">2017-12-09T21:30:11Z</dcterms:modified>
</cp:coreProperties>
</file>