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</p:sldMasterIdLst>
  <p:notesMasterIdLst>
    <p:notesMasterId r:id="rId17"/>
  </p:notesMasterIdLst>
  <p:handoutMasterIdLst>
    <p:handoutMasterId r:id="rId18"/>
  </p:handoutMasterIdLst>
  <p:sldIdLst>
    <p:sldId id="257" r:id="rId4"/>
    <p:sldId id="259" r:id="rId5"/>
    <p:sldId id="261" r:id="rId6"/>
    <p:sldId id="263" r:id="rId7"/>
    <p:sldId id="265" r:id="rId8"/>
    <p:sldId id="262" r:id="rId9"/>
    <p:sldId id="264" r:id="rId10"/>
    <p:sldId id="266" r:id="rId11"/>
    <p:sldId id="267" r:id="rId12"/>
    <p:sldId id="268" r:id="rId13"/>
    <p:sldId id="269" r:id="rId14"/>
    <p:sldId id="270" r:id="rId15"/>
    <p:sldId id="258" r:id="rId16"/>
  </p:sldIdLst>
  <p:sldSz cx="9144000" cy="5143500" type="screen16x9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4660"/>
  </p:normalViewPr>
  <p:slideViewPr>
    <p:cSldViewPr>
      <p:cViewPr>
        <p:scale>
          <a:sx n="50" d="100"/>
          <a:sy n="50" d="100"/>
        </p:scale>
        <p:origin x="-1944" y="-7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B38B4-53D2-4B27-8DAD-5449853EE638}" type="datetimeFigureOut">
              <a:rPr lang="en-US" smtClean="0"/>
              <a:t>10/20/2022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61CA0-26BC-4115-AA5A-5146B78EC1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8131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EA25F6-5059-48CD-A19C-21DDA4E72C45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79768" y="4714399"/>
            <a:ext cx="5438140" cy="4466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50443" y="9427075"/>
            <a:ext cx="2945659" cy="49625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DACC1-F6CA-4F4F-9C65-1E86710A0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95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4C003E6-D7F3-413D-B715-F83E1398931D}" type="slidenum">
              <a:rPr lang="en-SG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SG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ar-IQ" smtClean="0"/>
              <a:t>حفظ الإمام أحمد ألف ألف حديث</a:t>
            </a:r>
          </a:p>
        </p:txBody>
      </p:sp>
      <p:sp>
        <p:nvSpPr>
          <p:cNvPr id="3584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CEF44466-EC89-4BDC-8E75-167F80165349}" type="slidenum">
              <a:rPr lang="ar-IQ">
                <a:solidFill>
                  <a:prstClr val="black"/>
                </a:solidFill>
                <a:latin typeface="Calibri" pitchFamily="34" charset="0"/>
              </a:rPr>
              <a:pPr eaLnBrk="1" hangingPunct="1"/>
              <a:t>10</a:t>
            </a:fld>
            <a:endParaRPr lang="ar-IQ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ar-IQ" smtClean="0"/>
              <a:t>حفظ الإمام أحمد ألف ألف حديث</a:t>
            </a:r>
          </a:p>
        </p:txBody>
      </p:sp>
      <p:sp>
        <p:nvSpPr>
          <p:cNvPr id="3584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CEF44466-EC89-4BDC-8E75-167F80165349}" type="slidenum">
              <a:rPr lang="ar-IQ">
                <a:solidFill>
                  <a:prstClr val="black"/>
                </a:solidFill>
                <a:latin typeface="Calibri" pitchFamily="34" charset="0"/>
              </a:rPr>
              <a:pPr eaLnBrk="1" hangingPunct="1"/>
              <a:t>11</a:t>
            </a:fld>
            <a:endParaRPr lang="ar-IQ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ar-IQ" smtClean="0"/>
              <a:t>حفظ الإمام أحمد ألف ألف حديث</a:t>
            </a:r>
          </a:p>
        </p:txBody>
      </p:sp>
      <p:sp>
        <p:nvSpPr>
          <p:cNvPr id="3584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CEF44466-EC89-4BDC-8E75-167F80165349}" type="slidenum">
              <a:rPr lang="ar-IQ">
                <a:solidFill>
                  <a:prstClr val="black"/>
                </a:solidFill>
                <a:latin typeface="Calibri" pitchFamily="34" charset="0"/>
              </a:rPr>
              <a:pPr eaLnBrk="1" hangingPunct="1"/>
              <a:t>12</a:t>
            </a:fld>
            <a:endParaRPr lang="ar-IQ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AEC0703F-2B54-4B82-9454-244279F435B4}" type="slidenum">
              <a:rPr lang="en-SG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SG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SG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54C003E6-D7F3-413D-B715-F83E1398931D}" type="slidenum">
              <a:rPr lang="en-SG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SG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ar-IQ" smtClean="0"/>
              <a:t>حفظ الإمام أحمد ألف ألف حديث</a:t>
            </a:r>
          </a:p>
        </p:txBody>
      </p:sp>
      <p:sp>
        <p:nvSpPr>
          <p:cNvPr id="3584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CEF44466-EC89-4BDC-8E75-167F80165349}" type="slidenum">
              <a:rPr lang="ar-IQ">
                <a:solidFill>
                  <a:prstClr val="black"/>
                </a:solidFill>
                <a:latin typeface="Calibri" pitchFamily="34" charset="0"/>
              </a:rPr>
              <a:pPr eaLnBrk="1" hangingPunct="1"/>
              <a:t>3</a:t>
            </a:fld>
            <a:endParaRPr lang="ar-IQ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smtClean="0"/>
          </a:p>
        </p:txBody>
      </p:sp>
      <p:sp>
        <p:nvSpPr>
          <p:cNvPr id="3584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CEF44466-EC89-4BDC-8E75-167F80165349}" type="slidenum">
              <a:rPr lang="ar-IQ">
                <a:solidFill>
                  <a:prstClr val="black"/>
                </a:solidFill>
                <a:latin typeface="Calibri" pitchFamily="34" charset="0"/>
              </a:rPr>
              <a:pPr eaLnBrk="1" hangingPunct="1"/>
              <a:t>4</a:t>
            </a:fld>
            <a:endParaRPr lang="ar-IQ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smtClean="0"/>
          </a:p>
        </p:txBody>
      </p:sp>
      <p:sp>
        <p:nvSpPr>
          <p:cNvPr id="3584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CEF44466-EC89-4BDC-8E75-167F80165349}" type="slidenum">
              <a:rPr lang="ar-IQ">
                <a:solidFill>
                  <a:prstClr val="black"/>
                </a:solidFill>
                <a:latin typeface="Calibri" pitchFamily="34" charset="0"/>
              </a:rPr>
              <a:pPr eaLnBrk="1" hangingPunct="1"/>
              <a:t>5</a:t>
            </a:fld>
            <a:endParaRPr lang="ar-IQ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ar-IQ" smtClean="0"/>
              <a:t>حفظ الإمام أحمد ألف ألف حديث</a:t>
            </a:r>
          </a:p>
        </p:txBody>
      </p:sp>
      <p:sp>
        <p:nvSpPr>
          <p:cNvPr id="3584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CEF44466-EC89-4BDC-8E75-167F80165349}" type="slidenum">
              <a:rPr lang="ar-IQ">
                <a:solidFill>
                  <a:prstClr val="black"/>
                </a:solidFill>
                <a:latin typeface="Calibri" pitchFamily="34" charset="0"/>
              </a:rPr>
              <a:pPr eaLnBrk="1" hangingPunct="1"/>
              <a:t>6</a:t>
            </a:fld>
            <a:endParaRPr lang="ar-IQ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ar-IQ" smtClean="0"/>
              <a:t>حفظ الإمام أحمد ألف ألف حديث</a:t>
            </a:r>
          </a:p>
        </p:txBody>
      </p:sp>
      <p:sp>
        <p:nvSpPr>
          <p:cNvPr id="3584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CEF44466-EC89-4BDC-8E75-167F80165349}" type="slidenum">
              <a:rPr lang="ar-IQ">
                <a:solidFill>
                  <a:prstClr val="black"/>
                </a:solidFill>
                <a:latin typeface="Calibri" pitchFamily="34" charset="0"/>
              </a:rPr>
              <a:pPr eaLnBrk="1" hangingPunct="1"/>
              <a:t>7</a:t>
            </a:fld>
            <a:endParaRPr lang="ar-IQ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ar-IQ" smtClean="0"/>
              <a:t>حفظ الإمام أحمد ألف ألف حديث</a:t>
            </a:r>
          </a:p>
        </p:txBody>
      </p:sp>
      <p:sp>
        <p:nvSpPr>
          <p:cNvPr id="3584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CEF44466-EC89-4BDC-8E75-167F80165349}" type="slidenum">
              <a:rPr lang="ar-IQ">
                <a:solidFill>
                  <a:prstClr val="black"/>
                </a:solidFill>
                <a:latin typeface="Calibri" pitchFamily="34" charset="0"/>
              </a:rPr>
              <a:pPr eaLnBrk="1" hangingPunct="1"/>
              <a:t>8</a:t>
            </a:fld>
            <a:endParaRPr lang="ar-IQ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عنصر نائب لصورة الشريحة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2075" y="744538"/>
            <a:ext cx="6613525" cy="3721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عنصر نائب للملاحظا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ar-IQ" smtClean="0"/>
              <a:t>حفظ الإمام أحمد ألف ألف حديث</a:t>
            </a:r>
          </a:p>
        </p:txBody>
      </p:sp>
      <p:sp>
        <p:nvSpPr>
          <p:cNvPr id="35844" name="عنصر نائب لرقم الشريحة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  <a:cs typeface="Arial" pitchFamily="34" charset="0"/>
              </a:defRPr>
            </a:lvl9pPr>
          </a:lstStyle>
          <a:p>
            <a:pPr eaLnBrk="1" hangingPunct="1"/>
            <a:fld id="{CEF44466-EC89-4BDC-8E75-167F80165349}" type="slidenum">
              <a:rPr lang="ar-IQ">
                <a:solidFill>
                  <a:prstClr val="black"/>
                </a:solidFill>
                <a:latin typeface="Calibri" pitchFamily="34" charset="0"/>
              </a:rPr>
              <a:pPr eaLnBrk="1" hangingPunct="1"/>
              <a:t>9</a:t>
            </a:fld>
            <a:endParaRPr lang="ar-IQ">
              <a:solidFill>
                <a:prstClr val="black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ED669-7142-416E-A6CB-1D17C6D1C2B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FDADC-5CA6-428E-9828-CD6B948A26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566341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70645-51B1-408F-81E8-033DF5B32A4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DD9AB-5104-47BE-B139-4B6759AC9FF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97977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DAB2F-9918-4547-9B9A-1C4EE750F3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83F95-4DCB-457A-96B6-8909FD1CE5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358490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5ED669-7142-416E-A6CB-1D17C6D1C2BF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FDADC-5CA6-428E-9828-CD6B948A263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373200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5D96C-5CC5-4EAE-B5B6-7D015015E41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0D6EB-4F45-4C42-A956-BDAEA603E0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70592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76D60-0DAD-4E12-A276-B25EE923C24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0AD11-C6C5-4A35-B6FA-3CFF183F80E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344658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2D930-D760-4D6F-A0F6-ADAF4422E6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C25B-7AEF-4FBE-B733-740E0B31414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8484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AC87D-38A2-47A0-97EC-78C2776FAEC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1ECCA-EAA3-4430-A3D3-EC4BF7D89B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88381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2B552-02CF-4626-86A7-3F3540E334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FEA63-E596-4BA7-9024-E98473FEE9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711041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665D2-3DED-4CE7-BB88-5187530C11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525F2-1181-4EF6-B199-9E93C5D5F9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074069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B8D71-808C-4A9C-9E55-41D056DF05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A02B4-242D-4213-BC68-4FEF3445FDF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535246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75D96C-5CC5-4EAE-B5B6-7D015015E41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0D6EB-4F45-4C42-A956-BDAEA603E0F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4109797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9E92E-E488-47A8-BFE3-6F9F11DDE0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6295-CD2D-4A0C-8CDE-99B96D525F8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781303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870645-51B1-408F-81E8-033DF5B32A4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DD9AB-5104-47BE-B139-4B6759AC9FF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294937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DAB2F-9918-4547-9B9A-1C4EE750F3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B83F95-4DCB-457A-96B6-8909FD1CE5D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80816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0" y="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914650"/>
            <a:ext cx="6400800" cy="1314450"/>
          </a:xfrm>
        </p:spPr>
        <p:txBody>
          <a:bodyPr/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5916"/>
            <a:ext cx="7772400" cy="1102519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D5A90-CBCB-4585-AEF5-7B25393191CA}" type="datetimeFigureOut">
              <a:rPr lang="ar-IQ">
                <a:solidFill>
                  <a:srgbClr val="FFFFFF"/>
                </a:solidFill>
              </a:rPr>
              <a:pPr>
                <a:defRPr/>
              </a:pPr>
              <a:t>23/03/1444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602EA-D5B4-4473-853A-CD8203C83FB0}" type="slidenum">
              <a:rPr 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1547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7924800" cy="30861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3DE5F6-C851-4241-A97C-3706B0E8D208}" type="datetimeFigureOut">
              <a:rPr lang="ar-IQ">
                <a:solidFill>
                  <a:srgbClr val="FFFFFF"/>
                </a:solidFill>
              </a:rPr>
              <a:pPr>
                <a:defRPr/>
              </a:pPr>
              <a:t>23/03/1444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12C9F-6075-4C74-8009-727B353480F0}" type="slidenum">
              <a:rPr 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17531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3721894"/>
            <a:ext cx="7885113" cy="1021556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2596754"/>
            <a:ext cx="7885113" cy="1125140"/>
          </a:xfrm>
        </p:spPr>
        <p:txBody>
          <a:bodyPr anchor="b"/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0F9023-2208-4DC7-A65A-37A8489FF28D}" type="datetimeFigureOut">
              <a:rPr lang="ar-IQ">
                <a:solidFill>
                  <a:srgbClr val="FFFFFF"/>
                </a:solidFill>
              </a:rPr>
              <a:pPr>
                <a:defRPr/>
              </a:pPr>
              <a:t>23/03/1444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E36FF7-0E67-4AAC-BD6D-9680EAC1B67D}" type="slidenum">
              <a:rPr 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375301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200150"/>
            <a:ext cx="3733800" cy="30861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200150"/>
            <a:ext cx="3733800" cy="30861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4DE55-633C-4BD0-94B8-7AC5CC623B06}" type="datetimeFigureOut">
              <a:rPr lang="ar-IQ">
                <a:solidFill>
                  <a:srgbClr val="FFFFFF"/>
                </a:solidFill>
              </a:rPr>
              <a:pPr>
                <a:defRPr/>
              </a:pPr>
              <a:t>23/03/1444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8EC6C-F5AF-4BF4-AE15-518C307E957C}" type="slidenum">
              <a:rPr 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5266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57350"/>
            <a:ext cx="3733800" cy="26289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0"/>
            <a:ext cx="3733800" cy="431006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00150"/>
            <a:ext cx="3733800" cy="431006"/>
          </a:xfrm>
        </p:spPr>
        <p:txBody>
          <a:bodyPr anchor="b"/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D1E25C-EA26-4D43-A56B-56C6DF072141}" type="datetimeFigureOut">
              <a:rPr lang="ar-IQ">
                <a:solidFill>
                  <a:srgbClr val="FFFFFF"/>
                </a:solidFill>
              </a:rPr>
              <a:pPr>
                <a:defRPr/>
              </a:pPr>
              <a:t>23/03/1444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srgbClr val="FFFFFF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49E3D-C4A6-4772-B6A4-93EEF658CBFA}" type="slidenum">
              <a:rPr 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2703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3CA6A-D539-4712-8ACD-11E54494EE53}" type="datetimeFigureOut">
              <a:rPr lang="ar-IQ">
                <a:solidFill>
                  <a:srgbClr val="FFFFFF"/>
                </a:solidFill>
              </a:rPr>
              <a:pPr>
                <a:defRPr/>
              </a:pPr>
              <a:t>23/03/1444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17BEBD-70B5-4F1E-A2D3-23AA2C29EE4E}" type="slidenum">
              <a:rPr 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91803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1F6128-2C13-43DF-AE53-2FAEC55B1984}" type="datetimeFigureOut">
              <a:rPr lang="ar-IQ">
                <a:solidFill>
                  <a:srgbClr val="FFFFFF"/>
                </a:solidFill>
              </a:rPr>
              <a:pPr>
                <a:defRPr/>
              </a:pPr>
              <a:t>23/03/1444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srgbClr val="FFFFFF"/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E37F8-A588-49E4-836B-59A8A788E84C}" type="slidenum">
              <a:rPr 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9268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76D60-0DAD-4E12-A276-B25EE923C24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30AD11-C6C5-4A35-B6FA-3CFF183F80E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598569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085850"/>
            <a:ext cx="4648200" cy="320040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085850"/>
            <a:ext cx="2971800" cy="82296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1910919"/>
            <a:ext cx="2971800" cy="2375332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84EA9-16AF-4ED8-8936-401EAAD6E1B0}" type="datetimeFigureOut">
              <a:rPr lang="ar-IQ">
                <a:solidFill>
                  <a:srgbClr val="FFFFFF"/>
                </a:solidFill>
              </a:rPr>
              <a:pPr>
                <a:defRPr/>
              </a:pPr>
              <a:t>23/03/1444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srgbClr val="FFFFFF"/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C9C23-E2FC-42D2-AF37-AF0FF75A1D77}" type="slidenum">
              <a:rPr 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66010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horizo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85850"/>
            <a:ext cx="2971800" cy="822960"/>
          </a:xfrm>
        </p:spPr>
        <p:txBody>
          <a:bodyPr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085850"/>
            <a:ext cx="3419856" cy="260604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 rtlCol="0"/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ar-SA" noProof="0" smtClean="0"/>
              <a:t>انقر فوق الأيقونة لإضافة صورة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910918"/>
            <a:ext cx="2971800" cy="1803832"/>
          </a:xfrm>
        </p:spPr>
        <p:txBody>
          <a:bodyPr tIns="9144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A2AA-0E82-4465-B0BD-8450DA812777}" type="datetimeFigureOut">
              <a:rPr lang="ar-IQ">
                <a:solidFill>
                  <a:srgbClr val="FFFFFF"/>
                </a:solidFill>
              </a:rPr>
              <a:pPr>
                <a:defRPr/>
              </a:pPr>
              <a:t>23/03/1444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srgbClr val="FFFFFF"/>
              </a:solidFill>
            </a:endParaRP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0B8F1-F42F-48E0-89F6-18D1EA487E3B}" type="slidenum">
              <a:rPr 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35815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D8427-EC5A-4B4B-AF2F-0F0398F721B6}" type="datetimeFigureOut">
              <a:rPr lang="ar-IQ">
                <a:solidFill>
                  <a:srgbClr val="FFFFFF"/>
                </a:solidFill>
              </a:rPr>
              <a:pPr>
                <a:defRPr/>
              </a:pPr>
              <a:t>23/03/1444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48D8F-575F-4DA1-9353-F1F378C3BB6D}" type="slidenum">
              <a:rPr 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6217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27052E-4E91-4D36-BD09-D9EDE51DFA7E}" type="datetimeFigureOut">
              <a:rPr lang="ar-IQ">
                <a:solidFill>
                  <a:srgbClr val="FFFFFF"/>
                </a:solidFill>
              </a:rPr>
              <a:pPr>
                <a:defRPr/>
              </a:pPr>
              <a:t>23/03/1444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D0FCB-1C32-440E-933A-83F8E0491FD1}" type="slidenum">
              <a:rPr lang="ar-IQ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974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2D930-D760-4D6F-A0F6-ADAF4422E64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5C25B-7AEF-4FBE-B733-740E0B31414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529558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AC87D-38A2-47A0-97EC-78C2776FAEC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1ECCA-EAA3-4430-A3D3-EC4BF7D89B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951364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2B552-02CF-4626-86A7-3F3540E334F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FEA63-E596-4BA7-9024-E98473FEE9F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9370791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665D2-3DED-4CE7-BB88-5187530C11A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525F2-1181-4EF6-B199-9E93C5D5F91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266482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B8D71-808C-4A9C-9E55-41D056DF05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A02B4-242D-4213-BC68-4FEF3445FDF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265613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9E92E-E488-47A8-BFE3-6F9F11DDE09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56295-CD2D-4A0C-8CDE-99B96D525F8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251769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634AF0-3C95-4244-9987-1F3B5FB32A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40CB1A-8B4D-459B-9A2A-55D23F7097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19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dissolve/>
    <p:sndAc>
      <p:stSnd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634AF0-3C95-4244-9987-1F3B5FB32AB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40CB1A-8B4D-459B-9A2A-55D23F70970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295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dissolve/>
    <p:sndAc>
      <p:stSnd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orizon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05979"/>
            <a:ext cx="7924800" cy="857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ar-SA" smtClean="0"/>
              <a:t>انقر لتحرير نمط العنوان الرئيسي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00151"/>
            <a:ext cx="7924800" cy="3394472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4767263"/>
            <a:ext cx="1524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trike="noStrike" spc="6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fld id="{C6EBE1EC-D18F-40C4-9691-BB35C942A634}" type="datetimeFigureOut">
              <a:rPr lang="ar-IQ">
                <a:solidFill>
                  <a:srgbClr val="FFFFFF"/>
                </a:solidFill>
              </a:rPr>
              <a:pPr rtl="1">
                <a:defRPr/>
              </a:pPr>
              <a:t>23/03/1444</a:t>
            </a:fld>
            <a:endParaRPr lang="ar-IQ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cap="all" spc="6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endParaRPr lang="ar-IQ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4767263"/>
            <a:ext cx="990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aseline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 rtl="1">
              <a:defRPr/>
            </a:pPr>
            <a:fld id="{CF6F49C9-8394-4668-88A0-AD2D64D5EF95}" type="slidenum">
              <a:rPr lang="ar-IQ">
                <a:solidFill>
                  <a:srgbClr val="FFFFFF"/>
                </a:solidFill>
              </a:rPr>
              <a:pPr rtl="1">
                <a:defRPr/>
              </a:pPr>
              <a:t>‹#›</a:t>
            </a:fld>
            <a:endParaRPr lang="ar-IQ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1694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3000" kern="1200" cap="all" spc="5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 Narrow" pitchFamily="34" charset="0"/>
          <a:cs typeface="Arial" pitchFamily="34" charset="0"/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4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8625" y="375047"/>
            <a:ext cx="8358188" cy="45005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SG">
              <a:solidFill>
                <a:prstClr val="black"/>
              </a:solidFill>
            </a:endParaRPr>
          </a:p>
        </p:txBody>
      </p:sp>
      <p:pic>
        <p:nvPicPr>
          <p:cNvPr id="2051" name="Picture 10" descr="ist2_3149704-grunge-background-wallpap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7158" y="375032"/>
            <a:ext cx="8429684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ar-IQ" sz="3200" b="1" kern="0">
                <a:solidFill>
                  <a:srgbClr val="B9EFE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+mj-ea"/>
              </a:rPr>
              <a:t>بسم الله الرحمن الرحيم </a:t>
            </a:r>
            <a:br>
              <a:rPr lang="ar-IQ" sz="3200" b="1" kern="0">
                <a:solidFill>
                  <a:srgbClr val="B9EFE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+mj-ea"/>
              </a:rPr>
            </a:br>
            <a:r>
              <a:rPr lang="ar-IQ" sz="3200" b="1" kern="0">
                <a:solidFill>
                  <a:srgbClr val="B9EFE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+mj-ea"/>
              </a:rPr>
              <a:t>الحمد لله رب العالمين والصلاة والسلام على سيدنا محمد </a:t>
            </a:r>
            <a:r>
              <a:rPr lang="ar-IQ" sz="3200" b="1" kern="0" err="1">
                <a:solidFill>
                  <a:srgbClr val="B9EFE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+mj-ea"/>
              </a:rPr>
              <a:t>وآله</a:t>
            </a:r>
            <a:r>
              <a:rPr lang="ar-IQ" sz="3200" b="1" kern="0">
                <a:solidFill>
                  <a:srgbClr val="B9EFE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/>
                <a:ea typeface="+mj-ea"/>
              </a:rPr>
              <a:t> أجمعين</a:t>
            </a:r>
            <a:endParaRPr lang="en-US" sz="3600" b="1">
              <a:ln w="11430"/>
              <a:solidFill>
                <a:prstClr val="black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>
          <a:xfrm>
            <a:off x="900114" y="1491854"/>
            <a:ext cx="7704137" cy="3132534"/>
          </a:xfrm>
        </p:spPr>
        <p:txBody>
          <a:bodyPr/>
          <a:lstStyle/>
          <a:p>
            <a:pPr rtl="1">
              <a:defRPr/>
            </a:pPr>
            <a:r>
              <a:rPr lang="ar-IQ" sz="54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_K_Alwand" pitchFamily="2" charset="-78"/>
              </a:rPr>
              <a:t>هةلَويَستي</a:t>
            </a:r>
            <a:r>
              <a:rPr lang="ar-IQ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_K_Alwand" pitchFamily="2" charset="-78"/>
              </a:rPr>
              <a:t> </a:t>
            </a:r>
            <a:r>
              <a:rPr lang="ar-IQ" sz="54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_K_Alwand" pitchFamily="2" charset="-78"/>
              </a:rPr>
              <a:t>شةريعةتي</a:t>
            </a:r>
            <a:r>
              <a:rPr lang="ar-IQ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_K_Alwand" pitchFamily="2" charset="-78"/>
              </a:rPr>
              <a:t> </a:t>
            </a:r>
            <a:r>
              <a:rPr lang="ar-IQ" sz="54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_K_Alwand" pitchFamily="2" charset="-78"/>
              </a:rPr>
              <a:t>ئيسلام</a:t>
            </a:r>
            <a:r>
              <a:rPr lang="ar-IQ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_K_Alwand" pitchFamily="2" charset="-78"/>
              </a:rPr>
              <a:t> </a:t>
            </a:r>
            <a:r>
              <a:rPr lang="ar-IQ" sz="5400" b="1" dirty="0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_K_Alwand" pitchFamily="2" charset="-78"/>
              </a:rPr>
              <a:t>بةرامبةر</a:t>
            </a:r>
            <a:r>
              <a:rPr lang="ar-IQ" sz="5400" b="1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_K_Alwand" pitchFamily="2" charset="-78"/>
              </a:rPr>
              <a:t> </a:t>
            </a:r>
            <a:r>
              <a:rPr lang="ar-IQ" sz="5400" b="1" err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_K_Alwand" pitchFamily="2" charset="-78"/>
              </a:rPr>
              <a:t>بة</a:t>
            </a:r>
            <a:r>
              <a:rPr lang="ar-IQ" sz="5400" b="1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_K_Alwand" pitchFamily="2" charset="-78"/>
              </a:rPr>
              <a:t> هةراسان كردن و طيَضةلَي سيَكسي لةرِيَطةي ئينتةرنيَتةوة</a:t>
            </a:r>
          </a:p>
          <a:p>
            <a:pPr rtl="1">
              <a:defRPr/>
            </a:pPr>
            <a:r>
              <a:rPr lang="ar-IQ" sz="5400" b="1" smtClean="0">
                <a:ln w="11430"/>
                <a:solidFill>
                  <a:schemeClr val="bg2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_K_Alwand" pitchFamily="2" charset="-78"/>
              </a:rPr>
              <a:t>أ.د. حسن محمد ثشدةري</a:t>
            </a:r>
            <a:endParaRPr lang="en-US" sz="5400" dirty="0">
              <a:solidFill>
                <a:schemeClr val="bg2"/>
              </a:solidFill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62636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79512" y="252983"/>
            <a:ext cx="8640763" cy="4860131"/>
          </a:xfrm>
        </p:spPr>
        <p:txBody>
          <a:bodyPr rtlCol="0">
            <a:noAutofit/>
          </a:bodyPr>
          <a:lstStyle/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ar-IQ" sz="3200" smtClean="0">
                <a:solidFill>
                  <a:srgbClr val="FFFF00"/>
                </a:solidFill>
                <a:cs typeface="Ali_K_Alwand" pitchFamily="2" charset="-78"/>
              </a:rPr>
              <a:t>هؤكارة سةرةكيةكاني </a:t>
            </a:r>
            <a:r>
              <a:rPr lang="ar-IQ" sz="3200">
                <a:solidFill>
                  <a:srgbClr val="FFFF00"/>
                </a:solidFill>
                <a:cs typeface="Ali_K_Alwand" pitchFamily="2" charset="-78"/>
              </a:rPr>
              <a:t>ئةم تاوانة 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3200">
                <a:cs typeface="Ali_K_Alwand" pitchFamily="2" charset="-78"/>
              </a:rPr>
              <a:t>لاواز </a:t>
            </a:r>
            <a:r>
              <a:rPr lang="ar-IQ" sz="3200" smtClean="0">
                <a:cs typeface="Ali_K_Alwand" pitchFamily="2" charset="-78"/>
              </a:rPr>
              <a:t>بووني ثةروةردةو </a:t>
            </a:r>
            <a:r>
              <a:rPr lang="ar-IQ" sz="3200">
                <a:cs typeface="Ali_K_Alwand" pitchFamily="2" charset="-78"/>
              </a:rPr>
              <a:t>وازيعي </a:t>
            </a:r>
            <a:r>
              <a:rPr lang="ar-IQ" sz="3200" smtClean="0">
                <a:cs typeface="Ali_K_Alwand" pitchFamily="2" charset="-78"/>
              </a:rPr>
              <a:t>ئايني.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3200" smtClean="0">
                <a:cs typeface="Ali_K_Alwand" pitchFamily="2" charset="-78"/>
              </a:rPr>
              <a:t> ونةبوني كةسي ثسثؤر بؤ ووتنةوةي وانةكاني ثةروةردةي ئيسلامي.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3200" smtClean="0">
                <a:cs typeface="Ali_K_Alwand" pitchFamily="2" charset="-78"/>
              </a:rPr>
              <a:t>نةبووني رِؤشنبيري تاك 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3200" smtClean="0">
                <a:cs typeface="Ali_K_Alwand" pitchFamily="2" charset="-78"/>
              </a:rPr>
              <a:t>لاوازي ياساكان لةم بارةيةوة 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3200" smtClean="0">
                <a:cs typeface="Ali_K_Alwand" pitchFamily="2" charset="-78"/>
              </a:rPr>
              <a:t>رِاطةياندن و ئينتةرنيَتي بيَ سانسؤر و بيَ سنور (بةرِيَزان كردنةوةي دةرطاي بةرِةهايي).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3200" smtClean="0">
                <a:cs typeface="Ali_K_Alwand" pitchFamily="2" charset="-78"/>
              </a:rPr>
              <a:t>قورسي ئيجرائاتي شكات و مةحكةمة . </a:t>
            </a:r>
            <a:endParaRPr lang="ar-IQ" sz="3200">
              <a:cs typeface="Ali_K_Alwand" pitchFamily="2" charset="-78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3200" smtClean="0">
                <a:cs typeface="Ali_K_Alwand" pitchFamily="2" charset="-78"/>
              </a:rPr>
              <a:t>هةنديَ جار زيادةرِةوي لة بةكارهيناني ئينتةرنيَت(هةرضةندة)</a:t>
            </a:r>
            <a:endParaRPr lang="ar-IQ" sz="3200" smtClean="0">
              <a:cs typeface="Ali_K_Alwand" pitchFamily="2" charset="-78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3200" smtClean="0">
                <a:cs typeface="Ali_K_Alwand" pitchFamily="2" charset="-78"/>
              </a:rPr>
              <a:t>نةبوني موتابةعةي منالَ . بةجيَهيشتنيان.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440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raditional Arabic"/>
              </a:rPr>
              <a:t>.</a:t>
            </a:r>
            <a:endParaRPr lang="en-US" sz="4400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3026740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23851" y="141685"/>
            <a:ext cx="8640763" cy="4860131"/>
          </a:xfrm>
        </p:spPr>
        <p:txBody>
          <a:bodyPr rtlCol="0">
            <a:noAutofit/>
          </a:bodyPr>
          <a:lstStyle/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ar-IQ" sz="4000" smtClean="0">
                <a:solidFill>
                  <a:srgbClr val="FFFF00"/>
                </a:solidFill>
                <a:cs typeface="Ali_K_Alwand" pitchFamily="2" charset="-78"/>
              </a:rPr>
              <a:t>ليَكةوتةكاني </a:t>
            </a:r>
            <a:r>
              <a:rPr lang="ar-IQ" sz="4000">
                <a:solidFill>
                  <a:srgbClr val="FFFF00"/>
                </a:solidFill>
                <a:cs typeface="Ali_K_Alwand" pitchFamily="2" charset="-78"/>
              </a:rPr>
              <a:t>ئةم تاوانة 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4000" smtClean="0">
                <a:cs typeface="Ali_K_Alwand" pitchFamily="2" charset="-78"/>
              </a:rPr>
              <a:t>نةخؤشي دةروني.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4000">
                <a:cs typeface="Ali_K_Alwand" pitchFamily="2" charset="-78"/>
              </a:rPr>
              <a:t>ليَكترازاني خيَزان</a:t>
            </a:r>
            <a:r>
              <a:rPr lang="ar-IQ" sz="4000">
                <a:cs typeface="Ali_K_Alwand" pitchFamily="2" charset="-78"/>
              </a:rPr>
              <a:t>. </a:t>
            </a:r>
            <a:r>
              <a:rPr lang="ar-IQ" sz="4000" smtClean="0">
                <a:solidFill>
                  <a:srgbClr val="92D050"/>
                </a:solidFill>
                <a:cs typeface="Ali-A-Alwand" pitchFamily="2" charset="-78"/>
              </a:rPr>
              <a:t>(لَيْسَ </a:t>
            </a:r>
            <a:r>
              <a:rPr lang="ar-IQ" sz="4000">
                <a:solidFill>
                  <a:srgbClr val="92D050"/>
                </a:solidFill>
                <a:cs typeface="Ali-A-Alwand" pitchFamily="2" charset="-78"/>
              </a:rPr>
              <a:t>مِنَّا مَنْ خَبَّبَ امْرَأَةً </a:t>
            </a:r>
            <a:r>
              <a:rPr lang="ar-IQ" sz="4000">
                <a:solidFill>
                  <a:srgbClr val="92D050"/>
                </a:solidFill>
                <a:cs typeface="Ali-A-Alwand" pitchFamily="2" charset="-78"/>
              </a:rPr>
              <a:t>عَلَى </a:t>
            </a:r>
            <a:r>
              <a:rPr lang="ar-IQ" sz="4000" smtClean="0">
                <a:solidFill>
                  <a:srgbClr val="92D050"/>
                </a:solidFill>
                <a:cs typeface="Ali-A-Alwand" pitchFamily="2" charset="-78"/>
              </a:rPr>
              <a:t>زَوْجِهَا) رواه أبوداود</a:t>
            </a:r>
            <a:endParaRPr lang="ar-IQ" sz="4000">
              <a:solidFill>
                <a:srgbClr val="92D050"/>
              </a:solidFill>
              <a:cs typeface="Ali-A-Alwand" pitchFamily="2" charset="-78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4000" smtClean="0">
                <a:cs typeface="Ali_K_Alwand" pitchFamily="2" charset="-78"/>
              </a:rPr>
              <a:t>كوشتن لةسةر شةرةف و غسل العار نمونة.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4000" smtClean="0">
                <a:cs typeface="Ali_K_Alwand" pitchFamily="2" charset="-78"/>
              </a:rPr>
              <a:t>تيَكداني ئاسايشي كؤمةلآيةتي. (كةس ئةمين نابيَ)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4000" smtClean="0">
                <a:cs typeface="Ali_K_Alwand" pitchFamily="2" charset="-78"/>
              </a:rPr>
              <a:t>بيَ متمانةيي.. 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endParaRPr lang="ar-IQ" sz="4000" smtClean="0">
              <a:cs typeface="Ali_K_Alwand" pitchFamily="2" charset="-78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440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raditional Arabic"/>
              </a:rPr>
              <a:t>.</a:t>
            </a:r>
            <a:endParaRPr lang="en-US" sz="4400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365826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23851" y="141685"/>
            <a:ext cx="8640763" cy="4860131"/>
          </a:xfrm>
        </p:spPr>
        <p:txBody>
          <a:bodyPr rtlCol="0">
            <a:noAutofit/>
          </a:bodyPr>
          <a:lstStyle/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ar-IQ" sz="4000" smtClean="0">
                <a:solidFill>
                  <a:srgbClr val="FFFF00"/>
                </a:solidFill>
                <a:cs typeface="Ali_K_Alwand" pitchFamily="2" charset="-78"/>
              </a:rPr>
              <a:t>ضارةسةرة شةرعيةكان بؤ رِيَطري كردن لةم </a:t>
            </a:r>
            <a:r>
              <a:rPr lang="ar-IQ" sz="4000">
                <a:solidFill>
                  <a:srgbClr val="FFFF00"/>
                </a:solidFill>
                <a:cs typeface="Ali_K_Alwand" pitchFamily="2" charset="-78"/>
              </a:rPr>
              <a:t>تاوانة 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4000" smtClean="0">
                <a:cs typeface="Ali_K_Alwand" pitchFamily="2" charset="-78"/>
              </a:rPr>
              <a:t>دةركردني فةتوا لةسةر ئةم بابةتة.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4000" smtClean="0">
                <a:cs typeface="Ali_K_Alwand" pitchFamily="2" charset="-78"/>
              </a:rPr>
              <a:t>دةرضواندني ياسا و هةموار كردنةوةيان.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4000" smtClean="0">
                <a:cs typeface="Ali_K_Alwand" pitchFamily="2" charset="-78"/>
              </a:rPr>
              <a:t>سانسؤر كردني سايتة خراث و ئيباحيةكان.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4000" smtClean="0">
                <a:cs typeface="Ali_K_Alwand" pitchFamily="2" charset="-78"/>
              </a:rPr>
              <a:t>نةهيَشتني سيمكارتي بيَ ناو 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4000" smtClean="0">
                <a:cs typeface="Ali_K_Alwand" pitchFamily="2" charset="-78"/>
              </a:rPr>
              <a:t>هةلَمةتيَكي </a:t>
            </a:r>
            <a:r>
              <a:rPr lang="ar-IQ" sz="4000">
                <a:cs typeface="Ali_K_Alwand" pitchFamily="2" charset="-78"/>
              </a:rPr>
              <a:t>نيشتيماني</a:t>
            </a:r>
            <a:r>
              <a:rPr lang="ar-IQ" sz="4000">
                <a:cs typeface="Ali_K_Alwand" pitchFamily="2" charset="-78"/>
              </a:rPr>
              <a:t>. </a:t>
            </a:r>
            <a:endParaRPr lang="ar-IQ" sz="4000" smtClean="0">
              <a:cs typeface="Ali_K_Alwand" pitchFamily="2" charset="-78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4000" smtClean="0">
                <a:cs typeface="Ali_K_Alwand" pitchFamily="2" charset="-78"/>
              </a:rPr>
              <a:t>ئةثلَيكيشنيَك هةبيَت بؤ سكالآ تؤمار كردن.</a:t>
            </a: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ar-IQ" sz="4000" smtClean="0">
              <a:cs typeface="Ali_K_Alwand" pitchFamily="2" charset="-78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endParaRPr lang="ar-IQ" sz="4000">
              <a:cs typeface="Ali_K_Alwand" pitchFamily="2" charset="-78"/>
            </a:endParaRPr>
          </a:p>
          <a:p>
            <a:pPr marL="0" lvl="0" indent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ar-IQ" sz="4000" smtClean="0">
              <a:cs typeface="Ali_K_Alwand" pitchFamily="2" charset="-78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endParaRPr lang="ar-IQ" sz="4000" smtClean="0">
              <a:cs typeface="Ali_K_Alwand" pitchFamily="2" charset="-78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endParaRPr lang="ar-IQ" sz="4000" smtClean="0">
              <a:cs typeface="Ali_K_Alwand" pitchFamily="2" charset="-78"/>
            </a:endParaRP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v"/>
            </a:pPr>
            <a:r>
              <a:rPr lang="ar-IQ" sz="440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raditional Arabic"/>
              </a:rPr>
              <a:t>.</a:t>
            </a:r>
            <a:endParaRPr lang="en-US" sz="4400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305388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ist2_3149704-grunge-background-wallpap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3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000232" y="2225501"/>
            <a:ext cx="5992208" cy="110799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IQ" sz="6600" b="1" smtClean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li_K_Alwand" pitchFamily="2" charset="-78"/>
              </a:rPr>
              <a:t>سوثاس بؤ طويَطرتنتان</a:t>
            </a:r>
            <a:endParaRPr lang="en-US" sz="6600" b="1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li_K_Alwand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15414" y="2786064"/>
            <a:ext cx="377026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ar-SA" sz="5400" b="1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 </a:t>
            </a:r>
            <a:endParaRPr lang="en-US" sz="5400" b="1">
              <a:ln w="11430"/>
              <a:gradFill>
                <a:gsLst>
                  <a:gs pos="0">
                    <a:srgbClr val="C0504D">
                      <a:tint val="70000"/>
                      <a:satMod val="245000"/>
                    </a:srgbClr>
                  </a:gs>
                  <a:gs pos="75000">
                    <a:srgbClr val="C0504D">
                      <a:tint val="90000"/>
                      <a:shade val="60000"/>
                      <a:satMod val="240000"/>
                    </a:srgbClr>
                  </a:gs>
                  <a:gs pos="100000">
                    <a:srgbClr val="C0504D">
                      <a:tint val="100000"/>
                      <a:shade val="50000"/>
                      <a:satMod val="240000"/>
                    </a:srgb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5524187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428625" y="375047"/>
            <a:ext cx="8358188" cy="45005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SG">
              <a:solidFill>
                <a:prstClr val="black"/>
              </a:solidFill>
            </a:endParaRPr>
          </a:p>
        </p:txBody>
      </p:sp>
      <p:pic>
        <p:nvPicPr>
          <p:cNvPr id="2051" name="Picture 10" descr="ist2_3149704-grunge-background-wallpaper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9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357158" y="375032"/>
            <a:ext cx="8429684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ar-IQ" sz="7200" b="1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cs typeface="Ali_K_Alwand" pitchFamily="2" charset="-78"/>
              </a:rPr>
              <a:t>تةوةرةكان</a:t>
            </a:r>
            <a:endParaRPr lang="en-US" sz="7200" b="1">
              <a:ln w="11430"/>
              <a:solidFill>
                <a:schemeClr val="bg1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Ali_K_Alwand" pitchFamily="2" charset="-78"/>
            </a:endParaRPr>
          </a:p>
        </p:txBody>
      </p:sp>
      <p:sp>
        <p:nvSpPr>
          <p:cNvPr id="14" name="Subtitle 13"/>
          <p:cNvSpPr>
            <a:spLocks noGrp="1"/>
          </p:cNvSpPr>
          <p:nvPr>
            <p:ph type="subTitle" idx="1"/>
          </p:nvPr>
        </p:nvSpPr>
        <p:spPr>
          <a:xfrm>
            <a:off x="900114" y="1491854"/>
            <a:ext cx="7704137" cy="3132534"/>
          </a:xfrm>
        </p:spPr>
        <p:style>
          <a:lnRef idx="1">
            <a:schemeClr val="dk1"/>
          </a:lnRef>
          <a:fillRef idx="1002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857250" indent="-857250" algn="r" rtl="1">
              <a:buFont typeface="Wingdings" pitchFamily="2" charset="2"/>
              <a:buChar char="v"/>
              <a:defRPr/>
            </a:pPr>
            <a:r>
              <a:rPr lang="ar-IQ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ثيَشةكي..</a:t>
            </a:r>
          </a:p>
          <a:p>
            <a:pPr marL="857250" indent="-857250" algn="r" rtl="1">
              <a:buFont typeface="Wingdings" pitchFamily="2" charset="2"/>
              <a:buChar char="v"/>
              <a:defRPr/>
            </a:pPr>
            <a:r>
              <a:rPr lang="ar-IQ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حوكمي طيَضةلَي سيَكسي لة </a:t>
            </a:r>
            <a:r>
              <a:rPr lang="ar-IQ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قورئان </a:t>
            </a:r>
            <a:r>
              <a:rPr lang="ar-IQ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وفةرمودةدا.</a:t>
            </a:r>
            <a:endParaRPr lang="ar-IQ" sz="36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i_K_Alwand" pitchFamily="2" charset="-78"/>
            </a:endParaRPr>
          </a:p>
          <a:p>
            <a:pPr marL="857250" indent="-857250" algn="r" rtl="1">
              <a:buFont typeface="Wingdings" pitchFamily="2" charset="2"/>
              <a:buChar char="v"/>
              <a:defRPr/>
            </a:pPr>
            <a:r>
              <a:rPr lang="ar-IQ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سزاي طيَضةلَي </a:t>
            </a:r>
            <a:r>
              <a:rPr lang="ar-IQ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سيَكسي لة </a:t>
            </a:r>
            <a:r>
              <a:rPr lang="ar-IQ" sz="3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شةريعةتي </a:t>
            </a:r>
            <a:r>
              <a:rPr lang="ar-IQ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ئيسلام</a:t>
            </a:r>
          </a:p>
          <a:p>
            <a:pPr marL="857250" indent="-857250" algn="r" rtl="1">
              <a:buFont typeface="Wingdings" pitchFamily="2" charset="2"/>
              <a:buChar char="v"/>
              <a:defRPr/>
            </a:pPr>
            <a:r>
              <a:rPr lang="ar-IQ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هؤكارو ليَكةوتةكاني ئةم تاوانة .</a:t>
            </a:r>
          </a:p>
          <a:p>
            <a:pPr marL="857250" indent="-857250" algn="r" rtl="1">
              <a:buFont typeface="Wingdings" pitchFamily="2" charset="2"/>
              <a:buChar char="v"/>
              <a:defRPr/>
            </a:pPr>
            <a:r>
              <a:rPr lang="ar-IQ" sz="36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li_K_Alwand" pitchFamily="2" charset="-78"/>
              </a:rPr>
              <a:t>ضارةسةرة شةرعيةكان.</a:t>
            </a:r>
          </a:p>
          <a:p>
            <a:pPr marL="857250" indent="-857250" algn="r" rtl="1">
              <a:buFont typeface="Wingdings" pitchFamily="2" charset="2"/>
              <a:buChar char="v"/>
              <a:defRPr/>
            </a:pPr>
            <a:endParaRPr lang="ar-IQ" sz="540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i_K_Alwand" pitchFamily="2" charset="-78"/>
            </a:endParaRPr>
          </a:p>
          <a:p>
            <a:pPr marL="857250" indent="-857250" algn="r" rtl="1">
              <a:buFont typeface="Wingdings" pitchFamily="2" charset="2"/>
              <a:buChar char="v"/>
              <a:defRPr/>
            </a:pPr>
            <a:endParaRPr 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li_K_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9227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23851" y="141685"/>
            <a:ext cx="8640763" cy="4860131"/>
          </a:xfrm>
        </p:spPr>
        <p:txBody>
          <a:bodyPr rtlCol="0">
            <a:normAutofit fontScale="62500" lnSpcReduction="20000"/>
          </a:bodyPr>
          <a:lstStyle/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ar-IQ" sz="3200" smtClean="0">
                <a:solidFill>
                  <a:srgbClr val="FFFF00"/>
                </a:solidFill>
                <a:cs typeface="Ali_K_Alwand" pitchFamily="2" charset="-78"/>
              </a:rPr>
              <a:t>ثيَشةكي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</a:pPr>
            <a:r>
              <a:rPr lang="ar-IQ" sz="3200" spc="0" smtClean="0">
                <a:latin typeface="Calibri"/>
                <a:ea typeface="Calibri"/>
                <a:cs typeface="Ali-A-Samik"/>
              </a:rPr>
              <a:t> </a:t>
            </a:r>
            <a:r>
              <a:rPr lang="ar-IQ" sz="4000" smtClean="0">
                <a:solidFill>
                  <a:srgbClr val="FFFF00"/>
                </a:solidFill>
                <a:cs typeface="Ali_K_Alwand" pitchFamily="2" charset="-78"/>
              </a:rPr>
              <a:t>ثيَناسة: </a:t>
            </a:r>
            <a:r>
              <a:rPr lang="ar-IQ" sz="4000" spc="0" smtClean="0">
                <a:latin typeface="Calibri"/>
                <a:ea typeface="Calibri"/>
                <a:cs typeface="Ali-A-Samik"/>
              </a:rPr>
              <a:t> </a:t>
            </a:r>
            <a:r>
              <a:rPr lang="ar-IQ" sz="4000" spc="0" smtClean="0">
                <a:latin typeface="Calibri"/>
                <a:ea typeface="Calibri"/>
                <a:cs typeface="Ali_K_Alwand" pitchFamily="2" charset="-78"/>
              </a:rPr>
              <a:t>طيَضةلَي سيَكسي : بةو رِةفتارو طوفتار و ئاماذانة دةوتريَن كة بة مةبةستي جولآني سيكسي بةرامبةر بة رِةطةزي بةرامبةر ئاراستة دةكريَن.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</a:pPr>
            <a:r>
              <a:rPr lang="ar-IQ" sz="4000" spc="0" smtClean="0">
                <a:latin typeface="Calibri"/>
                <a:ea typeface="Calibri"/>
                <a:cs typeface="Ali_K_Alwand" pitchFamily="2" charset="-78"/>
              </a:rPr>
              <a:t> </a:t>
            </a:r>
            <a:r>
              <a:rPr lang="ar-IQ" sz="4000" smtClean="0">
                <a:solidFill>
                  <a:srgbClr val="FFFF00"/>
                </a:solidFill>
                <a:cs typeface="Ali_K_Alwand" pitchFamily="2" charset="-78"/>
              </a:rPr>
              <a:t>تيبيني</a:t>
            </a:r>
            <a:r>
              <a:rPr lang="ar-IQ" sz="4000" spc="0" smtClean="0">
                <a:latin typeface="Calibri"/>
                <a:ea typeface="Calibri"/>
                <a:cs typeface="Ali_K_Alwand" pitchFamily="2" charset="-78"/>
              </a:rPr>
              <a:t> : زياتر لة ثياوانةوة ئةنجام دةدريَت بةرامبةر ئافرةتان بؤية...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</a:pPr>
            <a:r>
              <a:rPr lang="ar-IQ" sz="4000" spc="0" smtClean="0">
                <a:latin typeface="Calibri"/>
                <a:ea typeface="Calibri"/>
                <a:cs typeface="Ali_K_Alwand" pitchFamily="2" charset="-78"/>
              </a:rPr>
              <a:t>طيضةلَي سيَكسي تاوانيَكة هةر لة كؤنةوة هةبووة ..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</a:pPr>
            <a:r>
              <a:rPr lang="ar-IQ" sz="4000" spc="0" smtClean="0">
                <a:latin typeface="Calibri"/>
                <a:cs typeface="Ali_K_Alwand" pitchFamily="2" charset="-78"/>
              </a:rPr>
              <a:t>بةلآم ئامراز وشيَواز و ثالَنةرةكاني لة سةردةميَك بؤ سةردةميَكي ديكة طؤرِاوة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</a:pPr>
            <a:r>
              <a:rPr lang="ar-IQ" sz="4000" spc="0" smtClean="0">
                <a:latin typeface="Calibri"/>
                <a:cs typeface="Ali_K_Alwand" pitchFamily="2" charset="-78"/>
              </a:rPr>
              <a:t>ئةطةر ثيَشتر ثياوان طيضةلَيان بة ئافرةتان كردبيَت بة قسةيان بة ئاماذة يان بة كاري نةشياو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</a:pPr>
            <a:r>
              <a:rPr lang="ar-IQ" sz="4000" spc="0" smtClean="0">
                <a:latin typeface="Calibri"/>
                <a:cs typeface="Ali_K_Alwand" pitchFamily="2" charset="-78"/>
              </a:rPr>
              <a:t>ئةوا ئيَستا بيَجطة لةوانةي سةرةوة ... تةلةفوون، ظايبةر، ميَسنجةر ، ويَنة ئيستغلال  يان جاري واهةية دةيكةنة ئةسيري خؤيان بة هؤي هةلَةيةكةوة....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</a:pPr>
            <a:r>
              <a:rPr lang="ar-IQ" sz="4000" spc="0" smtClean="0">
                <a:latin typeface="Calibri"/>
                <a:cs typeface="Ali_K_Alwand" pitchFamily="2" charset="-78"/>
              </a:rPr>
              <a:t>بؤية ثيَويستة لة هةموو سةردةميَكدا فوقةهاكان و موشةريعةكان  فةتواو ئيجتيهادي نويَ و ياساو تةشريعات وهةمواري نويَ دةربكةن بؤ بةرةنطار بوونةوةي ...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</a:pPr>
            <a:r>
              <a:rPr lang="ar-IQ" sz="4000" spc="0" smtClean="0">
                <a:latin typeface="Calibri"/>
                <a:cs typeface="Ali_K_Alwand" pitchFamily="2" charset="-78"/>
              </a:rPr>
              <a:t>هةروةها مامؤستاياني ئايني كة طاريطةرييةكي ...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Wingdings" pitchFamily="2" charset="2"/>
              <a:buChar char="Ø"/>
            </a:pPr>
            <a:r>
              <a:rPr lang="ar-IQ" sz="4000" spc="0" smtClean="0">
                <a:latin typeface="Calibri"/>
                <a:cs typeface="Ali_K_Alwand" pitchFamily="2" charset="-78"/>
              </a:rPr>
              <a:t>هةروةها وةزارةتة ثةيوةنديدارةكان (ثةروةردة خويَندني بالآ ..)..</a:t>
            </a:r>
            <a:endParaRPr lang="ar-IQ" sz="4000" spc="0" smtClean="0">
              <a:latin typeface="Calibri"/>
              <a:cs typeface="Ali_K_Alwand" pitchFamily="2" charset="-78"/>
            </a:endParaRPr>
          </a:p>
          <a:p>
            <a:pPr indent="0">
              <a:spcAft>
                <a:spcPts val="0"/>
              </a:spcAft>
              <a:buNone/>
            </a:pPr>
            <a:r>
              <a:rPr lang="ar-IQ" sz="400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raditional Arabic"/>
              </a:rPr>
              <a:t>.</a:t>
            </a:r>
            <a:endParaRPr lang="en-US" sz="4000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585062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79512" y="1"/>
            <a:ext cx="8964488" cy="5272050"/>
          </a:xfrm>
        </p:spPr>
        <p:txBody>
          <a:bodyPr rtlCol="0">
            <a:normAutofit fontScale="85000" lnSpcReduction="20000"/>
          </a:bodyPr>
          <a:lstStyle/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ar-IQ" sz="3600" smtClean="0">
                <a:solidFill>
                  <a:srgbClr val="FFFF00"/>
                </a:solidFill>
                <a:cs typeface="Ali_K_Alwand" pitchFamily="2" charset="-78"/>
              </a:rPr>
              <a:t>حوكمي طيَضةلَي </a:t>
            </a:r>
            <a:r>
              <a:rPr lang="ar-IQ" sz="3600">
                <a:solidFill>
                  <a:srgbClr val="FFFF00"/>
                </a:solidFill>
                <a:cs typeface="Ali_K_Alwand" pitchFamily="2" charset="-78"/>
              </a:rPr>
              <a:t>سيَكسي </a:t>
            </a:r>
            <a:r>
              <a:rPr lang="ar-IQ" sz="3600" smtClean="0">
                <a:solidFill>
                  <a:srgbClr val="FFFF00"/>
                </a:solidFill>
                <a:cs typeface="Ali_K_Alwand" pitchFamily="2" charset="-78"/>
              </a:rPr>
              <a:t>لة قورئان وفةرمودةدا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ar-IQ" sz="3100" smtClean="0">
              <a:solidFill>
                <a:srgbClr val="FFC000"/>
              </a:solidFill>
              <a:cs typeface="Ali_K_Alwand" pitchFamily="2" charset="-78"/>
            </a:endParaRP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ar-IQ" sz="3200" smtClean="0">
                <a:solidFill>
                  <a:srgbClr val="FFC000"/>
                </a:solidFill>
                <a:cs typeface="Ali_K_Alwand" pitchFamily="2" charset="-78"/>
              </a:rPr>
              <a:t>طيضةلَي سيَكسي كاريَكي </a:t>
            </a:r>
            <a:r>
              <a:rPr lang="ar-IQ" sz="3200">
                <a:solidFill>
                  <a:srgbClr val="FFC000"/>
                </a:solidFill>
                <a:cs typeface="Ali_K_Alwand" pitchFamily="2" charset="-78"/>
              </a:rPr>
              <a:t>حةرامةو لة طوناهة طةورةكانة و ئيسلام شةرِي لة دذي رِاطةياندووة، وكاري دةرون </a:t>
            </a:r>
            <a:r>
              <a:rPr lang="ar-IQ" sz="3200">
                <a:solidFill>
                  <a:srgbClr val="FFC000"/>
                </a:solidFill>
                <a:cs typeface="Ali_K_Alwand" pitchFamily="2" charset="-78"/>
              </a:rPr>
              <a:t>نةخؤشةكانة</a:t>
            </a:r>
            <a:r>
              <a:rPr lang="ar-IQ" sz="3200" smtClean="0">
                <a:solidFill>
                  <a:srgbClr val="FFC000"/>
                </a:solidFill>
                <a:cs typeface="Ali_K_Alwand" pitchFamily="2" charset="-78"/>
              </a:rPr>
              <a:t>.</a:t>
            </a:r>
          </a:p>
          <a:p>
            <a:pPr algn="just">
              <a:buFont typeface="Courier New" pitchFamily="49" charset="0"/>
              <a:buChar char="o"/>
            </a:pPr>
            <a:r>
              <a:rPr lang="ar-IQ" sz="3200" smtClean="0">
                <a:cs typeface="Ali_K_Alwand" pitchFamily="2" charset="-78"/>
              </a:rPr>
              <a:t>طيَضةلي </a:t>
            </a:r>
            <a:r>
              <a:rPr lang="ar-IQ" sz="3200">
                <a:cs typeface="Ali_K_Alwand" pitchFamily="2" charset="-78"/>
              </a:rPr>
              <a:t>سيكسي ئةزيةتداني دةروني تياداية بؤبةرامبةر ئةوةش بةدةقي قورئان </a:t>
            </a:r>
            <a:r>
              <a:rPr lang="ar-IQ" sz="3200">
                <a:cs typeface="Ali_K_Alwand" pitchFamily="2" charset="-78"/>
              </a:rPr>
              <a:t>حةرامةو </a:t>
            </a:r>
            <a:r>
              <a:rPr lang="ar-IQ" sz="3200" smtClean="0">
                <a:cs typeface="Ali_K_Alwand" pitchFamily="2" charset="-78"/>
              </a:rPr>
              <a:t>طوناهيَكي طةورةية خواي طةورة دةفةرمويَت: 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[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وَالَّذِينَ يُؤْذُونَ الْمُؤْمِنِينَ وَالْمُؤْمِنَاتِ بِغَيْرِ مَا اكْتَسَبُوا فَقَدِ احْتَمَلُوا بُهْتَانًا وَإِثْمًا 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مُبِينًا] 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[الأحزاب: 58]. </a:t>
            </a:r>
            <a:endParaRPr lang="ar-IQ" sz="3200">
              <a:solidFill>
                <a:srgbClr val="92D050"/>
              </a:solidFill>
              <a:cs typeface="Ali-A-Alwand" pitchFamily="2" charset="-78"/>
            </a:endParaRPr>
          </a:p>
          <a:p>
            <a:pPr algn="just">
              <a:buFont typeface="Courier New" pitchFamily="49" charset="0"/>
              <a:buChar char="o"/>
            </a:pPr>
            <a:r>
              <a:rPr lang="ar-IQ" sz="3200" smtClean="0">
                <a:cs typeface="Ali_K_Alwand" pitchFamily="2" charset="-78"/>
              </a:rPr>
              <a:t>ئيمام عيززي كوري عبد السلام وئيمامي </a:t>
            </a:r>
            <a:r>
              <a:rPr lang="ar-IQ" sz="3200" smtClean="0">
                <a:cs typeface="Ali-A-Alwand" pitchFamily="2" charset="-78"/>
              </a:rPr>
              <a:t>بيضاوي</a:t>
            </a:r>
            <a:r>
              <a:rPr lang="ar-IQ" sz="3200" smtClean="0">
                <a:cs typeface="Ali_K_Alwand" pitchFamily="2" charset="-78"/>
              </a:rPr>
              <a:t> دةفةرموون : ئةم ئايةتة لة بارةي داويَن ثيس و دلَ نةخؤشةكانةوة هاتوةتة خوارةوة كة كاتيَك ئافرةتان دةبينن ثلاري ليَدةدةن و طيضةلَي سيَكسي ثيَدةكةن و ئاماذةي ناشةرعي بةرامبةر دةدةن لةكاتيَكا ئةوان ثيَيان ناخؤشة</a:t>
            </a:r>
            <a:r>
              <a:rPr lang="ar-IQ" sz="3200" smtClean="0">
                <a:cs typeface="Ali-A-Alwand" pitchFamily="2" charset="-78"/>
              </a:rPr>
              <a:t>.(</a:t>
            </a:r>
            <a:r>
              <a:rPr lang="ar-IQ" sz="3200" smtClean="0">
                <a:latin typeface="Arial"/>
                <a:cs typeface="Ali-A-Alwand" pitchFamily="2" charset="-78"/>
              </a:rPr>
              <a:t>تفسيرعز بن عبد السلام 2</a:t>
            </a:r>
            <a:r>
              <a:rPr lang="ar-IQ" sz="3200">
                <a:latin typeface="Arial"/>
                <a:cs typeface="Ali-A-Alwand" pitchFamily="2" charset="-78"/>
              </a:rPr>
              <a:t>/ </a:t>
            </a:r>
            <a:r>
              <a:rPr lang="ar-IQ" sz="3200">
                <a:latin typeface="Arial"/>
                <a:cs typeface="Ali-A-Alwand" pitchFamily="2" charset="-78"/>
              </a:rPr>
              <a:t>589</a:t>
            </a:r>
            <a:r>
              <a:rPr lang="ar-IQ" sz="3200" smtClean="0">
                <a:latin typeface="Arial"/>
                <a:cs typeface="Ali-A-Alwand" pitchFamily="2" charset="-78"/>
              </a:rPr>
              <a:t>، و تفسير الببيضاوي 4</a:t>
            </a:r>
            <a:r>
              <a:rPr lang="ar-IQ" sz="3200">
                <a:latin typeface="Arial"/>
                <a:cs typeface="Ali-A-Alwand" pitchFamily="2" charset="-78"/>
              </a:rPr>
              <a:t>/ </a:t>
            </a:r>
            <a:r>
              <a:rPr lang="ar-IQ" sz="3200" smtClean="0">
                <a:latin typeface="Arial"/>
                <a:cs typeface="Ali-A-Alwand" pitchFamily="2" charset="-78"/>
              </a:rPr>
              <a:t>238)</a:t>
            </a:r>
            <a:endParaRPr lang="ar-IQ" sz="3200">
              <a:cs typeface="Ali_K_Alwand" pitchFamily="2" charset="-78"/>
            </a:endParaRPr>
          </a:p>
          <a:p>
            <a:pPr indent="0">
              <a:spcAft>
                <a:spcPts val="0"/>
              </a:spcAft>
              <a:buNone/>
            </a:pPr>
            <a:r>
              <a:rPr lang="ar-IQ" sz="320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raditional Arabic"/>
              </a:rPr>
              <a:t>.</a:t>
            </a:r>
            <a:endParaRPr lang="en-US" sz="3200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27293698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79512" y="141685"/>
            <a:ext cx="8964488" cy="4914341"/>
          </a:xfrm>
        </p:spPr>
        <p:txBody>
          <a:bodyPr rtlCol="0">
            <a:no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ourier New" pitchFamily="49" charset="0"/>
              <a:buChar char="o"/>
            </a:pPr>
            <a:r>
              <a:rPr lang="ar-IQ" sz="3200">
                <a:cs typeface="Ali_K_Alwand" pitchFamily="2" charset="-78"/>
              </a:rPr>
              <a:t>بةدةقي قورئان ئةو كةسانةي طيضةلَ بة ئافرةتان دةكةن بة دوو رِوو (منافق) و دلَ نةخؤش </a:t>
            </a:r>
            <a:r>
              <a:rPr lang="ar-IQ" sz="3200">
                <a:cs typeface="Ali_K_Alwand" pitchFamily="2" charset="-78"/>
              </a:rPr>
              <a:t>هةذمار </a:t>
            </a:r>
            <a:r>
              <a:rPr lang="ar-IQ" sz="3200" smtClean="0">
                <a:cs typeface="Ali_K_Alwand" pitchFamily="2" charset="-78"/>
              </a:rPr>
              <a:t>كراون، </a:t>
            </a:r>
            <a:r>
              <a:rPr lang="ar-IQ" sz="3200">
                <a:cs typeface="Ali_K_Alwand" pitchFamily="2" charset="-78"/>
              </a:rPr>
              <a:t>خواي طةورة دةفةرمويَت : [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لَئِنْ لَمْ يَنْتَهِ الْمُنَافِقُونَ وَالَّذِينَ فِي قُلُوبِهِمْ مَرَضٌ وَالْمُرْجِفُونَ فِي الْمَدِينَةِ لَنُغْرِيَنَّكَ 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بِهِمْ</a:t>
            </a:r>
            <a:r>
              <a:rPr lang="ar-IQ" sz="3200">
                <a:cs typeface="Ali_K_Alwand" pitchFamily="2" charset="-78"/>
              </a:rPr>
              <a:t>] 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(</a:t>
            </a:r>
            <a:r>
              <a:rPr lang="ar-IQ" sz="3200" smtClean="0">
                <a:solidFill>
                  <a:srgbClr val="92D050"/>
                </a:solidFill>
                <a:cs typeface="Ali-A-Alwand" pitchFamily="2" charset="-78"/>
              </a:rPr>
              <a:t>الأحزاب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: </a:t>
            </a:r>
            <a:r>
              <a:rPr lang="ar-IQ" sz="3200" smtClean="0">
                <a:solidFill>
                  <a:srgbClr val="92D050"/>
                </a:solidFill>
                <a:cs typeface="Ali-A-Alwand" pitchFamily="2" charset="-78"/>
              </a:rPr>
              <a:t>60).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ourier New" pitchFamily="49" charset="0"/>
              <a:buChar char="o"/>
            </a:pPr>
            <a:r>
              <a:rPr lang="ar-IQ" sz="3200">
                <a:cs typeface="Ali_K_Alwand" pitchFamily="2" charset="-78"/>
              </a:rPr>
              <a:t>ئيمامي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 (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ابن </a:t>
            </a:r>
            <a:r>
              <a:rPr lang="ar-IQ" sz="3200" smtClean="0">
                <a:solidFill>
                  <a:srgbClr val="92D050"/>
                </a:solidFill>
                <a:cs typeface="Ali-A-Alwand" pitchFamily="2" charset="-78"/>
              </a:rPr>
              <a:t>عباس و عكرمة 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و عطاء و طبري و سيوطي) </a:t>
            </a:r>
            <a:r>
              <a:rPr lang="ar-IQ" sz="3200">
                <a:cs typeface="Ali_K_Alwand" pitchFamily="2" charset="-78"/>
              </a:rPr>
              <a:t>كؤمةلَيك لة زانياني تةفسير</a:t>
            </a:r>
            <a:r>
              <a:rPr lang="ar-IQ" sz="3200" smtClean="0">
                <a:solidFill>
                  <a:srgbClr val="92D050"/>
                </a:solidFill>
                <a:cs typeface="Ali-A-Alwand" pitchFamily="2" charset="-78"/>
              </a:rPr>
              <a:t> </a:t>
            </a:r>
            <a:r>
              <a:rPr lang="ar-IQ" sz="3200">
                <a:cs typeface="Ali_K_Alwand" pitchFamily="2" charset="-78"/>
              </a:rPr>
              <a:t>دةفةرموون مةبةست بة دلَنةخؤش </a:t>
            </a:r>
            <a:r>
              <a:rPr lang="ar-IQ" sz="3200">
                <a:cs typeface="Ali_K_Alwand" pitchFamily="2" charset="-78"/>
              </a:rPr>
              <a:t>لة </a:t>
            </a:r>
            <a:r>
              <a:rPr lang="ar-IQ" sz="3200" smtClean="0">
                <a:cs typeface="Ali_K_Alwand" pitchFamily="2" charset="-78"/>
              </a:rPr>
              <a:t>ئايةتةكةدا </a:t>
            </a:r>
            <a:r>
              <a:rPr lang="ar-IQ" sz="3200">
                <a:cs typeface="Ali_K_Alwand" pitchFamily="2" charset="-78"/>
              </a:rPr>
              <a:t>كؤمةلَيَك دوو </a:t>
            </a:r>
            <a:r>
              <a:rPr lang="ar-IQ" sz="3200">
                <a:cs typeface="Ali_K_Alwand" pitchFamily="2" charset="-78"/>
              </a:rPr>
              <a:t>رِوو </a:t>
            </a:r>
            <a:r>
              <a:rPr lang="ar-IQ" sz="3200" smtClean="0">
                <a:cs typeface="Ali_K_Alwand" pitchFamily="2" charset="-78"/>
              </a:rPr>
              <a:t>بوون </a:t>
            </a:r>
            <a:r>
              <a:rPr lang="ar-IQ" sz="3200">
                <a:cs typeface="Ali_K_Alwand" pitchFamily="2" charset="-78"/>
              </a:rPr>
              <a:t>كة </a:t>
            </a:r>
            <a:r>
              <a:rPr lang="ar-IQ" sz="3200">
                <a:cs typeface="Ali_K_Alwand" pitchFamily="2" charset="-78"/>
              </a:rPr>
              <a:t>شويَن ئافرةتان دةكةوتن بؤ كاري خراث و </a:t>
            </a:r>
            <a:r>
              <a:rPr lang="ar-IQ" sz="3200">
                <a:cs typeface="Ali_K_Alwand" pitchFamily="2" charset="-78"/>
              </a:rPr>
              <a:t>طيضةلَيان </a:t>
            </a:r>
            <a:r>
              <a:rPr lang="ar-IQ" sz="3200" smtClean="0">
                <a:cs typeface="Ali_K_Alwand" pitchFamily="2" charset="-78"/>
              </a:rPr>
              <a:t>ثيَدةكردن و ئازاريان دةدان ئةم ئايةتة لة بارةي ئةوانةوة هاتؤتة خوارةوة (</a:t>
            </a:r>
            <a:r>
              <a:rPr lang="ar-IQ" sz="3200" smtClean="0">
                <a:cs typeface="Ali-A-Alwand" pitchFamily="2" charset="-78"/>
              </a:rPr>
              <a:t>جامع البيان للطبري: 20</a:t>
            </a:r>
            <a:r>
              <a:rPr lang="ar-IQ" sz="3200">
                <a:cs typeface="Ali_K_Alwand" pitchFamily="2" charset="-78"/>
              </a:rPr>
              <a:t>/ </a:t>
            </a:r>
            <a:r>
              <a:rPr lang="ar-IQ" sz="3200">
                <a:cs typeface="Ali_K_Alwand" pitchFamily="2" charset="-78"/>
              </a:rPr>
              <a:t>327</a:t>
            </a:r>
            <a:r>
              <a:rPr lang="ar-IQ" sz="3200">
                <a:cs typeface="Ali-A-Alwand" pitchFamily="2" charset="-78"/>
              </a:rPr>
              <a:t>، </a:t>
            </a:r>
            <a:r>
              <a:rPr lang="ar-IQ" sz="3200">
                <a:cs typeface="Ali-A-Alwand" pitchFamily="2" charset="-78"/>
              </a:rPr>
              <a:t>تفسير </a:t>
            </a:r>
            <a:r>
              <a:rPr lang="ar-IQ" sz="3200" smtClean="0">
                <a:cs typeface="Ali-A-Alwand" pitchFamily="2" charset="-78"/>
              </a:rPr>
              <a:t>القرطبي:    14/246، وتفسير الرازي 25/184)</a:t>
            </a:r>
            <a:endParaRPr lang="en-US" sz="3200" dirty="0">
              <a:cs typeface="Ali-A-Alwan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72418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51521" y="141685"/>
            <a:ext cx="8713093" cy="5001815"/>
          </a:xfrm>
        </p:spPr>
        <p:txBody>
          <a:bodyPr rtlCol="0">
            <a:noAutofit/>
          </a:bodyPr>
          <a:lstStyle/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ourier New" pitchFamily="49" charset="0"/>
              <a:buChar char="o"/>
            </a:pPr>
            <a:r>
              <a:rPr lang="ar-IQ" sz="3200" smtClean="0">
                <a:cs typeface="Ali_K_Alwand" pitchFamily="2" charset="-78"/>
              </a:rPr>
              <a:t>هةر جؤريَك لةجؤرةكاني طيَضةلَي سيَكسي </a:t>
            </a:r>
            <a:r>
              <a:rPr lang="ar-IQ" sz="3200" u="sng" smtClean="0">
                <a:cs typeface="Ali_K_Alwand" pitchFamily="2" charset="-78"/>
              </a:rPr>
              <a:t>دةكةويَتة </a:t>
            </a:r>
            <a:r>
              <a:rPr lang="ar-IQ" sz="3200" u="sng">
                <a:cs typeface="Ali_K_Alwand" pitchFamily="2" charset="-78"/>
              </a:rPr>
              <a:t>خانةي دةستدريَذي بؤسةر نامووس و كةسايةتي</a:t>
            </a:r>
            <a:r>
              <a:rPr lang="ar-IQ" sz="3200" u="sng">
                <a:cs typeface="Ali_K_Alwand" pitchFamily="2" charset="-78"/>
              </a:rPr>
              <a:t> </a:t>
            </a:r>
            <a:r>
              <a:rPr lang="ar-IQ" sz="3200" u="sng">
                <a:cs typeface="Ali_K_Alwand" pitchFamily="2" charset="-78"/>
              </a:rPr>
              <a:t>مرؤظي موسوولَمان </a:t>
            </a:r>
            <a:r>
              <a:rPr lang="ar-IQ" sz="3200">
                <a:cs typeface="Ali_K_Alwand" pitchFamily="2" charset="-78"/>
              </a:rPr>
              <a:t>، ئةو كارةش كاريَكي </a:t>
            </a:r>
            <a:r>
              <a:rPr lang="ar-IQ" sz="3200">
                <a:cs typeface="Ali_K_Alwand" pitchFamily="2" charset="-78"/>
              </a:rPr>
              <a:t>حةرام </a:t>
            </a:r>
            <a:r>
              <a:rPr lang="ar-IQ" sz="3200" smtClean="0">
                <a:cs typeface="Ali_K_Alwand" pitchFamily="2" charset="-78"/>
              </a:rPr>
              <a:t> و نا دروستة ثيَغةمبةري </a:t>
            </a:r>
            <a:r>
              <a:rPr lang="ar-IQ" sz="3200">
                <a:cs typeface="Ali_K_Alwand" pitchFamily="2" charset="-78"/>
              </a:rPr>
              <a:t>خوا </a:t>
            </a:r>
            <a:r>
              <a:rPr lang="ar-IQ" sz="3200" smtClean="0">
                <a:cs typeface="Ali_K_Alwand" pitchFamily="2" charset="-78"/>
              </a:rPr>
              <a:t>- </a:t>
            </a:r>
            <a:r>
              <a:rPr lang="ar-IQ" sz="3200" smtClean="0">
                <a:cs typeface="Ali-A-Alwand" pitchFamily="2" charset="-78"/>
              </a:rPr>
              <a:t>صلى الله عليه وسلم </a:t>
            </a:r>
            <a:r>
              <a:rPr lang="ar-IQ" sz="3200" smtClean="0">
                <a:cs typeface="Ali_K_Alwand" pitchFamily="2" charset="-78"/>
              </a:rPr>
              <a:t>-لة </a:t>
            </a:r>
            <a:r>
              <a:rPr lang="ar-IQ" sz="3200">
                <a:cs typeface="Ali_K_Alwand" pitchFamily="2" charset="-78"/>
              </a:rPr>
              <a:t>دوايين وةسيةتةكاني بؤ موسولَمانان لة حةجي مالَئاوايي ئةوةبوو : («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فَإِنَّ دِمَاءَكُمْ وَأَمْوَالَكُمْ </a:t>
            </a:r>
            <a:r>
              <a:rPr lang="ar-IQ" sz="3200" u="sng">
                <a:solidFill>
                  <a:srgbClr val="92D050"/>
                </a:solidFill>
                <a:cs typeface="Ali-A-Alwand" pitchFamily="2" charset="-78"/>
              </a:rPr>
              <a:t>وَأَعْرَاضَكُمْ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 عَلَيْكُمْ حَرَامٌ، كَحُرْمَةِ يَوْمِكُمْ هَذَا، فِي بَلَدِكُمْ هَذَا، فِي شَهْرِكُمْ هَذَا»، 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فأعادها </a:t>
            </a:r>
            <a:r>
              <a:rPr lang="ar-IQ" sz="3200" smtClean="0">
                <a:solidFill>
                  <a:srgbClr val="92D050"/>
                </a:solidFill>
                <a:cs typeface="Ali-A-Alwand" pitchFamily="2" charset="-78"/>
              </a:rPr>
              <a:t>مرارًا</a:t>
            </a:r>
            <a:r>
              <a:rPr lang="ar-IQ" sz="3200" smtClean="0">
                <a:cs typeface="Ali_K_Alwand" pitchFamily="2" charset="-78"/>
              </a:rPr>
              <a:t>) </a:t>
            </a:r>
            <a:r>
              <a:rPr lang="ar-IQ" sz="3200">
                <a:cs typeface="Ali-A-Alwand" pitchFamily="2" charset="-78"/>
              </a:rPr>
              <a:t>رواه </a:t>
            </a:r>
            <a:r>
              <a:rPr lang="ar-IQ" sz="3200" smtClean="0">
                <a:cs typeface="Ali-A-Alwand" pitchFamily="2" charset="-78"/>
              </a:rPr>
              <a:t>البخاري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ourier New" pitchFamily="49" charset="0"/>
              <a:buChar char="o"/>
            </a:pPr>
            <a:r>
              <a:rPr lang="ar-IQ" sz="3200" smtClean="0">
                <a:cs typeface="Ali-A-Alwand" pitchFamily="2" charset="-78"/>
              </a:rPr>
              <a:t> - </a:t>
            </a:r>
            <a:r>
              <a:rPr lang="ar-IQ" sz="3200" smtClean="0">
                <a:cs typeface="Ali_K_Alwand" pitchFamily="2" charset="-78"/>
              </a:rPr>
              <a:t>هةر </a:t>
            </a:r>
            <a:r>
              <a:rPr lang="ar-IQ" sz="3200">
                <a:cs typeface="Ali_K_Alwand" pitchFamily="2" charset="-78"/>
              </a:rPr>
              <a:t>لة وةسيةتةكاني لةو حةجةدا </a:t>
            </a:r>
            <a:r>
              <a:rPr lang="ar-IQ" sz="3200">
                <a:cs typeface="Ali_K_Alwand" pitchFamily="2" charset="-78"/>
              </a:rPr>
              <a:t>كة </a:t>
            </a:r>
            <a:r>
              <a:rPr lang="ar-IQ" sz="3200" smtClean="0">
                <a:cs typeface="Ali_K_Alwand" pitchFamily="2" charset="-78"/>
              </a:rPr>
              <a:t>دوو مانط و نيو ثيَش </a:t>
            </a:r>
            <a:r>
              <a:rPr lang="ar-IQ" sz="3200">
                <a:cs typeface="Ali_K_Alwand" pitchFamily="2" charset="-78"/>
              </a:rPr>
              <a:t>وةفاتي </a:t>
            </a:r>
            <a:r>
              <a:rPr lang="ar-IQ" sz="3200" smtClean="0">
                <a:cs typeface="Ali_K_Alwand" pitchFamily="2" charset="-78"/>
              </a:rPr>
              <a:t>فةرمووي: </a:t>
            </a:r>
            <a:r>
              <a:rPr lang="ar-IQ" sz="3200" smtClean="0">
                <a:solidFill>
                  <a:srgbClr val="92D050"/>
                </a:solidFill>
                <a:cs typeface="Ali-A-Alwand" pitchFamily="2" charset="-78"/>
              </a:rPr>
              <a:t>(وَاسْتَوْصُوا 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بِالنِّسَاءِ 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خَيْرًا</a:t>
            </a:r>
            <a:r>
              <a:rPr lang="ar-IQ" sz="3200" smtClean="0">
                <a:solidFill>
                  <a:srgbClr val="92D050"/>
                </a:solidFill>
                <a:cs typeface="Ali-A-Alwand" pitchFamily="2" charset="-78"/>
              </a:rPr>
              <a:t>). و </a:t>
            </a:r>
            <a:r>
              <a:rPr lang="ar-IQ" sz="3200" smtClean="0">
                <a:cs typeface="Ali_K_Alwand" pitchFamily="2" charset="-78"/>
              </a:rPr>
              <a:t>(</a:t>
            </a:r>
            <a:r>
              <a:rPr lang="ar-IQ" sz="3200" smtClean="0">
                <a:solidFill>
                  <a:srgbClr val="92D050"/>
                </a:solidFill>
                <a:cs typeface="Ali-A-Alwand" pitchFamily="2" charset="-78"/>
              </a:rPr>
              <a:t>خَيرُكُم 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خَيرُكُم </a:t>
            </a:r>
            <a:r>
              <a:rPr lang="ar-IQ" sz="3200" smtClean="0">
                <a:solidFill>
                  <a:srgbClr val="92D050"/>
                </a:solidFill>
                <a:cs typeface="Ali-A-Alwand" pitchFamily="2" charset="-78"/>
              </a:rPr>
              <a:t>للنِّسَاءِ</a:t>
            </a:r>
            <a:r>
              <a:rPr lang="ar-IQ" sz="3200" smtClean="0">
                <a:cs typeface="Ali_K_Alwand" pitchFamily="2" charset="-78"/>
              </a:rPr>
              <a:t>) رواة الحاكم.</a:t>
            </a:r>
          </a:p>
          <a:p>
            <a:pPr lvl="0" algn="just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ourier New" pitchFamily="49" charset="0"/>
              <a:buChar char="o"/>
            </a:pPr>
            <a:r>
              <a:rPr lang="ar-IQ" sz="3200" smtClean="0">
                <a:cs typeface="Ali_K_Alwand" pitchFamily="2" charset="-78"/>
              </a:rPr>
              <a:t>ثيَغةمبةري </a:t>
            </a:r>
            <a:r>
              <a:rPr lang="ar-IQ" sz="3200" smtClean="0">
                <a:solidFill>
                  <a:srgbClr val="FFFFFF"/>
                </a:solidFill>
                <a:cs typeface="Ali_K_Alwand" pitchFamily="2" charset="-78"/>
              </a:rPr>
              <a:t>خوا </a:t>
            </a:r>
            <a:r>
              <a:rPr lang="ar-IQ" sz="3200">
                <a:solidFill>
                  <a:srgbClr val="FFFFFF"/>
                </a:solidFill>
                <a:cs typeface="Ali_K_Alwand" pitchFamily="2" charset="-78"/>
              </a:rPr>
              <a:t>- </a:t>
            </a:r>
            <a:r>
              <a:rPr lang="ar-IQ" sz="3200">
                <a:solidFill>
                  <a:srgbClr val="FFFFFF"/>
                </a:solidFill>
                <a:cs typeface="Ali-A-Alwand" pitchFamily="2" charset="-78"/>
              </a:rPr>
              <a:t>صلى الله عليه وسلم </a:t>
            </a:r>
            <a:r>
              <a:rPr lang="ar-IQ" sz="3200">
                <a:solidFill>
                  <a:srgbClr val="FFFFFF"/>
                </a:solidFill>
                <a:cs typeface="Ali_K_Alwand" pitchFamily="2" charset="-78"/>
              </a:rPr>
              <a:t>-</a:t>
            </a:r>
            <a:r>
              <a:rPr lang="ar-IQ" sz="3200">
                <a:cs typeface="Ali_K_Alwand" pitchFamily="2" charset="-78"/>
              </a:rPr>
              <a:t> لة رِيزي هةرة طوناهة طةورةكان هةذماري كردووة ئةوتا دةفةرمويَ: 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(إِنَّ مِنْ أَكْبَرِ الْكَبَائِرِ، اسْتِطَالَةَ الْمَرْءِ فِي عِرْضِ رَجُلٍ مُسْلِمٍ </a:t>
            </a:r>
            <a:r>
              <a:rPr lang="ar-IQ" sz="3200">
                <a:solidFill>
                  <a:srgbClr val="92D050"/>
                </a:solidFill>
                <a:cs typeface="Ali-A-Alwand" pitchFamily="2" charset="-78"/>
              </a:rPr>
              <a:t>بِغَيْرِ </a:t>
            </a:r>
            <a:r>
              <a:rPr lang="ar-IQ" sz="3200" smtClean="0">
                <a:solidFill>
                  <a:srgbClr val="92D050"/>
                </a:solidFill>
                <a:cs typeface="Ali-A-Alwand" pitchFamily="2" charset="-78"/>
              </a:rPr>
              <a:t>حَقّ) رواه أبو داود</a:t>
            </a:r>
            <a:endParaRPr lang="ar-IQ" sz="3200">
              <a:solidFill>
                <a:srgbClr val="92D050"/>
              </a:solidFill>
              <a:cs typeface="Ali-A-Alwand" pitchFamily="2" charset="-78"/>
            </a:endParaRP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ourier New" pitchFamily="49" charset="0"/>
              <a:buChar char="o"/>
            </a:pPr>
            <a:endParaRPr lang="ar-IQ" sz="3200">
              <a:cs typeface="Ali_K_Alwand" pitchFamily="2" charset="-78"/>
            </a:endParaRPr>
          </a:p>
          <a:p>
            <a:pPr indent="0">
              <a:spcAft>
                <a:spcPts val="0"/>
              </a:spcAft>
              <a:buNone/>
            </a:pPr>
            <a:r>
              <a:rPr lang="ar-IQ" sz="320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raditional Arabic"/>
              </a:rPr>
              <a:t>.</a:t>
            </a:r>
            <a:endParaRPr lang="en-US" sz="3200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1996228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23851" y="141685"/>
            <a:ext cx="8640763" cy="4860131"/>
          </a:xfrm>
        </p:spPr>
        <p:txBody>
          <a:bodyPr rtlCol="0">
            <a:no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ourier New" pitchFamily="49" charset="0"/>
              <a:buChar char="o"/>
            </a:pPr>
            <a:r>
              <a:rPr lang="ar-IQ" sz="2800" smtClean="0">
                <a:cs typeface="Ali_K_Alwand" pitchFamily="2" charset="-78"/>
              </a:rPr>
              <a:t>ثيَضةوانةي </a:t>
            </a:r>
            <a:r>
              <a:rPr lang="ar-IQ" sz="2800">
                <a:cs typeface="Ali_K_Alwand" pitchFamily="2" charset="-78"/>
              </a:rPr>
              <a:t>رِوةشت و بةها بةرزةكانة كة ئايني ثيرؤزي ئيسلام بانطةشةي بؤ كردووة  ثيَغةمبةري خوا - صلى الله عليه وسلم -  دةفةرمويَ</a:t>
            </a:r>
            <a:r>
              <a:rPr lang="ar-IQ" sz="2800">
                <a:cs typeface="Ali_K_Alwand" pitchFamily="2" charset="-78"/>
              </a:rPr>
              <a:t>: </a:t>
            </a:r>
            <a:r>
              <a:rPr lang="ar-IQ" sz="2800" smtClean="0">
                <a:solidFill>
                  <a:srgbClr val="92D050"/>
                </a:solidFill>
                <a:cs typeface="Ali-A-Alwand" pitchFamily="2" charset="-78"/>
              </a:rPr>
              <a:t>(أَكْمَلُ </a:t>
            </a:r>
            <a:r>
              <a:rPr lang="ar-IQ" sz="2800">
                <a:solidFill>
                  <a:srgbClr val="92D050"/>
                </a:solidFill>
                <a:cs typeface="Ali-A-Alwand" pitchFamily="2" charset="-78"/>
              </a:rPr>
              <a:t>الْمُؤْمِنِينَ إِيمَانًا أَحْسَنُهُمْ خُلُقًا، وَخِيَارُكُمْ </a:t>
            </a:r>
            <a:r>
              <a:rPr lang="ar-IQ" sz="2800">
                <a:solidFill>
                  <a:srgbClr val="92D050"/>
                </a:solidFill>
                <a:cs typeface="Ali-A-Alwand" pitchFamily="2" charset="-78"/>
              </a:rPr>
              <a:t>خِيَارُكُمْ </a:t>
            </a:r>
            <a:r>
              <a:rPr lang="ar-IQ" sz="2800" smtClean="0">
                <a:solidFill>
                  <a:srgbClr val="92D050"/>
                </a:solidFill>
                <a:cs typeface="Ali-A-Alwand" pitchFamily="2" charset="-78"/>
              </a:rPr>
              <a:t>لِنِسَائِهِمْ) </a:t>
            </a:r>
            <a:r>
              <a:rPr lang="ar-IQ" sz="2800">
                <a:solidFill>
                  <a:srgbClr val="92D050"/>
                </a:solidFill>
                <a:cs typeface="Ali-A-Alwand" pitchFamily="2" charset="-78"/>
              </a:rPr>
              <a:t>رواه </a:t>
            </a:r>
            <a:r>
              <a:rPr lang="ar-IQ" sz="2800" smtClean="0">
                <a:solidFill>
                  <a:srgbClr val="92D050"/>
                </a:solidFill>
                <a:cs typeface="Ali-A-Alwand" pitchFamily="2" charset="-78"/>
              </a:rPr>
              <a:t>الترمذي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ourier New" pitchFamily="49" charset="0"/>
              <a:buChar char="o"/>
            </a:pPr>
            <a:r>
              <a:rPr lang="ar-IQ" sz="2800">
                <a:cs typeface="Ali_K_Alwand" pitchFamily="2" charset="-78"/>
              </a:rPr>
              <a:t>بؤ ثاريَزطاري كردن لة عيففةت و ثاكي ثياوان و ئافرةتان </a:t>
            </a:r>
            <a:r>
              <a:rPr lang="ar-IQ" sz="2800">
                <a:cs typeface="Ali_K_Alwand" pitchFamily="2" charset="-78"/>
              </a:rPr>
              <a:t>تةنانةت </a:t>
            </a:r>
            <a:r>
              <a:rPr lang="ar-IQ" sz="2800" smtClean="0">
                <a:cs typeface="Ali_K_Alwand" pitchFamily="2" charset="-78"/>
              </a:rPr>
              <a:t>رِوانيني بؤ رِةطةزي بةرامبةر بة </a:t>
            </a:r>
            <a:r>
              <a:rPr lang="ar-IQ" sz="2800">
                <a:cs typeface="Ali_K_Alwand" pitchFamily="2" charset="-78"/>
              </a:rPr>
              <a:t>شةهوةت ونيازي خراثي حةرام </a:t>
            </a:r>
            <a:r>
              <a:rPr lang="ar-IQ" sz="2800">
                <a:cs typeface="Ali_K_Alwand" pitchFamily="2" charset="-78"/>
              </a:rPr>
              <a:t>كردووة </a:t>
            </a:r>
            <a:r>
              <a:rPr lang="ar-IQ" sz="2800">
                <a:solidFill>
                  <a:srgbClr val="92D050"/>
                </a:solidFill>
                <a:cs typeface="Ali-A-Alwand" pitchFamily="2" charset="-78"/>
              </a:rPr>
              <a:t>[يَعْلَمُ خَائِنَةَ الْأَعْيُنِ وَمَا </a:t>
            </a:r>
            <a:r>
              <a:rPr lang="ar-IQ" sz="2800">
                <a:solidFill>
                  <a:srgbClr val="92D050"/>
                </a:solidFill>
                <a:cs typeface="Ali-A-Alwand" pitchFamily="2" charset="-78"/>
              </a:rPr>
              <a:t>تُخْفِي </a:t>
            </a:r>
            <a:r>
              <a:rPr lang="ar-IQ" sz="2800">
                <a:solidFill>
                  <a:srgbClr val="92D050"/>
                </a:solidFill>
                <a:cs typeface="Ali-A-Alwand" pitchFamily="2" charset="-78"/>
              </a:rPr>
              <a:t>الصُّدُورُ] (سورة غافر: 19</a:t>
            </a:r>
            <a:r>
              <a:rPr lang="ar-IQ" sz="2800">
                <a:solidFill>
                  <a:srgbClr val="92D050"/>
                </a:solidFill>
                <a:cs typeface="Ali-A-Alwand" pitchFamily="2" charset="-78"/>
              </a:rPr>
              <a:t>). </a:t>
            </a:r>
            <a:r>
              <a:rPr lang="ar-IQ" sz="2800">
                <a:cs typeface="Ali_K_Alwand" pitchFamily="2" charset="-78"/>
              </a:rPr>
              <a:t>هةروةها دةفةرمويَ: </a:t>
            </a:r>
            <a:r>
              <a:rPr lang="ar-IQ" sz="2800" smtClean="0">
                <a:solidFill>
                  <a:srgbClr val="92D050"/>
                </a:solidFill>
                <a:cs typeface="Ali-A-Alwand" pitchFamily="2" charset="-78"/>
              </a:rPr>
              <a:t>[قلْ </a:t>
            </a:r>
            <a:r>
              <a:rPr lang="ar-IQ" sz="2800">
                <a:solidFill>
                  <a:srgbClr val="92D050"/>
                </a:solidFill>
                <a:cs typeface="Ali-A-Alwand" pitchFamily="2" charset="-78"/>
              </a:rPr>
              <a:t>لِلْمُؤْمِنِينَ يَغُضُّوا مِنْ أَبْصَارِهِمْ وَيَحْفَظُوا فُرُوجَهُمْ ذَلِكَ أَزْكَى لَهُمْ إِنَّ اللَّهَ خَبِيرٌ </a:t>
            </a:r>
            <a:r>
              <a:rPr lang="ar-IQ" sz="2800">
                <a:solidFill>
                  <a:srgbClr val="92D050"/>
                </a:solidFill>
                <a:cs typeface="Ali-A-Alwand" pitchFamily="2" charset="-78"/>
              </a:rPr>
              <a:t>بِمَا </a:t>
            </a:r>
            <a:r>
              <a:rPr lang="ar-IQ" sz="2800" smtClean="0">
                <a:solidFill>
                  <a:srgbClr val="92D050"/>
                </a:solidFill>
                <a:cs typeface="Ali-A-Alwand" pitchFamily="2" charset="-78"/>
              </a:rPr>
              <a:t>يَصْنَعُونَ] (سورة النور: 30</a:t>
            </a:r>
            <a:r>
              <a:rPr lang="ar-IQ" sz="2800">
                <a:solidFill>
                  <a:srgbClr val="92D050"/>
                </a:solidFill>
                <a:cs typeface="Ali-A-Alwand" pitchFamily="2" charset="-78"/>
              </a:rPr>
              <a:t>)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ourier New" pitchFamily="49" charset="0"/>
              <a:buChar char="o"/>
            </a:pPr>
            <a:r>
              <a:rPr lang="ar-IQ" sz="2800" smtClean="0">
                <a:cs typeface="Ali_K_Alwand" pitchFamily="2" charset="-78"/>
              </a:rPr>
              <a:t>هةرِةشةي لة ئةنجامدةرةكةي كردووة بة سزاي سةخت لة دنياو دوا رِؤذدا.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ourier New" pitchFamily="49" charset="0"/>
              <a:buChar char="o"/>
            </a:pPr>
            <a:r>
              <a:rPr lang="ar-IQ" sz="2800" smtClean="0">
                <a:cs typeface="Ali_K_Alwand" pitchFamily="2" charset="-78"/>
              </a:rPr>
              <a:t>ثيَشيَل كردني مةبةستة بالآكاني شةريعةتة ضونكة شةريعةت رِيَزي بؤ هةموو مرؤظيَك داناوةو فةرزي كردووة كة ثاريَزطاري لة تايبةتمةندييةكاني بكريَت خواي طةورة دةفةرمويَت: ( </a:t>
            </a:r>
            <a:r>
              <a:rPr lang="ar-IQ" sz="2800" smtClean="0">
                <a:cs typeface="Ali-A-Alwand" pitchFamily="2" charset="-78"/>
              </a:rPr>
              <a:t>ولقد كرمنا بني آدم</a:t>
            </a:r>
            <a:r>
              <a:rPr lang="ar-IQ" sz="2800" smtClean="0">
                <a:cs typeface="Ali_K_Alwand" pitchFamily="2" charset="-78"/>
              </a:rPr>
              <a:t> )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ourier New" pitchFamily="49" charset="0"/>
              <a:buChar char="o"/>
            </a:pPr>
            <a:endParaRPr lang="en-US" sz="3600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2601071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23851" y="141685"/>
            <a:ext cx="8640763" cy="4860131"/>
          </a:xfrm>
        </p:spPr>
        <p:txBody>
          <a:bodyPr rtlCol="0">
            <a:no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ourier New" pitchFamily="49" charset="0"/>
              <a:buChar char="o"/>
            </a:pPr>
            <a:r>
              <a:rPr lang="ar-IQ" sz="3200" smtClean="0">
                <a:cs typeface="Ali_K_Alwand" pitchFamily="2" charset="-78"/>
              </a:rPr>
              <a:t>ثيَغةمبةر</a:t>
            </a:r>
            <a:r>
              <a:rPr lang="ar-IQ" sz="3200" smtClean="0">
                <a:cs typeface="Ali-A-Alwand" pitchFamily="2" charset="-78"/>
              </a:rPr>
              <a:t>  - صلى الله عليه وسلم - </a:t>
            </a:r>
            <a:r>
              <a:rPr lang="ar-IQ" sz="3200" smtClean="0">
                <a:cs typeface="Ali_K_Alwand" pitchFamily="2" charset="-78"/>
              </a:rPr>
              <a:t>لة صولح هاو ثةيمانيدا بوو لةطةلَ جولةكةكاني بني قةينوقاع بةلآم كاتيَك طيضةلَي سيكسيان كرد بة ئئافرةتيَكي موسولَمان ثةيماني لةطةلَ هةلَوةشاندنةوةو دةري كردن لة مةدينة.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ourier New" pitchFamily="49" charset="0"/>
              <a:buChar char="o"/>
            </a:pPr>
            <a:r>
              <a:rPr lang="ar-IQ" sz="3200" smtClean="0">
                <a:cs typeface="Ali_K_Alwand" pitchFamily="2" charset="-78"/>
              </a:rPr>
              <a:t>ئيمامي عومةر نةصري كورِي حةججاجي نةفي كرد لة مةدينة هةرلةسةر ئةو بابةتانة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ourier New" pitchFamily="49" charset="0"/>
              <a:buChar char="o"/>
            </a:pPr>
            <a:r>
              <a:rPr lang="ar-IQ" sz="2800">
                <a:solidFill>
                  <a:srgbClr val="FFFFFF"/>
                </a:solidFill>
                <a:cs typeface="Ali_K_Alwand" pitchFamily="2" charset="-78"/>
              </a:rPr>
              <a:t>لة رِيبا و سوو خواردن ثيسترة كة خودا شةرِي دذي رِيبا خؤران رِاطةياندووة خواي طةورة دةفةرمويَ: [</a:t>
            </a:r>
            <a:r>
              <a:rPr lang="ar-IQ" sz="2800">
                <a:solidFill>
                  <a:srgbClr val="92D050"/>
                </a:solidFill>
                <a:cs typeface="Ali-A-Alwand" pitchFamily="2" charset="-78"/>
              </a:rPr>
              <a:t>يَا أَيُّهَا الَّذِينَ آمَنُوا اتَّقُوا اللَّهَ وَذَرُوا مَا بَقِيَ مِنَ الرِّبَا إِنْ كُنْتُمْ مُؤْمِنِينَ (278) فَإِنْ لَمْ تَفْعَلُوا فَأْذَنُوا بِحَرْبٍ مِنَ اللَّهِ وَرَسُولِهٍٍِ] سورة البقرة: 278- 279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ourier New" pitchFamily="49" charset="0"/>
              <a:buChar char="o"/>
            </a:pPr>
            <a:r>
              <a:rPr lang="ar-IQ" sz="2800">
                <a:solidFill>
                  <a:srgbClr val="FFFFFF"/>
                </a:solidFill>
                <a:cs typeface="Ali_K_Alwand" pitchFamily="2" charset="-78"/>
              </a:rPr>
              <a:t> دةي طيضةلَي سيَكسي لة هةموو جؤرةكاني رِيبا خواردن حةرامترة ثيَغةمبةري خوا - </a:t>
            </a:r>
            <a:r>
              <a:rPr lang="ar-IQ" sz="2800">
                <a:solidFill>
                  <a:srgbClr val="FFFFFF"/>
                </a:solidFill>
                <a:cs typeface="Ali-A-Alwand" pitchFamily="2" charset="-78"/>
              </a:rPr>
              <a:t>صلى الله عليه وسلم </a:t>
            </a:r>
            <a:r>
              <a:rPr lang="ar-IQ" sz="2800">
                <a:solidFill>
                  <a:srgbClr val="FFFFFF"/>
                </a:solidFill>
                <a:cs typeface="Ali_K_Alwand" pitchFamily="2" charset="-78"/>
              </a:rPr>
              <a:t>-  دةفةرمويَ:  </a:t>
            </a:r>
            <a:r>
              <a:rPr lang="ar-IQ" sz="2800">
                <a:solidFill>
                  <a:srgbClr val="92D050"/>
                </a:solidFill>
                <a:cs typeface="Ali-A-Alwand" pitchFamily="2" charset="-78"/>
              </a:rPr>
              <a:t>(«إِنَّ مِنْ أَرْبَى الرِّبَا الِاسْتِطَالَةَ فِي عِرْضِ الْمُسْلِمِ بِغَيْرِ حَقّ)</a:t>
            </a:r>
            <a:r>
              <a:rPr lang="ar-IQ" sz="2800">
                <a:solidFill>
                  <a:srgbClr val="FFFFFF"/>
                </a:solidFill>
                <a:cs typeface="Ali_K_Alwand" pitchFamily="2" charset="-78"/>
              </a:rPr>
              <a:t>. </a:t>
            </a:r>
            <a:r>
              <a:rPr lang="ar-IQ" sz="2800">
                <a:solidFill>
                  <a:srgbClr val="FFFFFF"/>
                </a:solidFill>
                <a:cs typeface="Ali-A-Alwand" pitchFamily="2" charset="-78"/>
              </a:rPr>
              <a:t>أخرجه الإمام أحمد في "مسنده"، وأبو داود في "سننه"، </a:t>
            </a:r>
          </a:p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buClrTx/>
              <a:buFont typeface="Courier New" pitchFamily="49" charset="0"/>
              <a:buChar char="o"/>
            </a:pPr>
            <a:endParaRPr lang="ar-IQ" sz="3600">
              <a:solidFill>
                <a:srgbClr val="FFFFFF"/>
              </a:solidFill>
              <a:cs typeface="Ali_K_Alwand" pitchFamily="2" charset="-78"/>
            </a:endParaRPr>
          </a:p>
          <a:p>
            <a:pPr lvl="0" indent="0">
              <a:spcAft>
                <a:spcPts val="0"/>
              </a:spcAft>
              <a:buClr>
                <a:srgbClr val="DC9E1F"/>
              </a:buClr>
              <a:buNone/>
            </a:pPr>
            <a:r>
              <a:rPr lang="ar-IQ" sz="3600">
                <a:solidFill>
                  <a:srgbClr val="000000"/>
                </a:solidFill>
                <a:latin typeface="Times New Roman"/>
                <a:ea typeface="Times New Roman"/>
                <a:cs typeface="Traditional Arabic"/>
              </a:rPr>
              <a:t>.</a:t>
            </a:r>
            <a:r>
              <a:rPr lang="ar-IQ" sz="3600" smtClean="0">
                <a:cs typeface="Ali_K_Alwand" pitchFamily="2" charset="-78"/>
              </a:rPr>
              <a:t> </a:t>
            </a:r>
            <a:endParaRPr lang="ar-IQ" sz="3600">
              <a:cs typeface="Ali_K_Alwand" pitchFamily="2" charset="-78"/>
            </a:endParaRPr>
          </a:p>
          <a:p>
            <a:pPr indent="0">
              <a:spcAft>
                <a:spcPts val="0"/>
              </a:spcAft>
              <a:buNone/>
            </a:pPr>
            <a:r>
              <a:rPr lang="ar-IQ" sz="360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raditional Arabic"/>
              </a:rPr>
              <a:t>.</a:t>
            </a:r>
            <a:endParaRPr lang="en-US" sz="3600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203925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323851" y="141685"/>
            <a:ext cx="8640763" cy="4860131"/>
          </a:xfrm>
        </p:spPr>
        <p:txBody>
          <a:bodyPr rtlCol="0">
            <a:noAutofit/>
          </a:bodyPr>
          <a:lstStyle/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r>
              <a:rPr lang="ar-IQ" sz="4400" smtClean="0">
                <a:solidFill>
                  <a:srgbClr val="FFFF00"/>
                </a:solidFill>
                <a:cs typeface="Ali_K_Alwand" pitchFamily="2" charset="-78"/>
              </a:rPr>
              <a:t>سزاي دنيايي طيضةلَي سيَكسي لة شةريعةتي ئيسلام</a:t>
            </a:r>
          </a:p>
          <a:p>
            <a:pPr marL="0" lv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None/>
            </a:pPr>
            <a:endParaRPr lang="ar-IQ" sz="3200" smtClean="0">
              <a:solidFill>
                <a:srgbClr val="FFFF00"/>
              </a:solidFill>
              <a:cs typeface="Ali_K_Alwand" pitchFamily="2" charset="-78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Tx/>
            </a:pPr>
            <a:r>
              <a:rPr lang="ar-IQ" sz="3200" smtClean="0">
                <a:cs typeface="Ali_K_Alwand" pitchFamily="2" charset="-78"/>
              </a:rPr>
              <a:t>هيض سزايةكي حةددي بؤ دانةنراوة بةلَكو ئةو جؤرة تاوانانة سزاي تةعزيريان بؤ دانراوة واتة: قازي بة ثيَي مولابةساتي تاوانةكةو حالَي تاوانبار و ئةندازةكةي سزايةك دياري دةكات كة نةطاتة هةشتا جةلَدة. </a:t>
            </a: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ClrTx/>
            </a:pPr>
            <a:r>
              <a:rPr lang="ar-IQ" sz="3200" smtClean="0">
                <a:cs typeface="Ali_K_Alwand" pitchFamily="2" charset="-78"/>
              </a:rPr>
              <a:t>ئةمة لة كاتيكدا كة نةطةيشتة تاواني زيناو ليواتة ئةطةر طةيشتة ئةو ئةندازةية ئةوة حةددي زيناي بةسةر تاوانبارةكة جيبةجيَ دةكريَت</a:t>
            </a:r>
          </a:p>
          <a:p>
            <a:pPr indent="0">
              <a:spcAft>
                <a:spcPts val="0"/>
              </a:spcAft>
              <a:buNone/>
            </a:pPr>
            <a:r>
              <a:rPr lang="ar-IQ" sz="440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Traditional Arabic"/>
              </a:rPr>
              <a:t>.</a:t>
            </a:r>
            <a:endParaRPr lang="en-US" sz="4400" dirty="0" smtClean="0">
              <a:solidFill>
                <a:srgbClr val="000000"/>
              </a:solidFill>
              <a:effectLst/>
              <a:latin typeface="Times New Roman"/>
              <a:ea typeface="Times New Roman"/>
              <a:cs typeface="Traditional Arabic"/>
            </a:endParaRPr>
          </a:p>
        </p:txBody>
      </p:sp>
    </p:spTree>
    <p:extLst>
      <p:ext uri="{BB962C8B-B14F-4D97-AF65-F5344CB8AC3E}">
        <p14:creationId xmlns:p14="http://schemas.microsoft.com/office/powerpoint/2010/main" val="1422744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أفق">
  <a:themeElements>
    <a:clrScheme name="أف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أف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أف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أفق">
    <a:dk1>
      <a:srgbClr val="000000"/>
    </a:dk1>
    <a:lt1>
      <a:srgbClr val="FFFFFF"/>
    </a:lt1>
    <a:dk2>
      <a:srgbClr val="1F2123"/>
    </a:dk2>
    <a:lt2>
      <a:srgbClr val="DC9E1F"/>
    </a:lt2>
    <a:accent1>
      <a:srgbClr val="7E97AD"/>
    </a:accent1>
    <a:accent2>
      <a:srgbClr val="CC8E60"/>
    </a:accent2>
    <a:accent3>
      <a:srgbClr val="7A6A60"/>
    </a:accent3>
    <a:accent4>
      <a:srgbClr val="B4936D"/>
    </a:accent4>
    <a:accent5>
      <a:srgbClr val="67787B"/>
    </a:accent5>
    <a:accent6>
      <a:srgbClr val="9D936F"/>
    </a:accent6>
    <a:hlink>
      <a:srgbClr val="646464"/>
    </a:hlink>
    <a:folHlink>
      <a:srgbClr val="96969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7385</TotalTime>
  <Words>1082</Words>
  <Application>Microsoft Office PowerPoint</Application>
  <PresentationFormat>عرض على الشاشة (9:16)‏</PresentationFormat>
  <Paragraphs>103</Paragraphs>
  <Slides>13</Slides>
  <Notes>13</Notes>
  <HiddenSlides>0</HiddenSlides>
  <MMClips>0</MMClips>
  <ScaleCrop>false</ScaleCrop>
  <HeadingPairs>
    <vt:vector size="4" baseType="variant">
      <vt:variant>
        <vt:lpstr>نسق</vt:lpstr>
      </vt:variant>
      <vt:variant>
        <vt:i4>3</vt:i4>
      </vt:variant>
      <vt:variant>
        <vt:lpstr>عناوين الشرائح</vt:lpstr>
      </vt:variant>
      <vt:variant>
        <vt:i4>13</vt:i4>
      </vt:variant>
    </vt:vector>
  </HeadingPairs>
  <TitlesOfParts>
    <vt:vector size="16" baseType="lpstr">
      <vt:lpstr>Office Theme</vt:lpstr>
      <vt:lpstr>1_Office Theme</vt:lpstr>
      <vt:lpstr>أفق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Sahram Center</dc:creator>
  <cp:lastModifiedBy>Sahram Center</cp:lastModifiedBy>
  <cp:revision>36</cp:revision>
  <cp:lastPrinted>2022-10-19T21:33:31Z</cp:lastPrinted>
  <dcterms:created xsi:type="dcterms:W3CDTF">2022-10-18T06:42:00Z</dcterms:created>
  <dcterms:modified xsi:type="dcterms:W3CDTF">2022-10-23T09:47:03Z</dcterms:modified>
</cp:coreProperties>
</file>