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3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3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483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6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6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9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39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0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7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1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4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6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5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9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3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000" b="1" smtClean="0">
                <a:effectLst/>
                <a:latin typeface="Times New Roman"/>
                <a:ea typeface="Times New Roman"/>
              </a:rPr>
              <a:t>التقسيم السابع للفعل: من حيث كونُه مؤكَّدًا أو غيرَ مؤكَّدٍ:</a:t>
            </a:r>
            <a:endParaRPr lang="ar-IQ" sz="4000" b="1">
              <a:latin typeface="Times New Roman"/>
              <a:ea typeface="Times New Roman"/>
            </a:endParaRPr>
          </a:p>
          <a:p>
            <a:pPr algn="r" rtl="1"/>
            <a:r>
              <a:rPr lang="en-US" sz="4000" b="1" smtClean="0">
                <a:effectLst/>
                <a:latin typeface="Times New Roman"/>
                <a:ea typeface="Times New Roman"/>
              </a:rPr>
              <a:t/>
            </a:r>
            <a:br>
              <a:rPr lang="en-US" sz="4000" b="1" smtClean="0">
                <a:effectLst/>
                <a:latin typeface="Times New Roman"/>
                <a:ea typeface="Times New Roman"/>
              </a:rPr>
            </a:br>
            <a:r>
              <a:rPr lang="en-US" sz="4000" b="1" smtClean="0">
                <a:effectLst/>
                <a:latin typeface="Times New Roman"/>
                <a:ea typeface="Times New Roman"/>
              </a:rPr>
              <a:t>ينقسم الفعل إلى مؤكَّدٍ، وغير مؤكَّدٍ.</a:t>
            </a:r>
            <a:br>
              <a:rPr lang="en-US" sz="4000" b="1" smtClean="0">
                <a:effectLst/>
                <a:latin typeface="Times New Roman"/>
                <a:ea typeface="Times New Roman"/>
              </a:rPr>
            </a:br>
            <a:r>
              <a:rPr lang="en-US" sz="4000" b="1" smtClean="0">
                <a:effectLst/>
                <a:latin typeface="Times New Roman"/>
                <a:ea typeface="Times New Roman"/>
              </a:rPr>
              <a:t>فالمؤكَّد: ما لحقته نون التوكيد. ثقيلة كانت أو خفيفة، نحو: {لَيُسْجَنَنَّ وَلَيَكُونَ مِنَ الصَّاغِرِينَ} [يوس: 32]</a:t>
            </a:r>
            <a:br>
              <a:rPr lang="en-US" sz="4000" b="1" smtClean="0">
                <a:effectLst/>
                <a:latin typeface="Times New Roman"/>
                <a:ea typeface="Times New Roman"/>
              </a:rPr>
            </a:br>
            <a:r>
              <a:rPr lang="en-US" sz="4000" b="1" smtClean="0">
                <a:effectLst/>
                <a:latin typeface="Times New Roman"/>
                <a:ea typeface="Times New Roman"/>
              </a:rPr>
              <a:t>وغير المؤكد: ما لم تلحقه، نحو يُسْجَنُ، ويكون.</a:t>
            </a:r>
            <a:br>
              <a:rPr lang="en-US" sz="4000" b="1" smtClean="0">
                <a:effectLst/>
                <a:latin typeface="Times New Roman"/>
                <a:ea typeface="Times New Roman"/>
              </a:rPr>
            </a:br>
            <a:r>
              <a:rPr lang="en-US" sz="4000" b="1" smtClean="0">
                <a:effectLst/>
                <a:latin typeface="Times New Roman"/>
                <a:ea typeface="Times New Roman"/>
              </a:rPr>
              <a:t>فالماضى لا يؤكَّد مطلقًا</a:t>
            </a:r>
            <a:br>
              <a:rPr lang="en-US" sz="4000" b="1" smtClean="0">
                <a:effectLst/>
                <a:latin typeface="Times New Roman"/>
                <a:ea typeface="Times New Roman"/>
              </a:rPr>
            </a:br>
            <a:r>
              <a:rPr lang="en-US" sz="4000" b="1">
                <a:solidFill>
                  <a:prstClr val="black"/>
                </a:solidFill>
                <a:latin typeface="Times New Roman"/>
                <a:ea typeface="Times New Roman"/>
              </a:rPr>
              <a:t>والأمر يجوز توكيده مطلقًا، نحو: اكْتُبْنَّ </a:t>
            </a:r>
            <a:r>
              <a:rPr lang="en-US" sz="4000" b="1" smtClean="0">
                <a:solidFill>
                  <a:prstClr val="black"/>
                </a:solidFill>
                <a:latin typeface="Times New Roman"/>
                <a:ea typeface="Times New Roman"/>
              </a:rPr>
              <a:t>واجْتَهِدَنْ</a:t>
            </a:r>
            <a:r>
              <a:rPr lang="en-US" sz="40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40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4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وأما المضارع فله ست حالات:</a:t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r>
              <a:rPr lang="en-US" sz="3600" b="1" smtClean="0">
                <a:effectLst/>
                <a:latin typeface="Times New Roman"/>
                <a:ea typeface="Times New Roman"/>
              </a:rPr>
              <a:t>الأولى: أن يكون توكيده واجبًا. </a:t>
            </a: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الثانية: أن يكون قريبًا من الواجب. </a:t>
            </a: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الثالثة: أن يكون كثيرًا. </a:t>
            </a: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الرابعة: أن يكون قليلاً. </a:t>
            </a: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الخامسة: أن يكون أقلّ</a:t>
            </a:r>
          </a:p>
          <a:p>
            <a:pPr algn="r" rtl="1"/>
            <a:r>
              <a:rPr lang="en-US" sz="3600" b="1" smtClean="0">
                <a:effectLst/>
                <a:latin typeface="Times New Roman"/>
                <a:ea typeface="Times New Roman"/>
              </a:rPr>
              <a:t>. السادسة: أن يكون ممتنعًا.</a:t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r>
              <a:rPr lang="en-US" sz="3600" b="1" smtClean="0">
                <a:effectLst/>
                <a:latin typeface="Times New Roman"/>
                <a:ea typeface="Times New Roman"/>
              </a:rPr>
              <a:t>1 فيجب تأكيده إذا كان مُثبتًا، مستقبلاً، فى جواب قسم، غير مفصول عن لامه بفاصل، نحو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: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>
                <a:latin typeface="Times New Roman"/>
                <a:ea typeface="Times New Roman"/>
              </a:rPr>
              <a:t>{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وَتَاللَّهِ لأَكِيدَنَّ </a:t>
            </a:r>
            <a:r>
              <a:rPr lang="en-US" sz="3600" b="1" smtClean="0">
                <a:latin typeface="Times New Roman"/>
                <a:ea typeface="Times New Roman"/>
              </a:rPr>
              <a:t>أَصْنَامَكُمْ</a:t>
            </a:r>
            <a:r>
              <a:rPr lang="ar-IQ" sz="3600" b="1" smtClean="0">
                <a:latin typeface="Times New Roman"/>
                <a:ea typeface="Times New Roman"/>
              </a:rPr>
              <a:t>} </a:t>
            </a:r>
            <a:r>
              <a:rPr lang="en-US" sz="3600" b="1" smtClean="0">
                <a:latin typeface="Times New Roman"/>
                <a:ea typeface="Times New Roman"/>
              </a:rPr>
              <a:t>الأنبياء.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57 </a:t>
            </a:r>
            <a:r>
              <a:rPr lang="en-US" sz="3600" b="1" smtClean="0">
                <a:latin typeface="Times New Roman"/>
                <a:ea typeface="Times New Roman"/>
              </a:rPr>
              <a:t>: </a:t>
            </a:r>
            <a:r>
              <a:rPr lang="ar-IQ" sz="3600" b="1" smtClean="0">
                <a:latin typeface="Times New Roman"/>
                <a:ea typeface="Times New Roman"/>
              </a:rPr>
              <a:t> </a:t>
            </a:r>
            <a:r>
              <a:rPr lang="en-US" sz="3600" b="1" smtClean="0">
                <a:effectLst/>
                <a:latin typeface="Times New Roman"/>
                <a:ea typeface="Times New Roman"/>
              </a:rPr>
              <a:t>وحينئذٍ يجب توكيده باللام والنون عند البصريين، وخُلُوُّه من أحدهما شاذٌ أو ضرورةٌ.</a:t>
            </a: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39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r>
              <a:rPr lang="ar-IQ" sz="4400" b="1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2 ويكون قريبًا من الواجب إذا </a:t>
            </a:r>
            <a:r>
              <a:rPr lang="ar-IQ" sz="4400" b="1" smtClean="0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كان شرطًا </a:t>
            </a:r>
            <a:r>
              <a:rPr lang="ar-IQ" sz="4400" b="1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لإنِ المؤكَّدة بما الزائدة، نحو: {وَإِمَّا تَخَافَنَّ مِنْ قَوْمٍ خِيَانَةً} [</a:t>
            </a:r>
            <a:r>
              <a:rPr lang="ar-IQ" sz="4400" b="1" smtClean="0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الأنفال:58</a:t>
            </a:r>
            <a:r>
              <a:rPr lang="ar-IQ" sz="4400" b="1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] {فَإِمَّا نَذْهَبَنَّ بِكَ} [الزخرف: 41]</a:t>
            </a:r>
          </a:p>
          <a:p>
            <a:pPr algn="r" defTabSz="457200" rtl="1"/>
            <a:r>
              <a:rPr lang="ar-IQ" sz="4400" b="1" smtClean="0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{</a:t>
            </a:r>
            <a:r>
              <a:rPr lang="ar-IQ" sz="4400" b="1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فَإِمَّا تَرَيِنَّ مِنَ الْبَشَرِ أَحَدًا فَقُولِي إِنِّي نَذَرْتُ لِلرَّحْمَنِ صَوْمًا} [مريم: 26] .</a:t>
            </a:r>
          </a:p>
          <a:p>
            <a:pPr algn="r" defTabSz="457200" rtl="1"/>
            <a:r>
              <a:rPr lang="ar-IQ" sz="4400" b="1" smtClean="0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3 </a:t>
            </a:r>
            <a:r>
              <a:rPr lang="ar-IQ" sz="4400" b="1">
                <a:solidFill>
                  <a:prstClr val="black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ويكون كثيرًا إذا وقع بعد أداة طلب: أمْرٍ، أَوْ نَهْي، أَوْ دُعاءٍ، أو عَرْضٍ، أو تمنٍّ، أو استفهام، نحو: لَيقومن زيد، وقوله تعالى: {وَلا تَحْسَبَنَّ اللَّهَ غَافِلًا عَمَّا يَعْمَلُ الظَّالِمُونَ} [إبراهيم: 42] </a:t>
            </a: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39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r>
              <a:rPr lang="en-US" sz="4400" b="1" smtClean="0">
                <a:latin typeface="Times New Roman"/>
                <a:ea typeface="Times New Roman"/>
              </a:rPr>
              <a:t>وقول </a:t>
            </a:r>
            <a:r>
              <a:rPr lang="en-US" sz="4400" b="1">
                <a:latin typeface="Times New Roman"/>
                <a:ea typeface="Times New Roman"/>
              </a:rPr>
              <a:t>الشاعر:</a:t>
            </a:r>
            <a:br>
              <a:rPr lang="en-US" sz="4400" b="1">
                <a:latin typeface="Times New Roman"/>
                <a:ea typeface="Times New Roman"/>
              </a:rPr>
            </a:br>
            <a:r>
              <a:rPr lang="en-US" sz="4400" b="1">
                <a:latin typeface="Times New Roman"/>
                <a:ea typeface="Times New Roman"/>
              </a:rPr>
              <a:t>هلَّا تُمنَّنْ بوَعْدٍ غيْرَ مُخْلِفَةٍ ... كما عهِدْتُكِ فى أيَّامِ ذِى سَلَمِ</a:t>
            </a:r>
            <a:r>
              <a:rPr lang="en-US" sz="4400" b="1">
                <a:latin typeface="Times New Roman"/>
                <a:ea typeface="Times New Roman"/>
              </a:rPr>
              <a:t/>
            </a:r>
            <a:br>
              <a:rPr lang="en-US" sz="4400" b="1">
                <a:latin typeface="Times New Roman"/>
                <a:ea typeface="Times New Roman"/>
              </a:rPr>
            </a:br>
            <a:r>
              <a:rPr lang="en-US" sz="4400" b="1" smtClean="0">
                <a:latin typeface="Times New Roman"/>
                <a:ea typeface="Times New Roman"/>
              </a:rPr>
              <a:t>وقوله:فَلَيْتَكِ </a:t>
            </a:r>
            <a:r>
              <a:rPr lang="en-US" sz="4400" b="1">
                <a:latin typeface="Times New Roman"/>
                <a:ea typeface="Times New Roman"/>
              </a:rPr>
              <a:t>يَوْمَ </a:t>
            </a:r>
            <a:r>
              <a:rPr lang="en-US" sz="4400" b="1">
                <a:latin typeface="Times New Roman"/>
                <a:ea typeface="Times New Roman"/>
              </a:rPr>
              <a:t>المُلْتَقَى </a:t>
            </a:r>
            <a:r>
              <a:rPr lang="en-US" sz="4400" b="1" smtClean="0">
                <a:latin typeface="Times New Roman"/>
                <a:ea typeface="Times New Roman"/>
              </a:rPr>
              <a:t>تَرَيَّنني</a:t>
            </a:r>
            <a:r>
              <a:rPr lang="ar-IQ" sz="4400" b="1" smtClean="0">
                <a:latin typeface="Times New Roman"/>
                <a:ea typeface="Times New Roman"/>
              </a:rPr>
              <a:t>...</a:t>
            </a:r>
            <a:r>
              <a:rPr lang="en-US" sz="4400" b="1" smtClean="0">
                <a:latin typeface="Times New Roman"/>
                <a:ea typeface="Times New Roman"/>
              </a:rPr>
              <a:t> </a:t>
            </a:r>
            <a:r>
              <a:rPr lang="en-US" sz="4400" b="1">
                <a:latin typeface="Times New Roman"/>
                <a:ea typeface="Times New Roman"/>
              </a:rPr>
              <a:t>لِكَيْ تَعْلَمِي أَنِّي امْرُؤٌ بِكِ هائِمُ</a:t>
            </a:r>
            <a:r>
              <a:rPr lang="en-US" sz="4400" b="1">
                <a:latin typeface="Times New Roman"/>
                <a:ea typeface="Times New Roman"/>
              </a:rPr>
              <a:t/>
            </a:r>
            <a:br>
              <a:rPr lang="en-US" sz="4400" b="1">
                <a:latin typeface="Times New Roman"/>
                <a:ea typeface="Times New Roman"/>
              </a:rPr>
            </a:br>
            <a:r>
              <a:rPr lang="en-US" sz="4400" b="1" smtClean="0">
                <a:latin typeface="Times New Roman"/>
                <a:ea typeface="Times New Roman"/>
              </a:rPr>
              <a:t>وقوله:أفبَعْدَ </a:t>
            </a:r>
            <a:r>
              <a:rPr lang="en-US" sz="4400" b="1">
                <a:latin typeface="Times New Roman"/>
                <a:ea typeface="Times New Roman"/>
              </a:rPr>
              <a:t>كِنْدَةَ تَمْدَحَنَّ قَبِيلًا</a:t>
            </a:r>
            <a:r>
              <a:rPr lang="en-US" sz="4400" b="1">
                <a:latin typeface="Times New Roman"/>
                <a:ea typeface="Times New Roman"/>
              </a:rPr>
              <a:t/>
            </a:r>
            <a:br>
              <a:rPr lang="en-US" sz="4400" b="1">
                <a:latin typeface="Times New Roman"/>
                <a:ea typeface="Times New Roman"/>
              </a:rPr>
            </a:br>
            <a:r>
              <a:rPr lang="en-US" sz="4400" b="1">
                <a:latin typeface="Times New Roman"/>
                <a:ea typeface="Times New Roman"/>
              </a:rPr>
              <a:t>4 ويكون قليلا إذا كان بَعْدَ: لا: النافية</a:t>
            </a:r>
            <a:r>
              <a:rPr lang="en-US" sz="4400" b="1">
                <a:latin typeface="Times New Roman"/>
                <a:ea typeface="Times New Roman"/>
              </a:rPr>
              <a:t>، </a:t>
            </a:r>
            <a:r>
              <a:rPr lang="en-US" sz="4400" b="1" smtClean="0">
                <a:latin typeface="Times New Roman"/>
                <a:ea typeface="Times New Roman"/>
              </a:rPr>
              <a:t>كقوله </a:t>
            </a:r>
            <a:r>
              <a:rPr lang="en-US" sz="4400" b="1">
                <a:latin typeface="Times New Roman"/>
                <a:ea typeface="Times New Roman"/>
              </a:rPr>
              <a:t>تعالى: {وَاتَّقُوا فِتْنَةً لاَّ تُصِيبَنَّ الَّذِينَ ظَلَمُوا مِنْكُمْ خَاصَّةً} [الأنفال: </a:t>
            </a:r>
            <a:r>
              <a:rPr lang="en-US" sz="4400" b="1">
                <a:latin typeface="Times New Roman"/>
                <a:ea typeface="Times New Roman"/>
              </a:rPr>
              <a:t>25</a:t>
            </a:r>
            <a:r>
              <a:rPr lang="en-US" sz="4400" b="1" smtClean="0">
                <a:latin typeface="Times New Roman"/>
                <a:ea typeface="Times New Roman"/>
              </a:rPr>
              <a:t>]</a:t>
            </a: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39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r>
              <a:rPr lang="en-US" sz="3600" b="1" smtClean="0">
                <a:latin typeface="Times New Roman"/>
                <a:ea typeface="Times New Roman"/>
              </a:rPr>
              <a:t>5 ويكون قليلًا إذا كان بعد لَم وبعد أداة جزاء غير إمَّا، شرطاً كان المؤكَّد أو جزاء، كقوله وصف </a:t>
            </a:r>
            <a:r>
              <a:rPr lang="en-US" sz="3600" b="1">
                <a:latin typeface="Times New Roman"/>
                <a:ea typeface="Times New Roman"/>
                <a:cs typeface="Ali-A-Sahifa Bold" pitchFamily="2" charset="-78"/>
              </a:rPr>
              <a:t>جَبَ</a:t>
            </a:r>
            <a:r>
              <a:rPr lang="ar-IQ" sz="3600" b="1">
                <a:latin typeface="Times New Roman"/>
                <a:ea typeface="Times New Roman"/>
                <a:cs typeface="Ali-A-Sahifa Bold" pitchFamily="2" charset="-78"/>
              </a:rPr>
              <a:t>لا</a:t>
            </a:r>
            <a:r>
              <a:rPr lang="en-US" sz="3600" b="1">
                <a:latin typeface="Times New Roman"/>
                <a:ea typeface="Times New Roman"/>
                <a:cs typeface="Ali-A-Sahifa Bold" pitchFamily="2" charset="-78"/>
              </a:rPr>
              <a:t>:</a:t>
            </a:r>
            <a:r>
              <a:rPr lang="en-US" sz="3600" b="1" smtClean="0">
                <a:latin typeface="Times New Roman"/>
                <a:ea typeface="Times New Roman"/>
              </a:rPr>
              <a:t/>
            </a:r>
            <a:br>
              <a:rPr lang="en-US" sz="3600" b="1" smtClean="0">
                <a:latin typeface="Times New Roman"/>
                <a:ea typeface="Times New Roman"/>
              </a:rPr>
            </a:br>
            <a:r>
              <a:rPr lang="en-US" sz="3600" b="1" smtClean="0">
                <a:latin typeface="Times New Roman"/>
                <a:ea typeface="Times New Roman"/>
              </a:rPr>
              <a:t>يَحْسَبُهُ الجَاهلُ ما لَم يَعْلَما</a:t>
            </a:r>
            <a:r>
              <a:rPr lang="ar-IQ" sz="3600" b="1" smtClean="0">
                <a:latin typeface="Times New Roman"/>
                <a:ea typeface="Times New Roman"/>
              </a:rPr>
              <a:t>ً</a:t>
            </a:r>
            <a:r>
              <a:rPr lang="en-US" sz="3600" b="1" smtClean="0">
                <a:latin typeface="Times New Roman"/>
                <a:ea typeface="Times New Roman"/>
              </a:rPr>
              <a:t> ... شيخاً عَلَى كُرْسِيِّهِ مُعَمَّما1</a:t>
            </a:r>
            <a:br>
              <a:rPr lang="en-US" sz="3600" b="1" smtClean="0">
                <a:latin typeface="Times New Roman"/>
                <a:ea typeface="Times New Roman"/>
              </a:rPr>
            </a:br>
            <a:r>
              <a:rPr lang="en-US" sz="3600" b="1" smtClean="0">
                <a:latin typeface="Times New Roman"/>
                <a:ea typeface="Times New Roman"/>
              </a:rPr>
              <a:t>أى يعلمنْ، وكقوله:</a:t>
            </a:r>
            <a:br>
              <a:rPr lang="en-US" sz="3600" b="1" smtClean="0">
                <a:latin typeface="Times New Roman"/>
                <a:ea typeface="Times New Roman"/>
              </a:rPr>
            </a:br>
            <a:r>
              <a:rPr lang="en-US" sz="3600" b="1" smtClean="0">
                <a:latin typeface="Times New Roman"/>
                <a:ea typeface="Times New Roman"/>
              </a:rPr>
              <a:t>مَنْ تَثْقَفَنْ منهم فليْسَ بآنبٍ ... أبدا وقَتْلُ بنى قُتَيْبَةَ شَافى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defTabSz="457200" rtl="1"/>
            <a:r>
              <a:rPr lang="en-US" sz="3600" b="1" smtClean="0">
                <a:latin typeface="Times New Roman"/>
                <a:ea typeface="Times New Roman"/>
              </a:rPr>
              <a:t/>
            </a:r>
            <a:br>
              <a:rPr lang="en-US" sz="3600" b="1" smtClean="0">
                <a:latin typeface="Times New Roman"/>
                <a:ea typeface="Times New Roman"/>
              </a:rPr>
            </a:br>
            <a:r>
              <a:rPr lang="en-US" sz="3600" b="1" smtClean="0">
                <a:latin typeface="Times New Roman"/>
                <a:ea typeface="Times New Roman"/>
              </a:rPr>
              <a:t>6 ويكون ممتنعًا إذا انتفتْ شروطُ الواجب، ولم يكن مما سبق، بأن كان فى جواب قسم منفىّ، ولو كان النافى مقدرًا، نحو تالله لا يذهبُ العُرْف بين الله والناس،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defTabSz="457200" rtl="1"/>
            <a:r>
              <a:rPr lang="en-US" sz="3600" b="1" smtClean="0">
                <a:latin typeface="Times New Roman"/>
                <a:ea typeface="Times New Roman"/>
              </a:rPr>
              <a:t> ونحو قوله تعالى: {تَاللَّهِ تَفْتَأُ تَذْكُرُ يُوسُفَ} [يوسف: 85] أى: لا تفتأ</a:t>
            </a:r>
            <a:r>
              <a:rPr lang="en-US" sz="3200" b="1" smtClean="0">
                <a:latin typeface="Times New Roman"/>
                <a:ea typeface="Times New Roman"/>
              </a:rPr>
              <a:t>. </a:t>
            </a:r>
            <a:endParaRPr lang="ar-IQ" sz="32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146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Facet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12</cp:revision>
  <dcterms:created xsi:type="dcterms:W3CDTF">2022-11-01T21:23:46Z</dcterms:created>
  <dcterms:modified xsi:type="dcterms:W3CDTF">2022-11-14T08:42:30Z</dcterms:modified>
</cp:coreProperties>
</file>