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05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44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71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6979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069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1028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114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30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39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3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3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86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84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9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8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03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5FCBEF"/>
                </a:solidFill>
              </a:rPr>
              <a:pPr defTabSz="457200"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14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91365"/>
            <a:ext cx="91439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/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en-US" sz="4400" b="1" dirty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0"/>
            <a:ext cx="9143998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44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تتمة: فى حكم الأفعال عند إسنادها إلى الضمائر </a:t>
            </a:r>
            <a:r>
              <a:rPr lang="ar-IQ" sz="44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ونحوها</a:t>
            </a:r>
          </a:p>
          <a:p>
            <a:pPr algn="r" rtl="1"/>
            <a:endParaRPr lang="ar-IQ" sz="4400" b="1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algn="r" rtl="1"/>
            <a:r>
              <a:rPr lang="ar-IQ" sz="44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1حكم الصحيح السالم: أنه لا يدخله تغيير عند اتصال الضمائر ونحوها به، نحو كتبتُ وكَتَبوا، وكَتَبتْ</a:t>
            </a:r>
            <a:r>
              <a:rPr lang="ar-IQ" sz="44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.</a:t>
            </a:r>
          </a:p>
          <a:p>
            <a:pPr algn="r" rtl="1"/>
            <a:endParaRPr lang="ar-IQ" sz="4400" b="1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algn="r" rtl="1"/>
            <a:r>
              <a:rPr lang="ar-IQ" sz="44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2وحكم المهموز: كحكم السالم، إلا أن الأمر من أخَذَ وأكلَ، تحذف همزته مطلقًا، نحو: خُذْ وكُلْ؛ ومن أمر وسأل فى الابتداء، نحو: مُرُوا بالمعروف، وانْهَوْا عن المنكر، {سَلْ بَنِي إِسْرَائِيلَ} </a:t>
            </a:r>
            <a:r>
              <a:rPr lang="ar-IQ" sz="44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البقرة</a:t>
            </a:r>
            <a:r>
              <a:rPr lang="ar-IQ" sz="44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: 2113 </a:t>
            </a:r>
            <a:endParaRPr lang="ar-IQ" sz="4400" b="1" smtClean="0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algn="r" rtl="1"/>
            <a: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en-US" sz="3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91365"/>
            <a:ext cx="91439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/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en-US" sz="4400" b="1" dirty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0"/>
            <a:ext cx="914399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36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3. حكم المضعف الثلاثى ومزيده: يجب فى ماضيه الإدغام، نحو مدّ واستمدّ، ومدُّوا واستمدوا، ما لم يتصل به ضمير رفع متحرك، فيجب الفك، نحو مَدَدْتَ، والنسوة مَدَدْن، واستمددت، والنسوة استمددن</a:t>
            </a:r>
            <a:r>
              <a:rPr lang="ar-IQ" sz="36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.</a:t>
            </a:r>
          </a:p>
          <a:p>
            <a:pPr algn="r" rtl="1"/>
            <a:endParaRPr lang="ar-IQ" sz="3600" b="1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algn="r" rtl="1"/>
            <a:r>
              <a:rPr lang="ar-IQ" sz="36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ويجب فى مضارعه الإدغام أيضًا، نحو: يَرُدّ ويستردُّ، ويردُّون ويستردون، ما لم يكن مجزومًا بالسكون، فيجوز الأمران، نحو لم يَرُدّ ولم يَرْدُدْ، ولم يستردَّ ولم </a:t>
            </a:r>
            <a:r>
              <a:rPr lang="ar-IQ" sz="36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يسترددْ</a:t>
            </a:r>
            <a:r>
              <a:rPr lang="ar-IQ" sz="36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.</a:t>
            </a:r>
            <a:endParaRPr lang="ar-IQ" sz="3600" b="1" smtClean="0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algn="r" rtl="1"/>
            <a:endParaRPr lang="ar-IQ" sz="3600" b="1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algn="r" rtl="1"/>
            <a:r>
              <a:rPr lang="ar-IQ" sz="36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والأمر كالمضارع المجزوم فى جميع ذلك نحو: رُدَّ يا زيدُ واردُدْ، واسترِدَّ واسترددْ، واردُدْن يا نسوة، وردُّوا، واستردُّوا.</a:t>
            </a:r>
            <a: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en-US" sz="3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4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91365"/>
            <a:ext cx="91439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/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en-US" sz="4400" b="1" dirty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0"/>
            <a:ext cx="914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600" b="1" smtClean="0">
                <a:effectLst/>
                <a:latin typeface="Times New Roman"/>
                <a:ea typeface="Times New Roman"/>
              </a:rPr>
              <a:t>4 حكم المثال: قد تقدم أنه إما يائىّ الفاء، أو واويُّها.</a:t>
            </a:r>
            <a:br>
              <a:rPr lang="en-US" sz="3600" b="1" smtClean="0">
                <a:effectLst/>
                <a:latin typeface="Times New Roman"/>
                <a:ea typeface="Times New Roman"/>
              </a:rPr>
            </a:br>
            <a:r>
              <a:rPr lang="en-US" sz="3600" b="1" smtClean="0">
                <a:effectLst/>
                <a:latin typeface="Times New Roman"/>
                <a:ea typeface="Times New Roman"/>
              </a:rPr>
              <a:t>فاليائي لا يحذف </a:t>
            </a:r>
            <a:r>
              <a:rPr lang="en-US" sz="3600" b="1" smtClean="0">
                <a:latin typeface="Times New Roman"/>
                <a:ea typeface="Times New Roman"/>
              </a:rPr>
              <a:t>منه</a:t>
            </a:r>
            <a:r>
              <a:rPr lang="ar-IQ" sz="3600" b="1">
                <a:latin typeface="Times New Roman"/>
                <a:ea typeface="Times New Roman"/>
              </a:rPr>
              <a:t> </a:t>
            </a:r>
            <a:r>
              <a:rPr lang="en-US" sz="3600" b="1" smtClean="0">
                <a:latin typeface="Times New Roman"/>
                <a:ea typeface="Times New Roman"/>
              </a:rPr>
              <a:t>ال</a:t>
            </a:r>
            <a:r>
              <a:rPr lang="en-US" sz="3600" b="1" smtClean="0">
                <a:effectLst/>
                <a:latin typeface="Times New Roman"/>
                <a:ea typeface="Times New Roman"/>
              </a:rPr>
              <a:t>مضارع شيء، إلا لفظين حكاهما سيبويه، وهما يَسرَ البعيرُ يَسِرُ</a:t>
            </a:r>
            <a:r>
              <a:rPr lang="ar-IQ" sz="3600" b="1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smtClean="0">
                <a:effectLst/>
                <a:latin typeface="Times New Roman"/>
                <a:ea typeface="Times New Roman"/>
              </a:rPr>
              <a:t>من اليَسْر كالضَّرب: أى اللين والانقياد، ويَئِسَ فى لغة.</a:t>
            </a:r>
            <a:br>
              <a:rPr lang="en-US" sz="3600" b="1" smtClean="0">
                <a:effectLst/>
                <a:latin typeface="Times New Roman"/>
                <a:ea typeface="Times New Roman"/>
              </a:rPr>
            </a:br>
            <a:r>
              <a:rPr lang="en-US" sz="3600" b="1" smtClean="0">
                <a:effectLst/>
                <a:latin typeface="Times New Roman"/>
                <a:ea typeface="Times New Roman"/>
              </a:rPr>
              <a:t>والواوىّ تحذف فاؤه من المضارع، إذا كان على وزن يفعِلِ بكسر العين، وكذا من الأمر، لأنه فرعه، نحو: وعَد يعِد عِدْ</a:t>
            </a:r>
            <a:r>
              <a:rPr lang="ar-IQ" sz="3600" b="1" smtClean="0">
                <a:effectLst/>
                <a:latin typeface="Times New Roman"/>
                <a:ea typeface="Times New Roman"/>
              </a:rPr>
              <a:t>.</a:t>
            </a:r>
          </a:p>
          <a:p>
            <a:pPr algn="r" rtl="1"/>
            <a:endParaRPr lang="ar-IQ" sz="3600" b="1" smtClean="0">
              <a:effectLst/>
              <a:latin typeface="Times New Roman"/>
              <a:ea typeface="Times New Roman"/>
            </a:endParaRPr>
          </a:p>
          <a:p>
            <a:pPr algn="r" rtl="1"/>
            <a:r>
              <a:rPr lang="en-US" sz="3600" b="1" smtClean="0">
                <a:effectLst/>
                <a:latin typeface="Times New Roman"/>
                <a:ea typeface="Times New Roman"/>
              </a:rPr>
              <a:t>وأما إذا كان يائيًا كينَعَ يَيْنَع، أو كان واويًا، وكان مضارعه على وزن يفعُل بضم العين، نحو: وَجُه يَوْجُه، أو على وزن يفْعَل بفتحها نحو: وجِل يَوْجَل، فلا يُحْذف منه شيء </a:t>
            </a:r>
            <a:r>
              <a:rPr lang="ar-IQ" sz="3600" b="1" smtClean="0">
                <a:effectLst/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018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91365"/>
            <a:ext cx="91439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/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en-US" sz="4400" b="1" dirty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0"/>
            <a:ext cx="914399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en-US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فإن </a:t>
            </a:r>
            <a:r>
              <a:rPr lang="en-US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زادت على ثلاثة قلبت ياء مطلقًا، نحو: أعْطَيْتُ واستعطيت، </a:t>
            </a:r>
            <a:endParaRPr lang="ar-IQ" sz="3200" b="1" smtClean="0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lvl="0" algn="r" rtl="1"/>
            <a:r>
              <a:rPr lang="en-US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وإذا </a:t>
            </a:r>
            <a:r>
              <a:rPr lang="en-US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لحقت تاء التأنيث ما آخِره ألف حذفت مطلقًا، نحو: رَمتْ، وأعطت، واستطعت، </a:t>
            </a:r>
            <a:endParaRPr lang="ar-IQ" sz="3200" b="1" smtClean="0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lvl="0" algn="r" rtl="1"/>
            <a:r>
              <a:rPr lang="en-US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وأما </a:t>
            </a:r>
            <a:r>
              <a:rPr lang="en-US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إذا كان مضارعًا، وأسند لواو الجماعة أو ياء المخاطبة، فيحذف حرف العلة، ويفتح ما </a:t>
            </a:r>
            <a:r>
              <a:rPr lang="en-US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قبله</a:t>
            </a:r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 نحو يَسْعَوْن، 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وتَسْعَينْ يا هند، وفى نحو: يغزُو ويرمى: الرجال يغزُون ويرمُون، وتغزِين وترمِين يا هند.</a:t>
            </a:r>
          </a:p>
          <a:p>
            <a:pPr lvl="0" algn="r" rtl="1"/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والأمر كالمضارع المجزوم، فتقول، اغزُ، وارمِ، واسعَ، واغْزُوَا، وارمِيا، واسْعَيَا، واغْزُوا، وارْمَوْا، </a:t>
            </a:r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واسْعَوْا</a:t>
            </a:r>
          </a:p>
          <a:p>
            <a:pPr lvl="0" algn="r" rtl="1"/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7 حكم اللفيف: إن كان مفروقًا، فحكم فائه مطلقًا حكم فاء المثال وحكم لامه حكم لام الناقص، كوقَى تقول: وَقَى يَقِي قِهْ؛ وإن كان مقرونًا، فحكمه حكم الناقص، كطَوى يطوِي اطْوِ.. إلى آخره.</a:t>
            </a:r>
            <a: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ar-IQ" sz="3600" b="1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42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91365"/>
            <a:ext cx="91439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/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en-US" sz="4400" b="1" dirty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0"/>
            <a:ext cx="914399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تنبيه - يتصرف الماضى باعتبار اتصال ضمير الرفع به إلى ثلاثَةَ عَشَرَ وَجْهًا: اثنان للمتكلم نحو: نَصَرْتُ، نصرنا. وخمسة </a:t>
            </a:r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للمخاطب 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نحو: </a:t>
            </a:r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نصرتْ، 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نصرَتا، نصَرْنَ. </a:t>
            </a:r>
            <a:endParaRPr lang="ar-IQ" sz="3200" b="1" smtClean="0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algn="r" rtl="1"/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وكذا 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المضارع، نحو: أنصُرُ، ننصُرُ تَنصُرُ يا زيد، تنصُران يا زيدان، أو يا هندان، تنصرُون، تنصرين، تنصرْنَ، ينصُر، ينصرُونَ. هند تنصُر، الهندان تنصران، النسوة ينصرْنَ. ومثله المبنى للمجهول.</a:t>
            </a:r>
          </a:p>
          <a:p>
            <a:pPr algn="r" rtl="1"/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ويتصرف الأمر إلى خمسة: انصُرْ، انصرَا، انصُرُوا، انصُري، انصُرْنَ.</a:t>
            </a:r>
          </a:p>
          <a:p>
            <a:pPr algn="r" rtl="1"/>
            <a: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ar-IQ" sz="3600" b="1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578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34721</TotalTime>
  <Words>415</Words>
  <Application>Microsoft Office PowerPoint</Application>
  <PresentationFormat>عرض على الشاشة (3:4)‏</PresentationFormat>
  <Paragraphs>48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Facet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Sahram Center</dc:creator>
  <cp:lastModifiedBy>Sahram Center</cp:lastModifiedBy>
  <cp:revision>5</cp:revision>
  <dcterms:created xsi:type="dcterms:W3CDTF">2022-11-12T20:59:40Z</dcterms:created>
  <dcterms:modified xsi:type="dcterms:W3CDTF">2022-12-12T07:46:27Z</dcterms:modified>
</cp:coreProperties>
</file>