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C23A1-27C6-44A4-B22E-74D8A4597AF6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D128C-5F3A-4374-A749-BFDE944E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3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F8B51B6-BE56-452A-953D-1701D7FB0835}" type="slidenum">
              <a:rPr lang="en-SG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SG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97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6BE5-C63C-4AFA-8FF3-BA70B2CF4D2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27094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D035-72E2-43DB-A200-4246905CFDF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60636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CF3E3-178A-4947-91CB-D6254EE3A30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211269"/>
      </p:ext>
    </p:extLst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2943-4044-46DA-B804-D1A38F321A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C504-B72C-414C-881D-5CE079237A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8710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3284D-3B97-4668-A312-00529BA727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B20FB-6415-4C4F-85D4-D967AA61E5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68172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31E75-B312-4F69-A9E0-9E5A375677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273D4-7C91-4026-95F2-38EB12B384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8759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5B4E3-2779-401C-9BCC-DBFCBA3D78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966BD-8799-4AE8-BAD3-293CCF3A38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4473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E43A3-2C22-427A-954A-D4C4FB1B26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6A090-A499-4E0B-9EC2-2E84DF65CB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4106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4C9A3-7227-40A1-879D-84B5F0705F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3ACAC-6638-4F96-923F-AF7E6B1641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7268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3CD5-47B9-4AF4-9A72-D5928F44D3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B989-7FDD-4A4B-9929-887966F91D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2452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36533-3965-417F-8736-284371B055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6726-E056-45C8-A72A-AF105BC0C8F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3928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4D989-3D9E-4969-AFC0-577C96D74DEB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9968"/>
      </p:ext>
    </p:extLst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9E65-D2F4-4F4D-B3F6-4B2622CD7A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0E22-DD25-423F-9BD4-7629DAE78C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7199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4681-7B15-4EBC-A9D8-1D20C12C16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CCACA-E7ED-4242-9C1E-D0D4DE1AC7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0267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29DF8-42D3-4FB6-98C6-F21B86E7B5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76069-9141-4234-B531-65AA8F00F8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02367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824ED-50BE-4DD9-BE47-B43CFB615FE4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4181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31D3-6DBD-4DA7-BD58-7060323419F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4531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AC04-B259-4BA3-B227-C026F5589A8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68079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BAC70-215F-4475-B7AE-DEBEB399A038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551462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9C27-7A68-4275-ABCC-DBFB3D479D3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65399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996F-FB8F-4321-BF80-AEAC6B73321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07208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CF87B-16FE-4CCF-9E8F-3BF210F62D3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246196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7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  <p:sp>
          <p:nvSpPr>
            <p:cNvPr id="2868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ar-SA">
                <a:solidFill>
                  <a:srgbClr val="FFFFFF"/>
                </a:solidFill>
              </a:endParaRPr>
            </a:p>
          </p:txBody>
        </p:sp>
      </p:grpSp>
      <p:sp>
        <p:nvSpPr>
          <p:cNvPr id="286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6BA6A17-25BA-4539-A5E1-889CE6C09C70}" type="slidenum">
              <a:rPr lang="ar-SA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</p:spTree>
    <p:extLst>
      <p:ext uri="{BB962C8B-B14F-4D97-AF65-F5344CB8AC3E}">
        <p14:creationId xmlns:p14="http://schemas.microsoft.com/office/powerpoint/2010/main" val="20081404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DBCDB4-8553-4A3B-898B-BEC1C2C1E4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FE0C41-A66B-40C4-B9F5-94D00B3CFF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684" y="1412776"/>
            <a:ext cx="8147756" cy="561662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 err="1">
                <a:effectLst/>
                <a:latin typeface="Times New Roman"/>
                <a:ea typeface="Times New Roman"/>
              </a:rPr>
              <a:t>التقسيم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الثاني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للفعل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 err="1">
                <a:effectLst/>
                <a:latin typeface="Times New Roman"/>
                <a:ea typeface="Times New Roman"/>
              </a:rPr>
              <a:t>ينقسم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الفعل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إلى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صحيح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ومعتَلّ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:</a:t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 err="1">
                <a:effectLst/>
                <a:latin typeface="Times New Roman"/>
                <a:ea typeface="Times New Roman"/>
              </a:rPr>
              <a:t>فالصحيح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ما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خلت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أصوله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من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أحرف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العلّة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وهى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الألف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والواو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والياء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نحو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كَتَبَ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وجَلَسَ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.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ثم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إنّ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حرف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العلة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إن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سُكِّنَ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وانفَتَحَ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ما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قبله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يسمى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لِينًا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كَثْوب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وسَيْف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فإن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جانسه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ما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قبله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من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الحركات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يسمة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مدّاً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كقال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يقُول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قِيلا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؛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فعلى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ذلك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لا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تنفك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الألف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عن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كونها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حرفَ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علة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ومدٍّ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ولين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لسكوِنها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وفتح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ما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قبلها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دائمًا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بخلاف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أختيها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 err="1">
                <a:effectLst/>
                <a:latin typeface="Times New Roman"/>
                <a:ea typeface="Times New Roman"/>
              </a:rPr>
              <a:t>والمعتلّ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ما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كان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أحد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أصوله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حرف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عِلة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نحو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وجد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وقال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وسعى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ال</a:t>
            </a:r>
            <a:r>
              <a:rPr lang="en-US" sz="3600" b="1" kern="0" dirty="0" err="1" smtClean="0">
                <a:solidFill>
                  <a:srgbClr val="FFFFFF"/>
                </a:solidFill>
                <a:latin typeface="Times New Roman"/>
                <a:ea typeface="Times New Roman"/>
              </a:rPr>
              <a:t>صحيح</a:t>
            </a:r>
            <a:r>
              <a:rPr lang="en-US" sz="36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، </a:t>
            </a:r>
            <a:r>
              <a:rPr lang="en-US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و</a:t>
            </a:r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ال</a:t>
            </a:r>
            <a:r>
              <a:rPr lang="en-US" sz="3600" b="1" kern="0" dirty="0" err="1" smtClean="0">
                <a:solidFill>
                  <a:srgbClr val="FFFFFF"/>
                </a:solidFill>
                <a:latin typeface="Times New Roman"/>
                <a:ea typeface="Times New Roman"/>
              </a:rPr>
              <a:t>معتَلّ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181852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الباب </a:t>
            </a:r>
            <a:r>
              <a:rPr lang="ar-IQ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الرابع: فَعِل يَفْعَل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b="1" dirty="0">
                <a:effectLst/>
                <a:latin typeface="Times New Roman"/>
                <a:ea typeface="Times New Roman"/>
              </a:rPr>
              <a:t>بكسر العين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b="1" dirty="0">
                <a:effectLst/>
                <a:latin typeface="Times New Roman"/>
                <a:ea typeface="Times New Roman"/>
              </a:rPr>
              <a:t>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الماضى</a:t>
            </a:r>
            <a:r>
              <a:rPr lang="ar-IQ" b="1" dirty="0">
                <a:effectLst/>
                <a:latin typeface="Times New Roman"/>
                <a:ea typeface="Times New Roman"/>
              </a:rPr>
              <a:t>، وفتحها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b="1" dirty="0">
                <a:effectLst/>
                <a:latin typeface="Times New Roman"/>
                <a:ea typeface="Times New Roman"/>
              </a:rPr>
              <a:t> المضارع، كفرِحَ يفرَح، وعلِم يعلَم، ووجِل يوجَل، ويَبِسَ ييبَس، وخاف يَخاف، وهاب يَهاب، وغيدَ يغيْدُ، وعَوِر يَعْوَر، ورَضي يرضىَ، وقَوِي يقْوى، وَوَجِيَ يوْجَى، وعَضَّ يَعضّ، وأمِن يأمَن، وسَئِم يَسْأم، وصَدِئ يَصْدأ.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b="1" dirty="0" err="1">
                <a:effectLst/>
                <a:latin typeface="Times New Roman"/>
                <a:ea typeface="Times New Roman"/>
              </a:rPr>
              <a:t>ويأتى</a:t>
            </a:r>
            <a:r>
              <a:rPr lang="ar-IQ" b="1" dirty="0">
                <a:effectLst/>
                <a:latin typeface="Times New Roman"/>
                <a:ea typeface="Times New Roman"/>
              </a:rPr>
              <a:t> من هذا الباب الأفعال الدالّة على الفرح وتوابعه، والامتلاء والخُلْو، والألوان والعيوب، والخِلق الظاهرة، التي تذكر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لتحيلة</a:t>
            </a:r>
            <a:r>
              <a:rPr lang="ar-IQ" b="1" dirty="0">
                <a:effectLst/>
                <a:latin typeface="Times New Roman"/>
                <a:ea typeface="Times New Roman"/>
              </a:rPr>
              <a:t> الإنسان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b="1" dirty="0">
                <a:effectLst/>
                <a:latin typeface="Times New Roman"/>
                <a:ea typeface="Times New Roman"/>
              </a:rPr>
              <a:t> الغَزَل: كفرِح وطرِب، وبَطِر وأشِر، وغَضِب وَحزِن، وكشبِع ورَوي وَسكِر، وكعطِش وظمِئ وصَدِي وهَيم، وكحَمِر4 وسودِ، وكعورِ وعمِش وجهِر وكغِيد وهَيف وَلمي.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أبواب الثلاثي المجرد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176931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597666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الباب </a:t>
            </a:r>
            <a:r>
              <a:rPr lang="ar-IQ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الخامس: فعُل يفعُل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000" b="1" dirty="0">
                <a:effectLst/>
                <a:latin typeface="Times New Roman"/>
                <a:ea typeface="Times New Roman"/>
              </a:rPr>
              <a:t>بضم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العيبن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 فيهما، كشرُف يشرُف، وحسُن يحْسُن، ووسُم يوسُم، ويَمُن ييمُن، وأسُل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يأسُل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، ولؤُم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يلؤُم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، وجرُؤ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يحْرُؤ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، وسَرُوَ يَسْرُو.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000" b="1" dirty="0">
                <a:effectLst/>
                <a:latin typeface="Times New Roman"/>
                <a:ea typeface="Times New Roman"/>
              </a:rPr>
              <a:t>ولم يرد من هذا الباب يائي اللعين إلا لفظةُ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هَيُؤَ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: صار ذا هيئة. ولا يائيَّ، اللام وهو متصرف إلا نَهُو، من النُّهية، بمعنى العقل، ولا مضاعفًا إلا قليلاً،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كشَرُرْت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 مثلثَ الراء، ولَبُبْت، بضم العين وكسرها، والمضارع تَلَبُّ بفتح العين لا </a:t>
            </a:r>
            <a:r>
              <a:rPr lang="ar-IQ" sz="3000" b="1" dirty="0" smtClean="0">
                <a:effectLst/>
                <a:latin typeface="Times New Roman"/>
                <a:ea typeface="Times New Roman"/>
              </a:rPr>
              <a:t>غير. وهذا 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الباب للأوصاف الخِلْقية، وهى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التى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 لها مُكْث.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000" b="1" dirty="0">
                <a:effectLst/>
                <a:latin typeface="Times New Roman"/>
                <a:ea typeface="Times New Roman"/>
              </a:rPr>
              <a:t>ولك أن تحوِّل كل فعل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ثلاثىّ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 إلى هذا الباب، للدلالة على أن معناه صار كالغريزة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 صاحبه. وربما استعملت أفعال هذا الباب للتعجُّب، فتنسلخ عن الحدَث</a:t>
            </a:r>
            <a:r>
              <a:rPr lang="ar-IQ" sz="3000" b="1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الباب السادس: فعِل يَفْعِل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000" b="1" dirty="0">
                <a:effectLst/>
                <a:latin typeface="Times New Roman"/>
                <a:ea typeface="Times New Roman"/>
              </a:rPr>
              <a:t>بالكسر فيهما، كحسِب يحسِب ونعِم ينعِم، وهو قليل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 الصحيح، كثير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 المعتلّ، كما </a:t>
            </a:r>
            <a:r>
              <a:rPr lang="ar-IQ" sz="3000" b="1" dirty="0" err="1">
                <a:effectLst/>
                <a:latin typeface="Times New Roman"/>
                <a:ea typeface="Times New Roman"/>
              </a:rPr>
              <a:t>سيأتى</a:t>
            </a:r>
            <a:r>
              <a:rPr lang="ar-IQ" sz="3000" b="1" dirty="0">
                <a:effectLst/>
                <a:latin typeface="Times New Roman"/>
                <a:ea typeface="Times New Roman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ar-IQ" b="1" dirty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أبواب الثلاثي المجرد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109337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400" b="1" smtClean="0">
                <a:effectLst/>
                <a:latin typeface="Times New Roman"/>
                <a:ea typeface="Times New Roman"/>
              </a:rPr>
              <a:t>يقسم الصحيح إلى سالم، ومضعَّف، ومهموز.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400" b="1" smtClean="0">
                <a:effectLst/>
                <a:latin typeface="Times New Roman"/>
                <a:ea typeface="Times New Roman"/>
              </a:rPr>
              <a:t>فالسالم: ما سلمت أصوله من أحرف العلة والهمزة، والتضعيف كضرب ونصر وقعد وجلس، فإذَنْ يكون كل سالم صحيحًا، ولا عَكْس.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400" b="1" smtClean="0">
                <a:effectLst/>
                <a:latin typeface="Times New Roman"/>
                <a:ea typeface="Times New Roman"/>
              </a:rPr>
              <a:t>والمضعَّف: ويقال له الأصمّ لشدته، ينقسم إلى قسمين: مضعّف الثلاثىّ ومزيده، ومضعف الرباعىّ. فمضعف الثلاثىّ ومزيده: ما كانت عينه ولامه من جنس واحد، نحو: فرّ، مدّ، وامتدّ، واستمدّ، وهو محل نظر الصرفىّ. ومضعف الرباعىّ: ما كانت فاؤه ولامه الأولى من جنس، وعينه ولامه الثانية من جنس، كزلزلَ، وعَسْعَسَ، وقَلْقَلَ.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400" b="1" smtClean="0">
                <a:effectLst/>
                <a:latin typeface="Times New Roman"/>
                <a:ea typeface="Times New Roman"/>
              </a:rPr>
              <a:t>والمهموز: ما كان أحد أصوله همزة، نحو أخذ، وسأل، وقرأ.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smtClean="0">
                <a:effectLst/>
                <a:latin typeface="Times New Roman"/>
                <a:ea typeface="Times New Roman"/>
              </a:rPr>
              <a:t/>
            </a:r>
            <a:br>
              <a:rPr lang="en-US" sz="3600" b="1" smtClean="0">
                <a:effectLst/>
                <a:latin typeface="Times New Roman"/>
                <a:ea typeface="Times New Roman"/>
              </a:rPr>
            </a:br>
            <a:r>
              <a:rPr lang="en-US" sz="3600" b="1" smtClean="0">
                <a:effectLst/>
                <a:latin typeface="Times New Roman"/>
                <a:ea typeface="Times New Roman"/>
              </a:rPr>
              <a:t/>
            </a:r>
            <a:br>
              <a:rPr lang="en-US" sz="3600" b="1" smtClean="0">
                <a:effectLst/>
                <a:latin typeface="Times New Roman"/>
                <a:ea typeface="Times New Roman"/>
              </a:rPr>
            </a:br>
            <a:endParaRPr lang="ar-IQ" sz="3600" b="1" smtClean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smtClean="0">
                <a:solidFill>
                  <a:srgbClr val="FFFFFF"/>
                </a:solidFill>
                <a:latin typeface="Times New Roman"/>
                <a:ea typeface="Times New Roman"/>
              </a:rPr>
              <a:t>أ</a:t>
            </a:r>
            <a:r>
              <a:rPr lang="ar-IQ" sz="3600" b="1" smtClean="0">
                <a:effectLst/>
                <a:latin typeface="Times New Roman"/>
                <a:ea typeface="Times New Roman"/>
              </a:rPr>
              <a:t>قسام الصحيح</a:t>
            </a:r>
            <a:endParaRPr lang="ar-IQ" sz="3600" b="1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879529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400" b="1" dirty="0">
                <a:effectLst/>
                <a:latin typeface="Times New Roman"/>
                <a:ea typeface="Times New Roman"/>
              </a:rPr>
              <a:t>ينقسم المعتل إلى مثال، وأجوف، وناقص، ولفيف.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ar-IQ" sz="3400" b="1" dirty="0">
                <a:effectLst/>
                <a:latin typeface="Times New Roman"/>
                <a:ea typeface="Times New Roman"/>
              </a:rPr>
              <a:t>فالمثال: ما اعتلت فاؤه، نحو وَعَدَ ويَسَر، وسُمِّي بذلك لأنه يماثل الصحيح </a:t>
            </a:r>
            <a:r>
              <a:rPr lang="ar-IQ" sz="34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400" b="1" dirty="0">
                <a:effectLst/>
                <a:latin typeface="Times New Roman"/>
                <a:ea typeface="Times New Roman"/>
              </a:rPr>
              <a:t> </a:t>
            </a:r>
            <a:r>
              <a:rPr lang="ar-IQ" sz="3400" b="1" dirty="0" smtClean="0">
                <a:effectLst/>
                <a:latin typeface="Times New Roman"/>
                <a:ea typeface="Times New Roman"/>
              </a:rPr>
              <a:t>عدم إعلال </a:t>
            </a:r>
            <a:r>
              <a:rPr lang="ar-IQ" sz="3400" b="1" dirty="0">
                <a:effectLst/>
                <a:latin typeface="Times New Roman"/>
                <a:ea typeface="Times New Roman"/>
              </a:rPr>
              <a:t>ماضيه.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IQ" sz="3400" b="1" dirty="0">
                <a:effectLst/>
                <a:latin typeface="Times New Roman"/>
                <a:ea typeface="Times New Roman"/>
              </a:rPr>
              <a:t>والأجوف: ما اعتلت عينه، نحو قال وباع. وسمى بذلك لخلوّ جوفه، </a:t>
            </a:r>
            <a:r>
              <a:rPr lang="ar-IQ" sz="3400" b="1" dirty="0" err="1">
                <a:effectLst/>
                <a:latin typeface="Times New Roman"/>
                <a:ea typeface="Times New Roman"/>
              </a:rPr>
              <a:t>أى</a:t>
            </a:r>
            <a:r>
              <a:rPr lang="ar-IQ" sz="3400" b="1" dirty="0">
                <a:effectLst/>
                <a:latin typeface="Times New Roman"/>
                <a:ea typeface="Times New Roman"/>
              </a:rPr>
              <a:t> وسطه، من الحرف الصحيح. ويسمى أيضًا ذا الثلاثة، لأنه عند إسناده لتاء الفاعل، يصير معها على ثلاثة أحرفٍ، كقُلت وبعت، </a:t>
            </a:r>
            <a:r>
              <a:rPr lang="ar-IQ" sz="34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400" b="1" dirty="0">
                <a:effectLst/>
                <a:latin typeface="Times New Roman"/>
                <a:ea typeface="Times New Roman"/>
              </a:rPr>
              <a:t> قال وباع.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IQ" sz="3400" b="1" dirty="0">
                <a:effectLst/>
                <a:latin typeface="Times New Roman"/>
                <a:ea typeface="Times New Roman"/>
              </a:rPr>
              <a:t>والناقص: ما اعتلّت لامه، نحو غزا ورمى، وسُمِّي بذلك لنقصانه، بحذف آخره </a:t>
            </a:r>
            <a:r>
              <a:rPr lang="ar-IQ" sz="34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400" b="1" dirty="0">
                <a:effectLst/>
                <a:latin typeface="Times New Roman"/>
                <a:ea typeface="Times New Roman"/>
              </a:rPr>
              <a:t> بعض التصاريف، </a:t>
            </a:r>
            <a:r>
              <a:rPr lang="ar-IQ" sz="3400" b="1" dirty="0" err="1">
                <a:effectLst/>
                <a:latin typeface="Times New Roman"/>
                <a:ea typeface="Times New Roman"/>
              </a:rPr>
              <a:t>كغَزَتْ</a:t>
            </a:r>
            <a:r>
              <a:rPr lang="ar-IQ" sz="3400" b="1" dirty="0">
                <a:effectLst/>
                <a:latin typeface="Times New Roman"/>
                <a:ea typeface="Times New Roman"/>
              </a:rPr>
              <a:t> ورَمَت، ويسمى أيضًا ذا الأربعة، لأنه عند إسناده لتاء الفاعل يصير معها على أربعة أحرف، نحو غَزَوْتُ ورَمَيْتُ.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ar-IQ" sz="3400" b="1" dirty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أ</a:t>
            </a:r>
            <a:r>
              <a:rPr lang="ar-IQ" sz="3600" b="1" dirty="0">
                <a:solidFill>
                  <a:srgbClr val="FFFFFF"/>
                </a:solidFill>
                <a:latin typeface="Times New Roman"/>
                <a:ea typeface="Times New Roman"/>
              </a:rPr>
              <a:t>قسام </a:t>
            </a:r>
            <a:r>
              <a:rPr lang="ar-IQ" sz="3600" b="1" dirty="0" smtClean="0">
                <a:solidFill>
                  <a:srgbClr val="FFFFFF"/>
                </a:solidFill>
                <a:latin typeface="Times New Roman"/>
                <a:ea typeface="Times New Roman"/>
              </a:rPr>
              <a:t>المعتل</a:t>
            </a:r>
            <a:endParaRPr lang="ar-IQ" sz="36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54633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>
                <a:effectLst/>
                <a:latin typeface="Times New Roman"/>
                <a:ea typeface="Times New Roman"/>
              </a:rPr>
              <a:t>واللفيف قسمان: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IQ" sz="3600" b="1" dirty="0">
                <a:effectLst/>
                <a:latin typeface="Times New Roman"/>
                <a:ea typeface="Times New Roman"/>
              </a:rPr>
              <a:t>مَفْروق،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وهو: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ما اعتلت فاؤه ولامه، نحو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وَفِىّ وَوفَى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، وسُمِّي بذلك لكون الحرف الصحيح فارقًا بين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حرفَىْ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العلة.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IQ" sz="3600" b="1" dirty="0">
                <a:effectLst/>
                <a:latin typeface="Times New Roman"/>
                <a:ea typeface="Times New Roman"/>
              </a:rPr>
              <a:t>ومقْرون،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وهو: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ما اعتلت عينُه ولامُه، نحو طَوَى ورَوَى. وسُمِّي بذلك لاقتران حرفَي العلة بعضِهما ببعض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ar-IQ" sz="3600" b="1" dirty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>
                <a:effectLst/>
                <a:latin typeface="Times New Roman"/>
                <a:ea typeface="Times New Roman"/>
              </a:rPr>
              <a:t>وهذه التقاسيم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التى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جرت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الفعل، تجرى أيضا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الاسم،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نحو: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شمْس، ووجه، ويَمُنْ، وقَوْل، وسيف، ودلو، وظَبْي، وَوَحْي، وَجَوّ، وَحَيّ، وأمْر، وبئر، ونبأ، وَحَدّ، وبلبل.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أقسام اللفيف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546583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ist2_3149704-grunge-background-wallpap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324528" cy="699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528" y="0"/>
            <a:ext cx="9324529" cy="44371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571500" indent="-571500"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IQ" sz="3600" b="1" dirty="0" smtClean="0">
                <a:solidFill>
                  <a:schemeClr val="bg1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ar-IQ" sz="3600" b="1" dirty="0" smtClean="0">
                <a:solidFill>
                  <a:schemeClr val="bg1"/>
                </a:solidFill>
                <a:latin typeface="Times New Roman"/>
                <a:ea typeface="Times New Roman"/>
                <a:cs typeface="+mn-cs"/>
              </a:rPr>
            </a:br>
            <a:r>
              <a:rPr lang="ar-IQ" sz="3600" b="1" dirty="0">
                <a:solidFill>
                  <a:schemeClr val="bg1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ar-IQ" sz="3600" b="1" dirty="0">
                <a:solidFill>
                  <a:schemeClr val="bg1"/>
                </a:solidFill>
                <a:latin typeface="Times New Roman"/>
                <a:ea typeface="Times New Roman"/>
                <a:cs typeface="+mn-cs"/>
              </a:rPr>
            </a:b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التقسيم </a:t>
            </a:r>
            <a:r>
              <a:rPr lang="ar-IQ" sz="3200" b="1" dirty="0">
                <a:latin typeface="Times New Roman"/>
                <a:ea typeface="Times New Roman"/>
                <a:cs typeface="+mn-cs"/>
              </a:rPr>
              <a:t>الثالث للفعل: بحسب التجرُّد والزيادة، وتقسيم </a:t>
            </a: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كلّ</a:t>
            </a:r>
            <a:br>
              <a:rPr lang="ar-IQ" sz="3200" b="1" dirty="0" smtClean="0">
                <a:latin typeface="Times New Roman"/>
                <a:ea typeface="Times New Roman"/>
                <a:cs typeface="+mn-cs"/>
              </a:rPr>
            </a:b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ينقسم </a:t>
            </a:r>
            <a:r>
              <a:rPr lang="ar-IQ" sz="3200" b="1" dirty="0">
                <a:latin typeface="Times New Roman"/>
                <a:ea typeface="Times New Roman"/>
                <a:cs typeface="+mn-cs"/>
              </a:rPr>
              <a:t>الفعل إلى مجرَّد </a:t>
            </a: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ومزيد</a:t>
            </a:r>
            <a:br>
              <a:rPr lang="ar-IQ" sz="3200" b="1" dirty="0" smtClean="0">
                <a:latin typeface="Times New Roman"/>
                <a:ea typeface="Times New Roman"/>
                <a:cs typeface="+mn-cs"/>
              </a:rPr>
            </a:b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 </a:t>
            </a:r>
            <a:r>
              <a:rPr lang="ar-IQ" sz="3200" b="1" dirty="0">
                <a:latin typeface="Times New Roman"/>
                <a:ea typeface="Times New Roman"/>
                <a:cs typeface="+mn-cs"/>
              </a:rPr>
              <a:t>فالمجرد: ما كانت جميع حروفه أصلية، لا يسقط حرف منها </a:t>
            </a:r>
            <a:r>
              <a:rPr lang="ar-IQ" sz="3200" b="1" dirty="0" err="1">
                <a:latin typeface="Times New Roman"/>
                <a:ea typeface="Times New Roman"/>
                <a:cs typeface="+mn-cs"/>
              </a:rPr>
              <a:t>فى</a:t>
            </a:r>
            <a:r>
              <a:rPr lang="ar-IQ" sz="3200" b="1" dirty="0">
                <a:latin typeface="Times New Roman"/>
                <a:ea typeface="Times New Roman"/>
                <a:cs typeface="+mn-cs"/>
              </a:rPr>
              <a:t> تصاريف الكلمة بغير </a:t>
            </a: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علَّة.</a:t>
            </a:r>
            <a:br>
              <a:rPr lang="ar-IQ" sz="3200" b="1" dirty="0" smtClean="0">
                <a:latin typeface="Times New Roman"/>
                <a:ea typeface="Times New Roman"/>
                <a:cs typeface="+mn-cs"/>
              </a:rPr>
            </a:b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والمزيد</a:t>
            </a:r>
            <a:r>
              <a:rPr lang="ar-IQ" sz="3200" b="1" dirty="0">
                <a:latin typeface="Times New Roman"/>
                <a:ea typeface="Times New Roman"/>
                <a:cs typeface="+mn-cs"/>
              </a:rPr>
              <a:t>: ما زِيد فيه حرف أو أكثر على حروفه </a:t>
            </a: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الأصلية.</a:t>
            </a:r>
            <a:br>
              <a:rPr lang="ar-IQ" sz="3200" b="1" dirty="0" smtClean="0">
                <a:latin typeface="Times New Roman"/>
                <a:ea typeface="Times New Roman"/>
                <a:cs typeface="+mn-cs"/>
              </a:rPr>
            </a:b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والمجرد </a:t>
            </a:r>
            <a:r>
              <a:rPr lang="ar-IQ" sz="3200" b="1" dirty="0" err="1" smtClean="0">
                <a:latin typeface="Times New Roman"/>
                <a:ea typeface="Times New Roman"/>
                <a:cs typeface="+mn-cs"/>
              </a:rPr>
              <a:t>قسمان:ثُلاثي</a:t>
            </a: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 </a:t>
            </a:r>
            <a:r>
              <a:rPr lang="ar-IQ" sz="3200" b="1" dirty="0" err="1" smtClean="0">
                <a:latin typeface="Times New Roman"/>
                <a:ea typeface="Times New Roman"/>
                <a:cs typeface="+mn-cs"/>
              </a:rPr>
              <a:t>ورباعىّ.والمزيد</a:t>
            </a:r>
            <a:r>
              <a:rPr lang="ar-IQ" sz="3200" b="1" dirty="0" smtClean="0">
                <a:latin typeface="Times New Roman"/>
                <a:ea typeface="Times New Roman"/>
                <a:cs typeface="+mn-cs"/>
              </a:rPr>
              <a:t> قسمان: مزيد </a:t>
            </a:r>
            <a:r>
              <a:rPr lang="ar-IQ" sz="3200" b="1" dirty="0">
                <a:latin typeface="Times New Roman"/>
                <a:ea typeface="Times New Roman"/>
                <a:cs typeface="+mn-cs"/>
              </a:rPr>
              <a:t>الثلاثي، ومزيد الرباعي. </a:t>
            </a:r>
            <a:endParaRPr lang="en-US" sz="3200" b="1" dirty="0">
              <a:latin typeface="Times New Roman"/>
              <a:ea typeface="Times New Roman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3437" y="4502727"/>
            <a:ext cx="2857500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800" b="1" dirty="0">
                <a:solidFill>
                  <a:prstClr val="black"/>
                </a:solidFill>
              </a:rPr>
              <a:t>والفعل المجرد قسمان 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25" y="4509120"/>
            <a:ext cx="3000375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SA" sz="2800" b="1" dirty="0">
                <a:solidFill>
                  <a:prstClr val="black"/>
                </a:solidFill>
              </a:rPr>
              <a:t>والمزيد أيضا قسمان</a:t>
            </a:r>
            <a:endParaRPr lang="en-US" sz="2800" b="1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7040707" y="5175872"/>
            <a:ext cx="928687" cy="6429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009545" y="5281329"/>
            <a:ext cx="928687" cy="5000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50861" y="5032995"/>
            <a:ext cx="571499" cy="85725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535906" y="5247308"/>
            <a:ext cx="928688" cy="5000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TextBox 20"/>
          <p:cNvSpPr txBox="1">
            <a:spLocks noChangeArrowheads="1"/>
          </p:cNvSpPr>
          <p:nvPr/>
        </p:nvSpPr>
        <p:spPr bwMode="auto">
          <a:xfrm>
            <a:off x="7290738" y="5935490"/>
            <a:ext cx="14577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IQ" sz="2400" b="1" dirty="0" smtClean="0">
                <a:solidFill>
                  <a:schemeClr val="bg1"/>
                </a:solidFill>
                <a:latin typeface="Calibri" pitchFamily="34" charset="0"/>
              </a:rPr>
              <a:t>مزيد </a:t>
            </a:r>
            <a:r>
              <a:rPr lang="ar-SA" sz="2400" b="1" dirty="0" err="1" smtClean="0">
                <a:solidFill>
                  <a:schemeClr val="bg1"/>
                </a:solidFill>
                <a:latin typeface="Calibri" pitchFamily="34" charset="0"/>
              </a:rPr>
              <a:t>ثلاثى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3" name="TextBox 21"/>
          <p:cNvSpPr txBox="1">
            <a:spLocks noChangeArrowheads="1"/>
          </p:cNvSpPr>
          <p:nvPr/>
        </p:nvSpPr>
        <p:spPr bwMode="auto">
          <a:xfrm>
            <a:off x="5508104" y="5970343"/>
            <a:ext cx="1470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IQ" sz="2400" b="1" dirty="0" smtClean="0">
                <a:solidFill>
                  <a:schemeClr val="bg1"/>
                </a:solidFill>
                <a:latin typeface="Calibri" pitchFamily="34" charset="0"/>
              </a:rPr>
              <a:t>مزيد ال</a:t>
            </a:r>
            <a:r>
              <a:rPr lang="ar-SA" sz="2400" b="1" dirty="0" err="1" smtClean="0">
                <a:solidFill>
                  <a:schemeClr val="bg1"/>
                </a:solidFill>
                <a:latin typeface="Calibri" pitchFamily="34" charset="0"/>
              </a:rPr>
              <a:t>رباعى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4" name="TextBox 22"/>
          <p:cNvSpPr txBox="1">
            <a:spLocks noChangeArrowheads="1"/>
          </p:cNvSpPr>
          <p:nvPr/>
        </p:nvSpPr>
        <p:spPr bwMode="auto">
          <a:xfrm>
            <a:off x="2643188" y="5935173"/>
            <a:ext cx="1357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solidFill>
                  <a:schemeClr val="bg1"/>
                </a:solidFill>
                <a:latin typeface="Calibri" pitchFamily="34" charset="0"/>
              </a:rPr>
              <a:t>مزيد </a:t>
            </a:r>
            <a:r>
              <a:rPr lang="ar-IQ" sz="2400" b="1" dirty="0" smtClean="0">
                <a:solidFill>
                  <a:schemeClr val="bg1"/>
                </a:solidFill>
                <a:latin typeface="Calibri" pitchFamily="34" charset="0"/>
              </a:rPr>
              <a:t>ال</a:t>
            </a:r>
            <a:r>
              <a:rPr lang="ar-SA" sz="2400" b="1" dirty="0" err="1" smtClean="0">
                <a:solidFill>
                  <a:schemeClr val="bg1"/>
                </a:solidFill>
                <a:latin typeface="Calibri" pitchFamily="34" charset="0"/>
              </a:rPr>
              <a:t>ثلاثى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85" name="TextBox 23"/>
          <p:cNvSpPr txBox="1">
            <a:spLocks noChangeArrowheads="1"/>
          </p:cNvSpPr>
          <p:nvPr/>
        </p:nvSpPr>
        <p:spPr bwMode="auto">
          <a:xfrm>
            <a:off x="892968" y="5935172"/>
            <a:ext cx="16073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solidFill>
                  <a:schemeClr val="bg1"/>
                </a:solidFill>
                <a:latin typeface="Calibri" pitchFamily="34" charset="0"/>
              </a:rPr>
              <a:t>مزيد </a:t>
            </a:r>
            <a:r>
              <a:rPr lang="ar-IQ" sz="2400" b="1" dirty="0" smtClean="0">
                <a:solidFill>
                  <a:schemeClr val="bg1"/>
                </a:solidFill>
                <a:latin typeface="Calibri" pitchFamily="34" charset="0"/>
              </a:rPr>
              <a:t>ال</a:t>
            </a:r>
            <a:r>
              <a:rPr lang="ar-SA" sz="2400" b="1" dirty="0" smtClean="0">
                <a:solidFill>
                  <a:schemeClr val="bg1"/>
                </a:solidFill>
                <a:latin typeface="Calibri" pitchFamily="34" charset="0"/>
              </a:rPr>
              <a:t>رباعي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1839144" y="0"/>
            <a:ext cx="5378896" cy="105273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  <a:cs typeface="Arial"/>
              </a:rPr>
              <a:t>المجرد والمزيد فيه</a:t>
            </a:r>
            <a:endParaRPr kumimoji="0" lang="ar-IQ" sz="4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904344"/>
      </p:ext>
    </p:extLst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3082" grpId="0"/>
      <p:bldP spid="3083" grpId="0"/>
      <p:bldP spid="3084" grpId="0"/>
      <p:bldP spid="30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>
                <a:effectLst/>
                <a:latin typeface="Times New Roman"/>
                <a:ea typeface="Times New Roman"/>
              </a:rPr>
              <a:t>أما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الثلاثىّ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المجرد فله باعتبار ماضيه فقط ثلاثة أبواب، لأنه دائمًا مفتوحُ الفاء، وعينه إما أن تكون مفتوحة، أو مكسورة أو مضمومة، نحو نَصَرَ وضَرَبَ وفَتَحَ، ونحو كَرُم، ونحو فَرِح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وحَسِبَ.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وباعتبار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الماضى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مع المضارع له ستة أبواب، لأن عين المضارع إما مضمومةٌ أو مفتوحةٌ أو مكسورةٌ، وثلاثة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ثلاثة بتسعة، يمتنع كسرُ العين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الماضى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مع ضمِّها في المضارع، وضم العين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الماضى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مع كسرها أو فتحِها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المضارع، فإذن تكون أبواب </a:t>
            </a:r>
            <a:r>
              <a:rPr lang="ar-IQ" sz="3600" b="1" dirty="0" err="1">
                <a:effectLst/>
                <a:latin typeface="Times New Roman"/>
                <a:ea typeface="Times New Roman"/>
              </a:rPr>
              <a:t>الثلاثى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 ستةٌ: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الثلاثي المجرد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557325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الباب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الأول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فَعَلَ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يَفعُل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 err="1">
                <a:effectLst/>
                <a:latin typeface="Times New Roman"/>
                <a:ea typeface="Times New Roman"/>
              </a:rPr>
              <a:t>بفتح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العين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الماضى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وضمها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المضارع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كنَصَرَ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يَنْصُر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وقَعَدَ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يَقْعُدُ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وأخَذَ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يأخُذُ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وبَرأ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يَبْرُؤ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وقال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يقُول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وغَزَا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يغْزو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ومَرَّ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يَمُرُّ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.</a:t>
            </a:r>
            <a:endParaRPr lang="ar-IQ" sz="3600" b="1" dirty="0" smtClean="0">
              <a:effectLst/>
              <a:latin typeface="Times New Roman"/>
              <a:ea typeface="Times New Roman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الباب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الثانى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فَعَلَ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يَفْعِل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 err="1">
                <a:effectLst/>
                <a:latin typeface="Times New Roman"/>
                <a:ea typeface="Times New Roman"/>
              </a:rPr>
              <a:t>بفتح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العين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الماضى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وكسرها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المضارع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كضَرَبَ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يضْرب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وجَلَسَ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يَجْلِسُ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ووَعَدَ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يَعِد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وباع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يبيع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ورَمى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يرمِي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ووَقى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يقِى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وطَوَى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يطْوي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وفرَّ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يفِرُّ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وأتى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يأتي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وجاء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يجيء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وأبَر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النخل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يأبِره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وهَنَأ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يهنيء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وَأوى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يَأوي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ووَأى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يَئي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بمعنى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effectLst/>
                <a:latin typeface="Times New Roman"/>
                <a:ea typeface="Times New Roman"/>
              </a:rPr>
              <a:t>وعد</a:t>
            </a:r>
            <a:r>
              <a:rPr lang="en-US" sz="3600" b="1" dirty="0"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 smtClean="0">
                <a:solidFill>
                  <a:srgbClr val="FFFFFF"/>
                </a:solidFill>
                <a:latin typeface="Times New Roman"/>
                <a:ea typeface="Times New Roman"/>
              </a:rPr>
              <a:t>أبواب الثلاثي المجرد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342014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الباب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IQ" sz="36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الثالث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:</a:t>
            </a:r>
            <a:r>
              <a:rPr lang="ar-IQ" sz="36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IQ" sz="3600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فعَل </a:t>
            </a:r>
            <a:r>
              <a:rPr lang="ar-IQ" sz="36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يَفْعَل </a:t>
            </a:r>
            <a:r>
              <a:rPr lang="ar-IQ" sz="3600" b="1" dirty="0" smtClean="0">
                <a:effectLst/>
                <a:latin typeface="Times New Roman"/>
                <a:ea typeface="Times New Roman"/>
              </a:rPr>
              <a:t>بالفتح فيهما</a:t>
            </a:r>
            <a:r>
              <a:rPr lang="ar-IQ" sz="3600" b="1" dirty="0">
                <a:effectLst/>
                <a:latin typeface="Times New Roman"/>
                <a:ea typeface="Times New Roman"/>
              </a:rPr>
              <a:t>: كفتَح يفتَح، وذَهب يذْهَب، وسَعى يَسْعى، ووَضَع يضع، ويفَع1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الباب</a:t>
            </a:r>
            <a:r>
              <a:rPr lang="en-US" sz="3600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</a:t>
            </a:r>
            <a:r>
              <a:rPr lang="ar-IQ" sz="36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رابع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فَعَلَ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يَفْعِل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بفتح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العين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فى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الماضى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وكسرها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فى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المضارع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كضَرَبَ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يضْرب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وجَلَسَ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يَجْلِسُ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ووَعَدَ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يَعِد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وباع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يبيع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ورَمى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يرمِي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ووَقى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يقِى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وطَوَى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يطْوي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وفرَّ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يفِرُّ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وأتى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يأتي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وجاء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يجيء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وأبَر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النخل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يأبِره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وهَنَأ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يهنيء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وَأوى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يَأوي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ووَأى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يَئي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،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بمعنى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وعد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.</a:t>
            </a:r>
            <a:br>
              <a:rPr lang="en-US" sz="3600" b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أبواب الثلاثي المجرد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09950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9256" cy="130026"/>
          </a:xfrm>
        </p:spPr>
        <p:txBody>
          <a:bodyPr/>
          <a:lstStyle/>
          <a:p>
            <a:pPr eaLnBrk="1" hangingPunct="1">
              <a:defRPr/>
            </a:pP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8326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b="1" dirty="0" err="1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الباب</a:t>
            </a:r>
            <a:r>
              <a:rPr lang="en-US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IQ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الثالث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:</a:t>
            </a:r>
            <a:r>
              <a:rPr lang="ar-IQ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ar-IQ" b="1" dirty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فعَل </a:t>
            </a:r>
            <a:r>
              <a:rPr lang="ar-IQ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يَفْعَل </a:t>
            </a:r>
            <a:r>
              <a:rPr lang="ar-IQ" b="1" dirty="0" smtClean="0">
                <a:effectLst/>
                <a:latin typeface="Times New Roman"/>
                <a:ea typeface="Times New Roman"/>
              </a:rPr>
              <a:t>بالفتح فيهما</a:t>
            </a:r>
            <a:r>
              <a:rPr lang="ar-IQ" b="1" dirty="0">
                <a:effectLst/>
                <a:latin typeface="Times New Roman"/>
                <a:ea typeface="Times New Roman"/>
              </a:rPr>
              <a:t>: كفتَح يفتَح، وذَهب يذْهَب، وسَعى يَسْعى، ووَضَع يضع، </a:t>
            </a:r>
            <a:r>
              <a:rPr lang="ar-IQ" b="1" dirty="0" smtClean="0">
                <a:effectLst/>
                <a:latin typeface="Times New Roman"/>
                <a:ea typeface="Times New Roman"/>
              </a:rPr>
              <a:t>وَوَهَل </a:t>
            </a:r>
            <a:r>
              <a:rPr lang="ar-IQ" b="1" dirty="0">
                <a:effectLst/>
                <a:latin typeface="Times New Roman"/>
                <a:ea typeface="Times New Roman"/>
              </a:rPr>
              <a:t>يَوْهَل، وألَهَ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يألَه</a:t>
            </a:r>
            <a:r>
              <a:rPr lang="ar-IQ" b="1" dirty="0">
                <a:effectLst/>
                <a:latin typeface="Times New Roman"/>
                <a:ea typeface="Times New Roman"/>
              </a:rPr>
              <a:t>، وسَأل يَسْأل، وَقَرأ يقرأُ.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b="1" dirty="0">
                <a:effectLst/>
                <a:latin typeface="Times New Roman"/>
                <a:ea typeface="Times New Roman"/>
              </a:rPr>
              <a:t>وكل ما كانت عينهُ مفتوحةٌ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b="1" dirty="0">
                <a:effectLst/>
                <a:latin typeface="Times New Roman"/>
                <a:ea typeface="Times New Roman"/>
              </a:rPr>
              <a:t>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الماضى</a:t>
            </a:r>
            <a:r>
              <a:rPr lang="ar-IQ" b="1" dirty="0">
                <a:effectLst/>
                <a:latin typeface="Times New Roman"/>
                <a:ea typeface="Times New Roman"/>
              </a:rPr>
              <a:t> والمضارع، فهو حَلْقيُّ العين أو اللام. وليس كل ما كان حلقيًّا مفتوحًا فيهما. وحروف الحلق ستة: الهمزة والهاء، والحاء والخاء، والعين والغين1.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ar-IQ" b="1" dirty="0">
                <a:effectLst/>
                <a:latin typeface="Times New Roman"/>
                <a:ea typeface="Times New Roman"/>
              </a:rPr>
              <a:t>وما جاء من هذا الباب بدون حرف حَلْقىّ فشاذّ،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كأبَى</a:t>
            </a:r>
            <a:r>
              <a:rPr lang="ar-IQ" b="1" dirty="0">
                <a:effectLst/>
                <a:latin typeface="Times New Roman"/>
                <a:ea typeface="Times New Roman"/>
              </a:rPr>
              <a:t> يأبَى، وهَلَكَ يهْلك،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b="1" dirty="0">
                <a:effectLst/>
                <a:latin typeface="Times New Roman"/>
                <a:ea typeface="Times New Roman"/>
              </a:rPr>
              <a:t> إحدى لغتيه، أو من تدخل اللغات، كرَكَن يرْكن، وقَلَى </a:t>
            </a:r>
            <a:r>
              <a:rPr lang="ar-IQ" b="1" dirty="0" smtClean="0">
                <a:effectLst/>
                <a:latin typeface="Times New Roman"/>
                <a:ea typeface="Times New Roman"/>
              </a:rPr>
              <a:t>يَقْلى: </a:t>
            </a:r>
            <a:r>
              <a:rPr lang="ar-IQ" b="1" dirty="0">
                <a:effectLst/>
                <a:latin typeface="Times New Roman"/>
                <a:ea typeface="Times New Roman"/>
              </a:rPr>
              <a:t>غير فصيح3. وبَقَى يبقَى: لغة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طيِّئ</a:t>
            </a:r>
            <a:r>
              <a:rPr lang="ar-IQ" b="1" dirty="0">
                <a:effectLst/>
                <a:latin typeface="Times New Roman"/>
                <a:ea typeface="Times New Roman"/>
              </a:rPr>
              <a:t>، والأصل كسر العين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فى</a:t>
            </a:r>
            <a:r>
              <a:rPr lang="ar-IQ" b="1" dirty="0">
                <a:effectLst/>
                <a:latin typeface="Times New Roman"/>
                <a:ea typeface="Times New Roman"/>
              </a:rPr>
              <a:t> </a:t>
            </a:r>
            <a:r>
              <a:rPr lang="ar-IQ" b="1" dirty="0" err="1">
                <a:effectLst/>
                <a:latin typeface="Times New Roman"/>
                <a:ea typeface="Times New Roman"/>
              </a:rPr>
              <a:t>الماضى</a:t>
            </a:r>
            <a:r>
              <a:rPr lang="ar-IQ" b="1" dirty="0">
                <a:effectLst/>
                <a:latin typeface="Times New Roman"/>
                <a:ea typeface="Times New Roman"/>
              </a:rPr>
              <a:t>، ولكنهم قلبوه فتحة تخفيفًا، وهذا قياس عندهم.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r>
              <a:rPr lang="en-US" sz="3600" b="1" dirty="0">
                <a:effectLst/>
                <a:latin typeface="Times New Roman"/>
                <a:ea typeface="Times New Roman"/>
              </a:rPr>
              <a:t/>
            </a:r>
            <a:br>
              <a:rPr lang="en-US" sz="3600" b="1" dirty="0">
                <a:effectLst/>
                <a:latin typeface="Times New Roman"/>
                <a:ea typeface="Times New Roman"/>
              </a:rPr>
            </a:br>
            <a:endParaRPr lang="ar-IQ" sz="3600" b="1" dirty="0">
              <a:solidFill>
                <a:srgbClr val="00CC00"/>
              </a:solidFill>
            </a:endParaRPr>
          </a:p>
          <a:p>
            <a:pPr lvl="0" eaLnBrk="1" hangingPunct="1">
              <a:lnSpc>
                <a:spcPct val="90000"/>
              </a:lnSpc>
              <a:buClr>
                <a:srgbClr val="00FF99"/>
              </a:buClr>
              <a:buFont typeface="Wingdings" pitchFamily="2" charset="2"/>
              <a:buChar char="v"/>
              <a:defRPr/>
            </a:pPr>
            <a:endParaRPr lang="ar-IQ" b="1" dirty="0">
              <a:solidFill>
                <a:srgbClr val="ADE2E2">
                  <a:lumMod val="20000"/>
                  <a:lumOff val="80000"/>
                </a:srgb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ar-IQ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en-US" sz="4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1839144" y="0"/>
            <a:ext cx="5378896" cy="1196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sz="3600" b="1" kern="0" dirty="0">
                <a:solidFill>
                  <a:srgbClr val="FFFFFF"/>
                </a:solidFill>
                <a:latin typeface="Times New Roman"/>
                <a:ea typeface="Times New Roman"/>
              </a:rPr>
              <a:t>أبواب الثلاثي المجرد</a:t>
            </a:r>
            <a:endParaRPr lang="ar-IQ" sz="4000" b="1" dirty="0">
              <a:solidFill>
                <a:srgbClr val="FFFFFF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744359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882</Words>
  <Application>Microsoft Office PowerPoint</Application>
  <PresentationFormat>عرض على الشاشة (3:4)‏</PresentationFormat>
  <Paragraphs>69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11</vt:i4>
      </vt:variant>
    </vt:vector>
  </HeadingPairs>
  <TitlesOfParts>
    <vt:vector size="13" baseType="lpstr">
      <vt:lpstr>1_Teamwork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التقسيم الثالث للفعل: بحسب التجرُّد والزيادة، وتقسيم كلّ ينقسم الفعل إلى مجرَّد ومزيد  فالمجرد: ما كانت جميع حروفه أصلية، لا يسقط حرف منها فى تصاريف الكلمة بغير علَّة. والمزيد: ما زِيد فيه حرف أو أكثر على حروفه الأصلية. والمجرد قسمان:ثُلاثي ورباعىّ.والمزيد قسمان: مزيد الثلاثي، ومزيد الرباعي.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9</cp:revision>
  <dcterms:created xsi:type="dcterms:W3CDTF">2022-09-20T20:30:24Z</dcterms:created>
  <dcterms:modified xsi:type="dcterms:W3CDTF">2022-09-25T20:42:01Z</dcterms:modified>
</cp:coreProperties>
</file>