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 varScale="1">
        <p:scale>
          <a:sx n="69" d="100"/>
          <a:sy n="69" d="100"/>
        </p:scale>
        <p:origin x="-1362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</p:grpSp>
      <p:sp>
        <p:nvSpPr>
          <p:cNvPr id="2971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2971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6BE5-C63C-4AFA-8FF3-BA70B2CF4D27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283492"/>
      </p:ext>
    </p:extLst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BD035-72E2-43DB-A200-4246905CFDF3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057618"/>
      </p:ext>
    </p:extLst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CF3E3-178A-4947-91CB-D6254EE3A307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994548"/>
      </p:ext>
    </p:extLst>
  </p:cSld>
  <p:clrMapOvr>
    <a:masterClrMapping/>
  </p:clrMapOvr>
  <p:transition spd="slow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530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598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994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831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24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9533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2605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28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4D989-3D9E-4969-AFC0-577C96D74DEB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807216"/>
      </p:ext>
    </p:extLst>
  </p:cSld>
  <p:clrMapOvr>
    <a:masterClrMapping/>
  </p:clrMapOvr>
  <p:transition spd="slow"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54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3048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81831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5213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6441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1062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3374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70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824ED-50BE-4DD9-BE47-B43CFB615FE4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81575"/>
      </p:ext>
    </p:extLst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A31D3-6DBD-4DA7-BD58-7060323419F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846215"/>
      </p:ext>
    </p:extLst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2AC04-B259-4BA3-B227-C026F5589A8C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001486"/>
      </p:ext>
    </p:extLst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BAC70-215F-4475-B7AE-DEBEB399A038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962456"/>
      </p:ext>
    </p:extLst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99C27-7A68-4275-ABCC-DBFB3D479D3C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318515"/>
      </p:ext>
    </p:extLst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7996F-FB8F-4321-BF80-AEAC6B73321A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35876"/>
      </p:ext>
    </p:extLst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CF87B-16FE-4CCF-9E8F-3BF210F62D33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668707"/>
      </p:ext>
    </p:extLst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2867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7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7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7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7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</p:grpSp>
      <p:sp>
        <p:nvSpPr>
          <p:cNvPr id="2869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2869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6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69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76BA6A17-25BA-4539-A5E1-889CE6C09C70}" type="slidenum">
              <a:rPr lang="ar-SA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869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</p:spTree>
    <p:extLst>
      <p:ext uri="{BB962C8B-B14F-4D97-AF65-F5344CB8AC3E}">
        <p14:creationId xmlns:p14="http://schemas.microsoft.com/office/powerpoint/2010/main" val="92544654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11/2/2022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5FCBEF"/>
                </a:solidFill>
              </a:rPr>
              <a:pPr defTabSz="457200"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49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9256" cy="130026"/>
          </a:xfrm>
        </p:spPr>
        <p:txBody>
          <a:bodyPr/>
          <a:lstStyle/>
          <a:p>
            <a:pPr eaLnBrk="1" hangingPunct="1">
              <a:defRPr/>
            </a:pPr>
            <a:endParaRPr lang="en-US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800"/>
            <a:ext cx="9144000" cy="583264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600" b="1">
                <a:effectLst/>
                <a:latin typeface="Times New Roman"/>
                <a:ea typeface="Times New Roman"/>
              </a:rPr>
              <a:t>ينقسم الفعل إلى مبنىّ للفاعل، ويُسَمَّى معلومًا، وهو ما ذُكرَ معه فاعلُه، نحو: حَفِظ محمد الدرس</a:t>
            </a:r>
            <a:r>
              <a:rPr lang="ar-IQ" sz="3600" b="1" smtClean="0">
                <a:effectLst/>
                <a:latin typeface="Times New Roman"/>
                <a:ea typeface="Times New Roman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600" b="1" smtClean="0">
                <a:effectLst/>
                <a:latin typeface="Times New Roman"/>
                <a:ea typeface="Times New Roman"/>
              </a:rPr>
              <a:t> </a:t>
            </a:r>
            <a:r>
              <a:rPr lang="ar-IQ" sz="3600" b="1">
                <a:effectLst/>
                <a:latin typeface="Times New Roman"/>
                <a:ea typeface="Times New Roman"/>
              </a:rPr>
              <a:t>وإلى مبنيٍّ للمفعول، ويسمَّى مجهولاً، وهو ما حُذف فاعله وأنيب عنه غيرهُ، نحو: حُفِظ الدرسُ. </a:t>
            </a:r>
            <a:endParaRPr lang="ar-IQ" sz="3600" b="1" smtClean="0">
              <a:effectLst/>
              <a:latin typeface="Times New Roman"/>
              <a:ea typeface="Times New Roman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600" b="1" smtClean="0">
                <a:effectLst/>
                <a:latin typeface="Times New Roman"/>
                <a:ea typeface="Times New Roman"/>
              </a:rPr>
              <a:t>وفى </a:t>
            </a:r>
            <a:r>
              <a:rPr lang="ar-IQ" sz="3600" b="1">
                <a:effectLst/>
                <a:latin typeface="Times New Roman"/>
                <a:ea typeface="Times New Roman"/>
              </a:rPr>
              <a:t>هذه الحالة يجب أن تغيَّر صورة الفعل عن </a:t>
            </a:r>
            <a:r>
              <a:rPr lang="ar-IQ" sz="3600" b="1" smtClean="0">
                <a:effectLst/>
                <a:latin typeface="Times New Roman"/>
                <a:ea typeface="Times New Roman"/>
              </a:rPr>
              <a:t>أصلها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600" b="1" smtClean="0">
                <a:effectLst/>
                <a:latin typeface="Times New Roman"/>
                <a:ea typeface="Times New Roman"/>
              </a:rPr>
              <a:t>فإن </a:t>
            </a:r>
            <a:r>
              <a:rPr lang="ar-IQ" sz="3600" b="1">
                <a:effectLst/>
                <a:latin typeface="Times New Roman"/>
                <a:ea typeface="Times New Roman"/>
              </a:rPr>
              <a:t>كان ماضيًا غير مبدوء بهمزة وصلٍ ولا تاء زائدة، وليست عينه ألفا، ضُمَّ أولُه وكُسِرَ ما قبل آخرهولو تقديرًا، نحو: ضُرِب علىّ، ورُدَّ </a:t>
            </a:r>
            <a:r>
              <a:rPr lang="ar-IQ" sz="3600" b="1" smtClean="0">
                <a:effectLst/>
                <a:latin typeface="Times New Roman"/>
                <a:ea typeface="Times New Roman"/>
              </a:rPr>
              <a:t>المبيع.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 smtClean="0">
                <a:effectLst/>
                <a:latin typeface="Times New Roman"/>
                <a:ea typeface="Times New Roman"/>
              </a:rPr>
            </a:br>
            <a:endParaRPr lang="ar-IQ" sz="3600" b="1" dirty="0" smtClean="0">
              <a:solidFill>
                <a:srgbClr val="00CC00"/>
              </a:solidFill>
            </a:endParaRPr>
          </a:p>
          <a:p>
            <a:pPr lvl="0" eaLnBrk="1" hangingPunct="1">
              <a:lnSpc>
                <a:spcPct val="90000"/>
              </a:lnSpc>
              <a:buClr>
                <a:srgbClr val="00FF99"/>
              </a:buClr>
              <a:buFont typeface="Wingdings" pitchFamily="2" charset="2"/>
              <a:buChar char="v"/>
              <a:defRPr/>
            </a:pPr>
            <a:endParaRPr lang="ar-IQ" b="1" dirty="0">
              <a:solidFill>
                <a:srgbClr val="ADE2E2">
                  <a:lumMod val="20000"/>
                  <a:lumOff val="80000"/>
                </a:srgb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ar-IQ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en-US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شكل بيضاوي 1"/>
          <p:cNvSpPr/>
          <p:nvPr/>
        </p:nvSpPr>
        <p:spPr>
          <a:xfrm>
            <a:off x="683568" y="0"/>
            <a:ext cx="7848872" cy="16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sz="3200" b="1" kern="0">
                <a:solidFill>
                  <a:srgbClr val="FFFFFF"/>
                </a:solidFill>
                <a:latin typeface="Times New Roman"/>
                <a:ea typeface="Times New Roman"/>
              </a:rPr>
              <a:t>التقسيم </a:t>
            </a:r>
            <a:r>
              <a:rPr lang="ar-IQ" sz="3200" b="1" kern="0" smtClean="0">
                <a:solidFill>
                  <a:srgbClr val="FFFFFF"/>
                </a:solidFill>
                <a:latin typeface="Times New Roman"/>
                <a:ea typeface="Times New Roman"/>
              </a:rPr>
              <a:t>السادس  للفعل</a:t>
            </a:r>
            <a:r>
              <a:rPr lang="ar-IQ" sz="3200" b="1" kern="0" dirty="0">
                <a:solidFill>
                  <a:srgbClr val="FFFFFF"/>
                </a:solidFill>
                <a:latin typeface="Times New Roman"/>
                <a:ea typeface="Times New Roman"/>
              </a:rPr>
              <a:t>:</a:t>
            </a:r>
            <a:endParaRPr lang="en-US" sz="3200" b="1" kern="0" dirty="0">
              <a:solidFill>
                <a:srgbClr val="FFFFFF"/>
              </a:solidFill>
              <a:latin typeface="Times New Roman"/>
              <a:ea typeface="Times New Roman"/>
            </a:endParaRPr>
          </a:p>
          <a:p>
            <a:pPr algn="ctr" rtl="1"/>
            <a:r>
              <a:rPr lang="ar-IQ" sz="3200" b="1" kern="0" dirty="0">
                <a:solidFill>
                  <a:srgbClr val="FFFFFF"/>
                </a:solidFill>
                <a:latin typeface="Times New Roman"/>
                <a:ea typeface="Times New Roman"/>
              </a:rPr>
              <a:t> من </a:t>
            </a:r>
            <a:r>
              <a:rPr lang="ar-IQ" sz="3200" b="1" kern="0">
                <a:solidFill>
                  <a:srgbClr val="FFFFFF"/>
                </a:solidFill>
                <a:latin typeface="Times New Roman"/>
                <a:ea typeface="Times New Roman"/>
              </a:rPr>
              <a:t>حيثُ من حيْثُ بناؤه للفاعل، أو المفعول</a:t>
            </a:r>
            <a:r>
              <a:rPr lang="ar-IQ" sz="3200" b="1" kern="0" smtClean="0">
                <a:solidFill>
                  <a:srgbClr val="FFFFFF"/>
                </a:solidFill>
                <a:latin typeface="Times New Roman"/>
                <a:ea typeface="Times New Roman"/>
              </a:rPr>
              <a:t>:</a:t>
            </a:r>
            <a:endParaRPr lang="ar-IQ" sz="3200" b="1" kern="0" dirty="0">
              <a:solidFill>
                <a:srgbClr val="FFFFFF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371820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91365"/>
            <a:ext cx="914399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/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 smtClean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 smtClean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 smtClean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en-US" sz="4400" b="1" dirty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" y="0"/>
            <a:ext cx="914399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IQ" sz="4000" b="1" smtClean="0">
              <a:latin typeface="Times New Roman"/>
              <a:ea typeface="Times New Roman"/>
            </a:endParaRPr>
          </a:p>
          <a:p>
            <a:pPr marL="571500" indent="-571500" algn="r" rtl="1">
              <a:buFontTx/>
              <a:buChar char="-"/>
            </a:pPr>
            <a:r>
              <a:rPr lang="en-US" sz="4000" b="1" smtClean="0">
                <a:latin typeface="Times New Roman"/>
                <a:ea typeface="Times New Roman"/>
              </a:rPr>
              <a:t>وإن </a:t>
            </a:r>
            <a:r>
              <a:rPr lang="en-US" sz="4000" b="1">
                <a:latin typeface="Times New Roman"/>
                <a:ea typeface="Times New Roman"/>
              </a:rPr>
              <a:t>كان مبدوءًا بهمزة وصل ضُمَّ الثالث مع الأول نحو: انطُلق بزيد واستُخرج </a:t>
            </a:r>
            <a:r>
              <a:rPr lang="en-US" sz="4000" b="1" smtClean="0">
                <a:latin typeface="Times New Roman"/>
                <a:ea typeface="Times New Roman"/>
              </a:rPr>
              <a:t>المعدن</a:t>
            </a:r>
            <a:r>
              <a:rPr lang="ar-IQ" sz="4000" b="1" smtClean="0">
                <a:latin typeface="Times New Roman"/>
                <a:ea typeface="Times New Roman"/>
              </a:rPr>
              <a:t>.</a:t>
            </a:r>
          </a:p>
          <a:p>
            <a:pPr marL="571500" indent="-571500" algn="r" rtl="1">
              <a:buFontTx/>
              <a:buChar char="-"/>
            </a:pPr>
            <a:r>
              <a:rPr lang="en-US" sz="4000" b="1" smtClean="0">
                <a:latin typeface="Times New Roman"/>
                <a:ea typeface="Times New Roman"/>
              </a:rPr>
              <a:t> </a:t>
            </a:r>
            <a:r>
              <a:rPr lang="en-US" sz="4000" b="1">
                <a:latin typeface="Times New Roman"/>
                <a:ea typeface="Times New Roman"/>
              </a:rPr>
              <a:t>وإن كانت عينه ألفا قلبت ياء، وكُسر أوله، بإخلاص الكسر، أو إشمامه الضم، كما فى قال وباع واختار </a:t>
            </a:r>
            <a:r>
              <a:rPr lang="en-US" sz="4000" b="1" smtClean="0">
                <a:latin typeface="Times New Roman"/>
                <a:ea typeface="Times New Roman"/>
              </a:rPr>
              <a:t>وانقاد</a:t>
            </a:r>
            <a:r>
              <a:rPr lang="ar-IQ" sz="4000" b="1" smtClean="0">
                <a:latin typeface="Times New Roman"/>
                <a:ea typeface="Times New Roman"/>
              </a:rPr>
              <a:t>.</a:t>
            </a:r>
          </a:p>
          <a:p>
            <a:pPr marL="571500" indent="-571500" algn="r" rtl="1">
              <a:buFontTx/>
              <a:buChar char="-"/>
            </a:pPr>
            <a:r>
              <a:rPr lang="en-US" sz="4000" b="1" smtClean="0">
                <a:latin typeface="Times New Roman"/>
                <a:ea typeface="Times New Roman"/>
              </a:rPr>
              <a:t> </a:t>
            </a:r>
            <a:r>
              <a:rPr lang="en-US" sz="4000" b="1">
                <a:latin typeface="Times New Roman"/>
                <a:ea typeface="Times New Roman"/>
              </a:rPr>
              <a:t>تقول بِيع الثوب، وقيل القول، واخْتِيرَ هذا وانْقِيد له، وبعضهم يُبقي الضم، ويقلب الألف واوًا كما فى قوله:</a:t>
            </a:r>
            <a:br>
              <a:rPr lang="en-US" sz="4000" b="1">
                <a:latin typeface="Times New Roman"/>
                <a:ea typeface="Times New Roman"/>
              </a:rPr>
            </a:br>
            <a:r>
              <a:rPr lang="en-US" sz="4000" b="1">
                <a:latin typeface="Times New Roman"/>
                <a:ea typeface="Times New Roman"/>
              </a:rPr>
              <a:t>لَيْتَ وهل ينفعُ شيئًا لَيْتُ ... ليتَ شَبَابًا بُوعَ فاشتَريْتُ</a:t>
            </a:r>
            <a:br>
              <a:rPr lang="en-US" sz="4000" b="1">
                <a:latin typeface="Times New Roman"/>
                <a:ea typeface="Times New Roman"/>
              </a:rPr>
            </a:b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00109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91365"/>
            <a:ext cx="914399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/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 smtClean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 smtClean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 smtClean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en-US" sz="4400" b="1" dirty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" y="0"/>
            <a:ext cx="914399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IQ" sz="3200" b="1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1028700" indent="-571500" algn="r" rtl="1">
              <a:buFontTx/>
              <a:buChar char="-"/>
            </a:pPr>
            <a:r>
              <a:rPr lang="en-US" sz="4000" b="1" smtClean="0">
                <a:latin typeface="Traditional Arabic"/>
                <a:ea typeface="Times New Roman"/>
              </a:rPr>
              <a:t>وأوجب </a:t>
            </a:r>
            <a:r>
              <a:rPr lang="en-US" sz="4000" b="1">
                <a:latin typeface="Traditional Arabic"/>
                <a:ea typeface="Times New Roman"/>
              </a:rPr>
              <a:t>الجمهور ضمَّ فاء الثلاثىّ المضعف، نحو: شُدَّ ومُدَّ، والكوفيون </a:t>
            </a:r>
            <a:r>
              <a:rPr lang="en-US" sz="4000" b="1" smtClean="0">
                <a:latin typeface="Traditional Arabic"/>
                <a:ea typeface="Times New Roman"/>
              </a:rPr>
              <a:t>أجازوا</a:t>
            </a:r>
            <a:r>
              <a:rPr lang="ar-IQ" sz="4000" b="1" smtClean="0">
                <a:latin typeface="Traditional Arabic"/>
                <a:ea typeface="Times New Roman"/>
              </a:rPr>
              <a:t> </a:t>
            </a:r>
            <a:r>
              <a:rPr lang="en-US" sz="4000" b="1" smtClean="0">
                <a:latin typeface="Times New Roman"/>
                <a:ea typeface="Times New Roman"/>
              </a:rPr>
              <a:t>الكسر</a:t>
            </a:r>
            <a:endParaRPr lang="ar-IQ" sz="4000" b="1">
              <a:latin typeface="Times New Roman"/>
              <a:ea typeface="Times New Roman"/>
            </a:endParaRPr>
          </a:p>
          <a:p>
            <a:pPr marL="1028700" indent="-571500" algn="r" rtl="1">
              <a:buFontTx/>
              <a:buChar char="-"/>
            </a:pPr>
            <a:r>
              <a:rPr lang="en-US" sz="4000" b="1" smtClean="0">
                <a:latin typeface="Times New Roman"/>
                <a:ea typeface="Times New Roman"/>
              </a:rPr>
              <a:t>وإن </a:t>
            </a:r>
            <a:r>
              <a:rPr lang="en-US" sz="4000" b="1">
                <a:latin typeface="Times New Roman"/>
                <a:ea typeface="Times New Roman"/>
              </a:rPr>
              <a:t>كان مضارعًا ضُمَّ أوله، وفتح ما قبل آخره ولو تقديرًا، نحو: يُضْرَبُ عَلَيَّ، ويُردّ المبيع</a:t>
            </a:r>
            <a:r>
              <a:rPr lang="en-US" sz="4000" b="1" smtClean="0">
                <a:latin typeface="Times New Roman"/>
                <a:ea typeface="Times New Roman"/>
              </a:rPr>
              <a:t>.</a:t>
            </a:r>
            <a:endParaRPr lang="ar-IQ" sz="4000" b="1" smtClean="0">
              <a:latin typeface="Times New Roman"/>
              <a:ea typeface="Times New Roman"/>
            </a:endParaRPr>
          </a:p>
          <a:p>
            <a:pPr marL="1028700" indent="-571500" algn="r" rtl="1">
              <a:buFontTx/>
              <a:buChar char="-"/>
            </a:pPr>
            <a:r>
              <a:rPr lang="en-US" sz="4000" b="1" smtClean="0">
                <a:latin typeface="Times New Roman"/>
                <a:ea typeface="Times New Roman"/>
              </a:rPr>
              <a:t>فإن </a:t>
            </a:r>
            <a:r>
              <a:rPr lang="en-US" sz="4000" b="1">
                <a:latin typeface="Times New Roman"/>
                <a:ea typeface="Times New Roman"/>
              </a:rPr>
              <a:t>كان ما قبل آخر المضارع مدًّا، كيَقول ويبيع، قُلب ألفا، كيُقال، ويُباع</a:t>
            </a:r>
            <a:r>
              <a:rPr lang="en-US" sz="4000" b="1" smtClean="0">
                <a:latin typeface="Times New Roman"/>
                <a:ea typeface="Times New Roman"/>
              </a:rPr>
              <a:t>.</a:t>
            </a:r>
            <a:endParaRPr lang="ar-IQ" sz="4000" b="1" smtClean="0">
              <a:latin typeface="Times New Roman"/>
              <a:ea typeface="Times New Roman"/>
            </a:endParaRPr>
          </a:p>
          <a:p>
            <a:pPr marL="1028700" indent="-571500" algn="r" rtl="1">
              <a:buFontTx/>
              <a:buChar char="-"/>
            </a:pPr>
            <a:r>
              <a:rPr lang="en-US" sz="4000" b="1">
                <a:latin typeface="Times New Roman"/>
                <a:ea typeface="Times New Roman"/>
              </a:rPr>
              <a:t>ولا يُبْنى الفعل اللازم للمجهول إلا مع الظرف أو </a:t>
            </a:r>
            <a:r>
              <a:rPr lang="en-US" sz="4000" b="1" smtClean="0">
                <a:latin typeface="Times New Roman"/>
                <a:ea typeface="Times New Roman"/>
              </a:rPr>
              <a:t>المصدر، </a:t>
            </a:r>
            <a:r>
              <a:rPr lang="en-US" sz="4000" b="1">
                <a:latin typeface="Times New Roman"/>
                <a:ea typeface="Times New Roman"/>
              </a:rPr>
              <a:t>أو </a:t>
            </a:r>
            <a:r>
              <a:rPr lang="en-US" sz="4000" b="1" smtClean="0">
                <a:latin typeface="Times New Roman"/>
                <a:ea typeface="Times New Roman"/>
              </a:rPr>
              <a:t>المجرور، </a:t>
            </a:r>
            <a:r>
              <a:rPr lang="en-US" sz="4000" b="1">
                <a:latin typeface="Times New Roman"/>
                <a:ea typeface="Times New Roman"/>
              </a:rPr>
              <a:t>نحو: سِيرَ يومُ الجُمْعة، وَوُقِفَ أمامُ الأمير، وجُلس </a:t>
            </a:r>
            <a:r>
              <a:rPr lang="en-US" sz="4000" b="1" smtClean="0">
                <a:latin typeface="Times New Roman"/>
                <a:ea typeface="Times New Roman"/>
              </a:rPr>
              <a:t>جلوس</a:t>
            </a:r>
            <a:r>
              <a:rPr lang="ar-IQ" sz="4000" b="1" smtClean="0">
                <a:latin typeface="Times New Roman"/>
                <a:ea typeface="Times New Roman"/>
              </a:rPr>
              <a:t>ُُ</a:t>
            </a:r>
            <a:r>
              <a:rPr lang="en-US" sz="4000" b="1" smtClean="0">
                <a:latin typeface="Times New Roman"/>
                <a:ea typeface="Times New Roman"/>
              </a:rPr>
              <a:t> </a:t>
            </a:r>
            <a:r>
              <a:rPr lang="en-US" sz="4000" b="1">
                <a:latin typeface="Times New Roman"/>
                <a:ea typeface="Times New Roman"/>
              </a:rPr>
              <a:t>حسن، وفُرِح بقدوم محمد، </a:t>
            </a:r>
            <a:endParaRPr lang="en-US" sz="40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07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91365"/>
            <a:ext cx="914399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/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 smtClean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 smtClean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 smtClean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en-US" sz="4400" b="1" dirty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" y="0"/>
            <a:ext cx="9143998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600" b="1" smtClean="0">
                <a:latin typeface="Times New Roman"/>
                <a:ea typeface="Times New Roman"/>
              </a:rPr>
              <a:t>تنبيه</a:t>
            </a:r>
            <a:r>
              <a:rPr lang="ar-IQ" sz="3600" b="1" smtClean="0">
                <a:latin typeface="Times New Roman"/>
                <a:ea typeface="Times New Roman"/>
              </a:rPr>
              <a:t>: </a:t>
            </a:r>
          </a:p>
          <a:p>
            <a:pPr algn="r" rtl="1"/>
            <a:r>
              <a:rPr lang="ar-IQ" sz="3600" b="1" smtClean="0">
                <a:latin typeface="Times New Roman"/>
                <a:ea typeface="Times New Roman"/>
              </a:rPr>
              <a:t> </a:t>
            </a:r>
            <a:r>
              <a:rPr lang="en-US" sz="3600" b="1" smtClean="0">
                <a:latin typeface="Times New Roman"/>
                <a:ea typeface="Times New Roman"/>
              </a:rPr>
              <a:t> </a:t>
            </a:r>
            <a:r>
              <a:rPr lang="en-US" sz="3600" b="1">
                <a:latin typeface="Times New Roman"/>
                <a:ea typeface="Times New Roman"/>
              </a:rPr>
              <a:t>ورد فى اللغة عدة أفعال على صورة المني للمجهول، </a:t>
            </a:r>
            <a:r>
              <a:rPr lang="en-US" sz="3600" b="1" smtClean="0">
                <a:latin typeface="Times New Roman"/>
                <a:ea typeface="Times New Roman"/>
              </a:rPr>
              <a:t>منها: </a:t>
            </a:r>
            <a:r>
              <a:rPr lang="ar-IQ" sz="3600" b="1" smtClean="0">
                <a:latin typeface="Times New Roman"/>
                <a:ea typeface="Times New Roman"/>
              </a:rPr>
              <a:t> </a:t>
            </a:r>
          </a:p>
          <a:p>
            <a:pPr algn="r" rtl="1"/>
            <a:r>
              <a:rPr lang="en-US" sz="3600" b="1" smtClean="0">
                <a:latin typeface="Times New Roman"/>
                <a:ea typeface="Times New Roman"/>
              </a:rPr>
              <a:t>عُنيَ </a:t>
            </a:r>
            <a:r>
              <a:rPr lang="en-US" sz="3600" b="1">
                <a:latin typeface="Times New Roman"/>
                <a:ea typeface="Times New Roman"/>
              </a:rPr>
              <a:t>فلان بحاجتك: أى اهتمّ. </a:t>
            </a:r>
            <a:endParaRPr lang="ar-IQ" sz="3600" b="1" smtClean="0">
              <a:latin typeface="Times New Roman"/>
              <a:ea typeface="Times New Roman"/>
            </a:endParaRPr>
          </a:p>
          <a:p>
            <a:pPr algn="r" rtl="1"/>
            <a:r>
              <a:rPr lang="en-US" sz="3600" b="1" smtClean="0">
                <a:latin typeface="Times New Roman"/>
                <a:ea typeface="Times New Roman"/>
              </a:rPr>
              <a:t>وزُهِيَ </a:t>
            </a:r>
            <a:r>
              <a:rPr lang="en-US" sz="3600" b="1">
                <a:latin typeface="Times New Roman"/>
                <a:ea typeface="Times New Roman"/>
              </a:rPr>
              <a:t>علينا: أى تكبَّر. </a:t>
            </a:r>
            <a:endParaRPr lang="ar-IQ" sz="3600" b="1" smtClean="0">
              <a:latin typeface="Times New Roman"/>
              <a:ea typeface="Times New Roman"/>
            </a:endParaRPr>
          </a:p>
          <a:p>
            <a:pPr algn="r" rtl="1"/>
            <a:r>
              <a:rPr lang="en-US" sz="3600" b="1" smtClean="0">
                <a:latin typeface="Times New Roman"/>
                <a:ea typeface="Times New Roman"/>
              </a:rPr>
              <a:t>وسُلَّ</a:t>
            </a:r>
            <a:r>
              <a:rPr lang="en-US" sz="3600" b="1">
                <a:latin typeface="Times New Roman"/>
                <a:ea typeface="Times New Roman"/>
              </a:rPr>
              <a:t>: أصابه السُّل. </a:t>
            </a:r>
            <a:endParaRPr lang="ar-IQ" sz="3600" b="1" smtClean="0">
              <a:latin typeface="Times New Roman"/>
              <a:ea typeface="Times New Roman"/>
            </a:endParaRPr>
          </a:p>
          <a:p>
            <a:pPr algn="r" rtl="1"/>
            <a:r>
              <a:rPr lang="en-US" sz="3600" b="1" smtClean="0">
                <a:latin typeface="Times New Roman"/>
                <a:ea typeface="Times New Roman"/>
              </a:rPr>
              <a:t>وجُنّ </a:t>
            </a:r>
            <a:r>
              <a:rPr lang="en-US" sz="3600" b="1">
                <a:latin typeface="Times New Roman"/>
                <a:ea typeface="Times New Roman"/>
              </a:rPr>
              <a:t>عقله: استتر </a:t>
            </a:r>
            <a:endParaRPr lang="ar-IQ" sz="3600" b="1" smtClean="0">
              <a:latin typeface="Times New Roman"/>
              <a:ea typeface="Times New Roman"/>
            </a:endParaRPr>
          </a:p>
          <a:p>
            <a:pPr algn="r" rtl="1"/>
            <a:r>
              <a:rPr lang="en-US" sz="3600" b="1" smtClean="0">
                <a:latin typeface="Times New Roman"/>
                <a:ea typeface="Times New Roman"/>
              </a:rPr>
              <a:t>وهذه </a:t>
            </a:r>
            <a:r>
              <a:rPr lang="en-US" sz="3600" b="1">
                <a:latin typeface="Times New Roman"/>
                <a:ea typeface="Times New Roman"/>
              </a:rPr>
              <a:t>الأفعال لا تنفك عن صورة المبنيَّ للمجهول، ما دامت </a:t>
            </a:r>
            <a:r>
              <a:rPr lang="en-US" sz="3600" b="1" smtClean="0">
                <a:latin typeface="Times New Roman"/>
                <a:ea typeface="Times New Roman"/>
              </a:rPr>
              <a:t>لازمة</a:t>
            </a:r>
            <a:r>
              <a:rPr lang="ar-IQ" sz="3600" b="1" smtClean="0">
                <a:latin typeface="Times New Roman"/>
                <a:ea typeface="Times New Roman"/>
              </a:rPr>
              <a:t>.</a:t>
            </a:r>
          </a:p>
          <a:p>
            <a:pPr algn="r" rtl="1"/>
            <a:r>
              <a:rPr lang="en-US" sz="3600" b="1" smtClean="0">
                <a:latin typeface="Times New Roman"/>
                <a:ea typeface="Times New Roman"/>
              </a:rPr>
              <a:t>ووردت </a:t>
            </a:r>
            <a:r>
              <a:rPr lang="en-US" sz="3600" b="1">
                <a:latin typeface="Times New Roman"/>
                <a:ea typeface="Times New Roman"/>
              </a:rPr>
              <a:t>أيضاً عَدّة أفعال مبنية للمفعول فى </a:t>
            </a:r>
            <a:r>
              <a:rPr lang="en-US" sz="3600" b="1" smtClean="0">
                <a:latin typeface="Times New Roman"/>
                <a:ea typeface="Times New Roman"/>
              </a:rPr>
              <a:t>الاستعمال الفصيح</a:t>
            </a:r>
            <a:r>
              <a:rPr lang="en-US" sz="3600" b="1">
                <a:latin typeface="Times New Roman"/>
                <a:ea typeface="Times New Roman"/>
              </a:rPr>
              <a:t>، وللفاعل نادرًا </a:t>
            </a:r>
            <a:r>
              <a:rPr lang="en-US" sz="3600" b="1" smtClean="0">
                <a:latin typeface="Times New Roman"/>
                <a:ea typeface="Times New Roman"/>
              </a:rPr>
              <a:t>أو</a:t>
            </a:r>
            <a:r>
              <a:rPr lang="en-US" sz="3600" b="1">
                <a:latin typeface="Traditional Arabic"/>
                <a:ea typeface="Times New Roman"/>
              </a:rPr>
              <a:t>شذوذًا، وهذه مرفوعها يكون بحسب البنية، فمن ذلك </a:t>
            </a:r>
            <a:r>
              <a:rPr lang="en-US" sz="3600" b="1" smtClean="0">
                <a:latin typeface="Times New Roman"/>
                <a:ea typeface="Times New Roman"/>
              </a:rPr>
              <a:t>بُهتَ </a:t>
            </a:r>
            <a:r>
              <a:rPr lang="en-US" sz="3600" b="1" smtClean="0">
                <a:latin typeface="Traditional Arabic"/>
                <a:ea typeface="Times New Roman"/>
              </a:rPr>
              <a:t>الخصمُ </a:t>
            </a:r>
            <a:r>
              <a:rPr lang="en-US" sz="3600" b="1">
                <a:latin typeface="Traditional Arabic"/>
                <a:ea typeface="Times New Roman"/>
              </a:rPr>
              <a:t>وبَهت</a:t>
            </a:r>
            <a:r>
              <a:rPr lang="en-US" sz="3600" b="1" smtClean="0">
                <a:latin typeface="Traditional Arabic"/>
                <a:ea typeface="Times New Roman"/>
              </a:rPr>
              <a:t>،</a:t>
            </a:r>
            <a:r>
              <a:rPr lang="en-US" sz="3600" b="1">
                <a:latin typeface="Times New Roman"/>
                <a:ea typeface="Times New Roman"/>
              </a:rPr>
              <a:t> </a:t>
            </a:r>
            <a:r>
              <a:rPr lang="en-US" sz="3600" b="1" smtClean="0">
                <a:latin typeface="Traditional Arabic"/>
                <a:ea typeface="Times New Roman"/>
              </a:rPr>
              <a:t>وعدَّه </a:t>
            </a:r>
            <a:r>
              <a:rPr lang="en-US" sz="3600" b="1">
                <a:latin typeface="Traditional Arabic"/>
                <a:ea typeface="Times New Roman"/>
              </a:rPr>
              <a:t>اللغويون من باب عُنِيَ.</a:t>
            </a:r>
            <a:br>
              <a:rPr lang="en-US" sz="3600" b="1">
                <a:latin typeface="Traditional Arabic"/>
                <a:ea typeface="Times New Roman"/>
              </a:rPr>
            </a:br>
            <a:r>
              <a:rPr lang="en-US" sz="3600" b="1">
                <a:latin typeface="Traditional Arabic"/>
                <a:ea typeface="Times New Roman"/>
              </a:rPr>
              <a:t>وعلاقة هذا المبحث باللغة أكثر منها بالصرف.</a:t>
            </a:r>
            <a:endParaRPr lang="en-US" sz="3600">
              <a:latin typeface="Traditional Arabic"/>
              <a:ea typeface="Times New Roman"/>
            </a:endParaRPr>
          </a:p>
          <a:p>
            <a:pPr algn="r" rtl="1"/>
            <a:r>
              <a:rPr lang="en-US" sz="4000" b="1">
                <a:latin typeface="Times New Roman"/>
                <a:ea typeface="Times New Roman"/>
              </a:rPr>
              <a:t/>
            </a:r>
            <a:br>
              <a:rPr lang="en-US" sz="4000" b="1">
                <a:latin typeface="Times New Roman"/>
                <a:ea typeface="Times New Roman"/>
              </a:rPr>
            </a:br>
            <a:r>
              <a:rPr lang="en-US" sz="4000" b="1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4000" b="1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en-US" sz="40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55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10859</TotalTime>
  <Words>332</Words>
  <Application>Microsoft Office PowerPoint</Application>
  <PresentationFormat>عرض على الشاشة (3:4)‏</PresentationFormat>
  <Paragraphs>40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4</vt:i4>
      </vt:variant>
    </vt:vector>
  </HeadingPairs>
  <TitlesOfParts>
    <vt:vector size="6" baseType="lpstr">
      <vt:lpstr>1_Teamwork</vt:lpstr>
      <vt:lpstr>Facet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Sahram Center</dc:creator>
  <cp:lastModifiedBy>Sahram Center</cp:lastModifiedBy>
  <cp:revision>8</cp:revision>
  <dcterms:created xsi:type="dcterms:W3CDTF">2022-10-19T05:35:03Z</dcterms:created>
  <dcterms:modified xsi:type="dcterms:W3CDTF">2022-11-08T05:43:03Z</dcterms:modified>
</cp:coreProperties>
</file>