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C9D14-F4A2-405C-9E75-0000DD0D1F87}" type="datetimeFigureOut">
              <a:rPr lang="en-US" smtClean="0"/>
              <a:t>11/20/2022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A1FDB-2B98-491C-A033-2CBA8EA85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1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A1FDB-2B98-491C-A033-2CBA8EA8552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42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6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244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773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57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5FCBEF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588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513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223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3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96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080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19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40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873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8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199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5FCBEF"/>
                </a:solidFill>
              </a:rPr>
              <a:pPr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93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 defTabSz="457200"/>
              <a:t>11/19/2022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5FCBEF"/>
                </a:solidFill>
              </a:rPr>
              <a:pPr defTabSz="457200"/>
              <a:t>‹#›</a:t>
            </a:fld>
            <a:endParaRPr lang="en-US" dirty="0">
              <a:solidFill>
                <a:srgbClr val="5FCB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6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91365"/>
            <a:ext cx="91439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/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en-US" sz="4400" b="1" dirty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" y="0"/>
            <a:ext cx="9143998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IQ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الباب الثاني: في الكلامِ </a:t>
            </a:r>
            <a:r>
              <a:rPr lang="ar-IQ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على </a:t>
            </a:r>
            <a:r>
              <a:rPr lang="ar-IQ" sz="32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الاسم: وفيه </a:t>
            </a:r>
            <a:r>
              <a:rPr lang="ar-IQ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عدَّةُ تقاسيم:</a:t>
            </a:r>
          </a:p>
          <a:p>
            <a:pPr algn="ctr" rtl="1"/>
            <a:r>
              <a:rPr lang="ar-IQ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التقسيمُ الأول للاسم، من حيثُ </a:t>
            </a:r>
            <a:r>
              <a:rPr lang="ar-IQ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التجرُّدُ </a:t>
            </a:r>
            <a:r>
              <a:rPr lang="ar-IQ" sz="32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والزيادةُ</a:t>
            </a:r>
          </a:p>
          <a:p>
            <a:pPr algn="r" rtl="1"/>
            <a:r>
              <a:rPr lang="ar-IQ" sz="30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ينقسم 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الاسم إلى مجرَّد ومزيد، والمجرد إلى ثُلاثي، ورُباعي، وخماسي.</a:t>
            </a:r>
          </a:p>
          <a:p>
            <a:pPr algn="r" rtl="1"/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1 فأوزن الثلاثىّ المتفق عليها عشْرة:</a:t>
            </a:r>
          </a:p>
          <a:p>
            <a:pPr algn="r" rtl="1"/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فَعْلِ، بفتح فسكون، كسَهْم وسَهْل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، </a:t>
            </a:r>
            <a:endParaRPr lang="ar-IQ" sz="3000" b="1" smtClean="0">
              <a:solidFill>
                <a:prstClr val="black"/>
              </a:solidFill>
              <a:latin typeface="Times New Roman"/>
              <a:ea typeface="Times New Roman"/>
              <a:cs typeface="Ali-A-Alwand" pitchFamily="2" charset="-78"/>
            </a:endParaRPr>
          </a:p>
          <a:p>
            <a:pPr algn="r" rtl="1"/>
            <a:r>
              <a:rPr lang="ar-IQ" sz="30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فَعَل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، بفتحتين: كقََمَرَ 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وبَطَل</a:t>
            </a:r>
            <a:r>
              <a:rPr lang="ar-IQ" sz="30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.</a:t>
            </a:r>
          </a:p>
          <a:p>
            <a:pPr algn="r" rtl="1"/>
            <a:r>
              <a:rPr lang="ar-IQ" sz="30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 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فَعِل، بفتح فكسر، ككَتِف. 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وحَذِر</a:t>
            </a:r>
            <a:r>
              <a:rPr lang="ar-IQ" sz="30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.</a:t>
            </a:r>
          </a:p>
          <a:p>
            <a:pPr algn="r" rtl="1"/>
            <a:r>
              <a:rPr lang="ar-IQ" sz="30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 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فَعُل: بفتح فضم، كعَضُد 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ويَقُظ1</a:t>
            </a:r>
            <a:r>
              <a:rPr lang="ar-IQ" sz="30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.</a:t>
            </a:r>
          </a:p>
          <a:p>
            <a:pPr algn="r" rtl="1"/>
            <a:r>
              <a:rPr lang="ar-IQ" sz="30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 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فِعْل: بكسر فسكون، كحِمْل ونِكْس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. </a:t>
            </a:r>
            <a:endParaRPr lang="ar-IQ" sz="3000" b="1" smtClean="0">
              <a:solidFill>
                <a:prstClr val="black"/>
              </a:solidFill>
              <a:latin typeface="Times New Roman"/>
              <a:ea typeface="Times New Roman"/>
              <a:cs typeface="Ali-A-Alwand" pitchFamily="2" charset="-78"/>
            </a:endParaRPr>
          </a:p>
          <a:p>
            <a:pPr algn="r" rtl="1"/>
            <a:r>
              <a:rPr lang="ar-IQ" sz="30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فِعَل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، بكسر ففتح، كَعِنب وزِيَم: أى متفرق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. </a:t>
            </a:r>
            <a:endParaRPr lang="ar-IQ" sz="3000" b="1" smtClean="0">
              <a:solidFill>
                <a:prstClr val="black"/>
              </a:solidFill>
              <a:latin typeface="Times New Roman"/>
              <a:ea typeface="Times New Roman"/>
              <a:cs typeface="Ali-A-Alwand" pitchFamily="2" charset="-78"/>
            </a:endParaRPr>
          </a:p>
          <a:p>
            <a:pPr algn="r" rtl="1"/>
            <a:r>
              <a:rPr lang="ar-IQ" sz="30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فِعِل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: بكسرتين: 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كإبل </a:t>
            </a:r>
            <a:r>
              <a:rPr lang="ar-IQ" sz="30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ويلز</a:t>
            </a:r>
          </a:p>
          <a:p>
            <a:pPr algn="r" rtl="1"/>
            <a:r>
              <a:rPr lang="ar-IQ" sz="30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فُعْل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: بضم فسكون، كقُفْل وحُلْو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. </a:t>
            </a:r>
            <a:endParaRPr lang="ar-IQ" sz="3000" b="1" smtClean="0">
              <a:solidFill>
                <a:prstClr val="black"/>
              </a:solidFill>
              <a:latin typeface="Times New Roman"/>
              <a:ea typeface="Times New Roman"/>
              <a:cs typeface="Ali-A-Alwand" pitchFamily="2" charset="-78"/>
            </a:endParaRPr>
          </a:p>
          <a:p>
            <a:pPr algn="r" rtl="1"/>
            <a:r>
              <a:rPr lang="ar-IQ" sz="30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فُعَل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: بضم ففتح، كصُرَد وحُطَم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. </a:t>
            </a:r>
            <a:endParaRPr lang="ar-IQ" sz="3000" b="1" smtClean="0">
              <a:solidFill>
                <a:prstClr val="black"/>
              </a:solidFill>
              <a:latin typeface="Times New Roman"/>
              <a:ea typeface="Times New Roman"/>
              <a:cs typeface="Ali-A-Alwand" pitchFamily="2" charset="-78"/>
            </a:endParaRPr>
          </a:p>
          <a:p>
            <a:pPr algn="r" rtl="1"/>
            <a:r>
              <a:rPr lang="ar-IQ" sz="30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فُعُل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: بضمتين، كَعُنُق، وناقة سُرُح: أى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: </a:t>
            </a:r>
            <a:r>
              <a:rPr lang="ar-IQ" sz="30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سريعة.</a:t>
            </a:r>
            <a:endParaRPr lang="ar-IQ" sz="3000" b="1">
              <a:solidFill>
                <a:prstClr val="black"/>
              </a:solidFill>
              <a:latin typeface="Times New Roman"/>
              <a:ea typeface="Times New Roman"/>
              <a:cs typeface="Ali-A-Alwand" pitchFamily="2" charset="-78"/>
            </a:endParaRPr>
          </a:p>
          <a:p>
            <a:pPr algn="r" rtl="1"/>
            <a:r>
              <a:rPr lang="en-US" sz="3600" b="1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3600" b="1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ar-IQ" sz="3600" b="1">
              <a:solidFill>
                <a:prstClr val="black"/>
              </a:solidFill>
              <a:latin typeface="Times New Roman"/>
              <a:ea typeface="Times New Roman"/>
              <a:cs typeface="Ali-A-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6415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108520" y="0"/>
            <a:ext cx="91439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/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en-US" sz="4400" b="1" dirty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" y="0"/>
            <a:ext cx="914399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IQ" sz="32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2- وأوزان </a:t>
            </a:r>
            <a:r>
              <a:rPr lang="ar-IQ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الاسم الرُّباعي المجرّد المتفق عليها </a:t>
            </a:r>
            <a:r>
              <a:rPr lang="ar-IQ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خمسة</a:t>
            </a:r>
            <a:r>
              <a:rPr lang="ar-IQ" sz="32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:</a:t>
            </a:r>
          </a:p>
          <a:p>
            <a:pPr algn="just" rtl="1"/>
            <a:endParaRPr lang="ar-IQ" sz="3200" b="1">
              <a:solidFill>
                <a:prstClr val="black"/>
              </a:solidFill>
              <a:latin typeface="Times New Roman"/>
              <a:ea typeface="Times New Roman"/>
              <a:cs typeface="Ali-A-Alwand" pitchFamily="2" charset="-78"/>
            </a:endParaRPr>
          </a:p>
          <a:p>
            <a:pPr marL="457200" indent="-457200" algn="just" rtl="1">
              <a:buFontTx/>
              <a:buChar char="-"/>
            </a:pPr>
            <a:r>
              <a:rPr lang="ar-IQ" sz="32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فَعْلَل</a:t>
            </a:r>
            <a:r>
              <a:rPr lang="ar-IQ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: بفتح أوله وثالثه وسكون </a:t>
            </a:r>
            <a:r>
              <a:rPr lang="ar-IQ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ثانيه </a:t>
            </a:r>
            <a:r>
              <a:rPr lang="ar-IQ" sz="32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كجَعفَر،</a:t>
            </a:r>
          </a:p>
          <a:p>
            <a:pPr marL="457200" indent="-457200" algn="just" rtl="1">
              <a:buFontTx/>
              <a:buChar char="-"/>
            </a:pPr>
            <a:r>
              <a:rPr lang="ar-IQ" sz="32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وفِعْلِل</a:t>
            </a:r>
            <a:r>
              <a:rPr lang="ar-IQ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: بكسرهما وسكون ثانيه كزِبْرِج للزينة.</a:t>
            </a:r>
          </a:p>
          <a:p>
            <a:pPr marL="457200" indent="-457200" algn="just" rtl="1">
              <a:buFontTx/>
              <a:buChar char="-"/>
            </a:pPr>
            <a:r>
              <a:rPr lang="ar-IQ" sz="32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وفُعْلُل</a:t>
            </a:r>
            <a:r>
              <a:rPr lang="ar-IQ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: بضمها وسكون ثانيه، كبُرْثُنٍ لِمَخْلِب الأسد</a:t>
            </a:r>
            <a:r>
              <a:rPr lang="ar-IQ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. </a:t>
            </a:r>
            <a:endParaRPr lang="ar-IQ" sz="3200" b="1" smtClean="0">
              <a:solidFill>
                <a:prstClr val="black"/>
              </a:solidFill>
              <a:latin typeface="Times New Roman"/>
              <a:ea typeface="Times New Roman"/>
              <a:cs typeface="Ali-A-Alwand" pitchFamily="2" charset="-78"/>
            </a:endParaRPr>
          </a:p>
          <a:p>
            <a:pPr marL="457200" indent="-457200" algn="just" rtl="1">
              <a:buFontTx/>
              <a:buChar char="-"/>
            </a:pPr>
            <a:r>
              <a:rPr lang="ar-IQ" sz="32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وفِعَلّ</a:t>
            </a:r>
            <a:r>
              <a:rPr lang="ar-IQ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، بكسر ففتح فلام مشدَّدة كقِمَطْر، لوعاء </a:t>
            </a:r>
            <a:r>
              <a:rPr lang="ar-IQ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الكتب</a:t>
            </a:r>
            <a:r>
              <a:rPr lang="ar-IQ" sz="32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،</a:t>
            </a:r>
          </a:p>
          <a:p>
            <a:pPr marL="457200" indent="-457200" algn="just" rtl="1">
              <a:buFontTx/>
              <a:buChar char="-"/>
            </a:pPr>
            <a:r>
              <a:rPr lang="ar-IQ" sz="32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 </a:t>
            </a:r>
            <a:r>
              <a:rPr lang="ar-IQ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وفِعْلَل بكسر فسكون ففتح كدِرْهَم.</a:t>
            </a:r>
          </a:p>
          <a:p>
            <a:pPr algn="just" rtl="1"/>
            <a:r>
              <a:rPr lang="ar-IQ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وزاد الأخفش وزن فُعْلَل، بضم فسكون ففتح، كَجُخْدَب: اسم للأسد. وبعضهم يقول إنه فرع جُخْدُب بالضم. والصحيح أنه أصل ولكنه </a:t>
            </a:r>
            <a:r>
              <a:rPr lang="ar-IQ" sz="32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قليل</a:t>
            </a:r>
            <a:r>
              <a:rPr lang="ar-IQ" sz="32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.</a:t>
            </a:r>
            <a:r>
              <a:rPr lang="en-US" sz="3600" b="1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3600" b="1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ar-IQ" sz="3600" b="1">
              <a:solidFill>
                <a:prstClr val="black"/>
              </a:solidFill>
              <a:latin typeface="Times New Roman"/>
              <a:ea typeface="Times New Roman"/>
              <a:cs typeface="Ali-A-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166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91365"/>
            <a:ext cx="91439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 rtl="1"/>
            <a:endParaRPr lang="ar-IQ" sz="4400" b="1" smtClean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 smtClean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 smtClean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 smtClean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 smtClean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ar-IQ" sz="4400" b="1" smtClean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  <a:p>
            <a:pPr marL="285750" indent="-285750" algn="r" defTabSz="457200" rtl="1">
              <a:buFont typeface="Wingdings" panose="05000000000000000000" pitchFamily="2" charset="2"/>
              <a:buChar char="Ø"/>
            </a:pPr>
            <a:endParaRPr lang="en-US" sz="4400" b="1" dirty="0">
              <a:solidFill>
                <a:prstClr val="black"/>
              </a:solidFill>
              <a:latin typeface="Abd Hewler" panose="020B0604030504040204" pitchFamily="34" charset="-78"/>
              <a:cs typeface="Abd Hewler" panose="020B0604030504040204" pitchFamily="34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" y="0"/>
            <a:ext cx="9143998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IQ" sz="3200" b="1" smtClean="0">
              <a:solidFill>
                <a:prstClr val="black"/>
              </a:solidFill>
              <a:latin typeface="Times New Roman"/>
              <a:ea typeface="Times New Roman"/>
              <a:cs typeface="Ali-A-Alwand" pitchFamily="2" charset="-78"/>
            </a:endParaRPr>
          </a:p>
          <a:p>
            <a:pPr algn="r" rtl="1"/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3 وأوزان الخماسيِّ 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أربعة</a:t>
            </a:r>
            <a:r>
              <a:rPr lang="ar-IQ" sz="30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:</a:t>
            </a:r>
          </a:p>
          <a:p>
            <a:pPr marL="457200" indent="-457200" algn="r" rtl="1">
              <a:buFontTx/>
              <a:buChar char="-"/>
            </a:pPr>
            <a:r>
              <a:rPr lang="ar-IQ" sz="30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فَعَلَّل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، فتحات، مُشدد اللام الأولى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، </a:t>
            </a:r>
            <a:r>
              <a:rPr lang="ar-IQ" sz="30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كسفرجل.</a:t>
            </a:r>
          </a:p>
          <a:p>
            <a:pPr marL="457200" indent="-457200" algn="r" rtl="1">
              <a:buFontTx/>
              <a:buChar char="-"/>
            </a:pPr>
            <a:r>
              <a:rPr lang="ar-IQ" sz="30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وفَعْلَلِل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: بفتح أوَّله وثالثه، وكسر رابعه كجَحَْمَرِش 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للمرأة </a:t>
            </a:r>
            <a:r>
              <a:rPr lang="ar-IQ" sz="30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العجوز.</a:t>
            </a:r>
          </a:p>
          <a:p>
            <a:pPr marL="457200" indent="-457200" algn="r" rtl="1">
              <a:buFontTx/>
              <a:buChar char="-"/>
            </a:pPr>
            <a:r>
              <a:rPr lang="ar-IQ" sz="30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وفَعْلَلُّ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: بكسرفسكون ففتح، مشدَّد اللام الثانية كقِرْطَعْب: 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للشيء </a:t>
            </a:r>
            <a:r>
              <a:rPr lang="ar-IQ" sz="30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القليل.</a:t>
            </a:r>
          </a:p>
          <a:p>
            <a:pPr marL="457200" indent="-457200" algn="r" rtl="1">
              <a:buFontTx/>
              <a:buChar char="-"/>
            </a:pPr>
            <a:r>
              <a:rPr lang="ar-IQ" sz="3000" b="1" smtClean="0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وفُعَلِّل</a:t>
            </a:r>
            <a:r>
              <a:rPr lang="ar-IQ" sz="3000" b="1">
                <a:solidFill>
                  <a:prstClr val="black"/>
                </a:solidFill>
                <a:latin typeface="Times New Roman"/>
                <a:ea typeface="Times New Roman"/>
                <a:cs typeface="Ali-A-Alwand" pitchFamily="2" charset="-78"/>
              </a:rPr>
              <a:t>: بضم ففتح فتشديد اللام الأولى مكسورة كقُذَعْمِل، وهو الشيء القليل.</a:t>
            </a:r>
          </a:p>
          <a:p>
            <a:pPr algn="r" rtl="1"/>
            <a:r>
              <a:rPr lang="en-US" sz="3600" b="1" smtClean="0">
                <a:solidFill>
                  <a:prstClr val="black"/>
                </a:solidFill>
                <a:latin typeface="Times New Roman"/>
                <a:ea typeface="Times New Roman"/>
              </a:rPr>
              <a:t/>
            </a:r>
            <a:br>
              <a:rPr lang="en-US" sz="3600" b="1" smtClean="0">
                <a:solidFill>
                  <a:prstClr val="black"/>
                </a:solidFill>
                <a:latin typeface="Times New Roman"/>
                <a:ea typeface="Times New Roman"/>
              </a:rPr>
            </a:br>
            <a:endParaRPr lang="ar-IQ" sz="3600" b="1">
              <a:solidFill>
                <a:prstClr val="black"/>
              </a:solidFill>
              <a:latin typeface="Times New Roman"/>
              <a:ea typeface="Times New Roman"/>
              <a:cs typeface="Ali-A-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3343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</TotalTime>
  <Words>266</Words>
  <Application>Microsoft Office PowerPoint</Application>
  <PresentationFormat>عرض على الشاشة (3:4)‏</PresentationFormat>
  <Paragraphs>46</Paragraphs>
  <Slides>3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Facet</vt:lpstr>
      <vt:lpstr>عرض تقديمي في PowerPoint</vt:lpstr>
      <vt:lpstr>عرض تقديمي في PowerPoint</vt:lpstr>
      <vt:lpstr>عرض تقديمي في PowerPoint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Sahram Center</dc:creator>
  <cp:lastModifiedBy>Sahram Center</cp:lastModifiedBy>
  <cp:revision>4</cp:revision>
  <dcterms:created xsi:type="dcterms:W3CDTF">2022-11-19T16:47:19Z</dcterms:created>
  <dcterms:modified xsi:type="dcterms:W3CDTF">2022-11-20T08:00:22Z</dcterms:modified>
</cp:coreProperties>
</file>