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6BE5-C63C-4AFA-8FF3-BA70B2CF4D2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74849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D035-72E2-43DB-A200-4246905CFD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45896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3E3-178A-4947-91CB-D6254EE3A3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6573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93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4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5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4D76-600D-4D72-B658-D0F1B09179B3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98D8-5163-460A-B35C-AF8F07F0340A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C779-BF18-4A05-B93A-EAE6D963442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611D-39EB-489B-8CAB-2A5811A243F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7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2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3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86D1-241E-4C38-81D1-60ECBA10EBED}" type="datetimeFigureOut">
              <a:rPr lang="en-US">
                <a:solidFill>
                  <a:srgbClr val="1D3641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3641"/>
              </a:solidFill>
            </a:endParaRPr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9503-616D-4EB5-A6D4-01F05AE8AEE1}" type="slidenum">
              <a:rPr lang="en-US">
                <a:solidFill>
                  <a:srgbClr val="1D36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25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769C-7727-4993-847B-428093250A4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B6DE-B06D-4D49-A3B0-159C35E5183F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2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E493-85DD-4CB7-9BD8-35840314003F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8DE-5968-43CF-99DC-BECC1B50F15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0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9507-89C4-411B-9B94-CF0BA50E73E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9261-3390-4DE8-8381-490D7E8B17E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3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23D0-1786-4734-A920-3D303E8D125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FF1B-2E55-49C2-8449-FC75C8C1E603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59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3144-7499-4DC0-AF5F-402D302198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4BCD-2B08-411B-BCF2-152AC683973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D989-3D9E-4969-AFC0-577C96D74D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81237"/>
      </p:ext>
    </p:extLst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04DA-50CB-4FB9-85A9-84B6FB04500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9108-DAC0-4D0A-9CC8-27911BF652C0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07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7CBA-350E-420D-9BD9-6D4CA04EE27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F82E-5A07-46B8-A21C-42355348CDE8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20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FA3D-E405-487E-A7E3-81D711D6A3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EB04-05CC-461B-910E-633757C3D009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0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24ED-50BE-4DD9-BE47-B43CFB615FE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19647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1D3-6DBD-4DA7-BD58-7060323419F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26851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AC04-B259-4BA3-B227-C026F5589A8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77045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C70-215F-4475-B7AE-DEBEB399A03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63814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9C27-7A68-4275-ABCC-DBFB3D479D3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15698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996F-FB8F-4321-BF80-AEAC6B7332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2448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F87B-16FE-4CCF-9E8F-3BF210F62D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11784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6BA6A17-25BA-4539-A5E1-889CE6C09C70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934375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BD10F-344B-43E6-83DC-58A81EA344C2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9/18/2022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6F23F-62C2-43C0-951B-C62D5874F07D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8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684" y="1412776"/>
            <a:ext cx="8147756" cy="561662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1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-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لما كان أكثرُ كلماتِ اللغة العربية ثُلاثيًّا، اعتبر علماءُ الصرفِ أنَّ أصولَ الكلماتِ ثلاثةُ أحرف، وقابلوها عند الوزن بالفاء والعين واللام، مصوَّرة بصورةِ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الموزون.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فيقولون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وزن قَمَر مَثَلًا: فَعَلْ،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بالتحريك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وفي وفى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كَرُمَ: فَعُل، بفتح الفاء وضم العين، وهَلُمَّ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جَرَّا.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ويُسمُّون الحرف الأوَّل فاء الكلمة،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والثانى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عين الكلمة، والثالث لام الكلمة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.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5696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4000" b="1" dirty="0" smtClean="0">
                <a:effectLst/>
                <a:latin typeface="Times New Roman"/>
                <a:ea typeface="Times New Roman"/>
              </a:rPr>
              <a:t>الميزان الصرفي</a:t>
            </a:r>
          </a:p>
        </p:txBody>
      </p:sp>
    </p:spTree>
    <p:extLst>
      <p:ext uri="{BB962C8B-B14F-4D97-AF65-F5344CB8AC3E}">
        <p14:creationId xmlns:p14="http://schemas.microsoft.com/office/powerpoint/2010/main" val="222004608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67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2- فإذا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زادت الكلمة على ثلاثة أحرف: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 فإن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كانت زيادتُها ناشئة من أصل وَضْعِ الكلمة على أربعة أحرف أو خمسة، زدتَ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الميزان لامًا1 أَو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لامين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على أحرف، ف ع ل، فتقول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وزن دَحْرَجَ مثلاً: فَعْلَلَ، وفى وزن </a:t>
            </a:r>
            <a:r>
              <a:rPr lang="ar-IQ" sz="3200" dirty="0" err="1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جَحْمَرِش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(العجوز الكبيرة)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أفْعَلِلَ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 وإن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كانت ناشئة من تكرير حرف من أصول الكلمة، كرَّرْتَ ما يقابله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الميزان،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قتقول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وزن قدَّم مثَلًا، بتشديد العين: فعَّلَ2، وفي وزن جَلْبتَ: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فعْلل.</a:t>
            </a:r>
            <a:endParaRPr lang="ar-IQ" sz="32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وإن كانت الزيادة ناشئة من زيادة حرف أو أكثر من حروف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سألتمونيها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،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التى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هى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حروف الزيادة، قابلتَ الأصول بالأصول، وعبّرْتَ عن الزائد بلفظه، فتقول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وزن قائم مثَلاً: فاعِل، وفى وزن تقدَّمَ: تَفَعَّلَ، وفى وزن استخرج: استفعل، وفي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وزن</a:t>
            </a:r>
            <a:r>
              <a:rPr lang="en-US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مجتهد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: مُفْتَعِل، وهكذا.</a:t>
            </a: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1723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71500" indent="-5715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6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وفيما 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إذا كان الزائد مبدلا من تاء الافتعال، يُنْطَقُ بها نظرًا إلى الأصل، يقال مثلا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وزن اضطرَب: افتعل، لا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افطعل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، وقد أجازه الرضىّ</a:t>
            </a:r>
            <a:r>
              <a:rPr lang="ar-IQ" sz="36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.</a:t>
            </a:r>
          </a:p>
          <a:p>
            <a:pPr marL="571500" indent="-5715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3- وإن حصل حذف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الموزون حُذِف ما يقابله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الميزان، فتقول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وزن قُلْ مثلاً: فُلْ1، وفى وزن قاضٍ: فعٍ، وفى وزن عِدَة: عِلَة</a:t>
            </a:r>
            <a:r>
              <a:rPr lang="ar-IQ" sz="36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4- وإن حصَل قلبٌ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الموزون، حصل أيضا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الميزان، فيقال مثلاً </a:t>
            </a:r>
            <a:r>
              <a:rPr lang="ar-IQ" sz="36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6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وزن جاه: عَفَلَ، بتقديم العين على الفاء.</a:t>
            </a:r>
          </a:p>
          <a:p>
            <a:pPr marL="342900" indent="-3429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ar-IQ" sz="32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marL="342900" indent="-3429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48125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الباب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الأول: في الفعل وفيه عدّة تقاسيم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التقسيم الأوَّل: إلى ماضٍ ومضارع وأمر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ينقسم الفعل إلى ماضٍ، ومضارع، وأمر.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 </a:t>
            </a:r>
            <a:r>
              <a:rPr lang="ar-IQ" sz="3200" dirty="0" err="1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فالماضى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: ما يدل على حدوث شيء قبل زمن التكلم، نحو قام، وقعد، وأكل، وشرب.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وعلامته أن يقابل تاء الفاعل، نحو قرأتُ. وتاءَ التأنيث الساكنة1، نحو قَرَأتْ هِنْد.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 والمضارع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: ما دلَّ على حدوث شيء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فى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زمن التكلّم أو بعده، نحو يقرأ ويكتب، فهو صالح للحال والاستقبال. </a:t>
            </a: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9091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844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ويُعيِّنه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للحال: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لام الابتداء،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نحو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: {إِنِّي لَيَحْزُنُنِي أَنْ تَذْهَبُوا بِهِ} [يوسف: 13] . </a:t>
            </a:r>
            <a:endParaRPr lang="ar-IQ" sz="32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 و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"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لا النافية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نحو قوله تعالى: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{لا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يُحِبُّ اللَّهُ الْجَهْرَ بِالسُّوءِ مِنَ الْقَوْلِ} [البقرة: 142] </a:t>
            </a:r>
            <a:endParaRPr lang="ar-IQ" sz="32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- وما النافية نحو ما يضرب محمد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ويُعيِّنه</a:t>
            </a:r>
            <a:r>
              <a:rPr lang="en-US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لل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استقبال: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سوف:</a:t>
            </a:r>
            <a:r>
              <a:rPr lang="en-US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نحو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قوله تعالى: {وَلَسَوْفَ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يُعْطِيكَ رَبُّكَ فَتَرْضَى} [الضحى: 5] </a:t>
            </a:r>
            <a:endParaRPr lang="ar-IQ" sz="32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لن: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نحو قوله تعالى: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{لَنْ تَنَالُوا الْبِرَّ حَتَّى تُنْفِقُوا مِمَّا تُحِبُّونَ} [آل عمران: 92] . </a:t>
            </a:r>
            <a:endParaRPr lang="ar-IQ" sz="32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أن: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نحو قوله تعالى: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{وَأَنْ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تَصُومُوا خَيْرٌ لَكُمْ} [البقرة: 184]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.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إن: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نحو قوله تعالى: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{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إِنْ يَنْصُرْكُمْ اللَّهُ فَلا غَالِبَ لَكُمْ} [آل عمران: 160] 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وعلامته: أن يصح وقوعه بعد لم، نحو: {لَمْ يَلِدْ وَلَمْ يُولَدْ} . ولا بد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ar-IQ" sz="32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2678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684" y="1412776"/>
            <a:ext cx="8147756" cy="561662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وعلامته: </a:t>
            </a:r>
            <a:endParaRPr lang="ar-IQ" sz="3600" b="1" dirty="0" smtClean="0">
              <a:effectLst/>
              <a:latin typeface="Times New Roman"/>
              <a:ea typeface="Times New Roman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أن </a:t>
            </a:r>
            <a:r>
              <a:rPr lang="ar-IQ" b="1" dirty="0">
                <a:effectLst/>
                <a:latin typeface="Times New Roman"/>
                <a:ea typeface="Times New Roman"/>
              </a:rPr>
              <a:t>يصح وقوعه بعد لم، نحو: {لَمْ يَلِدْ وَلَمْ يُولَدْ} . </a:t>
            </a:r>
            <a:endParaRPr lang="ar-IQ" b="1" dirty="0" smtClean="0">
              <a:effectLst/>
              <a:latin typeface="Times New Roman"/>
              <a:ea typeface="Times New Roman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ar-IQ" b="1" dirty="0">
                <a:effectLst/>
                <a:latin typeface="Times New Roman"/>
                <a:ea typeface="Times New Roman"/>
              </a:rPr>
              <a:t>أن يكون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مبدوءًا</a:t>
            </a:r>
            <a:r>
              <a:rPr lang="ar-IQ" b="1" dirty="0">
                <a:effectLst/>
                <a:latin typeface="Times New Roman"/>
                <a:ea typeface="Times New Roman"/>
              </a:rPr>
              <a:t> بحرف من حروف أنيت، وتسمى أحرف </a:t>
            </a:r>
            <a:r>
              <a:rPr lang="ar-IQ" b="1" dirty="0" smtClean="0">
                <a:effectLst/>
                <a:latin typeface="Times New Roman"/>
                <a:ea typeface="Times New Roman"/>
              </a:rPr>
              <a:t>المضارعة.</a:t>
            </a:r>
            <a:endParaRPr lang="ar-IQ" b="1" dirty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فالهمزة</a:t>
            </a:r>
            <a:r>
              <a:rPr lang="en-US" b="1" dirty="0">
                <a:effectLst/>
                <a:latin typeface="Times New Roman"/>
                <a:ea typeface="Times New Roman"/>
              </a:rPr>
              <a:t>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للمتكلم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وحده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نحو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أنا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أقرأ</a:t>
            </a:r>
            <a:r>
              <a:rPr lang="en-US" b="1" dirty="0">
                <a:effectLst/>
                <a:latin typeface="Times New Roman"/>
                <a:ea typeface="Times New Roman"/>
              </a:rPr>
              <a:t>. </a:t>
            </a:r>
            <a:endParaRPr lang="ar-IQ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والنون</a:t>
            </a:r>
            <a:r>
              <a:rPr lang="en-US" b="1" dirty="0">
                <a:effectLst/>
                <a:latin typeface="Times New Roman"/>
                <a:ea typeface="Times New Roman"/>
              </a:rPr>
              <a:t>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له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مع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غيره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أو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للمعظِّم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نفسَه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نحو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نحن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نقرأ</a:t>
            </a:r>
            <a:endParaRPr lang="ar-IQ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والياء</a:t>
            </a:r>
            <a:r>
              <a:rPr lang="en-US" b="1" dirty="0">
                <a:effectLst/>
                <a:latin typeface="Times New Roman"/>
                <a:ea typeface="Times New Roman"/>
              </a:rPr>
              <a:t>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للغائب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المذكر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وجمع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الغائبة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نحو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محمد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يقرأ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والنسوة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يقرأن</a:t>
            </a:r>
            <a:r>
              <a:rPr lang="en-US" b="1" dirty="0">
                <a:effectLst/>
                <a:latin typeface="Times New Roman"/>
                <a:ea typeface="Times New Roman"/>
              </a:rPr>
              <a:t>. </a:t>
            </a:r>
            <a:endParaRPr lang="ar-IQ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والتاء</a:t>
            </a:r>
            <a:r>
              <a:rPr lang="en-US" b="1" dirty="0">
                <a:effectLst/>
                <a:latin typeface="Times New Roman"/>
                <a:ea typeface="Times New Roman"/>
              </a:rPr>
              <a:t>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للمخاطب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مطلقًا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ومفرد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الغائبة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ومثناها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نحو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أنت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تقرأ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محمد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وأنتما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تقرآن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وأنتم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تقرءون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وأنتِ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هند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تقرئين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وفاطمة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تقرأ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والهندان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تقرآن</a:t>
            </a:r>
            <a:r>
              <a:rPr lang="en-US" b="1" dirty="0">
                <a:effectLst/>
                <a:latin typeface="Times New Roman"/>
                <a:ea typeface="Times New Roman"/>
              </a:rPr>
              <a:t>.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5696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4000" b="1" dirty="0" smtClean="0">
                <a:solidFill>
                  <a:srgbClr val="FFFFFF"/>
                </a:solidFill>
                <a:latin typeface="Times New Roman"/>
                <a:ea typeface="Times New Roman"/>
              </a:rPr>
              <a:t>علامة الفعل المضارع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82041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618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والأمر: ما يُطْلَبُ به حصول شيء بعد زمن التكلم، نحو اجتهدْ. </a:t>
            </a:r>
            <a:endParaRPr lang="ar-IQ" sz="32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وعلامته :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أن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يقبل نون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التوكيد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وياء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المخاطبة: مع دلالته على الطلب.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وأما ما يدلّ على معانى الأفعال ولا يقبل علاماتها، فيقال له اسمُ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فِعل.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وهو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على ثلاثة أقسام اسم فعل ماض، نحو هيْهاتَ وَشتان، بمعنى بعُدَ وافترق. </a:t>
            </a:r>
            <a:endParaRPr lang="ar-IQ" sz="32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واسم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فعل مضارع، كَوَيْ وأُف، بمعنى أتعجب </a:t>
            </a: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وأتضجَّر.</a:t>
            </a:r>
          </a:p>
          <a:p>
            <a:pPr marL="457200" indent="-457200"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واسم 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فعل أمر، </a:t>
            </a:r>
            <a:r>
              <a:rPr lang="ar-IQ" sz="3200" dirty="0" err="1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كصهْ</a:t>
            </a:r>
            <a:r>
              <a:rPr lang="ar-IQ" sz="32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li-A-Traditional" pitchFamily="2" charset="-78"/>
              </a:rPr>
              <a:t> بمعنى اسكتْ وآمينَ بمعنى استجب، وهو أكثرها وجودًا1.</a:t>
            </a: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2409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718</Words>
  <Application>Microsoft Office PowerPoint</Application>
  <PresentationFormat>عرض على الشاشة (3:4)‏</PresentationFormat>
  <Paragraphs>48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1_Teamwork</vt:lpstr>
      <vt:lpstr>Thatch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6</cp:revision>
  <dcterms:created xsi:type="dcterms:W3CDTF">2022-09-17T20:06:29Z</dcterms:created>
  <dcterms:modified xsi:type="dcterms:W3CDTF">2022-09-18T09:50:22Z</dcterms:modified>
</cp:coreProperties>
</file>