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6BE5-C63C-4AFA-8FF3-BA70B2CF4D2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27344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D035-72E2-43DB-A200-4246905CFDF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79012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3E3-178A-4947-91CB-D6254EE3A30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73360"/>
      </p:ext>
    </p:extLst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93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4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5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4D76-600D-4D72-B658-D0F1B09179B3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98D8-5163-460A-B35C-AF8F07F0340A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08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C779-BF18-4A05-B93A-EAE6D963442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611D-39EB-489B-8CAB-2A5811A243F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8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2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3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86D1-241E-4C38-81D1-60ECBA10EBED}" type="datetimeFigureOut">
              <a:rPr lang="en-US">
                <a:solidFill>
                  <a:srgbClr val="1D3641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3641"/>
              </a:solidFill>
            </a:endParaRPr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9503-616D-4EB5-A6D4-01F05AE8AEE1}" type="slidenum">
              <a:rPr lang="en-US">
                <a:solidFill>
                  <a:srgbClr val="1D364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75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769C-7727-4993-847B-428093250A4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B6DE-B06D-4D49-A3B0-159C35E5183F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53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E493-85DD-4CB7-9BD8-35840314003F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F8DE-5968-43CF-99DC-BECC1B50F15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1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9507-89C4-411B-9B94-CF0BA50E73E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9261-3390-4DE8-8381-490D7E8B17E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87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23D0-1786-4734-A920-3D303E8D125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FF1B-2E55-49C2-8449-FC75C8C1E603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0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3144-7499-4DC0-AF5F-402D302198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4BCD-2B08-411B-BCF2-152AC683973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8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D989-3D9E-4969-AFC0-577C96D74DE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76266"/>
      </p:ext>
    </p:extLst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04DA-50CB-4FB9-85A9-84B6FB04500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9108-DAC0-4D0A-9CC8-27911BF652C0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20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7CBA-350E-420D-9BD9-6D4CA04EE27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F82E-5A07-46B8-A21C-42355348CDE8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1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FA3D-E405-487E-A7E3-81D711D6A3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EB04-05CC-461B-910E-633757C3D009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24ED-50BE-4DD9-BE47-B43CFB615FE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28017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31D3-6DBD-4DA7-BD58-7060323419F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94360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AC04-B259-4BA3-B227-C026F5589A8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44389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AC70-215F-4475-B7AE-DEBEB399A03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09423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9C27-7A68-4275-ABCC-DBFB3D479D3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47869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996F-FB8F-4321-BF80-AEAC6B73321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44642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F87B-16FE-4CCF-9E8F-3BF210F62D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8910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6BA6A17-25BA-4539-A5E1-889CE6C09C70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37163327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1BD10F-344B-43E6-83DC-58A81EA344C2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10/4/2022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6F23F-62C2-43C0-951B-C62D5874F07D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4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>
                <a:effectLst/>
                <a:latin typeface="Times New Roman"/>
                <a:ea typeface="Times New Roman"/>
              </a:rPr>
              <a:t>1-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أفْعَلَ</a:t>
            </a:r>
            <a:r>
              <a:rPr lang="en-US" b="1" dirty="0">
                <a:effectLst/>
                <a:latin typeface="Times New Roman"/>
                <a:ea typeface="Times New Roman"/>
              </a:rPr>
              <a:t/>
            </a:r>
            <a:br>
              <a:rPr lang="en-US" b="1" dirty="0">
                <a:effectLst/>
                <a:latin typeface="Times New Roman"/>
                <a:ea typeface="Times New Roman"/>
              </a:rPr>
            </a:br>
            <a:r>
              <a:rPr lang="en-US" sz="3100" b="1" dirty="0" err="1">
                <a:effectLst/>
                <a:latin typeface="Times New Roman"/>
                <a:ea typeface="Times New Roman"/>
              </a:rPr>
              <a:t>تأتى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لعدَّة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معان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:</a:t>
            </a:r>
            <a:br>
              <a:rPr lang="en-US" sz="3100" b="1" dirty="0">
                <a:effectLst/>
                <a:latin typeface="Times New Roman"/>
                <a:ea typeface="Times New Roman"/>
              </a:rPr>
            </a:br>
            <a:r>
              <a:rPr lang="en-US" sz="3100" b="1" dirty="0" err="1">
                <a:effectLst/>
                <a:latin typeface="Times New Roman"/>
                <a:ea typeface="Times New Roman"/>
              </a:rPr>
              <a:t>الأول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التَّعدية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وهي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تصييرُ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 smtClean="0">
                <a:effectLst/>
                <a:latin typeface="Times New Roman"/>
                <a:ea typeface="Times New Roman"/>
              </a:rPr>
              <a:t>الفاعِ</a:t>
            </a:r>
            <a:r>
              <a:rPr lang="ar-IQ" sz="3100" b="1" dirty="0" smtClean="0">
                <a:effectLst/>
                <a:latin typeface="Times New Roman"/>
                <a:ea typeface="Times New Roman"/>
              </a:rPr>
              <a:t>ل</a:t>
            </a:r>
            <a:r>
              <a:rPr lang="en-US" sz="31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بالهمزةِ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مفعولاً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كأقمتُ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زيداً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وأقعدتُه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وأقرأته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.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الأصل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قام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زيد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وقعد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وقرأ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فلما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دخلت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عليه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الهمزة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صار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زيد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مُقاما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>
                <a:effectLst/>
                <a:latin typeface="Times New Roman"/>
                <a:ea typeface="Times New Roman"/>
              </a:rPr>
              <a:t>مُقْعَدًا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100" b="1" dirty="0" err="1" smtClean="0">
                <a:effectLst/>
                <a:latin typeface="Times New Roman"/>
                <a:ea typeface="Times New Roman"/>
              </a:rPr>
              <a:t>مُقْرَأ</a:t>
            </a:r>
            <a:r>
              <a:rPr lang="en-US" sz="3100" b="1" dirty="0" smtClean="0">
                <a:effectLst/>
                <a:latin typeface="Times New Roman"/>
                <a:ea typeface="Times New Roman"/>
              </a:rPr>
              <a:t>، 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/>
            </a:r>
            <a:br>
              <a:rPr lang="en-US" sz="3100" b="1" dirty="0">
                <a:effectLst/>
                <a:latin typeface="Times New Roman"/>
                <a:ea typeface="Times New Roman"/>
              </a:rPr>
            </a:br>
            <a:r>
              <a:rPr lang="ar-IQ" sz="3100" b="1" dirty="0">
                <a:effectLst/>
                <a:latin typeface="Times New Roman"/>
                <a:ea typeface="Times New Roman"/>
              </a:rPr>
              <a:t>الثاني: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صيروة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شيءٍ ذا شيءٍ،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كألبنَ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الرجلُ وأتمَر وأفلسَ: صار ذا لبَن وتمْر وفُلُوس.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100" b="1" dirty="0">
                <a:effectLst/>
                <a:latin typeface="Times New Roman"/>
                <a:ea typeface="Times New Roman"/>
              </a:rPr>
              <a:t>الثالث: الدخول في شيء، مكانًا كان أو زمانًا،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كأشأم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وأعرقَ وأصبحَ وأمسى،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أى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دخل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الشأم، والعراق، والصباح، والمساء.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100" b="1" dirty="0">
                <a:effectLst/>
                <a:latin typeface="Times New Roman"/>
                <a:ea typeface="Times New Roman"/>
              </a:rPr>
              <a:t>الرابع: السَّلْب والإزالة،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كأقذيتُ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عينَ فلان، وأعجمتُ الكتابَ: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أى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أزلتُ القذَى عن عينه، وأزلت عجمةَ الكتاب بنقطِه</a:t>
            </a:r>
            <a:r>
              <a:rPr lang="ar-IQ" sz="3100" b="1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100" b="1" dirty="0" err="1" smtClean="0">
                <a:effectLst/>
                <a:latin typeface="Times New Roman"/>
                <a:ea typeface="Times New Roman"/>
              </a:rPr>
              <a:t>الخامس:الاستحقاق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،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كأحصَدَ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الزرع،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وأزْوَجَتْ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هند، </a:t>
            </a:r>
            <a:r>
              <a:rPr lang="ar-IQ" sz="3100" b="1" dirty="0" err="1">
                <a:effectLst/>
                <a:latin typeface="Times New Roman"/>
                <a:ea typeface="Times New Roman"/>
              </a:rPr>
              <a:t>أى</a:t>
            </a:r>
            <a:r>
              <a:rPr lang="ar-IQ" sz="3100" b="1" dirty="0">
                <a:effectLst/>
                <a:latin typeface="Times New Roman"/>
                <a:ea typeface="Times New Roman"/>
              </a:rPr>
              <a:t> استحق الزرع الحَصاد، وهند الزَّواج</a:t>
            </a:r>
            <a:r>
              <a:rPr lang="ar-IQ" b="1" dirty="0">
                <a:effectLst/>
                <a:latin typeface="Times New Roman"/>
                <a:ea typeface="Times New Roman"/>
              </a:rPr>
              <a:t>..</a:t>
            </a:r>
            <a:endParaRPr lang="ar-IQ" b="1" dirty="0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endParaRPr lang="ar-IQ" sz="3600" b="1" dirty="0" smtClean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معانى صيغ الزوائد 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007363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688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2- فَاعَلَ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يكثر استعماله في معنين، أحدهما: التشارُك بين اثنين فأكثر، وهو أن يفعل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أحدهما بصاحبه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فعلاً، فيقابله الآخر بمثله، وحينئذ فيُنْسَب للبادئ نسبة الفاعلية، وللمقابل نسبة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المفعولية .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قاتل محمد أحمدا</a:t>
            </a:r>
            <a:endParaRPr lang="ar-IQ" sz="3600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ar-IQ" sz="3600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وثانيهما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: المُوالاة، فيكون بمعنى أفعل المتعدي،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كواليت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الصوم وتابعته، بمعنى أوليتُ، وأتبعتُ، بعضَه بعضًا.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8868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712646" cy="736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3- فَعَّلَ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تُشارك 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أفْعَلَ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معنيين، 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وَهُما التعدية،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كقوَّمت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زيدا وقعَّدته، والإزالة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كجَرَّبتُ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البعيرَ وقشَّرْتُ الفاكهة،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أى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أزلت جَرَبَه، وأزلت قشره.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وتنفرد 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بستة نذكر ثلاثة منها:</a:t>
            </a:r>
            <a:endParaRPr lang="ar-IQ" sz="3100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أولها: التكثير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الفعل، كجُوَّل، وطوَّف: أكثر الجَوَلان والطَّوفان، أو في المفعول،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كغلَّقَتِ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الأبواب، أو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الفاعل،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كموّتَتِ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الإبلُ وبرَّكَتْ.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وثانيها: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صيروة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شيءٍ شبه شيءٍ، كقوَّس زيدٌ وحجَّر الطين: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أى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صار شبه القوس في الانحناء، والحجر في الجمود.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وثالثها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: 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اختصار 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حكاية الشيء، كهلَّل وسبَّح ولَبَّى وأمَّن: إذا قال لا إله إلا الله، وسبحان الله، ولَبّيْك، وآمين.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97456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712646" cy="686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4- انْفَعَلَ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يأتى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لمعنى واحد، وهو المطاوعة، ولهذا لا يكون إلا لازمًا، ولا يكون إلا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الأفعال العِلاجية.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ويأتى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لمطاوعة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الثلاثى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كثيراً، كقطعته فانقطع، وكسرته فانكسر؛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ولمطاوعة 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غيره قليلا،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كأطلقته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فانطلق، وعدّلته -بالتضعيف- فانعدل، ولكونه مختصاً بالعِلاجيات، لا يقال: علَّمته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فانعلم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، ولا فهّمته فانفهم.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والمطاوعة: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هى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قبول تأثير الغير.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3430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712646" cy="75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5- افْتَعَلَ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اشتهر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ستة 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معانٍ نذكر ثلاثة منها:</a:t>
            </a:r>
            <a:endParaRPr lang="ar-IQ" sz="3600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أحدها: الاتخاذ،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كاختتم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زيد،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واختدم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، اتخذ له خاتمًا، وخادمًا.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وثانيها: التشارك،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كاختصم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زيد وعمرو: اختلفا1.</a:t>
            </a:r>
            <a:endParaRPr lang="ar-IQ" sz="3600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وثالثها: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مطاوعة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ar-IQ" sz="36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الثلاثىّ</a:t>
            </a:r>
            <a:r>
              <a:rPr lang="ar-IQ" sz="3600" b="1" dirty="0">
                <a:solidFill>
                  <a:prstClr val="white"/>
                </a:solidFill>
                <a:latin typeface="Times New Roman"/>
                <a:ea typeface="Times New Roman"/>
              </a:rPr>
              <a:t> كثيرًا، كعَدَلته فاعتدل، وجمَعته فاجتمع.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وقد يجيء بمعنى أصله، لعدم وروده، </a:t>
            </a:r>
            <a:r>
              <a:rPr lang="ar-IQ" sz="3600" b="1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كارتجل</a:t>
            </a:r>
            <a:r>
              <a:rPr lang="ar-IQ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 الخطبة، واشتمل الثوب2.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9102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712646" cy="745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6- افْعلَّ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يأتى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غالبًا لمعنى واحد، وهو قوة اللون أو العيب، ولا يكون إلا لازمًا،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كاحمرَّ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وابيضَّ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أي: 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قويت حمرته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وبياضُه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ar-IQ" sz="3200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 7- 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تَفَعَّل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تأتى لخمسة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معان نذكر ثلاثة منها:</a:t>
            </a:r>
            <a:endParaRPr lang="ar-IQ" sz="3200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أولها: مطاوعة فعَّل مضعف العين،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كنَّبهته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فتنَّبه. وكسَّرته فتكَسّر.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وثانيها: التكلف، كتصبّر وتحلّم: تكلَّف الصبر والحلم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وثالثها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: التدريج،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كتجرّعت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الماء،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وتحفَّظت 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العلم: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أى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شربت الماء جرْعة بعد أخرى، وحفظت العلم مسألة بعد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أخرى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4253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712646" cy="802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8- تَفَاعَلَ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اشتهرت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أربعة معان: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أولها: التشريك بين اثنين فأكثر،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بجعل كل 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منهما فاعلاً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اللفظ، مفعولاً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المعنى، بخلاف فاعَلَ المتقدم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، تقاتل زيد وعمرو.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ar-IQ" sz="3200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ثانيها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: التظاهر بالفعل دون حقيقته،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كتَنَاوَمَ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وتغافل وتعامى: أي أظهر النوم الغفلة والعمى، وهى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منتفية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عنه.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ar-IQ" sz="3200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وثالثهما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: حصول الشيء تدريجيًا، كتزايد </a:t>
            </a:r>
            <a:r>
              <a:rPr lang="ar-IQ" sz="32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النيلُ: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أى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حصلت الزيادة بالتدريج شيئًا فشيئًا.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ورابعها: مطاوعة فاعَلَ، </a:t>
            </a:r>
            <a:r>
              <a:rPr lang="ar-IQ" sz="32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كباعدته</a:t>
            </a:r>
            <a:r>
              <a:rPr lang="ar-IQ" sz="3200" b="1" dirty="0">
                <a:solidFill>
                  <a:prstClr val="white"/>
                </a:solidFill>
                <a:latin typeface="Times New Roman"/>
                <a:ea typeface="Times New Roman"/>
              </a:rPr>
              <a:t> فتباعد.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5231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712646" cy="856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9- استَفْعَلَ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كثر استعمالها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ستة 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معان نذكر ثلاثة منها:</a:t>
            </a:r>
            <a:endParaRPr lang="ar-IQ" sz="3100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أحدها: الطلب حقيقة،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كاستغفرت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الله: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أى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طلبت مغفرته. أو مجازًا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كاستخرجت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الذهب من المعدن، سُمِّيَتِ الممارسة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إخراجه، والاجتهاد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الحصول عليه طلبًا، حيث لا يمكن الطلب الحقيقي.</a:t>
            </a:r>
            <a:endParaRPr lang="ar-IQ" sz="3100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وثانيها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: الصيرورة حقيقة،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كاستحجر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الطين، </a:t>
            </a:r>
            <a:r>
              <a:rPr lang="ar-IQ" sz="3100" b="1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واستحصن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المُهْرُ: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أى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صار حَجَرًا وَحِصَانًا، أو مجازًا كما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المَثَل: إن البُغاثَ بأرْضِنا </a:t>
            </a:r>
            <a:r>
              <a:rPr lang="ar-IQ" sz="3100" b="1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يَسْتَنْسِرُ.أى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يصير كالنِّسر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فى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القوة. </a:t>
            </a:r>
            <a:endParaRPr lang="ar-IQ" sz="3100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وثالثها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: 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اختصار 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حكاية الشيء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كاسترجع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، إذا قال: إِنَّا للَّهِ وَإِنَّآ إِلَيْهِ راجعون</a:t>
            </a:r>
            <a:r>
              <a:rPr lang="ar-IQ" sz="31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ثم إنّ </a:t>
            </a:r>
            <a:r>
              <a:rPr lang="ar-IQ" sz="3100" b="1" dirty="0" err="1">
                <a:solidFill>
                  <a:prstClr val="white"/>
                </a:solidFill>
                <a:latin typeface="Times New Roman"/>
                <a:ea typeface="Times New Roman"/>
              </a:rPr>
              <a:t>باقى</a:t>
            </a:r>
            <a:r>
              <a:rPr lang="ar-IQ" sz="3100" b="1" dirty="0">
                <a:solidFill>
                  <a:prstClr val="white"/>
                </a:solidFill>
                <a:latin typeface="Times New Roman"/>
                <a:ea typeface="Times New Roman"/>
              </a:rPr>
              <a:t> الصيغ تدل على قوة المعنى، زيادة على أصله، فمثلاً اعشوْشَب المكانُ يدل على زيادة عُشْبه أكثر من عَشب</a:t>
            </a: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091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575</Words>
  <Application>Microsoft Office PowerPoint</Application>
  <PresentationFormat>عرض على الشاشة (3:4)‏</PresentationFormat>
  <Paragraphs>55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0" baseType="lpstr">
      <vt:lpstr>1_Teamwork</vt:lpstr>
      <vt:lpstr>Thatch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10</cp:revision>
  <dcterms:created xsi:type="dcterms:W3CDTF">2022-10-01T18:13:13Z</dcterms:created>
  <dcterms:modified xsi:type="dcterms:W3CDTF">2022-10-05T07:56:00Z</dcterms:modified>
</cp:coreProperties>
</file>