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8"/>
  </p:notesMasterIdLst>
  <p:sldIdLst>
    <p:sldId id="261" r:id="rId8"/>
    <p:sldId id="263" r:id="rId9"/>
    <p:sldId id="262" r:id="rId10"/>
    <p:sldId id="257" r:id="rId11"/>
    <p:sldId id="258" r:id="rId12"/>
    <p:sldId id="259" r:id="rId13"/>
    <p:sldId id="260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C53A3-74BF-49FD-82CC-23ED0B22ED6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88F5A-EE33-4B55-8E28-EAD8E5DB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5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7EE9A81-98EC-4699-BF9F-87834DC8E5F3}" type="slidenum">
              <a:rPr lang="en-SG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SG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7E3F8A-135F-43BC-AEEE-D55201A0445A}" type="slidenum">
              <a:rPr lang="en-SG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SG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E9CBA1-4EAA-4B14-83FF-D3795B228311}" type="slidenum">
              <a:rPr lang="en-SG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SG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5AE9A29-912F-43DF-AC83-73083B5A308D}" type="slidenum">
              <a:rPr lang="en-SG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SG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65390C1-EC29-4337-88FE-49866DB82C75}" type="slidenum">
              <a:rPr lang="en-SG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SG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D863-83B9-402F-A047-14C1F2FBB5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7B3A-D44B-4973-A939-E16A4176F9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2361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BABD-98FD-4676-8B7E-48007556BD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579B-0889-4963-AEDF-E8A41BB7C9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4870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62635-1C88-4E51-9FB7-AFA07CE67A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B727-6075-4F56-AE87-761EB5936A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107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D863-83B9-402F-A047-14C1F2FBB5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7B3A-D44B-4973-A939-E16A4176F9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2618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7F3E-82B0-4774-8841-B5F0C668BE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FD9FA-7DFE-4A4D-AF90-59AACEB6E9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2261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8A29-A9A5-4819-86CD-3E0D27AA10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ED05-319D-40E2-9B88-C6732BDCFD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6827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F1CA2-0885-40BA-B50D-183BC817F9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A6D3-9523-4CE9-8989-32ED833207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8956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7566-696E-4E0D-9B63-CBD3F9E075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4002-33AF-4E71-9E86-E8979278E1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99082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43E5-ABFB-4B64-AF1A-46D357384C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5950-E1AD-4A69-A726-CDA88E1F0C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49585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F3A5-DBCD-4427-958D-A9DB2FC098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BA7B-5DCD-4432-B896-6DA2C6FC6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9977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33412-3B5A-47F0-A693-BB575186AA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6D9B-73A4-4EEC-B913-43F4B707D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8417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7F3E-82B0-4774-8841-B5F0C668BE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FD9FA-7DFE-4A4D-AF90-59AACEB6E9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8815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14BCD-32DC-4C2F-A72F-AA7D5BE6F7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434A-F100-4011-8773-A0E7413531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0049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BABD-98FD-4676-8B7E-48007556BD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579B-0889-4963-AEDF-E8A41BB7C9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5924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62635-1C88-4E51-9FB7-AFA07CE67A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B727-6075-4F56-AE87-761EB5936A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1819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D863-83B9-402F-A047-14C1F2FBB5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7B3A-D44B-4973-A939-E16A4176F9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1681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7F3E-82B0-4774-8841-B5F0C668BE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FD9FA-7DFE-4A4D-AF90-59AACEB6E9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8065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8A29-A9A5-4819-86CD-3E0D27AA10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ED05-319D-40E2-9B88-C6732BDCFD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4388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F1CA2-0885-40BA-B50D-183BC817F9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A6D3-9523-4CE9-8989-32ED833207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5927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7566-696E-4E0D-9B63-CBD3F9E075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4002-33AF-4E71-9E86-E8979278E1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48955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43E5-ABFB-4B64-AF1A-46D357384C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5950-E1AD-4A69-A726-CDA88E1F0C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0326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F3A5-DBCD-4427-958D-A9DB2FC098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BA7B-5DCD-4432-B896-6DA2C6FC6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50397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8A29-A9A5-4819-86CD-3E0D27AA10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ED05-319D-40E2-9B88-C6732BDCFD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1651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33412-3B5A-47F0-A693-BB575186AA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6D9B-73A4-4EEC-B913-43F4B707D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47755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14BCD-32DC-4C2F-A72F-AA7D5BE6F7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434A-F100-4011-8773-A0E7413531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6814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BABD-98FD-4676-8B7E-48007556BD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579B-0889-4963-AEDF-E8A41BB7C9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59960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62635-1C88-4E51-9FB7-AFA07CE67A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B727-6075-4F56-AE87-761EB5936A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44117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D863-83B9-402F-A047-14C1F2FBB5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7B3A-D44B-4973-A939-E16A4176F9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97598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7F3E-82B0-4774-8841-B5F0C668BE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FD9FA-7DFE-4A4D-AF90-59AACEB6E9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0865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8A29-A9A5-4819-86CD-3E0D27AA10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ED05-319D-40E2-9B88-C6732BDCFD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9720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F1CA2-0885-40BA-B50D-183BC817F9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A6D3-9523-4CE9-8989-32ED833207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61337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7566-696E-4E0D-9B63-CBD3F9E075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4002-33AF-4E71-9E86-E8979278E1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4325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43E5-ABFB-4B64-AF1A-46D357384C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5950-E1AD-4A69-A726-CDA88E1F0C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5270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F1CA2-0885-40BA-B50D-183BC817F9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A6D3-9523-4CE9-8989-32ED833207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6702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F3A5-DBCD-4427-958D-A9DB2FC098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BA7B-5DCD-4432-B896-6DA2C6FC6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3201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33412-3B5A-47F0-A693-BB575186AA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6D9B-73A4-4EEC-B913-43F4B707D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38580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14BCD-32DC-4C2F-A72F-AA7D5BE6F7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434A-F100-4011-8773-A0E7413531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7013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BABD-98FD-4676-8B7E-48007556BD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579B-0889-4963-AEDF-E8A41BB7C9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5952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62635-1C88-4E51-9FB7-AFA07CE67A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B727-6075-4F56-AE87-761EB5936A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6494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6BE5-C63C-4AFA-8FF3-BA70B2CF4D2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38996"/>
      </p:ext>
    </p:extLst>
  </p:cSld>
  <p:clrMapOvr>
    <a:masterClrMapping/>
  </p:clrMapOvr>
  <p:transition spd="slow">
    <p:wedg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4D989-3D9E-4969-AFC0-577C96D74DE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36157"/>
      </p:ext>
    </p:extLst>
  </p:cSld>
  <p:clrMapOvr>
    <a:masterClrMapping/>
  </p:clrMapOvr>
  <p:transition spd="slow">
    <p:wedg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24ED-50BE-4DD9-BE47-B43CFB615FE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504685"/>
      </p:ext>
    </p:extLst>
  </p:cSld>
  <p:clrMapOvr>
    <a:masterClrMapping/>
  </p:clrMapOvr>
  <p:transition spd="slow">
    <p:wedg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31D3-6DBD-4DA7-BD58-7060323419F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85240"/>
      </p:ext>
    </p:extLst>
  </p:cSld>
  <p:clrMapOvr>
    <a:masterClrMapping/>
  </p:clrMapOvr>
  <p:transition spd="slow">
    <p:wedg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AC04-B259-4BA3-B227-C026F5589A8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66694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7566-696E-4E0D-9B63-CBD3F9E075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4002-33AF-4E71-9E86-E8979278E1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3314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AC70-215F-4475-B7AE-DEBEB399A03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12487"/>
      </p:ext>
    </p:extLst>
  </p:cSld>
  <p:clrMapOvr>
    <a:masterClrMapping/>
  </p:clrMapOvr>
  <p:transition spd="slow">
    <p:wedg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9C27-7A68-4275-ABCC-DBFB3D479D3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4696"/>
      </p:ext>
    </p:extLst>
  </p:cSld>
  <p:clrMapOvr>
    <a:masterClrMapping/>
  </p:clrMapOvr>
  <p:transition spd="slow">
    <p:wedg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996F-FB8F-4321-BF80-AEAC6B73321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99949"/>
      </p:ext>
    </p:extLst>
  </p:cSld>
  <p:clrMapOvr>
    <a:masterClrMapping/>
  </p:clrMapOvr>
  <p:transition spd="slow">
    <p:wedg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F87B-16FE-4CCF-9E8F-3BF210F62D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20809"/>
      </p:ext>
    </p:extLst>
  </p:cSld>
  <p:clrMapOvr>
    <a:masterClrMapping/>
  </p:clrMapOvr>
  <p:transition spd="slow">
    <p:wedg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D035-72E2-43DB-A200-4246905CFDF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27846"/>
      </p:ext>
    </p:extLst>
  </p:cSld>
  <p:clrMapOvr>
    <a:masterClrMapping/>
  </p:clrMapOvr>
  <p:transition spd="slow">
    <p:wedg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F3E3-178A-4947-91CB-D6254EE3A30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3982"/>
      </p:ext>
    </p:extLst>
  </p:cSld>
  <p:clrMapOvr>
    <a:masterClrMapping/>
  </p:clrMapOvr>
  <p:transition spd="slow">
    <p:wedg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8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1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6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7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9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0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1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2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3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4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5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0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1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2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3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4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5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6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7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8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9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0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1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2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3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4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5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6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7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8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9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0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1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2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3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4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5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7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8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9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80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1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2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3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4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5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6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9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90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1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93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4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5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A4D76-600D-4D72-B658-D0F1B09179B3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98D8-5163-460A-B35C-AF8F07F0340A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256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C779-BF18-4A05-B93A-EAE6D9634425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611D-39EB-489B-8CAB-2A5811A243F7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89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8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0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1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5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6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7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9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0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1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2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3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4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5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6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7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8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30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2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3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4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5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6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7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8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40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1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2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3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4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6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7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8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9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0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1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2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3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4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5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6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7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8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9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60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1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2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3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4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5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6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7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8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9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70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1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2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3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4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5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6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7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8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9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80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2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3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4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5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6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7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8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9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90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1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2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3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86D1-241E-4C38-81D1-60ECBA10EBED}" type="datetimeFigureOut">
              <a:rPr lang="en-US">
                <a:solidFill>
                  <a:srgbClr val="1D3641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1D3641"/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D3641"/>
              </a:solidFill>
            </a:endParaRPr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9503-616D-4EB5-A6D4-01F05AE8AEE1}" type="slidenum">
              <a:rPr lang="en-US">
                <a:solidFill>
                  <a:srgbClr val="1D364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61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769C-7727-4993-847B-428093250A4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B6DE-B06D-4D49-A3B0-159C35E5183F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43E5-ABFB-4B64-AF1A-46D357384C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5950-E1AD-4A69-A726-CDA88E1F0C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8210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E493-85DD-4CB7-9BD8-35840314003F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F8DE-5968-43CF-99DC-BECC1B50F15E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727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9507-89C4-411B-9B94-CF0BA50E73E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9261-3390-4DE8-8381-490D7E8B17EE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155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23D0-1786-4734-A920-3D303E8D1250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FF1B-2E55-49C2-8449-FC75C8C1E603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39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3144-7499-4DC0-AF5F-402D302198C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4BCD-2B08-411B-BCF2-152AC6839737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157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04DA-50CB-4FB9-85A9-84B6FB045005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9108-DAC0-4D0A-9CC8-27911BF652C0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1841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7CBA-350E-420D-9BD9-6D4CA04EE270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F82E-5A07-46B8-A21C-42355348CDE8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2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FA3D-E405-487E-A7E3-81D711D6A3CA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EB04-05CC-461B-910E-633757C3D009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950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1CDB1-BBE0-459C-9CBA-237B49F31F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1468-2806-4D41-8CAB-75B37099DB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3168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2A77-E8A0-44AE-ACDA-E6CA1BA911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1E0D-4FEE-47AB-8435-68A155EE4E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8212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53B30-344B-4D21-8451-EF79EFF324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D4BE-5764-4701-A04F-39E13881DE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4295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0F3A5-DBCD-4427-958D-A9DB2FC098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BA7B-5DCD-4432-B896-6DA2C6FC6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1571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72479-0FE0-489D-921B-75DB56585D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E6E26-4EA4-445C-96E9-5BE1919684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5000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D963-7EBA-4CD5-993E-5CE45401CB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BB46B-86C0-417B-A076-1CCED9F21E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9878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D8721-8DDC-4267-B156-E0DF6B3A5B5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78E8E-9510-4D59-A300-5A9C41EF7A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54970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087A2-F647-4105-AF06-E0054251FF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E4C6-DF4F-4018-AAAB-6EA335090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5523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00C-F6F6-4A60-AC8E-66A37C46A8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6899B-A42A-465D-8DAF-1E35BA965F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6752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68FD1-38A0-4591-8E9B-1806B29C0D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7479-90D1-444A-81B1-823E2E17A6A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6760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45CB9-BCAB-4E36-A495-96C07D1319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E7B4-D7E3-4E49-8AA5-E1F4B9F0E1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2739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5529-ACA4-476C-B71A-BC3E3C43B5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466D-2749-495F-9749-E486922E40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08382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33412-3B5A-47F0-A693-BB575186AA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6D9B-73A4-4EEC-B913-43F4B707DA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7350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14BCD-32DC-4C2F-A72F-AA7D5BE6F7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434A-F100-4011-8773-A0E7413531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4176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AB2F26-6BBC-49DB-8C43-7DFC423CC0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DBA66-A006-4C49-882A-6AAB7EA5B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0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AB2F26-6BBC-49DB-8C43-7DFC423CC0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DBA66-A006-4C49-882A-6AAB7EA5B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7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AB2F26-6BBC-49DB-8C43-7DFC423CC0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DBA66-A006-4C49-882A-6AAB7EA5B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8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AB2F26-6BBC-49DB-8C43-7DFC423CC0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DBA66-A006-4C49-882A-6AAB7EA5BC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48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6BA6A17-25BA-4539-A5E1-889CE6C09C70}" type="slidenum">
              <a:rPr lang="ar-SA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27473994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1BD10F-344B-43E6-83DC-58A81EA344C2}" type="datetimeFigureOut">
              <a:rPr lang="en-US">
                <a:solidFill>
                  <a:srgbClr val="DFE6D0"/>
                </a:solidFill>
              </a:rPr>
              <a:pPr>
                <a:defRPr/>
              </a:pPr>
              <a:t>9/27/2022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6F23F-62C2-43C0-951B-C62D5874F07D}" type="slidenum">
              <a:rPr lang="en-US">
                <a:solidFill>
                  <a:srgbClr val="DFE6D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3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367647-5CF5-463F-B2C6-7AABF15990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01C711-7A5B-47E4-ACBA-A7895AEC5E1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9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الأول</a:t>
            </a:r>
            <a:r>
              <a:rPr lang="ar-IQ" b="1" dirty="0">
                <a:effectLst/>
                <a:latin typeface="Times New Roman"/>
                <a:ea typeface="Times New Roman"/>
              </a:rPr>
              <a:t>: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كل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أفعال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هذه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الأبواب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تكون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متعدية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ولازمة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إلا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أفعال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الباب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الخامس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فلا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تكون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إلا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لازمة</a:t>
            </a:r>
            <a:r>
              <a:rPr lang="en-US" b="1" dirty="0">
                <a:effectLst/>
                <a:latin typeface="Times New Roman"/>
                <a:ea typeface="Times New Roman"/>
              </a:rPr>
              <a:t>.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وأما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رَحُبَتْك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الدارُ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فعلى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التوسع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والأصل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رَحُبَتْ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بك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الدارُ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والأبواب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الثلاثة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الأولى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تسمى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دعائم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الأبواب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وهى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الكثرة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على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ذلك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الترتيب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.</a:t>
            </a:r>
            <a:r>
              <a:rPr lang="en-US" b="1" dirty="0">
                <a:effectLst/>
                <a:latin typeface="Times New Roman"/>
                <a:ea typeface="Times New Roman"/>
              </a:rPr>
              <a:t/>
            </a:r>
            <a:br>
              <a:rPr lang="en-US" b="1" dirty="0">
                <a:effectLst/>
                <a:latin typeface="Times New Roman"/>
                <a:ea typeface="Times New Roman"/>
              </a:rPr>
            </a:br>
            <a:r>
              <a:rPr lang="en-US" b="1" dirty="0" err="1">
                <a:effectLst/>
                <a:latin typeface="Times New Roman"/>
                <a:ea typeface="Times New Roman"/>
              </a:rPr>
              <a:t>الثانى</a:t>
            </a:r>
            <a:r>
              <a:rPr lang="en-US" b="1" dirty="0">
                <a:effectLst/>
                <a:latin typeface="Times New Roman"/>
                <a:ea typeface="Times New Roman"/>
              </a:rPr>
              <a:t>: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فَعَلَ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المفتوحَ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العين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إن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كان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أوَّله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همزة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أو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واوًا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فالغالب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أنه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باب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ضرب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كأسَر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يأسِر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وأتَى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يأتِى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ووعد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يعِد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ووزَن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يزِن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ومن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غير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الغالب</a:t>
            </a:r>
            <a:r>
              <a:rPr lang="en-US" b="1" dirty="0">
                <a:effectLst/>
                <a:latin typeface="Times New Roman"/>
                <a:ea typeface="Times New Roman"/>
              </a:rPr>
              <a:t>: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أخَذوا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أكَل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ووَهَل</a:t>
            </a:r>
            <a:r>
              <a:rPr lang="en-US" b="1" dirty="0">
                <a:effectLst/>
                <a:latin typeface="Times New Roman"/>
                <a:ea typeface="Times New Roman"/>
              </a:rPr>
              <a:t>.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وإن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كان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مُضاعفاً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فالغالب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أنه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باب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نصر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إن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كان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متعدّيا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كَمَدّه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يَمُدُّه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وصدّه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يصُدُّه</a:t>
            </a:r>
            <a:r>
              <a:rPr lang="en-US" b="1" dirty="0">
                <a:effectLst/>
                <a:latin typeface="Times New Roman"/>
                <a:ea typeface="Times New Roman"/>
              </a:rPr>
              <a:t>.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ومن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باب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ضرب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إن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كان</a:t>
            </a:r>
            <a:r>
              <a:rPr lang="en-US" b="1" dirty="0">
                <a:effectLst/>
                <a:latin typeface="Times New Roman"/>
                <a:ea typeface="Times New Roman"/>
              </a:rPr>
              <a:t> لازما1،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كَخفَّ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يَخفُّ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وشذّ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يشِذ</a:t>
            </a:r>
            <a:r>
              <a:rPr lang="en-US" b="1" dirty="0">
                <a:effectLst/>
                <a:latin typeface="Times New Roman"/>
                <a:ea typeface="Times New Roman"/>
              </a:rPr>
              <a:t>،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بالذال</a:t>
            </a:r>
            <a:r>
              <a:rPr lang="en-US" b="1" dirty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>
                <a:effectLst/>
                <a:latin typeface="Times New Roman"/>
                <a:ea typeface="Times New Roman"/>
              </a:rPr>
              <a:t>المعجمة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.</a:t>
            </a:r>
            <a:endParaRPr lang="ar-IQ" b="1" dirty="0" smtClean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ar-IQ" b="1" dirty="0" smtClean="0">
                <a:effectLst/>
                <a:latin typeface="Times New Roman"/>
                <a:ea typeface="Times New Roman"/>
              </a:rPr>
              <a:t>الثالث: </a:t>
            </a:r>
            <a:r>
              <a:rPr lang="ar-IQ" b="1" dirty="0">
                <a:effectLst/>
                <a:latin typeface="Times New Roman"/>
                <a:ea typeface="Times New Roman"/>
              </a:rPr>
              <a:t>كون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الثلاثى</a:t>
            </a:r>
            <a:r>
              <a:rPr lang="ar-IQ" b="1" dirty="0">
                <a:effectLst/>
                <a:latin typeface="Times New Roman"/>
                <a:ea typeface="Times New Roman"/>
              </a:rPr>
              <a:t> على وزن معين من الأَوزان الستة المتقدمة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سماعىّ</a:t>
            </a:r>
            <a:r>
              <a:rPr lang="ar-IQ" b="1" dirty="0">
                <a:effectLst/>
                <a:latin typeface="Times New Roman"/>
                <a:ea typeface="Times New Roman"/>
              </a:rPr>
              <a:t>، فلا يعتمد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b="1" dirty="0">
                <a:effectLst/>
                <a:latin typeface="Times New Roman"/>
                <a:ea typeface="Times New Roman"/>
              </a:rPr>
              <a:t> معرفتها على </a:t>
            </a:r>
            <a:r>
              <a:rPr lang="ar-IQ" b="1" dirty="0" smtClean="0">
                <a:effectLst/>
                <a:latin typeface="Times New Roman"/>
                <a:ea typeface="Times New Roman"/>
              </a:rPr>
              <a:t>قاعدة.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تنبيهات 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456739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78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algn="r" rtl="1"/>
            <a:r>
              <a:rPr lang="en-US" sz="3200" b="1" dirty="0" err="1" smtClean="0">
                <a:latin typeface="Traditional Arabic"/>
                <a:ea typeface="Times New Roman"/>
              </a:rPr>
              <a:t>تنبيهان</a:t>
            </a:r>
            <a:endParaRPr lang="ar-IQ" sz="3200" b="1" smtClean="0">
              <a:latin typeface="Traditional Arabic"/>
              <a:ea typeface="Times New Roman"/>
            </a:endParaRPr>
          </a:p>
          <a:p>
            <a:pPr marL="457200" algn="r" rtl="1"/>
            <a:r>
              <a:rPr lang="en-US" sz="3200" b="1" dirty="0">
                <a:latin typeface="Traditional Arabic"/>
                <a:ea typeface="Times New Roman"/>
              </a:rPr>
              <a:t/>
            </a:r>
            <a:br>
              <a:rPr lang="en-US" sz="3200" b="1" dirty="0">
                <a:latin typeface="Traditional Arabic"/>
                <a:ea typeface="Times New Roman"/>
              </a:rPr>
            </a:br>
            <a:r>
              <a:rPr lang="en-US" sz="3200" b="1" dirty="0" err="1">
                <a:latin typeface="Traditional Arabic"/>
                <a:ea typeface="Times New Roman"/>
              </a:rPr>
              <a:t>الأول</a:t>
            </a:r>
            <a:r>
              <a:rPr lang="en-US" sz="3200" b="1" dirty="0">
                <a:latin typeface="Traditional Arabic"/>
                <a:ea typeface="Times New Roman"/>
              </a:rPr>
              <a:t>: </a:t>
            </a:r>
            <a:r>
              <a:rPr lang="en-US" sz="3200" b="1" dirty="0" err="1">
                <a:latin typeface="Traditional Arabic"/>
                <a:ea typeface="Times New Roman"/>
              </a:rPr>
              <a:t>ظهر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لك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مما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تقدم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أن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الفعل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باعتبار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مادته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أربعة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أقسام</a:t>
            </a:r>
            <a:r>
              <a:rPr lang="en-US" sz="3200" b="1" dirty="0">
                <a:latin typeface="Traditional Arabic"/>
                <a:ea typeface="Times New Roman"/>
              </a:rPr>
              <a:t>: </a:t>
            </a:r>
            <a:r>
              <a:rPr lang="en-US" sz="3200" b="1" dirty="0" err="1">
                <a:latin typeface="Traditional Arabic"/>
                <a:ea typeface="Times New Roman"/>
              </a:rPr>
              <a:t>ثُلاثي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ورُباعي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وخُماسي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وسُداسى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وباعتبار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هيئته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الحاصلة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من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الحركات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والسُّكنَات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سبعةٌ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وثلاثون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بابًا</a:t>
            </a:r>
            <a:r>
              <a:rPr lang="en-US" sz="3200" b="1" dirty="0" smtClean="0">
                <a:latin typeface="Traditional Arabic"/>
                <a:ea typeface="Times New Roman"/>
              </a:rPr>
              <a:t>.</a:t>
            </a:r>
            <a:endParaRPr lang="ar-IQ" sz="3200" b="1" dirty="0" smtClean="0">
              <a:latin typeface="Traditional Arabic"/>
              <a:ea typeface="Times New Roman"/>
            </a:endParaRPr>
          </a:p>
          <a:p>
            <a:pPr marL="457200" algn="r" rtl="1"/>
            <a:r>
              <a:rPr lang="en-US" sz="3200" b="1" dirty="0">
                <a:latin typeface="Traditional Arabic"/>
                <a:ea typeface="Times New Roman"/>
              </a:rPr>
              <a:t/>
            </a:r>
            <a:br>
              <a:rPr lang="en-US" sz="3200" b="1" dirty="0">
                <a:latin typeface="Traditional Arabic"/>
                <a:ea typeface="Times New Roman"/>
              </a:rPr>
            </a:br>
            <a:r>
              <a:rPr lang="en-US" sz="3200" b="1" dirty="0" err="1">
                <a:latin typeface="Traditional Arabic"/>
                <a:ea typeface="Times New Roman"/>
              </a:rPr>
              <a:t>الثانى</a:t>
            </a:r>
            <a:r>
              <a:rPr lang="en-US" sz="3200" b="1" dirty="0">
                <a:latin typeface="Traditional Arabic"/>
                <a:ea typeface="Times New Roman"/>
              </a:rPr>
              <a:t>: </a:t>
            </a:r>
            <a:r>
              <a:rPr lang="en-US" sz="3200" b="1" dirty="0" err="1">
                <a:latin typeface="Traditional Arabic"/>
                <a:ea typeface="Times New Roman"/>
              </a:rPr>
              <a:t>لا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يلزم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كل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مجرَّد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أن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يُستَعمل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له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مَزِيدٌ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ولا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كل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مَزيد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أن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يُستعمل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له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مُجَرَّد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ولا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في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ما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استُعْمِل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فيه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بعضُ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المَزيدات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أن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يُستعمل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فيه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البعضُ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الآخر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بل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المدار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في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كل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ذلك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السَّماع</a:t>
            </a:r>
            <a:r>
              <a:rPr lang="en-US" sz="3200" b="1" dirty="0">
                <a:latin typeface="Traditional Arabic"/>
                <a:ea typeface="Times New Roman"/>
              </a:rPr>
              <a:t>. </a:t>
            </a:r>
            <a:r>
              <a:rPr lang="en-US" sz="3200" b="1" dirty="0" err="1">
                <a:latin typeface="Traditional Arabic"/>
                <a:ea typeface="Times New Roman"/>
              </a:rPr>
              <a:t>ويُسْتثنى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من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ذلك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الثلاثيُّ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اللازمُ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فَتَطَّرِدُ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زيادةُ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الهمزة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أوله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للتعدية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فيقال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ذهب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أذهب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وفى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خرج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أخرج</a:t>
            </a:r>
            <a:r>
              <a:rPr lang="en-US" sz="3200" b="1" dirty="0">
                <a:latin typeface="Traditional Arabic"/>
                <a:ea typeface="Times New Roman"/>
              </a:rPr>
              <a:t>.</a:t>
            </a:r>
            <a:endParaRPr lang="en-US" sz="3200" dirty="0">
              <a:latin typeface="Traditional Arabic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r>
              <a:rPr lang="en-US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23709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4000" b="1" dirty="0" err="1">
                <a:effectLst/>
                <a:latin typeface="Times New Roman"/>
                <a:ea typeface="Times New Roman"/>
              </a:rPr>
              <a:t>أوزان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الرباعيِّ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المجرَّد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وملحقاته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/>
            </a:r>
            <a:br>
              <a:rPr lang="en-US" sz="4000" b="1" dirty="0">
                <a:effectLst/>
                <a:latin typeface="Times New Roman"/>
                <a:ea typeface="Times New Roman"/>
              </a:rPr>
            </a:br>
            <a:r>
              <a:rPr lang="en-US" sz="4000" b="1" dirty="0" err="1">
                <a:effectLst/>
                <a:latin typeface="Times New Roman"/>
                <a:ea typeface="Times New Roman"/>
              </a:rPr>
              <a:t>وللرباعي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المجرَّد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وزن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واحد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وهو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فعلل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كدحرج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يدحرج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4000" b="1" dirty="0" err="1" smtClean="0">
                <a:effectLst/>
                <a:latin typeface="Times New Roman"/>
                <a:ea typeface="Times New Roman"/>
              </a:rPr>
              <a:t>ودَرْبَخَ</a:t>
            </a:r>
            <a:r>
              <a:rPr lang="ar-IQ" sz="4000" b="1" dirty="0" smtClean="0">
                <a:effectLst/>
                <a:latin typeface="Times New Roman"/>
                <a:ea typeface="Times New Roman"/>
              </a:rPr>
              <a:t> «</a:t>
            </a:r>
            <a:r>
              <a:rPr lang="ar-IQ" sz="4000" b="1" dirty="0" smtClean="0">
                <a:effectLst/>
                <a:latin typeface="Times New Roman"/>
                <a:ea typeface="Times New Roman"/>
              </a:rPr>
              <a:t>طأطأ </a:t>
            </a:r>
            <a:r>
              <a:rPr lang="ar-IQ" sz="4000" b="1" dirty="0">
                <a:effectLst/>
                <a:latin typeface="Times New Roman"/>
                <a:ea typeface="Times New Roman"/>
              </a:rPr>
              <a:t>رأسه سوى </a:t>
            </a:r>
            <a:r>
              <a:rPr lang="ar-IQ" sz="4000" b="1" dirty="0" smtClean="0">
                <a:effectLst/>
                <a:latin typeface="Times New Roman"/>
                <a:ea typeface="Times New Roman"/>
              </a:rPr>
              <a:t>ظهره»</a:t>
            </a:r>
            <a:r>
              <a:rPr lang="en-US" sz="40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effectLst/>
                <a:latin typeface="Times New Roman"/>
                <a:ea typeface="Times New Roman"/>
              </a:rPr>
              <a:t>يدربخ</a:t>
            </a:r>
            <a:endParaRPr lang="en-US" sz="4000" b="1" dirty="0" smtClean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4000" b="1" dirty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4000" b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ومنه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أفعال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نحتتها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العرب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من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مُرَكَّباتِ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فتحفَظ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ولا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يقاس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عليها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كبسمَل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: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إذا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قال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: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بسم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الله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وحوقل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إذا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قال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: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لا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حول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ولا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قوة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إِلا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بالله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وطَلْبَق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إذا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قال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: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أطال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الله</a:t>
            </a:r>
            <a:r>
              <a:rPr lang="en-US" sz="40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effectLst/>
                <a:latin typeface="Times New Roman"/>
                <a:ea typeface="Times New Roman"/>
              </a:rPr>
              <a:t>بقاءك</a:t>
            </a:r>
            <a:r>
              <a:rPr lang="en-US" sz="4000" b="1" dirty="0" smtClean="0">
                <a:effectLst/>
                <a:latin typeface="Times New Roman"/>
                <a:ea typeface="Times New Roman"/>
              </a:rPr>
              <a:t>،</a:t>
            </a:r>
            <a:r>
              <a:rPr lang="ar-IQ" sz="4000" b="1" dirty="0">
                <a:effectLst/>
                <a:latin typeface="Times New Roman"/>
                <a:ea typeface="Times New Roman"/>
              </a:rPr>
              <a:t> </a:t>
            </a:r>
            <a:r>
              <a:rPr lang="ar-IQ" sz="4000" b="1" dirty="0" err="1">
                <a:effectLst/>
                <a:latin typeface="Times New Roman"/>
                <a:ea typeface="Times New Roman"/>
              </a:rPr>
              <a:t>ودمْعَزَ</a:t>
            </a:r>
            <a:r>
              <a:rPr lang="ar-IQ" sz="4000" b="1" dirty="0">
                <a:effectLst/>
                <a:latin typeface="Times New Roman"/>
                <a:ea typeface="Times New Roman"/>
              </a:rPr>
              <a:t> إذا قال: أدام الله عزك، </a:t>
            </a:r>
            <a:r>
              <a:rPr lang="ar-IQ" sz="4000" b="1" dirty="0" err="1">
                <a:effectLst/>
                <a:latin typeface="Times New Roman"/>
                <a:ea typeface="Times New Roman"/>
              </a:rPr>
              <a:t>وجَعْفَل</a:t>
            </a:r>
            <a:r>
              <a:rPr lang="ar-IQ" sz="4000" b="1" dirty="0">
                <a:effectLst/>
                <a:latin typeface="Times New Roman"/>
                <a:ea typeface="Times New Roman"/>
              </a:rPr>
              <a:t> إذا قال: جعلني الله فداءك</a:t>
            </a:r>
            <a:r>
              <a:rPr lang="ar-IQ" sz="4000" b="1" dirty="0" smtClean="0">
                <a:effectLst/>
                <a:latin typeface="Times New Roman"/>
                <a:ea typeface="Times New Roman"/>
              </a:rPr>
              <a:t>.</a:t>
            </a:r>
            <a:endParaRPr lang="ar-IQ" sz="4000" b="1" dirty="0">
              <a:effectLst/>
              <a:latin typeface="Times New Roman"/>
              <a:ea typeface="Times New Roman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أوزان الرباعي المجرد 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55969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75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وملحقاته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سبعة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الأول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فعْلَلَ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كجلبَبَه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أى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ألبسه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الجلباب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الثانى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فوْعل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كجوربه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أى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ألبسه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الجَوْرب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الثالث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فعْوَل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كرَهْوك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في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مِشيته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أي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أسرع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الر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ابع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فَيْعَل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كبَيْطَر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أى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أصلح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الدواب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الخامس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فعْيَلَ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كشَرْيفَ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الزرعَ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قطع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شِرْيَافُه1.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السادس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فعْلى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، كسَلقَى2: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إذا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استلقى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على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ظهره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السابع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فعنَلَ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كقلنسه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ألبسه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القلنسوة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والإلحاق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أن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تزيد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فى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البناء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زيادة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لتلحقه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بآخرَ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أكثر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منه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فيتصرف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تصرفه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 smtClean="0">
                <a:effectLst/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3625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4" descr="ist2_3149704-grunge-background-wallpap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3286125" y="285750"/>
            <a:ext cx="2071688" cy="1500188"/>
          </a:xfrm>
          <a:prstGeom prst="ellipse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dirty="0">
                <a:solidFill>
                  <a:prstClr val="black"/>
                </a:solidFill>
              </a:rPr>
              <a:t>الفعل</a:t>
            </a:r>
          </a:p>
          <a:p>
            <a:pPr algn="ctr">
              <a:defRPr/>
            </a:pPr>
            <a:r>
              <a:rPr lang="ar-SA" sz="2800" dirty="0">
                <a:solidFill>
                  <a:prstClr val="black"/>
                </a:solidFill>
              </a:rPr>
              <a:t>المزيد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Striped Right Arrow 2"/>
          <p:cNvSpPr/>
          <p:nvPr/>
        </p:nvSpPr>
        <p:spPr>
          <a:xfrm rot="1609224">
            <a:off x="5240338" y="1481138"/>
            <a:ext cx="1620837" cy="500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1714500"/>
            <a:ext cx="1357313" cy="1143000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prstClr val="black"/>
                </a:solidFill>
              </a:rPr>
              <a:t>المزيد</a:t>
            </a:r>
          </a:p>
          <a:p>
            <a:pPr algn="ctr">
              <a:defRPr/>
            </a:pPr>
            <a:r>
              <a:rPr lang="ar-SA" sz="2400" b="1" dirty="0">
                <a:solidFill>
                  <a:prstClr val="black"/>
                </a:solidFill>
              </a:rPr>
              <a:t>الثلاثي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9107164">
            <a:off x="2003425" y="1446213"/>
            <a:ext cx="1411288" cy="500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38" y="1714500"/>
            <a:ext cx="1357312" cy="1143000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prstClr val="black"/>
                </a:solidFill>
              </a:rPr>
              <a:t>المزيد</a:t>
            </a:r>
          </a:p>
          <a:p>
            <a:pPr algn="ctr">
              <a:defRPr/>
            </a:pPr>
            <a:r>
              <a:rPr lang="ar-SA" sz="2400" b="1" dirty="0">
                <a:solidFill>
                  <a:prstClr val="black"/>
                </a:solidFill>
              </a:rPr>
              <a:t>الرباعى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429500" y="2928938"/>
            <a:ext cx="357188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500" y="3714750"/>
            <a:ext cx="2571750" cy="428625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prstClr val="black"/>
                </a:solidFill>
              </a:rPr>
              <a:t>ما زيد من الحرف</a:t>
            </a:r>
            <a:endParaRPr lang="en-US" sz="2400" b="1" dirty="0">
              <a:solidFill>
                <a:prstClr val="black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6108700" y="5106988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251700" y="5106988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8323263" y="5106988"/>
            <a:ext cx="642937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29375" y="4786313"/>
            <a:ext cx="2214563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215063" y="5500688"/>
            <a:ext cx="642937" cy="500062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Times New Roman"/>
                <a:cs typeface="Times New Roman"/>
              </a:rPr>
              <a:t>٣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286625" y="5500688"/>
            <a:ext cx="633413" cy="500062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Times New Roman"/>
                <a:cs typeface="Times New Roman"/>
              </a:rPr>
              <a:t>٢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8358188" y="5500688"/>
            <a:ext cx="571500" cy="500062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Times New Roman"/>
                <a:cs typeface="Times New Roman"/>
              </a:rPr>
              <a:t>١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4313" y="3643313"/>
            <a:ext cx="2428875" cy="428625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prstClr val="black"/>
                </a:solidFill>
              </a:rPr>
              <a:t>ما زيد من الحرف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1143000" y="2928938"/>
            <a:ext cx="357188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57188" y="4714875"/>
            <a:ext cx="221456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2251075" y="5035550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36513" y="5035550"/>
            <a:ext cx="64293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214313" y="5429250"/>
            <a:ext cx="571500" cy="500063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Times New Roman"/>
                <a:cs typeface="Times New Roman"/>
              </a:rPr>
              <a:t>٢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286000" y="5429250"/>
            <a:ext cx="571500" cy="500063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Times New Roman"/>
                <a:cs typeface="Times New Roman"/>
              </a:rPr>
              <a:t>١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7286625" y="4500563"/>
            <a:ext cx="571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1000125" y="4429125"/>
            <a:ext cx="5715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654239"/>
      </p:ext>
    </p:extLst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6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ist2_3149704-grunge-background-wallpap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357438" y="714375"/>
            <a:ext cx="4000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2060"/>
                </a:solidFill>
                <a:latin typeface="Calibri" pitchFamily="34" charset="0"/>
              </a:rPr>
              <a:t>المزيد الثلاثى فيه ثلاثة أقسام</a:t>
            </a:r>
            <a:endParaRPr lang="en-US" sz="32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357313" y="2071688"/>
            <a:ext cx="728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١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SA" sz="2800" b="1">
                <a:solidFill>
                  <a:prstClr val="black"/>
                </a:solidFill>
                <a:latin typeface="Calibri" pitchFamily="34" charset="0"/>
              </a:rPr>
              <a:t>  فالذى زيد فيه حرف واحد يأتى على ثلاثة أوزان : </a:t>
            </a:r>
            <a:endParaRPr lang="en-US" sz="2800" b="1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25" y="3000375"/>
          <a:ext cx="7239000" cy="25003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19500"/>
                <a:gridCol w="3619500"/>
              </a:tblGrid>
              <a:tr h="833438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smtClean="0">
                          <a:cs typeface="Traditional Arabic" pitchFamily="2" charset="-78"/>
                        </a:rPr>
                        <a:t>أَ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كْ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رَم</a:t>
                      </a:r>
                      <a:endParaRPr lang="en-US" sz="4000" b="1" dirty="0">
                        <a:solidFill>
                          <a:schemeClr val="tx1"/>
                        </a:solidFill>
                        <a:cs typeface="Traditional Arabic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أَ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فْعَلَ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cs typeface="Traditional Arabic" pitchFamily="2" charset="-78"/>
                        </a:rPr>
                        <a:t>قَ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تَلَ</a:t>
                      </a:r>
                      <a:endParaRPr lang="en-US" sz="4000" b="1" dirty="0">
                        <a:solidFill>
                          <a:schemeClr val="tx1"/>
                        </a:solidFill>
                        <a:cs typeface="Traditional Arabic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فَ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عَلَ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cs typeface="Traditional Arabic" pitchFamily="2" charset="-78"/>
                        </a:rPr>
                        <a:t>فَ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رَّ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حَ</a:t>
                      </a:r>
                      <a:endParaRPr lang="en-US" sz="4000" b="1" dirty="0">
                        <a:solidFill>
                          <a:schemeClr val="tx1"/>
                        </a:solidFill>
                        <a:cs typeface="Traditional Arabic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فَ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عَّ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034590"/>
      </p:ext>
    </p:extLst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ist2_3149704-grunge-background-wallpap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2000250" y="1000125"/>
            <a:ext cx="6429375" cy="642938"/>
          </a:xfrm>
        </p:spPr>
        <p:txBody>
          <a:bodyPr/>
          <a:lstStyle/>
          <a:p>
            <a:pPr algn="r" rtl="1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٢</a:t>
            </a:r>
            <a:r>
              <a:rPr lang="ar-SA" sz="2800" b="1" smtClean="0">
                <a:latin typeface="Times New Roman" pitchFamily="18" charset="0"/>
              </a:rPr>
              <a:t>-  </a:t>
            </a:r>
            <a:r>
              <a:rPr lang="ar-SA" sz="2800" b="1" smtClean="0"/>
              <a:t>والذى زيد فيه حرفين يأتي على خمسة اوزان :</a:t>
            </a:r>
            <a:endParaRPr lang="en-US" sz="2800" b="1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28688" y="1928813"/>
          <a:ext cx="7786688" cy="435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44"/>
                <a:gridCol w="3893344"/>
              </a:tblGrid>
              <a:tr h="871537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chemeClr val="tx1"/>
                          </a:solidFill>
                          <a:cs typeface="Traditional Arabic" pitchFamily="2" charset="-78"/>
                        </a:rPr>
                        <a:t>انْكَسَرَ</a:t>
                      </a:r>
                      <a:endParaRPr lang="en-US" sz="4000" b="1" dirty="0">
                        <a:solidFill>
                          <a:schemeClr val="tx1"/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انْفَعَلَ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1537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cs typeface="Traditional Arabic" pitchFamily="2" charset="-78"/>
                        </a:rPr>
                        <a:t>اجْتَمَعَ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افْتَعَلَ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</a:tr>
              <a:tr h="871537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cs typeface="Traditional Arabic" pitchFamily="2" charset="-78"/>
                        </a:rPr>
                        <a:t>احْمَرَّ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افْعَلَّ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</a:tr>
              <a:tr h="871537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cs typeface="Traditional Arabic" pitchFamily="2" charset="-78"/>
                        </a:rPr>
                        <a:t>تَعَلَّمَ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تَفَعَّلَ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</a:tr>
              <a:tr h="871537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cs typeface="Traditional Arabic" pitchFamily="2" charset="-78"/>
                        </a:rPr>
                        <a:t>تَبَادَلَ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تَفَاعَلَ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79972"/>
      </p:ext>
    </p:extLst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ist2_3149704-grunge-background-wallpap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1785938" y="1000125"/>
            <a:ext cx="7143750" cy="654050"/>
          </a:xfrm>
        </p:spPr>
        <p:txBody>
          <a:bodyPr/>
          <a:lstStyle/>
          <a:p>
            <a:pPr algn="r" rtl="1" eaLnBrk="1" hangingPunct="1"/>
            <a:r>
              <a:rPr lang="ar-SA" sz="2800" smtClean="0"/>
              <a:t> </a:t>
            </a:r>
            <a:r>
              <a:rPr lang="en-US" sz="2800" smtClean="0"/>
              <a:t>      </a:t>
            </a:r>
            <a:r>
              <a:rPr lang="ar-SA" sz="2800" smtClean="0"/>
              <a:t> </a:t>
            </a:r>
            <a:r>
              <a:rPr lang="ar-SA" sz="2800" smtClean="0">
                <a:latin typeface="Times New Roman" pitchFamily="18" charset="0"/>
              </a:rPr>
              <a:t>٣ - </a:t>
            </a:r>
            <a:r>
              <a:rPr lang="ar-SA" sz="2800" b="1" smtClean="0"/>
              <a:t>والذى زيد فيه ثلاثه احرف يأتي على اربعة اوزان   </a:t>
            </a:r>
            <a:endParaRPr lang="en-US" sz="2800" b="1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57250" y="1928813"/>
          <a:ext cx="7572376" cy="435768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86188"/>
                <a:gridCol w="3786188"/>
              </a:tblGrid>
              <a:tr h="1093165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اسْتَ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فْهَمَ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اسْتَ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فْعَلَ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</a:tr>
              <a:tr h="1093165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غْدَ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ودَ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نَ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فْعَ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وعَ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</a:tr>
              <a:tr h="1078191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حْمَ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ارَّ</a:t>
                      </a:r>
                      <a:endParaRPr lang="en-US" sz="4000" b="1" dirty="0">
                        <a:solidFill>
                          <a:srgbClr val="FF0066"/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فْعَ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الَََّ</a:t>
                      </a:r>
                      <a:endParaRPr lang="en-US" sz="4000" b="1" dirty="0" smtClean="0">
                        <a:solidFill>
                          <a:srgbClr val="FF0066"/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</a:tr>
              <a:tr h="1093165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جلَ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وَّ</a:t>
                      </a:r>
                      <a:r>
                        <a:rPr lang="ar-SA" sz="4000" b="1" dirty="0" smtClean="0">
                          <a:cs typeface="Traditional Arabic" pitchFamily="2" charset="-78"/>
                        </a:rPr>
                        <a:t>زَ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فعَ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وَّ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لَ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858856"/>
      </p:ext>
    </p:extLst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ist2_3149704-grunge-background-wallpap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6" y="8327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1143000" y="285750"/>
            <a:ext cx="7072313" cy="1500188"/>
          </a:xfrm>
        </p:spPr>
        <p:txBody>
          <a:bodyPr/>
          <a:lstStyle/>
          <a:p>
            <a:pPr rtl="1" eaLnBrk="1" hangingPunct="1"/>
            <a:r>
              <a:rPr lang="ar-SA" b="1" dirty="0" smtClean="0">
                <a:solidFill>
                  <a:srgbClr val="002060"/>
                </a:solidFill>
              </a:rPr>
              <a:t>مزيد الرباعي قسم</a:t>
            </a:r>
            <a:r>
              <a:rPr lang="ar-IQ" b="1" dirty="0" smtClean="0">
                <a:solidFill>
                  <a:srgbClr val="002060"/>
                </a:solidFill>
              </a:rPr>
              <a:t>ا</a:t>
            </a:r>
            <a:r>
              <a:rPr lang="ar-SA" b="1" dirty="0" smtClean="0">
                <a:solidFill>
                  <a:srgbClr val="002060"/>
                </a:solidFill>
              </a:rPr>
              <a:t>ن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١</a:t>
            </a:r>
            <a:r>
              <a:rPr lang="ar-SA" b="1" dirty="0" smtClean="0">
                <a:latin typeface="Times New Roman" pitchFamily="18" charset="0"/>
              </a:rPr>
              <a:t> – </a:t>
            </a:r>
            <a:r>
              <a:rPr lang="ar-IQ" sz="3000" b="1" dirty="0" smtClean="0">
                <a:latin typeface="Times New Roman" pitchFamily="18" charset="0"/>
              </a:rPr>
              <a:t>ما</a:t>
            </a:r>
            <a:r>
              <a:rPr lang="ar-SA" sz="3000" b="1" dirty="0" smtClean="0">
                <a:latin typeface="Times New Roman" pitchFamily="18" charset="0"/>
              </a:rPr>
              <a:t> يزاد</a:t>
            </a:r>
            <a:r>
              <a:rPr lang="ar-IQ" sz="3000" b="1" dirty="0" smtClean="0">
                <a:latin typeface="Times New Roman" pitchFamily="18" charset="0"/>
              </a:rPr>
              <a:t> فيه</a:t>
            </a:r>
            <a:r>
              <a:rPr lang="ar-SA" sz="3000" b="1" dirty="0" smtClean="0">
                <a:latin typeface="Times New Roman" pitchFamily="18" charset="0"/>
              </a:rPr>
              <a:t> حر</a:t>
            </a:r>
            <a:r>
              <a:rPr lang="ar-IQ" sz="3000" b="1" dirty="0" smtClean="0">
                <a:latin typeface="Times New Roman" pitchFamily="18" charset="0"/>
              </a:rPr>
              <a:t>ف</a:t>
            </a:r>
            <a:r>
              <a:rPr lang="ar-SA" sz="3000" b="1" dirty="0" smtClean="0">
                <a:latin typeface="Times New Roman" pitchFamily="18" charset="0"/>
              </a:rPr>
              <a:t> واحدا </a:t>
            </a:r>
            <a:r>
              <a:rPr lang="ar-IQ" sz="3000" b="1" dirty="0" smtClean="0">
                <a:latin typeface="Times New Roman" pitchFamily="18" charset="0"/>
              </a:rPr>
              <a:t>وهو ي</a:t>
            </a:r>
            <a:r>
              <a:rPr lang="ar-SA" sz="3000" b="1" dirty="0" smtClean="0">
                <a:latin typeface="Times New Roman" pitchFamily="18" charset="0"/>
              </a:rPr>
              <a:t>أتي على وزن واحد </a:t>
            </a:r>
            <a:endParaRPr lang="en-US" sz="3000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0125" y="2000250"/>
          <a:ext cx="7358064" cy="6400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79032"/>
                <a:gridCol w="3679032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rgbClr val="FF0066"/>
                          </a:solidFill>
                        </a:rPr>
                        <a:t>تَ</a:t>
                      </a:r>
                      <a:r>
                        <a:rPr lang="ar-SA" sz="3600" dirty="0" smtClean="0"/>
                        <a:t>دَحْرَ</a:t>
                      </a:r>
                      <a:r>
                        <a:rPr lang="ar-SA" sz="3600" dirty="0" smtClean="0">
                          <a:solidFill>
                            <a:srgbClr val="FF0066"/>
                          </a:solidFill>
                        </a:rPr>
                        <a:t>حَ</a:t>
                      </a:r>
                      <a:r>
                        <a:rPr lang="ar-SA" sz="3600" dirty="0" smtClean="0"/>
                        <a:t>              </a:t>
                      </a:r>
                      <a:endParaRPr lang="en-US" sz="3600" b="1" dirty="0">
                        <a:solidFill>
                          <a:schemeClr val="bg1"/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marT="45697" marB="4569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rgbClr val="FF0066"/>
                          </a:solidFill>
                        </a:rPr>
                        <a:t>تَ</a:t>
                      </a:r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فَعْلَ</a:t>
                      </a:r>
                      <a:r>
                        <a:rPr lang="ar-SA" sz="3600" dirty="0" smtClean="0">
                          <a:solidFill>
                            <a:srgbClr val="FF0066"/>
                          </a:solidFill>
                        </a:rPr>
                        <a:t>لَ </a:t>
                      </a:r>
                      <a:r>
                        <a:rPr lang="ar-SA" sz="3600" dirty="0" smtClean="0"/>
                        <a:t>                 </a:t>
                      </a:r>
                      <a:endParaRPr lang="ar-SA" sz="3600" b="1" dirty="0" smtClean="0">
                        <a:solidFill>
                          <a:schemeClr val="bg1"/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marT="45697" marB="45697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788088"/>
              </p:ext>
            </p:extLst>
          </p:nvPr>
        </p:nvGraphicFramePr>
        <p:xfrm>
          <a:off x="928688" y="4071938"/>
          <a:ext cx="7500938" cy="23257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0469"/>
                <a:gridCol w="3750469"/>
              </a:tblGrid>
              <a:tr h="1015127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chemeClr val="tx1"/>
                          </a:solidFill>
                          <a:cs typeface="Traditional Arabic" pitchFamily="2" charset="-78"/>
                        </a:rPr>
                        <a:t> </a:t>
                      </a:r>
                      <a:r>
                        <a:rPr lang="en-US" sz="4000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raditional Arabic" pitchFamily="2" charset="-78"/>
                        </a:rPr>
                        <a:t>كاحرنجم</a:t>
                      </a:r>
                      <a:r>
                        <a:rPr lang="ar-SA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raditional Arabic" pitchFamily="2" charset="-78"/>
                        </a:rPr>
                        <a:t> </a:t>
                      </a:r>
                      <a:r>
                        <a:rPr lang="ar-SA" sz="4000" b="1" dirty="0" smtClean="0">
                          <a:solidFill>
                            <a:schemeClr val="tx1"/>
                          </a:solidFill>
                          <a:cs typeface="Traditional Arabic" pitchFamily="2" charset="-78"/>
                        </a:rPr>
                        <a:t>           </a:t>
                      </a:r>
                      <a:endParaRPr lang="en-US" sz="4000" b="1" dirty="0">
                        <a:solidFill>
                          <a:schemeClr val="tx1"/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فْعَ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نْ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لَ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لَ</a:t>
                      </a:r>
                      <a:r>
                        <a:rPr lang="ar-SA" sz="4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Traditional Arabic" pitchFamily="2" charset="-78"/>
                        </a:rPr>
                        <a:t>           </a:t>
                      </a:r>
                      <a:endParaRPr lang="en-US" sz="4000" b="1" dirty="0">
                        <a:solidFill>
                          <a:schemeClr val="accent2">
                            <a:lumMod val="75000"/>
                          </a:schemeClr>
                        </a:solidFill>
                        <a:cs typeface="Traditional Arabic" pitchFamily="2" charset="-78"/>
                      </a:endParaRPr>
                    </a:p>
                  </a:txBody>
                  <a:tcPr marL="91439" marR="91439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56560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cs typeface="Traditional Arabic" pitchFamily="2" charset="-78"/>
                        </a:rPr>
                        <a:t> </a:t>
                      </a:r>
                      <a:r>
                        <a:rPr lang="ar-SA" sz="4000" b="1" dirty="0" err="1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كاقشعرّ</a:t>
                      </a:r>
                      <a:r>
                        <a:rPr lang="ar-SA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، واطمأنّ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sz="4000" b="1" dirty="0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     </a:t>
                      </a:r>
                    </a:p>
                    <a:p>
                      <a:pPr algn="r" rtl="1"/>
                      <a:r>
                        <a:rPr lang="ar-SA" sz="4000" b="1" dirty="0" err="1" smtClean="0">
                          <a:solidFill>
                            <a:srgbClr val="FF0066"/>
                          </a:solidFill>
                          <a:cs typeface="Traditional Arabic" pitchFamily="2" charset="-78"/>
                        </a:rPr>
                        <a:t>افعلَلَّ</a:t>
                      </a:r>
                      <a:endParaRPr lang="en-US" sz="4000" b="1" dirty="0">
                        <a:cs typeface="Traditional Arabic" pitchFamily="2" charset="-78"/>
                      </a:endParaRPr>
                    </a:p>
                  </a:txBody>
                  <a:tcPr marL="91439" marR="91439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71750" y="3357563"/>
            <a:ext cx="5313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solidFill>
                  <a:prstClr val="black"/>
                </a:solidFill>
                <a:latin typeface="Times New Roman" pitchFamily="18" charset="0"/>
              </a:rPr>
              <a:t>٢ – </a:t>
            </a:r>
            <a:r>
              <a:rPr lang="ar-IQ" sz="2800" b="1" dirty="0" smtClean="0">
                <a:solidFill>
                  <a:prstClr val="black"/>
                </a:solidFill>
                <a:latin typeface="Arial" charset="0"/>
              </a:rPr>
              <a:t>ما زيد فيه </a:t>
            </a:r>
            <a:r>
              <a:rPr lang="ar-SA" sz="2800" b="1" dirty="0" smtClean="0">
                <a:solidFill>
                  <a:prstClr val="black"/>
                </a:solidFill>
                <a:latin typeface="Arial" charset="0"/>
              </a:rPr>
              <a:t>حرفان و</a:t>
            </a:r>
            <a:r>
              <a:rPr lang="ar-IQ" sz="2800" b="1" dirty="0" smtClean="0">
                <a:solidFill>
                  <a:prstClr val="black"/>
                </a:solidFill>
                <a:latin typeface="Arial" charset="0"/>
              </a:rPr>
              <a:t> يأتي على و</a:t>
            </a:r>
            <a:r>
              <a:rPr lang="ar-SA" sz="2800" b="1" dirty="0" smtClean="0">
                <a:solidFill>
                  <a:prstClr val="black"/>
                </a:solidFill>
                <a:latin typeface="Arial" charset="0"/>
              </a:rPr>
              <a:t>زن</a:t>
            </a:r>
            <a:r>
              <a:rPr lang="ar-IQ" sz="2800" b="1" dirty="0" smtClean="0">
                <a:solidFill>
                  <a:prstClr val="black"/>
                </a:solidFill>
                <a:latin typeface="Arial" charset="0"/>
              </a:rPr>
              <a:t>ي</a:t>
            </a:r>
            <a:r>
              <a:rPr lang="ar-SA" sz="2800" b="1" dirty="0" smtClean="0">
                <a:solidFill>
                  <a:prstClr val="black"/>
                </a:solidFill>
                <a:latin typeface="Arial" charset="0"/>
              </a:rPr>
              <a:t>ن:</a:t>
            </a:r>
            <a:endParaRPr lang="en-US" sz="28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06368"/>
      </p:ext>
    </p:extLst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3850" y="260350"/>
            <a:ext cx="8569325" cy="811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algn="r" rtl="1"/>
            <a:r>
              <a:rPr lang="en-US" sz="3200" b="1" dirty="0" err="1">
                <a:latin typeface="Traditional Arabic"/>
                <a:ea typeface="Times New Roman"/>
              </a:rPr>
              <a:t>والملحق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بما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زيد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فيه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حرف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واحد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يأتى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على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ستة</a:t>
            </a:r>
            <a:r>
              <a:rPr lang="en-US" sz="3200" b="1" dirty="0">
                <a:latin typeface="Traditional Arabic"/>
                <a:ea typeface="Times New Roman"/>
              </a:rPr>
              <a:t> </a:t>
            </a:r>
            <a:r>
              <a:rPr lang="en-US" sz="3200" b="1" dirty="0" err="1">
                <a:latin typeface="Traditional Arabic"/>
                <a:ea typeface="Times New Roman"/>
              </a:rPr>
              <a:t>أوزان</a:t>
            </a:r>
            <a:r>
              <a:rPr lang="en-US" sz="3200" b="1" dirty="0">
                <a:latin typeface="Traditional Arabic"/>
                <a:ea typeface="Times New Roman"/>
              </a:rPr>
              <a:t>:</a:t>
            </a:r>
            <a:br>
              <a:rPr lang="en-US" sz="3200" b="1" dirty="0">
                <a:latin typeface="Traditional Arabic"/>
                <a:ea typeface="Times New Roman"/>
              </a:rPr>
            </a:br>
            <a:r>
              <a:rPr lang="en-US" sz="3200" b="1" dirty="0" err="1">
                <a:latin typeface="Traditional Arabic"/>
                <a:ea typeface="Times New Roman"/>
              </a:rPr>
              <a:t>الأول</a:t>
            </a:r>
            <a:r>
              <a:rPr lang="en-US" sz="3200" b="1" dirty="0">
                <a:latin typeface="Traditional Arabic"/>
                <a:ea typeface="Times New Roman"/>
              </a:rPr>
              <a:t>: </a:t>
            </a:r>
            <a:r>
              <a:rPr lang="en-US" sz="3200" b="1" dirty="0" err="1">
                <a:latin typeface="Traditional Arabic"/>
                <a:ea typeface="Times New Roman"/>
              </a:rPr>
              <a:t>تفعلَلَ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كتجلبَب</a:t>
            </a:r>
            <a:r>
              <a:rPr lang="en-US" sz="3200" b="1" dirty="0">
                <a:latin typeface="Traditional Arabic"/>
                <a:ea typeface="Times New Roman"/>
              </a:rPr>
              <a:t>.</a:t>
            </a:r>
            <a:br>
              <a:rPr lang="en-US" sz="3200" b="1" dirty="0">
                <a:latin typeface="Traditional Arabic"/>
                <a:ea typeface="Times New Roman"/>
              </a:rPr>
            </a:br>
            <a:r>
              <a:rPr lang="en-US" sz="3200" b="1" dirty="0" err="1">
                <a:latin typeface="Traditional Arabic"/>
                <a:ea typeface="Times New Roman"/>
              </a:rPr>
              <a:t>الثانى</a:t>
            </a:r>
            <a:r>
              <a:rPr lang="en-US" sz="3200" b="1" dirty="0">
                <a:latin typeface="Traditional Arabic"/>
                <a:ea typeface="Times New Roman"/>
              </a:rPr>
              <a:t>: </a:t>
            </a:r>
            <a:r>
              <a:rPr lang="en-US" sz="3200" b="1" dirty="0" err="1">
                <a:latin typeface="Traditional Arabic"/>
                <a:ea typeface="Times New Roman"/>
              </a:rPr>
              <a:t>تفعولَ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كترهوكَ</a:t>
            </a:r>
            <a:r>
              <a:rPr lang="en-US" sz="3200" b="1" dirty="0">
                <a:latin typeface="Traditional Arabic"/>
                <a:ea typeface="Times New Roman"/>
              </a:rPr>
              <a:t>.</a:t>
            </a:r>
            <a:br>
              <a:rPr lang="en-US" sz="3200" b="1" dirty="0">
                <a:latin typeface="Traditional Arabic"/>
                <a:ea typeface="Times New Roman"/>
              </a:rPr>
            </a:br>
            <a:r>
              <a:rPr lang="en-US" sz="3200" b="1" dirty="0" err="1">
                <a:latin typeface="Traditional Arabic"/>
                <a:ea typeface="Times New Roman"/>
              </a:rPr>
              <a:t>الثالث</a:t>
            </a:r>
            <a:r>
              <a:rPr lang="en-US" sz="3200" b="1" dirty="0">
                <a:latin typeface="Traditional Arabic"/>
                <a:ea typeface="Times New Roman"/>
              </a:rPr>
              <a:t>: </a:t>
            </a:r>
            <a:r>
              <a:rPr lang="en-US" sz="3200" b="1" dirty="0" err="1">
                <a:latin typeface="Traditional Arabic"/>
                <a:ea typeface="Times New Roman"/>
              </a:rPr>
              <a:t>تُفَيْعَل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كتشيطَنَ</a:t>
            </a:r>
            <a:r>
              <a:rPr lang="en-US" sz="3200" b="1" dirty="0">
                <a:latin typeface="Traditional Arabic"/>
                <a:ea typeface="Times New Roman"/>
              </a:rPr>
              <a:t>.</a:t>
            </a:r>
            <a:br>
              <a:rPr lang="en-US" sz="3200" b="1" dirty="0">
                <a:latin typeface="Traditional Arabic"/>
                <a:ea typeface="Times New Roman"/>
              </a:rPr>
            </a:br>
            <a:r>
              <a:rPr lang="en-US" sz="3200" b="1" dirty="0" err="1">
                <a:latin typeface="Traditional Arabic"/>
                <a:ea typeface="Times New Roman"/>
              </a:rPr>
              <a:t>الرابع</a:t>
            </a:r>
            <a:r>
              <a:rPr lang="en-US" sz="3200" b="1" dirty="0">
                <a:latin typeface="Traditional Arabic"/>
                <a:ea typeface="Times New Roman"/>
              </a:rPr>
              <a:t>: </a:t>
            </a:r>
            <a:r>
              <a:rPr lang="en-US" sz="3200" b="1" dirty="0" err="1">
                <a:latin typeface="Traditional Arabic"/>
                <a:ea typeface="Times New Roman"/>
              </a:rPr>
              <a:t>تَفَوْعَل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كتجوربَ</a:t>
            </a:r>
            <a:r>
              <a:rPr lang="en-US" sz="3200" b="1" dirty="0">
                <a:latin typeface="Traditional Arabic"/>
                <a:ea typeface="Times New Roman"/>
              </a:rPr>
              <a:t>.</a:t>
            </a:r>
            <a:br>
              <a:rPr lang="en-US" sz="3200" b="1" dirty="0">
                <a:latin typeface="Traditional Arabic"/>
                <a:ea typeface="Times New Roman"/>
              </a:rPr>
            </a:br>
            <a:r>
              <a:rPr lang="en-US" sz="3200" b="1" dirty="0" err="1">
                <a:latin typeface="Traditional Arabic"/>
                <a:ea typeface="Times New Roman"/>
              </a:rPr>
              <a:t>الخامس</a:t>
            </a:r>
            <a:r>
              <a:rPr lang="en-US" sz="3200" b="1" dirty="0">
                <a:latin typeface="Traditional Arabic"/>
                <a:ea typeface="Times New Roman"/>
              </a:rPr>
              <a:t>: </a:t>
            </a:r>
            <a:r>
              <a:rPr lang="en-US" sz="3200" b="1" dirty="0" err="1">
                <a:latin typeface="Traditional Arabic"/>
                <a:ea typeface="Times New Roman"/>
              </a:rPr>
              <a:t>تَمَفْعَل</a:t>
            </a:r>
            <a:r>
              <a:rPr lang="en-US" sz="3200" b="1" dirty="0">
                <a:latin typeface="Traditional Arabic"/>
                <a:ea typeface="Times New Roman"/>
              </a:rPr>
              <a:t>، </a:t>
            </a:r>
            <a:r>
              <a:rPr lang="en-US" sz="3200" b="1" dirty="0" err="1">
                <a:latin typeface="Traditional Arabic"/>
                <a:ea typeface="Times New Roman"/>
              </a:rPr>
              <a:t>كتمسكنَ</a:t>
            </a:r>
            <a:r>
              <a:rPr lang="en-US" sz="3200" b="1" dirty="0">
                <a:latin typeface="Traditional Arabic"/>
                <a:ea typeface="Times New Roman"/>
              </a:rPr>
              <a:t>.</a:t>
            </a:r>
            <a:endParaRPr lang="en-US" sz="3200" dirty="0">
              <a:latin typeface="Traditional Arabic"/>
              <a:ea typeface="Times New Roman"/>
            </a:endParaRPr>
          </a:p>
          <a:p>
            <a:pPr algn="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latin typeface="Times New Roman"/>
                <a:ea typeface="Times New Roman"/>
              </a:rPr>
              <a:t>السادس</a:t>
            </a:r>
            <a:r>
              <a:rPr lang="en-US" sz="3200" b="1" dirty="0">
                <a:latin typeface="Times New Roman"/>
                <a:ea typeface="Times New Roman"/>
              </a:rPr>
              <a:t>: </a:t>
            </a:r>
            <a:r>
              <a:rPr lang="en-US" sz="3200" b="1" dirty="0" err="1">
                <a:latin typeface="Times New Roman"/>
                <a:ea typeface="Times New Roman"/>
              </a:rPr>
              <a:t>تفَعَلَى</a:t>
            </a:r>
            <a:r>
              <a:rPr lang="en-US" sz="3200" b="1" dirty="0">
                <a:latin typeface="Times New Roman"/>
                <a:ea typeface="Times New Roman"/>
              </a:rPr>
              <a:t>، </a:t>
            </a:r>
            <a:r>
              <a:rPr lang="en-US" sz="3200" b="1" dirty="0" err="1">
                <a:latin typeface="Times New Roman"/>
                <a:ea typeface="Times New Roman"/>
              </a:rPr>
              <a:t>كتسلقى</a:t>
            </a:r>
            <a:r>
              <a:rPr lang="en-US" sz="3200" b="1" dirty="0">
                <a:latin typeface="Times New Roman"/>
                <a:ea typeface="Times New Roman"/>
              </a:rPr>
              <a:t>.</a:t>
            </a:r>
            <a:br>
              <a:rPr lang="en-US" sz="3200" b="1" dirty="0">
                <a:latin typeface="Times New Roman"/>
                <a:ea typeface="Times New Roman"/>
              </a:rPr>
            </a:br>
            <a:r>
              <a:rPr lang="en-US" sz="3200" b="1" dirty="0" err="1">
                <a:latin typeface="Times New Roman"/>
                <a:ea typeface="Times New Roman"/>
              </a:rPr>
              <a:t>والملحق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بما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زيد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فيه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حرفان</a:t>
            </a:r>
            <a:r>
              <a:rPr lang="en-US" sz="3200" b="1" dirty="0">
                <a:latin typeface="Times New Roman"/>
                <a:ea typeface="Times New Roman"/>
              </a:rPr>
              <a:t>، </a:t>
            </a:r>
            <a:r>
              <a:rPr lang="en-US" sz="3200" b="1" dirty="0" err="1">
                <a:latin typeface="Times New Roman"/>
                <a:ea typeface="Times New Roman"/>
              </a:rPr>
              <a:t>وزنان</a:t>
            </a:r>
            <a:r>
              <a:rPr lang="en-US" sz="3200" b="1" dirty="0">
                <a:latin typeface="Times New Roman"/>
                <a:ea typeface="Times New Roman"/>
              </a:rPr>
              <a:t>:</a:t>
            </a:r>
            <a:br>
              <a:rPr lang="en-US" sz="3200" b="1" dirty="0">
                <a:latin typeface="Times New Roman"/>
                <a:ea typeface="Times New Roman"/>
              </a:rPr>
            </a:br>
            <a:r>
              <a:rPr lang="en-US" sz="3200" b="1" dirty="0" err="1">
                <a:latin typeface="Times New Roman"/>
                <a:ea typeface="Times New Roman"/>
              </a:rPr>
              <a:t>الأول</a:t>
            </a:r>
            <a:r>
              <a:rPr lang="en-US" sz="3200" b="1" dirty="0">
                <a:latin typeface="Times New Roman"/>
                <a:ea typeface="Times New Roman"/>
              </a:rPr>
              <a:t>: </a:t>
            </a:r>
            <a:r>
              <a:rPr lang="en-US" sz="3200" b="1" dirty="0" err="1">
                <a:latin typeface="Times New Roman"/>
                <a:ea typeface="Times New Roman"/>
              </a:rPr>
              <a:t>افعنلَلَ</a:t>
            </a:r>
            <a:r>
              <a:rPr lang="en-US" sz="3200" b="1" dirty="0">
                <a:latin typeface="Times New Roman"/>
                <a:ea typeface="Times New Roman"/>
              </a:rPr>
              <a:t>، </a:t>
            </a:r>
            <a:r>
              <a:rPr lang="en-US" sz="3200" b="1" dirty="0" err="1">
                <a:latin typeface="Times New Roman"/>
                <a:ea typeface="Times New Roman"/>
              </a:rPr>
              <a:t>كاقعنسَسَ</a:t>
            </a:r>
            <a:r>
              <a:rPr lang="en-US" sz="3200" b="1" dirty="0">
                <a:latin typeface="Times New Roman"/>
                <a:ea typeface="Times New Roman"/>
              </a:rPr>
              <a:t>.</a:t>
            </a:r>
            <a:br>
              <a:rPr lang="en-US" sz="3200" b="1" dirty="0">
                <a:latin typeface="Times New Roman"/>
                <a:ea typeface="Times New Roman"/>
              </a:rPr>
            </a:br>
            <a:r>
              <a:rPr lang="en-US" sz="3200" b="1" dirty="0" err="1">
                <a:latin typeface="Times New Roman"/>
                <a:ea typeface="Times New Roman"/>
              </a:rPr>
              <a:t>والثانى</a:t>
            </a:r>
            <a:r>
              <a:rPr lang="en-US" sz="3200" b="1" dirty="0">
                <a:latin typeface="Times New Roman"/>
                <a:ea typeface="Times New Roman"/>
              </a:rPr>
              <a:t>: </a:t>
            </a:r>
            <a:r>
              <a:rPr lang="en-US" sz="3200" b="1" dirty="0" err="1">
                <a:latin typeface="Times New Roman"/>
                <a:ea typeface="Times New Roman"/>
              </a:rPr>
              <a:t>افعنلَى</a:t>
            </a:r>
            <a:r>
              <a:rPr lang="en-US" sz="3200" b="1" dirty="0">
                <a:latin typeface="Times New Roman"/>
                <a:ea typeface="Times New Roman"/>
              </a:rPr>
              <a:t>، </a:t>
            </a:r>
            <a:r>
              <a:rPr lang="en-US" sz="3200" b="1" dirty="0" err="1">
                <a:latin typeface="Times New Roman"/>
                <a:ea typeface="Times New Roman"/>
              </a:rPr>
              <a:t>كاسلنقى</a:t>
            </a:r>
            <a:r>
              <a:rPr lang="en-US" sz="3200" b="1" dirty="0">
                <a:latin typeface="Times New Roman"/>
                <a:ea typeface="Times New Roman"/>
              </a:rPr>
              <a:t>.</a:t>
            </a:r>
            <a:br>
              <a:rPr lang="en-US" sz="3200" b="1" dirty="0">
                <a:latin typeface="Times New Roman"/>
                <a:ea typeface="Times New Roman"/>
              </a:rPr>
            </a:br>
            <a:r>
              <a:rPr lang="en-US" sz="3200" b="1" dirty="0" err="1">
                <a:latin typeface="Times New Roman"/>
                <a:ea typeface="Times New Roman"/>
              </a:rPr>
              <a:t>والفرق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بين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وزْنَي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احرنجم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واقعنسس</a:t>
            </a:r>
            <a:r>
              <a:rPr lang="en-US" sz="3200" b="1" dirty="0">
                <a:latin typeface="Times New Roman"/>
                <a:ea typeface="Times New Roman"/>
              </a:rPr>
              <a:t>، </a:t>
            </a:r>
            <a:r>
              <a:rPr lang="en-US" sz="3200" b="1" dirty="0" err="1">
                <a:latin typeface="Times New Roman"/>
                <a:ea typeface="Times New Roman"/>
              </a:rPr>
              <a:t>أن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اقْعَنْسَسَ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إحدى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لامه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زائدة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للإلحاق</a:t>
            </a:r>
            <a:r>
              <a:rPr lang="en-US" sz="3200" b="1" dirty="0">
                <a:latin typeface="Times New Roman"/>
                <a:ea typeface="Times New Roman"/>
              </a:rPr>
              <a:t>، </a:t>
            </a:r>
            <a:r>
              <a:rPr lang="en-US" sz="3200" b="1" dirty="0" err="1">
                <a:latin typeface="Times New Roman"/>
                <a:ea typeface="Times New Roman"/>
              </a:rPr>
              <a:t>بخلاف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احرنجم</a:t>
            </a:r>
            <a:r>
              <a:rPr lang="en-US" sz="3200" b="1" dirty="0">
                <a:latin typeface="Times New Roman"/>
                <a:ea typeface="Times New Roman"/>
              </a:rPr>
              <a:t>، </a:t>
            </a:r>
            <a:r>
              <a:rPr lang="en-US" sz="3200" b="1" dirty="0" err="1">
                <a:latin typeface="Times New Roman"/>
                <a:ea typeface="Times New Roman"/>
              </a:rPr>
              <a:t>فإنهما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فيه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أصليتان</a:t>
            </a:r>
            <a:r>
              <a:rPr lang="en-US" sz="3200" b="1" dirty="0">
                <a:latin typeface="Times New Roman"/>
                <a:ea typeface="Times New Roman"/>
              </a:rPr>
              <a:t>.</a:t>
            </a:r>
            <a:r>
              <a:rPr lang="en-US" sz="3600" b="1" dirty="0">
                <a:latin typeface="Times New Roman"/>
                <a:ea typeface="Times New Roman"/>
              </a:rPr>
              <a:t/>
            </a:r>
            <a:br>
              <a:rPr lang="en-US" sz="3600" b="1" dirty="0">
                <a:latin typeface="Times New Roman"/>
                <a:ea typeface="Times New Roman"/>
              </a:rPr>
            </a:br>
            <a:r>
              <a:rPr lang="en-US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en-US" sz="3600" b="1" dirty="0" smtClean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ar-IQ" sz="36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  <a:p>
            <a:pPr algn="ctr" rtl="1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Ali-A-Tradition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10240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187</Words>
  <Application>Microsoft Office PowerPoint</Application>
  <PresentationFormat>عرض على الشاشة (3:4)‏</PresentationFormat>
  <Paragraphs>70</Paragraphs>
  <Slides>10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7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Office Theme</vt:lpstr>
      <vt:lpstr>1_Office Theme</vt:lpstr>
      <vt:lpstr>2_Office Theme</vt:lpstr>
      <vt:lpstr>3_Office Theme</vt:lpstr>
      <vt:lpstr>1_Teamwork</vt:lpstr>
      <vt:lpstr>Thatch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٢-  والذى زيد فيه حرفين يأتي على خمسة اوزان :</vt:lpstr>
      <vt:lpstr>        ٣ - والذى زيد فيه ثلاثه احرف يأتي على اربعة اوزان   </vt:lpstr>
      <vt:lpstr>مزيد الرباعي قسمان ١ – ما يزاد فيه حرف واحدا وهو يأتي على وزن واحد 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8</cp:revision>
  <dcterms:created xsi:type="dcterms:W3CDTF">2022-09-24T20:50:30Z</dcterms:created>
  <dcterms:modified xsi:type="dcterms:W3CDTF">2022-09-28T08:11:29Z</dcterms:modified>
</cp:coreProperties>
</file>