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97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6BE5-C63C-4AFA-8FF3-BA70B2CF4D2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53308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BD035-72E2-43DB-A200-4246905CFDF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65957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F3E3-178A-4947-91CB-D6254EE3A30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3849"/>
      </p:ext>
    </p:extLst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8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9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0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1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5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6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7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9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0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1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2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3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4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5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6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4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0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1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2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3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4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5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6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7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8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9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0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1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2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3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4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5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6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7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8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9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70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1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2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3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4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5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6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7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8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9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80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1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2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3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4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5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6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9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90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1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93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4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5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A4D76-600D-4D72-B658-D0F1B09179B3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98D8-5163-460A-B35C-AF8F07F0340A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19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C779-BF18-4A05-B93A-EAE6D9634425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611D-39EB-489B-8CAB-2A5811A243F7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10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8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9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0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1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5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6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7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9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0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1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2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3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4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5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6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7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8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9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0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1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2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3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4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5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6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7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8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40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1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2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3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4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5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6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7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8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9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0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1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2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3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4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5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6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7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8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9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0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1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2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3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4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5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6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7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8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9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70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1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2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3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4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5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6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7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8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9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80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2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3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4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5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6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7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8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9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90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1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2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3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286D1-241E-4C38-81D1-60ECBA10EBED}" type="datetimeFigureOut">
              <a:rPr lang="en-US">
                <a:solidFill>
                  <a:srgbClr val="1D3641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1D3641"/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3641"/>
              </a:solidFill>
            </a:endParaRPr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A9503-616D-4EB5-A6D4-01F05AE8AEE1}" type="slidenum">
              <a:rPr lang="en-US">
                <a:solidFill>
                  <a:srgbClr val="1D364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53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769C-7727-4993-847B-428093250A4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B6DE-B06D-4D49-A3B0-159C35E5183F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00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8E493-85DD-4CB7-9BD8-35840314003F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F8DE-5968-43CF-99DC-BECC1B50F15E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9507-89C4-411B-9B94-CF0BA50E73E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9261-3390-4DE8-8381-490D7E8B17EE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06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23D0-1786-4734-A920-3D303E8D1250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FF1B-2E55-49C2-8449-FC75C8C1E603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121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3144-7499-4DC0-AF5F-402D302198C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4BCD-2B08-411B-BCF2-152AC6839737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4D989-3D9E-4969-AFC0-577C96D74DE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68084"/>
      </p:ext>
    </p:extLst>
  </p:cSld>
  <p:clrMapOvr>
    <a:masterClrMapping/>
  </p:clrMapOvr>
  <p:transition spd="slow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04DA-50CB-4FB9-85A9-84B6FB045005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9108-DAC0-4D0A-9CC8-27911BF652C0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32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7CBA-350E-420D-9BD9-6D4CA04EE270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F82E-5A07-46B8-A21C-42355348CDE8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31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7FA3D-E405-487E-A7E3-81D711D6A3C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EB04-05CC-461B-910E-633757C3D009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1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824ED-50BE-4DD9-BE47-B43CFB615FE4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95475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A31D3-6DBD-4DA7-BD58-7060323419F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731581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2AC04-B259-4BA3-B227-C026F5589A8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10326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BAC70-215F-4475-B7AE-DEBEB399A03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03745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9C27-7A68-4275-ABCC-DBFB3D479D3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80559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996F-FB8F-4321-BF80-AEAC6B73321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13101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CF87B-16FE-4CCF-9E8F-3BF210F62D3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0932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67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86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6BA6A17-25BA-4539-A5E1-889CE6C09C70}" type="slidenum">
              <a:rPr lang="ar-SA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86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</p:spTree>
    <p:extLst>
      <p:ext uri="{BB962C8B-B14F-4D97-AF65-F5344CB8AC3E}">
        <p14:creationId xmlns:p14="http://schemas.microsoft.com/office/powerpoint/2010/main" val="239098858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1BD10F-344B-43E6-83DC-58A81EA344C2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10/11/2022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66F23F-62C2-43C0-951B-C62D5874F07D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04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 smtClean="0">
                <a:effectLst/>
                <a:latin typeface="Times New Roman"/>
                <a:ea typeface="Times New Roman"/>
              </a:rPr>
              <a:t>ينقسم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الفعل إلى متعدٍ، ويسمَّى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مُجاوزًا.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واللازم ويسمى قاصِرًا.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>
                <a:effectLst/>
                <a:latin typeface="Times New Roman"/>
                <a:ea typeface="Times New Roman"/>
              </a:rPr>
              <a:t> فالمعتدي: هو ما يُجاوز الفاعل إلى المفعول به بنفسه، نحو حفظ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محمدٌ الدرسَ.</a:t>
            </a:r>
            <a:endParaRPr lang="ar-IQ" sz="3600" b="1" dirty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>
                <a:effectLst/>
                <a:latin typeface="Times New Roman"/>
                <a:ea typeface="Times New Roman"/>
              </a:rPr>
              <a:t>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وعلامته: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 smtClean="0">
                <a:effectLst/>
                <a:latin typeface="Times New Roman"/>
                <a:ea typeface="Times New Roman"/>
              </a:rPr>
              <a:t>1. 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أن تتصل به هاء تعود إلى غير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المصدر نحو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زيد ضربه عمرو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 smtClean="0">
                <a:effectLst/>
                <a:latin typeface="Times New Roman"/>
                <a:ea typeface="Times New Roman"/>
              </a:rPr>
              <a:t>2. وأن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يصاغ منه اسم مفعول تامّ،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أى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غير مقترن بحرف جَرّ أو ظرف نحو مضروب.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endParaRPr lang="ar-IQ" sz="3600" b="1" dirty="0" smtClean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403648" y="0"/>
            <a:ext cx="6696744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>
                <a:solidFill>
                  <a:srgbClr val="FFFFFF"/>
                </a:solidFill>
                <a:latin typeface="Times New Roman"/>
                <a:ea typeface="Times New Roman"/>
              </a:rPr>
              <a:t>التقسيم الخامس للفعل</a:t>
            </a:r>
            <a:r>
              <a:rPr lang="ar-IQ" sz="3600" b="1" kern="0" dirty="0" smtClean="0">
                <a:solidFill>
                  <a:srgbClr val="FFFFFF"/>
                </a:solidFill>
                <a:latin typeface="Times New Roman"/>
                <a:ea typeface="Times New Roman"/>
              </a:rPr>
              <a:t>:</a:t>
            </a:r>
            <a:endParaRPr lang="en-US" sz="3600" b="1" kern="0" dirty="0" smtClean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 algn="ctr" rtl="1"/>
            <a:r>
              <a:rPr lang="ar-IQ" sz="3600" b="1" kern="0" dirty="0" smtClean="0">
                <a:solidFill>
                  <a:srgbClr val="FFFFFF"/>
                </a:solidFill>
                <a:latin typeface="Times New Roman"/>
                <a:ea typeface="Times New Roman"/>
              </a:rPr>
              <a:t> </a:t>
            </a:r>
            <a:r>
              <a:rPr lang="ar-IQ" sz="3600" b="1" kern="0" dirty="0">
                <a:solidFill>
                  <a:srgbClr val="FFFFFF"/>
                </a:solidFill>
                <a:latin typeface="Times New Roman"/>
                <a:ea typeface="Times New Roman"/>
              </a:rPr>
              <a:t>من حيثُ التعدِّي واللزوم:</a:t>
            </a:r>
            <a:endParaRPr lang="ar-IQ" sz="3600" b="1" kern="0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862232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569325" cy="752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والمتعدي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على ثلاثة أقسام: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1.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ما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يتعدى إلى مفعول واحد، وهو كثير، نحو: حفظ محمد الدرس، وَفَهِمَ المسألة.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2.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وما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يتعدى إِلى مفعولين،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وهو على قسمين: 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ar-IQ" sz="36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أ .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إما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أن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يكون أصلهما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المبتدأ والخبر، وهو ظنّ1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وأخواتها.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نحو: "ظَنَّ الطالبُ الدرسَ سهلًا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"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ب</a:t>
            </a:r>
            <a:r>
              <a:rPr lang="ar-IQ" sz="3600" b="1" dirty="0">
                <a:solidFill>
                  <a:schemeClr val="accent1"/>
                </a:solidFill>
                <a:latin typeface="Times New Roman"/>
                <a:ea typeface="Times New Roman"/>
              </a:rPr>
              <a:t>.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وإمَّا أن لا يكون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أصلهما المبتدأ والخبر، وهو أعطى وأخواتها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نحو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: " أعطى زيدٌ عمرًا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درهمًا".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ar-IQ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3.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وما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يتعدى إلى ثلاثة مفاعيل، وهو باب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أعلم وأرى نحو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: "أعْلَمَ زيدٌ عمرًا الدرسَ سهلًا".</a:t>
            </a:r>
            <a: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84893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569325" cy="686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واللازم: مالم يجاوز الفاعل إِلى المفعول به، كقعد محمد، وخرج على.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وأسباب تعدى الفعل اللازم أصالةً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ثمانيةٌ نذكر أربعة منها:</a:t>
            </a:r>
            <a:endParaRPr lang="ar-IQ" sz="3600" b="1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الأول: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الهمزة، كأكرم زيدٌ عَمرًا.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الثانى</a:t>
            </a:r>
            <a:r>
              <a:rPr lang="ar-IQ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: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التضعيف،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كفرَّحت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زيدا.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الثالث: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زيادة ألف المفاعلة نحو: جالس زيد العلماء، وقد تقدمت.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الرابع: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زيادة حرف الجرّ، نحو: ذهبت بِعَلىٍّ.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27260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243</Words>
  <Application>Microsoft Office PowerPoint</Application>
  <PresentationFormat>عرض على الشاشة (3:4)‏</PresentationFormat>
  <Paragraphs>23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3</vt:i4>
      </vt:variant>
    </vt:vector>
  </HeadingPairs>
  <TitlesOfParts>
    <vt:vector size="5" baseType="lpstr">
      <vt:lpstr>1_Teamwork</vt:lpstr>
      <vt:lpstr>Thatch</vt:lpstr>
      <vt:lpstr>عرض تقديمي في PowerPoint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Sahram Center</dc:creator>
  <cp:lastModifiedBy>Sahram Center</cp:lastModifiedBy>
  <cp:revision>4</cp:revision>
  <dcterms:created xsi:type="dcterms:W3CDTF">2022-10-15T19:31:36Z</dcterms:created>
  <dcterms:modified xsi:type="dcterms:W3CDTF">2022-10-16T14:31:52Z</dcterms:modified>
</cp:coreProperties>
</file>