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5" r:id="rId1"/>
  </p:sldMasterIdLst>
  <p:notesMasterIdLst>
    <p:notesMasterId r:id="rId72"/>
  </p:notesMasterIdLst>
  <p:sldIdLst>
    <p:sldId id="345" r:id="rId2"/>
    <p:sldId id="322"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 id="278" r:id="rId46"/>
    <p:sldId id="279" r:id="rId47"/>
    <p:sldId id="280" r:id="rId48"/>
    <p:sldId id="281" r:id="rId49"/>
    <p:sldId id="282"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 id="299" r:id="rId66"/>
    <p:sldId id="300" r:id="rId67"/>
    <p:sldId id="301" r:id="rId68"/>
    <p:sldId id="302" r:id="rId69"/>
    <p:sldId id="303" r:id="rId70"/>
    <p:sldId id="304"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560" autoAdjust="0"/>
  </p:normalViewPr>
  <p:slideViewPr>
    <p:cSldViewPr>
      <p:cViewPr varScale="1">
        <p:scale>
          <a:sx n="69" d="100"/>
          <a:sy n="69" d="100"/>
        </p:scale>
        <p:origin x="-141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0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50CFA6-18E7-4367-8F7F-3A331265E736}" type="doc">
      <dgm:prSet loTypeId="urn:microsoft.com/office/officeart/2005/8/layout/vList3#1" loCatId="picture" qsTypeId="urn:microsoft.com/office/officeart/2005/8/quickstyle/simple1" qsCatId="simple" csTypeId="urn:microsoft.com/office/officeart/2005/8/colors/accent0_1" csCatId="mainScheme" phldr="1"/>
      <dgm:spPr/>
    </dgm:pt>
    <dgm:pt modelId="{C6A00128-9B3C-414E-89CB-43EE913D584F}">
      <dgm:prSet phldrT="[نص]" custT="1"/>
      <dgm:spPr>
        <a:noFill/>
        <a:ln>
          <a:solidFill>
            <a:schemeClr val="tx1">
              <a:lumMod val="40000"/>
              <a:lumOff val="60000"/>
            </a:schemeClr>
          </a:solidFill>
        </a:ln>
      </dgm:spPr>
      <dgm:t>
        <a:bodyPr/>
        <a:lstStyle/>
        <a:p>
          <a:pPr rtl="1"/>
          <a:r>
            <a:rPr lang="en-US" sz="1800" dirty="0" err="1" smtClean="0"/>
            <a:t>Ayoob</a:t>
          </a:r>
          <a:r>
            <a:rPr lang="en-US" sz="1800" dirty="0" smtClean="0"/>
            <a:t>..k.mahmood@su.edu.krd</a:t>
          </a:r>
          <a:endParaRPr lang="ar-SA" sz="1800" dirty="0"/>
        </a:p>
      </dgm:t>
    </dgm:pt>
    <dgm:pt modelId="{4D322025-12A1-4CB9-A793-C9C3C9D0C681}" type="parTrans" cxnId="{779799F0-465D-43EC-A52F-8DB836D96479}">
      <dgm:prSet/>
      <dgm:spPr/>
      <dgm:t>
        <a:bodyPr/>
        <a:lstStyle/>
        <a:p>
          <a:pPr rtl="1"/>
          <a:endParaRPr lang="ar-SA" sz="3200"/>
        </a:p>
      </dgm:t>
    </dgm:pt>
    <dgm:pt modelId="{7B9772CA-89E3-40D3-9CE4-D6435E278040}" type="sibTrans" cxnId="{779799F0-465D-43EC-A52F-8DB836D96479}">
      <dgm:prSet/>
      <dgm:spPr/>
      <dgm:t>
        <a:bodyPr/>
        <a:lstStyle/>
        <a:p>
          <a:pPr rtl="1"/>
          <a:endParaRPr lang="ar-SA" sz="3200"/>
        </a:p>
      </dgm:t>
    </dgm:pt>
    <dgm:pt modelId="{8B1AC4EC-26A5-47AB-9630-8619A59F49BC}">
      <dgm:prSet phldrT="[نص]" custT="1"/>
      <dgm:spPr>
        <a:noFill/>
        <a:ln>
          <a:solidFill>
            <a:schemeClr val="tx1">
              <a:lumMod val="40000"/>
              <a:lumOff val="60000"/>
            </a:schemeClr>
          </a:solidFill>
        </a:ln>
      </dgm:spPr>
      <dgm:t>
        <a:bodyPr/>
        <a:lstStyle/>
        <a:p>
          <a:pPr rtl="1"/>
          <a:r>
            <a:rPr lang="en-US" sz="1800" dirty="0" smtClean="0"/>
            <a:t>Hassan.ibrahim1@su.edu.krd</a:t>
          </a:r>
          <a:endParaRPr lang="ar-SA" sz="1800" dirty="0"/>
        </a:p>
      </dgm:t>
    </dgm:pt>
    <dgm:pt modelId="{6516C4EA-FA50-4167-844A-78EDDC3F31C7}" type="parTrans" cxnId="{61F8F717-C191-4566-933D-536FDB6D039B}">
      <dgm:prSet/>
      <dgm:spPr/>
      <dgm:t>
        <a:bodyPr/>
        <a:lstStyle/>
        <a:p>
          <a:pPr rtl="1"/>
          <a:endParaRPr lang="ar-SA" sz="3200"/>
        </a:p>
      </dgm:t>
    </dgm:pt>
    <dgm:pt modelId="{7F90E9FC-293C-4BE8-A00D-D563F2F1255F}" type="sibTrans" cxnId="{61F8F717-C191-4566-933D-536FDB6D039B}">
      <dgm:prSet/>
      <dgm:spPr/>
      <dgm:t>
        <a:bodyPr/>
        <a:lstStyle/>
        <a:p>
          <a:pPr rtl="1"/>
          <a:endParaRPr lang="ar-SA" sz="3200"/>
        </a:p>
      </dgm:t>
    </dgm:pt>
    <dgm:pt modelId="{A6533701-88EC-47DA-9417-57EEA9E138DC}">
      <dgm:prSet phldrT="[نص]" custT="1"/>
      <dgm:spPr>
        <a:noFill/>
        <a:ln>
          <a:solidFill>
            <a:schemeClr val="tx1">
              <a:lumMod val="40000"/>
              <a:lumOff val="60000"/>
            </a:schemeClr>
          </a:solidFill>
        </a:ln>
      </dgm:spPr>
      <dgm:t>
        <a:bodyPr/>
        <a:lstStyle/>
        <a:p>
          <a:pPr rtl="1"/>
          <a:r>
            <a:rPr lang="en-US" sz="1800" dirty="0"/>
            <a:t>+</a:t>
          </a:r>
          <a:r>
            <a:rPr lang="en-US" sz="1800" dirty="0" smtClean="0"/>
            <a:t>9647507491946</a:t>
          </a:r>
          <a:endParaRPr lang="ar-SA" sz="1800" dirty="0"/>
        </a:p>
      </dgm:t>
    </dgm:pt>
    <dgm:pt modelId="{462A36CB-44EB-42B4-BE8E-C5970698D5A6}" type="parTrans" cxnId="{69BD8A26-68CC-4214-A7DF-7B8A38C45ED9}">
      <dgm:prSet/>
      <dgm:spPr/>
      <dgm:t>
        <a:bodyPr/>
        <a:lstStyle/>
        <a:p>
          <a:pPr rtl="1"/>
          <a:endParaRPr lang="ar-SA" sz="3200"/>
        </a:p>
      </dgm:t>
    </dgm:pt>
    <dgm:pt modelId="{578E9722-DE75-4803-9613-FBF1AA506179}" type="sibTrans" cxnId="{69BD8A26-68CC-4214-A7DF-7B8A38C45ED9}">
      <dgm:prSet/>
      <dgm:spPr/>
      <dgm:t>
        <a:bodyPr/>
        <a:lstStyle/>
        <a:p>
          <a:pPr rtl="1"/>
          <a:endParaRPr lang="ar-SA" sz="3200"/>
        </a:p>
      </dgm:t>
    </dgm:pt>
    <dgm:pt modelId="{62D5C486-A219-4072-8A00-C6A8E77A30A9}">
      <dgm:prSet phldrT="[نص]" custT="1"/>
      <dgm:spPr>
        <a:noFill/>
        <a:ln>
          <a:solidFill>
            <a:schemeClr val="tx1">
              <a:lumMod val="40000"/>
              <a:lumOff val="60000"/>
            </a:schemeClr>
          </a:solidFill>
        </a:ln>
      </dgm:spPr>
      <dgm:t>
        <a:bodyPr/>
        <a:lstStyle/>
        <a:p>
          <a:pPr rtl="1"/>
          <a:r>
            <a:rPr lang="en-US" sz="1800" dirty="0"/>
            <a:t>+</a:t>
          </a:r>
          <a:r>
            <a:rPr lang="en-US" sz="1800" dirty="0" smtClean="0"/>
            <a:t>9647504640097</a:t>
          </a:r>
          <a:endParaRPr lang="ar-SA" sz="1800" dirty="0"/>
        </a:p>
      </dgm:t>
    </dgm:pt>
    <dgm:pt modelId="{07BBB6AF-3B36-4132-8F8F-F11DD4C9032B}" type="parTrans" cxnId="{E2BCF638-8CB7-4050-BC20-63FD1850C0B9}">
      <dgm:prSet/>
      <dgm:spPr/>
      <dgm:t>
        <a:bodyPr/>
        <a:lstStyle/>
        <a:p>
          <a:pPr rtl="1"/>
          <a:endParaRPr lang="ar-SA" sz="3200"/>
        </a:p>
      </dgm:t>
    </dgm:pt>
    <dgm:pt modelId="{7F54A0B9-ECF8-4D15-9781-0FD22D6D9642}" type="sibTrans" cxnId="{E2BCF638-8CB7-4050-BC20-63FD1850C0B9}">
      <dgm:prSet/>
      <dgm:spPr/>
      <dgm:t>
        <a:bodyPr/>
        <a:lstStyle/>
        <a:p>
          <a:pPr rtl="1"/>
          <a:endParaRPr lang="ar-SA" sz="3200"/>
        </a:p>
      </dgm:t>
    </dgm:pt>
    <dgm:pt modelId="{18DC2CC3-3E48-4775-AAD3-76E2DCF27FBF}" type="pres">
      <dgm:prSet presAssocID="{4750CFA6-18E7-4367-8F7F-3A331265E736}" presName="linearFlow" presStyleCnt="0">
        <dgm:presLayoutVars>
          <dgm:dir/>
          <dgm:resizeHandles val="exact"/>
        </dgm:presLayoutVars>
      </dgm:prSet>
      <dgm:spPr/>
    </dgm:pt>
    <dgm:pt modelId="{64CE93EB-FB6A-4E17-BFA0-44E440EC3FF2}" type="pres">
      <dgm:prSet presAssocID="{C6A00128-9B3C-414E-89CB-43EE913D584F}" presName="composite" presStyleCnt="0"/>
      <dgm:spPr/>
    </dgm:pt>
    <dgm:pt modelId="{3A266D51-8B78-4DBF-8A20-3DD002A026FD}" type="pres">
      <dgm:prSet presAssocID="{C6A00128-9B3C-414E-89CB-43EE913D584F}" presName="imgShp" presStyleLbl="fgImgPlace1" presStyleIdx="0" presStyleCnt="4" custScaleX="79812" custLinFactNeighborX="-41710" custLinFactNeighborY="-9335"/>
      <dgm:spPr>
        <a:blipFill rotWithShape="1">
          <a:blip xmlns:r="http://schemas.openxmlformats.org/officeDocument/2006/relationships" r:embed="rId1"/>
          <a:stretch>
            <a:fillRect/>
          </a:stretch>
        </a:blipFill>
        <a:ln>
          <a:noFill/>
        </a:ln>
      </dgm:spPr>
      <dgm:t>
        <a:bodyPr/>
        <a:lstStyle/>
        <a:p>
          <a:endParaRPr lang="en-US"/>
        </a:p>
      </dgm:t>
    </dgm:pt>
    <dgm:pt modelId="{C08AB0FB-9171-47D6-8DAE-B77B5B2F993A}" type="pres">
      <dgm:prSet presAssocID="{C6A00128-9B3C-414E-89CB-43EE913D584F}" presName="txShp" presStyleLbl="node1" presStyleIdx="0" presStyleCnt="4" custScaleX="100079" custLinFactY="100000" custLinFactNeighborX="-3417" custLinFactNeighborY="148836">
        <dgm:presLayoutVars>
          <dgm:bulletEnabled val="1"/>
        </dgm:presLayoutVars>
      </dgm:prSet>
      <dgm:spPr/>
      <dgm:t>
        <a:bodyPr/>
        <a:lstStyle/>
        <a:p>
          <a:endParaRPr lang="en-US"/>
        </a:p>
      </dgm:t>
    </dgm:pt>
    <dgm:pt modelId="{66277F80-006C-4095-A191-785FD0BF7CE6}" type="pres">
      <dgm:prSet presAssocID="{7B9772CA-89E3-40D3-9CE4-D6435E278040}" presName="spacing" presStyleCnt="0"/>
      <dgm:spPr/>
    </dgm:pt>
    <dgm:pt modelId="{E9021795-81A9-4458-AC65-9BC41E0B28EE}" type="pres">
      <dgm:prSet presAssocID="{8B1AC4EC-26A5-47AB-9630-8619A59F49BC}" presName="composite" presStyleCnt="0"/>
      <dgm:spPr/>
    </dgm:pt>
    <dgm:pt modelId="{6EC66202-D8B6-4801-BE88-402AB0E4D843}" type="pres">
      <dgm:prSet presAssocID="{8B1AC4EC-26A5-47AB-9630-8619A59F49BC}" presName="imgShp" presStyleLbl="fgImgPlace1" presStyleIdx="1" presStyleCnt="4" custFlipVert="0" custFlipHor="1" custScaleX="18844" custScaleY="8215" custLinFactNeighborX="-11451" custLinFactNeighborY="-10844"/>
      <dgm:spPr>
        <a:blipFill rotWithShape="1">
          <a:blip xmlns:r="http://schemas.openxmlformats.org/officeDocument/2006/relationships" r:embed="rId2"/>
          <a:stretch>
            <a:fillRect/>
          </a:stretch>
        </a:blipFill>
        <a:ln>
          <a:noFill/>
        </a:ln>
      </dgm:spPr>
    </dgm:pt>
    <dgm:pt modelId="{D093805D-5D44-49D9-A787-F2704F54B745}" type="pres">
      <dgm:prSet presAssocID="{8B1AC4EC-26A5-47AB-9630-8619A59F49BC}" presName="txShp" presStyleLbl="node1" presStyleIdx="1" presStyleCnt="4" custLinFactY="-26957" custLinFactNeighborY="-100000">
        <dgm:presLayoutVars>
          <dgm:bulletEnabled val="1"/>
        </dgm:presLayoutVars>
      </dgm:prSet>
      <dgm:spPr/>
      <dgm:t>
        <a:bodyPr/>
        <a:lstStyle/>
        <a:p>
          <a:endParaRPr lang="en-US"/>
        </a:p>
      </dgm:t>
    </dgm:pt>
    <dgm:pt modelId="{D5FD7982-6F1F-462B-974E-93DF4D644266}" type="pres">
      <dgm:prSet presAssocID="{7F90E9FC-293C-4BE8-A00D-D563F2F1255F}" presName="spacing" presStyleCnt="0"/>
      <dgm:spPr/>
    </dgm:pt>
    <dgm:pt modelId="{F4E5AA13-4221-4571-AFD2-557B13B2C1ED}" type="pres">
      <dgm:prSet presAssocID="{62D5C486-A219-4072-8A00-C6A8E77A30A9}" presName="composite" presStyleCnt="0"/>
      <dgm:spPr/>
    </dgm:pt>
    <dgm:pt modelId="{3B7BF556-52AF-4F55-A4A6-517FD04E98F0}" type="pres">
      <dgm:prSet presAssocID="{62D5C486-A219-4072-8A00-C6A8E77A30A9}" presName="imgShp" presStyleLbl="fgImgPlace1" presStyleIdx="2" presStyleCnt="4" custFlipVert="1" custFlipHor="1" custScaleX="44098" custScaleY="6729" custLinFactY="24290" custLinFactNeighborX="-66328" custLinFactNeighborY="100000"/>
      <dgm:spPr>
        <a:blipFill rotWithShape="1">
          <a:blip xmlns:r="http://schemas.openxmlformats.org/officeDocument/2006/relationships" r:embed="rId3"/>
          <a:stretch>
            <a:fillRect/>
          </a:stretch>
        </a:blipFill>
        <a:ln>
          <a:noFill/>
        </a:ln>
      </dgm:spPr>
    </dgm:pt>
    <dgm:pt modelId="{2F4C5AD6-8AEF-4ABC-9BB9-62203700E88F}" type="pres">
      <dgm:prSet presAssocID="{62D5C486-A219-4072-8A00-C6A8E77A30A9}" presName="txShp" presStyleLbl="node1" presStyleIdx="2" presStyleCnt="4" custLinFactY="-32035" custLinFactNeighborX="-854" custLinFactNeighborY="-100000">
        <dgm:presLayoutVars>
          <dgm:bulletEnabled val="1"/>
        </dgm:presLayoutVars>
      </dgm:prSet>
      <dgm:spPr/>
      <dgm:t>
        <a:bodyPr/>
        <a:lstStyle/>
        <a:p>
          <a:endParaRPr lang="en-US"/>
        </a:p>
      </dgm:t>
    </dgm:pt>
    <dgm:pt modelId="{0E9B19F3-5B7D-4D30-94BE-AD2D1CAF6148}" type="pres">
      <dgm:prSet presAssocID="{7F54A0B9-ECF8-4D15-9781-0FD22D6D9642}" presName="spacing" presStyleCnt="0"/>
      <dgm:spPr/>
    </dgm:pt>
    <dgm:pt modelId="{90BE99A2-08EA-4CB4-B5A8-47C7EBE87148}" type="pres">
      <dgm:prSet presAssocID="{A6533701-88EC-47DA-9417-57EEA9E138DC}" presName="composite" presStyleCnt="0"/>
      <dgm:spPr/>
    </dgm:pt>
    <dgm:pt modelId="{04CDECD1-8D9E-48B5-8474-E93308076255}" type="pres">
      <dgm:prSet presAssocID="{A6533701-88EC-47DA-9417-57EEA9E138DC}" presName="imgShp" presStyleLbl="fgImgPlace1" presStyleIdx="3" presStyleCnt="4" custScaleX="87305" custScaleY="80520" custLinFactNeighborX="-49105" custLinFactNeighborY="-14307"/>
      <dgm:spPr>
        <a:blipFill rotWithShape="1">
          <a:blip xmlns:r="http://schemas.openxmlformats.org/officeDocument/2006/relationships" r:embed="rId4"/>
          <a:stretch>
            <a:fillRect/>
          </a:stretch>
        </a:blipFill>
        <a:ln>
          <a:noFill/>
        </a:ln>
      </dgm:spPr>
      <dgm:t>
        <a:bodyPr/>
        <a:lstStyle/>
        <a:p>
          <a:endParaRPr lang="en-US"/>
        </a:p>
      </dgm:t>
    </dgm:pt>
    <dgm:pt modelId="{3658A97F-1BC6-43EE-9761-C4A585E74DC0}" type="pres">
      <dgm:prSet presAssocID="{A6533701-88EC-47DA-9417-57EEA9E138DC}" presName="txShp" presStyleLbl="node1" presStyleIdx="3" presStyleCnt="4" custLinFactNeighborX="-2990" custLinFactNeighborY="-7617">
        <dgm:presLayoutVars>
          <dgm:bulletEnabled val="1"/>
        </dgm:presLayoutVars>
      </dgm:prSet>
      <dgm:spPr/>
      <dgm:t>
        <a:bodyPr/>
        <a:lstStyle/>
        <a:p>
          <a:endParaRPr lang="en-US"/>
        </a:p>
      </dgm:t>
    </dgm:pt>
  </dgm:ptLst>
  <dgm:cxnLst>
    <dgm:cxn modelId="{61F8F717-C191-4566-933D-536FDB6D039B}" srcId="{4750CFA6-18E7-4367-8F7F-3A331265E736}" destId="{8B1AC4EC-26A5-47AB-9630-8619A59F49BC}" srcOrd="1" destOrd="0" parTransId="{6516C4EA-FA50-4167-844A-78EDDC3F31C7}" sibTransId="{7F90E9FC-293C-4BE8-A00D-D563F2F1255F}"/>
    <dgm:cxn modelId="{E1E9CF53-2A88-4035-8970-AD935CF50532}" type="presOf" srcId="{A6533701-88EC-47DA-9417-57EEA9E138DC}" destId="{3658A97F-1BC6-43EE-9761-C4A585E74DC0}" srcOrd="0" destOrd="0" presId="urn:microsoft.com/office/officeart/2005/8/layout/vList3#1"/>
    <dgm:cxn modelId="{C0E05D90-8744-409A-967B-CFA78D7FB9AC}" type="presOf" srcId="{C6A00128-9B3C-414E-89CB-43EE913D584F}" destId="{C08AB0FB-9171-47D6-8DAE-B77B5B2F993A}" srcOrd="0" destOrd="0" presId="urn:microsoft.com/office/officeart/2005/8/layout/vList3#1"/>
    <dgm:cxn modelId="{3B1D851C-3323-483E-920C-157569EB22BB}" type="presOf" srcId="{4750CFA6-18E7-4367-8F7F-3A331265E736}" destId="{18DC2CC3-3E48-4775-AAD3-76E2DCF27FBF}" srcOrd="0" destOrd="0" presId="urn:microsoft.com/office/officeart/2005/8/layout/vList3#1"/>
    <dgm:cxn modelId="{E2BCF638-8CB7-4050-BC20-63FD1850C0B9}" srcId="{4750CFA6-18E7-4367-8F7F-3A331265E736}" destId="{62D5C486-A219-4072-8A00-C6A8E77A30A9}" srcOrd="2" destOrd="0" parTransId="{07BBB6AF-3B36-4132-8F8F-F11DD4C9032B}" sibTransId="{7F54A0B9-ECF8-4D15-9781-0FD22D6D9642}"/>
    <dgm:cxn modelId="{779799F0-465D-43EC-A52F-8DB836D96479}" srcId="{4750CFA6-18E7-4367-8F7F-3A331265E736}" destId="{C6A00128-9B3C-414E-89CB-43EE913D584F}" srcOrd="0" destOrd="0" parTransId="{4D322025-12A1-4CB9-A793-C9C3C9D0C681}" sibTransId="{7B9772CA-89E3-40D3-9CE4-D6435E278040}"/>
    <dgm:cxn modelId="{4A976626-AB5F-4295-8C87-B6521F129420}" type="presOf" srcId="{8B1AC4EC-26A5-47AB-9630-8619A59F49BC}" destId="{D093805D-5D44-49D9-A787-F2704F54B745}" srcOrd="0" destOrd="0" presId="urn:microsoft.com/office/officeart/2005/8/layout/vList3#1"/>
    <dgm:cxn modelId="{2D35A03A-FE17-4C23-AC06-5BCB71AC5E88}" type="presOf" srcId="{62D5C486-A219-4072-8A00-C6A8E77A30A9}" destId="{2F4C5AD6-8AEF-4ABC-9BB9-62203700E88F}" srcOrd="0" destOrd="0" presId="urn:microsoft.com/office/officeart/2005/8/layout/vList3#1"/>
    <dgm:cxn modelId="{69BD8A26-68CC-4214-A7DF-7B8A38C45ED9}" srcId="{4750CFA6-18E7-4367-8F7F-3A331265E736}" destId="{A6533701-88EC-47DA-9417-57EEA9E138DC}" srcOrd="3" destOrd="0" parTransId="{462A36CB-44EB-42B4-BE8E-C5970698D5A6}" sibTransId="{578E9722-DE75-4803-9613-FBF1AA506179}"/>
    <dgm:cxn modelId="{D5707914-559C-4C05-877A-10AE26CFA94D}" type="presParOf" srcId="{18DC2CC3-3E48-4775-AAD3-76E2DCF27FBF}" destId="{64CE93EB-FB6A-4E17-BFA0-44E440EC3FF2}" srcOrd="0" destOrd="0" presId="urn:microsoft.com/office/officeart/2005/8/layout/vList3#1"/>
    <dgm:cxn modelId="{FBCD8AB2-58CE-4E8D-9844-A2D96FB65252}" type="presParOf" srcId="{64CE93EB-FB6A-4E17-BFA0-44E440EC3FF2}" destId="{3A266D51-8B78-4DBF-8A20-3DD002A026FD}" srcOrd="0" destOrd="0" presId="urn:microsoft.com/office/officeart/2005/8/layout/vList3#1"/>
    <dgm:cxn modelId="{88C1B33D-AF29-4416-A19C-FB8901A66163}" type="presParOf" srcId="{64CE93EB-FB6A-4E17-BFA0-44E440EC3FF2}" destId="{C08AB0FB-9171-47D6-8DAE-B77B5B2F993A}" srcOrd="1" destOrd="0" presId="urn:microsoft.com/office/officeart/2005/8/layout/vList3#1"/>
    <dgm:cxn modelId="{FF023645-E653-4A98-A6DF-255709CCE136}" type="presParOf" srcId="{18DC2CC3-3E48-4775-AAD3-76E2DCF27FBF}" destId="{66277F80-006C-4095-A191-785FD0BF7CE6}" srcOrd="1" destOrd="0" presId="urn:microsoft.com/office/officeart/2005/8/layout/vList3#1"/>
    <dgm:cxn modelId="{5183EA4B-A545-4C9D-B294-B90DD574522B}" type="presParOf" srcId="{18DC2CC3-3E48-4775-AAD3-76E2DCF27FBF}" destId="{E9021795-81A9-4458-AC65-9BC41E0B28EE}" srcOrd="2" destOrd="0" presId="urn:microsoft.com/office/officeart/2005/8/layout/vList3#1"/>
    <dgm:cxn modelId="{D80E83B0-147E-4568-A86A-A27D9898D8F0}" type="presParOf" srcId="{E9021795-81A9-4458-AC65-9BC41E0B28EE}" destId="{6EC66202-D8B6-4801-BE88-402AB0E4D843}" srcOrd="0" destOrd="0" presId="urn:microsoft.com/office/officeart/2005/8/layout/vList3#1"/>
    <dgm:cxn modelId="{F4DC7C92-4694-4C38-AA58-891065B9921A}" type="presParOf" srcId="{E9021795-81A9-4458-AC65-9BC41E0B28EE}" destId="{D093805D-5D44-49D9-A787-F2704F54B745}" srcOrd="1" destOrd="0" presId="urn:microsoft.com/office/officeart/2005/8/layout/vList3#1"/>
    <dgm:cxn modelId="{8A9BEB05-3B91-44EF-A363-E777D1A28DD2}" type="presParOf" srcId="{18DC2CC3-3E48-4775-AAD3-76E2DCF27FBF}" destId="{D5FD7982-6F1F-462B-974E-93DF4D644266}" srcOrd="3" destOrd="0" presId="urn:microsoft.com/office/officeart/2005/8/layout/vList3#1"/>
    <dgm:cxn modelId="{2BD88D1F-9940-4C09-BB56-68C1F16A8232}" type="presParOf" srcId="{18DC2CC3-3E48-4775-AAD3-76E2DCF27FBF}" destId="{F4E5AA13-4221-4571-AFD2-557B13B2C1ED}" srcOrd="4" destOrd="0" presId="urn:microsoft.com/office/officeart/2005/8/layout/vList3#1"/>
    <dgm:cxn modelId="{027AA57B-97C5-4519-8147-4A5919336BA2}" type="presParOf" srcId="{F4E5AA13-4221-4571-AFD2-557B13B2C1ED}" destId="{3B7BF556-52AF-4F55-A4A6-517FD04E98F0}" srcOrd="0" destOrd="0" presId="urn:microsoft.com/office/officeart/2005/8/layout/vList3#1"/>
    <dgm:cxn modelId="{529BEE33-3B34-4EBA-9823-A057959691FC}" type="presParOf" srcId="{F4E5AA13-4221-4571-AFD2-557B13B2C1ED}" destId="{2F4C5AD6-8AEF-4ABC-9BB9-62203700E88F}" srcOrd="1" destOrd="0" presId="urn:microsoft.com/office/officeart/2005/8/layout/vList3#1"/>
    <dgm:cxn modelId="{B96526F5-4BA2-4B38-84ED-2EDEB9DD2BCE}" type="presParOf" srcId="{18DC2CC3-3E48-4775-AAD3-76E2DCF27FBF}" destId="{0E9B19F3-5B7D-4D30-94BE-AD2D1CAF6148}" srcOrd="5" destOrd="0" presId="urn:microsoft.com/office/officeart/2005/8/layout/vList3#1"/>
    <dgm:cxn modelId="{3CD21B3D-B405-4B11-9D71-A949C68CDCE9}" type="presParOf" srcId="{18DC2CC3-3E48-4775-AAD3-76E2DCF27FBF}" destId="{90BE99A2-08EA-4CB4-B5A8-47C7EBE87148}" srcOrd="6" destOrd="0" presId="urn:microsoft.com/office/officeart/2005/8/layout/vList3#1"/>
    <dgm:cxn modelId="{A0D2828D-DA14-45A0-9275-68AE7CB131C2}" type="presParOf" srcId="{90BE99A2-08EA-4CB4-B5A8-47C7EBE87148}" destId="{04CDECD1-8D9E-48B5-8474-E93308076255}" srcOrd="0" destOrd="0" presId="urn:microsoft.com/office/officeart/2005/8/layout/vList3#1"/>
    <dgm:cxn modelId="{6E44E9F3-D22E-4C81-ACDE-98195FA48D8E}" type="presParOf" srcId="{90BE99A2-08EA-4CB4-B5A8-47C7EBE87148}" destId="{3658A97F-1BC6-43EE-9761-C4A585E74DC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96E16C-83B6-4626-B942-BC9D3623162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FEC9B027-E0D1-4D5A-AF9F-BB3804AABDCE}">
      <dgm:prSet phldrT="[Text]"/>
      <dgm:spPr/>
      <dgm:t>
        <a:bodyPr/>
        <a:lstStyle/>
        <a:p>
          <a:r>
            <a:rPr lang="ar-IQ" b="1" dirty="0" smtClean="0">
              <a:solidFill>
                <a:srgbClr val="0070C0"/>
              </a:solidFill>
            </a:rPr>
            <a:t>تعريف المطلق والمقيد: </a:t>
          </a:r>
          <a:endParaRPr lang="en-US" dirty="0"/>
        </a:p>
      </dgm:t>
    </dgm:pt>
    <dgm:pt modelId="{8B1C3019-2E68-491D-BC07-D5237A8DF461}" type="parTrans" cxnId="{2B05C76B-F66A-45F7-9CBB-D55F3279AAFA}">
      <dgm:prSet/>
      <dgm:spPr/>
      <dgm:t>
        <a:bodyPr/>
        <a:lstStyle/>
        <a:p>
          <a:endParaRPr lang="en-US"/>
        </a:p>
      </dgm:t>
    </dgm:pt>
    <dgm:pt modelId="{44E6DB88-6565-48FC-BEAC-BF4D5ED15087}" type="sibTrans" cxnId="{2B05C76B-F66A-45F7-9CBB-D55F3279AAFA}">
      <dgm:prSet/>
      <dgm:spPr/>
      <dgm:t>
        <a:bodyPr/>
        <a:lstStyle/>
        <a:p>
          <a:endParaRPr lang="en-US"/>
        </a:p>
      </dgm:t>
    </dgm:pt>
    <dgm:pt modelId="{87CBE054-4B63-4512-9AC1-7AFA4975F143}">
      <dgm:prSet custT="1"/>
      <dgm:spPr/>
      <dgm:t>
        <a:bodyPr/>
        <a:lstStyle/>
        <a:p>
          <a:pPr rtl="1"/>
          <a:r>
            <a:rPr lang="ar-IQ" sz="2800" b="1" dirty="0" smtClean="0"/>
            <a:t>المطلق: </a:t>
          </a:r>
          <a:r>
            <a:rPr lang="ar-IQ" sz="2800" dirty="0" smtClean="0"/>
            <a:t>هو اللفظ الدال على مدلول شائع من جنسه،  مثل: رجل ورجال. </a:t>
          </a:r>
        </a:p>
      </dgm:t>
    </dgm:pt>
    <dgm:pt modelId="{6E0B0F5C-730C-4B7F-8F04-BF952F6C6C2D}" type="parTrans" cxnId="{FF31AB9F-528E-4787-92FB-D97F4801059D}">
      <dgm:prSet/>
      <dgm:spPr/>
      <dgm:t>
        <a:bodyPr/>
        <a:lstStyle/>
        <a:p>
          <a:endParaRPr lang="en-US"/>
        </a:p>
      </dgm:t>
    </dgm:pt>
    <dgm:pt modelId="{AFDE9FB5-5ED2-48DD-B312-6610222A7445}" type="sibTrans" cxnId="{FF31AB9F-528E-4787-92FB-D97F4801059D}">
      <dgm:prSet/>
      <dgm:spPr/>
      <dgm:t>
        <a:bodyPr/>
        <a:lstStyle/>
        <a:p>
          <a:endParaRPr lang="en-US"/>
        </a:p>
      </dgm:t>
    </dgm:pt>
    <dgm:pt modelId="{606F8C06-3572-43B1-B0E3-EAD8AA4D98E5}">
      <dgm:prSet custT="1"/>
      <dgm:spPr/>
      <dgm:t>
        <a:bodyPr/>
        <a:lstStyle/>
        <a:p>
          <a:r>
            <a:rPr lang="ar-IQ" sz="2800" b="1" dirty="0" smtClean="0"/>
            <a:t>والمقيد: </a:t>
          </a:r>
          <a:r>
            <a:rPr lang="ar-IQ" sz="2800" dirty="0" smtClean="0"/>
            <a:t>هو اللفظ الدال على مدلول شائع في جنسه مع تقييده بوصف من الاوصاف مثل: رجل مصري, او رجل يمني</a:t>
          </a:r>
          <a:endParaRPr lang="en-US" sz="2800" dirty="0"/>
        </a:p>
      </dgm:t>
    </dgm:pt>
    <dgm:pt modelId="{ED1CBEF6-BB04-4E94-AB6D-E356FA02E184}" type="parTrans" cxnId="{496C526D-1124-41E8-B73E-19E92839D2BD}">
      <dgm:prSet/>
      <dgm:spPr/>
      <dgm:t>
        <a:bodyPr/>
        <a:lstStyle/>
        <a:p>
          <a:endParaRPr lang="en-US"/>
        </a:p>
      </dgm:t>
    </dgm:pt>
    <dgm:pt modelId="{4B881527-C67D-40F7-B55B-D81CF6B0EF26}" type="sibTrans" cxnId="{496C526D-1124-41E8-B73E-19E92839D2BD}">
      <dgm:prSet/>
      <dgm:spPr/>
      <dgm:t>
        <a:bodyPr/>
        <a:lstStyle/>
        <a:p>
          <a:endParaRPr lang="en-US"/>
        </a:p>
      </dgm:t>
    </dgm:pt>
    <dgm:pt modelId="{F8A323EE-497E-4C6C-AF3F-37B1AEBA14E3}" type="pres">
      <dgm:prSet presAssocID="{C196E16C-83B6-4626-B942-BC9D36231626}" presName="compositeShape" presStyleCnt="0">
        <dgm:presLayoutVars>
          <dgm:chMax val="7"/>
          <dgm:dir/>
          <dgm:resizeHandles val="exact"/>
        </dgm:presLayoutVars>
      </dgm:prSet>
      <dgm:spPr/>
      <dgm:t>
        <a:bodyPr/>
        <a:lstStyle/>
        <a:p>
          <a:endParaRPr lang="en-US"/>
        </a:p>
      </dgm:t>
    </dgm:pt>
    <dgm:pt modelId="{BE28401F-CD69-4E91-8486-A7FBC788286C}" type="pres">
      <dgm:prSet presAssocID="{FEC9B027-E0D1-4D5A-AF9F-BB3804AABDCE}" presName="circ1" presStyleLbl="vennNode1" presStyleIdx="0" presStyleCnt="3"/>
      <dgm:spPr/>
      <dgm:t>
        <a:bodyPr/>
        <a:lstStyle/>
        <a:p>
          <a:endParaRPr lang="en-US"/>
        </a:p>
      </dgm:t>
    </dgm:pt>
    <dgm:pt modelId="{AB1B2CF8-F69A-430E-B628-6133C1578750}" type="pres">
      <dgm:prSet presAssocID="{FEC9B027-E0D1-4D5A-AF9F-BB3804AABDCE}" presName="circ1Tx" presStyleLbl="revTx" presStyleIdx="0" presStyleCnt="0">
        <dgm:presLayoutVars>
          <dgm:chMax val="0"/>
          <dgm:chPref val="0"/>
          <dgm:bulletEnabled val="1"/>
        </dgm:presLayoutVars>
      </dgm:prSet>
      <dgm:spPr/>
      <dgm:t>
        <a:bodyPr/>
        <a:lstStyle/>
        <a:p>
          <a:endParaRPr lang="en-US"/>
        </a:p>
      </dgm:t>
    </dgm:pt>
    <dgm:pt modelId="{B3F0E371-06C6-4F57-BE41-51030C11AD4E}" type="pres">
      <dgm:prSet presAssocID="{87CBE054-4B63-4512-9AC1-7AFA4975F143}" presName="circ2" presStyleLbl="vennNode1" presStyleIdx="1" presStyleCnt="3" custScaleX="134434" custScaleY="111690"/>
      <dgm:spPr/>
      <dgm:t>
        <a:bodyPr/>
        <a:lstStyle/>
        <a:p>
          <a:endParaRPr lang="en-US"/>
        </a:p>
      </dgm:t>
    </dgm:pt>
    <dgm:pt modelId="{61A5DFE3-614A-4CB9-90E8-865FF4EF69A6}" type="pres">
      <dgm:prSet presAssocID="{87CBE054-4B63-4512-9AC1-7AFA4975F143}" presName="circ2Tx" presStyleLbl="revTx" presStyleIdx="0" presStyleCnt="0">
        <dgm:presLayoutVars>
          <dgm:chMax val="0"/>
          <dgm:chPref val="0"/>
          <dgm:bulletEnabled val="1"/>
        </dgm:presLayoutVars>
      </dgm:prSet>
      <dgm:spPr/>
      <dgm:t>
        <a:bodyPr/>
        <a:lstStyle/>
        <a:p>
          <a:endParaRPr lang="en-US"/>
        </a:p>
      </dgm:t>
    </dgm:pt>
    <dgm:pt modelId="{C68F6006-468A-4C78-9C59-C1576AD19BE9}" type="pres">
      <dgm:prSet presAssocID="{606F8C06-3572-43B1-B0E3-EAD8AA4D98E5}" presName="circ3" presStyleLbl="vennNode1" presStyleIdx="2" presStyleCnt="3" custScaleX="156180"/>
      <dgm:spPr/>
      <dgm:t>
        <a:bodyPr/>
        <a:lstStyle/>
        <a:p>
          <a:endParaRPr lang="en-US"/>
        </a:p>
      </dgm:t>
    </dgm:pt>
    <dgm:pt modelId="{93A6E3DA-36E8-41A2-A506-1491420FF0C9}" type="pres">
      <dgm:prSet presAssocID="{606F8C06-3572-43B1-B0E3-EAD8AA4D98E5}" presName="circ3Tx" presStyleLbl="revTx" presStyleIdx="0" presStyleCnt="0">
        <dgm:presLayoutVars>
          <dgm:chMax val="0"/>
          <dgm:chPref val="0"/>
          <dgm:bulletEnabled val="1"/>
        </dgm:presLayoutVars>
      </dgm:prSet>
      <dgm:spPr/>
      <dgm:t>
        <a:bodyPr/>
        <a:lstStyle/>
        <a:p>
          <a:endParaRPr lang="en-US"/>
        </a:p>
      </dgm:t>
    </dgm:pt>
  </dgm:ptLst>
  <dgm:cxnLst>
    <dgm:cxn modelId="{496C526D-1124-41E8-B73E-19E92839D2BD}" srcId="{C196E16C-83B6-4626-B942-BC9D36231626}" destId="{606F8C06-3572-43B1-B0E3-EAD8AA4D98E5}" srcOrd="2" destOrd="0" parTransId="{ED1CBEF6-BB04-4E94-AB6D-E356FA02E184}" sibTransId="{4B881527-C67D-40F7-B55B-D81CF6B0EF26}"/>
    <dgm:cxn modelId="{FF31AB9F-528E-4787-92FB-D97F4801059D}" srcId="{C196E16C-83B6-4626-B942-BC9D36231626}" destId="{87CBE054-4B63-4512-9AC1-7AFA4975F143}" srcOrd="1" destOrd="0" parTransId="{6E0B0F5C-730C-4B7F-8F04-BF952F6C6C2D}" sibTransId="{AFDE9FB5-5ED2-48DD-B312-6610222A7445}"/>
    <dgm:cxn modelId="{C8EE4369-C9C8-4DE0-A06B-A7EA43DDFFC1}" type="presOf" srcId="{606F8C06-3572-43B1-B0E3-EAD8AA4D98E5}" destId="{93A6E3DA-36E8-41A2-A506-1491420FF0C9}" srcOrd="1" destOrd="0" presId="urn:microsoft.com/office/officeart/2005/8/layout/venn1"/>
    <dgm:cxn modelId="{2D6FB208-3A17-4BA2-9941-C684CEB222C3}" type="presOf" srcId="{FEC9B027-E0D1-4D5A-AF9F-BB3804AABDCE}" destId="{BE28401F-CD69-4E91-8486-A7FBC788286C}" srcOrd="0" destOrd="0" presId="urn:microsoft.com/office/officeart/2005/8/layout/venn1"/>
    <dgm:cxn modelId="{68CC92AB-1A33-42BD-B1E5-B8E69ABCEBE6}" type="presOf" srcId="{87CBE054-4B63-4512-9AC1-7AFA4975F143}" destId="{B3F0E371-06C6-4F57-BE41-51030C11AD4E}" srcOrd="0" destOrd="0" presId="urn:microsoft.com/office/officeart/2005/8/layout/venn1"/>
    <dgm:cxn modelId="{2B05C76B-F66A-45F7-9CBB-D55F3279AAFA}" srcId="{C196E16C-83B6-4626-B942-BC9D36231626}" destId="{FEC9B027-E0D1-4D5A-AF9F-BB3804AABDCE}" srcOrd="0" destOrd="0" parTransId="{8B1C3019-2E68-491D-BC07-D5237A8DF461}" sibTransId="{44E6DB88-6565-48FC-BEAC-BF4D5ED15087}"/>
    <dgm:cxn modelId="{629A6FD2-0ABB-483D-B6AC-7BFF4E57B2BD}" type="presOf" srcId="{C196E16C-83B6-4626-B942-BC9D36231626}" destId="{F8A323EE-497E-4C6C-AF3F-37B1AEBA14E3}" srcOrd="0" destOrd="0" presId="urn:microsoft.com/office/officeart/2005/8/layout/venn1"/>
    <dgm:cxn modelId="{AF3804D8-E9A6-4B77-8B48-F1C7E5BD4CB7}" type="presOf" srcId="{606F8C06-3572-43B1-B0E3-EAD8AA4D98E5}" destId="{C68F6006-468A-4C78-9C59-C1576AD19BE9}" srcOrd="0" destOrd="0" presId="urn:microsoft.com/office/officeart/2005/8/layout/venn1"/>
    <dgm:cxn modelId="{68C93D0D-8E7D-4BCD-B130-0E0F957ACD08}" type="presOf" srcId="{FEC9B027-E0D1-4D5A-AF9F-BB3804AABDCE}" destId="{AB1B2CF8-F69A-430E-B628-6133C1578750}" srcOrd="1" destOrd="0" presId="urn:microsoft.com/office/officeart/2005/8/layout/venn1"/>
    <dgm:cxn modelId="{BFE96704-6D3F-4362-B68B-2A66D28D87FB}" type="presOf" srcId="{87CBE054-4B63-4512-9AC1-7AFA4975F143}" destId="{61A5DFE3-614A-4CB9-90E8-865FF4EF69A6}" srcOrd="1" destOrd="0" presId="urn:microsoft.com/office/officeart/2005/8/layout/venn1"/>
    <dgm:cxn modelId="{991C60A2-EE48-426F-B4E0-D6BF0C985D59}" type="presParOf" srcId="{F8A323EE-497E-4C6C-AF3F-37B1AEBA14E3}" destId="{BE28401F-CD69-4E91-8486-A7FBC788286C}" srcOrd="0" destOrd="0" presId="urn:microsoft.com/office/officeart/2005/8/layout/venn1"/>
    <dgm:cxn modelId="{70DFF6CF-BC32-44EB-9E09-3FE44D3D510A}" type="presParOf" srcId="{F8A323EE-497E-4C6C-AF3F-37B1AEBA14E3}" destId="{AB1B2CF8-F69A-430E-B628-6133C1578750}" srcOrd="1" destOrd="0" presId="urn:microsoft.com/office/officeart/2005/8/layout/venn1"/>
    <dgm:cxn modelId="{429EC8BC-45A8-4DBC-8FF5-17F74241F472}" type="presParOf" srcId="{F8A323EE-497E-4C6C-AF3F-37B1AEBA14E3}" destId="{B3F0E371-06C6-4F57-BE41-51030C11AD4E}" srcOrd="2" destOrd="0" presId="urn:microsoft.com/office/officeart/2005/8/layout/venn1"/>
    <dgm:cxn modelId="{15ABF98F-BCD1-47C6-8FF7-B47A9B7104BD}" type="presParOf" srcId="{F8A323EE-497E-4C6C-AF3F-37B1AEBA14E3}" destId="{61A5DFE3-614A-4CB9-90E8-865FF4EF69A6}" srcOrd="3" destOrd="0" presId="urn:microsoft.com/office/officeart/2005/8/layout/venn1"/>
    <dgm:cxn modelId="{570DD36F-A3EB-414F-8AF2-D3941864A52B}" type="presParOf" srcId="{F8A323EE-497E-4C6C-AF3F-37B1AEBA14E3}" destId="{C68F6006-468A-4C78-9C59-C1576AD19BE9}" srcOrd="4" destOrd="0" presId="urn:microsoft.com/office/officeart/2005/8/layout/venn1"/>
    <dgm:cxn modelId="{30712AD5-B369-40DE-95A0-DF0C41D98B4A}" type="presParOf" srcId="{F8A323EE-497E-4C6C-AF3F-37B1AEBA14E3}" destId="{93A6E3DA-36E8-41A2-A506-1491420FF0C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B54390-4D9F-4AA8-91DA-0CB0940F6DE6}" type="doc">
      <dgm:prSet loTypeId="urn:microsoft.com/office/officeart/2005/8/layout/default#1" loCatId="list" qsTypeId="urn:microsoft.com/office/officeart/2005/8/quickstyle/simple3" qsCatId="simple" csTypeId="urn:microsoft.com/office/officeart/2005/8/colors/accent3_2" csCatId="accent3" phldr="1"/>
      <dgm:spPr/>
      <dgm:t>
        <a:bodyPr/>
        <a:lstStyle/>
        <a:p>
          <a:pPr rtl="1"/>
          <a:endParaRPr lang="ar-SA"/>
        </a:p>
      </dgm:t>
    </dgm:pt>
    <dgm:pt modelId="{78B77997-438B-444E-9D2C-FC6E63AEA559}">
      <dgm:prSet phldrT="[نص]" custT="1"/>
      <dgm:spPr>
        <a:solidFill>
          <a:schemeClr val="bg1">
            <a:lumMod val="95000"/>
          </a:schemeClr>
        </a:solidFill>
        <a:ln>
          <a:solidFill>
            <a:schemeClr val="tx2"/>
          </a:solidFill>
        </a:ln>
        <a:effectLst>
          <a:glow rad="63500">
            <a:schemeClr val="accent3">
              <a:satMod val="175000"/>
              <a:alpha val="40000"/>
            </a:schemeClr>
          </a:glow>
        </a:effectLst>
      </dgm:spPr>
      <dgm:t>
        <a:bodyPr/>
        <a:lstStyle/>
        <a:p>
          <a:pPr rtl="1"/>
          <a:r>
            <a:rPr lang="ar-SA" sz="2400" b="1" dirty="0">
              <a:solidFill>
                <a:srgbClr val="626B8A"/>
              </a:solidFill>
              <a:latin typeface="Dubai" panose="020B0503030403030204" pitchFamily="34" charset="-78"/>
              <a:cs typeface="Dubai" panose="020B0503030403030204" pitchFamily="34" charset="-78"/>
            </a:rPr>
            <a:t>معنى القاعدة الفقهيّة اصطلاحًا. </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9A041CCB-B055-46FA-AD7D-C73CABF12E51}" type="parTrans" cxnId="{4920BF47-FEC4-445C-95B6-1FBFF179B4F7}">
      <dgm:prSet/>
      <dgm:spPr/>
      <dgm:t>
        <a:bodyPr/>
        <a:lstStyle/>
        <a:p>
          <a:pPr rtl="1"/>
          <a:endParaRPr lang="ar-SA" sz="2400"/>
        </a:p>
      </dgm:t>
    </dgm:pt>
    <dgm:pt modelId="{CC079D70-9DA4-4349-9857-379019BDA7B9}" type="sibTrans" cxnId="{4920BF47-FEC4-445C-95B6-1FBFF179B4F7}">
      <dgm:prSet/>
      <dgm:spPr/>
      <dgm:t>
        <a:bodyPr/>
        <a:lstStyle/>
        <a:p>
          <a:pPr rtl="1"/>
          <a:endParaRPr lang="ar-SA" sz="2400"/>
        </a:p>
      </dgm:t>
    </dgm:pt>
    <dgm:pt modelId="{16888D9B-4768-45AA-A3E3-D87C00D10D37}">
      <dgm:prSet phldrT="[نص]" custT="1"/>
      <dgm:spPr>
        <a:ln>
          <a:solidFill>
            <a:schemeClr val="tx2">
              <a:lumMod val="50000"/>
            </a:schemeClr>
          </a:solidFill>
        </a:ln>
        <a:effectLst>
          <a:glow rad="63500">
            <a:schemeClr val="accent3">
              <a:satMod val="175000"/>
              <a:alpha val="40000"/>
            </a:schemeClr>
          </a:glow>
        </a:effectLst>
        <a:scene3d>
          <a:camera prst="orthographicFront"/>
          <a:lightRig rig="flat" dir="t"/>
        </a:scene3d>
        <a:sp3d prstMaterial="dkEdge">
          <a:bevelT w="8200" h="38100"/>
        </a:sp3d>
      </dgm:spPr>
      <dgm:t>
        <a:bodyPr/>
        <a:lstStyle/>
        <a:p>
          <a:r>
            <a:rPr lang="ar-SA" sz="2400" b="1" dirty="0">
              <a:solidFill>
                <a:srgbClr val="626B8A"/>
              </a:solidFill>
              <a:latin typeface="Dubai" panose="020B0503030403030204" pitchFamily="34" charset="-78"/>
              <a:cs typeface="Dubai" panose="020B0503030403030204" pitchFamily="34" charset="-78"/>
            </a:rPr>
            <a:t>نبذةٌ تاريخيّةٌ عن نشأة القواعد الفقهيّة، وتطوّرها، وتدوينها.</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C70C46F3-4520-46F4-875A-9FF48072091C}" type="parTrans" cxnId="{F41841A8-FE48-4689-84D2-F30B76F432A1}">
      <dgm:prSet/>
      <dgm:spPr/>
      <dgm:t>
        <a:bodyPr/>
        <a:lstStyle/>
        <a:p>
          <a:pPr rtl="1"/>
          <a:endParaRPr lang="ar-SA" sz="2400"/>
        </a:p>
      </dgm:t>
    </dgm:pt>
    <dgm:pt modelId="{B07B783C-9CF3-4E37-9FE3-4D8A0906B9B1}" type="sibTrans" cxnId="{F41841A8-FE48-4689-84D2-F30B76F432A1}">
      <dgm:prSet/>
      <dgm:spPr/>
      <dgm:t>
        <a:bodyPr/>
        <a:lstStyle/>
        <a:p>
          <a:pPr rtl="1"/>
          <a:endParaRPr lang="ar-SA" sz="2400"/>
        </a:p>
      </dgm:t>
    </dgm:pt>
    <dgm:pt modelId="{C92B9F1E-6AD8-4040-AA20-487AFE618F1A}">
      <dgm:prSet phldrT="[نص]" custT="1"/>
      <dgm:spPr>
        <a:solidFill>
          <a:schemeClr val="bg1">
            <a:lumMod val="95000"/>
          </a:schemeClr>
        </a:solidFill>
        <a:ln>
          <a:solidFill>
            <a:schemeClr val="tx2"/>
          </a:solidFill>
        </a:ln>
        <a:effectLst>
          <a:glow rad="63500">
            <a:schemeClr val="accent3">
              <a:satMod val="175000"/>
              <a:alpha val="40000"/>
            </a:schemeClr>
          </a:glow>
        </a:effectLst>
      </dgm:spPr>
      <dgm:t>
        <a:bodyPr/>
        <a:lstStyle/>
        <a:p>
          <a:r>
            <a:rPr lang="ar-SA" sz="2400" b="1" dirty="0">
              <a:solidFill>
                <a:srgbClr val="626B8A"/>
              </a:solidFill>
              <a:latin typeface="Dubai" panose="020B0503030403030204" pitchFamily="34" charset="-78"/>
              <a:cs typeface="Dubai" panose="020B0503030403030204" pitchFamily="34" charset="-78"/>
            </a:rPr>
            <a:t>خصائص القواعد الفقهيّة.</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385032DC-C970-4FC4-8FE6-DB5B3EA5E0F7}" type="sibTrans" cxnId="{1984990F-C450-49EA-85AE-ECED8B99D632}">
      <dgm:prSet/>
      <dgm:spPr/>
      <dgm:t>
        <a:bodyPr/>
        <a:lstStyle/>
        <a:p>
          <a:pPr rtl="1"/>
          <a:endParaRPr lang="ar-SA" sz="2400"/>
        </a:p>
      </dgm:t>
    </dgm:pt>
    <dgm:pt modelId="{F8B5C037-361B-45F0-82D2-141360FD23A3}" type="parTrans" cxnId="{1984990F-C450-49EA-85AE-ECED8B99D632}">
      <dgm:prSet/>
      <dgm:spPr/>
      <dgm:t>
        <a:bodyPr/>
        <a:lstStyle/>
        <a:p>
          <a:pPr rtl="1"/>
          <a:endParaRPr lang="ar-SA" sz="2400"/>
        </a:p>
      </dgm:t>
    </dgm:pt>
    <dgm:pt modelId="{2918D4F0-2180-4975-8A11-CF358F2A2EAB}">
      <dgm:prSet phldrT="[نص]" custT="1"/>
      <dgm:spPr>
        <a:solidFill>
          <a:schemeClr val="bg1">
            <a:lumMod val="95000"/>
          </a:schemeClr>
        </a:solidFill>
        <a:ln>
          <a:solidFill>
            <a:schemeClr val="tx2"/>
          </a:solidFill>
        </a:ln>
        <a:effectLst>
          <a:glow rad="63500">
            <a:schemeClr val="accent3">
              <a:satMod val="175000"/>
              <a:alpha val="40000"/>
            </a:schemeClr>
          </a:glow>
        </a:effectLst>
      </dgm:spPr>
      <dgm:t>
        <a:bodyPr/>
        <a:lstStyle/>
        <a:p>
          <a:pPr rtl="1"/>
          <a:r>
            <a:rPr lang="ar-SA" sz="2400" b="1" dirty="0">
              <a:solidFill>
                <a:srgbClr val="626B8A"/>
              </a:solidFill>
              <a:latin typeface="Dubai" panose="020B0503030403030204" pitchFamily="34" charset="-78"/>
              <a:cs typeface="Dubai" panose="020B0503030403030204" pitchFamily="34" charset="-78"/>
            </a:rPr>
            <a:t>المصادر التي استُمدّت منها القواعد الفقهيّة. </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8A1ADBA4-F0AF-430D-A953-D126C8D70E05}" type="sibTrans" cxnId="{539FF3E6-3EE5-46FD-ACF4-F55037652947}">
      <dgm:prSet/>
      <dgm:spPr/>
      <dgm:t>
        <a:bodyPr/>
        <a:lstStyle/>
        <a:p>
          <a:pPr rtl="1"/>
          <a:endParaRPr lang="ar-SA" sz="2400"/>
        </a:p>
      </dgm:t>
    </dgm:pt>
    <dgm:pt modelId="{5C56149E-0CDD-4E15-8EA9-DC345DA93124}" type="parTrans" cxnId="{539FF3E6-3EE5-46FD-ACF4-F55037652947}">
      <dgm:prSet/>
      <dgm:spPr/>
      <dgm:t>
        <a:bodyPr/>
        <a:lstStyle/>
        <a:p>
          <a:pPr rtl="1"/>
          <a:endParaRPr lang="ar-SA" sz="2400"/>
        </a:p>
      </dgm:t>
    </dgm:pt>
    <dgm:pt modelId="{EA17FBBC-B807-4EEE-9B50-9C7C3B06D185}">
      <dgm:prSet custT="1"/>
      <dgm:spPr>
        <a:ln>
          <a:solidFill>
            <a:schemeClr val="tx2"/>
          </a:solidFill>
        </a:ln>
        <a:effectLst>
          <a:glow rad="63500">
            <a:schemeClr val="accent3">
              <a:satMod val="175000"/>
              <a:alpha val="40000"/>
            </a:schemeClr>
          </a:glow>
        </a:effectLst>
      </dgm:spPr>
      <dgm:t>
        <a:bodyPr/>
        <a:lstStyle/>
        <a:p>
          <a:r>
            <a:rPr lang="ar-SA" sz="2400" b="1" dirty="0">
              <a:solidFill>
                <a:srgbClr val="626B8A"/>
              </a:solidFill>
              <a:latin typeface="Dubai" panose="020B0503030403030204" pitchFamily="34" charset="-78"/>
              <a:cs typeface="Dubai" panose="020B0503030403030204" pitchFamily="34" charset="-78"/>
            </a:rPr>
            <a:t>الفرق بين القواعد الفقهيّة وما يشبهها.</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460FFBA-A5D9-4754-B787-51734A37CEA9}" type="sibTrans" cxnId="{51AD1F31-5111-4CB5-86FE-73A1C5E0C75B}">
      <dgm:prSet/>
      <dgm:spPr/>
      <dgm:t>
        <a:bodyPr/>
        <a:lstStyle/>
        <a:p>
          <a:pPr rtl="1"/>
          <a:endParaRPr lang="ar-SA" sz="2400"/>
        </a:p>
      </dgm:t>
    </dgm:pt>
    <dgm:pt modelId="{075A601E-70A3-4BCA-B288-3181B13B338C}" type="parTrans" cxnId="{51AD1F31-5111-4CB5-86FE-73A1C5E0C75B}">
      <dgm:prSet/>
      <dgm:spPr/>
      <dgm:t>
        <a:bodyPr/>
        <a:lstStyle/>
        <a:p>
          <a:pPr rtl="1"/>
          <a:endParaRPr lang="ar-SA" sz="2400"/>
        </a:p>
      </dgm:t>
    </dgm:pt>
    <dgm:pt modelId="{DA582C03-31FE-47F1-A0EA-0EF4FE3A400A}">
      <dgm:prSet custT="1"/>
      <dgm:spPr>
        <a:ln>
          <a:solidFill>
            <a:schemeClr val="tx2"/>
          </a:solidFill>
        </a:ln>
        <a:effectLst>
          <a:glow rad="63500">
            <a:schemeClr val="accent3">
              <a:satMod val="175000"/>
              <a:alpha val="40000"/>
            </a:schemeClr>
          </a:glow>
        </a:effectLst>
      </dgm:spPr>
      <dgm:t>
        <a:bodyPr/>
        <a:lstStyle/>
        <a:p>
          <a:pPr rtl="1"/>
          <a:r>
            <a:rPr lang="ar-SA" sz="2400" b="1" dirty="0">
              <a:solidFill>
                <a:srgbClr val="626B8A"/>
              </a:solidFill>
              <a:latin typeface="Dubai" panose="020B0503030403030204" pitchFamily="34" charset="-78"/>
              <a:cs typeface="Dubai" panose="020B0503030403030204" pitchFamily="34" charset="-78"/>
            </a:rPr>
            <a:t>أنواع القواعد الفقهيّة، وتقسيماتها والفروق بينها.</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55ABF298-7690-4318-91EE-0A00E1295BB0}" type="sibTrans" cxnId="{8A64DDB9-EAF3-4B54-9B5F-CF51B9824DA1}">
      <dgm:prSet/>
      <dgm:spPr/>
      <dgm:t>
        <a:bodyPr/>
        <a:lstStyle/>
        <a:p>
          <a:pPr rtl="1"/>
          <a:endParaRPr lang="ar-SA" sz="2400"/>
        </a:p>
      </dgm:t>
    </dgm:pt>
    <dgm:pt modelId="{63331F57-23DD-420B-AD9D-62CC6C1DE5B4}" type="parTrans" cxnId="{8A64DDB9-EAF3-4B54-9B5F-CF51B9824DA1}">
      <dgm:prSet/>
      <dgm:spPr/>
      <dgm:t>
        <a:bodyPr/>
        <a:lstStyle/>
        <a:p>
          <a:pPr rtl="1"/>
          <a:endParaRPr lang="ar-SA" sz="2400"/>
        </a:p>
      </dgm:t>
    </dgm:pt>
    <dgm:pt modelId="{8A4A453F-E754-4B7C-8894-B0B26469C5BE}">
      <dgm:prSet custT="1"/>
      <dgm:spPr>
        <a:ln>
          <a:solidFill>
            <a:schemeClr val="tx2"/>
          </a:solidFill>
        </a:ln>
        <a:effectLst>
          <a:glow rad="63500">
            <a:schemeClr val="accent3">
              <a:satMod val="175000"/>
              <a:alpha val="40000"/>
            </a:schemeClr>
          </a:glow>
        </a:effectLst>
      </dgm:spPr>
      <dgm:t>
        <a:bodyPr/>
        <a:lstStyle/>
        <a:p>
          <a:pPr rtl="1"/>
          <a:r>
            <a:rPr lang="ar-SA" sz="2400" b="1" dirty="0">
              <a:solidFill>
                <a:srgbClr val="626B8A"/>
              </a:solidFill>
              <a:latin typeface="Dubai" panose="020B0503030403030204" pitchFamily="34" charset="-78"/>
              <a:cs typeface="Dubai" panose="020B0503030403030204" pitchFamily="34" charset="-78"/>
            </a:rPr>
            <a:t>حجّيّة القاعدة الفقهيّة.</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513B2F18-F3C5-486B-9607-02C15A263126}" type="parTrans" cxnId="{BFBBF9EF-7A49-4CAA-8ADE-4DE9BBB7214B}">
      <dgm:prSet/>
      <dgm:spPr/>
      <dgm:t>
        <a:bodyPr/>
        <a:lstStyle/>
        <a:p>
          <a:endParaRPr lang="en-US" sz="2400"/>
        </a:p>
      </dgm:t>
    </dgm:pt>
    <dgm:pt modelId="{DB765A46-A7CC-4B92-BAEB-4990F273D400}" type="sibTrans" cxnId="{BFBBF9EF-7A49-4CAA-8ADE-4DE9BBB7214B}">
      <dgm:prSet/>
      <dgm:spPr/>
      <dgm:t>
        <a:bodyPr/>
        <a:lstStyle/>
        <a:p>
          <a:endParaRPr lang="en-US" sz="2400"/>
        </a:p>
      </dgm:t>
    </dgm:pt>
    <dgm:pt modelId="{E281A312-E8A6-47FC-B5F0-44CA77805AAA}">
      <dgm:prSet custT="1"/>
      <dgm:spPr>
        <a:ln>
          <a:solidFill>
            <a:schemeClr val="tx2"/>
          </a:solidFill>
        </a:ln>
        <a:effectLst>
          <a:glow rad="63500">
            <a:schemeClr val="accent3">
              <a:satMod val="175000"/>
              <a:alpha val="40000"/>
            </a:schemeClr>
          </a:glow>
        </a:effectLst>
      </dgm:spPr>
      <dgm:t>
        <a:bodyPr/>
        <a:lstStyle/>
        <a:p>
          <a:pPr rtl="1"/>
          <a:r>
            <a:rPr lang="ar-SA" sz="2400" b="1" dirty="0">
              <a:solidFill>
                <a:srgbClr val="626B8A"/>
              </a:solidFill>
              <a:latin typeface="Dubai" panose="020B0503030403030204" pitchFamily="34" charset="-78"/>
              <a:cs typeface="Dubai" panose="020B0503030403030204" pitchFamily="34" charset="-78"/>
            </a:rPr>
            <a:t>أبرز المؤلّفات في القواعد الفقهيّة.</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D2DD9D05-87E0-4753-9920-DAE5D15EA788}" type="parTrans" cxnId="{BFA05050-E189-41AF-A080-F58B11D6A106}">
      <dgm:prSet/>
      <dgm:spPr/>
      <dgm:t>
        <a:bodyPr/>
        <a:lstStyle/>
        <a:p>
          <a:endParaRPr lang="en-US" sz="2400"/>
        </a:p>
      </dgm:t>
    </dgm:pt>
    <dgm:pt modelId="{CC5761AA-1E59-4C10-82A4-157F8D4F2EDE}" type="sibTrans" cxnId="{BFA05050-E189-41AF-A080-F58B11D6A106}">
      <dgm:prSet/>
      <dgm:spPr/>
      <dgm:t>
        <a:bodyPr/>
        <a:lstStyle/>
        <a:p>
          <a:endParaRPr lang="en-US" sz="2400"/>
        </a:p>
      </dgm:t>
    </dgm:pt>
    <dgm:pt modelId="{0A4D0B1E-EFE0-4C92-91F8-B4937A982A8D}">
      <dgm:prSet phldrT="[نص]" custT="1"/>
      <dgm:spPr>
        <a:solidFill>
          <a:schemeClr val="bg1">
            <a:lumMod val="95000"/>
          </a:schemeClr>
        </a:solidFill>
        <a:ln>
          <a:solidFill>
            <a:srgbClr val="44546A"/>
          </a:solidFill>
        </a:ln>
        <a:effectLst>
          <a:glow rad="63500">
            <a:srgbClr val="A5A5A5">
              <a:satMod val="175000"/>
              <a:alpha val="40000"/>
            </a:srgbClr>
          </a:glow>
        </a:effectLst>
        <a:scene3d>
          <a:camera prst="orthographicFront"/>
          <a:lightRig rig="flat" dir="t"/>
        </a:scene3d>
        <a:sp3d prstMaterial="dkEdge">
          <a:bevelT w="8200" h="38100"/>
        </a:sp3d>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ar-SA" sz="2400" b="1" kern="1200" dirty="0">
              <a:solidFill>
                <a:srgbClr val="626B8A"/>
              </a:solidFill>
              <a:latin typeface="Dubai" panose="020B0503030403030204" pitchFamily="34" charset="-78"/>
              <a:ea typeface="+mn-ea"/>
              <a:cs typeface="Dubai" panose="020B0503030403030204" pitchFamily="34" charset="-78"/>
            </a:rPr>
            <a:t>أهمّيّة دراسة القواعد الفقهية، وثمرة تلك الدّراسة.</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89F8EEFD-E3CC-403D-90B4-7EC639641037}" type="parTrans" cxnId="{51E8DE93-C130-43F9-9D30-B4E9B46F78BA}">
      <dgm:prSet/>
      <dgm:spPr/>
      <dgm:t>
        <a:bodyPr/>
        <a:lstStyle/>
        <a:p>
          <a:endParaRPr lang="en-US"/>
        </a:p>
      </dgm:t>
    </dgm:pt>
    <dgm:pt modelId="{522E701E-2D98-48BE-880D-53EBBD1D67C2}" type="sibTrans" cxnId="{51E8DE93-C130-43F9-9D30-B4E9B46F78BA}">
      <dgm:prSet/>
      <dgm:spPr/>
      <dgm:t>
        <a:bodyPr/>
        <a:lstStyle/>
        <a:p>
          <a:endParaRPr lang="en-US"/>
        </a:p>
      </dgm:t>
    </dgm:pt>
    <dgm:pt modelId="{3C5F3B7E-9529-42A3-B3CE-46F63271A87E}" type="pres">
      <dgm:prSet presAssocID="{A1B54390-4D9F-4AA8-91DA-0CB0940F6DE6}" presName="diagram" presStyleCnt="0">
        <dgm:presLayoutVars>
          <dgm:dir val="rev"/>
          <dgm:resizeHandles val="exact"/>
        </dgm:presLayoutVars>
      </dgm:prSet>
      <dgm:spPr/>
      <dgm:t>
        <a:bodyPr/>
        <a:lstStyle/>
        <a:p>
          <a:endParaRPr lang="en-US"/>
        </a:p>
      </dgm:t>
    </dgm:pt>
    <dgm:pt modelId="{5D408408-BE7C-42AA-944B-39427423B392}" type="pres">
      <dgm:prSet presAssocID="{78B77997-438B-444E-9D2C-FC6E63AEA559}" presName="node" presStyleLbl="node1" presStyleIdx="0" presStyleCnt="9" custScaleX="197388" custScaleY="115976" custLinFactNeighborX="64872" custLinFactNeighborY="23839">
        <dgm:presLayoutVars>
          <dgm:bulletEnabled val="1"/>
        </dgm:presLayoutVars>
      </dgm:prSet>
      <dgm:spPr>
        <a:prstGeom prst="round2DiagRect">
          <a:avLst/>
        </a:prstGeom>
      </dgm:spPr>
      <dgm:t>
        <a:bodyPr/>
        <a:lstStyle/>
        <a:p>
          <a:endParaRPr lang="en-US"/>
        </a:p>
      </dgm:t>
    </dgm:pt>
    <dgm:pt modelId="{BD437CCE-E1B2-48E4-9554-5BE9D7FFBCDB}" type="pres">
      <dgm:prSet presAssocID="{CC079D70-9DA4-4349-9857-379019BDA7B9}" presName="sibTrans" presStyleCnt="0"/>
      <dgm:spPr/>
    </dgm:pt>
    <dgm:pt modelId="{17929B41-CAEE-4D60-9850-5FBD04453063}" type="pres">
      <dgm:prSet presAssocID="{16888D9B-4768-45AA-A3E3-D87C00D10D37}" presName="node" presStyleLbl="node1" presStyleIdx="1" presStyleCnt="9" custScaleX="197388" custScaleY="115976" custLinFactNeighborX="-50753" custLinFactNeighborY="23839">
        <dgm:presLayoutVars>
          <dgm:bulletEnabled val="1"/>
        </dgm:presLayoutVars>
      </dgm:prSet>
      <dgm:spPr>
        <a:prstGeom prst="round2DiagRect">
          <a:avLst/>
        </a:prstGeom>
      </dgm:spPr>
      <dgm:t>
        <a:bodyPr/>
        <a:lstStyle/>
        <a:p>
          <a:endParaRPr lang="en-US"/>
        </a:p>
      </dgm:t>
    </dgm:pt>
    <dgm:pt modelId="{FADB75DE-468A-4C46-BBF7-66D8E2648D82}" type="pres">
      <dgm:prSet presAssocID="{B07B783C-9CF3-4E37-9FE3-4D8A0906B9B1}" presName="sibTrans" presStyleCnt="0"/>
      <dgm:spPr/>
    </dgm:pt>
    <dgm:pt modelId="{058E9AE2-97DF-43DA-B341-9B8FB5B849B1}" type="pres">
      <dgm:prSet presAssocID="{C92B9F1E-6AD8-4040-AA20-487AFE618F1A}" presName="node" presStyleLbl="node1" presStyleIdx="2" presStyleCnt="9" custScaleX="197388" custLinFactNeighborX="60051" custLinFactNeighborY="17012">
        <dgm:presLayoutVars>
          <dgm:bulletEnabled val="1"/>
        </dgm:presLayoutVars>
      </dgm:prSet>
      <dgm:spPr>
        <a:prstGeom prst="round2DiagRect">
          <a:avLst/>
        </a:prstGeom>
      </dgm:spPr>
      <dgm:t>
        <a:bodyPr/>
        <a:lstStyle/>
        <a:p>
          <a:endParaRPr lang="en-US"/>
        </a:p>
      </dgm:t>
    </dgm:pt>
    <dgm:pt modelId="{B3B0EC7A-EC65-462C-9F1F-A953839F8E2F}" type="pres">
      <dgm:prSet presAssocID="{385032DC-C970-4FC4-8FE6-DB5B3EA5E0F7}" presName="sibTrans" presStyleCnt="0"/>
      <dgm:spPr/>
    </dgm:pt>
    <dgm:pt modelId="{5E8084FA-2981-48A4-BA06-20627D9FA9A2}" type="pres">
      <dgm:prSet presAssocID="{0A4D0B1E-EFE0-4C92-91F8-B4937A982A8D}" presName="node" presStyleLbl="node1" presStyleIdx="3" presStyleCnt="9" custScaleX="197388" custScaleY="105494" custLinFactNeighborX="-48309" custLinFactNeighborY="19759">
        <dgm:presLayoutVars>
          <dgm:bulletEnabled val="1"/>
        </dgm:presLayoutVars>
      </dgm:prSet>
      <dgm:spPr>
        <a:xfrm>
          <a:off x="3912121" y="1240512"/>
          <a:ext cx="3489312" cy="1060645"/>
        </a:xfrm>
        <a:prstGeom prst="round2DiagRect">
          <a:avLst/>
        </a:prstGeom>
      </dgm:spPr>
      <dgm:t>
        <a:bodyPr/>
        <a:lstStyle/>
        <a:p>
          <a:endParaRPr lang="en-US"/>
        </a:p>
      </dgm:t>
    </dgm:pt>
    <dgm:pt modelId="{98070F90-1D7E-4B9D-99DB-08F6ED2CE917}" type="pres">
      <dgm:prSet presAssocID="{522E701E-2D98-48BE-880D-53EBBD1D67C2}" presName="sibTrans" presStyleCnt="0"/>
      <dgm:spPr/>
    </dgm:pt>
    <dgm:pt modelId="{21694C4C-7F59-4D77-A07F-141020F07543}" type="pres">
      <dgm:prSet presAssocID="{2918D4F0-2180-4975-8A11-CF358F2A2EAB}" presName="node" presStyleLbl="node1" presStyleIdx="4" presStyleCnt="9" custScaleX="197388" custScaleY="105494" custLinFactNeighborX="55230" custLinFactNeighborY="10091">
        <dgm:presLayoutVars>
          <dgm:bulletEnabled val="1"/>
        </dgm:presLayoutVars>
      </dgm:prSet>
      <dgm:spPr>
        <a:prstGeom prst="round2DiagRect">
          <a:avLst/>
        </a:prstGeom>
      </dgm:spPr>
      <dgm:t>
        <a:bodyPr/>
        <a:lstStyle/>
        <a:p>
          <a:endParaRPr lang="en-US"/>
        </a:p>
      </dgm:t>
    </dgm:pt>
    <dgm:pt modelId="{66C817B4-99C5-4E33-B03C-561A28198FC2}" type="pres">
      <dgm:prSet presAssocID="{8A1ADBA4-F0AF-430D-A953-D126C8D70E05}" presName="sibTrans" presStyleCnt="0"/>
      <dgm:spPr/>
    </dgm:pt>
    <dgm:pt modelId="{169E54DF-D389-4478-8191-DA906914A704}" type="pres">
      <dgm:prSet presAssocID="{EA17FBBC-B807-4EEE-9B50-9C7C3B06D185}" presName="node" presStyleLbl="node1" presStyleIdx="5" presStyleCnt="9" custScaleX="197388" custLinFactNeighborX="-53130" custLinFactNeighborY="15379">
        <dgm:presLayoutVars>
          <dgm:bulletEnabled val="1"/>
        </dgm:presLayoutVars>
      </dgm:prSet>
      <dgm:spPr>
        <a:prstGeom prst="round2DiagRect">
          <a:avLst/>
        </a:prstGeom>
      </dgm:spPr>
      <dgm:t>
        <a:bodyPr/>
        <a:lstStyle/>
        <a:p>
          <a:endParaRPr lang="en-US"/>
        </a:p>
      </dgm:t>
    </dgm:pt>
    <dgm:pt modelId="{3683A96A-F03D-47D7-9281-5B19A2DB60DD}" type="pres">
      <dgm:prSet presAssocID="{7460FFBA-A5D9-4754-B787-51734A37CEA9}" presName="sibTrans" presStyleCnt="0"/>
      <dgm:spPr/>
    </dgm:pt>
    <dgm:pt modelId="{8CF0328C-FE0A-478C-AF8F-3629A8784177}" type="pres">
      <dgm:prSet presAssocID="{DA582C03-31FE-47F1-A0EA-0EF4FE3A400A}" presName="node" presStyleLbl="node1" presStyleIdx="6" presStyleCnt="9" custScaleX="197388" custScaleY="119169" custLinFactNeighborX="60051" custLinFactNeighborY="16492">
        <dgm:presLayoutVars>
          <dgm:bulletEnabled val="1"/>
        </dgm:presLayoutVars>
      </dgm:prSet>
      <dgm:spPr>
        <a:prstGeom prst="round2DiagRect">
          <a:avLst/>
        </a:prstGeom>
      </dgm:spPr>
      <dgm:t>
        <a:bodyPr/>
        <a:lstStyle/>
        <a:p>
          <a:endParaRPr lang="en-US"/>
        </a:p>
      </dgm:t>
    </dgm:pt>
    <dgm:pt modelId="{9006037F-E0FF-44BE-80AF-55E82CCA190C}" type="pres">
      <dgm:prSet presAssocID="{55ABF298-7690-4318-91EE-0A00E1295BB0}" presName="sibTrans" presStyleCnt="0"/>
      <dgm:spPr/>
    </dgm:pt>
    <dgm:pt modelId="{0638A4CE-21BE-4211-AF9B-045483893D27}" type="pres">
      <dgm:prSet presAssocID="{8A4A453F-E754-4B7C-8894-B0B26469C5BE}" presName="node" presStyleLbl="node1" presStyleIdx="7" presStyleCnt="9" custScaleX="197388" custScaleY="119169" custLinFactNeighborX="-53757" custLinFactNeighborY="8009">
        <dgm:presLayoutVars>
          <dgm:bulletEnabled val="1"/>
        </dgm:presLayoutVars>
      </dgm:prSet>
      <dgm:spPr>
        <a:prstGeom prst="round2DiagRect">
          <a:avLst/>
        </a:prstGeom>
      </dgm:spPr>
      <dgm:t>
        <a:bodyPr/>
        <a:lstStyle/>
        <a:p>
          <a:endParaRPr lang="en-US"/>
        </a:p>
      </dgm:t>
    </dgm:pt>
    <dgm:pt modelId="{C56DC7ED-8568-43C1-A042-7148B4CDD1D5}" type="pres">
      <dgm:prSet presAssocID="{DB765A46-A7CC-4B92-BAEB-4990F273D400}" presName="sibTrans" presStyleCnt="0"/>
      <dgm:spPr/>
    </dgm:pt>
    <dgm:pt modelId="{469A40AA-F4FF-41A1-BAFA-49B28038E472}" type="pres">
      <dgm:prSet presAssocID="{E281A312-E8A6-47FC-B5F0-44CA77805AAA}" presName="node" presStyleLbl="node1" presStyleIdx="8" presStyleCnt="9" custScaleX="245459" custScaleY="75827" custLinFactNeighborX="-172" custLinFactNeighborY="1184">
        <dgm:presLayoutVars>
          <dgm:bulletEnabled val="1"/>
        </dgm:presLayoutVars>
      </dgm:prSet>
      <dgm:spPr>
        <a:prstGeom prst="round2DiagRect">
          <a:avLst/>
        </a:prstGeom>
      </dgm:spPr>
      <dgm:t>
        <a:bodyPr/>
        <a:lstStyle/>
        <a:p>
          <a:endParaRPr lang="en-US"/>
        </a:p>
      </dgm:t>
    </dgm:pt>
  </dgm:ptLst>
  <dgm:cxnLst>
    <dgm:cxn modelId="{4920BF47-FEC4-445C-95B6-1FBFF179B4F7}" srcId="{A1B54390-4D9F-4AA8-91DA-0CB0940F6DE6}" destId="{78B77997-438B-444E-9D2C-FC6E63AEA559}" srcOrd="0" destOrd="0" parTransId="{9A041CCB-B055-46FA-AD7D-C73CABF12E51}" sibTransId="{CC079D70-9DA4-4349-9857-379019BDA7B9}"/>
    <dgm:cxn modelId="{422DC871-AECC-485B-AD0E-1D72645230E9}" type="presOf" srcId="{8A4A453F-E754-4B7C-8894-B0B26469C5BE}" destId="{0638A4CE-21BE-4211-AF9B-045483893D27}" srcOrd="0" destOrd="0" presId="urn:microsoft.com/office/officeart/2005/8/layout/default#1"/>
    <dgm:cxn modelId="{B1AEE5F3-3AEC-4BFA-BF58-2DD52FD1ABEC}" type="presOf" srcId="{A1B54390-4D9F-4AA8-91DA-0CB0940F6DE6}" destId="{3C5F3B7E-9529-42A3-B3CE-46F63271A87E}" srcOrd="0" destOrd="0" presId="urn:microsoft.com/office/officeart/2005/8/layout/default#1"/>
    <dgm:cxn modelId="{539FF3E6-3EE5-46FD-ACF4-F55037652947}" srcId="{A1B54390-4D9F-4AA8-91DA-0CB0940F6DE6}" destId="{2918D4F0-2180-4975-8A11-CF358F2A2EAB}" srcOrd="4" destOrd="0" parTransId="{5C56149E-0CDD-4E15-8EA9-DC345DA93124}" sibTransId="{8A1ADBA4-F0AF-430D-A953-D126C8D70E05}"/>
    <dgm:cxn modelId="{BFA05050-E189-41AF-A080-F58B11D6A106}" srcId="{A1B54390-4D9F-4AA8-91DA-0CB0940F6DE6}" destId="{E281A312-E8A6-47FC-B5F0-44CA77805AAA}" srcOrd="8" destOrd="0" parTransId="{D2DD9D05-87E0-4753-9920-DAE5D15EA788}" sibTransId="{CC5761AA-1E59-4C10-82A4-157F8D4F2EDE}"/>
    <dgm:cxn modelId="{7C123107-BAF9-401B-8AB4-0ECBE0B5D41C}" type="presOf" srcId="{C92B9F1E-6AD8-4040-AA20-487AFE618F1A}" destId="{058E9AE2-97DF-43DA-B341-9B8FB5B849B1}" srcOrd="0" destOrd="0" presId="urn:microsoft.com/office/officeart/2005/8/layout/default#1"/>
    <dgm:cxn modelId="{0FF1CC91-55D3-4D4E-90AD-854212FE2BEE}" type="presOf" srcId="{EA17FBBC-B807-4EEE-9B50-9C7C3B06D185}" destId="{169E54DF-D389-4478-8191-DA906914A704}" srcOrd="0" destOrd="0" presId="urn:microsoft.com/office/officeart/2005/8/layout/default#1"/>
    <dgm:cxn modelId="{9867D3B0-42A3-4199-8BCD-306B55DB1F6D}" type="presOf" srcId="{DA582C03-31FE-47F1-A0EA-0EF4FE3A400A}" destId="{8CF0328C-FE0A-478C-AF8F-3629A8784177}" srcOrd="0" destOrd="0" presId="urn:microsoft.com/office/officeart/2005/8/layout/default#1"/>
    <dgm:cxn modelId="{51E8DE93-C130-43F9-9D30-B4E9B46F78BA}" srcId="{A1B54390-4D9F-4AA8-91DA-0CB0940F6DE6}" destId="{0A4D0B1E-EFE0-4C92-91F8-B4937A982A8D}" srcOrd="3" destOrd="0" parTransId="{89F8EEFD-E3CC-403D-90B4-7EC639641037}" sibTransId="{522E701E-2D98-48BE-880D-53EBBD1D67C2}"/>
    <dgm:cxn modelId="{8A64DDB9-EAF3-4B54-9B5F-CF51B9824DA1}" srcId="{A1B54390-4D9F-4AA8-91DA-0CB0940F6DE6}" destId="{DA582C03-31FE-47F1-A0EA-0EF4FE3A400A}" srcOrd="6" destOrd="0" parTransId="{63331F57-23DD-420B-AD9D-62CC6C1DE5B4}" sibTransId="{55ABF298-7690-4318-91EE-0A00E1295BB0}"/>
    <dgm:cxn modelId="{5D3EE0F2-BAC0-4037-A010-75E07F880B0F}" type="presOf" srcId="{2918D4F0-2180-4975-8A11-CF358F2A2EAB}" destId="{21694C4C-7F59-4D77-A07F-141020F07543}" srcOrd="0" destOrd="0" presId="urn:microsoft.com/office/officeart/2005/8/layout/default#1"/>
    <dgm:cxn modelId="{51AD1F31-5111-4CB5-86FE-73A1C5E0C75B}" srcId="{A1B54390-4D9F-4AA8-91DA-0CB0940F6DE6}" destId="{EA17FBBC-B807-4EEE-9B50-9C7C3B06D185}" srcOrd="5" destOrd="0" parTransId="{075A601E-70A3-4BCA-B288-3181B13B338C}" sibTransId="{7460FFBA-A5D9-4754-B787-51734A37CEA9}"/>
    <dgm:cxn modelId="{96C8DB34-5483-4056-AED4-070B3FE56DA7}" type="presOf" srcId="{78B77997-438B-444E-9D2C-FC6E63AEA559}" destId="{5D408408-BE7C-42AA-944B-39427423B392}" srcOrd="0" destOrd="0" presId="urn:microsoft.com/office/officeart/2005/8/layout/default#1"/>
    <dgm:cxn modelId="{F41841A8-FE48-4689-84D2-F30B76F432A1}" srcId="{A1B54390-4D9F-4AA8-91DA-0CB0940F6DE6}" destId="{16888D9B-4768-45AA-A3E3-D87C00D10D37}" srcOrd="1" destOrd="0" parTransId="{C70C46F3-4520-46F4-875A-9FF48072091C}" sibTransId="{B07B783C-9CF3-4E37-9FE3-4D8A0906B9B1}"/>
    <dgm:cxn modelId="{71DF5C8E-63C6-47D0-9682-93B0679280FB}" type="presOf" srcId="{E281A312-E8A6-47FC-B5F0-44CA77805AAA}" destId="{469A40AA-F4FF-41A1-BAFA-49B28038E472}" srcOrd="0" destOrd="0" presId="urn:microsoft.com/office/officeart/2005/8/layout/default#1"/>
    <dgm:cxn modelId="{BFBBF9EF-7A49-4CAA-8ADE-4DE9BBB7214B}" srcId="{A1B54390-4D9F-4AA8-91DA-0CB0940F6DE6}" destId="{8A4A453F-E754-4B7C-8894-B0B26469C5BE}" srcOrd="7" destOrd="0" parTransId="{513B2F18-F3C5-486B-9607-02C15A263126}" sibTransId="{DB765A46-A7CC-4B92-BAEB-4990F273D400}"/>
    <dgm:cxn modelId="{7FA72C80-99C6-43EB-9A9F-471E2007ED1D}" type="presOf" srcId="{16888D9B-4768-45AA-A3E3-D87C00D10D37}" destId="{17929B41-CAEE-4D60-9850-5FBD04453063}" srcOrd="0" destOrd="0" presId="urn:microsoft.com/office/officeart/2005/8/layout/default#1"/>
    <dgm:cxn modelId="{1984990F-C450-49EA-85AE-ECED8B99D632}" srcId="{A1B54390-4D9F-4AA8-91DA-0CB0940F6DE6}" destId="{C92B9F1E-6AD8-4040-AA20-487AFE618F1A}" srcOrd="2" destOrd="0" parTransId="{F8B5C037-361B-45F0-82D2-141360FD23A3}" sibTransId="{385032DC-C970-4FC4-8FE6-DB5B3EA5E0F7}"/>
    <dgm:cxn modelId="{493E8F3A-A312-48EB-BBEF-A4AF7EA19C68}" type="presOf" srcId="{0A4D0B1E-EFE0-4C92-91F8-B4937A982A8D}" destId="{5E8084FA-2981-48A4-BA06-20627D9FA9A2}" srcOrd="0" destOrd="0" presId="urn:microsoft.com/office/officeart/2005/8/layout/default#1"/>
    <dgm:cxn modelId="{412A2D79-77FC-4BFE-86FB-056C091DEDE7}" type="presParOf" srcId="{3C5F3B7E-9529-42A3-B3CE-46F63271A87E}" destId="{5D408408-BE7C-42AA-944B-39427423B392}" srcOrd="0" destOrd="0" presId="urn:microsoft.com/office/officeart/2005/8/layout/default#1"/>
    <dgm:cxn modelId="{DF023472-EFE3-4634-9A63-05C93DBE19AB}" type="presParOf" srcId="{3C5F3B7E-9529-42A3-B3CE-46F63271A87E}" destId="{BD437CCE-E1B2-48E4-9554-5BE9D7FFBCDB}" srcOrd="1" destOrd="0" presId="urn:microsoft.com/office/officeart/2005/8/layout/default#1"/>
    <dgm:cxn modelId="{BEA4CD50-EA8C-4074-A706-AF12286AE606}" type="presParOf" srcId="{3C5F3B7E-9529-42A3-B3CE-46F63271A87E}" destId="{17929B41-CAEE-4D60-9850-5FBD04453063}" srcOrd="2" destOrd="0" presId="urn:microsoft.com/office/officeart/2005/8/layout/default#1"/>
    <dgm:cxn modelId="{27BBBE02-DF68-49F2-AB1C-2B4038CA3D8E}" type="presParOf" srcId="{3C5F3B7E-9529-42A3-B3CE-46F63271A87E}" destId="{FADB75DE-468A-4C46-BBF7-66D8E2648D82}" srcOrd="3" destOrd="0" presId="urn:microsoft.com/office/officeart/2005/8/layout/default#1"/>
    <dgm:cxn modelId="{0DD2769A-148A-4DAF-8092-659990F533D5}" type="presParOf" srcId="{3C5F3B7E-9529-42A3-B3CE-46F63271A87E}" destId="{058E9AE2-97DF-43DA-B341-9B8FB5B849B1}" srcOrd="4" destOrd="0" presId="urn:microsoft.com/office/officeart/2005/8/layout/default#1"/>
    <dgm:cxn modelId="{7C75B2A2-A589-432D-90E1-7CF3B68D3976}" type="presParOf" srcId="{3C5F3B7E-9529-42A3-B3CE-46F63271A87E}" destId="{B3B0EC7A-EC65-462C-9F1F-A953839F8E2F}" srcOrd="5" destOrd="0" presId="urn:microsoft.com/office/officeart/2005/8/layout/default#1"/>
    <dgm:cxn modelId="{99B19C02-D521-4302-A465-A2B0A6772EB2}" type="presParOf" srcId="{3C5F3B7E-9529-42A3-B3CE-46F63271A87E}" destId="{5E8084FA-2981-48A4-BA06-20627D9FA9A2}" srcOrd="6" destOrd="0" presId="urn:microsoft.com/office/officeart/2005/8/layout/default#1"/>
    <dgm:cxn modelId="{8ECDEA92-3EEB-4DA8-B3B3-0615D1D1C53F}" type="presParOf" srcId="{3C5F3B7E-9529-42A3-B3CE-46F63271A87E}" destId="{98070F90-1D7E-4B9D-99DB-08F6ED2CE917}" srcOrd="7" destOrd="0" presId="urn:microsoft.com/office/officeart/2005/8/layout/default#1"/>
    <dgm:cxn modelId="{C4AA5647-0C56-41F0-8493-66BC137FFFB4}" type="presParOf" srcId="{3C5F3B7E-9529-42A3-B3CE-46F63271A87E}" destId="{21694C4C-7F59-4D77-A07F-141020F07543}" srcOrd="8" destOrd="0" presId="urn:microsoft.com/office/officeart/2005/8/layout/default#1"/>
    <dgm:cxn modelId="{A533372B-5693-4D39-8BAC-1505F5462151}" type="presParOf" srcId="{3C5F3B7E-9529-42A3-B3CE-46F63271A87E}" destId="{66C817B4-99C5-4E33-B03C-561A28198FC2}" srcOrd="9" destOrd="0" presId="urn:microsoft.com/office/officeart/2005/8/layout/default#1"/>
    <dgm:cxn modelId="{CF8CE762-0C49-43C1-8269-BDBC0300D23D}" type="presParOf" srcId="{3C5F3B7E-9529-42A3-B3CE-46F63271A87E}" destId="{169E54DF-D389-4478-8191-DA906914A704}" srcOrd="10" destOrd="0" presId="urn:microsoft.com/office/officeart/2005/8/layout/default#1"/>
    <dgm:cxn modelId="{E9C7197B-1264-4717-94AF-DFE27C210B8F}" type="presParOf" srcId="{3C5F3B7E-9529-42A3-B3CE-46F63271A87E}" destId="{3683A96A-F03D-47D7-9281-5B19A2DB60DD}" srcOrd="11" destOrd="0" presId="urn:microsoft.com/office/officeart/2005/8/layout/default#1"/>
    <dgm:cxn modelId="{B0F72F41-1AB3-4E4B-88EE-09DA365F276C}" type="presParOf" srcId="{3C5F3B7E-9529-42A3-B3CE-46F63271A87E}" destId="{8CF0328C-FE0A-478C-AF8F-3629A8784177}" srcOrd="12" destOrd="0" presId="urn:microsoft.com/office/officeart/2005/8/layout/default#1"/>
    <dgm:cxn modelId="{9FBC958C-FFF0-4F8D-B6D2-294BD5F490A3}" type="presParOf" srcId="{3C5F3B7E-9529-42A3-B3CE-46F63271A87E}" destId="{9006037F-E0FF-44BE-80AF-55E82CCA190C}" srcOrd="13" destOrd="0" presId="urn:microsoft.com/office/officeart/2005/8/layout/default#1"/>
    <dgm:cxn modelId="{8B400765-7C1D-4183-94A1-094F4EF9CADA}" type="presParOf" srcId="{3C5F3B7E-9529-42A3-B3CE-46F63271A87E}" destId="{0638A4CE-21BE-4211-AF9B-045483893D27}" srcOrd="14" destOrd="0" presId="urn:microsoft.com/office/officeart/2005/8/layout/default#1"/>
    <dgm:cxn modelId="{308C8FCB-45DA-4C91-97F4-D51BE3FF37A4}" type="presParOf" srcId="{3C5F3B7E-9529-42A3-B3CE-46F63271A87E}" destId="{C56DC7ED-8568-43C1-A042-7148B4CDD1D5}" srcOrd="15" destOrd="0" presId="urn:microsoft.com/office/officeart/2005/8/layout/default#1"/>
    <dgm:cxn modelId="{00AC2761-4DD1-48B6-9D23-6B36491925DB}" type="presParOf" srcId="{3C5F3B7E-9529-42A3-B3CE-46F63271A87E}" destId="{469A40AA-F4FF-41A1-BAFA-49B28038E472}" srcOrd="1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7A71AB-7D3D-4A12-AB28-5E6E35936AD7}"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78CF3B81-4FCB-45B8-AD77-63A2EA206B2E}">
      <dgm:prSet phldrT="[نص]" custT="1"/>
      <dgm:spPr>
        <a:solidFill>
          <a:schemeClr val="accent2">
            <a:lumMod val="20000"/>
            <a:lumOff val="80000"/>
          </a:schemeClr>
        </a:solidFill>
      </dgm:spPr>
      <dgm:t>
        <a:bodyPr/>
        <a:lstStyle/>
        <a:p>
          <a:pPr>
            <a:lnSpc>
              <a:spcPct val="100000"/>
            </a:lnSpc>
          </a:pPr>
          <a:r>
            <a:rPr lang="ar-SA" sz="2800" b="0" dirty="0">
              <a:solidFill>
                <a:schemeClr val="bg2">
                  <a:lumMod val="10000"/>
                </a:schemeClr>
              </a:solidFill>
              <a:latin typeface="Dubai" panose="020B0503030403030204" pitchFamily="34" charset="-78"/>
              <a:cs typeface="Dubai" panose="020B0503030403030204" pitchFamily="34" charset="-78"/>
            </a:rPr>
            <a:t>  القواعد الفقهيّة قبل التّدوين</a:t>
          </a:r>
          <a:endParaRPr lang="en-US" sz="2800" b="0" dirty="0">
            <a:solidFill>
              <a:schemeClr val="bg2">
                <a:lumMod val="10000"/>
              </a:schemeClr>
            </a:solidFill>
            <a:latin typeface="Dubai" panose="020B0503030403030204" pitchFamily="34" charset="-78"/>
            <a:cs typeface="Dubai" panose="020B0503030403030204" pitchFamily="34" charset="-78"/>
          </a:endParaRPr>
        </a:p>
      </dgm:t>
    </dgm:pt>
    <dgm:pt modelId="{12C1A04F-4C18-4F4D-AB41-3CC908CEDA17}" type="parTrans" cxnId="{BFC4E6AF-5C2C-4AEB-A864-D255A8978A18}">
      <dgm:prSet/>
      <dgm:spPr/>
      <dgm:t>
        <a:bodyPr/>
        <a:lstStyle/>
        <a:p>
          <a:pPr>
            <a:lnSpc>
              <a:spcPts val="2700"/>
            </a:lnSpc>
          </a:pPr>
          <a:endParaRPr lang="en-US" sz="2400">
            <a:solidFill>
              <a:schemeClr val="bg2">
                <a:lumMod val="10000"/>
              </a:schemeClr>
            </a:solidFill>
            <a:latin typeface="Dubai Light" panose="020B0303030403030204" pitchFamily="34" charset="-78"/>
            <a:cs typeface="Dubai Light" panose="020B0303030403030204" pitchFamily="34" charset="-78"/>
          </a:endParaRPr>
        </a:p>
      </dgm:t>
    </dgm:pt>
    <dgm:pt modelId="{75C6FA20-30A5-498D-AED5-F9D74E68DF00}" type="sibTrans" cxnId="{BFC4E6AF-5C2C-4AEB-A864-D255A8978A18}">
      <dgm:prSet custT="1"/>
      <dgm:spPr>
        <a:ln w="19050">
          <a:solidFill>
            <a:schemeClr val="accent2"/>
          </a:solidFill>
        </a:ln>
      </dgm:spPr>
      <dgm:t>
        <a:bodyPr/>
        <a:lstStyle/>
        <a:p>
          <a:pPr>
            <a:lnSpc>
              <a:spcPts val="2700"/>
            </a:lnSpc>
          </a:pPr>
          <a:endParaRPr lang="en-US" sz="2400">
            <a:solidFill>
              <a:schemeClr val="bg2">
                <a:lumMod val="10000"/>
              </a:schemeClr>
            </a:solidFill>
            <a:latin typeface="Dubai Light" panose="020B0303030403030204" pitchFamily="34" charset="-78"/>
            <a:cs typeface="Dubai Light" panose="020B0303030403030204" pitchFamily="34" charset="-78"/>
          </a:endParaRPr>
        </a:p>
      </dgm:t>
    </dgm:pt>
    <dgm:pt modelId="{C142FC0D-4DC1-45FF-8D7B-019A3C578BE2}">
      <dgm:prSet phldrT="[نص]" custT="1">
        <dgm:style>
          <a:lnRef idx="2">
            <a:schemeClr val="accent2"/>
          </a:lnRef>
          <a:fillRef idx="1">
            <a:schemeClr val="lt1"/>
          </a:fillRef>
          <a:effectRef idx="0">
            <a:schemeClr val="accent2"/>
          </a:effectRef>
          <a:fontRef idx="minor">
            <a:schemeClr val="dk1"/>
          </a:fontRef>
        </dgm:style>
      </dgm:prSet>
      <dgm:spPr>
        <a:ln w="19050"/>
      </dgm:spPr>
      <dgm:t>
        <a:bodyPr/>
        <a:lstStyle/>
        <a:p>
          <a:pPr>
            <a:lnSpc>
              <a:spcPts val="2900"/>
            </a:lnSpc>
          </a:pPr>
          <a:r>
            <a:rPr lang="ar-SA" sz="2400" dirty="0">
              <a:solidFill>
                <a:schemeClr val="bg2">
                  <a:lumMod val="10000"/>
                </a:schemeClr>
              </a:solidFill>
              <a:latin typeface="Dubai Light" panose="020B0303030403030204" pitchFamily="34" charset="-78"/>
              <a:cs typeface="Dubai Light" panose="020B0303030403030204" pitchFamily="34" charset="-78"/>
            </a:rPr>
            <a:t>بدأت القواعد من حيث نشأتها </a:t>
          </a:r>
          <a:r>
            <a:rPr lang="ar-SA" sz="2400" dirty="0">
              <a:solidFill>
                <a:schemeClr val="bg2">
                  <a:lumMod val="10000"/>
                </a:schemeClr>
              </a:solidFill>
              <a:latin typeface="Dubai" panose="020B0503030403030204" pitchFamily="34" charset="-78"/>
              <a:cs typeface="Dubai" panose="020B0503030403030204" pitchFamily="34" charset="-78"/>
            </a:rPr>
            <a:t>مع بدء الوحي</a:t>
          </a:r>
          <a:r>
            <a:rPr lang="ar-SA" sz="2400" dirty="0">
              <a:solidFill>
                <a:schemeClr val="bg2">
                  <a:lumMod val="10000"/>
                </a:schemeClr>
              </a:solidFill>
              <a:latin typeface="Dubai Light" panose="020B0303030403030204" pitchFamily="34" charset="-78"/>
              <a:cs typeface="Dubai Light" panose="020B0303030403030204" pitchFamily="34" charset="-78"/>
            </a:rPr>
            <a:t>، ولذا كان الكتاب والسّنّة المصدر الأساس لاستخراج القواعد.</a:t>
          </a:r>
          <a:endParaRPr lang="en-US" sz="2400" dirty="0">
            <a:solidFill>
              <a:schemeClr val="bg2">
                <a:lumMod val="10000"/>
              </a:schemeClr>
            </a:solidFill>
            <a:latin typeface="Dubai Light" panose="020B0303030403030204" pitchFamily="34" charset="-78"/>
            <a:cs typeface="Dubai Light" panose="020B0303030403030204" pitchFamily="34" charset="-78"/>
          </a:endParaRPr>
        </a:p>
      </dgm:t>
    </dgm:pt>
    <dgm:pt modelId="{423B66C4-8C95-430A-A7F1-124A7DD639E4}" type="parTrans" cxnId="{79F8B863-B341-41BE-B440-9DFAF56BECFD}">
      <dgm:prSet/>
      <dgm:spPr/>
      <dgm:t>
        <a:bodyPr/>
        <a:lstStyle/>
        <a:p>
          <a:pPr>
            <a:lnSpc>
              <a:spcPts val="2700"/>
            </a:lnSpc>
          </a:pPr>
          <a:endParaRPr lang="en-US" sz="2400">
            <a:solidFill>
              <a:schemeClr val="bg2">
                <a:lumMod val="10000"/>
              </a:schemeClr>
            </a:solidFill>
            <a:latin typeface="Dubai Light" panose="020B0303030403030204" pitchFamily="34" charset="-78"/>
            <a:cs typeface="Dubai Light" panose="020B0303030403030204" pitchFamily="34" charset="-78"/>
          </a:endParaRPr>
        </a:p>
      </dgm:t>
    </dgm:pt>
    <dgm:pt modelId="{412C4D30-3E55-4259-BB9B-C3CF6CD992DD}" type="sibTrans" cxnId="{79F8B863-B341-41BE-B440-9DFAF56BECFD}">
      <dgm:prSet custT="1"/>
      <dgm:spPr>
        <a:ln w="19050">
          <a:solidFill>
            <a:schemeClr val="accent2"/>
          </a:solidFill>
        </a:ln>
      </dgm:spPr>
      <dgm:t>
        <a:bodyPr/>
        <a:lstStyle/>
        <a:p>
          <a:pPr>
            <a:lnSpc>
              <a:spcPts val="2700"/>
            </a:lnSpc>
          </a:pPr>
          <a:endParaRPr lang="en-US" sz="2400">
            <a:solidFill>
              <a:schemeClr val="bg2">
                <a:lumMod val="10000"/>
              </a:schemeClr>
            </a:solidFill>
            <a:latin typeface="Dubai Light" panose="020B0303030403030204" pitchFamily="34" charset="-78"/>
            <a:cs typeface="Dubai Light" panose="020B0303030403030204" pitchFamily="34" charset="-78"/>
          </a:endParaRPr>
        </a:p>
      </dgm:t>
    </dgm:pt>
    <dgm:pt modelId="{8E79E8D5-A46A-49A1-B85C-BA5F76F417A5}">
      <dgm:prSet phldrT="[نص]" custT="1">
        <dgm:style>
          <a:lnRef idx="2">
            <a:schemeClr val="accent2"/>
          </a:lnRef>
          <a:fillRef idx="1">
            <a:schemeClr val="lt1"/>
          </a:fillRef>
          <a:effectRef idx="0">
            <a:schemeClr val="accent2"/>
          </a:effectRef>
          <a:fontRef idx="minor">
            <a:schemeClr val="dk1"/>
          </a:fontRef>
        </dgm:style>
      </dgm:prSet>
      <dgm:spPr>
        <a:ln w="19050"/>
      </dgm:spPr>
      <dgm:t>
        <a:bodyPr/>
        <a:lstStyle/>
        <a:p>
          <a:pPr>
            <a:lnSpc>
              <a:spcPts val="2900"/>
            </a:lnSpc>
          </a:pPr>
          <a:r>
            <a:rPr lang="ar-SA" sz="2400" dirty="0">
              <a:solidFill>
                <a:schemeClr val="bg2">
                  <a:lumMod val="10000"/>
                </a:schemeClr>
              </a:solidFill>
              <a:latin typeface="Dubai Light" panose="020B0303030403030204" pitchFamily="34" charset="-78"/>
              <a:cs typeface="Dubai Light" panose="020B0303030403030204" pitchFamily="34" charset="-78"/>
            </a:rPr>
            <a:t>من القواعد التي يمكن أن تُستقى من الكتاب الكريم: قوله تعالى:﴿</a:t>
          </a:r>
          <a:r>
            <a:rPr lang="ar-SA" sz="2400" dirty="0">
              <a:solidFill>
                <a:schemeClr val="accent2"/>
              </a:solidFill>
              <a:latin typeface="Dubai" panose="020B0503030403030204" pitchFamily="34" charset="-78"/>
              <a:cs typeface="Dubai" panose="020B0503030403030204" pitchFamily="34" charset="-78"/>
            </a:rPr>
            <a:t>وَمَا جَعَلَ عَلَيْكُمْ فِي الدِّينِ مِنْ حَرَجٍ</a:t>
          </a:r>
          <a:r>
            <a:rPr lang="ar-SA" sz="2400" dirty="0">
              <a:solidFill>
                <a:schemeClr val="bg2">
                  <a:lumMod val="10000"/>
                </a:schemeClr>
              </a:solidFill>
              <a:latin typeface="Dubai Light" panose="020B0303030403030204" pitchFamily="34" charset="-78"/>
              <a:cs typeface="Dubai Light" panose="020B0303030403030204" pitchFamily="34" charset="-78"/>
            </a:rPr>
            <a:t>﴾.</a:t>
          </a:r>
          <a:endParaRPr lang="en-US" sz="2400" dirty="0">
            <a:solidFill>
              <a:schemeClr val="bg2">
                <a:lumMod val="10000"/>
              </a:schemeClr>
            </a:solidFill>
            <a:latin typeface="Dubai Light" panose="020B0303030403030204" pitchFamily="34" charset="-78"/>
            <a:cs typeface="Dubai Light" panose="020B0303030403030204" pitchFamily="34" charset="-78"/>
          </a:endParaRPr>
        </a:p>
      </dgm:t>
    </dgm:pt>
    <dgm:pt modelId="{81787483-D6C0-4D78-AF92-0FA1071781BB}" type="parTrans" cxnId="{D917B2A9-C975-4A42-A129-D72AFDCDB37B}">
      <dgm:prSet/>
      <dgm:spPr/>
      <dgm:t>
        <a:bodyPr/>
        <a:lstStyle/>
        <a:p>
          <a:pPr>
            <a:lnSpc>
              <a:spcPts val="2700"/>
            </a:lnSpc>
          </a:pPr>
          <a:endParaRPr lang="en-US" sz="2400">
            <a:solidFill>
              <a:schemeClr val="bg2">
                <a:lumMod val="10000"/>
              </a:schemeClr>
            </a:solidFill>
            <a:latin typeface="Dubai Light" panose="020B0303030403030204" pitchFamily="34" charset="-78"/>
            <a:cs typeface="Dubai Light" panose="020B0303030403030204" pitchFamily="34" charset="-78"/>
          </a:endParaRPr>
        </a:p>
      </dgm:t>
    </dgm:pt>
    <dgm:pt modelId="{8F41ABF3-0523-4DAA-A297-7D52335F8959}" type="sibTrans" cxnId="{D917B2A9-C975-4A42-A129-D72AFDCDB37B}">
      <dgm:prSet custT="1"/>
      <dgm:spPr>
        <a:ln w="19050">
          <a:solidFill>
            <a:schemeClr val="accent2"/>
          </a:solidFill>
        </a:ln>
      </dgm:spPr>
      <dgm:t>
        <a:bodyPr/>
        <a:lstStyle/>
        <a:p>
          <a:pPr>
            <a:lnSpc>
              <a:spcPts val="2700"/>
            </a:lnSpc>
          </a:pPr>
          <a:endParaRPr lang="en-US" sz="2400">
            <a:solidFill>
              <a:schemeClr val="bg2">
                <a:lumMod val="10000"/>
              </a:schemeClr>
            </a:solidFill>
            <a:latin typeface="Dubai Light" panose="020B0303030403030204" pitchFamily="34" charset="-78"/>
            <a:cs typeface="Dubai Light" panose="020B0303030403030204" pitchFamily="34" charset="-78"/>
          </a:endParaRPr>
        </a:p>
      </dgm:t>
    </dgm:pt>
    <dgm:pt modelId="{549AB312-E2A7-443B-AA6E-48D1F6E6A41B}" type="pres">
      <dgm:prSet presAssocID="{017A71AB-7D3D-4A12-AB28-5E6E35936AD7}" presName="Name0" presStyleCnt="0">
        <dgm:presLayoutVars>
          <dgm:dir val="rev"/>
          <dgm:resizeHandles val="exact"/>
        </dgm:presLayoutVars>
      </dgm:prSet>
      <dgm:spPr/>
      <dgm:t>
        <a:bodyPr/>
        <a:lstStyle/>
        <a:p>
          <a:endParaRPr lang="en-US"/>
        </a:p>
      </dgm:t>
    </dgm:pt>
    <dgm:pt modelId="{5E542BDB-25E6-466C-B3FD-32905CAA1BBB}" type="pres">
      <dgm:prSet presAssocID="{78CF3B81-4FCB-45B8-AD77-63A2EA206B2E}" presName="node" presStyleLbl="node1" presStyleIdx="0" presStyleCnt="3" custScaleX="177156" custScaleY="177156" custLinFactNeighborX="48823" custLinFactNeighborY="-2164">
        <dgm:presLayoutVars>
          <dgm:bulletEnabled val="1"/>
        </dgm:presLayoutVars>
      </dgm:prSet>
      <dgm:spPr>
        <a:prstGeom prst="snip2DiagRect">
          <a:avLst/>
        </a:prstGeom>
      </dgm:spPr>
      <dgm:t>
        <a:bodyPr/>
        <a:lstStyle/>
        <a:p>
          <a:endParaRPr lang="en-US"/>
        </a:p>
      </dgm:t>
    </dgm:pt>
    <dgm:pt modelId="{15C20E66-2379-4CE8-AC5B-F9CBC1A9FBA5}" type="pres">
      <dgm:prSet presAssocID="{75C6FA20-30A5-498D-AED5-F9D74E68DF00}" presName="sibTrans" presStyleLbl="sibTrans1D1" presStyleIdx="0" presStyleCnt="2"/>
      <dgm:spPr/>
      <dgm:t>
        <a:bodyPr/>
        <a:lstStyle/>
        <a:p>
          <a:endParaRPr lang="en-US"/>
        </a:p>
      </dgm:t>
    </dgm:pt>
    <dgm:pt modelId="{1E17C69D-91E9-4D14-B7AC-0768B1FE17B2}" type="pres">
      <dgm:prSet presAssocID="{75C6FA20-30A5-498D-AED5-F9D74E68DF00}" presName="connectorText" presStyleLbl="sibTrans1D1" presStyleIdx="0" presStyleCnt="2"/>
      <dgm:spPr/>
      <dgm:t>
        <a:bodyPr/>
        <a:lstStyle/>
        <a:p>
          <a:endParaRPr lang="en-US"/>
        </a:p>
      </dgm:t>
    </dgm:pt>
    <dgm:pt modelId="{5C017FEA-C33A-47D2-8F01-7BD91E1026C2}" type="pres">
      <dgm:prSet presAssocID="{C142FC0D-4DC1-45FF-8D7B-019A3C578BE2}" presName="node" presStyleLbl="node1" presStyleIdx="1" presStyleCnt="3" custScaleX="232534" custScaleY="246862" custLinFactNeighborX="-18682" custLinFactNeighborY="9615">
        <dgm:presLayoutVars>
          <dgm:bulletEnabled val="1"/>
        </dgm:presLayoutVars>
      </dgm:prSet>
      <dgm:spPr>
        <a:prstGeom prst="snip2DiagRect">
          <a:avLst/>
        </a:prstGeom>
      </dgm:spPr>
      <dgm:t>
        <a:bodyPr/>
        <a:lstStyle/>
        <a:p>
          <a:endParaRPr lang="en-US"/>
        </a:p>
      </dgm:t>
    </dgm:pt>
    <dgm:pt modelId="{662D4493-1F5C-402B-AEA8-36F97595E92C}" type="pres">
      <dgm:prSet presAssocID="{412C4D30-3E55-4259-BB9B-C3CF6CD992DD}" presName="sibTrans" presStyleLbl="sibTrans1D1" presStyleIdx="1" presStyleCnt="2"/>
      <dgm:spPr/>
      <dgm:t>
        <a:bodyPr/>
        <a:lstStyle/>
        <a:p>
          <a:endParaRPr lang="en-US"/>
        </a:p>
      </dgm:t>
    </dgm:pt>
    <dgm:pt modelId="{630FB126-C84B-42A4-B3FE-AEA104835709}" type="pres">
      <dgm:prSet presAssocID="{412C4D30-3E55-4259-BB9B-C3CF6CD992DD}" presName="connectorText" presStyleLbl="sibTrans1D1" presStyleIdx="1" presStyleCnt="2"/>
      <dgm:spPr/>
      <dgm:t>
        <a:bodyPr/>
        <a:lstStyle/>
        <a:p>
          <a:endParaRPr lang="en-US"/>
        </a:p>
      </dgm:t>
    </dgm:pt>
    <dgm:pt modelId="{72BD78C3-63B3-4DF2-9BEF-C99FF7B3DDFB}" type="pres">
      <dgm:prSet presAssocID="{8E79E8D5-A46A-49A1-B85C-BA5F76F417A5}" presName="node" presStyleLbl="node1" presStyleIdx="2" presStyleCnt="3" custScaleX="409963" custScaleY="246862" custLinFactNeighborX="-41409" custLinFactNeighborY="-21764">
        <dgm:presLayoutVars>
          <dgm:bulletEnabled val="1"/>
        </dgm:presLayoutVars>
      </dgm:prSet>
      <dgm:spPr>
        <a:prstGeom prst="snip2DiagRect">
          <a:avLst/>
        </a:prstGeom>
      </dgm:spPr>
      <dgm:t>
        <a:bodyPr/>
        <a:lstStyle/>
        <a:p>
          <a:endParaRPr lang="en-US"/>
        </a:p>
      </dgm:t>
    </dgm:pt>
  </dgm:ptLst>
  <dgm:cxnLst>
    <dgm:cxn modelId="{7C666DF2-6B44-49B2-B408-84A186393902}" type="presOf" srcId="{017A71AB-7D3D-4A12-AB28-5E6E35936AD7}" destId="{549AB312-E2A7-443B-AA6E-48D1F6E6A41B}" srcOrd="0" destOrd="0" presId="urn:microsoft.com/office/officeart/2005/8/layout/bProcess3"/>
    <dgm:cxn modelId="{BFC4E6AF-5C2C-4AEB-A864-D255A8978A18}" srcId="{017A71AB-7D3D-4A12-AB28-5E6E35936AD7}" destId="{78CF3B81-4FCB-45B8-AD77-63A2EA206B2E}" srcOrd="0" destOrd="0" parTransId="{12C1A04F-4C18-4F4D-AB41-3CC908CEDA17}" sibTransId="{75C6FA20-30A5-498D-AED5-F9D74E68DF00}"/>
    <dgm:cxn modelId="{46622B90-6A8D-4B5C-B39C-78BD454C7DC6}" type="presOf" srcId="{8E79E8D5-A46A-49A1-B85C-BA5F76F417A5}" destId="{72BD78C3-63B3-4DF2-9BEF-C99FF7B3DDFB}" srcOrd="0" destOrd="0" presId="urn:microsoft.com/office/officeart/2005/8/layout/bProcess3"/>
    <dgm:cxn modelId="{53F15D9D-D617-4A4E-946A-A758C41693E1}" type="presOf" srcId="{75C6FA20-30A5-498D-AED5-F9D74E68DF00}" destId="{1E17C69D-91E9-4D14-B7AC-0768B1FE17B2}" srcOrd="1" destOrd="0" presId="urn:microsoft.com/office/officeart/2005/8/layout/bProcess3"/>
    <dgm:cxn modelId="{D1167FF2-4E86-40CC-BD2E-C506936C7CDE}" type="presOf" srcId="{75C6FA20-30A5-498D-AED5-F9D74E68DF00}" destId="{15C20E66-2379-4CE8-AC5B-F9CBC1A9FBA5}" srcOrd="0" destOrd="0" presId="urn:microsoft.com/office/officeart/2005/8/layout/bProcess3"/>
    <dgm:cxn modelId="{D917B2A9-C975-4A42-A129-D72AFDCDB37B}" srcId="{017A71AB-7D3D-4A12-AB28-5E6E35936AD7}" destId="{8E79E8D5-A46A-49A1-B85C-BA5F76F417A5}" srcOrd="2" destOrd="0" parTransId="{81787483-D6C0-4D78-AF92-0FA1071781BB}" sibTransId="{8F41ABF3-0523-4DAA-A297-7D52335F8959}"/>
    <dgm:cxn modelId="{997C03FF-70D1-40D4-9054-D9F3E1B687B1}" type="presOf" srcId="{78CF3B81-4FCB-45B8-AD77-63A2EA206B2E}" destId="{5E542BDB-25E6-466C-B3FD-32905CAA1BBB}" srcOrd="0" destOrd="0" presId="urn:microsoft.com/office/officeart/2005/8/layout/bProcess3"/>
    <dgm:cxn modelId="{3612355B-BEEE-45EA-8C8A-4C6E71426734}" type="presOf" srcId="{C142FC0D-4DC1-45FF-8D7B-019A3C578BE2}" destId="{5C017FEA-C33A-47D2-8F01-7BD91E1026C2}" srcOrd="0" destOrd="0" presId="urn:microsoft.com/office/officeart/2005/8/layout/bProcess3"/>
    <dgm:cxn modelId="{F3957554-273A-40B1-9FE2-9D602C1264A4}" type="presOf" srcId="{412C4D30-3E55-4259-BB9B-C3CF6CD992DD}" destId="{630FB126-C84B-42A4-B3FE-AEA104835709}" srcOrd="1" destOrd="0" presId="urn:microsoft.com/office/officeart/2005/8/layout/bProcess3"/>
    <dgm:cxn modelId="{79F8B863-B341-41BE-B440-9DFAF56BECFD}" srcId="{017A71AB-7D3D-4A12-AB28-5E6E35936AD7}" destId="{C142FC0D-4DC1-45FF-8D7B-019A3C578BE2}" srcOrd="1" destOrd="0" parTransId="{423B66C4-8C95-430A-A7F1-124A7DD639E4}" sibTransId="{412C4D30-3E55-4259-BB9B-C3CF6CD992DD}"/>
    <dgm:cxn modelId="{07FFC629-EBC9-41B7-B12D-0C7E58E53B67}" type="presOf" srcId="{412C4D30-3E55-4259-BB9B-C3CF6CD992DD}" destId="{662D4493-1F5C-402B-AEA8-36F97595E92C}" srcOrd="0" destOrd="0" presId="urn:microsoft.com/office/officeart/2005/8/layout/bProcess3"/>
    <dgm:cxn modelId="{5B96FDD7-34F7-4126-A5B6-96C4B840A8F4}" type="presParOf" srcId="{549AB312-E2A7-443B-AA6E-48D1F6E6A41B}" destId="{5E542BDB-25E6-466C-B3FD-32905CAA1BBB}" srcOrd="0" destOrd="0" presId="urn:microsoft.com/office/officeart/2005/8/layout/bProcess3"/>
    <dgm:cxn modelId="{5992FE8C-EC5B-4F83-9790-C5BB153F9DE1}" type="presParOf" srcId="{549AB312-E2A7-443B-AA6E-48D1F6E6A41B}" destId="{15C20E66-2379-4CE8-AC5B-F9CBC1A9FBA5}" srcOrd="1" destOrd="0" presId="urn:microsoft.com/office/officeart/2005/8/layout/bProcess3"/>
    <dgm:cxn modelId="{DA37C64B-3526-4A20-B6B6-714A1C461B39}" type="presParOf" srcId="{15C20E66-2379-4CE8-AC5B-F9CBC1A9FBA5}" destId="{1E17C69D-91E9-4D14-B7AC-0768B1FE17B2}" srcOrd="0" destOrd="0" presId="urn:microsoft.com/office/officeart/2005/8/layout/bProcess3"/>
    <dgm:cxn modelId="{47F7708F-A0DF-4EED-A485-E07765920DC4}" type="presParOf" srcId="{549AB312-E2A7-443B-AA6E-48D1F6E6A41B}" destId="{5C017FEA-C33A-47D2-8F01-7BD91E1026C2}" srcOrd="2" destOrd="0" presId="urn:microsoft.com/office/officeart/2005/8/layout/bProcess3"/>
    <dgm:cxn modelId="{7481BE6B-ED7F-445A-A402-CD2868E2609F}" type="presParOf" srcId="{549AB312-E2A7-443B-AA6E-48D1F6E6A41B}" destId="{662D4493-1F5C-402B-AEA8-36F97595E92C}" srcOrd="3" destOrd="0" presId="urn:microsoft.com/office/officeart/2005/8/layout/bProcess3"/>
    <dgm:cxn modelId="{E4ACC20D-395E-4C5D-95FD-E826B50CDEDD}" type="presParOf" srcId="{662D4493-1F5C-402B-AEA8-36F97595E92C}" destId="{630FB126-C84B-42A4-B3FE-AEA104835709}" srcOrd="0" destOrd="0" presId="urn:microsoft.com/office/officeart/2005/8/layout/bProcess3"/>
    <dgm:cxn modelId="{513B1EEF-F27E-4F2C-99FF-B308DA762151}" type="presParOf" srcId="{549AB312-E2A7-443B-AA6E-48D1F6E6A41B}" destId="{72BD78C3-63B3-4DF2-9BEF-C99FF7B3DDFB}"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7A71AB-7D3D-4A12-AB28-5E6E35936AD7}"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78CF3B81-4FCB-45B8-AD77-63A2EA206B2E}">
      <dgm:prSet phldrT="[نص]" custT="1"/>
      <dgm:spPr>
        <a:solidFill>
          <a:schemeClr val="accent2">
            <a:lumMod val="20000"/>
            <a:lumOff val="80000"/>
          </a:schemeClr>
        </a:solidFill>
      </dgm:spPr>
      <dgm:t>
        <a:bodyPr/>
        <a:lstStyle/>
        <a:p>
          <a:pPr>
            <a:lnSpc>
              <a:spcPct val="100000"/>
            </a:lnSpc>
          </a:pPr>
          <a:r>
            <a:rPr lang="ar-SA" sz="2800" b="0" dirty="0">
              <a:solidFill>
                <a:schemeClr val="bg2">
                  <a:lumMod val="10000"/>
                </a:schemeClr>
              </a:solidFill>
              <a:latin typeface="Dubai" panose="020B0503030403030204" pitchFamily="34" charset="-78"/>
              <a:cs typeface="Dubai" panose="020B0503030403030204" pitchFamily="34" charset="-78"/>
            </a:rPr>
            <a:t>    القواعد الفقهيّة مع تدوين الفقه</a:t>
          </a:r>
          <a:endParaRPr lang="en-US" sz="2800" b="0" dirty="0">
            <a:solidFill>
              <a:schemeClr val="bg2">
                <a:lumMod val="10000"/>
              </a:schemeClr>
            </a:solidFill>
            <a:latin typeface="Dubai" panose="020B0503030403030204" pitchFamily="34" charset="-78"/>
            <a:cs typeface="Dubai" panose="020B0503030403030204" pitchFamily="34" charset="-78"/>
          </a:endParaRPr>
        </a:p>
      </dgm:t>
    </dgm:pt>
    <dgm:pt modelId="{12C1A04F-4C18-4F4D-AB41-3CC908CEDA17}" type="parTrans" cxnId="{BFC4E6AF-5C2C-4AEB-A864-D255A8978A18}">
      <dgm:prSet/>
      <dgm:spPr/>
      <dgm:t>
        <a:bodyPr/>
        <a:lstStyle/>
        <a:p>
          <a:pPr>
            <a:lnSpc>
              <a:spcPts val="2700"/>
            </a:lnSpc>
          </a:pPr>
          <a:endParaRPr lang="en-US" sz="2400">
            <a:solidFill>
              <a:schemeClr val="bg2">
                <a:lumMod val="10000"/>
              </a:schemeClr>
            </a:solidFill>
            <a:latin typeface="Dubai Light" panose="020B0303030403030204" pitchFamily="34" charset="-78"/>
            <a:cs typeface="Dubai Light" panose="020B0303030403030204" pitchFamily="34" charset="-78"/>
          </a:endParaRPr>
        </a:p>
      </dgm:t>
    </dgm:pt>
    <dgm:pt modelId="{75C6FA20-30A5-498D-AED5-F9D74E68DF00}" type="sibTrans" cxnId="{BFC4E6AF-5C2C-4AEB-A864-D255A8978A18}">
      <dgm:prSet custT="1"/>
      <dgm:spPr>
        <a:ln w="19050">
          <a:solidFill>
            <a:schemeClr val="accent2"/>
          </a:solidFill>
        </a:ln>
      </dgm:spPr>
      <dgm:t>
        <a:bodyPr/>
        <a:lstStyle/>
        <a:p>
          <a:pPr>
            <a:lnSpc>
              <a:spcPts val="2700"/>
            </a:lnSpc>
          </a:pPr>
          <a:endParaRPr lang="en-US" sz="2400">
            <a:solidFill>
              <a:schemeClr val="bg2">
                <a:lumMod val="10000"/>
              </a:schemeClr>
            </a:solidFill>
            <a:latin typeface="Dubai Light" panose="020B0303030403030204" pitchFamily="34" charset="-78"/>
            <a:cs typeface="Dubai Light" panose="020B0303030403030204" pitchFamily="34" charset="-78"/>
          </a:endParaRPr>
        </a:p>
      </dgm:t>
    </dgm:pt>
    <dgm:pt modelId="{C142FC0D-4DC1-45FF-8D7B-019A3C578BE2}">
      <dgm:prSet phldrT="[نص]" custT="1">
        <dgm:style>
          <a:lnRef idx="2">
            <a:schemeClr val="accent2"/>
          </a:lnRef>
          <a:fillRef idx="1">
            <a:schemeClr val="lt1"/>
          </a:fillRef>
          <a:effectRef idx="0">
            <a:schemeClr val="accent2"/>
          </a:effectRef>
          <a:fontRef idx="minor">
            <a:schemeClr val="dk1"/>
          </a:fontRef>
        </dgm:style>
      </dgm:prSet>
      <dgm:spPr>
        <a:ln w="19050"/>
      </dgm:spPr>
      <dgm:t>
        <a:bodyPr/>
        <a:lstStyle/>
        <a:p>
          <a:pPr>
            <a:lnSpc>
              <a:spcPts val="2600"/>
            </a:lnSpc>
          </a:pPr>
          <a:r>
            <a:rPr lang="ar-SA" sz="2400" dirty="0">
              <a:solidFill>
                <a:schemeClr val="bg2">
                  <a:lumMod val="10000"/>
                </a:schemeClr>
              </a:solidFill>
              <a:latin typeface="Dubai Light" panose="020B0303030403030204" pitchFamily="34" charset="-78"/>
              <a:cs typeface="Dubai Light" panose="020B0303030403030204" pitchFamily="34" charset="-78"/>
            </a:rPr>
            <a:t>حين اعتنى العلماء المجتهدون بالفقه وتدوينه جاء في ألفاظهم الكثير من النّصوص التي تدلّ على حضورٍ مبكّرٍ للقواعد الفقهيّة.</a:t>
          </a:r>
          <a:endParaRPr lang="en-US" sz="2400" dirty="0">
            <a:solidFill>
              <a:schemeClr val="bg2">
                <a:lumMod val="10000"/>
              </a:schemeClr>
            </a:solidFill>
            <a:latin typeface="Dubai Light" panose="020B0303030403030204" pitchFamily="34" charset="-78"/>
            <a:cs typeface="Dubai Light" panose="020B0303030403030204" pitchFamily="34" charset="-78"/>
          </a:endParaRPr>
        </a:p>
      </dgm:t>
    </dgm:pt>
    <dgm:pt modelId="{423B66C4-8C95-430A-A7F1-124A7DD639E4}" type="parTrans" cxnId="{79F8B863-B341-41BE-B440-9DFAF56BECFD}">
      <dgm:prSet/>
      <dgm:spPr/>
      <dgm:t>
        <a:bodyPr/>
        <a:lstStyle/>
        <a:p>
          <a:pPr>
            <a:lnSpc>
              <a:spcPts val="2700"/>
            </a:lnSpc>
          </a:pPr>
          <a:endParaRPr lang="en-US" sz="2400">
            <a:solidFill>
              <a:schemeClr val="bg2">
                <a:lumMod val="10000"/>
              </a:schemeClr>
            </a:solidFill>
            <a:latin typeface="Dubai Light" panose="020B0303030403030204" pitchFamily="34" charset="-78"/>
            <a:cs typeface="Dubai Light" panose="020B0303030403030204" pitchFamily="34" charset="-78"/>
          </a:endParaRPr>
        </a:p>
      </dgm:t>
    </dgm:pt>
    <dgm:pt modelId="{412C4D30-3E55-4259-BB9B-C3CF6CD992DD}" type="sibTrans" cxnId="{79F8B863-B341-41BE-B440-9DFAF56BECFD}">
      <dgm:prSet custT="1"/>
      <dgm:spPr>
        <a:ln w="19050">
          <a:solidFill>
            <a:schemeClr val="accent2"/>
          </a:solidFill>
        </a:ln>
      </dgm:spPr>
      <dgm:t>
        <a:bodyPr/>
        <a:lstStyle/>
        <a:p>
          <a:pPr>
            <a:lnSpc>
              <a:spcPts val="2700"/>
            </a:lnSpc>
          </a:pPr>
          <a:endParaRPr lang="en-US" sz="2400">
            <a:solidFill>
              <a:schemeClr val="bg2">
                <a:lumMod val="10000"/>
              </a:schemeClr>
            </a:solidFill>
            <a:latin typeface="Dubai Light" panose="020B0303030403030204" pitchFamily="34" charset="-78"/>
            <a:cs typeface="Dubai Light" panose="020B0303030403030204" pitchFamily="34" charset="-78"/>
          </a:endParaRPr>
        </a:p>
      </dgm:t>
    </dgm:pt>
    <dgm:pt modelId="{8E79E8D5-A46A-49A1-B85C-BA5F76F417A5}">
      <dgm:prSet phldrT="[نص]" custT="1">
        <dgm:style>
          <a:lnRef idx="2">
            <a:schemeClr val="accent2"/>
          </a:lnRef>
          <a:fillRef idx="1">
            <a:schemeClr val="lt1"/>
          </a:fillRef>
          <a:effectRef idx="0">
            <a:schemeClr val="accent2"/>
          </a:effectRef>
          <a:fontRef idx="minor">
            <a:schemeClr val="dk1"/>
          </a:fontRef>
        </dgm:style>
      </dgm:prSet>
      <dgm:spPr>
        <a:ln w="19050"/>
      </dgm:spPr>
      <dgm:t>
        <a:bodyPr/>
        <a:lstStyle/>
        <a:p>
          <a:pPr>
            <a:lnSpc>
              <a:spcPct val="100000"/>
            </a:lnSpc>
          </a:pPr>
          <a:r>
            <a:rPr lang="ar-SA" sz="2400" kern="1200" dirty="0">
              <a:solidFill>
                <a:schemeClr val="bg2">
                  <a:lumMod val="10000"/>
                </a:schemeClr>
              </a:solidFill>
              <a:latin typeface="Dubai Light" panose="020B0303030403030204" pitchFamily="34" charset="-78"/>
              <a:cs typeface="Dubai Light" panose="020B0303030403030204" pitchFamily="34" charset="-78"/>
            </a:rPr>
            <a:t>من ذلك قول الشافعي في الأم: «</a:t>
          </a:r>
          <a:r>
            <a:rPr lang="ar-SA" sz="2400" b="1" kern="1200" dirty="0">
              <a:solidFill>
                <a:srgbClr val="22B8CB"/>
              </a:solidFill>
              <a:latin typeface="Dubai" panose="020B0503030403030204" pitchFamily="34" charset="-78"/>
              <a:ea typeface="+mn-ea"/>
              <a:cs typeface="Dubai" panose="020B0503030403030204" pitchFamily="34" charset="-78"/>
            </a:rPr>
            <a:t>يجوز في الضّرورة ما لا يجوز في غيرها</a:t>
          </a:r>
          <a:r>
            <a:rPr lang="ar-SA" sz="2400" b="1" kern="1200" dirty="0">
              <a:solidFill>
                <a:schemeClr val="bg2">
                  <a:lumMod val="10000"/>
                </a:schemeClr>
              </a:solidFill>
              <a:latin typeface="Dubai Light" panose="020B0303030403030204" pitchFamily="34" charset="-78"/>
              <a:cs typeface="Dubai Light" panose="020B0303030403030204" pitchFamily="34" charset="-78"/>
            </a:rPr>
            <a:t>».</a:t>
          </a:r>
          <a:endParaRPr lang="en-US" sz="2400" b="1" kern="1200" dirty="0">
            <a:solidFill>
              <a:schemeClr val="bg2">
                <a:lumMod val="10000"/>
              </a:schemeClr>
            </a:solidFill>
            <a:latin typeface="Dubai Light" panose="020B0303030403030204" pitchFamily="34" charset="-78"/>
            <a:cs typeface="Dubai Light" panose="020B0303030403030204" pitchFamily="34" charset="-78"/>
          </a:endParaRPr>
        </a:p>
      </dgm:t>
    </dgm:pt>
    <dgm:pt modelId="{81787483-D6C0-4D78-AF92-0FA1071781BB}" type="parTrans" cxnId="{D917B2A9-C975-4A42-A129-D72AFDCDB37B}">
      <dgm:prSet/>
      <dgm:spPr/>
      <dgm:t>
        <a:bodyPr/>
        <a:lstStyle/>
        <a:p>
          <a:pPr>
            <a:lnSpc>
              <a:spcPts val="2700"/>
            </a:lnSpc>
          </a:pPr>
          <a:endParaRPr lang="en-US" sz="2400">
            <a:solidFill>
              <a:schemeClr val="bg2">
                <a:lumMod val="10000"/>
              </a:schemeClr>
            </a:solidFill>
            <a:latin typeface="Dubai Light" panose="020B0303030403030204" pitchFamily="34" charset="-78"/>
            <a:cs typeface="Dubai Light" panose="020B0303030403030204" pitchFamily="34" charset="-78"/>
          </a:endParaRPr>
        </a:p>
      </dgm:t>
    </dgm:pt>
    <dgm:pt modelId="{8F41ABF3-0523-4DAA-A297-7D52335F8959}" type="sibTrans" cxnId="{D917B2A9-C975-4A42-A129-D72AFDCDB37B}">
      <dgm:prSet custT="1"/>
      <dgm:spPr>
        <a:ln w="19050">
          <a:solidFill>
            <a:schemeClr val="accent2"/>
          </a:solidFill>
        </a:ln>
      </dgm:spPr>
      <dgm:t>
        <a:bodyPr/>
        <a:lstStyle/>
        <a:p>
          <a:pPr>
            <a:lnSpc>
              <a:spcPts val="2700"/>
            </a:lnSpc>
          </a:pPr>
          <a:endParaRPr lang="en-US" sz="2400">
            <a:solidFill>
              <a:schemeClr val="bg2">
                <a:lumMod val="10000"/>
              </a:schemeClr>
            </a:solidFill>
            <a:latin typeface="Dubai Light" panose="020B0303030403030204" pitchFamily="34" charset="-78"/>
            <a:cs typeface="Dubai Light" panose="020B0303030403030204" pitchFamily="34" charset="-78"/>
          </a:endParaRPr>
        </a:p>
      </dgm:t>
    </dgm:pt>
    <dgm:pt modelId="{345AB763-1E1D-4F80-B415-DF0FC0B71003}">
      <dgm:prSet phldrT="[نص]" custT="1">
        <dgm:style>
          <a:lnRef idx="2">
            <a:schemeClr val="accent2"/>
          </a:lnRef>
          <a:fillRef idx="1">
            <a:schemeClr val="lt1"/>
          </a:fillRef>
          <a:effectRef idx="0">
            <a:schemeClr val="accent2"/>
          </a:effectRef>
          <a:fontRef idx="minor">
            <a:schemeClr val="dk1"/>
          </a:fontRef>
        </dgm:style>
      </dgm:prSet>
      <dgm:spPr>
        <a:ln w="19050"/>
      </dgm:spPr>
      <dgm:t>
        <a:bodyPr/>
        <a:lstStyle/>
        <a:p>
          <a:pPr>
            <a:lnSpc>
              <a:spcPts val="2900"/>
            </a:lnSpc>
          </a:pPr>
          <a:r>
            <a:rPr lang="ar-SA" sz="2400" kern="1200" dirty="0">
              <a:solidFill>
                <a:schemeClr val="bg2">
                  <a:lumMod val="10000"/>
                </a:schemeClr>
              </a:solidFill>
              <a:latin typeface="Dubai Light" panose="020B0303030403030204" pitchFamily="34" charset="-78"/>
              <a:cs typeface="Dubai Light" panose="020B0303030403030204" pitchFamily="34" charset="-78"/>
            </a:rPr>
            <a:t>وكذلك أحمد ورد عنه جملةٌ من الأقوال التي تصلح أن تكون قواعد، ومنها قوله: «</a:t>
          </a:r>
          <a:r>
            <a:rPr lang="ar-SA" sz="2400" b="1" kern="1200" dirty="0">
              <a:solidFill>
                <a:srgbClr val="22B8CB"/>
              </a:solidFill>
              <a:latin typeface="Dubai" panose="020B0503030403030204" pitchFamily="34" charset="-78"/>
              <a:ea typeface="+mn-ea"/>
              <a:cs typeface="Dubai" panose="020B0503030403030204" pitchFamily="34" charset="-78"/>
            </a:rPr>
            <a:t>كلُّ شيءٍ يشتبه عليك فدعه</a:t>
          </a:r>
          <a:r>
            <a:rPr lang="ar-SA" sz="2400" kern="1200" dirty="0">
              <a:solidFill>
                <a:schemeClr val="bg2">
                  <a:lumMod val="10000"/>
                </a:schemeClr>
              </a:solidFill>
              <a:latin typeface="Dubai Light" panose="020B0303030403030204" pitchFamily="34" charset="-78"/>
              <a:cs typeface="Dubai Light" panose="020B0303030403030204" pitchFamily="34" charset="-78"/>
            </a:rPr>
            <a:t>».</a:t>
          </a:r>
          <a:endParaRPr lang="en-US" sz="2400" kern="1200" dirty="0">
            <a:solidFill>
              <a:schemeClr val="bg2">
                <a:lumMod val="10000"/>
              </a:schemeClr>
            </a:solidFill>
            <a:latin typeface="Dubai Light" panose="020B0303030403030204" pitchFamily="34" charset="-78"/>
            <a:cs typeface="Dubai Light" panose="020B0303030403030204" pitchFamily="34" charset="-78"/>
          </a:endParaRPr>
        </a:p>
      </dgm:t>
    </dgm:pt>
    <dgm:pt modelId="{AD34AEA4-DA99-4ECB-AE98-43BCF18FAEA9}" type="parTrans" cxnId="{A46622F7-92EE-405C-B6F9-EF7E442C2CB9}">
      <dgm:prSet/>
      <dgm:spPr/>
      <dgm:t>
        <a:bodyPr/>
        <a:lstStyle/>
        <a:p>
          <a:pPr>
            <a:lnSpc>
              <a:spcPts val="2700"/>
            </a:lnSpc>
          </a:pPr>
          <a:endParaRPr lang="en-US" sz="2400">
            <a:solidFill>
              <a:schemeClr val="bg2">
                <a:lumMod val="10000"/>
              </a:schemeClr>
            </a:solidFill>
            <a:latin typeface="Dubai Light" panose="020B0303030403030204" pitchFamily="34" charset="-78"/>
            <a:cs typeface="Dubai Light" panose="020B0303030403030204" pitchFamily="34" charset="-78"/>
          </a:endParaRPr>
        </a:p>
      </dgm:t>
    </dgm:pt>
    <dgm:pt modelId="{EF2750DA-C4D6-45D8-874F-AF5608678406}" type="sibTrans" cxnId="{A46622F7-92EE-405C-B6F9-EF7E442C2CB9}">
      <dgm:prSet custT="1"/>
      <dgm:spPr>
        <a:ln w="19050">
          <a:solidFill>
            <a:schemeClr val="accent2"/>
          </a:solidFill>
        </a:ln>
      </dgm:spPr>
      <dgm:t>
        <a:bodyPr/>
        <a:lstStyle/>
        <a:p>
          <a:pPr>
            <a:lnSpc>
              <a:spcPts val="2700"/>
            </a:lnSpc>
          </a:pPr>
          <a:endParaRPr lang="en-US" sz="2400">
            <a:solidFill>
              <a:schemeClr val="bg2">
                <a:lumMod val="10000"/>
              </a:schemeClr>
            </a:solidFill>
            <a:latin typeface="Dubai Light" panose="020B0303030403030204" pitchFamily="34" charset="-78"/>
            <a:cs typeface="Dubai Light" panose="020B0303030403030204" pitchFamily="34" charset="-78"/>
          </a:endParaRPr>
        </a:p>
      </dgm:t>
    </dgm:pt>
    <dgm:pt modelId="{878F9894-D1DE-4F39-B7FA-9A62B3276868}">
      <dgm:prSet phldrT="[نص]" custT="1">
        <dgm:style>
          <a:lnRef idx="2">
            <a:schemeClr val="accent2"/>
          </a:lnRef>
          <a:fillRef idx="1">
            <a:schemeClr val="lt1"/>
          </a:fillRef>
          <a:effectRef idx="0">
            <a:schemeClr val="accent2"/>
          </a:effectRef>
          <a:fontRef idx="minor">
            <a:schemeClr val="dk1"/>
          </a:fontRef>
        </dgm:style>
      </dgm:prSet>
      <dgm:spPr>
        <a:ln w="19050"/>
      </dgm:spPr>
      <dgm:t>
        <a:bodyPr/>
        <a:lstStyle/>
        <a:p>
          <a:pPr>
            <a:lnSpc>
              <a:spcPts val="3000"/>
            </a:lnSpc>
          </a:pPr>
          <a:r>
            <a:rPr lang="ar-SA" sz="2400" dirty="0">
              <a:solidFill>
                <a:schemeClr val="bg2">
                  <a:lumMod val="10000"/>
                </a:schemeClr>
              </a:solidFill>
              <a:latin typeface="Dubai Light" panose="020B0303030403030204" pitchFamily="34" charset="-78"/>
              <a:cs typeface="Dubai Light" panose="020B0303030403030204" pitchFamily="34" charset="-78"/>
            </a:rPr>
            <a:t>وقد استمرّ نثر القواعد في كتب الفقه بعد عهود هؤلاء الأئمّة، وذلك في </a:t>
          </a:r>
          <a:r>
            <a:rPr lang="ar-SA" sz="2400" dirty="0">
              <a:solidFill>
                <a:schemeClr val="bg2">
                  <a:lumMod val="10000"/>
                </a:schemeClr>
              </a:solidFill>
              <a:latin typeface="Dubai" panose="020B0503030403030204" pitchFamily="34" charset="-78"/>
              <a:cs typeface="Dubai" panose="020B0503030403030204" pitchFamily="34" charset="-78"/>
            </a:rPr>
            <a:t>كتب أتباعهم من العلماء</a:t>
          </a:r>
          <a:r>
            <a:rPr lang="ar-SA" sz="2400" dirty="0">
              <a:solidFill>
                <a:schemeClr val="bg2">
                  <a:lumMod val="10000"/>
                </a:schemeClr>
              </a:solidFill>
              <a:latin typeface="Dubai Light" panose="020B0303030403030204" pitchFamily="34" charset="-78"/>
              <a:cs typeface="Dubai Light" panose="020B0303030403030204" pitchFamily="34" charset="-78"/>
            </a:rPr>
            <a:t>.</a:t>
          </a:r>
          <a:endParaRPr lang="en-US" sz="2400" dirty="0">
            <a:solidFill>
              <a:schemeClr val="bg2">
                <a:lumMod val="10000"/>
              </a:schemeClr>
            </a:solidFill>
            <a:latin typeface="Dubai Light" panose="020B0303030403030204" pitchFamily="34" charset="-78"/>
            <a:cs typeface="Dubai Light" panose="020B0303030403030204" pitchFamily="34" charset="-78"/>
          </a:endParaRPr>
        </a:p>
      </dgm:t>
    </dgm:pt>
    <dgm:pt modelId="{13D1B75A-B151-4211-B04E-7C56BB09803A}" type="parTrans" cxnId="{F48DCF88-0C7B-4423-B22C-C54236C71958}">
      <dgm:prSet/>
      <dgm:spPr/>
      <dgm:t>
        <a:bodyPr/>
        <a:lstStyle/>
        <a:p>
          <a:pPr>
            <a:lnSpc>
              <a:spcPts val="2700"/>
            </a:lnSpc>
          </a:pPr>
          <a:endParaRPr lang="en-US" sz="2400">
            <a:solidFill>
              <a:schemeClr val="bg2">
                <a:lumMod val="10000"/>
              </a:schemeClr>
            </a:solidFill>
            <a:latin typeface="Dubai Light" panose="020B0303030403030204" pitchFamily="34" charset="-78"/>
            <a:cs typeface="Dubai Light" panose="020B0303030403030204" pitchFamily="34" charset="-78"/>
          </a:endParaRPr>
        </a:p>
      </dgm:t>
    </dgm:pt>
    <dgm:pt modelId="{315C0D8D-3C58-416B-B31E-69E939DDCA15}" type="sibTrans" cxnId="{F48DCF88-0C7B-4423-B22C-C54236C71958}">
      <dgm:prSet/>
      <dgm:spPr>
        <a:ln w="19050">
          <a:solidFill>
            <a:schemeClr val="accent2"/>
          </a:solidFill>
        </a:ln>
      </dgm:spPr>
      <dgm:t>
        <a:bodyPr/>
        <a:lstStyle/>
        <a:p>
          <a:pPr>
            <a:lnSpc>
              <a:spcPts val="2700"/>
            </a:lnSpc>
          </a:pPr>
          <a:endParaRPr lang="en-US" sz="2400">
            <a:solidFill>
              <a:schemeClr val="bg2">
                <a:lumMod val="10000"/>
              </a:schemeClr>
            </a:solidFill>
            <a:latin typeface="Dubai Light" panose="020B0303030403030204" pitchFamily="34" charset="-78"/>
            <a:cs typeface="Dubai Light" panose="020B0303030403030204" pitchFamily="34" charset="-78"/>
          </a:endParaRPr>
        </a:p>
      </dgm:t>
    </dgm:pt>
    <dgm:pt modelId="{549AB312-E2A7-443B-AA6E-48D1F6E6A41B}" type="pres">
      <dgm:prSet presAssocID="{017A71AB-7D3D-4A12-AB28-5E6E35936AD7}" presName="Name0" presStyleCnt="0">
        <dgm:presLayoutVars>
          <dgm:dir val="rev"/>
          <dgm:resizeHandles val="exact"/>
        </dgm:presLayoutVars>
      </dgm:prSet>
      <dgm:spPr/>
      <dgm:t>
        <a:bodyPr/>
        <a:lstStyle/>
        <a:p>
          <a:endParaRPr lang="en-US"/>
        </a:p>
      </dgm:t>
    </dgm:pt>
    <dgm:pt modelId="{5E542BDB-25E6-466C-B3FD-32905CAA1BBB}" type="pres">
      <dgm:prSet presAssocID="{78CF3B81-4FCB-45B8-AD77-63A2EA206B2E}" presName="node" presStyleLbl="node1" presStyleIdx="0" presStyleCnt="5" custScaleX="177156" custScaleY="177156" custLinFactNeighborX="-2255" custLinFactNeighborY="-49817">
        <dgm:presLayoutVars>
          <dgm:bulletEnabled val="1"/>
        </dgm:presLayoutVars>
      </dgm:prSet>
      <dgm:spPr>
        <a:prstGeom prst="snip2DiagRect">
          <a:avLst/>
        </a:prstGeom>
      </dgm:spPr>
      <dgm:t>
        <a:bodyPr/>
        <a:lstStyle/>
        <a:p>
          <a:endParaRPr lang="en-US"/>
        </a:p>
      </dgm:t>
    </dgm:pt>
    <dgm:pt modelId="{15C20E66-2379-4CE8-AC5B-F9CBC1A9FBA5}" type="pres">
      <dgm:prSet presAssocID="{75C6FA20-30A5-498D-AED5-F9D74E68DF00}" presName="sibTrans" presStyleLbl="sibTrans1D1" presStyleIdx="0" presStyleCnt="4"/>
      <dgm:spPr/>
      <dgm:t>
        <a:bodyPr/>
        <a:lstStyle/>
        <a:p>
          <a:endParaRPr lang="en-US"/>
        </a:p>
      </dgm:t>
    </dgm:pt>
    <dgm:pt modelId="{1E17C69D-91E9-4D14-B7AC-0768B1FE17B2}" type="pres">
      <dgm:prSet presAssocID="{75C6FA20-30A5-498D-AED5-F9D74E68DF00}" presName="connectorText" presStyleLbl="sibTrans1D1" presStyleIdx="0" presStyleCnt="4"/>
      <dgm:spPr/>
      <dgm:t>
        <a:bodyPr/>
        <a:lstStyle/>
        <a:p>
          <a:endParaRPr lang="en-US"/>
        </a:p>
      </dgm:t>
    </dgm:pt>
    <dgm:pt modelId="{5C017FEA-C33A-47D2-8F01-7BD91E1026C2}" type="pres">
      <dgm:prSet presAssocID="{C142FC0D-4DC1-45FF-8D7B-019A3C578BE2}" presName="node" presStyleLbl="node1" presStyleIdx="1" presStyleCnt="5" custScaleX="215789" custScaleY="237770">
        <dgm:presLayoutVars>
          <dgm:bulletEnabled val="1"/>
        </dgm:presLayoutVars>
      </dgm:prSet>
      <dgm:spPr>
        <a:prstGeom prst="snip2DiagRect">
          <a:avLst/>
        </a:prstGeom>
      </dgm:spPr>
      <dgm:t>
        <a:bodyPr/>
        <a:lstStyle/>
        <a:p>
          <a:endParaRPr lang="en-US"/>
        </a:p>
      </dgm:t>
    </dgm:pt>
    <dgm:pt modelId="{662D4493-1F5C-402B-AEA8-36F97595E92C}" type="pres">
      <dgm:prSet presAssocID="{412C4D30-3E55-4259-BB9B-C3CF6CD992DD}" presName="sibTrans" presStyleLbl="sibTrans1D1" presStyleIdx="1" presStyleCnt="4"/>
      <dgm:spPr/>
      <dgm:t>
        <a:bodyPr/>
        <a:lstStyle/>
        <a:p>
          <a:endParaRPr lang="en-US"/>
        </a:p>
      </dgm:t>
    </dgm:pt>
    <dgm:pt modelId="{630FB126-C84B-42A4-B3FE-AEA104835709}" type="pres">
      <dgm:prSet presAssocID="{412C4D30-3E55-4259-BB9B-C3CF6CD992DD}" presName="connectorText" presStyleLbl="sibTrans1D1" presStyleIdx="1" presStyleCnt="4"/>
      <dgm:spPr/>
      <dgm:t>
        <a:bodyPr/>
        <a:lstStyle/>
        <a:p>
          <a:endParaRPr lang="en-US"/>
        </a:p>
      </dgm:t>
    </dgm:pt>
    <dgm:pt modelId="{72BD78C3-63B3-4DF2-9BEF-C99FF7B3DDFB}" type="pres">
      <dgm:prSet presAssocID="{8E79E8D5-A46A-49A1-B85C-BA5F76F417A5}" presName="node" presStyleLbl="node1" presStyleIdx="2" presStyleCnt="5" custScaleX="177156" custScaleY="242485">
        <dgm:presLayoutVars>
          <dgm:bulletEnabled val="1"/>
        </dgm:presLayoutVars>
      </dgm:prSet>
      <dgm:spPr>
        <a:prstGeom prst="snip2DiagRect">
          <a:avLst/>
        </a:prstGeom>
      </dgm:spPr>
      <dgm:t>
        <a:bodyPr/>
        <a:lstStyle/>
        <a:p>
          <a:endParaRPr lang="en-US"/>
        </a:p>
      </dgm:t>
    </dgm:pt>
    <dgm:pt modelId="{344CEA8F-83C3-409D-9A7F-F10815ABC337}" type="pres">
      <dgm:prSet presAssocID="{8F41ABF3-0523-4DAA-A297-7D52335F8959}" presName="sibTrans" presStyleLbl="sibTrans1D1" presStyleIdx="2" presStyleCnt="4"/>
      <dgm:spPr/>
      <dgm:t>
        <a:bodyPr/>
        <a:lstStyle/>
        <a:p>
          <a:endParaRPr lang="en-US"/>
        </a:p>
      </dgm:t>
    </dgm:pt>
    <dgm:pt modelId="{722B9FA6-F92F-47CB-BF5D-0CF75212157C}" type="pres">
      <dgm:prSet presAssocID="{8F41ABF3-0523-4DAA-A297-7D52335F8959}" presName="connectorText" presStyleLbl="sibTrans1D1" presStyleIdx="2" presStyleCnt="4"/>
      <dgm:spPr/>
      <dgm:t>
        <a:bodyPr/>
        <a:lstStyle/>
        <a:p>
          <a:endParaRPr lang="en-US"/>
        </a:p>
      </dgm:t>
    </dgm:pt>
    <dgm:pt modelId="{030EF35C-EA1E-4C59-8144-B5A9CA63C7E4}" type="pres">
      <dgm:prSet presAssocID="{345AB763-1E1D-4F80-B415-DF0FC0B71003}" presName="node" presStyleLbl="node1" presStyleIdx="3" presStyleCnt="5" custScaleX="243890" custScaleY="238492" custLinFactNeighborX="-17850" custLinFactNeighborY="43157">
        <dgm:presLayoutVars>
          <dgm:bulletEnabled val="1"/>
        </dgm:presLayoutVars>
      </dgm:prSet>
      <dgm:spPr>
        <a:prstGeom prst="snip2DiagRect">
          <a:avLst/>
        </a:prstGeom>
      </dgm:spPr>
      <dgm:t>
        <a:bodyPr/>
        <a:lstStyle/>
        <a:p>
          <a:endParaRPr lang="en-US"/>
        </a:p>
      </dgm:t>
    </dgm:pt>
    <dgm:pt modelId="{AC2E5208-1FDC-4633-86FA-F514CFCA7DC7}" type="pres">
      <dgm:prSet presAssocID="{EF2750DA-C4D6-45D8-874F-AF5608678406}" presName="sibTrans" presStyleLbl="sibTrans1D1" presStyleIdx="3" presStyleCnt="4"/>
      <dgm:spPr/>
      <dgm:t>
        <a:bodyPr/>
        <a:lstStyle/>
        <a:p>
          <a:endParaRPr lang="en-US"/>
        </a:p>
      </dgm:t>
    </dgm:pt>
    <dgm:pt modelId="{8157B070-66B7-461D-9F9C-F9F6F94A0592}" type="pres">
      <dgm:prSet presAssocID="{EF2750DA-C4D6-45D8-874F-AF5608678406}" presName="connectorText" presStyleLbl="sibTrans1D1" presStyleIdx="3" presStyleCnt="4"/>
      <dgm:spPr/>
      <dgm:t>
        <a:bodyPr/>
        <a:lstStyle/>
        <a:p>
          <a:endParaRPr lang="en-US"/>
        </a:p>
      </dgm:t>
    </dgm:pt>
    <dgm:pt modelId="{2B7936E5-1164-4A11-9131-E529D299A957}" type="pres">
      <dgm:prSet presAssocID="{878F9894-D1DE-4F39-B7FA-9A62B3276868}" presName="node" presStyleLbl="node1" presStyleIdx="4" presStyleCnt="5" custScaleX="240950" custScaleY="242316" custLinFactX="-55097" custLinFactNeighborX="-100000" custLinFactNeighborY="42614">
        <dgm:presLayoutVars>
          <dgm:bulletEnabled val="1"/>
        </dgm:presLayoutVars>
      </dgm:prSet>
      <dgm:spPr>
        <a:prstGeom prst="snip2DiagRect">
          <a:avLst/>
        </a:prstGeom>
      </dgm:spPr>
      <dgm:t>
        <a:bodyPr/>
        <a:lstStyle/>
        <a:p>
          <a:endParaRPr lang="en-US"/>
        </a:p>
      </dgm:t>
    </dgm:pt>
  </dgm:ptLst>
  <dgm:cxnLst>
    <dgm:cxn modelId="{86AB4D45-221F-498D-9C13-3A98913930BE}" type="presOf" srcId="{412C4D30-3E55-4259-BB9B-C3CF6CD992DD}" destId="{662D4493-1F5C-402B-AEA8-36F97595E92C}" srcOrd="0" destOrd="0" presId="urn:microsoft.com/office/officeart/2005/8/layout/bProcess3"/>
    <dgm:cxn modelId="{BFC4E6AF-5C2C-4AEB-A864-D255A8978A18}" srcId="{017A71AB-7D3D-4A12-AB28-5E6E35936AD7}" destId="{78CF3B81-4FCB-45B8-AD77-63A2EA206B2E}" srcOrd="0" destOrd="0" parTransId="{12C1A04F-4C18-4F4D-AB41-3CC908CEDA17}" sibTransId="{75C6FA20-30A5-498D-AED5-F9D74E68DF00}"/>
    <dgm:cxn modelId="{A46622F7-92EE-405C-B6F9-EF7E442C2CB9}" srcId="{017A71AB-7D3D-4A12-AB28-5E6E35936AD7}" destId="{345AB763-1E1D-4F80-B415-DF0FC0B71003}" srcOrd="3" destOrd="0" parTransId="{AD34AEA4-DA99-4ECB-AE98-43BCF18FAEA9}" sibTransId="{EF2750DA-C4D6-45D8-874F-AF5608678406}"/>
    <dgm:cxn modelId="{F48DCF88-0C7B-4423-B22C-C54236C71958}" srcId="{017A71AB-7D3D-4A12-AB28-5E6E35936AD7}" destId="{878F9894-D1DE-4F39-B7FA-9A62B3276868}" srcOrd="4" destOrd="0" parTransId="{13D1B75A-B151-4211-B04E-7C56BB09803A}" sibTransId="{315C0D8D-3C58-416B-B31E-69E939DDCA15}"/>
    <dgm:cxn modelId="{79F8B863-B341-41BE-B440-9DFAF56BECFD}" srcId="{017A71AB-7D3D-4A12-AB28-5E6E35936AD7}" destId="{C142FC0D-4DC1-45FF-8D7B-019A3C578BE2}" srcOrd="1" destOrd="0" parTransId="{423B66C4-8C95-430A-A7F1-124A7DD639E4}" sibTransId="{412C4D30-3E55-4259-BB9B-C3CF6CD992DD}"/>
    <dgm:cxn modelId="{BE04E3A6-F5A4-4C1E-8B23-3210B0595A44}" type="presOf" srcId="{C142FC0D-4DC1-45FF-8D7B-019A3C578BE2}" destId="{5C017FEA-C33A-47D2-8F01-7BD91E1026C2}" srcOrd="0" destOrd="0" presId="urn:microsoft.com/office/officeart/2005/8/layout/bProcess3"/>
    <dgm:cxn modelId="{B5D74E1D-CC3B-443A-A7F0-320318C75CA4}" type="presOf" srcId="{878F9894-D1DE-4F39-B7FA-9A62B3276868}" destId="{2B7936E5-1164-4A11-9131-E529D299A957}" srcOrd="0" destOrd="0" presId="urn:microsoft.com/office/officeart/2005/8/layout/bProcess3"/>
    <dgm:cxn modelId="{8A535639-986D-4B13-9D04-6DEE53EC2452}" type="presOf" srcId="{8F41ABF3-0523-4DAA-A297-7D52335F8959}" destId="{722B9FA6-F92F-47CB-BF5D-0CF75212157C}" srcOrd="1" destOrd="0" presId="urn:microsoft.com/office/officeart/2005/8/layout/bProcess3"/>
    <dgm:cxn modelId="{D917B2A9-C975-4A42-A129-D72AFDCDB37B}" srcId="{017A71AB-7D3D-4A12-AB28-5E6E35936AD7}" destId="{8E79E8D5-A46A-49A1-B85C-BA5F76F417A5}" srcOrd="2" destOrd="0" parTransId="{81787483-D6C0-4D78-AF92-0FA1071781BB}" sibTransId="{8F41ABF3-0523-4DAA-A297-7D52335F8959}"/>
    <dgm:cxn modelId="{2BD206B3-708E-4749-80E1-94FCE1D64DAF}" type="presOf" srcId="{EF2750DA-C4D6-45D8-874F-AF5608678406}" destId="{AC2E5208-1FDC-4633-86FA-F514CFCA7DC7}" srcOrd="0" destOrd="0" presId="urn:microsoft.com/office/officeart/2005/8/layout/bProcess3"/>
    <dgm:cxn modelId="{5444D573-9E0D-4788-A4E7-870CFB492499}" type="presOf" srcId="{345AB763-1E1D-4F80-B415-DF0FC0B71003}" destId="{030EF35C-EA1E-4C59-8144-B5A9CA63C7E4}" srcOrd="0" destOrd="0" presId="urn:microsoft.com/office/officeart/2005/8/layout/bProcess3"/>
    <dgm:cxn modelId="{23C9FA00-C12E-4275-A3BC-B6CA4F56791E}" type="presOf" srcId="{017A71AB-7D3D-4A12-AB28-5E6E35936AD7}" destId="{549AB312-E2A7-443B-AA6E-48D1F6E6A41B}" srcOrd="0" destOrd="0" presId="urn:microsoft.com/office/officeart/2005/8/layout/bProcess3"/>
    <dgm:cxn modelId="{B1F41D08-A0E0-4925-99DD-BDC6FEE44A4C}" type="presOf" srcId="{412C4D30-3E55-4259-BB9B-C3CF6CD992DD}" destId="{630FB126-C84B-42A4-B3FE-AEA104835709}" srcOrd="1" destOrd="0" presId="urn:microsoft.com/office/officeart/2005/8/layout/bProcess3"/>
    <dgm:cxn modelId="{058CEB6C-5465-4D6B-86B0-3F2B13B3FC13}" type="presOf" srcId="{8E79E8D5-A46A-49A1-B85C-BA5F76F417A5}" destId="{72BD78C3-63B3-4DF2-9BEF-C99FF7B3DDFB}" srcOrd="0" destOrd="0" presId="urn:microsoft.com/office/officeart/2005/8/layout/bProcess3"/>
    <dgm:cxn modelId="{CE7882AF-6C08-4EBD-B058-9ED8F712031A}" type="presOf" srcId="{78CF3B81-4FCB-45B8-AD77-63A2EA206B2E}" destId="{5E542BDB-25E6-466C-B3FD-32905CAA1BBB}" srcOrd="0" destOrd="0" presId="urn:microsoft.com/office/officeart/2005/8/layout/bProcess3"/>
    <dgm:cxn modelId="{C022C1BD-2A06-48B1-B0FA-B2DC8DC37DFD}" type="presOf" srcId="{8F41ABF3-0523-4DAA-A297-7D52335F8959}" destId="{344CEA8F-83C3-409D-9A7F-F10815ABC337}" srcOrd="0" destOrd="0" presId="urn:microsoft.com/office/officeart/2005/8/layout/bProcess3"/>
    <dgm:cxn modelId="{2AB5080B-259D-4E3F-AC3D-1536DBE5FA9A}" type="presOf" srcId="{75C6FA20-30A5-498D-AED5-F9D74E68DF00}" destId="{15C20E66-2379-4CE8-AC5B-F9CBC1A9FBA5}" srcOrd="0" destOrd="0" presId="urn:microsoft.com/office/officeart/2005/8/layout/bProcess3"/>
    <dgm:cxn modelId="{6B6F680F-32BA-406B-BF6B-A617B23D585D}" type="presOf" srcId="{EF2750DA-C4D6-45D8-874F-AF5608678406}" destId="{8157B070-66B7-461D-9F9C-F9F6F94A0592}" srcOrd="1" destOrd="0" presId="urn:microsoft.com/office/officeart/2005/8/layout/bProcess3"/>
    <dgm:cxn modelId="{6C08889C-7EF8-4A70-8DC7-14A7634DE04B}" type="presOf" srcId="{75C6FA20-30A5-498D-AED5-F9D74E68DF00}" destId="{1E17C69D-91E9-4D14-B7AC-0768B1FE17B2}" srcOrd="1" destOrd="0" presId="urn:microsoft.com/office/officeart/2005/8/layout/bProcess3"/>
    <dgm:cxn modelId="{ECF95244-CAC7-4B64-8E55-3745D5D57264}" type="presParOf" srcId="{549AB312-E2A7-443B-AA6E-48D1F6E6A41B}" destId="{5E542BDB-25E6-466C-B3FD-32905CAA1BBB}" srcOrd="0" destOrd="0" presId="urn:microsoft.com/office/officeart/2005/8/layout/bProcess3"/>
    <dgm:cxn modelId="{D1638515-DC14-4AB0-9C83-36E1867C0114}" type="presParOf" srcId="{549AB312-E2A7-443B-AA6E-48D1F6E6A41B}" destId="{15C20E66-2379-4CE8-AC5B-F9CBC1A9FBA5}" srcOrd="1" destOrd="0" presId="urn:microsoft.com/office/officeart/2005/8/layout/bProcess3"/>
    <dgm:cxn modelId="{774A351D-D87A-49A7-A5E5-A9230F20593D}" type="presParOf" srcId="{15C20E66-2379-4CE8-AC5B-F9CBC1A9FBA5}" destId="{1E17C69D-91E9-4D14-B7AC-0768B1FE17B2}" srcOrd="0" destOrd="0" presId="urn:microsoft.com/office/officeart/2005/8/layout/bProcess3"/>
    <dgm:cxn modelId="{72746BE8-2D04-4693-9CEF-9B388CA6998E}" type="presParOf" srcId="{549AB312-E2A7-443B-AA6E-48D1F6E6A41B}" destId="{5C017FEA-C33A-47D2-8F01-7BD91E1026C2}" srcOrd="2" destOrd="0" presId="urn:microsoft.com/office/officeart/2005/8/layout/bProcess3"/>
    <dgm:cxn modelId="{E9CD5EE6-90A5-4B2C-8F9C-3469C0FCF247}" type="presParOf" srcId="{549AB312-E2A7-443B-AA6E-48D1F6E6A41B}" destId="{662D4493-1F5C-402B-AEA8-36F97595E92C}" srcOrd="3" destOrd="0" presId="urn:microsoft.com/office/officeart/2005/8/layout/bProcess3"/>
    <dgm:cxn modelId="{2B748F2B-E258-44E0-B7DB-3BFB6A18F871}" type="presParOf" srcId="{662D4493-1F5C-402B-AEA8-36F97595E92C}" destId="{630FB126-C84B-42A4-B3FE-AEA104835709}" srcOrd="0" destOrd="0" presId="urn:microsoft.com/office/officeart/2005/8/layout/bProcess3"/>
    <dgm:cxn modelId="{3B6834BA-8C26-466A-BCAF-B583462437E3}" type="presParOf" srcId="{549AB312-E2A7-443B-AA6E-48D1F6E6A41B}" destId="{72BD78C3-63B3-4DF2-9BEF-C99FF7B3DDFB}" srcOrd="4" destOrd="0" presId="urn:microsoft.com/office/officeart/2005/8/layout/bProcess3"/>
    <dgm:cxn modelId="{1639771F-CE96-4391-9101-D899643BA950}" type="presParOf" srcId="{549AB312-E2A7-443B-AA6E-48D1F6E6A41B}" destId="{344CEA8F-83C3-409D-9A7F-F10815ABC337}" srcOrd="5" destOrd="0" presId="urn:microsoft.com/office/officeart/2005/8/layout/bProcess3"/>
    <dgm:cxn modelId="{8DB8EF69-E399-4A90-BEEE-45BD860886C2}" type="presParOf" srcId="{344CEA8F-83C3-409D-9A7F-F10815ABC337}" destId="{722B9FA6-F92F-47CB-BF5D-0CF75212157C}" srcOrd="0" destOrd="0" presId="urn:microsoft.com/office/officeart/2005/8/layout/bProcess3"/>
    <dgm:cxn modelId="{DA6AADC2-CCD9-435D-864A-CD6926D3D1E5}" type="presParOf" srcId="{549AB312-E2A7-443B-AA6E-48D1F6E6A41B}" destId="{030EF35C-EA1E-4C59-8144-B5A9CA63C7E4}" srcOrd="6" destOrd="0" presId="urn:microsoft.com/office/officeart/2005/8/layout/bProcess3"/>
    <dgm:cxn modelId="{1743B57F-0A76-478B-8889-A0BA5DD793CC}" type="presParOf" srcId="{549AB312-E2A7-443B-AA6E-48D1F6E6A41B}" destId="{AC2E5208-1FDC-4633-86FA-F514CFCA7DC7}" srcOrd="7" destOrd="0" presId="urn:microsoft.com/office/officeart/2005/8/layout/bProcess3"/>
    <dgm:cxn modelId="{7C397C5C-D1DB-4574-B48D-5DDA87047F36}" type="presParOf" srcId="{AC2E5208-1FDC-4633-86FA-F514CFCA7DC7}" destId="{8157B070-66B7-461D-9F9C-F9F6F94A0592}" srcOrd="0" destOrd="0" presId="urn:microsoft.com/office/officeart/2005/8/layout/bProcess3"/>
    <dgm:cxn modelId="{CA093FA3-A83A-448E-957D-849E93D0A651}" type="presParOf" srcId="{549AB312-E2A7-443B-AA6E-48D1F6E6A41B}" destId="{2B7936E5-1164-4A11-9131-E529D299A957}"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7A71AB-7D3D-4A12-AB28-5E6E35936AD7}"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78CF3B81-4FCB-45B8-AD77-63A2EA206B2E}">
      <dgm:prSet phldrT="[نص]" custT="1"/>
      <dgm:spPr>
        <a:solidFill>
          <a:srgbClr val="22B8CB">
            <a:lumMod val="20000"/>
            <a:lumOff val="80000"/>
          </a:srgbClr>
        </a:solidFill>
        <a:ln w="19050" cap="flat" cmpd="sng" algn="ctr">
          <a:noFill/>
          <a:prstDash val="solid"/>
          <a:miter lim="800000"/>
        </a:ln>
        <a:effectLst/>
      </dgm:spPr>
      <dgm:t>
        <a:bodyPr spcFirstLastPara="0" vert="horz" wrap="square" lIns="199136" tIns="199136" rIns="199136" bIns="199136" numCol="1" spcCol="1270" anchor="ctr" anchorCtr="0"/>
        <a:lstStyle/>
        <a:p>
          <a:pPr marL="0" lvl="0" indent="0" algn="ctr" defTabSz="1244600">
            <a:lnSpc>
              <a:spcPct val="100000"/>
            </a:lnSpc>
            <a:spcBef>
              <a:spcPct val="0"/>
            </a:spcBef>
            <a:spcAft>
              <a:spcPct val="35000"/>
            </a:spcAft>
            <a:buNone/>
          </a:pPr>
          <a:r>
            <a:rPr lang="ar-SA" sz="2800" b="0" kern="1200" dirty="0">
              <a:solidFill>
                <a:srgbClr val="E7E6E6">
                  <a:lumMod val="10000"/>
                </a:srgbClr>
              </a:solidFill>
              <a:latin typeface="Dubai" panose="020B0503030403030204" pitchFamily="34" charset="-78"/>
              <a:ea typeface="+mn-ea"/>
              <a:cs typeface="Dubai" panose="020B0503030403030204" pitchFamily="34" charset="-78"/>
            </a:rPr>
            <a:t>   تدوين القواعد الفقهيّة</a:t>
          </a:r>
          <a:endParaRPr lang="en-US" sz="2800" b="0" kern="1200" dirty="0">
            <a:solidFill>
              <a:srgbClr val="E7E6E6">
                <a:lumMod val="10000"/>
              </a:srgbClr>
            </a:solidFill>
            <a:latin typeface="Dubai" panose="020B0503030403030204" pitchFamily="34" charset="-78"/>
            <a:ea typeface="+mn-ea"/>
            <a:cs typeface="Dubai" panose="020B0503030403030204" pitchFamily="34" charset="-78"/>
          </a:endParaRPr>
        </a:p>
      </dgm:t>
    </dgm:pt>
    <dgm:pt modelId="{12C1A04F-4C18-4F4D-AB41-3CC908CEDA17}" type="parTrans" cxnId="{BFC4E6AF-5C2C-4AEB-A864-D255A8978A18}">
      <dgm:prSet/>
      <dgm:spPr/>
      <dgm:t>
        <a:bodyPr/>
        <a:lstStyle/>
        <a:p>
          <a:endParaRPr lang="en-US" sz="2400">
            <a:latin typeface="Dubai Light" panose="020B0303030403030204" pitchFamily="34" charset="-78"/>
            <a:cs typeface="Dubai Light" panose="020B0303030403030204" pitchFamily="34" charset="-78"/>
          </a:endParaRPr>
        </a:p>
      </dgm:t>
    </dgm:pt>
    <dgm:pt modelId="{75C6FA20-30A5-498D-AED5-F9D74E68DF00}" type="sibTrans" cxnId="{BFC4E6AF-5C2C-4AEB-A864-D255A8978A18}">
      <dgm:prSet custT="1"/>
      <dgm:spPr>
        <a:ln w="19050">
          <a:solidFill>
            <a:schemeClr val="accent2"/>
          </a:solidFill>
        </a:ln>
      </dgm:spPr>
      <dgm:t>
        <a:bodyPr/>
        <a:lstStyle/>
        <a:p>
          <a:endParaRPr lang="en-US" sz="2400">
            <a:latin typeface="Dubai Light" panose="020B0303030403030204" pitchFamily="34" charset="-78"/>
            <a:cs typeface="Dubai Light" panose="020B0303030403030204" pitchFamily="34" charset="-78"/>
          </a:endParaRPr>
        </a:p>
      </dgm:t>
    </dgm:pt>
    <dgm:pt modelId="{C142FC0D-4DC1-45FF-8D7B-019A3C578BE2}">
      <dgm:prSet phldrT="[نص]" custT="1">
        <dgm:style>
          <a:lnRef idx="2">
            <a:schemeClr val="accent2"/>
          </a:lnRef>
          <a:fillRef idx="1">
            <a:schemeClr val="lt1"/>
          </a:fillRef>
          <a:effectRef idx="0">
            <a:schemeClr val="accent2"/>
          </a:effectRef>
          <a:fontRef idx="minor">
            <a:schemeClr val="dk1"/>
          </a:fontRef>
        </dgm:style>
      </dgm:prSet>
      <dgm:spPr>
        <a:ln w="19050">
          <a:solidFill>
            <a:schemeClr val="accent2"/>
          </a:solidFill>
        </a:ln>
      </dgm:spPr>
      <dgm:t>
        <a:bodyPr spcFirstLastPara="0" vert="horz" wrap="square" lIns="170688" tIns="170688" rIns="170688" bIns="170688" numCol="1" spcCol="1270" anchor="ctr" anchorCtr="0"/>
        <a:lstStyle/>
        <a:p>
          <a:pPr marL="0" lvl="0" indent="0" algn="ctr" defTabSz="1066800">
            <a:lnSpc>
              <a:spcPts val="2700"/>
            </a:lnSpc>
            <a:spcBef>
              <a:spcPct val="0"/>
            </a:spcBef>
            <a:spcAft>
              <a:spcPct val="35000"/>
            </a:spcAft>
            <a:buNone/>
          </a:pPr>
          <a:r>
            <a:rPr lang="ar-SA" sz="2800" kern="1200" dirty="0">
              <a:solidFill>
                <a:srgbClr val="E7E6E6">
                  <a:lumMod val="10000"/>
                </a:srgbClr>
              </a:solidFill>
              <a:latin typeface="Dubai Light" panose="020B0303030403030204" pitchFamily="34" charset="-78"/>
              <a:ea typeface="+mn-ea"/>
              <a:cs typeface="Dubai Light" panose="020B0303030403030204" pitchFamily="34" charset="-78"/>
            </a:rPr>
            <a:t>ليس بين أيدينا تاريخ أو كتابٌ نجزم بكونه </a:t>
          </a:r>
          <a:r>
            <a:rPr lang="ar-SA" sz="2800" kern="1200" dirty="0" smtClean="0">
              <a:solidFill>
                <a:srgbClr val="E7E6E6">
                  <a:lumMod val="10000"/>
                </a:srgbClr>
              </a:solidFill>
              <a:latin typeface="Dubai" panose="020B0503030403030204" pitchFamily="34" charset="-78"/>
              <a:ea typeface="+mn-ea"/>
              <a:cs typeface="Dubai" panose="020B0503030403030204" pitchFamily="34" charset="-78"/>
            </a:rPr>
            <a:t>بداية </a:t>
          </a:r>
          <a:r>
            <a:rPr lang="ar-SA" sz="2800" kern="1200" dirty="0">
              <a:solidFill>
                <a:srgbClr val="E7E6E6">
                  <a:lumMod val="10000"/>
                </a:srgbClr>
              </a:solidFill>
              <a:latin typeface="Dubai" panose="020B0503030403030204" pitchFamily="34" charset="-78"/>
              <a:ea typeface="+mn-ea"/>
              <a:cs typeface="Dubai" panose="020B0503030403030204" pitchFamily="34" charset="-78"/>
            </a:rPr>
            <a:t>لتدوين القواعد الفقهيّة، </a:t>
          </a:r>
          <a:r>
            <a:rPr lang="ar-SA" sz="2800" kern="1200" dirty="0">
              <a:solidFill>
                <a:srgbClr val="E7E6E6">
                  <a:lumMod val="10000"/>
                </a:srgbClr>
              </a:solidFill>
              <a:latin typeface="Dubai Light" panose="020B0303030403030204" pitchFamily="34" charset="-78"/>
              <a:ea typeface="+mn-ea"/>
              <a:cs typeface="Dubai Light" panose="020B0303030403030204" pitchFamily="34" charset="-78"/>
            </a:rPr>
            <a:t>ولا نجد ما يُمكن أن يُعتمد عليه إلّا أصول </a:t>
          </a:r>
          <a:r>
            <a:rPr lang="ar-IQ" sz="2800" kern="1200" dirty="0" smtClean="0">
              <a:solidFill>
                <a:srgbClr val="E7E6E6">
                  <a:lumMod val="10000"/>
                </a:srgbClr>
              </a:solidFill>
              <a:latin typeface="Dubai Light" panose="020B0303030403030204" pitchFamily="34" charset="-78"/>
              <a:ea typeface="+mn-ea"/>
              <a:cs typeface="Dubai Light" panose="020B0303030403030204" pitchFamily="34" charset="-78"/>
            </a:rPr>
            <a:t>ابو الحسن </a:t>
          </a:r>
          <a:r>
            <a:rPr lang="ar-SA" sz="2800" kern="1200" dirty="0" smtClean="0">
              <a:solidFill>
                <a:srgbClr val="E7E6E6">
                  <a:lumMod val="10000"/>
                </a:srgbClr>
              </a:solidFill>
              <a:latin typeface="Dubai Light" panose="020B0303030403030204" pitchFamily="34" charset="-78"/>
              <a:ea typeface="+mn-ea"/>
              <a:cs typeface="Dubai Light" panose="020B0303030403030204" pitchFamily="34" charset="-78"/>
            </a:rPr>
            <a:t>الكرخيّ الحنفيّ</a:t>
          </a:r>
          <a:r>
            <a:rPr lang="ar-IQ" sz="2800" kern="1200" dirty="0" smtClean="0">
              <a:solidFill>
                <a:srgbClr val="E7E6E6">
                  <a:lumMod val="10000"/>
                </a:srgbClr>
              </a:solidFill>
              <a:latin typeface="Dubai Light" panose="020B0303030403030204" pitchFamily="34" charset="-78"/>
              <a:ea typeface="+mn-ea"/>
              <a:cs typeface="Dubai Light" panose="020B0303030403030204" pitchFamily="34" charset="-78"/>
            </a:rPr>
            <a:t> (40 قاعدة)/ت 340هـ</a:t>
          </a:r>
          <a:r>
            <a:rPr lang="ar-SA" sz="2800" kern="1200" dirty="0" smtClean="0">
              <a:solidFill>
                <a:srgbClr val="E7E6E6">
                  <a:lumMod val="10000"/>
                </a:srgbClr>
              </a:solidFill>
              <a:latin typeface="Dubai Light" panose="020B0303030403030204" pitchFamily="34" charset="-78"/>
              <a:ea typeface="+mn-ea"/>
              <a:cs typeface="Dubai Light" panose="020B0303030403030204" pitchFamily="34" charset="-78"/>
            </a:rPr>
            <a:t>.</a:t>
          </a:r>
          <a:endParaRPr lang="en-US" sz="2800" kern="1200" dirty="0">
            <a:solidFill>
              <a:srgbClr val="E7E6E6">
                <a:lumMod val="10000"/>
              </a:srgbClr>
            </a:solidFill>
            <a:latin typeface="Dubai Light" panose="020B0303030403030204" pitchFamily="34" charset="-78"/>
            <a:ea typeface="+mn-ea"/>
            <a:cs typeface="Dubai Light" panose="020B0303030403030204" pitchFamily="34" charset="-78"/>
          </a:endParaRPr>
        </a:p>
      </dgm:t>
    </dgm:pt>
    <dgm:pt modelId="{423B66C4-8C95-430A-A7F1-124A7DD639E4}" type="parTrans" cxnId="{79F8B863-B341-41BE-B440-9DFAF56BECFD}">
      <dgm:prSet/>
      <dgm:spPr/>
      <dgm:t>
        <a:bodyPr/>
        <a:lstStyle/>
        <a:p>
          <a:endParaRPr lang="en-US" sz="2400">
            <a:latin typeface="Dubai Light" panose="020B0303030403030204" pitchFamily="34" charset="-78"/>
            <a:cs typeface="Dubai Light" panose="020B0303030403030204" pitchFamily="34" charset="-78"/>
          </a:endParaRPr>
        </a:p>
      </dgm:t>
    </dgm:pt>
    <dgm:pt modelId="{412C4D30-3E55-4259-BB9B-C3CF6CD992DD}" type="sibTrans" cxnId="{79F8B863-B341-41BE-B440-9DFAF56BECFD}">
      <dgm:prSet custT="1"/>
      <dgm:spPr>
        <a:ln w="19050">
          <a:solidFill>
            <a:schemeClr val="accent2"/>
          </a:solidFill>
        </a:ln>
      </dgm:spPr>
      <dgm:t>
        <a:bodyPr/>
        <a:lstStyle/>
        <a:p>
          <a:endParaRPr lang="en-US" sz="2400">
            <a:latin typeface="Dubai Light" panose="020B0303030403030204" pitchFamily="34" charset="-78"/>
            <a:cs typeface="Dubai Light" panose="020B0303030403030204" pitchFamily="34" charset="-78"/>
          </a:endParaRPr>
        </a:p>
      </dgm:t>
    </dgm:pt>
    <dgm:pt modelId="{8E79E8D5-A46A-49A1-B85C-BA5F76F417A5}">
      <dgm:prSet phldrT="[نص]" custT="1">
        <dgm:style>
          <a:lnRef idx="2">
            <a:schemeClr val="accent2"/>
          </a:lnRef>
          <a:fillRef idx="1">
            <a:schemeClr val="lt1"/>
          </a:fillRef>
          <a:effectRef idx="0">
            <a:schemeClr val="accent2"/>
          </a:effectRef>
          <a:fontRef idx="minor">
            <a:schemeClr val="dk1"/>
          </a:fontRef>
        </dgm:style>
      </dgm:prSet>
      <dgm:spPr>
        <a:ln w="19050">
          <a:solidFill>
            <a:schemeClr val="accent2"/>
          </a:solidFill>
        </a:ln>
      </dgm:spPr>
      <dgm:t>
        <a:bodyPr spcFirstLastPara="0" vert="horz" wrap="square" lIns="170688" tIns="170688" rIns="170688" bIns="170688" numCol="1" spcCol="1270" anchor="ctr" anchorCtr="0"/>
        <a:lstStyle/>
        <a:p>
          <a:pPr marL="0" lvl="0" indent="0" algn="ctr" defTabSz="1066800">
            <a:lnSpc>
              <a:spcPct val="100000"/>
            </a:lnSpc>
            <a:spcBef>
              <a:spcPct val="0"/>
            </a:spcBef>
            <a:spcAft>
              <a:spcPct val="35000"/>
            </a:spcAft>
            <a:buNone/>
          </a:pPr>
          <a:r>
            <a:rPr lang="ar-IQ" sz="2400" b="0" kern="1200" dirty="0" smtClean="0">
              <a:solidFill>
                <a:srgbClr val="E7E6E6">
                  <a:lumMod val="10000"/>
                </a:srgbClr>
              </a:solidFill>
              <a:latin typeface="Dubai" panose="020B0503030403030204" pitchFamily="34" charset="-78"/>
              <a:ea typeface="+mn-ea"/>
              <a:cs typeface="Dubai" panose="020B0503030403030204" pitchFamily="34" charset="-78"/>
            </a:rPr>
            <a:t>وقيل</a:t>
          </a:r>
          <a:r>
            <a:rPr lang="ar-IQ" sz="2400" b="0" kern="1200" baseline="0" dirty="0" smtClean="0">
              <a:solidFill>
                <a:srgbClr val="E7E6E6">
                  <a:lumMod val="10000"/>
                </a:srgbClr>
              </a:solidFill>
              <a:latin typeface="Dubai" panose="020B0503030403030204" pitchFamily="34" charset="-78"/>
              <a:ea typeface="+mn-ea"/>
              <a:cs typeface="Dubai" panose="020B0503030403030204" pitchFamily="34" charset="-78"/>
            </a:rPr>
            <a:t> أول من دون أبو طاهر الدباس جمع مذهب الحنفية في (17قاعدة )</a:t>
          </a:r>
          <a:r>
            <a:rPr lang="ar-IQ" sz="2400" kern="1200" dirty="0" smtClean="0">
              <a:solidFill>
                <a:srgbClr val="E7E6E6">
                  <a:lumMod val="10000"/>
                </a:srgbClr>
              </a:solidFill>
              <a:latin typeface="Dubai Light" panose="020B0303030403030204" pitchFamily="34" charset="-78"/>
              <a:ea typeface="+mn-ea"/>
              <a:cs typeface="Dubai Light" panose="020B0303030403030204" pitchFamily="34" charset="-78"/>
            </a:rPr>
            <a:t> ت/ 388هـ</a:t>
          </a:r>
          <a:endParaRPr lang="en-US" sz="2400" kern="1200" dirty="0">
            <a:solidFill>
              <a:srgbClr val="E7E6E6">
                <a:lumMod val="10000"/>
              </a:srgbClr>
            </a:solidFill>
            <a:latin typeface="Dubai Light" panose="020B0303030403030204" pitchFamily="34" charset="-78"/>
            <a:ea typeface="+mn-ea"/>
            <a:cs typeface="Dubai Light" panose="020B0303030403030204" pitchFamily="34" charset="-78"/>
          </a:endParaRPr>
        </a:p>
      </dgm:t>
    </dgm:pt>
    <dgm:pt modelId="{81787483-D6C0-4D78-AF92-0FA1071781BB}" type="parTrans" cxnId="{D917B2A9-C975-4A42-A129-D72AFDCDB37B}">
      <dgm:prSet/>
      <dgm:spPr/>
      <dgm:t>
        <a:bodyPr/>
        <a:lstStyle/>
        <a:p>
          <a:endParaRPr lang="en-US" sz="2400">
            <a:latin typeface="Dubai Light" panose="020B0303030403030204" pitchFamily="34" charset="-78"/>
            <a:cs typeface="Dubai Light" panose="020B0303030403030204" pitchFamily="34" charset="-78"/>
          </a:endParaRPr>
        </a:p>
      </dgm:t>
    </dgm:pt>
    <dgm:pt modelId="{8F41ABF3-0523-4DAA-A297-7D52335F8959}" type="sibTrans" cxnId="{D917B2A9-C975-4A42-A129-D72AFDCDB37B}">
      <dgm:prSet custT="1"/>
      <dgm:spPr>
        <a:ln w="19050">
          <a:solidFill>
            <a:schemeClr val="accent2"/>
          </a:solidFill>
        </a:ln>
      </dgm:spPr>
      <dgm:t>
        <a:bodyPr/>
        <a:lstStyle/>
        <a:p>
          <a:endParaRPr lang="en-US" sz="2400">
            <a:latin typeface="Dubai Light" panose="020B0303030403030204" pitchFamily="34" charset="-78"/>
            <a:cs typeface="Dubai Light" panose="020B0303030403030204" pitchFamily="34" charset="-78"/>
          </a:endParaRPr>
        </a:p>
      </dgm:t>
    </dgm:pt>
    <dgm:pt modelId="{9012044F-E0AA-4553-8F5F-FC18DEF2B876}">
      <dgm:prSet/>
      <dgm:spPr>
        <a:solidFill>
          <a:schemeClr val="bg1">
            <a:lumMod val="95000"/>
          </a:schemeClr>
        </a:solidFill>
      </dgm:spPr>
      <dgm:t>
        <a:bodyPr/>
        <a:lstStyle/>
        <a:p>
          <a:r>
            <a:rPr lang="ar-SA" dirty="0" smtClean="0">
              <a:solidFill>
                <a:srgbClr val="E7E6E6">
                  <a:lumMod val="10000"/>
                </a:srgbClr>
              </a:solidFill>
              <a:latin typeface="Dubai Light" panose="020B0303030403030204" pitchFamily="34" charset="-78"/>
              <a:ea typeface="+mn-ea"/>
              <a:cs typeface="Dubai Light" panose="020B0303030403030204" pitchFamily="34" charset="-78"/>
            </a:rPr>
            <a:t>بعد كتاب الكرخيّ </a:t>
          </a:r>
          <a:r>
            <a:rPr lang="ar-IQ" dirty="0" smtClean="0">
              <a:solidFill>
                <a:srgbClr val="E7E6E6">
                  <a:lumMod val="10000"/>
                </a:srgbClr>
              </a:solidFill>
              <a:latin typeface="Dubai Light" panose="020B0303030403030204" pitchFamily="34" charset="-78"/>
              <a:ea typeface="+mn-ea"/>
              <a:cs typeface="Dubai Light" panose="020B0303030403030204" pitchFamily="34" charset="-78"/>
            </a:rPr>
            <a:t> </a:t>
          </a:r>
          <a:r>
            <a:rPr lang="ar-SA" dirty="0" smtClean="0">
              <a:solidFill>
                <a:srgbClr val="E7E6E6">
                  <a:lumMod val="10000"/>
                </a:srgbClr>
              </a:solidFill>
              <a:latin typeface="Dubai Light" panose="020B0303030403030204" pitchFamily="34" charset="-78"/>
              <a:ea typeface="+mn-ea"/>
              <a:cs typeface="Dubai Light" panose="020B0303030403030204" pitchFamily="34" charset="-78"/>
            </a:rPr>
            <a:t>بوقتٍ طويلٍ؛ يأتي كتاب «</a:t>
          </a:r>
          <a:r>
            <a:rPr lang="ar-SA" dirty="0" smtClean="0">
              <a:solidFill>
                <a:srgbClr val="22B8CB"/>
              </a:solidFill>
              <a:latin typeface="Dubai" panose="020B0503030403030204" pitchFamily="34" charset="-78"/>
              <a:ea typeface="+mn-ea"/>
              <a:cs typeface="Dubai" panose="020B0503030403030204" pitchFamily="34" charset="-78"/>
            </a:rPr>
            <a:t>تأسيس النّظر</a:t>
          </a:r>
          <a:r>
            <a:rPr lang="ar-SA" dirty="0" smtClean="0">
              <a:solidFill>
                <a:srgbClr val="E7E6E6">
                  <a:lumMod val="10000"/>
                </a:srgbClr>
              </a:solidFill>
              <a:latin typeface="Dubai Light" panose="020B0303030403030204" pitchFamily="34" charset="-78"/>
              <a:ea typeface="+mn-ea"/>
              <a:cs typeface="Dubai Light" panose="020B0303030403030204" pitchFamily="34" charset="-78"/>
            </a:rPr>
            <a:t>» </a:t>
          </a:r>
          <a:r>
            <a:rPr lang="ar-IQ" dirty="0" smtClean="0">
              <a:solidFill>
                <a:srgbClr val="E7E6E6">
                  <a:lumMod val="10000"/>
                </a:srgbClr>
              </a:solidFill>
              <a:latin typeface="Dubai Light" panose="020B0303030403030204" pitchFamily="34" charset="-78"/>
              <a:ea typeface="+mn-ea"/>
              <a:cs typeface="Dubai Light" panose="020B0303030403030204" pitchFamily="34" charset="-78"/>
            </a:rPr>
            <a:t>(86 قاعدة ) </a:t>
          </a:r>
          <a:r>
            <a:rPr lang="ar-SA" dirty="0" smtClean="0">
              <a:solidFill>
                <a:srgbClr val="E7E6E6">
                  <a:lumMod val="10000"/>
                </a:srgbClr>
              </a:solidFill>
              <a:latin typeface="Dubai Light" panose="020B0303030403030204" pitchFamily="34" charset="-78"/>
              <a:ea typeface="+mn-ea"/>
              <a:cs typeface="Dubai Light" panose="020B0303030403030204" pitchFamily="34" charset="-78"/>
            </a:rPr>
            <a:t>المنسوب لأبي زيد الدّبوسيّ</a:t>
          </a:r>
          <a:r>
            <a:rPr lang="ar-IQ" dirty="0" smtClean="0">
              <a:solidFill>
                <a:srgbClr val="E7E6E6">
                  <a:lumMod val="10000"/>
                </a:srgbClr>
              </a:solidFill>
              <a:latin typeface="Dubai Light" panose="020B0303030403030204" pitchFamily="34" charset="-78"/>
              <a:ea typeface="+mn-ea"/>
              <a:cs typeface="Dubai Light" panose="020B0303030403030204" pitchFamily="34" charset="-78"/>
            </a:rPr>
            <a:t>  ت/430 هـ</a:t>
          </a:r>
          <a:endParaRPr lang="en-US" dirty="0"/>
        </a:p>
      </dgm:t>
    </dgm:pt>
    <dgm:pt modelId="{F6072028-CE6A-4FE2-89D3-B33B7584E9F2}" type="parTrans" cxnId="{DD795EED-FDB5-4AD6-A9B3-9DC0DB31BC07}">
      <dgm:prSet/>
      <dgm:spPr/>
      <dgm:t>
        <a:bodyPr/>
        <a:lstStyle/>
        <a:p>
          <a:endParaRPr lang="en-US"/>
        </a:p>
      </dgm:t>
    </dgm:pt>
    <dgm:pt modelId="{024EC682-D1AD-4FC3-8564-9316BBAE9F80}" type="sibTrans" cxnId="{DD795EED-FDB5-4AD6-A9B3-9DC0DB31BC07}">
      <dgm:prSet/>
      <dgm:spPr/>
      <dgm:t>
        <a:bodyPr/>
        <a:lstStyle/>
        <a:p>
          <a:endParaRPr lang="en-US"/>
        </a:p>
      </dgm:t>
    </dgm:pt>
    <dgm:pt modelId="{549AB312-E2A7-443B-AA6E-48D1F6E6A41B}" type="pres">
      <dgm:prSet presAssocID="{017A71AB-7D3D-4A12-AB28-5E6E35936AD7}" presName="Name0" presStyleCnt="0">
        <dgm:presLayoutVars>
          <dgm:dir val="rev"/>
          <dgm:resizeHandles val="exact"/>
        </dgm:presLayoutVars>
      </dgm:prSet>
      <dgm:spPr/>
      <dgm:t>
        <a:bodyPr/>
        <a:lstStyle/>
        <a:p>
          <a:endParaRPr lang="en-US"/>
        </a:p>
      </dgm:t>
    </dgm:pt>
    <dgm:pt modelId="{5E542BDB-25E6-466C-B3FD-32905CAA1BBB}" type="pres">
      <dgm:prSet presAssocID="{78CF3B81-4FCB-45B8-AD77-63A2EA206B2E}" presName="node" presStyleLbl="node1" presStyleIdx="0" presStyleCnt="4" custScaleX="227432" custScaleY="214359" custLinFactNeighborX="-2633" custLinFactNeighborY="-329">
        <dgm:presLayoutVars>
          <dgm:bulletEnabled val="1"/>
        </dgm:presLayoutVars>
      </dgm:prSet>
      <dgm:spPr>
        <a:xfrm>
          <a:off x="4262317" y="4446"/>
          <a:ext cx="3588189" cy="2062120"/>
        </a:xfrm>
        <a:prstGeom prst="snip2DiagRect">
          <a:avLst/>
        </a:prstGeom>
      </dgm:spPr>
      <dgm:t>
        <a:bodyPr/>
        <a:lstStyle/>
        <a:p>
          <a:endParaRPr lang="en-US"/>
        </a:p>
      </dgm:t>
    </dgm:pt>
    <dgm:pt modelId="{15C20E66-2379-4CE8-AC5B-F9CBC1A9FBA5}" type="pres">
      <dgm:prSet presAssocID="{75C6FA20-30A5-498D-AED5-F9D74E68DF00}" presName="sibTrans" presStyleLbl="sibTrans1D1" presStyleIdx="0" presStyleCnt="3"/>
      <dgm:spPr/>
      <dgm:t>
        <a:bodyPr/>
        <a:lstStyle/>
        <a:p>
          <a:endParaRPr lang="en-US"/>
        </a:p>
      </dgm:t>
    </dgm:pt>
    <dgm:pt modelId="{1E17C69D-91E9-4D14-B7AC-0768B1FE17B2}" type="pres">
      <dgm:prSet presAssocID="{75C6FA20-30A5-498D-AED5-F9D74E68DF00}" presName="connectorText" presStyleLbl="sibTrans1D1" presStyleIdx="0" presStyleCnt="3"/>
      <dgm:spPr/>
      <dgm:t>
        <a:bodyPr/>
        <a:lstStyle/>
        <a:p>
          <a:endParaRPr lang="en-US"/>
        </a:p>
      </dgm:t>
    </dgm:pt>
    <dgm:pt modelId="{5C017FEA-C33A-47D2-8F01-7BD91E1026C2}" type="pres">
      <dgm:prSet presAssocID="{C142FC0D-4DC1-45FF-8D7B-019A3C578BE2}" presName="node" presStyleLbl="node1" presStyleIdx="1" presStyleCnt="4" custScaleX="281905" custScaleY="222472">
        <dgm:presLayoutVars>
          <dgm:bulletEnabled val="1"/>
        </dgm:presLayoutVars>
      </dgm:prSet>
      <dgm:spPr>
        <a:xfrm>
          <a:off x="305363" y="4446"/>
          <a:ext cx="3588189" cy="2062120"/>
        </a:xfrm>
        <a:prstGeom prst="snip2DiagRect">
          <a:avLst/>
        </a:prstGeom>
      </dgm:spPr>
      <dgm:t>
        <a:bodyPr/>
        <a:lstStyle/>
        <a:p>
          <a:endParaRPr lang="en-US"/>
        </a:p>
      </dgm:t>
    </dgm:pt>
    <dgm:pt modelId="{662D4493-1F5C-402B-AEA8-36F97595E92C}" type="pres">
      <dgm:prSet presAssocID="{412C4D30-3E55-4259-BB9B-C3CF6CD992DD}" presName="sibTrans" presStyleLbl="sibTrans1D1" presStyleIdx="1" presStyleCnt="3"/>
      <dgm:spPr/>
      <dgm:t>
        <a:bodyPr/>
        <a:lstStyle/>
        <a:p>
          <a:endParaRPr lang="en-US"/>
        </a:p>
      </dgm:t>
    </dgm:pt>
    <dgm:pt modelId="{630FB126-C84B-42A4-B3FE-AEA104835709}" type="pres">
      <dgm:prSet presAssocID="{412C4D30-3E55-4259-BB9B-C3CF6CD992DD}" presName="connectorText" presStyleLbl="sibTrans1D1" presStyleIdx="1" presStyleCnt="3"/>
      <dgm:spPr/>
      <dgm:t>
        <a:bodyPr/>
        <a:lstStyle/>
        <a:p>
          <a:endParaRPr lang="en-US"/>
        </a:p>
      </dgm:t>
    </dgm:pt>
    <dgm:pt modelId="{72BD78C3-63B3-4DF2-9BEF-C99FF7B3DDFB}" type="pres">
      <dgm:prSet presAssocID="{8E79E8D5-A46A-49A1-B85C-BA5F76F417A5}" presName="node" presStyleLbl="node1" presStyleIdx="2" presStyleCnt="4" custScaleX="233493" custScaleY="214359">
        <dgm:presLayoutVars>
          <dgm:bulletEnabled val="1"/>
        </dgm:presLayoutVars>
      </dgm:prSet>
      <dgm:spPr>
        <a:xfrm>
          <a:off x="4262317" y="2435331"/>
          <a:ext cx="3588189" cy="2062120"/>
        </a:xfrm>
        <a:prstGeom prst="snip2DiagRect">
          <a:avLst/>
        </a:prstGeom>
      </dgm:spPr>
      <dgm:t>
        <a:bodyPr/>
        <a:lstStyle/>
        <a:p>
          <a:endParaRPr lang="en-US"/>
        </a:p>
      </dgm:t>
    </dgm:pt>
    <dgm:pt modelId="{344CEA8F-83C3-409D-9A7F-F10815ABC337}" type="pres">
      <dgm:prSet presAssocID="{8F41ABF3-0523-4DAA-A297-7D52335F8959}" presName="sibTrans" presStyleLbl="sibTrans1D1" presStyleIdx="2" presStyleCnt="3"/>
      <dgm:spPr/>
      <dgm:t>
        <a:bodyPr/>
        <a:lstStyle/>
        <a:p>
          <a:endParaRPr lang="en-US"/>
        </a:p>
      </dgm:t>
    </dgm:pt>
    <dgm:pt modelId="{722B9FA6-F92F-47CB-BF5D-0CF75212157C}" type="pres">
      <dgm:prSet presAssocID="{8F41ABF3-0523-4DAA-A297-7D52335F8959}" presName="connectorText" presStyleLbl="sibTrans1D1" presStyleIdx="2" presStyleCnt="3"/>
      <dgm:spPr/>
      <dgm:t>
        <a:bodyPr/>
        <a:lstStyle/>
        <a:p>
          <a:endParaRPr lang="en-US"/>
        </a:p>
      </dgm:t>
    </dgm:pt>
    <dgm:pt modelId="{8215B14C-311A-4A8E-9DE9-A7F36C5F4B65}" type="pres">
      <dgm:prSet presAssocID="{9012044F-E0AA-4553-8F5F-FC18DEF2B876}" presName="node" presStyleLbl="node1" presStyleIdx="3" presStyleCnt="4" custScaleX="282572" custScaleY="215829">
        <dgm:presLayoutVars>
          <dgm:bulletEnabled val="1"/>
        </dgm:presLayoutVars>
      </dgm:prSet>
      <dgm:spPr/>
      <dgm:t>
        <a:bodyPr/>
        <a:lstStyle/>
        <a:p>
          <a:endParaRPr lang="en-US"/>
        </a:p>
      </dgm:t>
    </dgm:pt>
  </dgm:ptLst>
  <dgm:cxnLst>
    <dgm:cxn modelId="{BFC4E6AF-5C2C-4AEB-A864-D255A8978A18}" srcId="{017A71AB-7D3D-4A12-AB28-5E6E35936AD7}" destId="{78CF3B81-4FCB-45B8-AD77-63A2EA206B2E}" srcOrd="0" destOrd="0" parTransId="{12C1A04F-4C18-4F4D-AB41-3CC908CEDA17}" sibTransId="{75C6FA20-30A5-498D-AED5-F9D74E68DF00}"/>
    <dgm:cxn modelId="{0893CF6C-D975-414A-831B-9E3D4E887DF5}" type="presOf" srcId="{75C6FA20-30A5-498D-AED5-F9D74E68DF00}" destId="{1E17C69D-91E9-4D14-B7AC-0768B1FE17B2}" srcOrd="1" destOrd="0" presId="urn:microsoft.com/office/officeart/2005/8/layout/bProcess3"/>
    <dgm:cxn modelId="{5D309801-978E-4536-8E7B-B03DA4891722}" type="presOf" srcId="{78CF3B81-4FCB-45B8-AD77-63A2EA206B2E}" destId="{5E542BDB-25E6-466C-B3FD-32905CAA1BBB}" srcOrd="0" destOrd="0" presId="urn:microsoft.com/office/officeart/2005/8/layout/bProcess3"/>
    <dgm:cxn modelId="{5D905F69-2141-496A-92DA-80819EC6BF2E}" type="presOf" srcId="{9012044F-E0AA-4553-8F5F-FC18DEF2B876}" destId="{8215B14C-311A-4A8E-9DE9-A7F36C5F4B65}" srcOrd="0" destOrd="0" presId="urn:microsoft.com/office/officeart/2005/8/layout/bProcess3"/>
    <dgm:cxn modelId="{05EA716E-DF4B-4130-BD68-7FE97215FA80}" type="presOf" srcId="{017A71AB-7D3D-4A12-AB28-5E6E35936AD7}" destId="{549AB312-E2A7-443B-AA6E-48D1F6E6A41B}" srcOrd="0" destOrd="0" presId="urn:microsoft.com/office/officeart/2005/8/layout/bProcess3"/>
    <dgm:cxn modelId="{0F706435-94AB-40F2-9B9B-254646DE8B3C}" type="presOf" srcId="{412C4D30-3E55-4259-BB9B-C3CF6CD992DD}" destId="{630FB126-C84B-42A4-B3FE-AEA104835709}" srcOrd="1" destOrd="0" presId="urn:microsoft.com/office/officeart/2005/8/layout/bProcess3"/>
    <dgm:cxn modelId="{4B6F5983-3354-4B62-A03D-CCD9A75B58F2}" type="presOf" srcId="{8F41ABF3-0523-4DAA-A297-7D52335F8959}" destId="{344CEA8F-83C3-409D-9A7F-F10815ABC337}" srcOrd="0" destOrd="0" presId="urn:microsoft.com/office/officeart/2005/8/layout/bProcess3"/>
    <dgm:cxn modelId="{DD795EED-FDB5-4AD6-A9B3-9DC0DB31BC07}" srcId="{017A71AB-7D3D-4A12-AB28-5E6E35936AD7}" destId="{9012044F-E0AA-4553-8F5F-FC18DEF2B876}" srcOrd="3" destOrd="0" parTransId="{F6072028-CE6A-4FE2-89D3-B33B7584E9F2}" sibTransId="{024EC682-D1AD-4FC3-8564-9316BBAE9F80}"/>
    <dgm:cxn modelId="{79F8B863-B341-41BE-B440-9DFAF56BECFD}" srcId="{017A71AB-7D3D-4A12-AB28-5E6E35936AD7}" destId="{C142FC0D-4DC1-45FF-8D7B-019A3C578BE2}" srcOrd="1" destOrd="0" parTransId="{423B66C4-8C95-430A-A7F1-124A7DD639E4}" sibTransId="{412C4D30-3E55-4259-BB9B-C3CF6CD992DD}"/>
    <dgm:cxn modelId="{EFFFB81C-BDA8-462A-84C6-85AA4DB5FCC1}" type="presOf" srcId="{8E79E8D5-A46A-49A1-B85C-BA5F76F417A5}" destId="{72BD78C3-63B3-4DF2-9BEF-C99FF7B3DDFB}" srcOrd="0" destOrd="0" presId="urn:microsoft.com/office/officeart/2005/8/layout/bProcess3"/>
    <dgm:cxn modelId="{6BD0B1DE-F95F-464E-8BB0-8DFCEF7C65E2}" type="presOf" srcId="{C142FC0D-4DC1-45FF-8D7B-019A3C578BE2}" destId="{5C017FEA-C33A-47D2-8F01-7BD91E1026C2}" srcOrd="0" destOrd="0" presId="urn:microsoft.com/office/officeart/2005/8/layout/bProcess3"/>
    <dgm:cxn modelId="{D917B2A9-C975-4A42-A129-D72AFDCDB37B}" srcId="{017A71AB-7D3D-4A12-AB28-5E6E35936AD7}" destId="{8E79E8D5-A46A-49A1-B85C-BA5F76F417A5}" srcOrd="2" destOrd="0" parTransId="{81787483-D6C0-4D78-AF92-0FA1071781BB}" sibTransId="{8F41ABF3-0523-4DAA-A297-7D52335F8959}"/>
    <dgm:cxn modelId="{CF61DA5B-429C-446F-82EF-7A2B4DD897BF}" type="presOf" srcId="{412C4D30-3E55-4259-BB9B-C3CF6CD992DD}" destId="{662D4493-1F5C-402B-AEA8-36F97595E92C}" srcOrd="0" destOrd="0" presId="urn:microsoft.com/office/officeart/2005/8/layout/bProcess3"/>
    <dgm:cxn modelId="{CE687AA5-679E-48D9-BDB4-1B5601BB3506}" type="presOf" srcId="{75C6FA20-30A5-498D-AED5-F9D74E68DF00}" destId="{15C20E66-2379-4CE8-AC5B-F9CBC1A9FBA5}" srcOrd="0" destOrd="0" presId="urn:microsoft.com/office/officeart/2005/8/layout/bProcess3"/>
    <dgm:cxn modelId="{31666587-CEA4-4A88-A01A-DD3CBF60EC39}" type="presOf" srcId="{8F41ABF3-0523-4DAA-A297-7D52335F8959}" destId="{722B9FA6-F92F-47CB-BF5D-0CF75212157C}" srcOrd="1" destOrd="0" presId="urn:microsoft.com/office/officeart/2005/8/layout/bProcess3"/>
    <dgm:cxn modelId="{42A569DA-98B3-4D93-844D-A3E63DAF9E33}" type="presParOf" srcId="{549AB312-E2A7-443B-AA6E-48D1F6E6A41B}" destId="{5E542BDB-25E6-466C-B3FD-32905CAA1BBB}" srcOrd="0" destOrd="0" presId="urn:microsoft.com/office/officeart/2005/8/layout/bProcess3"/>
    <dgm:cxn modelId="{7D2A0C46-4A39-457F-95E7-99DB6CE97829}" type="presParOf" srcId="{549AB312-E2A7-443B-AA6E-48D1F6E6A41B}" destId="{15C20E66-2379-4CE8-AC5B-F9CBC1A9FBA5}" srcOrd="1" destOrd="0" presId="urn:microsoft.com/office/officeart/2005/8/layout/bProcess3"/>
    <dgm:cxn modelId="{9CE2AB8B-56C3-403E-9F3B-0541DAADDAEB}" type="presParOf" srcId="{15C20E66-2379-4CE8-AC5B-F9CBC1A9FBA5}" destId="{1E17C69D-91E9-4D14-B7AC-0768B1FE17B2}" srcOrd="0" destOrd="0" presId="urn:microsoft.com/office/officeart/2005/8/layout/bProcess3"/>
    <dgm:cxn modelId="{E2C61D59-7C64-41A4-9CF5-0F7B1383E411}" type="presParOf" srcId="{549AB312-E2A7-443B-AA6E-48D1F6E6A41B}" destId="{5C017FEA-C33A-47D2-8F01-7BD91E1026C2}" srcOrd="2" destOrd="0" presId="urn:microsoft.com/office/officeart/2005/8/layout/bProcess3"/>
    <dgm:cxn modelId="{C38540A8-1D00-4BDA-AD26-5E66E9B060E4}" type="presParOf" srcId="{549AB312-E2A7-443B-AA6E-48D1F6E6A41B}" destId="{662D4493-1F5C-402B-AEA8-36F97595E92C}" srcOrd="3" destOrd="0" presId="urn:microsoft.com/office/officeart/2005/8/layout/bProcess3"/>
    <dgm:cxn modelId="{FA35315C-2AE0-461C-9D83-80FEB6ABF0D0}" type="presParOf" srcId="{662D4493-1F5C-402B-AEA8-36F97595E92C}" destId="{630FB126-C84B-42A4-B3FE-AEA104835709}" srcOrd="0" destOrd="0" presId="urn:microsoft.com/office/officeart/2005/8/layout/bProcess3"/>
    <dgm:cxn modelId="{0F5C3E74-A212-4B7F-8BDE-933ECB2D51C8}" type="presParOf" srcId="{549AB312-E2A7-443B-AA6E-48D1F6E6A41B}" destId="{72BD78C3-63B3-4DF2-9BEF-C99FF7B3DDFB}" srcOrd="4" destOrd="0" presId="urn:microsoft.com/office/officeart/2005/8/layout/bProcess3"/>
    <dgm:cxn modelId="{CEEA630F-CEA5-4E05-A8C9-A540813B4242}" type="presParOf" srcId="{549AB312-E2A7-443B-AA6E-48D1F6E6A41B}" destId="{344CEA8F-83C3-409D-9A7F-F10815ABC337}" srcOrd="5" destOrd="0" presId="urn:microsoft.com/office/officeart/2005/8/layout/bProcess3"/>
    <dgm:cxn modelId="{4235523A-0F13-4F73-AED8-26A9696470E0}" type="presParOf" srcId="{344CEA8F-83C3-409D-9A7F-F10815ABC337}" destId="{722B9FA6-F92F-47CB-BF5D-0CF75212157C}" srcOrd="0" destOrd="0" presId="urn:microsoft.com/office/officeart/2005/8/layout/bProcess3"/>
    <dgm:cxn modelId="{3176115E-0865-4277-9296-47E6ED763737}" type="presParOf" srcId="{549AB312-E2A7-443B-AA6E-48D1F6E6A41B}" destId="{8215B14C-311A-4A8E-9DE9-A7F36C5F4B65}"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7A71AB-7D3D-4A12-AB28-5E6E35936AD7}"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78CF3B81-4FCB-45B8-AD77-63A2EA206B2E}">
      <dgm:prSet phldrT="[نص]" custT="1"/>
      <dgm:spPr>
        <a:solidFill>
          <a:srgbClr val="22B8CB">
            <a:lumMod val="20000"/>
            <a:lumOff val="80000"/>
          </a:srgbClr>
        </a:solidFill>
        <a:ln w="19050" cap="flat" cmpd="sng" algn="ctr">
          <a:noFill/>
          <a:prstDash val="solid"/>
          <a:miter lim="800000"/>
        </a:ln>
        <a:effectLst/>
      </dgm:spPr>
      <dgm:t>
        <a:bodyPr spcFirstLastPara="0" vert="horz" wrap="square" lIns="199136" tIns="199136" rIns="199136" bIns="199136" numCol="1" spcCol="1270" anchor="ctr" anchorCtr="0"/>
        <a:lstStyle/>
        <a:p>
          <a:pPr marL="0" lvl="0" indent="0" algn="ctr" defTabSz="1244600">
            <a:lnSpc>
              <a:spcPct val="100000"/>
            </a:lnSpc>
            <a:spcBef>
              <a:spcPct val="0"/>
            </a:spcBef>
            <a:spcAft>
              <a:spcPct val="35000"/>
            </a:spcAft>
            <a:buNone/>
          </a:pPr>
          <a:r>
            <a:rPr lang="ar-IQ" sz="2800" b="0" kern="1200" dirty="0" smtClean="0">
              <a:solidFill>
                <a:srgbClr val="E7E6E6">
                  <a:lumMod val="10000"/>
                </a:srgbClr>
              </a:solidFill>
              <a:latin typeface="Dubai" panose="020B0503030403030204" pitchFamily="34" charset="-78"/>
              <a:ea typeface="+mn-ea"/>
              <a:cs typeface="Dubai" panose="020B0503030403030204" pitchFamily="34" charset="-78"/>
            </a:rPr>
            <a:t>ومن الشافعية ايضا كتاب  (قواعد في فروع الشافعية) ،للجاجرمي ت/613</a:t>
          </a:r>
          <a:endParaRPr lang="en-US" sz="2800" b="0" kern="1200" dirty="0">
            <a:solidFill>
              <a:srgbClr val="E7E6E6">
                <a:lumMod val="10000"/>
              </a:srgbClr>
            </a:solidFill>
            <a:latin typeface="Dubai" panose="020B0503030403030204" pitchFamily="34" charset="-78"/>
            <a:ea typeface="+mn-ea"/>
            <a:cs typeface="Dubai" panose="020B0503030403030204" pitchFamily="34" charset="-78"/>
          </a:endParaRPr>
        </a:p>
      </dgm:t>
    </dgm:pt>
    <dgm:pt modelId="{12C1A04F-4C18-4F4D-AB41-3CC908CEDA17}" type="parTrans" cxnId="{BFC4E6AF-5C2C-4AEB-A864-D255A8978A18}">
      <dgm:prSet/>
      <dgm:spPr/>
      <dgm:t>
        <a:bodyPr/>
        <a:lstStyle/>
        <a:p>
          <a:endParaRPr lang="en-US" sz="2400">
            <a:latin typeface="Dubai Light" panose="020B0303030403030204" pitchFamily="34" charset="-78"/>
            <a:cs typeface="Dubai Light" panose="020B0303030403030204" pitchFamily="34" charset="-78"/>
          </a:endParaRPr>
        </a:p>
      </dgm:t>
    </dgm:pt>
    <dgm:pt modelId="{75C6FA20-30A5-498D-AED5-F9D74E68DF00}" type="sibTrans" cxnId="{BFC4E6AF-5C2C-4AEB-A864-D255A8978A18}">
      <dgm:prSet custT="1"/>
      <dgm:spPr>
        <a:ln w="19050">
          <a:solidFill>
            <a:schemeClr val="accent2"/>
          </a:solidFill>
        </a:ln>
      </dgm:spPr>
      <dgm:t>
        <a:bodyPr/>
        <a:lstStyle/>
        <a:p>
          <a:endParaRPr lang="en-US" sz="2400">
            <a:latin typeface="Dubai Light" panose="020B0303030403030204" pitchFamily="34" charset="-78"/>
            <a:cs typeface="Dubai Light" panose="020B0303030403030204" pitchFamily="34" charset="-78"/>
          </a:endParaRPr>
        </a:p>
      </dgm:t>
    </dgm:pt>
    <dgm:pt modelId="{8E79E8D5-A46A-49A1-B85C-BA5F76F417A5}">
      <dgm:prSet phldrT="[نص]" custT="1">
        <dgm:style>
          <a:lnRef idx="2">
            <a:schemeClr val="accent2"/>
          </a:lnRef>
          <a:fillRef idx="1">
            <a:schemeClr val="lt1"/>
          </a:fillRef>
          <a:effectRef idx="0">
            <a:schemeClr val="accent2"/>
          </a:effectRef>
          <a:fontRef idx="minor">
            <a:schemeClr val="dk1"/>
          </a:fontRef>
        </dgm:style>
      </dgm:prSet>
      <dgm:spPr>
        <a:solidFill>
          <a:schemeClr val="bg1">
            <a:lumMod val="95000"/>
          </a:schemeClr>
        </a:solidFill>
        <a:ln w="19050">
          <a:solidFill>
            <a:schemeClr val="accent2"/>
          </a:solidFill>
        </a:ln>
      </dgm:spPr>
      <dgm:t>
        <a:bodyPr spcFirstLastPara="0" vert="horz" wrap="square" lIns="170688" tIns="170688" rIns="170688" bIns="170688" numCol="1" spcCol="1270" anchor="ctr" anchorCtr="0"/>
        <a:lstStyle/>
        <a:p>
          <a:pPr marL="0" lvl="0" indent="0" algn="ctr" defTabSz="1066800">
            <a:lnSpc>
              <a:spcPct val="100000"/>
            </a:lnSpc>
            <a:spcBef>
              <a:spcPct val="0"/>
            </a:spcBef>
            <a:spcAft>
              <a:spcPct val="35000"/>
            </a:spcAft>
            <a:buNone/>
          </a:pPr>
          <a:r>
            <a:rPr lang="ar-IQ" sz="2400" kern="1200" dirty="0" smtClean="0">
              <a:solidFill>
                <a:srgbClr val="E7E6E6">
                  <a:lumMod val="10000"/>
                </a:srgbClr>
              </a:solidFill>
              <a:latin typeface="Dubai Light" panose="020B0303030403030204" pitchFamily="34" charset="-78"/>
              <a:ea typeface="+mn-ea"/>
              <a:cs typeface="Dubai Light" panose="020B0303030403030204" pitchFamily="34" charset="-78"/>
            </a:rPr>
            <a:t> الأشباه والنظائر / ابن الوكيل ت/  716  هـ </a:t>
          </a:r>
        </a:p>
        <a:p>
          <a:pPr marL="0" lvl="0" indent="0" algn="ctr" defTabSz="1066800">
            <a:lnSpc>
              <a:spcPct val="100000"/>
            </a:lnSpc>
            <a:spcBef>
              <a:spcPct val="0"/>
            </a:spcBef>
            <a:spcAft>
              <a:spcPct val="35000"/>
            </a:spcAft>
            <a:buNone/>
          </a:pPr>
          <a:r>
            <a:rPr lang="ar-IQ" sz="2400" kern="1200" dirty="0" smtClean="0">
              <a:solidFill>
                <a:srgbClr val="E7E6E6">
                  <a:lumMod val="10000"/>
                </a:srgbClr>
              </a:solidFill>
              <a:latin typeface="Dubai Light" panose="020B0303030403030204" pitchFamily="34" charset="-78"/>
              <a:ea typeface="+mn-ea"/>
              <a:cs typeface="Dubai Light" panose="020B0303030403030204" pitchFamily="34" charset="-78"/>
            </a:rPr>
            <a:t>الأشباه والنظائر / السبكي 771هـ </a:t>
          </a:r>
          <a:endParaRPr lang="en-US" sz="2400" kern="1200" dirty="0">
            <a:solidFill>
              <a:srgbClr val="E7E6E6">
                <a:lumMod val="10000"/>
              </a:srgbClr>
            </a:solidFill>
            <a:latin typeface="Dubai Light" panose="020B0303030403030204" pitchFamily="34" charset="-78"/>
            <a:ea typeface="+mn-ea"/>
            <a:cs typeface="Dubai Light" panose="020B0303030403030204" pitchFamily="34" charset="-78"/>
          </a:endParaRPr>
        </a:p>
      </dgm:t>
    </dgm:pt>
    <dgm:pt modelId="{81787483-D6C0-4D78-AF92-0FA1071781BB}" type="parTrans" cxnId="{D917B2A9-C975-4A42-A129-D72AFDCDB37B}">
      <dgm:prSet/>
      <dgm:spPr/>
      <dgm:t>
        <a:bodyPr/>
        <a:lstStyle/>
        <a:p>
          <a:endParaRPr lang="en-US" sz="2400">
            <a:latin typeface="Dubai Light" panose="020B0303030403030204" pitchFamily="34" charset="-78"/>
            <a:cs typeface="Dubai Light" panose="020B0303030403030204" pitchFamily="34" charset="-78"/>
          </a:endParaRPr>
        </a:p>
      </dgm:t>
    </dgm:pt>
    <dgm:pt modelId="{8F41ABF3-0523-4DAA-A297-7D52335F8959}" type="sibTrans" cxnId="{D917B2A9-C975-4A42-A129-D72AFDCDB37B}">
      <dgm:prSet custT="1"/>
      <dgm:spPr>
        <a:ln w="19050">
          <a:solidFill>
            <a:schemeClr val="accent2"/>
          </a:solidFill>
        </a:ln>
      </dgm:spPr>
      <dgm:t>
        <a:bodyPr/>
        <a:lstStyle/>
        <a:p>
          <a:endParaRPr lang="en-US" sz="2400">
            <a:latin typeface="Dubai Light" panose="020B0303030403030204" pitchFamily="34" charset="-78"/>
            <a:cs typeface="Dubai Light" panose="020B0303030403030204" pitchFamily="34" charset="-78"/>
          </a:endParaRPr>
        </a:p>
      </dgm:t>
    </dgm:pt>
    <dgm:pt modelId="{345AB763-1E1D-4F80-B415-DF0FC0B71003}">
      <dgm:prSet phldrT="[نص]" custT="1">
        <dgm:style>
          <a:lnRef idx="2">
            <a:schemeClr val="accent2"/>
          </a:lnRef>
          <a:fillRef idx="1">
            <a:schemeClr val="lt1"/>
          </a:fillRef>
          <a:effectRef idx="0">
            <a:schemeClr val="accent2"/>
          </a:effectRef>
          <a:fontRef idx="minor">
            <a:schemeClr val="dk1"/>
          </a:fontRef>
        </dgm:style>
      </dgm:prSet>
      <dgm:spPr>
        <a:solidFill>
          <a:schemeClr val="bg1">
            <a:lumMod val="95000"/>
          </a:schemeClr>
        </a:solidFill>
        <a:ln w="19050">
          <a:solidFill>
            <a:schemeClr val="accent2"/>
          </a:solidFill>
        </a:ln>
      </dgm:spPr>
      <dgm:t>
        <a:bodyPr spcFirstLastPara="0" vert="horz" wrap="square" lIns="170688" tIns="170688" rIns="170688" bIns="170688" numCol="1" spcCol="1270" anchor="ctr" anchorCtr="0"/>
        <a:lstStyle/>
        <a:p>
          <a:pPr marL="0" lvl="0" indent="0" algn="ctr" defTabSz="1066800">
            <a:lnSpc>
              <a:spcPts val="2600"/>
            </a:lnSpc>
            <a:spcBef>
              <a:spcPct val="0"/>
            </a:spcBef>
            <a:spcAft>
              <a:spcPct val="35000"/>
            </a:spcAft>
            <a:buNone/>
          </a:pPr>
          <a:r>
            <a:rPr lang="ar-SA" sz="2400" kern="1200" dirty="0" smtClean="0">
              <a:solidFill>
                <a:srgbClr val="E7E6E6">
                  <a:lumMod val="10000"/>
                </a:srgbClr>
              </a:solidFill>
              <a:latin typeface="Dubai Light" panose="020B0303030403030204" pitchFamily="34" charset="-78"/>
              <a:ea typeface="+mn-ea"/>
              <a:cs typeface="Dubai Light" panose="020B0303030403030204" pitchFamily="34" charset="-78"/>
            </a:rPr>
            <a:t>.</a:t>
          </a:r>
          <a:r>
            <a:rPr lang="ar-IQ" sz="2400" kern="1200" dirty="0" smtClean="0">
              <a:solidFill>
                <a:srgbClr val="E7E6E6">
                  <a:lumMod val="10000"/>
                </a:srgbClr>
              </a:solidFill>
              <a:latin typeface="Dubai Light" panose="020B0303030403030204" pitchFamily="34" charset="-78"/>
              <a:ea typeface="+mn-ea"/>
              <a:cs typeface="Dubai Light" panose="020B0303030403030204" pitchFamily="34" charset="-78"/>
            </a:rPr>
            <a:t>نواظر النظائر / ابن الملقن ت/804 هـ </a:t>
          </a:r>
        </a:p>
        <a:p>
          <a:pPr marL="0" lvl="0" indent="0" algn="ctr" defTabSz="1066800">
            <a:lnSpc>
              <a:spcPts val="2600"/>
            </a:lnSpc>
            <a:spcBef>
              <a:spcPct val="0"/>
            </a:spcBef>
            <a:spcAft>
              <a:spcPct val="35000"/>
            </a:spcAft>
            <a:buNone/>
          </a:pPr>
          <a:r>
            <a:rPr lang="ar-IQ" sz="2400" kern="1200" dirty="0" smtClean="0">
              <a:solidFill>
                <a:srgbClr val="E7E6E6">
                  <a:lumMod val="10000"/>
                </a:srgbClr>
              </a:solidFill>
              <a:latin typeface="Dubai Light" panose="020B0303030403030204" pitchFamily="34" charset="-78"/>
              <a:ea typeface="+mn-ea"/>
              <a:cs typeface="Dubai Light" panose="020B0303030403030204" pitchFamily="34" charset="-78"/>
            </a:rPr>
            <a:t>الأشباه والنظائر / السيوطي ت/911 هـ</a:t>
          </a:r>
          <a:endParaRPr lang="en-US" sz="2400" kern="1200" dirty="0">
            <a:solidFill>
              <a:srgbClr val="E7E6E6">
                <a:lumMod val="10000"/>
              </a:srgbClr>
            </a:solidFill>
            <a:latin typeface="Dubai Light" panose="020B0303030403030204" pitchFamily="34" charset="-78"/>
            <a:ea typeface="+mn-ea"/>
            <a:cs typeface="Dubai Light" panose="020B0303030403030204" pitchFamily="34" charset="-78"/>
          </a:endParaRPr>
        </a:p>
      </dgm:t>
    </dgm:pt>
    <dgm:pt modelId="{AD34AEA4-DA99-4ECB-AE98-43BCF18FAEA9}" type="parTrans" cxnId="{A46622F7-92EE-405C-B6F9-EF7E442C2CB9}">
      <dgm:prSet/>
      <dgm:spPr/>
      <dgm:t>
        <a:bodyPr/>
        <a:lstStyle/>
        <a:p>
          <a:endParaRPr lang="en-US" sz="2400">
            <a:latin typeface="Dubai Light" panose="020B0303030403030204" pitchFamily="34" charset="-78"/>
            <a:cs typeface="Dubai Light" panose="020B0303030403030204" pitchFamily="34" charset="-78"/>
          </a:endParaRPr>
        </a:p>
      </dgm:t>
    </dgm:pt>
    <dgm:pt modelId="{EF2750DA-C4D6-45D8-874F-AF5608678406}" type="sibTrans" cxnId="{A46622F7-92EE-405C-B6F9-EF7E442C2CB9}">
      <dgm:prSet/>
      <dgm:spPr/>
      <dgm:t>
        <a:bodyPr/>
        <a:lstStyle/>
        <a:p>
          <a:endParaRPr lang="en-US" sz="2400">
            <a:latin typeface="Dubai Light" panose="020B0303030403030204" pitchFamily="34" charset="-78"/>
            <a:cs typeface="Dubai Light" panose="020B0303030403030204" pitchFamily="34" charset="-78"/>
          </a:endParaRPr>
        </a:p>
      </dgm:t>
    </dgm:pt>
    <dgm:pt modelId="{47E17B83-160F-46B1-A82E-DB74712E51DA}">
      <dgm:prSet custT="1"/>
      <dgm:spPr>
        <a:solidFill>
          <a:schemeClr val="bg1">
            <a:lumMod val="95000"/>
          </a:schemeClr>
        </a:solidFill>
      </dgm:spPr>
      <dgm:t>
        <a:bodyPr/>
        <a:lstStyle/>
        <a:p>
          <a:r>
            <a:rPr lang="ar-SA" sz="2600" dirty="0" smtClean="0">
              <a:solidFill>
                <a:srgbClr val="E7E6E6">
                  <a:lumMod val="10000"/>
                </a:srgbClr>
              </a:solidFill>
              <a:latin typeface="Dubai Light" panose="020B0303030403030204" pitchFamily="34" charset="-78"/>
              <a:ea typeface="+mn-ea"/>
              <a:cs typeface="Dubai Light" panose="020B0303030403030204" pitchFamily="34" charset="-78"/>
            </a:rPr>
            <a:t>في </a:t>
          </a:r>
          <a:r>
            <a:rPr lang="ar-SA" sz="2600" dirty="0" smtClean="0">
              <a:solidFill>
                <a:srgbClr val="E7E6E6">
                  <a:lumMod val="10000"/>
                </a:srgbClr>
              </a:solidFill>
              <a:latin typeface="Dubai" panose="020B0503030403030204" pitchFamily="34" charset="-78"/>
              <a:ea typeface="+mn-ea"/>
              <a:cs typeface="Dubai" panose="020B0503030403030204" pitchFamily="34" charset="-78"/>
            </a:rPr>
            <a:t>القرن السّابع </a:t>
          </a:r>
          <a:r>
            <a:rPr lang="ar-SA" sz="2600" dirty="0" smtClean="0">
              <a:solidFill>
                <a:srgbClr val="E7E6E6">
                  <a:lumMod val="10000"/>
                </a:srgbClr>
              </a:solidFill>
              <a:latin typeface="Dubai Light" panose="020B0303030403030204" pitchFamily="34" charset="-78"/>
              <a:ea typeface="+mn-ea"/>
              <a:cs typeface="Dubai Light" panose="020B0303030403030204" pitchFamily="34" charset="-78"/>
            </a:rPr>
            <a:t>برزت بعض المؤلفات التي لها علاقة وثيقة بالقواعد مثل: «</a:t>
          </a:r>
          <a:r>
            <a:rPr lang="ar-SA" sz="2600" dirty="0" smtClean="0">
              <a:solidFill>
                <a:srgbClr val="22B8CB"/>
              </a:solidFill>
              <a:latin typeface="Dubai" panose="020B0503030403030204" pitchFamily="34" charset="-78"/>
              <a:ea typeface="+mn-ea"/>
              <a:cs typeface="Dubai" panose="020B0503030403030204" pitchFamily="34" charset="-78"/>
            </a:rPr>
            <a:t>قواعد الأحكام في مصالح الأنام</a:t>
          </a:r>
          <a:r>
            <a:rPr lang="ar-SA" sz="2600" dirty="0" smtClean="0">
              <a:solidFill>
                <a:srgbClr val="E7E6E6">
                  <a:lumMod val="10000"/>
                </a:srgbClr>
              </a:solidFill>
              <a:latin typeface="Dubai Light" panose="020B0303030403030204" pitchFamily="34" charset="-78"/>
              <a:ea typeface="+mn-ea"/>
              <a:cs typeface="Dubai Light" panose="020B0303030403030204" pitchFamily="34" charset="-78"/>
            </a:rPr>
            <a:t>» للعزّ بن عبد السّلام</a:t>
          </a:r>
          <a:r>
            <a:rPr lang="ar-IQ" sz="2600" dirty="0" smtClean="0">
              <a:solidFill>
                <a:srgbClr val="E7E6E6">
                  <a:lumMod val="10000"/>
                </a:srgbClr>
              </a:solidFill>
              <a:latin typeface="Dubai Light" panose="020B0303030403030204" pitchFamily="34" charset="-78"/>
              <a:ea typeface="+mn-ea"/>
              <a:cs typeface="Dubai Light" panose="020B0303030403030204" pitchFamily="34" charset="-78"/>
            </a:rPr>
            <a:t> ت/ 660هـ </a:t>
          </a:r>
          <a:r>
            <a:rPr lang="ar-SA" sz="2600" dirty="0" smtClean="0">
              <a:solidFill>
                <a:srgbClr val="E7E6E6">
                  <a:lumMod val="10000"/>
                </a:srgbClr>
              </a:solidFill>
              <a:latin typeface="Dubai Light" panose="020B0303030403030204" pitchFamily="34" charset="-78"/>
              <a:ea typeface="+mn-ea"/>
              <a:cs typeface="Dubai Light" panose="020B0303030403030204" pitchFamily="34" charset="-78"/>
            </a:rPr>
            <a:t>، وكتاب «</a:t>
          </a:r>
          <a:r>
            <a:rPr lang="ar-SA" sz="2600" dirty="0" smtClean="0">
              <a:solidFill>
                <a:srgbClr val="22B8CB"/>
              </a:solidFill>
              <a:latin typeface="Dubai" panose="020B0503030403030204" pitchFamily="34" charset="-78"/>
              <a:ea typeface="+mn-ea"/>
              <a:cs typeface="Dubai" panose="020B0503030403030204" pitchFamily="34" charset="-78"/>
            </a:rPr>
            <a:t>الفروق</a:t>
          </a:r>
          <a:r>
            <a:rPr lang="ar-SA" sz="2600" dirty="0" smtClean="0">
              <a:solidFill>
                <a:srgbClr val="E7E6E6">
                  <a:lumMod val="10000"/>
                </a:srgbClr>
              </a:solidFill>
              <a:latin typeface="Dubai Light" panose="020B0303030403030204" pitchFamily="34" charset="-78"/>
              <a:ea typeface="+mn-ea"/>
              <a:cs typeface="Dubai Light" panose="020B0303030403030204" pitchFamily="34" charset="-78"/>
            </a:rPr>
            <a:t>» للقرافي</a:t>
          </a:r>
          <a:endParaRPr lang="en-US" sz="2600" dirty="0"/>
        </a:p>
      </dgm:t>
    </dgm:pt>
    <dgm:pt modelId="{165B01F8-E904-4B39-9488-F5423EF613F4}" type="parTrans" cxnId="{F94B9FD7-8715-4E40-9303-29F08DE2E941}">
      <dgm:prSet/>
      <dgm:spPr/>
      <dgm:t>
        <a:bodyPr/>
        <a:lstStyle/>
        <a:p>
          <a:endParaRPr lang="en-US"/>
        </a:p>
      </dgm:t>
    </dgm:pt>
    <dgm:pt modelId="{9C4B2144-220E-4926-9AEB-90184AA14C0F}" type="sibTrans" cxnId="{F94B9FD7-8715-4E40-9303-29F08DE2E941}">
      <dgm:prSet/>
      <dgm:spPr/>
      <dgm:t>
        <a:bodyPr/>
        <a:lstStyle/>
        <a:p>
          <a:endParaRPr lang="en-US"/>
        </a:p>
      </dgm:t>
    </dgm:pt>
    <dgm:pt modelId="{549AB312-E2A7-443B-AA6E-48D1F6E6A41B}" type="pres">
      <dgm:prSet presAssocID="{017A71AB-7D3D-4A12-AB28-5E6E35936AD7}" presName="Name0" presStyleCnt="0">
        <dgm:presLayoutVars>
          <dgm:dir val="rev"/>
          <dgm:resizeHandles val="exact"/>
        </dgm:presLayoutVars>
      </dgm:prSet>
      <dgm:spPr/>
      <dgm:t>
        <a:bodyPr/>
        <a:lstStyle/>
        <a:p>
          <a:endParaRPr lang="en-US"/>
        </a:p>
      </dgm:t>
    </dgm:pt>
    <dgm:pt modelId="{5E542BDB-25E6-466C-B3FD-32905CAA1BBB}" type="pres">
      <dgm:prSet presAssocID="{78CF3B81-4FCB-45B8-AD77-63A2EA206B2E}" presName="node" presStyleLbl="node1" presStyleIdx="0" presStyleCnt="4" custScaleX="227432" custScaleY="214359" custLinFactNeighborX="-277" custLinFactNeighborY="-646">
        <dgm:presLayoutVars>
          <dgm:bulletEnabled val="1"/>
        </dgm:presLayoutVars>
      </dgm:prSet>
      <dgm:spPr>
        <a:xfrm>
          <a:off x="4262317" y="4446"/>
          <a:ext cx="3588189" cy="2062120"/>
        </a:xfrm>
        <a:prstGeom prst="snip2DiagRect">
          <a:avLst/>
        </a:prstGeom>
      </dgm:spPr>
      <dgm:t>
        <a:bodyPr/>
        <a:lstStyle/>
        <a:p>
          <a:endParaRPr lang="en-US"/>
        </a:p>
      </dgm:t>
    </dgm:pt>
    <dgm:pt modelId="{15C20E66-2379-4CE8-AC5B-F9CBC1A9FBA5}" type="pres">
      <dgm:prSet presAssocID="{75C6FA20-30A5-498D-AED5-F9D74E68DF00}" presName="sibTrans" presStyleLbl="sibTrans1D1" presStyleIdx="0" presStyleCnt="3"/>
      <dgm:spPr/>
      <dgm:t>
        <a:bodyPr/>
        <a:lstStyle/>
        <a:p>
          <a:endParaRPr lang="en-US"/>
        </a:p>
      </dgm:t>
    </dgm:pt>
    <dgm:pt modelId="{1E17C69D-91E9-4D14-B7AC-0768B1FE17B2}" type="pres">
      <dgm:prSet presAssocID="{75C6FA20-30A5-498D-AED5-F9D74E68DF00}" presName="connectorText" presStyleLbl="sibTrans1D1" presStyleIdx="0" presStyleCnt="3"/>
      <dgm:spPr/>
      <dgm:t>
        <a:bodyPr/>
        <a:lstStyle/>
        <a:p>
          <a:endParaRPr lang="en-US"/>
        </a:p>
      </dgm:t>
    </dgm:pt>
    <dgm:pt modelId="{AB2F0888-BE4F-4543-996D-2244684461A9}" type="pres">
      <dgm:prSet presAssocID="{47E17B83-160F-46B1-A82E-DB74712E51DA}" presName="node" presStyleLbl="node1" presStyleIdx="1" presStyleCnt="4" custScaleX="226230" custScaleY="205179">
        <dgm:presLayoutVars>
          <dgm:bulletEnabled val="1"/>
        </dgm:presLayoutVars>
      </dgm:prSet>
      <dgm:spPr/>
      <dgm:t>
        <a:bodyPr/>
        <a:lstStyle/>
        <a:p>
          <a:endParaRPr lang="en-US"/>
        </a:p>
      </dgm:t>
    </dgm:pt>
    <dgm:pt modelId="{ABA64E62-CCB4-40A4-A7A4-BB0D1EB66DB4}" type="pres">
      <dgm:prSet presAssocID="{9C4B2144-220E-4926-9AEB-90184AA14C0F}" presName="sibTrans" presStyleLbl="sibTrans1D1" presStyleIdx="1" presStyleCnt="3"/>
      <dgm:spPr/>
      <dgm:t>
        <a:bodyPr/>
        <a:lstStyle/>
        <a:p>
          <a:endParaRPr lang="en-US"/>
        </a:p>
      </dgm:t>
    </dgm:pt>
    <dgm:pt modelId="{B6967B65-39E8-4791-A1E1-C4287BA49FAE}" type="pres">
      <dgm:prSet presAssocID="{9C4B2144-220E-4926-9AEB-90184AA14C0F}" presName="connectorText" presStyleLbl="sibTrans1D1" presStyleIdx="1" presStyleCnt="3"/>
      <dgm:spPr/>
      <dgm:t>
        <a:bodyPr/>
        <a:lstStyle/>
        <a:p>
          <a:endParaRPr lang="en-US"/>
        </a:p>
      </dgm:t>
    </dgm:pt>
    <dgm:pt modelId="{72BD78C3-63B3-4DF2-9BEF-C99FF7B3DDFB}" type="pres">
      <dgm:prSet presAssocID="{8E79E8D5-A46A-49A1-B85C-BA5F76F417A5}" presName="node" presStyleLbl="node1" presStyleIdx="2" presStyleCnt="4" custScaleX="233493" custScaleY="214359" custLinFactNeighborX="5784" custLinFactNeighborY="-2198">
        <dgm:presLayoutVars>
          <dgm:bulletEnabled val="1"/>
        </dgm:presLayoutVars>
      </dgm:prSet>
      <dgm:spPr>
        <a:xfrm>
          <a:off x="4262317" y="2435331"/>
          <a:ext cx="3588189" cy="2062120"/>
        </a:xfrm>
        <a:prstGeom prst="snip2DiagRect">
          <a:avLst/>
        </a:prstGeom>
      </dgm:spPr>
      <dgm:t>
        <a:bodyPr/>
        <a:lstStyle/>
        <a:p>
          <a:endParaRPr lang="en-US"/>
        </a:p>
      </dgm:t>
    </dgm:pt>
    <dgm:pt modelId="{344CEA8F-83C3-409D-9A7F-F10815ABC337}" type="pres">
      <dgm:prSet presAssocID="{8F41ABF3-0523-4DAA-A297-7D52335F8959}" presName="sibTrans" presStyleLbl="sibTrans1D1" presStyleIdx="2" presStyleCnt="3"/>
      <dgm:spPr/>
      <dgm:t>
        <a:bodyPr/>
        <a:lstStyle/>
        <a:p>
          <a:endParaRPr lang="en-US"/>
        </a:p>
      </dgm:t>
    </dgm:pt>
    <dgm:pt modelId="{722B9FA6-F92F-47CB-BF5D-0CF75212157C}" type="pres">
      <dgm:prSet presAssocID="{8F41ABF3-0523-4DAA-A297-7D52335F8959}" presName="connectorText" presStyleLbl="sibTrans1D1" presStyleIdx="2" presStyleCnt="3"/>
      <dgm:spPr/>
      <dgm:t>
        <a:bodyPr/>
        <a:lstStyle/>
        <a:p>
          <a:endParaRPr lang="en-US"/>
        </a:p>
      </dgm:t>
    </dgm:pt>
    <dgm:pt modelId="{030EF35C-EA1E-4C59-8144-B5A9CA63C7E4}" type="pres">
      <dgm:prSet presAssocID="{345AB763-1E1D-4F80-B415-DF0FC0B71003}" presName="node" presStyleLbl="node1" presStyleIdx="3" presStyleCnt="4" custScaleX="227432" custScaleY="214359">
        <dgm:presLayoutVars>
          <dgm:bulletEnabled val="1"/>
        </dgm:presLayoutVars>
      </dgm:prSet>
      <dgm:spPr>
        <a:xfrm>
          <a:off x="305363" y="2435331"/>
          <a:ext cx="3588189" cy="2062120"/>
        </a:xfrm>
        <a:prstGeom prst="snip2DiagRect">
          <a:avLst/>
        </a:prstGeom>
      </dgm:spPr>
      <dgm:t>
        <a:bodyPr/>
        <a:lstStyle/>
        <a:p>
          <a:endParaRPr lang="en-US"/>
        </a:p>
      </dgm:t>
    </dgm:pt>
  </dgm:ptLst>
  <dgm:cxnLst>
    <dgm:cxn modelId="{BFC4E6AF-5C2C-4AEB-A864-D255A8978A18}" srcId="{017A71AB-7D3D-4A12-AB28-5E6E35936AD7}" destId="{78CF3B81-4FCB-45B8-AD77-63A2EA206B2E}" srcOrd="0" destOrd="0" parTransId="{12C1A04F-4C18-4F4D-AB41-3CC908CEDA17}" sibTransId="{75C6FA20-30A5-498D-AED5-F9D74E68DF00}"/>
    <dgm:cxn modelId="{A46622F7-92EE-405C-B6F9-EF7E442C2CB9}" srcId="{017A71AB-7D3D-4A12-AB28-5E6E35936AD7}" destId="{345AB763-1E1D-4F80-B415-DF0FC0B71003}" srcOrd="3" destOrd="0" parTransId="{AD34AEA4-DA99-4ECB-AE98-43BCF18FAEA9}" sibTransId="{EF2750DA-C4D6-45D8-874F-AF5608678406}"/>
    <dgm:cxn modelId="{4DC3ABB9-B993-4987-95EA-06572F747071}" type="presOf" srcId="{9C4B2144-220E-4926-9AEB-90184AA14C0F}" destId="{ABA64E62-CCB4-40A4-A7A4-BB0D1EB66DB4}" srcOrd="0" destOrd="0" presId="urn:microsoft.com/office/officeart/2005/8/layout/bProcess3"/>
    <dgm:cxn modelId="{F94B9FD7-8715-4E40-9303-29F08DE2E941}" srcId="{017A71AB-7D3D-4A12-AB28-5E6E35936AD7}" destId="{47E17B83-160F-46B1-A82E-DB74712E51DA}" srcOrd="1" destOrd="0" parTransId="{165B01F8-E904-4B39-9488-F5423EF613F4}" sibTransId="{9C4B2144-220E-4926-9AEB-90184AA14C0F}"/>
    <dgm:cxn modelId="{2C4D5BEE-A838-446E-A701-6D4A68912985}" type="presOf" srcId="{017A71AB-7D3D-4A12-AB28-5E6E35936AD7}" destId="{549AB312-E2A7-443B-AA6E-48D1F6E6A41B}" srcOrd="0" destOrd="0" presId="urn:microsoft.com/office/officeart/2005/8/layout/bProcess3"/>
    <dgm:cxn modelId="{8864E8B1-478F-4D97-9C21-D50B0F13DF65}" type="presOf" srcId="{47E17B83-160F-46B1-A82E-DB74712E51DA}" destId="{AB2F0888-BE4F-4543-996D-2244684461A9}" srcOrd="0" destOrd="0" presId="urn:microsoft.com/office/officeart/2005/8/layout/bProcess3"/>
    <dgm:cxn modelId="{C64FFF9E-25CD-4B94-A647-A06D946A03EF}" type="presOf" srcId="{345AB763-1E1D-4F80-B415-DF0FC0B71003}" destId="{030EF35C-EA1E-4C59-8144-B5A9CA63C7E4}" srcOrd="0" destOrd="0" presId="urn:microsoft.com/office/officeart/2005/8/layout/bProcess3"/>
    <dgm:cxn modelId="{E8D773A9-7ABD-49BD-A5B3-7061956EBD37}" type="presOf" srcId="{75C6FA20-30A5-498D-AED5-F9D74E68DF00}" destId="{15C20E66-2379-4CE8-AC5B-F9CBC1A9FBA5}" srcOrd="0" destOrd="0" presId="urn:microsoft.com/office/officeart/2005/8/layout/bProcess3"/>
    <dgm:cxn modelId="{D917B2A9-C975-4A42-A129-D72AFDCDB37B}" srcId="{017A71AB-7D3D-4A12-AB28-5E6E35936AD7}" destId="{8E79E8D5-A46A-49A1-B85C-BA5F76F417A5}" srcOrd="2" destOrd="0" parTransId="{81787483-D6C0-4D78-AF92-0FA1071781BB}" sibTransId="{8F41ABF3-0523-4DAA-A297-7D52335F8959}"/>
    <dgm:cxn modelId="{2FA4C4DC-7F9E-4E66-9E47-FA576170829F}" type="presOf" srcId="{9C4B2144-220E-4926-9AEB-90184AA14C0F}" destId="{B6967B65-39E8-4791-A1E1-C4287BA49FAE}" srcOrd="1" destOrd="0" presId="urn:microsoft.com/office/officeart/2005/8/layout/bProcess3"/>
    <dgm:cxn modelId="{6AEF7799-81C9-4106-B396-1CF105304E24}" type="presOf" srcId="{78CF3B81-4FCB-45B8-AD77-63A2EA206B2E}" destId="{5E542BDB-25E6-466C-B3FD-32905CAA1BBB}" srcOrd="0" destOrd="0" presId="urn:microsoft.com/office/officeart/2005/8/layout/bProcess3"/>
    <dgm:cxn modelId="{D8C0CC10-92F2-4448-8AF9-C18A192E08D1}" type="presOf" srcId="{8F41ABF3-0523-4DAA-A297-7D52335F8959}" destId="{344CEA8F-83C3-409D-9A7F-F10815ABC337}" srcOrd="0" destOrd="0" presId="urn:microsoft.com/office/officeart/2005/8/layout/bProcess3"/>
    <dgm:cxn modelId="{E29772A8-BC6E-4F53-81D3-D3555344407E}" type="presOf" srcId="{75C6FA20-30A5-498D-AED5-F9D74E68DF00}" destId="{1E17C69D-91E9-4D14-B7AC-0768B1FE17B2}" srcOrd="1" destOrd="0" presId="urn:microsoft.com/office/officeart/2005/8/layout/bProcess3"/>
    <dgm:cxn modelId="{CFE101BD-1B33-48B1-AD1A-9FA1506CAE7C}" type="presOf" srcId="{8F41ABF3-0523-4DAA-A297-7D52335F8959}" destId="{722B9FA6-F92F-47CB-BF5D-0CF75212157C}" srcOrd="1" destOrd="0" presId="urn:microsoft.com/office/officeart/2005/8/layout/bProcess3"/>
    <dgm:cxn modelId="{018BCD45-19AB-4860-85FF-A97C86C230D7}" type="presOf" srcId="{8E79E8D5-A46A-49A1-B85C-BA5F76F417A5}" destId="{72BD78C3-63B3-4DF2-9BEF-C99FF7B3DDFB}" srcOrd="0" destOrd="0" presId="urn:microsoft.com/office/officeart/2005/8/layout/bProcess3"/>
    <dgm:cxn modelId="{48BDF7A9-B8FB-4F50-AF64-38B99A10C4FD}" type="presParOf" srcId="{549AB312-E2A7-443B-AA6E-48D1F6E6A41B}" destId="{5E542BDB-25E6-466C-B3FD-32905CAA1BBB}" srcOrd="0" destOrd="0" presId="urn:microsoft.com/office/officeart/2005/8/layout/bProcess3"/>
    <dgm:cxn modelId="{92DE131C-63B7-47CB-A9CD-1F5A919EF6E0}" type="presParOf" srcId="{549AB312-E2A7-443B-AA6E-48D1F6E6A41B}" destId="{15C20E66-2379-4CE8-AC5B-F9CBC1A9FBA5}" srcOrd="1" destOrd="0" presId="urn:microsoft.com/office/officeart/2005/8/layout/bProcess3"/>
    <dgm:cxn modelId="{E6888090-9F12-4430-B89D-426B2A5C0A43}" type="presParOf" srcId="{15C20E66-2379-4CE8-AC5B-F9CBC1A9FBA5}" destId="{1E17C69D-91E9-4D14-B7AC-0768B1FE17B2}" srcOrd="0" destOrd="0" presId="urn:microsoft.com/office/officeart/2005/8/layout/bProcess3"/>
    <dgm:cxn modelId="{34C15296-74B5-47AF-BF8D-DB3EC4AB1F8B}" type="presParOf" srcId="{549AB312-E2A7-443B-AA6E-48D1F6E6A41B}" destId="{AB2F0888-BE4F-4543-996D-2244684461A9}" srcOrd="2" destOrd="0" presId="urn:microsoft.com/office/officeart/2005/8/layout/bProcess3"/>
    <dgm:cxn modelId="{48FBCC2D-B8A5-43B5-B396-8A0E0C691270}" type="presParOf" srcId="{549AB312-E2A7-443B-AA6E-48D1F6E6A41B}" destId="{ABA64E62-CCB4-40A4-A7A4-BB0D1EB66DB4}" srcOrd="3" destOrd="0" presId="urn:microsoft.com/office/officeart/2005/8/layout/bProcess3"/>
    <dgm:cxn modelId="{08B4E2BF-F450-4C11-B92E-60B0D0049B95}" type="presParOf" srcId="{ABA64E62-CCB4-40A4-A7A4-BB0D1EB66DB4}" destId="{B6967B65-39E8-4791-A1E1-C4287BA49FAE}" srcOrd="0" destOrd="0" presId="urn:microsoft.com/office/officeart/2005/8/layout/bProcess3"/>
    <dgm:cxn modelId="{101FDCB7-F502-4ED1-B82A-2AFBF023C704}" type="presParOf" srcId="{549AB312-E2A7-443B-AA6E-48D1F6E6A41B}" destId="{72BD78C3-63B3-4DF2-9BEF-C99FF7B3DDFB}" srcOrd="4" destOrd="0" presId="urn:microsoft.com/office/officeart/2005/8/layout/bProcess3"/>
    <dgm:cxn modelId="{ACBCA394-2594-4A8F-BD3B-BD28388EC20F}" type="presParOf" srcId="{549AB312-E2A7-443B-AA6E-48D1F6E6A41B}" destId="{344CEA8F-83C3-409D-9A7F-F10815ABC337}" srcOrd="5" destOrd="0" presId="urn:microsoft.com/office/officeart/2005/8/layout/bProcess3"/>
    <dgm:cxn modelId="{5EF35BF3-BC5D-45C2-AAA6-F663E9FCF0FC}" type="presParOf" srcId="{344CEA8F-83C3-409D-9A7F-F10815ABC337}" destId="{722B9FA6-F92F-47CB-BF5D-0CF75212157C}" srcOrd="0" destOrd="0" presId="urn:microsoft.com/office/officeart/2005/8/layout/bProcess3"/>
    <dgm:cxn modelId="{BBAA3C61-BA13-4F55-A9BB-3D0DABF7F789}" type="presParOf" srcId="{549AB312-E2A7-443B-AA6E-48D1F6E6A41B}" destId="{030EF35C-EA1E-4C59-8144-B5A9CA63C7E4}"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9D4656-7CCE-4D45-A3AC-75EDEA83ACBA}" type="doc">
      <dgm:prSet loTypeId="urn:microsoft.com/office/officeart/2005/8/layout/hierarchy6" loCatId="hierarchy" qsTypeId="urn:microsoft.com/office/officeart/2005/8/quickstyle/simple1" qsCatId="simple" csTypeId="urn:microsoft.com/office/officeart/2005/8/colors/accent6_1" csCatId="accent6" phldr="1"/>
      <dgm:spPr/>
      <dgm:t>
        <a:bodyPr/>
        <a:lstStyle/>
        <a:p>
          <a:pPr rtl="1"/>
          <a:endParaRPr lang="ar-SA"/>
        </a:p>
      </dgm:t>
    </dgm:pt>
    <dgm:pt modelId="{850DC5C7-FE2D-4965-86E1-7FA8E4615315}">
      <dgm:prSet phldrT="[Text]" custT="1"/>
      <dgm:spPr>
        <a:solidFill>
          <a:schemeClr val="bg1">
            <a:lumMod val="85000"/>
          </a:schemeClr>
        </a:solidFill>
      </dgm:spPr>
      <dgm:t>
        <a:bodyPr/>
        <a:lstStyle/>
        <a:p>
          <a:pPr rtl="1"/>
          <a:r>
            <a:rPr lang="ar-IQ" sz="2800" b="1" kern="1200" dirty="0" smtClean="0">
              <a:solidFill>
                <a:schemeClr val="tx1"/>
              </a:solidFill>
              <a:latin typeface="Simplified Arabic" pitchFamily="18" charset="-78"/>
              <a:ea typeface="+mn-ea"/>
              <a:cs typeface="Simplified Arabic" pitchFamily="18" charset="-78"/>
            </a:rPr>
            <a:t>ج- الأعمال والأقوال بالنسبة إلى القاعدة </a:t>
          </a:r>
          <a:endParaRPr lang="ar-SA" sz="2800" b="1" kern="1200" dirty="0">
            <a:solidFill>
              <a:schemeClr val="tx1"/>
            </a:solidFill>
            <a:latin typeface="Simplified Arabic" pitchFamily="18" charset="-78"/>
            <a:ea typeface="+mn-ea"/>
            <a:cs typeface="Simplified Arabic" pitchFamily="18" charset="-78"/>
          </a:endParaRPr>
        </a:p>
      </dgm:t>
    </dgm:pt>
    <dgm:pt modelId="{D6018535-14B8-4C78-B545-AEFCD3D8AF00}" type="parTrans" cxnId="{D62ED8D4-1358-4F0E-A2A4-5C5042D8A316}">
      <dgm:prSet/>
      <dgm:spPr/>
      <dgm:t>
        <a:bodyPr/>
        <a:lstStyle/>
        <a:p>
          <a:pPr rtl="1"/>
          <a:endParaRPr lang="ar-SA"/>
        </a:p>
      </dgm:t>
    </dgm:pt>
    <dgm:pt modelId="{2207B402-507E-4076-8616-4858FDBCF25B}" type="sibTrans" cxnId="{D62ED8D4-1358-4F0E-A2A4-5C5042D8A316}">
      <dgm:prSet/>
      <dgm:spPr/>
      <dgm:t>
        <a:bodyPr/>
        <a:lstStyle/>
        <a:p>
          <a:pPr rtl="1"/>
          <a:endParaRPr lang="ar-SA"/>
        </a:p>
      </dgm:t>
    </dgm:pt>
    <dgm:pt modelId="{7FA8D6B0-F43C-4D39-BAC9-5C6F59C39285}">
      <dgm:prSet custT="1"/>
      <dgm:spPr>
        <a:solidFill>
          <a:schemeClr val="bg1">
            <a:lumMod val="95000"/>
          </a:schemeClr>
        </a:solidFill>
      </dgm:spPr>
      <dgm:t>
        <a:bodyPr/>
        <a:lstStyle/>
        <a:p>
          <a:pPr rtl="1"/>
          <a:r>
            <a:rPr lang="ar-IQ" sz="2800" b="1" kern="1200" dirty="0" smtClean="0">
              <a:solidFill>
                <a:schemeClr val="tx1"/>
              </a:solidFill>
              <a:latin typeface="Simplified Arabic" pitchFamily="18" charset="-78"/>
              <a:ea typeface="+mn-ea"/>
              <a:cs typeface="Simplified Arabic" pitchFamily="18" charset="-78"/>
            </a:rPr>
            <a:t>مما لا تشترط له النية</a:t>
          </a:r>
          <a:r>
            <a:rPr lang="ar-IQ" sz="2800" kern="1200" dirty="0" smtClean="0">
              <a:solidFill>
                <a:schemeClr val="tx1"/>
              </a:solidFill>
              <a:latin typeface="Simplified Arabic" pitchFamily="18" charset="-78"/>
              <a:ea typeface="+mn-ea"/>
              <a:cs typeface="Simplified Arabic" pitchFamily="18" charset="-78"/>
            </a:rPr>
            <a:t> </a:t>
          </a:r>
          <a:endParaRPr lang="en-US" sz="2800" kern="1200" dirty="0">
            <a:solidFill>
              <a:schemeClr val="tx1"/>
            </a:solidFill>
            <a:latin typeface="Simplified Arabic" pitchFamily="18" charset="-78"/>
            <a:ea typeface="+mn-ea"/>
            <a:cs typeface="Simplified Arabic" pitchFamily="18" charset="-78"/>
          </a:endParaRPr>
        </a:p>
      </dgm:t>
    </dgm:pt>
    <dgm:pt modelId="{998AC430-8B53-457A-B2F0-648C304762CA}" type="parTrans" cxnId="{4870A683-9C90-452A-892B-DB5A5CEAA255}">
      <dgm:prSet/>
      <dgm:spPr/>
      <dgm:t>
        <a:bodyPr/>
        <a:lstStyle/>
        <a:p>
          <a:pPr rtl="1"/>
          <a:endParaRPr lang="en-US"/>
        </a:p>
      </dgm:t>
    </dgm:pt>
    <dgm:pt modelId="{C11D1E96-5957-491E-90D9-E4E4A9B0EDF0}" type="sibTrans" cxnId="{4870A683-9C90-452A-892B-DB5A5CEAA255}">
      <dgm:prSet/>
      <dgm:spPr/>
      <dgm:t>
        <a:bodyPr/>
        <a:lstStyle/>
        <a:p>
          <a:endParaRPr lang="en-US"/>
        </a:p>
      </dgm:t>
    </dgm:pt>
    <dgm:pt modelId="{5EA94057-D46C-4702-99A9-155760FBB5BB}">
      <dgm:prSet custT="1"/>
      <dgm:spPr>
        <a:solidFill>
          <a:schemeClr val="bg1">
            <a:lumMod val="95000"/>
          </a:schemeClr>
        </a:solidFill>
      </dgm:spPr>
      <dgm:t>
        <a:bodyPr/>
        <a:lstStyle/>
        <a:p>
          <a:pPr rtl="1"/>
          <a:r>
            <a:rPr lang="ar-IQ" sz="2800" b="1" kern="1200" dirty="0" smtClean="0">
              <a:solidFill>
                <a:schemeClr val="tx1"/>
              </a:solidFill>
              <a:latin typeface="Simplified Arabic" pitchFamily="18" charset="-78"/>
              <a:ea typeface="+mn-ea"/>
              <a:cs typeface="Simplified Arabic" pitchFamily="18" charset="-78"/>
            </a:rPr>
            <a:t>مما تشترط له النية </a:t>
          </a:r>
          <a:endParaRPr lang="en-US" sz="2800" b="1" kern="1200" dirty="0">
            <a:solidFill>
              <a:schemeClr val="tx1"/>
            </a:solidFill>
            <a:latin typeface="Simplified Arabic" pitchFamily="18" charset="-78"/>
            <a:ea typeface="+mn-ea"/>
            <a:cs typeface="Simplified Arabic" pitchFamily="18" charset="-78"/>
          </a:endParaRPr>
        </a:p>
      </dgm:t>
    </dgm:pt>
    <dgm:pt modelId="{1068B8D3-187B-44E5-9B84-2D579C5BBC70}" type="parTrans" cxnId="{60F0A5BD-4111-46D1-8226-363FB4FD6EB3}">
      <dgm:prSet/>
      <dgm:spPr/>
      <dgm:t>
        <a:bodyPr/>
        <a:lstStyle/>
        <a:p>
          <a:pPr rtl="1"/>
          <a:endParaRPr lang="en-US"/>
        </a:p>
      </dgm:t>
    </dgm:pt>
    <dgm:pt modelId="{82537C39-0D77-4526-9BE4-64E129AAD30F}" type="sibTrans" cxnId="{60F0A5BD-4111-46D1-8226-363FB4FD6EB3}">
      <dgm:prSet/>
      <dgm:spPr/>
      <dgm:t>
        <a:bodyPr/>
        <a:lstStyle/>
        <a:p>
          <a:endParaRPr lang="en-US"/>
        </a:p>
      </dgm:t>
    </dgm:pt>
    <dgm:pt modelId="{F0BA3135-8C7C-4578-991E-68E52921F3E1}">
      <dgm:prSet custT="1"/>
      <dgm:spPr>
        <a:solidFill>
          <a:schemeClr val="accent1">
            <a:lumMod val="20000"/>
            <a:lumOff val="80000"/>
          </a:schemeClr>
        </a:solidFill>
      </dgm:spPr>
      <dgm:t>
        <a:bodyPr/>
        <a:lstStyle/>
        <a:p>
          <a:pPr rtl="1"/>
          <a:r>
            <a:rPr lang="ar-IQ" sz="2800" kern="1200" dirty="0" smtClean="0">
              <a:solidFill>
                <a:schemeClr val="tx1"/>
              </a:solidFill>
              <a:latin typeface="Simplified Arabic" pitchFamily="18" charset="-78"/>
              <a:ea typeface="+mn-ea"/>
              <a:cs typeface="Simplified Arabic" pitchFamily="18" charset="-78"/>
            </a:rPr>
            <a:t>ألفاظ الكنايات </a:t>
          </a:r>
          <a:endParaRPr lang="en-US" sz="2800" kern="1200" dirty="0">
            <a:solidFill>
              <a:schemeClr val="tx1"/>
            </a:solidFill>
            <a:latin typeface="Simplified Arabic" pitchFamily="18" charset="-78"/>
            <a:ea typeface="+mn-ea"/>
            <a:cs typeface="Simplified Arabic" pitchFamily="18" charset="-78"/>
          </a:endParaRPr>
        </a:p>
      </dgm:t>
    </dgm:pt>
    <dgm:pt modelId="{3ECF98D2-3FF3-4DE6-A8ED-0543A2DD9C09}" type="parTrans" cxnId="{67785AED-0100-4E15-BD65-F59D76AD664C}">
      <dgm:prSet/>
      <dgm:spPr/>
      <dgm:t>
        <a:bodyPr/>
        <a:lstStyle/>
        <a:p>
          <a:pPr rtl="1"/>
          <a:endParaRPr lang="en-US"/>
        </a:p>
      </dgm:t>
    </dgm:pt>
    <dgm:pt modelId="{B1FE3072-77BF-46E5-9C5F-6B88F51624D5}" type="sibTrans" cxnId="{67785AED-0100-4E15-BD65-F59D76AD664C}">
      <dgm:prSet/>
      <dgm:spPr/>
      <dgm:t>
        <a:bodyPr/>
        <a:lstStyle/>
        <a:p>
          <a:endParaRPr lang="en-US"/>
        </a:p>
      </dgm:t>
    </dgm:pt>
    <dgm:pt modelId="{CA0EF48A-E724-48CD-9B90-1C3B14307F46}">
      <dgm:prSet custT="1"/>
      <dgm:spPr>
        <a:solidFill>
          <a:schemeClr val="accent1">
            <a:lumMod val="20000"/>
            <a:lumOff val="80000"/>
          </a:schemeClr>
        </a:solidFill>
      </dgm:spPr>
      <dgm:t>
        <a:bodyPr/>
        <a:lstStyle/>
        <a:p>
          <a:pPr rtl="1"/>
          <a:r>
            <a:rPr lang="ar-IQ" sz="2800" b="1" kern="1200" dirty="0" smtClean="0">
              <a:solidFill>
                <a:schemeClr val="tx1"/>
              </a:solidFill>
            </a:rPr>
            <a:t>ا</a:t>
          </a:r>
          <a:r>
            <a:rPr lang="ar-IQ" sz="2800" kern="1200" dirty="0" smtClean="0">
              <a:solidFill>
                <a:schemeClr val="tx1"/>
              </a:solidFill>
              <a:latin typeface="Simplified Arabic" pitchFamily="18" charset="-78"/>
              <a:ea typeface="+mn-ea"/>
              <a:cs typeface="Simplified Arabic" pitchFamily="18" charset="-78"/>
            </a:rPr>
            <a:t>لعبادات </a:t>
          </a:r>
          <a:endParaRPr lang="en-US" sz="2800" kern="1200" dirty="0">
            <a:solidFill>
              <a:schemeClr val="tx1"/>
            </a:solidFill>
            <a:latin typeface="Simplified Arabic" pitchFamily="18" charset="-78"/>
            <a:ea typeface="+mn-ea"/>
            <a:cs typeface="Simplified Arabic" pitchFamily="18" charset="-78"/>
          </a:endParaRPr>
        </a:p>
      </dgm:t>
    </dgm:pt>
    <dgm:pt modelId="{22A7CF98-59AD-4266-AC49-609C8CD7355A}" type="parTrans" cxnId="{255BB28B-EC26-4329-A59E-7D69AB2D5C71}">
      <dgm:prSet/>
      <dgm:spPr/>
      <dgm:t>
        <a:bodyPr/>
        <a:lstStyle/>
        <a:p>
          <a:pPr rtl="1"/>
          <a:endParaRPr lang="en-US"/>
        </a:p>
      </dgm:t>
    </dgm:pt>
    <dgm:pt modelId="{49183925-DDFA-46E8-9BE5-10D8EEEE1E01}" type="sibTrans" cxnId="{255BB28B-EC26-4329-A59E-7D69AB2D5C71}">
      <dgm:prSet/>
      <dgm:spPr/>
      <dgm:t>
        <a:bodyPr/>
        <a:lstStyle/>
        <a:p>
          <a:endParaRPr lang="en-US"/>
        </a:p>
      </dgm:t>
    </dgm:pt>
    <dgm:pt modelId="{93A6AD8B-DF4B-4727-A72E-8E4DADBAC0DA}">
      <dgm:prSet custT="1"/>
      <dgm:spPr>
        <a:solidFill>
          <a:schemeClr val="accent1">
            <a:lumMod val="20000"/>
            <a:lumOff val="80000"/>
          </a:schemeClr>
        </a:solidFill>
      </dgm:spPr>
      <dgm:t>
        <a:bodyPr/>
        <a:lstStyle/>
        <a:p>
          <a:pPr rtl="1"/>
          <a:r>
            <a:rPr lang="ar-IQ" sz="2800" kern="1200" dirty="0" smtClean="0">
              <a:solidFill>
                <a:schemeClr val="tx1"/>
              </a:solidFill>
              <a:latin typeface="Simplified Arabic" pitchFamily="18" charset="-78"/>
              <a:ea typeface="+mn-ea"/>
              <a:cs typeface="Simplified Arabic" pitchFamily="18" charset="-78"/>
            </a:rPr>
            <a:t>اللفظ الصريح في الطلاق ونحوه</a:t>
          </a:r>
          <a:endParaRPr lang="en-US" sz="2800" kern="1200" dirty="0">
            <a:solidFill>
              <a:schemeClr val="tx1"/>
            </a:solidFill>
            <a:latin typeface="Simplified Arabic" pitchFamily="18" charset="-78"/>
            <a:ea typeface="+mn-ea"/>
            <a:cs typeface="Simplified Arabic" pitchFamily="18" charset="-78"/>
          </a:endParaRPr>
        </a:p>
      </dgm:t>
    </dgm:pt>
    <dgm:pt modelId="{A60966D5-5A9C-4696-9908-BE46FFF879FE}" type="parTrans" cxnId="{FD2199A5-D9D0-43BA-8A6F-AB2BA4584424}">
      <dgm:prSet/>
      <dgm:spPr/>
      <dgm:t>
        <a:bodyPr/>
        <a:lstStyle/>
        <a:p>
          <a:pPr rtl="1"/>
          <a:endParaRPr lang="en-US"/>
        </a:p>
      </dgm:t>
    </dgm:pt>
    <dgm:pt modelId="{EBB5EAA5-EB70-478A-8D2D-BFE85F7DDDF1}" type="sibTrans" cxnId="{FD2199A5-D9D0-43BA-8A6F-AB2BA4584424}">
      <dgm:prSet/>
      <dgm:spPr/>
      <dgm:t>
        <a:bodyPr/>
        <a:lstStyle/>
        <a:p>
          <a:endParaRPr lang="en-US"/>
        </a:p>
      </dgm:t>
    </dgm:pt>
    <dgm:pt modelId="{774B8305-3DA6-42F2-BDB4-25BA8590981D}">
      <dgm:prSet custT="1"/>
      <dgm:spPr>
        <a:solidFill>
          <a:schemeClr val="accent1">
            <a:lumMod val="20000"/>
            <a:lumOff val="80000"/>
          </a:schemeClr>
        </a:solidFill>
      </dgm:spPr>
      <dgm:t>
        <a:bodyPr/>
        <a:lstStyle/>
        <a:p>
          <a:pPr rtl="1">
            <a:lnSpc>
              <a:spcPct val="100000"/>
            </a:lnSpc>
          </a:pPr>
          <a:r>
            <a:rPr lang="ar-IQ" sz="2800" kern="1200" dirty="0" smtClean="0">
              <a:solidFill>
                <a:schemeClr val="tx1"/>
              </a:solidFill>
              <a:latin typeface="Simplified Arabic" pitchFamily="18" charset="-78"/>
              <a:ea typeface="+mn-ea"/>
              <a:cs typeface="Simplified Arabic" pitchFamily="18" charset="-78"/>
            </a:rPr>
            <a:t>التروك :كإزالة النجاسة ، وكأداء الديون </a:t>
          </a:r>
          <a:endParaRPr lang="en-US" sz="2800" kern="1200" dirty="0">
            <a:solidFill>
              <a:schemeClr val="tx1"/>
            </a:solidFill>
            <a:latin typeface="Simplified Arabic" pitchFamily="18" charset="-78"/>
            <a:ea typeface="+mn-ea"/>
            <a:cs typeface="Simplified Arabic" pitchFamily="18" charset="-78"/>
          </a:endParaRPr>
        </a:p>
      </dgm:t>
    </dgm:pt>
    <dgm:pt modelId="{2D413AC3-A608-4181-A1E1-65314F464EFF}" type="parTrans" cxnId="{8B1F3006-EB65-4247-880B-2186796872E8}">
      <dgm:prSet/>
      <dgm:spPr/>
      <dgm:t>
        <a:bodyPr/>
        <a:lstStyle/>
        <a:p>
          <a:pPr rtl="1"/>
          <a:endParaRPr lang="en-US"/>
        </a:p>
      </dgm:t>
    </dgm:pt>
    <dgm:pt modelId="{06FB274A-4877-4AFE-9F5E-C3C7566314C4}" type="sibTrans" cxnId="{8B1F3006-EB65-4247-880B-2186796872E8}">
      <dgm:prSet/>
      <dgm:spPr/>
      <dgm:t>
        <a:bodyPr/>
        <a:lstStyle/>
        <a:p>
          <a:endParaRPr lang="en-US"/>
        </a:p>
      </dgm:t>
    </dgm:pt>
    <dgm:pt modelId="{2E3C6713-7E23-4728-9C26-A12358F8940C}" type="pres">
      <dgm:prSet presAssocID="{8D9D4656-7CCE-4D45-A3AC-75EDEA83ACBA}" presName="mainComposite" presStyleCnt="0">
        <dgm:presLayoutVars>
          <dgm:chPref val="1"/>
          <dgm:dir/>
          <dgm:animOne val="branch"/>
          <dgm:animLvl val="lvl"/>
          <dgm:resizeHandles val="exact"/>
        </dgm:presLayoutVars>
      </dgm:prSet>
      <dgm:spPr/>
      <dgm:t>
        <a:bodyPr/>
        <a:lstStyle/>
        <a:p>
          <a:endParaRPr lang="en-US"/>
        </a:p>
      </dgm:t>
    </dgm:pt>
    <dgm:pt modelId="{D4F15E58-851A-416D-8FBB-C93F086E936C}" type="pres">
      <dgm:prSet presAssocID="{8D9D4656-7CCE-4D45-A3AC-75EDEA83ACBA}" presName="hierFlow" presStyleCnt="0"/>
      <dgm:spPr/>
    </dgm:pt>
    <dgm:pt modelId="{7E2DA450-2E98-45D6-B21C-1C7BF8776262}" type="pres">
      <dgm:prSet presAssocID="{8D9D4656-7CCE-4D45-A3AC-75EDEA83ACBA}" presName="hierChild1" presStyleCnt="0">
        <dgm:presLayoutVars>
          <dgm:chPref val="1"/>
          <dgm:animOne val="branch"/>
          <dgm:animLvl val="lvl"/>
        </dgm:presLayoutVars>
      </dgm:prSet>
      <dgm:spPr/>
    </dgm:pt>
    <dgm:pt modelId="{856ADFF5-5B91-4AB4-BA3A-8B0C05A0A4AE}" type="pres">
      <dgm:prSet presAssocID="{850DC5C7-FE2D-4965-86E1-7FA8E4615315}" presName="Name14" presStyleCnt="0"/>
      <dgm:spPr/>
    </dgm:pt>
    <dgm:pt modelId="{D58C64AC-7E45-44D5-9C19-B7EBFAD2C3AD}" type="pres">
      <dgm:prSet presAssocID="{850DC5C7-FE2D-4965-86E1-7FA8E4615315}" presName="level1Shape" presStyleLbl="node0" presStyleIdx="0" presStyleCnt="1" custScaleX="381687" custScaleY="124805" custLinFactNeighborX="3689" custLinFactNeighborY="-83168">
        <dgm:presLayoutVars>
          <dgm:chPref val="3"/>
        </dgm:presLayoutVars>
      </dgm:prSet>
      <dgm:spPr/>
      <dgm:t>
        <a:bodyPr/>
        <a:lstStyle/>
        <a:p>
          <a:endParaRPr lang="en-US"/>
        </a:p>
      </dgm:t>
    </dgm:pt>
    <dgm:pt modelId="{FC545982-0609-4F06-B18B-3B0C8F958025}" type="pres">
      <dgm:prSet presAssocID="{850DC5C7-FE2D-4965-86E1-7FA8E4615315}" presName="hierChild2" presStyleCnt="0"/>
      <dgm:spPr/>
    </dgm:pt>
    <dgm:pt modelId="{ED60FF88-CB1C-44AC-8011-1968765D5FA8}" type="pres">
      <dgm:prSet presAssocID="{998AC430-8B53-457A-B2F0-648C304762CA}" presName="Name19" presStyleLbl="parChTrans1D2" presStyleIdx="0" presStyleCnt="2"/>
      <dgm:spPr/>
      <dgm:t>
        <a:bodyPr/>
        <a:lstStyle/>
        <a:p>
          <a:endParaRPr lang="en-US"/>
        </a:p>
      </dgm:t>
    </dgm:pt>
    <dgm:pt modelId="{B5472F46-3CAC-4E27-A2D1-976EBB3963B7}" type="pres">
      <dgm:prSet presAssocID="{7FA8D6B0-F43C-4D39-BAC9-5C6F59C39285}" presName="Name21" presStyleCnt="0"/>
      <dgm:spPr/>
    </dgm:pt>
    <dgm:pt modelId="{A4818A34-4D92-43EC-818A-D83CC68A26E9}" type="pres">
      <dgm:prSet presAssocID="{7FA8D6B0-F43C-4D39-BAC9-5C6F59C39285}" presName="level2Shape" presStyleLbl="node2" presStyleIdx="0" presStyleCnt="2" custScaleX="189911" custScaleY="51485" custLinFactNeighborX="-11802" custLinFactNeighborY="-33076"/>
      <dgm:spPr/>
      <dgm:t>
        <a:bodyPr/>
        <a:lstStyle/>
        <a:p>
          <a:endParaRPr lang="en-US"/>
        </a:p>
      </dgm:t>
    </dgm:pt>
    <dgm:pt modelId="{44859A68-596E-4AB3-9D07-A1C56D207668}" type="pres">
      <dgm:prSet presAssocID="{7FA8D6B0-F43C-4D39-BAC9-5C6F59C39285}" presName="hierChild3" presStyleCnt="0"/>
      <dgm:spPr/>
    </dgm:pt>
    <dgm:pt modelId="{1567B44A-88CF-4E8A-8903-E3E254DB3553}" type="pres">
      <dgm:prSet presAssocID="{A60966D5-5A9C-4696-9908-BE46FFF879FE}" presName="Name19" presStyleLbl="parChTrans1D3" presStyleIdx="0" presStyleCnt="4"/>
      <dgm:spPr/>
      <dgm:t>
        <a:bodyPr/>
        <a:lstStyle/>
        <a:p>
          <a:endParaRPr lang="en-US"/>
        </a:p>
      </dgm:t>
    </dgm:pt>
    <dgm:pt modelId="{CF6B82AE-A8FB-48C1-9AC2-941507BD60B2}" type="pres">
      <dgm:prSet presAssocID="{93A6AD8B-DF4B-4727-A72E-8E4DADBAC0DA}" presName="Name21" presStyleCnt="0"/>
      <dgm:spPr/>
    </dgm:pt>
    <dgm:pt modelId="{18F708BB-C91E-42C2-8019-F863877581E8}" type="pres">
      <dgm:prSet presAssocID="{93A6AD8B-DF4B-4727-A72E-8E4DADBAC0DA}" presName="level2Shape" presStyleLbl="node3" presStyleIdx="0" presStyleCnt="4" custScaleX="140494" custScaleY="185497" custLinFactNeighborX="-122" custLinFactNeighborY="38465"/>
      <dgm:spPr/>
      <dgm:t>
        <a:bodyPr/>
        <a:lstStyle/>
        <a:p>
          <a:endParaRPr lang="en-US"/>
        </a:p>
      </dgm:t>
    </dgm:pt>
    <dgm:pt modelId="{4EBC511E-C3A4-413C-9EED-CEB7D3391FB3}" type="pres">
      <dgm:prSet presAssocID="{93A6AD8B-DF4B-4727-A72E-8E4DADBAC0DA}" presName="hierChild3" presStyleCnt="0"/>
      <dgm:spPr/>
    </dgm:pt>
    <dgm:pt modelId="{1503C8A5-E3A5-4712-B6D5-AE3DBD98BAD9}" type="pres">
      <dgm:prSet presAssocID="{2D413AC3-A608-4181-A1E1-65314F464EFF}" presName="Name19" presStyleLbl="parChTrans1D3" presStyleIdx="1" presStyleCnt="4"/>
      <dgm:spPr/>
      <dgm:t>
        <a:bodyPr/>
        <a:lstStyle/>
        <a:p>
          <a:endParaRPr lang="en-US"/>
        </a:p>
      </dgm:t>
    </dgm:pt>
    <dgm:pt modelId="{DF7FAD2F-B168-411D-9E22-817CF209854C}" type="pres">
      <dgm:prSet presAssocID="{774B8305-3DA6-42F2-BDB4-25BA8590981D}" presName="Name21" presStyleCnt="0"/>
      <dgm:spPr/>
    </dgm:pt>
    <dgm:pt modelId="{2C897EF3-7868-45D9-8188-EAE0A8506622}" type="pres">
      <dgm:prSet presAssocID="{774B8305-3DA6-42F2-BDB4-25BA8590981D}" presName="level2Shape" presStyleLbl="node3" presStyleIdx="1" presStyleCnt="4" custScaleX="156332" custScaleY="185497" custLinFactNeighborX="-215" custLinFactNeighborY="38465"/>
      <dgm:spPr/>
      <dgm:t>
        <a:bodyPr/>
        <a:lstStyle/>
        <a:p>
          <a:endParaRPr lang="en-US"/>
        </a:p>
      </dgm:t>
    </dgm:pt>
    <dgm:pt modelId="{573B645F-7E03-479D-AA78-11B1DFEEC261}" type="pres">
      <dgm:prSet presAssocID="{774B8305-3DA6-42F2-BDB4-25BA8590981D}" presName="hierChild3" presStyleCnt="0"/>
      <dgm:spPr/>
    </dgm:pt>
    <dgm:pt modelId="{AA53F03B-6E8F-4A4C-9BE9-ABE65875DFB8}" type="pres">
      <dgm:prSet presAssocID="{1068B8D3-187B-44E5-9B84-2D579C5BBC70}" presName="Name19" presStyleLbl="parChTrans1D2" presStyleIdx="1" presStyleCnt="2"/>
      <dgm:spPr/>
      <dgm:t>
        <a:bodyPr/>
        <a:lstStyle/>
        <a:p>
          <a:endParaRPr lang="en-US"/>
        </a:p>
      </dgm:t>
    </dgm:pt>
    <dgm:pt modelId="{D096B416-2574-47E9-9E44-2936E3E26854}" type="pres">
      <dgm:prSet presAssocID="{5EA94057-D46C-4702-99A9-155760FBB5BB}" presName="Name21" presStyleCnt="0"/>
      <dgm:spPr/>
    </dgm:pt>
    <dgm:pt modelId="{7558A6B3-7D57-444F-AA06-BC670EFC0008}" type="pres">
      <dgm:prSet presAssocID="{5EA94057-D46C-4702-99A9-155760FBB5BB}" presName="level2Shape" presStyleLbl="node2" presStyleIdx="1" presStyleCnt="2" custScaleX="177717" custScaleY="52029" custLinFactNeighborX="5526" custLinFactNeighborY="-33076"/>
      <dgm:spPr/>
      <dgm:t>
        <a:bodyPr/>
        <a:lstStyle/>
        <a:p>
          <a:endParaRPr lang="en-US"/>
        </a:p>
      </dgm:t>
    </dgm:pt>
    <dgm:pt modelId="{FABC65B1-1009-4CBC-8323-60BFB7409213}" type="pres">
      <dgm:prSet presAssocID="{5EA94057-D46C-4702-99A9-155760FBB5BB}" presName="hierChild3" presStyleCnt="0"/>
      <dgm:spPr/>
    </dgm:pt>
    <dgm:pt modelId="{3E367346-3A9D-4C53-926C-A4B82D64C432}" type="pres">
      <dgm:prSet presAssocID="{3ECF98D2-3FF3-4DE6-A8ED-0543A2DD9C09}" presName="Name19" presStyleLbl="parChTrans1D3" presStyleIdx="2" presStyleCnt="4"/>
      <dgm:spPr/>
      <dgm:t>
        <a:bodyPr/>
        <a:lstStyle/>
        <a:p>
          <a:endParaRPr lang="en-US"/>
        </a:p>
      </dgm:t>
    </dgm:pt>
    <dgm:pt modelId="{1C29F1E7-53F8-4519-81AE-B5D5B7D08E86}" type="pres">
      <dgm:prSet presAssocID="{F0BA3135-8C7C-4578-991E-68E52921F3E1}" presName="Name21" presStyleCnt="0"/>
      <dgm:spPr/>
    </dgm:pt>
    <dgm:pt modelId="{6608EAF3-EB49-4248-B27E-0675754FA757}" type="pres">
      <dgm:prSet presAssocID="{F0BA3135-8C7C-4578-991E-68E52921F3E1}" presName="level2Shape" presStyleLbl="node3" presStyleIdx="2" presStyleCnt="4" custScaleX="112575" custScaleY="177184" custLinFactNeighborX="15999" custLinFactNeighborY="45331"/>
      <dgm:spPr/>
      <dgm:t>
        <a:bodyPr/>
        <a:lstStyle/>
        <a:p>
          <a:endParaRPr lang="en-US"/>
        </a:p>
      </dgm:t>
    </dgm:pt>
    <dgm:pt modelId="{74326FFF-333D-4DEB-A2B3-4D5D6B275DF6}" type="pres">
      <dgm:prSet presAssocID="{F0BA3135-8C7C-4578-991E-68E52921F3E1}" presName="hierChild3" presStyleCnt="0"/>
      <dgm:spPr/>
    </dgm:pt>
    <dgm:pt modelId="{9E3821B4-2A9B-437C-86EB-0A4E002BBD51}" type="pres">
      <dgm:prSet presAssocID="{22A7CF98-59AD-4266-AC49-609C8CD7355A}" presName="Name19" presStyleLbl="parChTrans1D3" presStyleIdx="3" presStyleCnt="4"/>
      <dgm:spPr/>
      <dgm:t>
        <a:bodyPr/>
        <a:lstStyle/>
        <a:p>
          <a:endParaRPr lang="en-US"/>
        </a:p>
      </dgm:t>
    </dgm:pt>
    <dgm:pt modelId="{99AB6C66-4A08-4B21-A036-7B1798409591}" type="pres">
      <dgm:prSet presAssocID="{CA0EF48A-E724-48CD-9B90-1C3B14307F46}" presName="Name21" presStyleCnt="0"/>
      <dgm:spPr/>
    </dgm:pt>
    <dgm:pt modelId="{B7F3CBAE-BC22-4CAF-898E-859A7CDB906C}" type="pres">
      <dgm:prSet presAssocID="{CA0EF48A-E724-48CD-9B90-1C3B14307F46}" presName="level2Shape" presStyleLbl="node3" presStyleIdx="3" presStyleCnt="4" custScaleX="115370" custScaleY="171221" custLinFactNeighborX="-3072" custLinFactNeighborY="45331"/>
      <dgm:spPr/>
      <dgm:t>
        <a:bodyPr/>
        <a:lstStyle/>
        <a:p>
          <a:endParaRPr lang="en-US"/>
        </a:p>
      </dgm:t>
    </dgm:pt>
    <dgm:pt modelId="{E9BEE525-8F3A-44AD-96BE-59FB703AB36C}" type="pres">
      <dgm:prSet presAssocID="{CA0EF48A-E724-48CD-9B90-1C3B14307F46}" presName="hierChild3" presStyleCnt="0"/>
      <dgm:spPr/>
    </dgm:pt>
    <dgm:pt modelId="{1F85AD54-A1F2-4EF9-B927-6894225F6DC6}" type="pres">
      <dgm:prSet presAssocID="{8D9D4656-7CCE-4D45-A3AC-75EDEA83ACBA}" presName="bgShapesFlow" presStyleCnt="0"/>
      <dgm:spPr/>
    </dgm:pt>
  </dgm:ptLst>
  <dgm:cxnLst>
    <dgm:cxn modelId="{1749B5F0-0E5E-4031-8E82-4362DE7A217A}" type="presOf" srcId="{7FA8D6B0-F43C-4D39-BAC9-5C6F59C39285}" destId="{A4818A34-4D92-43EC-818A-D83CC68A26E9}" srcOrd="0" destOrd="0" presId="urn:microsoft.com/office/officeart/2005/8/layout/hierarchy6"/>
    <dgm:cxn modelId="{1F63B3AD-5E4C-4B4D-87EB-4B6892A51DEF}" type="presOf" srcId="{A60966D5-5A9C-4696-9908-BE46FFF879FE}" destId="{1567B44A-88CF-4E8A-8903-E3E254DB3553}" srcOrd="0" destOrd="0" presId="urn:microsoft.com/office/officeart/2005/8/layout/hierarchy6"/>
    <dgm:cxn modelId="{CD84B004-B58B-429F-BE11-33BE4697D0E4}" type="presOf" srcId="{3ECF98D2-3FF3-4DE6-A8ED-0543A2DD9C09}" destId="{3E367346-3A9D-4C53-926C-A4B82D64C432}" srcOrd="0" destOrd="0" presId="urn:microsoft.com/office/officeart/2005/8/layout/hierarchy6"/>
    <dgm:cxn modelId="{AA3710FD-FD47-4F5E-AD2F-655DAFA53795}" type="presOf" srcId="{1068B8D3-187B-44E5-9B84-2D579C5BBC70}" destId="{AA53F03B-6E8F-4A4C-9BE9-ABE65875DFB8}" srcOrd="0" destOrd="0" presId="urn:microsoft.com/office/officeart/2005/8/layout/hierarchy6"/>
    <dgm:cxn modelId="{E4730F2D-8F85-4802-BF3E-B1072C7C8FC3}" type="presOf" srcId="{850DC5C7-FE2D-4965-86E1-7FA8E4615315}" destId="{D58C64AC-7E45-44D5-9C19-B7EBFAD2C3AD}" srcOrd="0" destOrd="0" presId="urn:microsoft.com/office/officeart/2005/8/layout/hierarchy6"/>
    <dgm:cxn modelId="{9BA1C6C3-410F-483C-9D9C-8809098113C6}" type="presOf" srcId="{CA0EF48A-E724-48CD-9B90-1C3B14307F46}" destId="{B7F3CBAE-BC22-4CAF-898E-859A7CDB906C}" srcOrd="0" destOrd="0" presId="urn:microsoft.com/office/officeart/2005/8/layout/hierarchy6"/>
    <dgm:cxn modelId="{FA760B8F-A885-4E41-8254-204E5C759CBC}" type="presOf" srcId="{93A6AD8B-DF4B-4727-A72E-8E4DADBAC0DA}" destId="{18F708BB-C91E-42C2-8019-F863877581E8}" srcOrd="0" destOrd="0" presId="urn:microsoft.com/office/officeart/2005/8/layout/hierarchy6"/>
    <dgm:cxn modelId="{D891E2E5-CE9F-4481-AFA3-073A1B6B30A6}" type="presOf" srcId="{998AC430-8B53-457A-B2F0-648C304762CA}" destId="{ED60FF88-CB1C-44AC-8011-1968765D5FA8}" srcOrd="0" destOrd="0" presId="urn:microsoft.com/office/officeart/2005/8/layout/hierarchy6"/>
    <dgm:cxn modelId="{4870A683-9C90-452A-892B-DB5A5CEAA255}" srcId="{850DC5C7-FE2D-4965-86E1-7FA8E4615315}" destId="{7FA8D6B0-F43C-4D39-BAC9-5C6F59C39285}" srcOrd="0" destOrd="0" parTransId="{998AC430-8B53-457A-B2F0-648C304762CA}" sibTransId="{C11D1E96-5957-491E-90D9-E4E4A9B0EDF0}"/>
    <dgm:cxn modelId="{8B1F3006-EB65-4247-880B-2186796872E8}" srcId="{7FA8D6B0-F43C-4D39-BAC9-5C6F59C39285}" destId="{774B8305-3DA6-42F2-BDB4-25BA8590981D}" srcOrd="1" destOrd="0" parTransId="{2D413AC3-A608-4181-A1E1-65314F464EFF}" sibTransId="{06FB274A-4877-4AFE-9F5E-C3C7566314C4}"/>
    <dgm:cxn modelId="{63ECB564-67E4-4013-8037-D5C4FCDF0463}" type="presOf" srcId="{8D9D4656-7CCE-4D45-A3AC-75EDEA83ACBA}" destId="{2E3C6713-7E23-4728-9C26-A12358F8940C}" srcOrd="0" destOrd="0" presId="urn:microsoft.com/office/officeart/2005/8/layout/hierarchy6"/>
    <dgm:cxn modelId="{67785AED-0100-4E15-BD65-F59D76AD664C}" srcId="{5EA94057-D46C-4702-99A9-155760FBB5BB}" destId="{F0BA3135-8C7C-4578-991E-68E52921F3E1}" srcOrd="0" destOrd="0" parTransId="{3ECF98D2-3FF3-4DE6-A8ED-0543A2DD9C09}" sibTransId="{B1FE3072-77BF-46E5-9C5F-6B88F51624D5}"/>
    <dgm:cxn modelId="{60F0A5BD-4111-46D1-8226-363FB4FD6EB3}" srcId="{850DC5C7-FE2D-4965-86E1-7FA8E4615315}" destId="{5EA94057-D46C-4702-99A9-155760FBB5BB}" srcOrd="1" destOrd="0" parTransId="{1068B8D3-187B-44E5-9B84-2D579C5BBC70}" sibTransId="{82537C39-0D77-4526-9BE4-64E129AAD30F}"/>
    <dgm:cxn modelId="{0DE80186-3E53-4C31-8402-57BA13CC86C0}" type="presOf" srcId="{22A7CF98-59AD-4266-AC49-609C8CD7355A}" destId="{9E3821B4-2A9B-437C-86EB-0A4E002BBD51}" srcOrd="0" destOrd="0" presId="urn:microsoft.com/office/officeart/2005/8/layout/hierarchy6"/>
    <dgm:cxn modelId="{EACEFEE2-7F0D-4B8A-BE25-4043469AA465}" type="presOf" srcId="{F0BA3135-8C7C-4578-991E-68E52921F3E1}" destId="{6608EAF3-EB49-4248-B27E-0675754FA757}" srcOrd="0" destOrd="0" presId="urn:microsoft.com/office/officeart/2005/8/layout/hierarchy6"/>
    <dgm:cxn modelId="{FD2199A5-D9D0-43BA-8A6F-AB2BA4584424}" srcId="{7FA8D6B0-F43C-4D39-BAC9-5C6F59C39285}" destId="{93A6AD8B-DF4B-4727-A72E-8E4DADBAC0DA}" srcOrd="0" destOrd="0" parTransId="{A60966D5-5A9C-4696-9908-BE46FFF879FE}" sibTransId="{EBB5EAA5-EB70-478A-8D2D-BFE85F7DDDF1}"/>
    <dgm:cxn modelId="{255BB28B-EC26-4329-A59E-7D69AB2D5C71}" srcId="{5EA94057-D46C-4702-99A9-155760FBB5BB}" destId="{CA0EF48A-E724-48CD-9B90-1C3B14307F46}" srcOrd="1" destOrd="0" parTransId="{22A7CF98-59AD-4266-AC49-609C8CD7355A}" sibTransId="{49183925-DDFA-46E8-9BE5-10D8EEEE1E01}"/>
    <dgm:cxn modelId="{D62ED8D4-1358-4F0E-A2A4-5C5042D8A316}" srcId="{8D9D4656-7CCE-4D45-A3AC-75EDEA83ACBA}" destId="{850DC5C7-FE2D-4965-86E1-7FA8E4615315}" srcOrd="0" destOrd="0" parTransId="{D6018535-14B8-4C78-B545-AEFCD3D8AF00}" sibTransId="{2207B402-507E-4076-8616-4858FDBCF25B}"/>
    <dgm:cxn modelId="{E51DC12C-8E6D-4BDD-ABFF-95339CCEF358}" type="presOf" srcId="{5EA94057-D46C-4702-99A9-155760FBB5BB}" destId="{7558A6B3-7D57-444F-AA06-BC670EFC0008}" srcOrd="0" destOrd="0" presId="urn:microsoft.com/office/officeart/2005/8/layout/hierarchy6"/>
    <dgm:cxn modelId="{DCFEA9D0-6D91-4552-BE8A-59955BAB2F0E}" type="presOf" srcId="{774B8305-3DA6-42F2-BDB4-25BA8590981D}" destId="{2C897EF3-7868-45D9-8188-EAE0A8506622}" srcOrd="0" destOrd="0" presId="urn:microsoft.com/office/officeart/2005/8/layout/hierarchy6"/>
    <dgm:cxn modelId="{E4B98A40-F4A6-41B4-8C9B-65DDCCB36363}" type="presOf" srcId="{2D413AC3-A608-4181-A1E1-65314F464EFF}" destId="{1503C8A5-E3A5-4712-B6D5-AE3DBD98BAD9}" srcOrd="0" destOrd="0" presId="urn:microsoft.com/office/officeart/2005/8/layout/hierarchy6"/>
    <dgm:cxn modelId="{76D7EFCE-7518-4B4C-BA63-BFBE4153AD0E}" type="presParOf" srcId="{2E3C6713-7E23-4728-9C26-A12358F8940C}" destId="{D4F15E58-851A-416D-8FBB-C93F086E936C}" srcOrd="0" destOrd="0" presId="urn:microsoft.com/office/officeart/2005/8/layout/hierarchy6"/>
    <dgm:cxn modelId="{9F9CC9A2-15C4-4AA9-BA38-5CD32EEC394F}" type="presParOf" srcId="{D4F15E58-851A-416D-8FBB-C93F086E936C}" destId="{7E2DA450-2E98-45D6-B21C-1C7BF8776262}" srcOrd="0" destOrd="0" presId="urn:microsoft.com/office/officeart/2005/8/layout/hierarchy6"/>
    <dgm:cxn modelId="{DC32603B-1A89-47A2-AC69-CB355F982C60}" type="presParOf" srcId="{7E2DA450-2E98-45D6-B21C-1C7BF8776262}" destId="{856ADFF5-5B91-4AB4-BA3A-8B0C05A0A4AE}" srcOrd="0" destOrd="0" presId="urn:microsoft.com/office/officeart/2005/8/layout/hierarchy6"/>
    <dgm:cxn modelId="{E09FFD0A-D805-4646-B873-EF8DD93AE555}" type="presParOf" srcId="{856ADFF5-5B91-4AB4-BA3A-8B0C05A0A4AE}" destId="{D58C64AC-7E45-44D5-9C19-B7EBFAD2C3AD}" srcOrd="0" destOrd="0" presId="urn:microsoft.com/office/officeart/2005/8/layout/hierarchy6"/>
    <dgm:cxn modelId="{D0AA0430-64C2-4F59-82DA-B60DCF8BB7D0}" type="presParOf" srcId="{856ADFF5-5B91-4AB4-BA3A-8B0C05A0A4AE}" destId="{FC545982-0609-4F06-B18B-3B0C8F958025}" srcOrd="1" destOrd="0" presId="urn:microsoft.com/office/officeart/2005/8/layout/hierarchy6"/>
    <dgm:cxn modelId="{9F2E7EB1-3EE2-4828-AC74-F1DE4DCFD3FF}" type="presParOf" srcId="{FC545982-0609-4F06-B18B-3B0C8F958025}" destId="{ED60FF88-CB1C-44AC-8011-1968765D5FA8}" srcOrd="0" destOrd="0" presId="urn:microsoft.com/office/officeart/2005/8/layout/hierarchy6"/>
    <dgm:cxn modelId="{CD60AEBA-DF17-4F53-BEAC-0730133DB09E}" type="presParOf" srcId="{FC545982-0609-4F06-B18B-3B0C8F958025}" destId="{B5472F46-3CAC-4E27-A2D1-976EBB3963B7}" srcOrd="1" destOrd="0" presId="urn:microsoft.com/office/officeart/2005/8/layout/hierarchy6"/>
    <dgm:cxn modelId="{A97C060F-02BF-42D1-BA23-3B546AD92B0A}" type="presParOf" srcId="{B5472F46-3CAC-4E27-A2D1-976EBB3963B7}" destId="{A4818A34-4D92-43EC-818A-D83CC68A26E9}" srcOrd="0" destOrd="0" presId="urn:microsoft.com/office/officeart/2005/8/layout/hierarchy6"/>
    <dgm:cxn modelId="{481DD7FB-9624-4D94-B533-0AB5615AFBEA}" type="presParOf" srcId="{B5472F46-3CAC-4E27-A2D1-976EBB3963B7}" destId="{44859A68-596E-4AB3-9D07-A1C56D207668}" srcOrd="1" destOrd="0" presId="urn:microsoft.com/office/officeart/2005/8/layout/hierarchy6"/>
    <dgm:cxn modelId="{8DA21D89-891F-42BD-A268-5BA7C4E14B8F}" type="presParOf" srcId="{44859A68-596E-4AB3-9D07-A1C56D207668}" destId="{1567B44A-88CF-4E8A-8903-E3E254DB3553}" srcOrd="0" destOrd="0" presId="urn:microsoft.com/office/officeart/2005/8/layout/hierarchy6"/>
    <dgm:cxn modelId="{FE02ABC0-3684-49EA-B0FA-B3F3AB52D771}" type="presParOf" srcId="{44859A68-596E-4AB3-9D07-A1C56D207668}" destId="{CF6B82AE-A8FB-48C1-9AC2-941507BD60B2}" srcOrd="1" destOrd="0" presId="urn:microsoft.com/office/officeart/2005/8/layout/hierarchy6"/>
    <dgm:cxn modelId="{C002C866-E791-4CBA-8035-2BD3E30D203B}" type="presParOf" srcId="{CF6B82AE-A8FB-48C1-9AC2-941507BD60B2}" destId="{18F708BB-C91E-42C2-8019-F863877581E8}" srcOrd="0" destOrd="0" presId="urn:microsoft.com/office/officeart/2005/8/layout/hierarchy6"/>
    <dgm:cxn modelId="{ED753A6A-036A-4C93-82E9-8118D6769E91}" type="presParOf" srcId="{CF6B82AE-A8FB-48C1-9AC2-941507BD60B2}" destId="{4EBC511E-C3A4-413C-9EED-CEB7D3391FB3}" srcOrd="1" destOrd="0" presId="urn:microsoft.com/office/officeart/2005/8/layout/hierarchy6"/>
    <dgm:cxn modelId="{ED4DF8AF-B281-44F6-8AA8-856E718B4449}" type="presParOf" srcId="{44859A68-596E-4AB3-9D07-A1C56D207668}" destId="{1503C8A5-E3A5-4712-B6D5-AE3DBD98BAD9}" srcOrd="2" destOrd="0" presId="urn:microsoft.com/office/officeart/2005/8/layout/hierarchy6"/>
    <dgm:cxn modelId="{79CCAF42-FDBB-4C8B-AFD6-F44CC5A8A048}" type="presParOf" srcId="{44859A68-596E-4AB3-9D07-A1C56D207668}" destId="{DF7FAD2F-B168-411D-9E22-817CF209854C}" srcOrd="3" destOrd="0" presId="urn:microsoft.com/office/officeart/2005/8/layout/hierarchy6"/>
    <dgm:cxn modelId="{9F5C1DC0-C610-4221-914C-FE593172BF6A}" type="presParOf" srcId="{DF7FAD2F-B168-411D-9E22-817CF209854C}" destId="{2C897EF3-7868-45D9-8188-EAE0A8506622}" srcOrd="0" destOrd="0" presId="urn:microsoft.com/office/officeart/2005/8/layout/hierarchy6"/>
    <dgm:cxn modelId="{F12F2926-5181-4B3C-A404-9625EB5A3F3D}" type="presParOf" srcId="{DF7FAD2F-B168-411D-9E22-817CF209854C}" destId="{573B645F-7E03-479D-AA78-11B1DFEEC261}" srcOrd="1" destOrd="0" presId="urn:microsoft.com/office/officeart/2005/8/layout/hierarchy6"/>
    <dgm:cxn modelId="{9D19E400-CB33-4417-9BE1-87DDB8A87544}" type="presParOf" srcId="{FC545982-0609-4F06-B18B-3B0C8F958025}" destId="{AA53F03B-6E8F-4A4C-9BE9-ABE65875DFB8}" srcOrd="2" destOrd="0" presId="urn:microsoft.com/office/officeart/2005/8/layout/hierarchy6"/>
    <dgm:cxn modelId="{51E435BE-C7B8-4BF0-A922-08948E5269AC}" type="presParOf" srcId="{FC545982-0609-4F06-B18B-3B0C8F958025}" destId="{D096B416-2574-47E9-9E44-2936E3E26854}" srcOrd="3" destOrd="0" presId="urn:microsoft.com/office/officeart/2005/8/layout/hierarchy6"/>
    <dgm:cxn modelId="{D92C868E-0B95-4AA2-BDE9-0876831FD36F}" type="presParOf" srcId="{D096B416-2574-47E9-9E44-2936E3E26854}" destId="{7558A6B3-7D57-444F-AA06-BC670EFC0008}" srcOrd="0" destOrd="0" presId="urn:microsoft.com/office/officeart/2005/8/layout/hierarchy6"/>
    <dgm:cxn modelId="{E9D9C16D-60F4-4B22-AFFF-4D5992299A60}" type="presParOf" srcId="{D096B416-2574-47E9-9E44-2936E3E26854}" destId="{FABC65B1-1009-4CBC-8323-60BFB7409213}" srcOrd="1" destOrd="0" presId="urn:microsoft.com/office/officeart/2005/8/layout/hierarchy6"/>
    <dgm:cxn modelId="{62C7E682-535B-4723-985A-0D7DD22F6A05}" type="presParOf" srcId="{FABC65B1-1009-4CBC-8323-60BFB7409213}" destId="{3E367346-3A9D-4C53-926C-A4B82D64C432}" srcOrd="0" destOrd="0" presId="urn:microsoft.com/office/officeart/2005/8/layout/hierarchy6"/>
    <dgm:cxn modelId="{0C6E7E02-3AB5-4099-B3EE-61D0734C0528}" type="presParOf" srcId="{FABC65B1-1009-4CBC-8323-60BFB7409213}" destId="{1C29F1E7-53F8-4519-81AE-B5D5B7D08E86}" srcOrd="1" destOrd="0" presId="urn:microsoft.com/office/officeart/2005/8/layout/hierarchy6"/>
    <dgm:cxn modelId="{7155D75C-6DAF-42BE-9E04-D2664D8E133B}" type="presParOf" srcId="{1C29F1E7-53F8-4519-81AE-B5D5B7D08E86}" destId="{6608EAF3-EB49-4248-B27E-0675754FA757}" srcOrd="0" destOrd="0" presId="urn:microsoft.com/office/officeart/2005/8/layout/hierarchy6"/>
    <dgm:cxn modelId="{86309324-F0D3-4247-9452-06A8ACFC4835}" type="presParOf" srcId="{1C29F1E7-53F8-4519-81AE-B5D5B7D08E86}" destId="{74326FFF-333D-4DEB-A2B3-4D5D6B275DF6}" srcOrd="1" destOrd="0" presId="urn:microsoft.com/office/officeart/2005/8/layout/hierarchy6"/>
    <dgm:cxn modelId="{9F7EB7D4-6CCB-42A3-84B0-F9C829A19B15}" type="presParOf" srcId="{FABC65B1-1009-4CBC-8323-60BFB7409213}" destId="{9E3821B4-2A9B-437C-86EB-0A4E002BBD51}" srcOrd="2" destOrd="0" presId="urn:microsoft.com/office/officeart/2005/8/layout/hierarchy6"/>
    <dgm:cxn modelId="{4251A17F-874D-498F-9BCA-AF2821F093E8}" type="presParOf" srcId="{FABC65B1-1009-4CBC-8323-60BFB7409213}" destId="{99AB6C66-4A08-4B21-A036-7B1798409591}" srcOrd="3" destOrd="0" presId="urn:microsoft.com/office/officeart/2005/8/layout/hierarchy6"/>
    <dgm:cxn modelId="{87CCC7E1-07CD-4D8E-86FB-BE7C91DB43C4}" type="presParOf" srcId="{99AB6C66-4A08-4B21-A036-7B1798409591}" destId="{B7F3CBAE-BC22-4CAF-898E-859A7CDB906C}" srcOrd="0" destOrd="0" presId="urn:microsoft.com/office/officeart/2005/8/layout/hierarchy6"/>
    <dgm:cxn modelId="{4660D0A9-2033-4BFC-9859-7CBB626A1B24}" type="presParOf" srcId="{99AB6C66-4A08-4B21-A036-7B1798409591}" destId="{E9BEE525-8F3A-44AD-96BE-59FB703AB36C}" srcOrd="1" destOrd="0" presId="urn:microsoft.com/office/officeart/2005/8/layout/hierarchy6"/>
    <dgm:cxn modelId="{0F9EC18D-C9A6-4617-9B87-7105CB381D96}" type="presParOf" srcId="{2E3C6713-7E23-4728-9C26-A12358F8940C}" destId="{1F85AD54-A1F2-4EF9-B927-6894225F6DC6}" srcOrd="1" destOrd="0" presId="urn:microsoft.com/office/officeart/2005/8/layout/hierarchy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B8CDD9-93F6-4B4F-A5A7-F75D7CEE2CF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202E29D-8A8F-4B1A-A80B-6F6DC4C507CB}">
      <dgm:prSet phldrT="[Text]" custT="1">
        <dgm:style>
          <a:lnRef idx="2">
            <a:schemeClr val="dk1"/>
          </a:lnRef>
          <a:fillRef idx="1">
            <a:schemeClr val="lt1"/>
          </a:fillRef>
          <a:effectRef idx="0">
            <a:schemeClr val="dk1"/>
          </a:effectRef>
          <a:fontRef idx="minor">
            <a:schemeClr val="dk1"/>
          </a:fontRef>
        </dgm:style>
      </dgm:prSet>
      <dgm:spPr/>
      <dgm:t>
        <a:bodyPr/>
        <a:lstStyle/>
        <a:p>
          <a:r>
            <a:rPr lang="ar-IQ" sz="3200" b="1" kern="1200" dirty="0" smtClean="0">
              <a:solidFill>
                <a:schemeClr val="tx1"/>
              </a:solidFill>
              <a:latin typeface="Simplified Arabic" pitchFamily="18" charset="-78"/>
              <a:ea typeface="+mn-ea"/>
              <a:cs typeface="Simplified Arabic" pitchFamily="18" charset="-78"/>
            </a:rPr>
            <a:t>د - من تطبيقات هذه القاعدة</a:t>
          </a:r>
          <a:endParaRPr lang="en-US" sz="3200" b="1" kern="1200" dirty="0">
            <a:solidFill>
              <a:schemeClr val="tx1"/>
            </a:solidFill>
            <a:latin typeface="Simplified Arabic" pitchFamily="18" charset="-78"/>
            <a:ea typeface="+mn-ea"/>
            <a:cs typeface="Simplified Arabic" pitchFamily="18" charset="-78"/>
          </a:endParaRPr>
        </a:p>
      </dgm:t>
    </dgm:pt>
    <dgm:pt modelId="{87A7D75C-DDC0-48F5-8EDC-2D3D8DAF1DC1}" type="parTrans" cxnId="{36DA7E3D-3B5D-4B9C-9746-1F3ECC8F1227}">
      <dgm:prSet/>
      <dgm:spPr/>
      <dgm:t>
        <a:bodyPr/>
        <a:lstStyle/>
        <a:p>
          <a:endParaRPr lang="en-US"/>
        </a:p>
      </dgm:t>
    </dgm:pt>
    <dgm:pt modelId="{47AA0881-5DB3-485C-82DE-46C368AA5034}" type="sibTrans" cxnId="{36DA7E3D-3B5D-4B9C-9746-1F3ECC8F1227}">
      <dgm:prSet/>
      <dgm:spPr/>
      <dgm:t>
        <a:bodyPr/>
        <a:lstStyle/>
        <a:p>
          <a:endParaRPr lang="en-US"/>
        </a:p>
      </dgm:t>
    </dgm:pt>
    <dgm:pt modelId="{26DF27C3-F9FF-479F-9879-E47B93E1DDA3}">
      <dgm:prSet phldrT="[Text]" custT="1">
        <dgm:style>
          <a:lnRef idx="2">
            <a:schemeClr val="accent1"/>
          </a:lnRef>
          <a:fillRef idx="1">
            <a:schemeClr val="lt1"/>
          </a:fillRef>
          <a:effectRef idx="0">
            <a:schemeClr val="accent1"/>
          </a:effectRef>
          <a:fontRef idx="minor">
            <a:schemeClr val="dk1"/>
          </a:fontRef>
        </dgm:style>
      </dgm:prSet>
      <dgm:spPr/>
      <dgm:t>
        <a:bodyPr/>
        <a:lstStyle/>
        <a:p>
          <a:r>
            <a:rPr lang="ar-IQ" sz="2800" kern="1200" dirty="0" smtClean="0">
              <a:solidFill>
                <a:schemeClr val="tx1"/>
              </a:solidFill>
              <a:latin typeface="Simplified Arabic" pitchFamily="18" charset="-78"/>
              <a:ea typeface="+mn-ea"/>
              <a:cs typeface="Simplified Arabic" pitchFamily="18" charset="-78"/>
            </a:rPr>
            <a:t>أن ملتقط اللقطة يعتبر  </a:t>
          </a:r>
          <a:r>
            <a:rPr lang="ar-IQ" sz="2800" kern="1200" dirty="0" smtClean="0">
              <a:solidFill>
                <a:srgbClr val="FF0000"/>
              </a:solidFill>
              <a:latin typeface="Simplified Arabic" pitchFamily="18" charset="-78"/>
              <a:ea typeface="+mn-ea"/>
              <a:cs typeface="Simplified Arabic" pitchFamily="18" charset="-78"/>
            </a:rPr>
            <a:t>غاصبا</a:t>
          </a:r>
          <a:r>
            <a:rPr lang="ar-IQ" sz="2800" kern="1200" dirty="0" smtClean="0">
              <a:solidFill>
                <a:schemeClr val="tx1"/>
              </a:solidFill>
              <a:latin typeface="Simplified Arabic" pitchFamily="18" charset="-78"/>
              <a:ea typeface="+mn-ea"/>
              <a:cs typeface="Simplified Arabic" pitchFamily="18" charset="-78"/>
            </a:rPr>
            <a:t> إذا كان التقاطها بقصد تملكها فيضمن هلاكها وتلفها </a:t>
          </a:r>
          <a:endParaRPr lang="en-US" sz="2800" kern="1200" dirty="0">
            <a:solidFill>
              <a:schemeClr val="tx1"/>
            </a:solidFill>
            <a:latin typeface="Simplified Arabic" pitchFamily="18" charset="-78"/>
            <a:ea typeface="+mn-ea"/>
            <a:cs typeface="Simplified Arabic" pitchFamily="18" charset="-78"/>
          </a:endParaRPr>
        </a:p>
      </dgm:t>
    </dgm:pt>
    <dgm:pt modelId="{72B84A8E-B1DD-409F-B3E0-5653ABE371E2}" type="parTrans" cxnId="{480D416E-218C-4293-87A2-6845F2268DAE}">
      <dgm:prSet/>
      <dgm:spPr/>
      <dgm:t>
        <a:bodyPr/>
        <a:lstStyle/>
        <a:p>
          <a:endParaRPr lang="en-US"/>
        </a:p>
      </dgm:t>
    </dgm:pt>
    <dgm:pt modelId="{19AFACF3-A9B5-43E1-998A-9647334B9699}" type="sibTrans" cxnId="{480D416E-218C-4293-87A2-6845F2268DAE}">
      <dgm:prSet/>
      <dgm:spPr/>
      <dgm:t>
        <a:bodyPr/>
        <a:lstStyle/>
        <a:p>
          <a:endParaRPr lang="en-US"/>
        </a:p>
      </dgm:t>
    </dgm:pt>
    <dgm:pt modelId="{07F0804F-9200-459D-AB51-9F453BAF6D4D}">
      <dgm:prSet phldrT="[Tex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ar-IQ" sz="2800" kern="1200" dirty="0" smtClean="0">
              <a:solidFill>
                <a:schemeClr val="tx1"/>
              </a:solidFill>
              <a:latin typeface="Simplified Arabic" pitchFamily="18" charset="-78"/>
              <a:ea typeface="+mn-ea"/>
              <a:cs typeface="Simplified Arabic" pitchFamily="18" charset="-78"/>
            </a:rPr>
            <a:t>أن ملتقط اللقطة يعتبر</a:t>
          </a:r>
          <a:r>
            <a:rPr lang="ar-IQ" sz="2800" kern="1200" dirty="0" smtClean="0">
              <a:solidFill>
                <a:srgbClr val="FF0000"/>
              </a:solidFill>
              <a:latin typeface="Simplified Arabic" pitchFamily="18" charset="-78"/>
              <a:ea typeface="+mn-ea"/>
              <a:cs typeface="Simplified Arabic" pitchFamily="18" charset="-78"/>
            </a:rPr>
            <a:t> أمينا  </a:t>
          </a:r>
          <a:r>
            <a:rPr lang="ar-IQ" sz="2800" kern="1200" dirty="0" smtClean="0">
              <a:solidFill>
                <a:schemeClr val="tx1"/>
              </a:solidFill>
              <a:latin typeface="Simplified Arabic" pitchFamily="18" charset="-78"/>
              <a:ea typeface="+mn-ea"/>
              <a:cs typeface="Simplified Arabic" pitchFamily="18" charset="-78"/>
            </a:rPr>
            <a:t>لا ضمان عليه ، إذا كان قصده من التقاطها حفظها وردها إلى صاحبها</a:t>
          </a:r>
          <a:endParaRPr lang="en-US" sz="2800" kern="1200" dirty="0">
            <a:solidFill>
              <a:schemeClr val="tx1"/>
            </a:solidFill>
            <a:latin typeface="Simplified Arabic" pitchFamily="18" charset="-78"/>
            <a:ea typeface="+mn-ea"/>
            <a:cs typeface="Simplified Arabic" pitchFamily="18" charset="-78"/>
          </a:endParaRPr>
        </a:p>
      </dgm:t>
    </dgm:pt>
    <dgm:pt modelId="{0017D1D7-4ECA-46B9-8FA2-B5579C8B4752}" type="parTrans" cxnId="{C303459F-965A-4CAB-8B81-ABC063BF9E2B}">
      <dgm:prSet/>
      <dgm:spPr/>
      <dgm:t>
        <a:bodyPr/>
        <a:lstStyle/>
        <a:p>
          <a:endParaRPr lang="en-US"/>
        </a:p>
      </dgm:t>
    </dgm:pt>
    <dgm:pt modelId="{A80686C2-31EA-47EC-9B1E-50BA1956B8A9}" type="sibTrans" cxnId="{C303459F-965A-4CAB-8B81-ABC063BF9E2B}">
      <dgm:prSet/>
      <dgm:spPr/>
      <dgm:t>
        <a:bodyPr/>
        <a:lstStyle/>
        <a:p>
          <a:endParaRPr lang="en-US"/>
        </a:p>
      </dgm:t>
    </dgm:pt>
    <dgm:pt modelId="{1EA58CF4-25BA-4FBF-A72D-E32456B4793A}" type="pres">
      <dgm:prSet presAssocID="{B2B8CDD9-93F6-4B4F-A5A7-F75D7CEE2CF2}" presName="hierChild1" presStyleCnt="0">
        <dgm:presLayoutVars>
          <dgm:orgChart val="1"/>
          <dgm:chPref val="1"/>
          <dgm:dir/>
          <dgm:animOne val="branch"/>
          <dgm:animLvl val="lvl"/>
          <dgm:resizeHandles/>
        </dgm:presLayoutVars>
      </dgm:prSet>
      <dgm:spPr/>
      <dgm:t>
        <a:bodyPr/>
        <a:lstStyle/>
        <a:p>
          <a:endParaRPr lang="en-US"/>
        </a:p>
      </dgm:t>
    </dgm:pt>
    <dgm:pt modelId="{D9A5B4A4-F826-415E-8C2F-CD3B24ED7933}" type="pres">
      <dgm:prSet presAssocID="{3202E29D-8A8F-4B1A-A80B-6F6DC4C507CB}" presName="hierRoot1" presStyleCnt="0">
        <dgm:presLayoutVars>
          <dgm:hierBranch val="init"/>
        </dgm:presLayoutVars>
      </dgm:prSet>
      <dgm:spPr/>
    </dgm:pt>
    <dgm:pt modelId="{599067F6-C504-41C4-8250-845DAD3045A5}" type="pres">
      <dgm:prSet presAssocID="{3202E29D-8A8F-4B1A-A80B-6F6DC4C507CB}" presName="rootComposite1" presStyleCnt="0"/>
      <dgm:spPr/>
    </dgm:pt>
    <dgm:pt modelId="{2AEC2458-34AF-441C-861F-AAD7B7417A55}" type="pres">
      <dgm:prSet presAssocID="{3202E29D-8A8F-4B1A-A80B-6F6DC4C507CB}" presName="rootText1" presStyleLbl="node0" presStyleIdx="0" presStyleCnt="1" custScaleX="88611" custScaleY="32498" custLinFactNeighborX="4202" custLinFactNeighborY="-6404">
        <dgm:presLayoutVars>
          <dgm:chPref val="3"/>
        </dgm:presLayoutVars>
      </dgm:prSet>
      <dgm:spPr>
        <a:prstGeom prst="roundRect">
          <a:avLst/>
        </a:prstGeom>
      </dgm:spPr>
      <dgm:t>
        <a:bodyPr/>
        <a:lstStyle/>
        <a:p>
          <a:endParaRPr lang="en-US"/>
        </a:p>
      </dgm:t>
    </dgm:pt>
    <dgm:pt modelId="{5427F58F-979D-4586-ACDD-49B088296A99}" type="pres">
      <dgm:prSet presAssocID="{3202E29D-8A8F-4B1A-A80B-6F6DC4C507CB}" presName="rootConnector1" presStyleLbl="node1" presStyleIdx="0" presStyleCnt="0"/>
      <dgm:spPr/>
      <dgm:t>
        <a:bodyPr/>
        <a:lstStyle/>
        <a:p>
          <a:endParaRPr lang="en-US"/>
        </a:p>
      </dgm:t>
    </dgm:pt>
    <dgm:pt modelId="{7A7BA292-0151-4FAC-A004-95FBE706E39C}" type="pres">
      <dgm:prSet presAssocID="{3202E29D-8A8F-4B1A-A80B-6F6DC4C507CB}" presName="hierChild2" presStyleCnt="0"/>
      <dgm:spPr/>
    </dgm:pt>
    <dgm:pt modelId="{8B00E6A8-3FE6-4DAA-9455-D79A05D8100A}" type="pres">
      <dgm:prSet presAssocID="{72B84A8E-B1DD-409F-B3E0-5653ABE371E2}" presName="Name37" presStyleLbl="parChTrans1D2" presStyleIdx="0" presStyleCnt="2"/>
      <dgm:spPr/>
      <dgm:t>
        <a:bodyPr/>
        <a:lstStyle/>
        <a:p>
          <a:endParaRPr lang="en-US"/>
        </a:p>
      </dgm:t>
    </dgm:pt>
    <dgm:pt modelId="{90ACC572-011B-4EA9-B6C4-A44F9B5F893C}" type="pres">
      <dgm:prSet presAssocID="{26DF27C3-F9FF-479F-9879-E47B93E1DDA3}" presName="hierRoot2" presStyleCnt="0">
        <dgm:presLayoutVars>
          <dgm:hierBranch val="init"/>
        </dgm:presLayoutVars>
      </dgm:prSet>
      <dgm:spPr/>
    </dgm:pt>
    <dgm:pt modelId="{D3066F4F-F6A0-4AB0-A30C-7F4C067168B3}" type="pres">
      <dgm:prSet presAssocID="{26DF27C3-F9FF-479F-9879-E47B93E1DDA3}" presName="rootComposite" presStyleCnt="0"/>
      <dgm:spPr/>
    </dgm:pt>
    <dgm:pt modelId="{0DA46DF7-3B5C-4692-A483-8143AAF84E07}" type="pres">
      <dgm:prSet presAssocID="{26DF27C3-F9FF-479F-9879-E47B93E1DDA3}" presName="rootText" presStyleLbl="node2" presStyleIdx="0" presStyleCnt="2" custScaleX="70054" custScaleY="126613" custLinFactNeighborX="6023" custLinFactNeighborY="-14074">
        <dgm:presLayoutVars>
          <dgm:chPref val="3"/>
        </dgm:presLayoutVars>
      </dgm:prSet>
      <dgm:spPr>
        <a:prstGeom prst="wedgeEllipseCallout">
          <a:avLst/>
        </a:prstGeom>
      </dgm:spPr>
      <dgm:t>
        <a:bodyPr/>
        <a:lstStyle/>
        <a:p>
          <a:endParaRPr lang="en-US"/>
        </a:p>
      </dgm:t>
    </dgm:pt>
    <dgm:pt modelId="{76A1C71D-5147-4188-9706-C2AA6D1F68C3}" type="pres">
      <dgm:prSet presAssocID="{26DF27C3-F9FF-479F-9879-E47B93E1DDA3}" presName="rootConnector" presStyleLbl="node2" presStyleIdx="0" presStyleCnt="2"/>
      <dgm:spPr/>
      <dgm:t>
        <a:bodyPr/>
        <a:lstStyle/>
        <a:p>
          <a:endParaRPr lang="en-US"/>
        </a:p>
      </dgm:t>
    </dgm:pt>
    <dgm:pt modelId="{DF08517E-7763-4F2B-B426-547BA5BA1960}" type="pres">
      <dgm:prSet presAssocID="{26DF27C3-F9FF-479F-9879-E47B93E1DDA3}" presName="hierChild4" presStyleCnt="0"/>
      <dgm:spPr/>
    </dgm:pt>
    <dgm:pt modelId="{EE9B60AC-D682-4EB6-AF8B-281BBBFBB0D2}" type="pres">
      <dgm:prSet presAssocID="{26DF27C3-F9FF-479F-9879-E47B93E1DDA3}" presName="hierChild5" presStyleCnt="0"/>
      <dgm:spPr/>
    </dgm:pt>
    <dgm:pt modelId="{5B2EB354-25A4-4BB6-B60D-A5FBF176C4CC}" type="pres">
      <dgm:prSet presAssocID="{0017D1D7-4ECA-46B9-8FA2-B5579C8B4752}" presName="Name37" presStyleLbl="parChTrans1D2" presStyleIdx="1" presStyleCnt="2"/>
      <dgm:spPr/>
      <dgm:t>
        <a:bodyPr/>
        <a:lstStyle/>
        <a:p>
          <a:endParaRPr lang="en-US"/>
        </a:p>
      </dgm:t>
    </dgm:pt>
    <dgm:pt modelId="{54E898EA-DB2D-4638-AE9A-AE1576A35344}" type="pres">
      <dgm:prSet presAssocID="{07F0804F-9200-459D-AB51-9F453BAF6D4D}" presName="hierRoot2" presStyleCnt="0">
        <dgm:presLayoutVars>
          <dgm:hierBranch val="init"/>
        </dgm:presLayoutVars>
      </dgm:prSet>
      <dgm:spPr/>
    </dgm:pt>
    <dgm:pt modelId="{920C8F76-C550-4066-9072-B090F1F173FE}" type="pres">
      <dgm:prSet presAssocID="{07F0804F-9200-459D-AB51-9F453BAF6D4D}" presName="rootComposite" presStyleCnt="0"/>
      <dgm:spPr/>
    </dgm:pt>
    <dgm:pt modelId="{A5E86CF2-D836-47CF-949D-C06A59037D1C}" type="pres">
      <dgm:prSet presAssocID="{07F0804F-9200-459D-AB51-9F453BAF6D4D}" presName="rootText" presStyleLbl="node2" presStyleIdx="1" presStyleCnt="2" custScaleX="65043" custScaleY="130204" custLinFactNeighborX="-3565" custLinFactNeighborY="-14074">
        <dgm:presLayoutVars>
          <dgm:chPref val="3"/>
        </dgm:presLayoutVars>
      </dgm:prSet>
      <dgm:spPr>
        <a:xfrm>
          <a:off x="4713072" y="2015502"/>
          <a:ext cx="3969803" cy="1509446"/>
        </a:xfrm>
        <a:prstGeom prst="wedgeEllipseCallout">
          <a:avLst/>
        </a:prstGeom>
      </dgm:spPr>
      <dgm:t>
        <a:bodyPr/>
        <a:lstStyle/>
        <a:p>
          <a:endParaRPr lang="en-US"/>
        </a:p>
      </dgm:t>
    </dgm:pt>
    <dgm:pt modelId="{FA0EC602-9C2E-452B-A0A1-C61820EC7A84}" type="pres">
      <dgm:prSet presAssocID="{07F0804F-9200-459D-AB51-9F453BAF6D4D}" presName="rootConnector" presStyleLbl="node2" presStyleIdx="1" presStyleCnt="2"/>
      <dgm:spPr/>
      <dgm:t>
        <a:bodyPr/>
        <a:lstStyle/>
        <a:p>
          <a:endParaRPr lang="en-US"/>
        </a:p>
      </dgm:t>
    </dgm:pt>
    <dgm:pt modelId="{C7D7EA8F-4211-4EB4-9FB6-2B83B73F624B}" type="pres">
      <dgm:prSet presAssocID="{07F0804F-9200-459D-AB51-9F453BAF6D4D}" presName="hierChild4" presStyleCnt="0"/>
      <dgm:spPr/>
    </dgm:pt>
    <dgm:pt modelId="{DCAC9662-652F-48FB-BD95-302C5E9C3BF9}" type="pres">
      <dgm:prSet presAssocID="{07F0804F-9200-459D-AB51-9F453BAF6D4D}" presName="hierChild5" presStyleCnt="0"/>
      <dgm:spPr/>
    </dgm:pt>
    <dgm:pt modelId="{15ABC5E9-E41A-4512-8076-0006A95E4E5F}" type="pres">
      <dgm:prSet presAssocID="{3202E29D-8A8F-4B1A-A80B-6F6DC4C507CB}" presName="hierChild3" presStyleCnt="0"/>
      <dgm:spPr/>
    </dgm:pt>
  </dgm:ptLst>
  <dgm:cxnLst>
    <dgm:cxn modelId="{A2AD0539-2AB3-420D-B35F-AF88008D55F7}" type="presOf" srcId="{26DF27C3-F9FF-479F-9879-E47B93E1DDA3}" destId="{76A1C71D-5147-4188-9706-C2AA6D1F68C3}" srcOrd="1" destOrd="0" presId="urn:microsoft.com/office/officeart/2005/8/layout/orgChart1"/>
    <dgm:cxn modelId="{C00C55C9-A738-42B3-B6EB-CDACDAC0A3A5}" type="presOf" srcId="{B2B8CDD9-93F6-4B4F-A5A7-F75D7CEE2CF2}" destId="{1EA58CF4-25BA-4FBF-A72D-E32456B4793A}" srcOrd="0" destOrd="0" presId="urn:microsoft.com/office/officeart/2005/8/layout/orgChart1"/>
    <dgm:cxn modelId="{CAB7E997-9F71-45B9-A525-986927CE2143}" type="presOf" srcId="{72B84A8E-B1DD-409F-B3E0-5653ABE371E2}" destId="{8B00E6A8-3FE6-4DAA-9455-D79A05D8100A}" srcOrd="0" destOrd="0" presId="urn:microsoft.com/office/officeart/2005/8/layout/orgChart1"/>
    <dgm:cxn modelId="{5C0C62CA-961F-4646-9922-D697AAC9CA76}" type="presOf" srcId="{3202E29D-8A8F-4B1A-A80B-6F6DC4C507CB}" destId="{5427F58F-979D-4586-ACDD-49B088296A99}" srcOrd="1" destOrd="0" presId="urn:microsoft.com/office/officeart/2005/8/layout/orgChart1"/>
    <dgm:cxn modelId="{009B4DBC-8897-4D17-A64E-2976A8B5B273}" type="presOf" srcId="{07F0804F-9200-459D-AB51-9F453BAF6D4D}" destId="{FA0EC602-9C2E-452B-A0A1-C61820EC7A84}" srcOrd="1" destOrd="0" presId="urn:microsoft.com/office/officeart/2005/8/layout/orgChart1"/>
    <dgm:cxn modelId="{C39CA779-806F-40C3-9031-66F3D1D4921C}" type="presOf" srcId="{26DF27C3-F9FF-479F-9879-E47B93E1DDA3}" destId="{0DA46DF7-3B5C-4692-A483-8143AAF84E07}" srcOrd="0" destOrd="0" presId="urn:microsoft.com/office/officeart/2005/8/layout/orgChart1"/>
    <dgm:cxn modelId="{480D416E-218C-4293-87A2-6845F2268DAE}" srcId="{3202E29D-8A8F-4B1A-A80B-6F6DC4C507CB}" destId="{26DF27C3-F9FF-479F-9879-E47B93E1DDA3}" srcOrd="0" destOrd="0" parTransId="{72B84A8E-B1DD-409F-B3E0-5653ABE371E2}" sibTransId="{19AFACF3-A9B5-43E1-998A-9647334B9699}"/>
    <dgm:cxn modelId="{AA11DE77-9C1E-47D3-B230-28C83AC0882C}" type="presOf" srcId="{3202E29D-8A8F-4B1A-A80B-6F6DC4C507CB}" destId="{2AEC2458-34AF-441C-861F-AAD7B7417A55}" srcOrd="0" destOrd="0" presId="urn:microsoft.com/office/officeart/2005/8/layout/orgChart1"/>
    <dgm:cxn modelId="{379DE5C9-24EC-45C7-9AD2-0F1E46C4B28A}" type="presOf" srcId="{07F0804F-9200-459D-AB51-9F453BAF6D4D}" destId="{A5E86CF2-D836-47CF-949D-C06A59037D1C}" srcOrd="0" destOrd="0" presId="urn:microsoft.com/office/officeart/2005/8/layout/orgChart1"/>
    <dgm:cxn modelId="{C303459F-965A-4CAB-8B81-ABC063BF9E2B}" srcId="{3202E29D-8A8F-4B1A-A80B-6F6DC4C507CB}" destId="{07F0804F-9200-459D-AB51-9F453BAF6D4D}" srcOrd="1" destOrd="0" parTransId="{0017D1D7-4ECA-46B9-8FA2-B5579C8B4752}" sibTransId="{A80686C2-31EA-47EC-9B1E-50BA1956B8A9}"/>
    <dgm:cxn modelId="{36DA7E3D-3B5D-4B9C-9746-1F3ECC8F1227}" srcId="{B2B8CDD9-93F6-4B4F-A5A7-F75D7CEE2CF2}" destId="{3202E29D-8A8F-4B1A-A80B-6F6DC4C507CB}" srcOrd="0" destOrd="0" parTransId="{87A7D75C-DDC0-48F5-8EDC-2D3D8DAF1DC1}" sibTransId="{47AA0881-5DB3-485C-82DE-46C368AA5034}"/>
    <dgm:cxn modelId="{0C1718DB-DD28-4325-8EA0-7C9498706B49}" type="presOf" srcId="{0017D1D7-4ECA-46B9-8FA2-B5579C8B4752}" destId="{5B2EB354-25A4-4BB6-B60D-A5FBF176C4CC}" srcOrd="0" destOrd="0" presId="urn:microsoft.com/office/officeart/2005/8/layout/orgChart1"/>
    <dgm:cxn modelId="{42EB5D70-3D91-416C-BF63-A248676D6F63}" type="presParOf" srcId="{1EA58CF4-25BA-4FBF-A72D-E32456B4793A}" destId="{D9A5B4A4-F826-415E-8C2F-CD3B24ED7933}" srcOrd="0" destOrd="0" presId="urn:microsoft.com/office/officeart/2005/8/layout/orgChart1"/>
    <dgm:cxn modelId="{FE370F36-19F0-4A44-8CEB-02EA84CB11A9}" type="presParOf" srcId="{D9A5B4A4-F826-415E-8C2F-CD3B24ED7933}" destId="{599067F6-C504-41C4-8250-845DAD3045A5}" srcOrd="0" destOrd="0" presId="urn:microsoft.com/office/officeart/2005/8/layout/orgChart1"/>
    <dgm:cxn modelId="{76C400B7-9C7A-44E0-A596-B8973DD9D4C5}" type="presParOf" srcId="{599067F6-C504-41C4-8250-845DAD3045A5}" destId="{2AEC2458-34AF-441C-861F-AAD7B7417A55}" srcOrd="0" destOrd="0" presId="urn:microsoft.com/office/officeart/2005/8/layout/orgChart1"/>
    <dgm:cxn modelId="{ADEFD203-8158-4250-9BC1-6482891EAB2D}" type="presParOf" srcId="{599067F6-C504-41C4-8250-845DAD3045A5}" destId="{5427F58F-979D-4586-ACDD-49B088296A99}" srcOrd="1" destOrd="0" presId="urn:microsoft.com/office/officeart/2005/8/layout/orgChart1"/>
    <dgm:cxn modelId="{EB3C77F3-D6B6-4453-BFC3-21FFD5EB3C13}" type="presParOf" srcId="{D9A5B4A4-F826-415E-8C2F-CD3B24ED7933}" destId="{7A7BA292-0151-4FAC-A004-95FBE706E39C}" srcOrd="1" destOrd="0" presId="urn:microsoft.com/office/officeart/2005/8/layout/orgChart1"/>
    <dgm:cxn modelId="{DEB7EF57-5B0F-4850-A43D-B5103EB37D59}" type="presParOf" srcId="{7A7BA292-0151-4FAC-A004-95FBE706E39C}" destId="{8B00E6A8-3FE6-4DAA-9455-D79A05D8100A}" srcOrd="0" destOrd="0" presId="urn:microsoft.com/office/officeart/2005/8/layout/orgChart1"/>
    <dgm:cxn modelId="{CAF017D2-D7F5-410F-AA8F-159EE1908C5A}" type="presParOf" srcId="{7A7BA292-0151-4FAC-A004-95FBE706E39C}" destId="{90ACC572-011B-4EA9-B6C4-A44F9B5F893C}" srcOrd="1" destOrd="0" presId="urn:microsoft.com/office/officeart/2005/8/layout/orgChart1"/>
    <dgm:cxn modelId="{DDC221A7-6ECD-4503-9118-04566019797F}" type="presParOf" srcId="{90ACC572-011B-4EA9-B6C4-A44F9B5F893C}" destId="{D3066F4F-F6A0-4AB0-A30C-7F4C067168B3}" srcOrd="0" destOrd="0" presId="urn:microsoft.com/office/officeart/2005/8/layout/orgChart1"/>
    <dgm:cxn modelId="{825C3388-9503-4D96-BBBC-C031823B8F76}" type="presParOf" srcId="{D3066F4F-F6A0-4AB0-A30C-7F4C067168B3}" destId="{0DA46DF7-3B5C-4692-A483-8143AAF84E07}" srcOrd="0" destOrd="0" presId="urn:microsoft.com/office/officeart/2005/8/layout/orgChart1"/>
    <dgm:cxn modelId="{9BCD0D39-2021-4056-9160-4B599B26CF50}" type="presParOf" srcId="{D3066F4F-F6A0-4AB0-A30C-7F4C067168B3}" destId="{76A1C71D-5147-4188-9706-C2AA6D1F68C3}" srcOrd="1" destOrd="0" presId="urn:microsoft.com/office/officeart/2005/8/layout/orgChart1"/>
    <dgm:cxn modelId="{FA9197C8-013E-4D8E-802F-FBCE47663BB2}" type="presParOf" srcId="{90ACC572-011B-4EA9-B6C4-A44F9B5F893C}" destId="{DF08517E-7763-4F2B-B426-547BA5BA1960}" srcOrd="1" destOrd="0" presId="urn:microsoft.com/office/officeart/2005/8/layout/orgChart1"/>
    <dgm:cxn modelId="{78996391-42D4-400C-B059-592E730D86CD}" type="presParOf" srcId="{90ACC572-011B-4EA9-B6C4-A44F9B5F893C}" destId="{EE9B60AC-D682-4EB6-AF8B-281BBBFBB0D2}" srcOrd="2" destOrd="0" presId="urn:microsoft.com/office/officeart/2005/8/layout/orgChart1"/>
    <dgm:cxn modelId="{FC8AA48A-3389-44BE-A3A6-F2F3D79485D0}" type="presParOf" srcId="{7A7BA292-0151-4FAC-A004-95FBE706E39C}" destId="{5B2EB354-25A4-4BB6-B60D-A5FBF176C4CC}" srcOrd="2" destOrd="0" presId="urn:microsoft.com/office/officeart/2005/8/layout/orgChart1"/>
    <dgm:cxn modelId="{A609EC8D-7306-4747-8AB7-8DDE85BFC318}" type="presParOf" srcId="{7A7BA292-0151-4FAC-A004-95FBE706E39C}" destId="{54E898EA-DB2D-4638-AE9A-AE1576A35344}" srcOrd="3" destOrd="0" presId="urn:microsoft.com/office/officeart/2005/8/layout/orgChart1"/>
    <dgm:cxn modelId="{665ACE73-96AE-4B73-9A54-916177CA8D55}" type="presParOf" srcId="{54E898EA-DB2D-4638-AE9A-AE1576A35344}" destId="{920C8F76-C550-4066-9072-B090F1F173FE}" srcOrd="0" destOrd="0" presId="urn:microsoft.com/office/officeart/2005/8/layout/orgChart1"/>
    <dgm:cxn modelId="{F09EFA9D-F54C-4915-B79C-545DAA43B34E}" type="presParOf" srcId="{920C8F76-C550-4066-9072-B090F1F173FE}" destId="{A5E86CF2-D836-47CF-949D-C06A59037D1C}" srcOrd="0" destOrd="0" presId="urn:microsoft.com/office/officeart/2005/8/layout/orgChart1"/>
    <dgm:cxn modelId="{30A74C4A-0E22-431D-8AA8-DA50FF01732D}" type="presParOf" srcId="{920C8F76-C550-4066-9072-B090F1F173FE}" destId="{FA0EC602-9C2E-452B-A0A1-C61820EC7A84}" srcOrd="1" destOrd="0" presId="urn:microsoft.com/office/officeart/2005/8/layout/orgChart1"/>
    <dgm:cxn modelId="{FDADC6DB-25F2-415A-A6C1-4B33D5EDDADE}" type="presParOf" srcId="{54E898EA-DB2D-4638-AE9A-AE1576A35344}" destId="{C7D7EA8F-4211-4EB4-9FB6-2B83B73F624B}" srcOrd="1" destOrd="0" presId="urn:microsoft.com/office/officeart/2005/8/layout/orgChart1"/>
    <dgm:cxn modelId="{65C4F5AD-6E26-42C7-A566-82FC0BBB2BB1}" type="presParOf" srcId="{54E898EA-DB2D-4638-AE9A-AE1576A35344}" destId="{DCAC9662-652F-48FB-BD95-302C5E9C3BF9}" srcOrd="2" destOrd="0" presId="urn:microsoft.com/office/officeart/2005/8/layout/orgChart1"/>
    <dgm:cxn modelId="{C1053B54-FB43-4F9C-B483-94679909C6B0}" type="presParOf" srcId="{D9A5B4A4-F826-415E-8C2F-CD3B24ED7933}" destId="{15ABC5E9-E41A-4512-8076-0006A95E4E5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596B79-BA59-42CD-948F-651A84993E4E}" type="doc">
      <dgm:prSet loTypeId="urn:microsoft.com/office/officeart/2005/8/layout/hierarchy6" loCatId="hierarchy" qsTypeId="urn:microsoft.com/office/officeart/2005/8/quickstyle/simple3" qsCatId="simple" csTypeId="urn:microsoft.com/office/officeart/2005/8/colors/accent3_2" csCatId="accent3" phldr="1"/>
      <dgm:spPr/>
      <dgm:t>
        <a:bodyPr/>
        <a:lstStyle/>
        <a:p>
          <a:endParaRPr lang="en-US"/>
        </a:p>
      </dgm:t>
    </dgm:pt>
    <dgm:pt modelId="{6806CFE8-7607-482A-86BE-CF5150B491F8}">
      <dgm:prSet phldrT="[Text]" custT="1">
        <dgm:style>
          <a:lnRef idx="1">
            <a:schemeClr val="accent3"/>
          </a:lnRef>
          <a:fillRef idx="2">
            <a:schemeClr val="accent3"/>
          </a:fillRef>
          <a:effectRef idx="1">
            <a:schemeClr val="accent3"/>
          </a:effectRef>
          <a:fontRef idx="minor">
            <a:schemeClr val="dk1"/>
          </a:fontRef>
        </dgm:style>
      </dgm:prSet>
      <dgm:spPr>
        <a:solidFill>
          <a:schemeClr val="accent3">
            <a:lumMod val="40000"/>
            <a:lumOff val="6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ar-IQ" sz="2800" b="1" kern="1200" dirty="0" smtClean="0">
              <a:solidFill>
                <a:schemeClr val="tx1"/>
              </a:solidFill>
              <a:latin typeface="Simplified Arabic" pitchFamily="18" charset="-78"/>
              <a:ea typeface="+mn-ea"/>
              <a:cs typeface="Simplified Arabic" pitchFamily="18" charset="-78"/>
            </a:rPr>
            <a:t>ز- قواعد المتفرعة من قاعدة الأمور بمقاصدها</a:t>
          </a:r>
          <a:endParaRPr lang="en-US" sz="2800" b="1" kern="1200" dirty="0" smtClean="0">
            <a:solidFill>
              <a:schemeClr val="tx1"/>
            </a:solidFill>
            <a:latin typeface="Simplified Arabic" pitchFamily="18" charset="-78"/>
            <a:ea typeface="+mn-ea"/>
            <a:cs typeface="Simplified Arabic" pitchFamily="18" charset="-78"/>
          </a:endParaRPr>
        </a:p>
        <a:p>
          <a:pPr defTabSz="1689100">
            <a:lnSpc>
              <a:spcPct val="90000"/>
            </a:lnSpc>
            <a:spcBef>
              <a:spcPct val="0"/>
            </a:spcBef>
            <a:spcAft>
              <a:spcPct val="35000"/>
            </a:spcAft>
          </a:pPr>
          <a:endParaRPr lang="en-US" sz="1800" kern="1200" dirty="0"/>
        </a:p>
      </dgm:t>
    </dgm:pt>
    <dgm:pt modelId="{EDC5F4AF-C680-448F-8511-3FB7D3C193E5}" type="sibTrans" cxnId="{1A26C133-FABC-406B-B9FA-D569E678A577}">
      <dgm:prSet/>
      <dgm:spPr/>
      <dgm:t>
        <a:bodyPr/>
        <a:lstStyle/>
        <a:p>
          <a:endParaRPr lang="en-US"/>
        </a:p>
      </dgm:t>
    </dgm:pt>
    <dgm:pt modelId="{4F8FF0B2-83D0-44AE-8A4B-A75263F41C8A}" type="parTrans" cxnId="{1A26C133-FABC-406B-B9FA-D569E678A577}">
      <dgm:prSet/>
      <dgm:spPr/>
      <dgm:t>
        <a:bodyPr/>
        <a:lstStyle/>
        <a:p>
          <a:endParaRPr lang="en-US"/>
        </a:p>
      </dgm:t>
    </dgm:pt>
    <dgm:pt modelId="{677B1EC3-7C43-4932-890C-230307357C8A}">
      <dgm:prSet custT="1"/>
      <dgm:spPr>
        <a:solidFill>
          <a:schemeClr val="accent2">
            <a:lumMod val="40000"/>
            <a:lumOff val="60000"/>
          </a:schemeClr>
        </a:solidFill>
      </dgm:spPr>
      <dgm:t>
        <a:bodyPr/>
        <a:lstStyle/>
        <a:p>
          <a:pPr rtl="1"/>
          <a:r>
            <a:rPr lang="ar-IQ" sz="2800" b="1" kern="1200" dirty="0" smtClean="0">
              <a:solidFill>
                <a:schemeClr val="tx1"/>
              </a:solidFill>
              <a:latin typeface="Simplified Arabic" pitchFamily="18" charset="-78"/>
              <a:ea typeface="+mn-ea"/>
              <a:cs typeface="Simplified Arabic" pitchFamily="18" charset="-78"/>
            </a:rPr>
            <a:t>لا تصح العبادة إلا بالنية</a:t>
          </a:r>
        </a:p>
      </dgm:t>
    </dgm:pt>
    <dgm:pt modelId="{846763A0-A6B2-4BB8-9464-06A0F73996BD}" type="parTrans" cxnId="{427A8FD3-984B-48D2-9726-B36826D26615}">
      <dgm:prSet/>
      <dgm:spPr/>
      <dgm:t>
        <a:bodyPr/>
        <a:lstStyle/>
        <a:p>
          <a:endParaRPr lang="en-US"/>
        </a:p>
      </dgm:t>
    </dgm:pt>
    <dgm:pt modelId="{8078CEA1-7838-4038-84EF-4F42BA57EE65}" type="sibTrans" cxnId="{427A8FD3-984B-48D2-9726-B36826D26615}">
      <dgm:prSet/>
      <dgm:spPr/>
      <dgm:t>
        <a:bodyPr/>
        <a:lstStyle/>
        <a:p>
          <a:endParaRPr lang="en-US"/>
        </a:p>
      </dgm:t>
    </dgm:pt>
    <dgm:pt modelId="{2F3A6874-CED3-4FB2-BE18-05A11C38EC97}">
      <dgm:prSet phldrT="[Text]" custT="1">
        <dgm:style>
          <a:lnRef idx="1">
            <a:schemeClr val="accent4"/>
          </a:lnRef>
          <a:fillRef idx="2">
            <a:schemeClr val="accent4"/>
          </a:fillRef>
          <a:effectRef idx="1">
            <a:schemeClr val="accent4"/>
          </a:effectRef>
          <a:fontRef idx="minor">
            <a:schemeClr val="dk1"/>
          </a:fontRef>
        </dgm:style>
      </dgm:prSet>
      <dgm:spPr>
        <a:solidFill>
          <a:schemeClr val="accent2">
            <a:lumMod val="40000"/>
            <a:lumOff val="60000"/>
          </a:schemeClr>
        </a:solidFill>
      </dgm:spPr>
      <dgm:t>
        <a:bodyPr/>
        <a:lstStyle/>
        <a:p>
          <a:pPr algn="ctr"/>
          <a:r>
            <a:rPr lang="ar-IQ" sz="2800" b="1" kern="1200" dirty="0" smtClean="0">
              <a:solidFill>
                <a:schemeClr val="tx1"/>
              </a:solidFill>
              <a:latin typeface="Simplified Arabic" pitchFamily="18" charset="-78"/>
              <a:ea typeface="+mn-ea"/>
              <a:cs typeface="Simplified Arabic" pitchFamily="18" charset="-78"/>
            </a:rPr>
            <a:t>لا قصد إلا لمكلف</a:t>
          </a:r>
          <a:endParaRPr lang="en-US" sz="2800" b="1" kern="1200" dirty="0">
            <a:solidFill>
              <a:schemeClr val="tx1"/>
            </a:solidFill>
            <a:latin typeface="Simplified Arabic" pitchFamily="18" charset="-78"/>
            <a:ea typeface="+mn-ea"/>
            <a:cs typeface="Simplified Arabic" pitchFamily="18" charset="-78"/>
          </a:endParaRPr>
        </a:p>
      </dgm:t>
    </dgm:pt>
    <dgm:pt modelId="{428128FD-5D53-4134-B921-252D05EBF848}" type="sibTrans" cxnId="{F470F337-4FCA-4A36-ACE1-B711C3A25E88}">
      <dgm:prSet/>
      <dgm:spPr/>
      <dgm:t>
        <a:bodyPr/>
        <a:lstStyle/>
        <a:p>
          <a:endParaRPr lang="en-US"/>
        </a:p>
      </dgm:t>
    </dgm:pt>
    <dgm:pt modelId="{8B3C4923-2976-4FB8-A302-4BD186E40DF6}" type="parTrans" cxnId="{F470F337-4FCA-4A36-ACE1-B711C3A25E88}">
      <dgm:prSet/>
      <dgm:spPr/>
      <dgm:t>
        <a:bodyPr/>
        <a:lstStyle/>
        <a:p>
          <a:endParaRPr lang="en-US"/>
        </a:p>
      </dgm:t>
    </dgm:pt>
    <dgm:pt modelId="{1A008987-62C4-4F87-8484-6AA421CEBD70}">
      <dgm:prSet custT="1"/>
      <dgm:spPr>
        <a:solidFill>
          <a:schemeClr val="accent2">
            <a:lumMod val="40000"/>
            <a:lumOff val="60000"/>
          </a:schemeClr>
        </a:solidFill>
      </dgm:spPr>
      <dgm:t>
        <a:bodyPr/>
        <a:lstStyle/>
        <a:p>
          <a:r>
            <a:rPr lang="ar-IQ" sz="2800" b="1" kern="1200" dirty="0" smtClean="0">
              <a:solidFill>
                <a:schemeClr val="tx1"/>
              </a:solidFill>
              <a:latin typeface="Simplified Arabic" pitchFamily="18" charset="-78"/>
              <a:ea typeface="+mn-ea"/>
              <a:cs typeface="Simplified Arabic" pitchFamily="18" charset="-78"/>
            </a:rPr>
            <a:t>الأيمان مبنية على الأغراض لا على الألفاظ</a:t>
          </a:r>
          <a:endParaRPr lang="en-US" sz="2800" b="1" kern="1200" dirty="0">
            <a:solidFill>
              <a:schemeClr val="tx1"/>
            </a:solidFill>
            <a:latin typeface="Simplified Arabic" pitchFamily="18" charset="-78"/>
            <a:ea typeface="+mn-ea"/>
            <a:cs typeface="Simplified Arabic" pitchFamily="18" charset="-78"/>
          </a:endParaRPr>
        </a:p>
      </dgm:t>
    </dgm:pt>
    <dgm:pt modelId="{9EFC19A6-0B76-478D-8749-7FD99BDAF40A}" type="parTrans" cxnId="{A92EBA9E-FB87-4DE3-830A-3233E186A125}">
      <dgm:prSet/>
      <dgm:spPr/>
      <dgm:t>
        <a:bodyPr/>
        <a:lstStyle/>
        <a:p>
          <a:endParaRPr lang="en-US"/>
        </a:p>
      </dgm:t>
    </dgm:pt>
    <dgm:pt modelId="{68068A84-4746-4B3F-A47A-97A123061B41}" type="sibTrans" cxnId="{A92EBA9E-FB87-4DE3-830A-3233E186A125}">
      <dgm:prSet/>
      <dgm:spPr/>
      <dgm:t>
        <a:bodyPr/>
        <a:lstStyle/>
        <a:p>
          <a:endParaRPr lang="en-US"/>
        </a:p>
      </dgm:t>
    </dgm:pt>
    <dgm:pt modelId="{EDA9684C-38E4-4435-9D2D-5737AB4CE7FC}" type="pres">
      <dgm:prSet presAssocID="{AC596B79-BA59-42CD-948F-651A84993E4E}" presName="mainComposite" presStyleCnt="0">
        <dgm:presLayoutVars>
          <dgm:chPref val="1"/>
          <dgm:dir/>
          <dgm:animOne val="branch"/>
          <dgm:animLvl val="lvl"/>
          <dgm:resizeHandles val="exact"/>
        </dgm:presLayoutVars>
      </dgm:prSet>
      <dgm:spPr/>
      <dgm:t>
        <a:bodyPr/>
        <a:lstStyle/>
        <a:p>
          <a:endParaRPr lang="en-US"/>
        </a:p>
      </dgm:t>
    </dgm:pt>
    <dgm:pt modelId="{3B28AB61-F626-4A6B-A7F5-F768857B5267}" type="pres">
      <dgm:prSet presAssocID="{AC596B79-BA59-42CD-948F-651A84993E4E}" presName="hierFlow" presStyleCnt="0"/>
      <dgm:spPr/>
      <dgm:t>
        <a:bodyPr/>
        <a:lstStyle/>
        <a:p>
          <a:endParaRPr lang="en-US"/>
        </a:p>
      </dgm:t>
    </dgm:pt>
    <dgm:pt modelId="{EB847457-B924-4560-ABD7-E2AF86B2D306}" type="pres">
      <dgm:prSet presAssocID="{AC596B79-BA59-42CD-948F-651A84993E4E}" presName="hierChild1" presStyleCnt="0">
        <dgm:presLayoutVars>
          <dgm:chPref val="1"/>
          <dgm:animOne val="branch"/>
          <dgm:animLvl val="lvl"/>
        </dgm:presLayoutVars>
      </dgm:prSet>
      <dgm:spPr/>
      <dgm:t>
        <a:bodyPr/>
        <a:lstStyle/>
        <a:p>
          <a:endParaRPr lang="en-US"/>
        </a:p>
      </dgm:t>
    </dgm:pt>
    <dgm:pt modelId="{27A4CCD4-2E64-4DBE-9C55-4BD5C2FC4D83}" type="pres">
      <dgm:prSet presAssocID="{6806CFE8-7607-482A-86BE-CF5150B491F8}" presName="Name14" presStyleCnt="0"/>
      <dgm:spPr/>
      <dgm:t>
        <a:bodyPr/>
        <a:lstStyle/>
        <a:p>
          <a:endParaRPr lang="en-US"/>
        </a:p>
      </dgm:t>
    </dgm:pt>
    <dgm:pt modelId="{21F23FD7-FC50-4831-A02D-1CC888053DFD}" type="pres">
      <dgm:prSet presAssocID="{6806CFE8-7607-482A-86BE-CF5150B491F8}" presName="level1Shape" presStyleLbl="node0" presStyleIdx="0" presStyleCnt="1" custScaleX="183457" custLinFactNeighborX="1028" custLinFactNeighborY="-10049">
        <dgm:presLayoutVars>
          <dgm:chPref val="3"/>
        </dgm:presLayoutVars>
      </dgm:prSet>
      <dgm:spPr/>
      <dgm:t>
        <a:bodyPr/>
        <a:lstStyle/>
        <a:p>
          <a:endParaRPr lang="en-US"/>
        </a:p>
      </dgm:t>
    </dgm:pt>
    <dgm:pt modelId="{615BF58E-0EBC-472C-A6EE-E902CAE2C122}" type="pres">
      <dgm:prSet presAssocID="{6806CFE8-7607-482A-86BE-CF5150B491F8}" presName="hierChild2" presStyleCnt="0"/>
      <dgm:spPr/>
      <dgm:t>
        <a:bodyPr/>
        <a:lstStyle/>
        <a:p>
          <a:endParaRPr lang="en-US"/>
        </a:p>
      </dgm:t>
    </dgm:pt>
    <dgm:pt modelId="{BE890986-5516-4CD2-9861-501864E8CFBF}" type="pres">
      <dgm:prSet presAssocID="{8B3C4923-2976-4FB8-A302-4BD186E40DF6}" presName="Name19" presStyleLbl="parChTrans1D2" presStyleIdx="0" presStyleCnt="3"/>
      <dgm:spPr/>
      <dgm:t>
        <a:bodyPr/>
        <a:lstStyle/>
        <a:p>
          <a:endParaRPr lang="en-US"/>
        </a:p>
      </dgm:t>
    </dgm:pt>
    <dgm:pt modelId="{B7F14CCD-44B7-43A3-90F9-FAAFED771801}" type="pres">
      <dgm:prSet presAssocID="{2F3A6874-CED3-4FB2-BE18-05A11C38EC97}" presName="Name21" presStyleCnt="0"/>
      <dgm:spPr/>
      <dgm:t>
        <a:bodyPr/>
        <a:lstStyle/>
        <a:p>
          <a:endParaRPr lang="en-US"/>
        </a:p>
      </dgm:t>
    </dgm:pt>
    <dgm:pt modelId="{BF9F1572-F7BF-42AE-99D7-1487DDD1AAAF}" type="pres">
      <dgm:prSet presAssocID="{2F3A6874-CED3-4FB2-BE18-05A11C38EC97}" presName="level2Shape" presStyleLbl="node2" presStyleIdx="0" presStyleCnt="3" custScaleY="146017" custLinFactNeighborX="12452" custLinFactNeighborY="7260"/>
      <dgm:spPr/>
      <dgm:t>
        <a:bodyPr/>
        <a:lstStyle/>
        <a:p>
          <a:endParaRPr lang="en-US"/>
        </a:p>
      </dgm:t>
    </dgm:pt>
    <dgm:pt modelId="{072587AF-9BD3-45CB-880D-3E9BBB0B499C}" type="pres">
      <dgm:prSet presAssocID="{2F3A6874-CED3-4FB2-BE18-05A11C38EC97}" presName="hierChild3" presStyleCnt="0"/>
      <dgm:spPr/>
      <dgm:t>
        <a:bodyPr/>
        <a:lstStyle/>
        <a:p>
          <a:endParaRPr lang="en-US"/>
        </a:p>
      </dgm:t>
    </dgm:pt>
    <dgm:pt modelId="{1AC80163-86E6-4FB9-9E45-34D523CCF1AD}" type="pres">
      <dgm:prSet presAssocID="{846763A0-A6B2-4BB8-9464-06A0F73996BD}" presName="Name19" presStyleLbl="parChTrans1D2" presStyleIdx="1" presStyleCnt="3"/>
      <dgm:spPr/>
      <dgm:t>
        <a:bodyPr/>
        <a:lstStyle/>
        <a:p>
          <a:endParaRPr lang="en-US"/>
        </a:p>
      </dgm:t>
    </dgm:pt>
    <dgm:pt modelId="{FE740516-DB0B-429D-8B5C-CACB0D498EDB}" type="pres">
      <dgm:prSet presAssocID="{677B1EC3-7C43-4932-890C-230307357C8A}" presName="Name21" presStyleCnt="0"/>
      <dgm:spPr/>
      <dgm:t>
        <a:bodyPr/>
        <a:lstStyle/>
        <a:p>
          <a:endParaRPr lang="en-US"/>
        </a:p>
      </dgm:t>
    </dgm:pt>
    <dgm:pt modelId="{7AF46112-63C2-4083-AD22-6F827F7E4C1D}" type="pres">
      <dgm:prSet presAssocID="{677B1EC3-7C43-4932-890C-230307357C8A}" presName="level2Shape" presStyleLbl="node2" presStyleIdx="1" presStyleCnt="3" custScaleY="138250" custLinFactNeighborX="1497" custLinFactNeighborY="7260"/>
      <dgm:spPr/>
      <dgm:t>
        <a:bodyPr/>
        <a:lstStyle/>
        <a:p>
          <a:endParaRPr lang="en-US"/>
        </a:p>
      </dgm:t>
    </dgm:pt>
    <dgm:pt modelId="{B94AC9D3-F9BE-4555-A449-FA965144660C}" type="pres">
      <dgm:prSet presAssocID="{677B1EC3-7C43-4932-890C-230307357C8A}" presName="hierChild3" presStyleCnt="0"/>
      <dgm:spPr/>
      <dgm:t>
        <a:bodyPr/>
        <a:lstStyle/>
        <a:p>
          <a:endParaRPr lang="en-US"/>
        </a:p>
      </dgm:t>
    </dgm:pt>
    <dgm:pt modelId="{322F64B5-CCCA-47AB-A91A-C32F6291AFB1}" type="pres">
      <dgm:prSet presAssocID="{9EFC19A6-0B76-478D-8749-7FD99BDAF40A}" presName="Name19" presStyleLbl="parChTrans1D2" presStyleIdx="2" presStyleCnt="3"/>
      <dgm:spPr/>
      <dgm:t>
        <a:bodyPr/>
        <a:lstStyle/>
        <a:p>
          <a:endParaRPr lang="en-US"/>
        </a:p>
      </dgm:t>
    </dgm:pt>
    <dgm:pt modelId="{668F382C-AA1F-46C8-8815-0664543A1F5F}" type="pres">
      <dgm:prSet presAssocID="{1A008987-62C4-4F87-8484-6AA421CEBD70}" presName="Name21" presStyleCnt="0"/>
      <dgm:spPr/>
      <dgm:t>
        <a:bodyPr/>
        <a:lstStyle/>
        <a:p>
          <a:endParaRPr lang="en-US"/>
        </a:p>
      </dgm:t>
    </dgm:pt>
    <dgm:pt modelId="{1B527F29-00F0-479D-83B1-441B611EC052}" type="pres">
      <dgm:prSet presAssocID="{1A008987-62C4-4F87-8484-6AA421CEBD70}" presName="level2Shape" presStyleLbl="node2" presStyleIdx="2" presStyleCnt="3" custScaleX="99363" custScaleY="129011" custLinFactNeighborX="-9458" custLinFactNeighborY="7260"/>
      <dgm:spPr/>
      <dgm:t>
        <a:bodyPr/>
        <a:lstStyle/>
        <a:p>
          <a:endParaRPr lang="en-US"/>
        </a:p>
      </dgm:t>
    </dgm:pt>
    <dgm:pt modelId="{71074907-A7D3-4756-AC01-8620C4CFD3CC}" type="pres">
      <dgm:prSet presAssocID="{1A008987-62C4-4F87-8484-6AA421CEBD70}" presName="hierChild3" presStyleCnt="0"/>
      <dgm:spPr/>
      <dgm:t>
        <a:bodyPr/>
        <a:lstStyle/>
        <a:p>
          <a:endParaRPr lang="en-US"/>
        </a:p>
      </dgm:t>
    </dgm:pt>
    <dgm:pt modelId="{D4E942B6-2575-4355-A356-ED8D7521C591}" type="pres">
      <dgm:prSet presAssocID="{AC596B79-BA59-42CD-948F-651A84993E4E}" presName="bgShapesFlow" presStyleCnt="0"/>
      <dgm:spPr/>
      <dgm:t>
        <a:bodyPr/>
        <a:lstStyle/>
        <a:p>
          <a:endParaRPr lang="en-US"/>
        </a:p>
      </dgm:t>
    </dgm:pt>
  </dgm:ptLst>
  <dgm:cxnLst>
    <dgm:cxn modelId="{F470F337-4FCA-4A36-ACE1-B711C3A25E88}" srcId="{6806CFE8-7607-482A-86BE-CF5150B491F8}" destId="{2F3A6874-CED3-4FB2-BE18-05A11C38EC97}" srcOrd="0" destOrd="0" parTransId="{8B3C4923-2976-4FB8-A302-4BD186E40DF6}" sibTransId="{428128FD-5D53-4134-B921-252D05EBF848}"/>
    <dgm:cxn modelId="{34E51F29-5719-4861-9C22-710B00D6DEAC}" type="presOf" srcId="{6806CFE8-7607-482A-86BE-CF5150B491F8}" destId="{21F23FD7-FC50-4831-A02D-1CC888053DFD}" srcOrd="0" destOrd="0" presId="urn:microsoft.com/office/officeart/2005/8/layout/hierarchy6"/>
    <dgm:cxn modelId="{427A8FD3-984B-48D2-9726-B36826D26615}" srcId="{6806CFE8-7607-482A-86BE-CF5150B491F8}" destId="{677B1EC3-7C43-4932-890C-230307357C8A}" srcOrd="1" destOrd="0" parTransId="{846763A0-A6B2-4BB8-9464-06A0F73996BD}" sibTransId="{8078CEA1-7838-4038-84EF-4F42BA57EE65}"/>
    <dgm:cxn modelId="{C3CE324D-B2B8-4290-9B20-F2F311AF1142}" type="presOf" srcId="{2F3A6874-CED3-4FB2-BE18-05A11C38EC97}" destId="{BF9F1572-F7BF-42AE-99D7-1487DDD1AAAF}" srcOrd="0" destOrd="0" presId="urn:microsoft.com/office/officeart/2005/8/layout/hierarchy6"/>
    <dgm:cxn modelId="{C5E020CA-CC68-4431-851D-3982444F11F9}" type="presOf" srcId="{846763A0-A6B2-4BB8-9464-06A0F73996BD}" destId="{1AC80163-86E6-4FB9-9E45-34D523CCF1AD}" srcOrd="0" destOrd="0" presId="urn:microsoft.com/office/officeart/2005/8/layout/hierarchy6"/>
    <dgm:cxn modelId="{862501B0-26C4-4ABD-80FC-68B86052E787}" type="presOf" srcId="{8B3C4923-2976-4FB8-A302-4BD186E40DF6}" destId="{BE890986-5516-4CD2-9861-501864E8CFBF}" srcOrd="0" destOrd="0" presId="urn:microsoft.com/office/officeart/2005/8/layout/hierarchy6"/>
    <dgm:cxn modelId="{2E4C9B65-5A48-4D6D-9D79-664741850409}" type="presOf" srcId="{9EFC19A6-0B76-478D-8749-7FD99BDAF40A}" destId="{322F64B5-CCCA-47AB-A91A-C32F6291AFB1}" srcOrd="0" destOrd="0" presId="urn:microsoft.com/office/officeart/2005/8/layout/hierarchy6"/>
    <dgm:cxn modelId="{B890DC4A-2C62-4A1A-97EF-6A896A18B9A0}" type="presOf" srcId="{AC596B79-BA59-42CD-948F-651A84993E4E}" destId="{EDA9684C-38E4-4435-9D2D-5737AB4CE7FC}" srcOrd="0" destOrd="0" presId="urn:microsoft.com/office/officeart/2005/8/layout/hierarchy6"/>
    <dgm:cxn modelId="{A92EBA9E-FB87-4DE3-830A-3233E186A125}" srcId="{6806CFE8-7607-482A-86BE-CF5150B491F8}" destId="{1A008987-62C4-4F87-8484-6AA421CEBD70}" srcOrd="2" destOrd="0" parTransId="{9EFC19A6-0B76-478D-8749-7FD99BDAF40A}" sibTransId="{68068A84-4746-4B3F-A47A-97A123061B41}"/>
    <dgm:cxn modelId="{DBAD22DB-C30C-4C9B-96BE-255F96FEE4D1}" type="presOf" srcId="{677B1EC3-7C43-4932-890C-230307357C8A}" destId="{7AF46112-63C2-4083-AD22-6F827F7E4C1D}" srcOrd="0" destOrd="0" presId="urn:microsoft.com/office/officeart/2005/8/layout/hierarchy6"/>
    <dgm:cxn modelId="{1A26C133-FABC-406B-B9FA-D569E678A577}" srcId="{AC596B79-BA59-42CD-948F-651A84993E4E}" destId="{6806CFE8-7607-482A-86BE-CF5150B491F8}" srcOrd="0" destOrd="0" parTransId="{4F8FF0B2-83D0-44AE-8A4B-A75263F41C8A}" sibTransId="{EDC5F4AF-C680-448F-8511-3FB7D3C193E5}"/>
    <dgm:cxn modelId="{5F344DBA-DBC2-4043-99E6-611D09660C58}" type="presOf" srcId="{1A008987-62C4-4F87-8484-6AA421CEBD70}" destId="{1B527F29-00F0-479D-83B1-441B611EC052}" srcOrd="0" destOrd="0" presId="urn:microsoft.com/office/officeart/2005/8/layout/hierarchy6"/>
    <dgm:cxn modelId="{B0C99E19-79C6-4047-9A98-B5096940AA6D}" type="presParOf" srcId="{EDA9684C-38E4-4435-9D2D-5737AB4CE7FC}" destId="{3B28AB61-F626-4A6B-A7F5-F768857B5267}" srcOrd="0" destOrd="0" presId="urn:microsoft.com/office/officeart/2005/8/layout/hierarchy6"/>
    <dgm:cxn modelId="{C9CE9F0B-29D9-47E4-B693-055F156985BC}" type="presParOf" srcId="{3B28AB61-F626-4A6B-A7F5-F768857B5267}" destId="{EB847457-B924-4560-ABD7-E2AF86B2D306}" srcOrd="0" destOrd="0" presId="urn:microsoft.com/office/officeart/2005/8/layout/hierarchy6"/>
    <dgm:cxn modelId="{DDE5C08A-F99D-4510-9FB9-6401F55924A0}" type="presParOf" srcId="{EB847457-B924-4560-ABD7-E2AF86B2D306}" destId="{27A4CCD4-2E64-4DBE-9C55-4BD5C2FC4D83}" srcOrd="0" destOrd="0" presId="urn:microsoft.com/office/officeart/2005/8/layout/hierarchy6"/>
    <dgm:cxn modelId="{3657F70C-5B53-49C5-83FF-71D966077917}" type="presParOf" srcId="{27A4CCD4-2E64-4DBE-9C55-4BD5C2FC4D83}" destId="{21F23FD7-FC50-4831-A02D-1CC888053DFD}" srcOrd="0" destOrd="0" presId="urn:microsoft.com/office/officeart/2005/8/layout/hierarchy6"/>
    <dgm:cxn modelId="{5A1B2196-8AE0-419E-9A8F-0CEAB309B495}" type="presParOf" srcId="{27A4CCD4-2E64-4DBE-9C55-4BD5C2FC4D83}" destId="{615BF58E-0EBC-472C-A6EE-E902CAE2C122}" srcOrd="1" destOrd="0" presId="urn:microsoft.com/office/officeart/2005/8/layout/hierarchy6"/>
    <dgm:cxn modelId="{02CAFE52-BC8D-4B2B-9D9C-852B90B8EAA3}" type="presParOf" srcId="{615BF58E-0EBC-472C-A6EE-E902CAE2C122}" destId="{BE890986-5516-4CD2-9861-501864E8CFBF}" srcOrd="0" destOrd="0" presId="urn:microsoft.com/office/officeart/2005/8/layout/hierarchy6"/>
    <dgm:cxn modelId="{BE7A9EA3-D89C-4716-9710-B4638DCA07B6}" type="presParOf" srcId="{615BF58E-0EBC-472C-A6EE-E902CAE2C122}" destId="{B7F14CCD-44B7-43A3-90F9-FAAFED771801}" srcOrd="1" destOrd="0" presId="urn:microsoft.com/office/officeart/2005/8/layout/hierarchy6"/>
    <dgm:cxn modelId="{6ECDD983-2309-4C84-9AD6-80326FCF0D85}" type="presParOf" srcId="{B7F14CCD-44B7-43A3-90F9-FAAFED771801}" destId="{BF9F1572-F7BF-42AE-99D7-1487DDD1AAAF}" srcOrd="0" destOrd="0" presId="urn:microsoft.com/office/officeart/2005/8/layout/hierarchy6"/>
    <dgm:cxn modelId="{A0E354B4-70FC-440E-96C0-17A68BD5A33B}" type="presParOf" srcId="{B7F14CCD-44B7-43A3-90F9-FAAFED771801}" destId="{072587AF-9BD3-45CB-880D-3E9BBB0B499C}" srcOrd="1" destOrd="0" presId="urn:microsoft.com/office/officeart/2005/8/layout/hierarchy6"/>
    <dgm:cxn modelId="{97ABF325-CBD4-42CE-8A2C-682510068F90}" type="presParOf" srcId="{615BF58E-0EBC-472C-A6EE-E902CAE2C122}" destId="{1AC80163-86E6-4FB9-9E45-34D523CCF1AD}" srcOrd="2" destOrd="0" presId="urn:microsoft.com/office/officeart/2005/8/layout/hierarchy6"/>
    <dgm:cxn modelId="{C398F712-EBB8-4130-873B-45DDACA511D1}" type="presParOf" srcId="{615BF58E-0EBC-472C-A6EE-E902CAE2C122}" destId="{FE740516-DB0B-429D-8B5C-CACB0D498EDB}" srcOrd="3" destOrd="0" presId="urn:microsoft.com/office/officeart/2005/8/layout/hierarchy6"/>
    <dgm:cxn modelId="{1AC47FAE-B157-4343-A99D-2B65A863315E}" type="presParOf" srcId="{FE740516-DB0B-429D-8B5C-CACB0D498EDB}" destId="{7AF46112-63C2-4083-AD22-6F827F7E4C1D}" srcOrd="0" destOrd="0" presId="urn:microsoft.com/office/officeart/2005/8/layout/hierarchy6"/>
    <dgm:cxn modelId="{49BF9AB8-CBF7-4EF1-9A1F-74DAB70C4296}" type="presParOf" srcId="{FE740516-DB0B-429D-8B5C-CACB0D498EDB}" destId="{B94AC9D3-F9BE-4555-A449-FA965144660C}" srcOrd="1" destOrd="0" presId="urn:microsoft.com/office/officeart/2005/8/layout/hierarchy6"/>
    <dgm:cxn modelId="{EA9A4808-CCE2-4DCC-BAB4-CA0C1983BB4E}" type="presParOf" srcId="{615BF58E-0EBC-472C-A6EE-E902CAE2C122}" destId="{322F64B5-CCCA-47AB-A91A-C32F6291AFB1}" srcOrd="4" destOrd="0" presId="urn:microsoft.com/office/officeart/2005/8/layout/hierarchy6"/>
    <dgm:cxn modelId="{FE816F93-CBC8-47E8-B74C-2503B864971D}" type="presParOf" srcId="{615BF58E-0EBC-472C-A6EE-E902CAE2C122}" destId="{668F382C-AA1F-46C8-8815-0664543A1F5F}" srcOrd="5" destOrd="0" presId="urn:microsoft.com/office/officeart/2005/8/layout/hierarchy6"/>
    <dgm:cxn modelId="{EADBD9A6-6B2B-4574-931D-1D298847EB80}" type="presParOf" srcId="{668F382C-AA1F-46C8-8815-0664543A1F5F}" destId="{1B527F29-00F0-479D-83B1-441B611EC052}" srcOrd="0" destOrd="0" presId="urn:microsoft.com/office/officeart/2005/8/layout/hierarchy6"/>
    <dgm:cxn modelId="{3BE447FD-9E05-41C5-BC08-FF272CEBF394}" type="presParOf" srcId="{668F382C-AA1F-46C8-8815-0664543A1F5F}" destId="{71074907-A7D3-4756-AC01-8620C4CFD3CC}" srcOrd="1" destOrd="0" presId="urn:microsoft.com/office/officeart/2005/8/layout/hierarchy6"/>
    <dgm:cxn modelId="{41225A8D-EBF5-44CB-9CF7-6B7A662EBF60}" type="presParOf" srcId="{EDA9684C-38E4-4435-9D2D-5737AB4CE7FC}" destId="{D4E942B6-2575-4355-A356-ED8D7521C59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AB0FB-9171-47D6-8DAE-B77B5B2F993A}">
      <dsp:nvSpPr>
        <dsp:cNvPr id="0" name=""/>
        <dsp:cNvSpPr/>
      </dsp:nvSpPr>
      <dsp:spPr>
        <a:xfrm rot="10800000">
          <a:off x="1009209" y="1955243"/>
          <a:ext cx="3929697" cy="785235"/>
        </a:xfrm>
        <a:prstGeom prst="homePlate">
          <a:avLst/>
        </a:prstGeom>
        <a:noFill/>
        <a:ln w="12700" cap="flat" cmpd="sng" algn="ctr">
          <a:solidFill>
            <a:schemeClr val="tx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67" tIns="68580" rIns="128016" bIns="68580" numCol="1" spcCol="1270" anchor="ctr" anchorCtr="0">
          <a:noAutofit/>
        </a:bodyPr>
        <a:lstStyle/>
        <a:p>
          <a:pPr lvl="0" algn="ctr" defTabSz="800100" rtl="1">
            <a:lnSpc>
              <a:spcPct val="90000"/>
            </a:lnSpc>
            <a:spcBef>
              <a:spcPct val="0"/>
            </a:spcBef>
            <a:spcAft>
              <a:spcPct val="35000"/>
            </a:spcAft>
          </a:pPr>
          <a:r>
            <a:rPr lang="en-US" sz="1800" kern="1200" dirty="0" err="1" smtClean="0"/>
            <a:t>Ayoob</a:t>
          </a:r>
          <a:r>
            <a:rPr lang="en-US" sz="1800" kern="1200" dirty="0" smtClean="0"/>
            <a:t>..k.mahmood@su.edu.krd</a:t>
          </a:r>
          <a:endParaRPr lang="ar-SA" sz="1800" kern="1200" dirty="0"/>
        </a:p>
      </dsp:txBody>
      <dsp:txXfrm rot="10800000">
        <a:off x="1205518" y="1955243"/>
        <a:ext cx="3733388" cy="785235"/>
      </dsp:txXfrm>
    </dsp:sp>
    <dsp:sp modelId="{3A266D51-8B78-4DBF-8A20-3DD002A026FD}">
      <dsp:nvSpPr>
        <dsp:cNvPr id="0" name=""/>
        <dsp:cNvSpPr/>
      </dsp:nvSpPr>
      <dsp:spPr>
        <a:xfrm>
          <a:off x="504054" y="0"/>
          <a:ext cx="626712" cy="785235"/>
        </a:xfrm>
        <a:prstGeom prst="ellipse">
          <a:avLst/>
        </a:prstGeom>
        <a:blipFill rotWithShape="1">
          <a:blip xmlns:r="http://schemas.openxmlformats.org/officeDocument/2006/relationships" r:embed="rId1"/>
          <a:stretch>
            <a:fillRect/>
          </a:stretch>
        </a:blipFill>
        <a:ln w="12700" cap="flat" cmpd="sng" algn="ctr">
          <a:noFill/>
          <a:prstDash val="solid"/>
        </a:ln>
        <a:effectLst/>
      </dsp:spPr>
      <dsp:style>
        <a:lnRef idx="2">
          <a:scrgbClr r="0" g="0" b="0"/>
        </a:lnRef>
        <a:fillRef idx="1">
          <a:scrgbClr r="0" g="0" b="0"/>
        </a:fillRef>
        <a:effectRef idx="0">
          <a:scrgbClr r="0" g="0" b="0"/>
        </a:effectRef>
        <a:fontRef idx="minor"/>
      </dsp:style>
    </dsp:sp>
    <dsp:sp modelId="{D093805D-5D44-49D9-A787-F2704F54B745}">
      <dsp:nvSpPr>
        <dsp:cNvPr id="0" name=""/>
        <dsp:cNvSpPr/>
      </dsp:nvSpPr>
      <dsp:spPr>
        <a:xfrm rot="10800000">
          <a:off x="1026022" y="24017"/>
          <a:ext cx="3926595" cy="785235"/>
        </a:xfrm>
        <a:prstGeom prst="homePlate">
          <a:avLst/>
        </a:prstGeom>
        <a:noFill/>
        <a:ln w="12700" cap="flat" cmpd="sng" algn="ctr">
          <a:solidFill>
            <a:schemeClr val="tx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67" tIns="68580" rIns="128016" bIns="68580" numCol="1" spcCol="1270" anchor="ctr" anchorCtr="0">
          <a:noAutofit/>
        </a:bodyPr>
        <a:lstStyle/>
        <a:p>
          <a:pPr lvl="0" algn="ctr" defTabSz="800100" rtl="1">
            <a:lnSpc>
              <a:spcPct val="90000"/>
            </a:lnSpc>
            <a:spcBef>
              <a:spcPct val="0"/>
            </a:spcBef>
            <a:spcAft>
              <a:spcPct val="35000"/>
            </a:spcAft>
          </a:pPr>
          <a:r>
            <a:rPr lang="en-US" sz="1800" kern="1200" dirty="0" smtClean="0"/>
            <a:t>Hassan.ibrahim1@su.edu.krd</a:t>
          </a:r>
          <a:endParaRPr lang="ar-SA" sz="1800" kern="1200" dirty="0"/>
        </a:p>
      </dsp:txBody>
      <dsp:txXfrm rot="10800000">
        <a:off x="1222331" y="24017"/>
        <a:ext cx="3730286" cy="785235"/>
      </dsp:txXfrm>
    </dsp:sp>
    <dsp:sp modelId="{6EC66202-D8B6-4801-BE88-402AB0E4D843}">
      <dsp:nvSpPr>
        <dsp:cNvPr id="0" name=""/>
        <dsp:cNvSpPr/>
      </dsp:nvSpPr>
      <dsp:spPr>
        <a:xfrm flipH="1">
          <a:off x="862119" y="1296142"/>
          <a:ext cx="147969" cy="64507"/>
        </a:xfrm>
        <a:prstGeom prst="ellipse">
          <a:avLst/>
        </a:prstGeom>
        <a:blipFill rotWithShape="1">
          <a:blip xmlns:r="http://schemas.openxmlformats.org/officeDocument/2006/relationships" r:embed="rId2"/>
          <a:stretch>
            <a:fillRect/>
          </a:stretch>
        </a:blipFill>
        <a:ln w="12700" cap="flat" cmpd="sng" algn="ctr">
          <a:noFill/>
          <a:prstDash val="solid"/>
        </a:ln>
        <a:effectLst/>
      </dsp:spPr>
      <dsp:style>
        <a:lnRef idx="2">
          <a:scrgbClr r="0" g="0" b="0"/>
        </a:lnRef>
        <a:fillRef idx="1">
          <a:scrgbClr r="0" g="0" b="0"/>
        </a:fillRef>
        <a:effectRef idx="0">
          <a:scrgbClr r="0" g="0" b="0"/>
        </a:effectRef>
        <a:fontRef idx="minor"/>
      </dsp:style>
    </dsp:sp>
    <dsp:sp modelId="{2F4C5AD6-8AEF-4ABC-9BB9-62203700E88F}">
      <dsp:nvSpPr>
        <dsp:cNvPr id="0" name=""/>
        <dsp:cNvSpPr/>
      </dsp:nvSpPr>
      <dsp:spPr>
        <a:xfrm rot="10800000">
          <a:off x="1042064" y="1003777"/>
          <a:ext cx="3926595" cy="785235"/>
        </a:xfrm>
        <a:prstGeom prst="homePlate">
          <a:avLst/>
        </a:prstGeom>
        <a:noFill/>
        <a:ln w="12700" cap="flat" cmpd="sng" algn="ctr">
          <a:solidFill>
            <a:schemeClr val="tx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67" tIns="68580" rIns="128016" bIns="68580" numCol="1" spcCol="1270" anchor="ctr" anchorCtr="0">
          <a:noAutofit/>
        </a:bodyPr>
        <a:lstStyle/>
        <a:p>
          <a:pPr lvl="0" algn="ctr" defTabSz="800100" rtl="1">
            <a:lnSpc>
              <a:spcPct val="90000"/>
            </a:lnSpc>
            <a:spcBef>
              <a:spcPct val="0"/>
            </a:spcBef>
            <a:spcAft>
              <a:spcPct val="35000"/>
            </a:spcAft>
          </a:pPr>
          <a:r>
            <a:rPr lang="en-US" sz="1800" kern="1200" dirty="0"/>
            <a:t>+</a:t>
          </a:r>
          <a:r>
            <a:rPr lang="en-US" sz="1800" kern="1200" dirty="0" smtClean="0"/>
            <a:t>9647504640097</a:t>
          </a:r>
          <a:endParaRPr lang="ar-SA" sz="1800" kern="1200" dirty="0"/>
        </a:p>
      </dsp:txBody>
      <dsp:txXfrm rot="10800000">
        <a:off x="1238373" y="1003777"/>
        <a:ext cx="3730286" cy="785235"/>
      </dsp:txXfrm>
    </dsp:sp>
    <dsp:sp modelId="{3B7BF556-52AF-4F55-A4A6-517FD04E98F0}">
      <dsp:nvSpPr>
        <dsp:cNvPr id="0" name=""/>
        <dsp:cNvSpPr/>
      </dsp:nvSpPr>
      <dsp:spPr>
        <a:xfrm flipH="1" flipV="1">
          <a:off x="381630" y="3382731"/>
          <a:ext cx="346273" cy="52838"/>
        </a:xfrm>
        <a:prstGeom prst="ellipse">
          <a:avLst/>
        </a:prstGeom>
        <a:blipFill rotWithShape="1">
          <a:blip xmlns:r="http://schemas.openxmlformats.org/officeDocument/2006/relationships" r:embed="rId3"/>
          <a:stretch>
            <a:fillRect/>
          </a:stretch>
        </a:blipFill>
        <a:ln w="12700" cap="flat" cmpd="sng" algn="ctr">
          <a:noFill/>
          <a:prstDash val="solid"/>
        </a:ln>
        <a:effectLst/>
      </dsp:spPr>
      <dsp:style>
        <a:lnRef idx="2">
          <a:scrgbClr r="0" g="0" b="0"/>
        </a:lnRef>
        <a:fillRef idx="1">
          <a:scrgbClr r="0" g="0" b="0"/>
        </a:fillRef>
        <a:effectRef idx="0">
          <a:scrgbClr r="0" g="0" b="0"/>
        </a:effectRef>
        <a:fontRef idx="minor"/>
      </dsp:style>
    </dsp:sp>
    <dsp:sp modelId="{3658A97F-1BC6-43EE-9761-C4A585E74DC0}">
      <dsp:nvSpPr>
        <dsp:cNvPr id="0" name=""/>
        <dsp:cNvSpPr/>
      </dsp:nvSpPr>
      <dsp:spPr>
        <a:xfrm rot="10800000">
          <a:off x="1043011" y="3000386"/>
          <a:ext cx="3926595" cy="785235"/>
        </a:xfrm>
        <a:prstGeom prst="homePlate">
          <a:avLst/>
        </a:prstGeom>
        <a:noFill/>
        <a:ln w="12700" cap="flat" cmpd="sng" algn="ctr">
          <a:solidFill>
            <a:schemeClr val="tx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67" tIns="68580" rIns="128016" bIns="68580" numCol="1" spcCol="1270" anchor="ctr" anchorCtr="0">
          <a:noAutofit/>
        </a:bodyPr>
        <a:lstStyle/>
        <a:p>
          <a:pPr lvl="0" algn="ctr" defTabSz="800100" rtl="1">
            <a:lnSpc>
              <a:spcPct val="90000"/>
            </a:lnSpc>
            <a:spcBef>
              <a:spcPct val="0"/>
            </a:spcBef>
            <a:spcAft>
              <a:spcPct val="35000"/>
            </a:spcAft>
          </a:pPr>
          <a:r>
            <a:rPr lang="en-US" sz="1800" kern="1200" dirty="0"/>
            <a:t>+</a:t>
          </a:r>
          <a:r>
            <a:rPr lang="en-US" sz="1800" kern="1200" dirty="0" smtClean="0"/>
            <a:t>9647507491946</a:t>
          </a:r>
          <a:endParaRPr lang="ar-SA" sz="1800" kern="1200" dirty="0"/>
        </a:p>
      </dsp:txBody>
      <dsp:txXfrm rot="10800000">
        <a:off x="1239320" y="3000386"/>
        <a:ext cx="3730286" cy="785235"/>
      </dsp:txXfrm>
    </dsp:sp>
    <dsp:sp modelId="{04CDECD1-8D9E-48B5-8474-E93308076255}">
      <dsp:nvSpPr>
        <dsp:cNvPr id="0" name=""/>
        <dsp:cNvSpPr/>
      </dsp:nvSpPr>
      <dsp:spPr>
        <a:xfrm>
          <a:off x="432052" y="3024335"/>
          <a:ext cx="685549" cy="632271"/>
        </a:xfrm>
        <a:prstGeom prst="ellipse">
          <a:avLst/>
        </a:prstGeom>
        <a:blipFill rotWithShape="1">
          <a:blip xmlns:r="http://schemas.openxmlformats.org/officeDocument/2006/relationships" r:embed="rId4"/>
          <a:stretch>
            <a:fillRect/>
          </a:stretch>
        </a:blipFill>
        <a:ln w="127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8408-BE7C-42AA-944B-39427423B392}">
      <dsp:nvSpPr>
        <dsp:cNvPr id="0" name=""/>
        <dsp:cNvSpPr/>
      </dsp:nvSpPr>
      <dsp:spPr>
        <a:xfrm>
          <a:off x="5430421" y="230362"/>
          <a:ext cx="3135579" cy="1105392"/>
        </a:xfrm>
        <a:prstGeom prst="round2DiagRect">
          <a:avLst/>
        </a:prstGeom>
        <a:solidFill>
          <a:schemeClr val="bg1">
            <a:lumMod val="95000"/>
          </a:schemeClr>
        </a:solidFill>
        <a:ln>
          <a:solidFill>
            <a:schemeClr val="tx2"/>
          </a:solidFill>
        </a:ln>
        <a:effectLst>
          <a:glow rad="635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a:solidFill>
                <a:srgbClr val="626B8A"/>
              </a:solidFill>
              <a:latin typeface="Dubai" panose="020B0503030403030204" pitchFamily="34" charset="-78"/>
              <a:cs typeface="Dubai" panose="020B0503030403030204" pitchFamily="34" charset="-78"/>
            </a:rPr>
            <a:t>معنى القاعدة الفقهيّة اصطلاحًا. </a:t>
          </a:r>
        </a:p>
      </dsp:txBody>
      <dsp:txXfrm>
        <a:off x="5484382" y="284323"/>
        <a:ext cx="3027657" cy="997470"/>
      </dsp:txXfrm>
    </dsp:sp>
    <dsp:sp modelId="{17929B41-CAEE-4D60-9850-5FBD04453063}">
      <dsp:nvSpPr>
        <dsp:cNvPr id="0" name=""/>
        <dsp:cNvSpPr/>
      </dsp:nvSpPr>
      <dsp:spPr>
        <a:xfrm>
          <a:off x="299244" y="230362"/>
          <a:ext cx="3135579" cy="1105392"/>
        </a:xfrm>
        <a:prstGeom prst="round2DiagRect">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a:solidFill>
            <a:schemeClr val="tx2">
              <a:lumMod val="50000"/>
            </a:schemeClr>
          </a:solidFill>
        </a:ln>
        <a:effectLst>
          <a:glow rad="635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a:solidFill>
                <a:srgbClr val="626B8A"/>
              </a:solidFill>
              <a:latin typeface="Dubai" panose="020B0503030403030204" pitchFamily="34" charset="-78"/>
              <a:cs typeface="Dubai" panose="020B0503030403030204" pitchFamily="34" charset="-78"/>
            </a:rPr>
            <a:t>نبذةٌ تاريخيّةٌ عن نشأة القواعد الفقهيّة، وتطوّرها، وتدوينها.</a:t>
          </a:r>
        </a:p>
      </dsp:txBody>
      <dsp:txXfrm>
        <a:off x="353205" y="284323"/>
        <a:ext cx="3027657" cy="997470"/>
      </dsp:txXfrm>
    </dsp:sp>
    <dsp:sp modelId="{058E9AE2-97DF-43DA-B341-9B8FB5B849B1}">
      <dsp:nvSpPr>
        <dsp:cNvPr id="0" name=""/>
        <dsp:cNvSpPr/>
      </dsp:nvSpPr>
      <dsp:spPr>
        <a:xfrm>
          <a:off x="5353838" y="1455721"/>
          <a:ext cx="3135579" cy="953121"/>
        </a:xfrm>
        <a:prstGeom prst="round2DiagRect">
          <a:avLst/>
        </a:prstGeom>
        <a:solidFill>
          <a:schemeClr val="bg1">
            <a:lumMod val="95000"/>
          </a:schemeClr>
        </a:solidFill>
        <a:ln>
          <a:solidFill>
            <a:schemeClr val="tx2"/>
          </a:solidFill>
        </a:ln>
        <a:effectLst>
          <a:glow rad="635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a:solidFill>
                <a:srgbClr val="626B8A"/>
              </a:solidFill>
              <a:latin typeface="Dubai" panose="020B0503030403030204" pitchFamily="34" charset="-78"/>
              <a:cs typeface="Dubai" panose="020B0503030403030204" pitchFamily="34" charset="-78"/>
            </a:rPr>
            <a:t>خصائص القواعد الفقهيّة.</a:t>
          </a:r>
        </a:p>
      </dsp:txBody>
      <dsp:txXfrm>
        <a:off x="5400366" y="1502249"/>
        <a:ext cx="3042523" cy="860065"/>
      </dsp:txXfrm>
    </dsp:sp>
    <dsp:sp modelId="{5E8084FA-2981-48A4-BA06-20627D9FA9A2}">
      <dsp:nvSpPr>
        <dsp:cNvPr id="0" name=""/>
        <dsp:cNvSpPr/>
      </dsp:nvSpPr>
      <dsp:spPr>
        <a:xfrm>
          <a:off x="338068" y="1455721"/>
          <a:ext cx="3135579" cy="1005486"/>
        </a:xfrm>
        <a:prstGeom prst="round2DiagRect">
          <a:avLst/>
        </a:prstGeom>
        <a:solidFill>
          <a:schemeClr val="bg1">
            <a:lumMod val="95000"/>
          </a:schemeClr>
        </a:solidFill>
        <a:ln>
          <a:solidFill>
            <a:srgbClr val="44546A"/>
          </a:solidFill>
        </a:ln>
        <a:effectLst>
          <a:glow rad="63500">
            <a:srgbClr val="A5A5A5">
              <a:satMod val="175000"/>
              <a:alpha val="40000"/>
            </a:srgb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400" b="1" kern="1200" dirty="0">
              <a:solidFill>
                <a:srgbClr val="626B8A"/>
              </a:solidFill>
              <a:latin typeface="Dubai" panose="020B0503030403030204" pitchFamily="34" charset="-78"/>
              <a:ea typeface="+mn-ea"/>
              <a:cs typeface="Dubai" panose="020B0503030403030204" pitchFamily="34" charset="-78"/>
            </a:rPr>
            <a:t>أهمّيّة دراسة القواعد الفقهية، وثمرة تلك الدّراسة.</a:t>
          </a:r>
        </a:p>
      </dsp:txBody>
      <dsp:txXfrm>
        <a:off x="387152" y="1504805"/>
        <a:ext cx="3037411" cy="907318"/>
      </dsp:txXfrm>
    </dsp:sp>
    <dsp:sp modelId="{21694C4C-7F59-4D77-A07F-141020F07543}">
      <dsp:nvSpPr>
        <dsp:cNvPr id="0" name=""/>
        <dsp:cNvSpPr/>
      </dsp:nvSpPr>
      <dsp:spPr>
        <a:xfrm>
          <a:off x="5277255" y="2527913"/>
          <a:ext cx="3135579" cy="1005486"/>
        </a:xfrm>
        <a:prstGeom prst="round2DiagRect">
          <a:avLst/>
        </a:prstGeom>
        <a:solidFill>
          <a:schemeClr val="bg1">
            <a:lumMod val="95000"/>
          </a:schemeClr>
        </a:solidFill>
        <a:ln>
          <a:solidFill>
            <a:schemeClr val="tx2"/>
          </a:solidFill>
        </a:ln>
        <a:effectLst>
          <a:glow rad="635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a:solidFill>
                <a:srgbClr val="626B8A"/>
              </a:solidFill>
              <a:latin typeface="Dubai" panose="020B0503030403030204" pitchFamily="34" charset="-78"/>
              <a:cs typeface="Dubai" panose="020B0503030403030204" pitchFamily="34" charset="-78"/>
            </a:rPr>
            <a:t>المصادر التي استُمدّت منها القواعد الفقهيّة. </a:t>
          </a:r>
        </a:p>
      </dsp:txBody>
      <dsp:txXfrm>
        <a:off x="5326339" y="2576997"/>
        <a:ext cx="3037411" cy="907318"/>
      </dsp:txXfrm>
    </dsp:sp>
    <dsp:sp modelId="{169E54DF-D389-4478-8191-DA906914A704}">
      <dsp:nvSpPr>
        <dsp:cNvPr id="0" name=""/>
        <dsp:cNvSpPr/>
      </dsp:nvSpPr>
      <dsp:spPr>
        <a:xfrm>
          <a:off x="261484" y="2604496"/>
          <a:ext cx="3135579" cy="953121"/>
        </a:xfrm>
        <a:prstGeom prst="round2DiagRect">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a:solidFill>
            <a:schemeClr val="tx2"/>
          </a:solidFill>
        </a:ln>
        <a:effectLst>
          <a:glow rad="635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a:solidFill>
                <a:srgbClr val="626B8A"/>
              </a:solidFill>
              <a:latin typeface="Dubai" panose="020B0503030403030204" pitchFamily="34" charset="-78"/>
              <a:cs typeface="Dubai" panose="020B0503030403030204" pitchFamily="34" charset="-78"/>
            </a:rPr>
            <a:t>الفرق بين القواعد الفقهيّة وما يشبهها.</a:t>
          </a:r>
        </a:p>
      </dsp:txBody>
      <dsp:txXfrm>
        <a:off x="308012" y="2651024"/>
        <a:ext cx="3042523" cy="860065"/>
      </dsp:txXfrm>
    </dsp:sp>
    <dsp:sp modelId="{8CF0328C-FE0A-478C-AF8F-3629A8784177}">
      <dsp:nvSpPr>
        <dsp:cNvPr id="0" name=""/>
        <dsp:cNvSpPr/>
      </dsp:nvSpPr>
      <dsp:spPr>
        <a:xfrm>
          <a:off x="5353838" y="3753262"/>
          <a:ext cx="3135579" cy="1135825"/>
        </a:xfrm>
        <a:prstGeom prst="round2DiagRect">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a:solidFill>
            <a:schemeClr val="tx2"/>
          </a:solidFill>
        </a:ln>
        <a:effectLst>
          <a:glow rad="635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a:solidFill>
                <a:srgbClr val="626B8A"/>
              </a:solidFill>
              <a:latin typeface="Dubai" panose="020B0503030403030204" pitchFamily="34" charset="-78"/>
              <a:cs typeface="Dubai" panose="020B0503030403030204" pitchFamily="34" charset="-78"/>
            </a:rPr>
            <a:t>أنواع القواعد الفقهيّة، وتقسيماتها والفروق بينها.</a:t>
          </a:r>
        </a:p>
      </dsp:txBody>
      <dsp:txXfrm>
        <a:off x="5409284" y="3808708"/>
        <a:ext cx="3024687" cy="1024933"/>
      </dsp:txXfrm>
    </dsp:sp>
    <dsp:sp modelId="{0638A4CE-21BE-4211-AF9B-045483893D27}">
      <dsp:nvSpPr>
        <dsp:cNvPr id="0" name=""/>
        <dsp:cNvSpPr/>
      </dsp:nvSpPr>
      <dsp:spPr>
        <a:xfrm>
          <a:off x="251524" y="3672408"/>
          <a:ext cx="3135579" cy="1135825"/>
        </a:xfrm>
        <a:prstGeom prst="round2DiagRect">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a:solidFill>
            <a:schemeClr val="tx2"/>
          </a:solidFill>
        </a:ln>
        <a:effectLst>
          <a:glow rad="635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a:solidFill>
                <a:srgbClr val="626B8A"/>
              </a:solidFill>
              <a:latin typeface="Dubai" panose="020B0503030403030204" pitchFamily="34" charset="-78"/>
              <a:cs typeface="Dubai" panose="020B0503030403030204" pitchFamily="34" charset="-78"/>
            </a:rPr>
            <a:t>حجّيّة القاعدة الفقهيّة.</a:t>
          </a:r>
        </a:p>
      </dsp:txBody>
      <dsp:txXfrm>
        <a:off x="306970" y="3727854"/>
        <a:ext cx="3024687" cy="1024933"/>
      </dsp:txXfrm>
    </dsp:sp>
    <dsp:sp modelId="{469A40AA-F4FF-41A1-BAFA-49B28038E472}">
      <dsp:nvSpPr>
        <dsp:cNvPr id="0" name=""/>
        <dsp:cNvSpPr/>
      </dsp:nvSpPr>
      <dsp:spPr>
        <a:xfrm>
          <a:off x="2368145" y="4893900"/>
          <a:ext cx="3899204" cy="722723"/>
        </a:xfrm>
        <a:prstGeom prst="round2DiagRect">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a:solidFill>
            <a:schemeClr val="tx2"/>
          </a:solidFill>
        </a:ln>
        <a:effectLst>
          <a:glow rad="635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a:solidFill>
                <a:srgbClr val="626B8A"/>
              </a:solidFill>
              <a:latin typeface="Dubai" panose="020B0503030403030204" pitchFamily="34" charset="-78"/>
              <a:cs typeface="Dubai" panose="020B0503030403030204" pitchFamily="34" charset="-78"/>
            </a:rPr>
            <a:t>أبرز المؤلّفات في القواعد الفقهيّة.</a:t>
          </a:r>
        </a:p>
      </dsp:txBody>
      <dsp:txXfrm>
        <a:off x="2403425" y="4929180"/>
        <a:ext cx="3828644" cy="6521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33887-E756-40C2-939A-88F4BD7C192C}" type="datetimeFigureOut">
              <a:rPr lang="en-US" smtClean="0"/>
              <a:pPr/>
              <a:t>5/22/2024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757146-5950-458E-BAEA-607CC742C863}" type="slidenum">
              <a:rPr lang="en-US" smtClean="0"/>
              <a:pPr/>
              <a:t>‹#›</a:t>
            </a:fld>
            <a:endParaRPr lang="en-US"/>
          </a:p>
        </p:txBody>
      </p:sp>
    </p:spTree>
    <p:extLst>
      <p:ext uri="{BB962C8B-B14F-4D97-AF65-F5344CB8AC3E}">
        <p14:creationId xmlns:p14="http://schemas.microsoft.com/office/powerpoint/2010/main" val="3651204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39F029-3836-4261-B091-68F293CF33EA}" type="slidenum">
              <a:rPr lang="ar-SA" smtClean="0"/>
              <a:pPr/>
              <a:t>26</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3439F029-3836-4261-B091-68F293CF33EA}" type="slidenum">
              <a:rPr lang="ar-SA" smtClean="0"/>
              <a:pPr/>
              <a:t>27</a:t>
            </a:fld>
            <a:endParaRPr lang="ar-SA"/>
          </a:p>
        </p:txBody>
      </p:sp>
    </p:spTree>
    <p:extLst>
      <p:ext uri="{BB962C8B-B14F-4D97-AF65-F5344CB8AC3E}">
        <p14:creationId xmlns:p14="http://schemas.microsoft.com/office/powerpoint/2010/main" val="303920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39F029-3836-4261-B091-68F293CF33EA}" type="slidenum">
              <a:rPr lang="ar-SA" smtClean="0"/>
              <a:pPr/>
              <a:t>28</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870B351-F5A7-4305-AB48-E5B9703975AC}" type="datetimeFigureOut">
              <a:rPr lang="en-US" smtClean="0"/>
              <a:pPr/>
              <a:t>5/22/2024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9A39F43-0A7E-4393-981F-DBB02DE9A519}"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70B351-F5A7-4305-AB48-E5B9703975AC}"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39F43-0A7E-4393-981F-DBB02DE9A5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70B351-F5A7-4305-AB48-E5B9703975AC}"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39F43-0A7E-4393-981F-DBB02DE9A51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عنوان ومحتوى">
    <p:spTree>
      <p:nvGrpSpPr>
        <p:cNvPr id="1" name=""/>
        <p:cNvGrpSpPr/>
        <p:nvPr/>
      </p:nvGrpSpPr>
      <p:grpSpPr>
        <a:xfrm>
          <a:off x="0" y="0"/>
          <a:ext cx="0" cy="0"/>
          <a:chOff x="0" y="0"/>
          <a:chExt cx="0" cy="0"/>
        </a:xfrm>
      </p:grpSpPr>
      <p:sp>
        <p:nvSpPr>
          <p:cNvPr id="12" name="عنوان 11"/>
          <p:cNvSpPr>
            <a:spLocks noGrp="1"/>
          </p:cNvSpPr>
          <p:nvPr>
            <p:ph type="title"/>
          </p:nvPr>
        </p:nvSpPr>
        <p:spPr>
          <a:xfrm>
            <a:off x="1274102" y="467527"/>
            <a:ext cx="6595796" cy="711695"/>
          </a:xfrm>
          <a:prstGeom prst="round2DiagRect">
            <a:avLst/>
          </a:prstGeom>
          <a:solidFill>
            <a:srgbClr val="B1D349">
              <a:alpha val="30196"/>
            </a:srgbClr>
          </a:solidFill>
        </p:spPr>
        <p:txBody>
          <a:bodyPr vert="horz" lIns="91440" tIns="45720" rIns="91440" bIns="45720" rtlCol="0" anchor="ctr">
            <a:noAutofit/>
          </a:bodyPr>
          <a:lstStyle>
            <a:lvl1pPr>
              <a:defRPr lang="ar-SA" sz="3600" dirty="0">
                <a:effectLst>
                  <a:outerShdw blurRad="38100" dist="38100" dir="2700000" algn="tl">
                    <a:srgbClr val="000000">
                      <a:alpha val="43137"/>
                    </a:srgbClr>
                  </a:outerShdw>
                </a:effectLst>
                <a:latin typeface="Dubai" panose="020B0503030403030204" pitchFamily="34" charset="-78"/>
                <a:cs typeface="Dubai" panose="020B0503030403030204" pitchFamily="34" charset="-78"/>
              </a:defRPr>
            </a:lvl1pPr>
          </a:lstStyle>
          <a:p>
            <a:pPr lvl="0"/>
            <a:r>
              <a:rPr lang="ar-SA"/>
              <a:t>انقر لتحرير نمط عنوان الشكل الرئيسي</a:t>
            </a:r>
            <a:endParaRPr lang="ar-SA" dirty="0"/>
          </a:p>
        </p:txBody>
      </p:sp>
      <p:sp>
        <p:nvSpPr>
          <p:cNvPr id="14" name="Slide Number Placeholder 5"/>
          <p:cNvSpPr txBox="1">
            <a:spLocks/>
          </p:cNvSpPr>
          <p:nvPr/>
        </p:nvSpPr>
        <p:spPr>
          <a:xfrm>
            <a:off x="-152493" y="6379282"/>
            <a:ext cx="556915" cy="365125"/>
          </a:xfrm>
          <a:prstGeom prst="rect">
            <a:avLst/>
          </a:prstGeom>
        </p:spPr>
        <p:txBody>
          <a:bodyPr vert="horz" lIns="91440" tIns="45720" rIns="91440" bIns="45720" rtlCol="0" anchor="ctr"/>
          <a:lstStyle>
            <a:defPPr>
              <a:defRPr lang="ar-SA"/>
            </a:defPPr>
            <a:lvl1pPr marL="0" algn="r" defTabSz="914400" rtl="1" eaLnBrk="1" latinLnBrk="0" hangingPunct="1">
              <a:defRPr lang="ar-SA" sz="1600" b="1" kern="1200" smtClean="0">
                <a:solidFill>
                  <a:srgbClr val="616989"/>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286C1653-2A46-4345-927C-6C3169622717}" type="slidenum">
              <a:rPr lang="ar-SA" sz="2400" kern="1200" smtClean="0">
                <a:solidFill>
                  <a:schemeClr val="bg1"/>
                </a:solidFill>
                <a:effectLst>
                  <a:outerShdw blurRad="38100" dist="38100" dir="2700000" algn="tl">
                    <a:srgbClr val="000000">
                      <a:alpha val="43137"/>
                    </a:srgbClr>
                  </a:outerShdw>
                </a:effectLst>
                <a:latin typeface="+mj-lt"/>
                <a:ea typeface="+mj-ea"/>
                <a:cs typeface="+mn-cs"/>
              </a:rPr>
              <a:pPr algn="ctr"/>
              <a:t>‹#›</a:t>
            </a:fld>
            <a:endParaRPr lang="ar-SA" sz="3000" kern="1200" dirty="0">
              <a:solidFill>
                <a:schemeClr val="bg1"/>
              </a:solidFill>
              <a:effectLst>
                <a:outerShdw blurRad="38100" dist="38100" dir="2700000" algn="tl">
                  <a:srgbClr val="000000">
                    <a:alpha val="43137"/>
                  </a:srgbClr>
                </a:outerShdw>
              </a:effectLst>
              <a:latin typeface="+mj-lt"/>
              <a:ea typeface="+mj-ea"/>
              <a:cs typeface="+mn-cs"/>
            </a:endParaRPr>
          </a:p>
        </p:txBody>
      </p:sp>
      <p:sp>
        <p:nvSpPr>
          <p:cNvPr id="6" name="Content Placeholder 2">
            <a:extLst>
              <a:ext uri="{FF2B5EF4-FFF2-40B4-BE49-F238E27FC236}">
                <a16:creationId xmlns="" xmlns:a16="http://schemas.microsoft.com/office/drawing/2014/main" id="{8276B6BD-CE2F-42F8-B8E0-7807AF6392C5}"/>
              </a:ext>
            </a:extLst>
          </p:cNvPr>
          <p:cNvSpPr>
            <a:spLocks noGrp="1"/>
          </p:cNvSpPr>
          <p:nvPr>
            <p:ph idx="1"/>
          </p:nvPr>
        </p:nvSpPr>
        <p:spPr>
          <a:xfrm>
            <a:off x="628650" y="1690449"/>
            <a:ext cx="7886700" cy="4538663"/>
          </a:xfrm>
        </p:spPr>
        <p:txBody>
          <a:bodyPr>
            <a:noAutofit/>
          </a:bodyPr>
          <a:lstStyle>
            <a:lvl1pPr marL="0" indent="0" algn="just">
              <a:lnSpc>
                <a:spcPct val="110000"/>
              </a:lnSpc>
              <a:buNone/>
              <a:defRPr sz="3200">
                <a:solidFill>
                  <a:srgbClr val="000000"/>
                </a:solidFill>
                <a:effectLst>
                  <a:outerShdw blurRad="12700" dist="12700" dir="2700000" algn="tl">
                    <a:srgbClr val="000000">
                      <a:alpha val="43137"/>
                    </a:srgbClr>
                  </a:outerShdw>
                </a:effectLst>
                <a:latin typeface="Dubai Light" panose="020B0303030403030204" pitchFamily="34" charset="-78"/>
                <a:cs typeface="Dubai Light" panose="020B0303030403030204" pitchFamily="34" charset="-78"/>
              </a:defRPr>
            </a:lvl1pPr>
            <a:lvl2pPr marL="685800" indent="-228600" algn="just">
              <a:lnSpc>
                <a:spcPct val="110000"/>
              </a:lnSpc>
              <a:buSzPct val="70000"/>
              <a:buFont typeface="Wingdings" panose="05000000000000000000" pitchFamily="2" charset="2"/>
              <a:buChar char="§"/>
              <a:defRPr sz="3200">
                <a:solidFill>
                  <a:srgbClr val="B9B822"/>
                </a:solidFill>
                <a:effectLst>
                  <a:outerShdw blurRad="12700" dist="12700" dir="2700000" algn="tl">
                    <a:srgbClr val="000000">
                      <a:alpha val="43137"/>
                    </a:srgbClr>
                  </a:outerShdw>
                </a:effectLst>
                <a:latin typeface="Dubai Light" panose="020B0303030403030204" pitchFamily="34" charset="-78"/>
                <a:cs typeface="Dubai Light" panose="020B0303030403030204" pitchFamily="34" charset="-78"/>
              </a:defRPr>
            </a:lvl2pPr>
            <a:lvl3pPr marL="1143000" indent="-228600" algn="just">
              <a:lnSpc>
                <a:spcPct val="110000"/>
              </a:lnSpc>
              <a:buSzPct val="50000"/>
              <a:buFont typeface="Wingdings" panose="05000000000000000000" pitchFamily="2" charset="2"/>
              <a:buChar char="v"/>
              <a:defRPr sz="3200">
                <a:solidFill>
                  <a:srgbClr val="22B8CB"/>
                </a:solidFill>
                <a:effectLst>
                  <a:outerShdw blurRad="12700" dist="12700" dir="2700000" algn="tl">
                    <a:srgbClr val="000000">
                      <a:alpha val="43137"/>
                    </a:srgbClr>
                  </a:outerShdw>
                </a:effectLst>
                <a:latin typeface="Dubai Light" panose="020B0303030403030204" pitchFamily="34" charset="-78"/>
                <a:cs typeface="Dubai Light" panose="020B0303030403030204" pitchFamily="34" charset="-78"/>
              </a:defRPr>
            </a:lvl3pPr>
            <a:lvl4pPr algn="just">
              <a:lnSpc>
                <a:spcPct val="110000"/>
              </a:lnSpc>
              <a:defRPr sz="3200">
                <a:latin typeface="Dubai Light" panose="020B0303030403030204" pitchFamily="34" charset="-78"/>
                <a:cs typeface="Dubai Light" panose="020B0303030403030204" pitchFamily="34" charset="-78"/>
              </a:defRPr>
            </a:lvl4pPr>
            <a:lvl5pPr algn="just">
              <a:lnSpc>
                <a:spcPct val="110000"/>
              </a:lnSpc>
              <a:defRPr sz="3200">
                <a:latin typeface="Dubai Light" panose="020B0303030403030204" pitchFamily="34" charset="-78"/>
                <a:cs typeface="Dubai Light" panose="020B0303030403030204" pitchFamily="34" charset="-78"/>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9" name="عنصر نائب للنص 10">
            <a:extLst>
              <a:ext uri="{FF2B5EF4-FFF2-40B4-BE49-F238E27FC236}">
                <a16:creationId xmlns="" xmlns:a16="http://schemas.microsoft.com/office/drawing/2014/main" id="{BDDCBF6F-019B-43A2-B13B-405723D5BFD7}"/>
              </a:ext>
            </a:extLst>
          </p:cNvPr>
          <p:cNvSpPr>
            <a:spLocks noGrp="1"/>
          </p:cNvSpPr>
          <p:nvPr>
            <p:ph type="body" sz="quarter" idx="14"/>
          </p:nvPr>
        </p:nvSpPr>
        <p:spPr>
          <a:xfrm>
            <a:off x="2952000" y="6247608"/>
            <a:ext cx="3240000" cy="360000"/>
          </a:xfrm>
          <a:prstGeom prst="round2DiagRect">
            <a:avLst/>
          </a:prstGeom>
          <a:solidFill>
            <a:srgbClr val="B1D349">
              <a:alpha val="30196"/>
            </a:srgbClr>
          </a:solidFill>
        </p:spPr>
        <p:txBody>
          <a:bodyPr wrap="square" anchor="ctr">
            <a:noAutofit/>
          </a:bodyPr>
          <a:lstStyle>
            <a:lvl1pPr marL="0" indent="0" algn="ctr">
              <a:lnSpc>
                <a:spcPct val="100000"/>
              </a:lnSpc>
              <a:buNone/>
              <a:defRPr sz="1800" b="0">
                <a:solidFill>
                  <a:srgbClr val="616989"/>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defRPr>
            </a:lvl1pPr>
          </a:lstStyle>
          <a:p>
            <a:pPr lvl="0"/>
            <a:r>
              <a:rPr lang="ar-SA"/>
              <a:t>انقر لتحرير أنماط نص الشكل الرئيسي</a:t>
            </a:r>
          </a:p>
        </p:txBody>
      </p:sp>
    </p:spTree>
    <p:extLst>
      <p:ext uri="{BB962C8B-B14F-4D97-AF65-F5344CB8AC3E}">
        <p14:creationId xmlns:p14="http://schemas.microsoft.com/office/powerpoint/2010/main" val="277692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870B351-F5A7-4305-AB48-E5B9703975AC}"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39F43-0A7E-4393-981F-DBB02DE9A519}"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70B351-F5A7-4305-AB48-E5B9703975AC}" type="datetimeFigureOut">
              <a:rPr lang="en-US" smtClean="0"/>
              <a:pPr/>
              <a:t>5/22/2024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9A39F43-0A7E-4393-981F-DBB02DE9A51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870B351-F5A7-4305-AB48-E5B9703975AC}" type="datetimeFigureOut">
              <a:rPr lang="en-US" smtClean="0"/>
              <a:pPr/>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39F43-0A7E-4393-981F-DBB02DE9A51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870B351-F5A7-4305-AB48-E5B9703975AC}" type="datetimeFigureOut">
              <a:rPr lang="en-US" smtClean="0"/>
              <a:pPr/>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39F43-0A7E-4393-981F-DBB02DE9A519}"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70B351-F5A7-4305-AB48-E5B9703975AC}" type="datetimeFigureOut">
              <a:rPr lang="en-US" smtClean="0"/>
              <a:pPr/>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39F43-0A7E-4393-981F-DBB02DE9A5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0B351-F5A7-4305-AB48-E5B9703975AC}" type="datetimeFigureOut">
              <a:rPr lang="en-US" smtClean="0"/>
              <a:pPr/>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A39F43-0A7E-4393-981F-DBB02DE9A5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70B351-F5A7-4305-AB48-E5B9703975AC}" type="datetimeFigureOut">
              <a:rPr lang="en-US" smtClean="0"/>
              <a:pPr/>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39F43-0A7E-4393-981F-DBB02DE9A519}"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70B351-F5A7-4305-AB48-E5B9703975AC}" type="datetimeFigureOut">
              <a:rPr lang="en-US" smtClean="0"/>
              <a:pPr/>
              <a:t>5/22/2024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9A39F43-0A7E-4393-981F-DBB02DE9A519}"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870B351-F5A7-4305-AB48-E5B9703975AC}" type="datetimeFigureOut">
              <a:rPr lang="en-US" smtClean="0"/>
              <a:pPr/>
              <a:t>5/22/2024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9A39F43-0A7E-4393-981F-DBB02DE9A5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5.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41.xml"/><Relationship Id="rId1" Type="http://schemas.openxmlformats.org/officeDocument/2006/relationships/slideLayout" Target="../slideLayouts/slideLayout12.xml"/><Relationship Id="rId4" Type="http://schemas.openxmlformats.org/officeDocument/2006/relationships/slide" Target="slide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04864"/>
            <a:ext cx="8219256" cy="1354162"/>
          </a:xfrm>
          <a:solidFill>
            <a:schemeClr val="accent1">
              <a:lumMod val="20000"/>
              <a:lumOff val="80000"/>
            </a:schemeClr>
          </a:solidFill>
        </p:spPr>
        <p:txBody>
          <a:bodyPr>
            <a:noAutofit/>
          </a:bodyPr>
          <a:lstStyle/>
          <a:p>
            <a:pPr algn="ctr" rtl="1"/>
            <a:r>
              <a:rPr lang="ar-IQ" b="1" dirty="0" smtClean="0">
                <a:solidFill>
                  <a:srgbClr val="0070C0"/>
                </a:solidFill>
                <a:latin typeface="Dubai" panose="020B0503030403030204" pitchFamily="34" charset="-78"/>
                <a:cs typeface="Dubai" panose="020B0503030403030204" pitchFamily="34" charset="-78"/>
              </a:rPr>
              <a:t>      المادة :</a:t>
            </a:r>
            <a:r>
              <a:rPr lang="ar-SA" b="1" dirty="0" smtClean="0">
                <a:solidFill>
                  <a:srgbClr val="0070C0"/>
                </a:solidFill>
                <a:latin typeface="Dubai" panose="020B0503030403030204" pitchFamily="34" charset="-78"/>
                <a:cs typeface="Dubai" panose="020B0503030403030204" pitchFamily="34" charset="-78"/>
              </a:rPr>
              <a:t/>
            </a:r>
            <a:br>
              <a:rPr lang="ar-SA" b="1" dirty="0" smtClean="0">
                <a:solidFill>
                  <a:srgbClr val="0070C0"/>
                </a:solidFill>
                <a:latin typeface="Dubai" panose="020B0503030403030204" pitchFamily="34" charset="-78"/>
                <a:cs typeface="Dubai" panose="020B0503030403030204" pitchFamily="34" charset="-78"/>
              </a:rPr>
            </a:br>
            <a:r>
              <a:rPr lang="ar-IQ" b="1" dirty="0" smtClean="0">
                <a:solidFill>
                  <a:srgbClr val="0070C0"/>
                </a:solidFill>
                <a:latin typeface="Dubai" panose="020B0503030403030204" pitchFamily="34" charset="-78"/>
                <a:cs typeface="Dubai" panose="020B0503030403030204" pitchFamily="34" charset="-78"/>
              </a:rPr>
              <a:t>   </a:t>
            </a:r>
            <a:r>
              <a:rPr lang="ar-SA" b="1" dirty="0" smtClean="0">
                <a:solidFill>
                  <a:srgbClr val="0070C0"/>
                </a:solidFill>
                <a:latin typeface="Dubai" panose="020B0503030403030204" pitchFamily="34" charset="-78"/>
                <a:cs typeface="Dubai" panose="020B0503030403030204" pitchFamily="34" charset="-78"/>
              </a:rPr>
              <a:t>القواعد الفقهية</a:t>
            </a:r>
            <a:r>
              <a:rPr lang="ar-IQ" b="1" dirty="0" smtClean="0">
                <a:solidFill>
                  <a:srgbClr val="0070C0"/>
                </a:solidFill>
                <a:latin typeface="Dubai" panose="020B0503030403030204" pitchFamily="34" charset="-78"/>
                <a:cs typeface="Dubai" panose="020B0503030403030204" pitchFamily="34" charset="-78"/>
              </a:rPr>
              <a:t> وتطبيقاتها</a:t>
            </a:r>
            <a:endParaRPr lang="en-US" b="1" dirty="0">
              <a:solidFill>
                <a:srgbClr val="0070C0"/>
              </a:solidFill>
            </a:endParaRPr>
          </a:p>
        </p:txBody>
      </p:sp>
      <p:sp>
        <p:nvSpPr>
          <p:cNvPr id="4" name="Subtitle 4"/>
          <p:cNvSpPr txBox="1">
            <a:spLocks/>
          </p:cNvSpPr>
          <p:nvPr/>
        </p:nvSpPr>
        <p:spPr>
          <a:xfrm>
            <a:off x="1187624" y="3573016"/>
            <a:ext cx="6400800" cy="1080120"/>
          </a:xfrm>
          <a:prstGeom prst="rect">
            <a:avLst/>
          </a:prstGeom>
        </p:spPr>
        <p:txBody>
          <a:bodyPr vert="horz">
            <a:normAutofit/>
          </a:bodyPr>
          <a:lstStyle/>
          <a:p>
            <a:pPr marL="274320" marR="0" lvl="0" indent="-274320" algn="ctr" defTabSz="914400" rtl="1" eaLnBrk="1" fontAlgn="auto" latinLnBrk="0" hangingPunct="1">
              <a:lnSpc>
                <a:spcPct val="100000"/>
              </a:lnSpc>
              <a:spcBef>
                <a:spcPts val="580"/>
              </a:spcBef>
              <a:spcAft>
                <a:spcPts val="0"/>
              </a:spcAft>
              <a:buClr>
                <a:schemeClr val="accent1"/>
              </a:buClr>
              <a:buSzPct val="85000"/>
              <a:tabLst/>
              <a:defRPr/>
            </a:pPr>
            <a:r>
              <a:rPr kumimoji="0" lang="ar-IQ" sz="2800" b="1" i="0" u="none" strike="noStrike" kern="1200" cap="none" spc="0" normalizeH="0" baseline="0" noProof="0" dirty="0" smtClean="0">
                <a:ln>
                  <a:noFill/>
                </a:ln>
                <a:effectLst/>
                <a:uLnTx/>
                <a:uFillTx/>
                <a:latin typeface="+mn-lt"/>
                <a:ea typeface="+mn-ea"/>
                <a:cs typeface="+mn-cs"/>
              </a:rPr>
              <a:t>       مدرس المادة : أ.م.د  حسن محمد إبراهيم </a:t>
            </a:r>
          </a:p>
          <a:p>
            <a:pPr marL="274320" marR="0" lvl="0" indent="-274320" algn="ctr" defTabSz="914400" rtl="1" eaLnBrk="1" fontAlgn="auto" latinLnBrk="0" hangingPunct="1">
              <a:lnSpc>
                <a:spcPct val="100000"/>
              </a:lnSpc>
              <a:spcBef>
                <a:spcPts val="580"/>
              </a:spcBef>
              <a:spcAft>
                <a:spcPts val="0"/>
              </a:spcAft>
              <a:buClr>
                <a:schemeClr val="accent1"/>
              </a:buClr>
              <a:buSzPct val="85000"/>
              <a:tabLst/>
              <a:defRPr/>
            </a:pPr>
            <a:r>
              <a:rPr kumimoji="0" lang="ar-IQ" sz="2800" b="1" i="0" u="none" strike="noStrike" kern="1200" cap="none" spc="0" normalizeH="0" baseline="0" noProof="0" dirty="0" smtClean="0">
                <a:ln>
                  <a:noFill/>
                </a:ln>
                <a:effectLst/>
                <a:uLnTx/>
                <a:uFillTx/>
                <a:latin typeface="+mn-lt"/>
                <a:ea typeface="+mn-ea"/>
                <a:cs typeface="+mn-cs"/>
              </a:rPr>
              <a:t>                         م.م. أيوب خالد محمود </a:t>
            </a:r>
            <a:endParaRPr kumimoji="0" lang="en-US" sz="2800" b="1" i="0" u="none" strike="noStrike" kern="1200" cap="none" spc="0" normalizeH="0" baseline="0" noProof="0" dirty="0">
              <a:ln>
                <a:noFill/>
              </a:ln>
              <a:effectLst/>
              <a:uLnTx/>
              <a:uFillTx/>
              <a:latin typeface="+mn-lt"/>
              <a:ea typeface="+mn-ea"/>
              <a:cs typeface="+mn-cs"/>
            </a:endParaRPr>
          </a:p>
        </p:txBody>
      </p:sp>
      <p:sp>
        <p:nvSpPr>
          <p:cNvPr id="5" name="Rectangle 4"/>
          <p:cNvSpPr/>
          <p:nvPr/>
        </p:nvSpPr>
        <p:spPr>
          <a:xfrm>
            <a:off x="2627784" y="5661248"/>
            <a:ext cx="3712876" cy="461665"/>
          </a:xfrm>
          <a:prstGeom prst="rect">
            <a:avLst/>
          </a:prstGeom>
        </p:spPr>
        <p:txBody>
          <a:bodyPr wrap="none">
            <a:spAutoFit/>
          </a:bodyPr>
          <a:lstStyle/>
          <a:p>
            <a:r>
              <a:rPr lang="ar-IQ" sz="2400" b="1" dirty="0" smtClean="0"/>
              <a:t>   المرحلة الرابعة      2023-2024</a:t>
            </a:r>
            <a:endParaRPr lang="en-US" sz="24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04664"/>
            <a:ext cx="1786409" cy="1762590"/>
          </a:xfrm>
          <a:prstGeom prst="rect">
            <a:avLst/>
          </a:prstGeom>
        </p:spPr>
      </p:pic>
      <p:sp>
        <p:nvSpPr>
          <p:cNvPr id="7" name="Rectangle 6"/>
          <p:cNvSpPr/>
          <p:nvPr/>
        </p:nvSpPr>
        <p:spPr>
          <a:xfrm>
            <a:off x="4860032" y="476672"/>
            <a:ext cx="3995936" cy="1769715"/>
          </a:xfrm>
          <a:prstGeom prst="rect">
            <a:avLst/>
          </a:prstGeom>
        </p:spPr>
        <p:txBody>
          <a:bodyPr wrap="square">
            <a:spAutoFit/>
          </a:bodyPr>
          <a:lstStyle/>
          <a:p>
            <a:pPr indent="252095" algn="r" rtl="1">
              <a:spcAft>
                <a:spcPts val="1000"/>
              </a:spcAft>
            </a:pPr>
            <a:r>
              <a:rPr lang="ar-SA" sz="2000" b="1" cap="all" dirty="0" smtClean="0">
                <a:solidFill>
                  <a:srgbClr val="CC3300"/>
                </a:solidFill>
                <a:latin typeface="Simplified Arabic" pitchFamily="18" charset="-78"/>
                <a:ea typeface="Calibri"/>
                <a:cs typeface="Simplified Arabic" pitchFamily="18" charset="-78"/>
              </a:rPr>
              <a:t>جامعة صلاح الدين</a:t>
            </a:r>
            <a:r>
              <a:rPr lang="ar-SA" b="1" cap="all" dirty="0" smtClean="0">
                <a:solidFill>
                  <a:srgbClr val="CC3300"/>
                </a:solidFill>
                <a:latin typeface="Simplified Arabic" pitchFamily="18" charset="-78"/>
                <a:ea typeface="Calibri"/>
                <a:cs typeface="Simplified Arabic" pitchFamily="18" charset="-78"/>
              </a:rPr>
              <a:t>-</a:t>
            </a:r>
            <a:r>
              <a:rPr lang="ar-SA" sz="2000" b="1" cap="all" dirty="0" smtClean="0">
                <a:solidFill>
                  <a:srgbClr val="CC3300"/>
                </a:solidFill>
                <a:latin typeface="Simplified Arabic" pitchFamily="18" charset="-78"/>
                <a:ea typeface="Calibri"/>
                <a:cs typeface="Simplified Arabic" pitchFamily="18" charset="-78"/>
              </a:rPr>
              <a:t>أربيل</a:t>
            </a:r>
          </a:p>
          <a:p>
            <a:pPr indent="252095" algn="r" rtl="1">
              <a:spcAft>
                <a:spcPts val="1000"/>
              </a:spcAft>
            </a:pPr>
            <a:r>
              <a:rPr lang="ar-SA" sz="2000" b="1" cap="all" dirty="0" smtClean="0">
                <a:solidFill>
                  <a:srgbClr val="CC3300"/>
                </a:solidFill>
                <a:latin typeface="Simplified Arabic" pitchFamily="18" charset="-78"/>
                <a:ea typeface="Calibri"/>
                <a:cs typeface="Simplified Arabic" pitchFamily="18" charset="-78"/>
              </a:rPr>
              <a:t>كلية العلوم الإسلامية</a:t>
            </a:r>
            <a:endParaRPr lang="en-US" sz="2000" b="1" cap="all" dirty="0" smtClean="0">
              <a:solidFill>
                <a:srgbClr val="CC3300"/>
              </a:solidFill>
              <a:latin typeface="Simplified Arabic" pitchFamily="18" charset="-78"/>
              <a:ea typeface="Calibri"/>
              <a:cs typeface="Simplified Arabic" pitchFamily="18" charset="-78"/>
            </a:endParaRPr>
          </a:p>
          <a:p>
            <a:pPr indent="252095" algn="r" rtl="1">
              <a:spcAft>
                <a:spcPts val="1000"/>
              </a:spcAft>
            </a:pPr>
            <a:r>
              <a:rPr lang="ar-SA" sz="2000" b="1" cap="all" dirty="0" smtClean="0">
                <a:solidFill>
                  <a:srgbClr val="CC3300"/>
                </a:solidFill>
                <a:latin typeface="Simplified Arabic" pitchFamily="18" charset="-78"/>
                <a:ea typeface="Calibri"/>
                <a:cs typeface="Simplified Arabic" pitchFamily="18" charset="-78"/>
              </a:rPr>
              <a:t> </a:t>
            </a:r>
            <a:r>
              <a:rPr lang="ar-IQ" sz="2000" b="1" cap="all" dirty="0" smtClean="0">
                <a:solidFill>
                  <a:srgbClr val="CC3300"/>
                </a:solidFill>
                <a:latin typeface="Simplified Arabic" pitchFamily="18" charset="-78"/>
                <a:ea typeface="Calibri"/>
                <a:cs typeface="Simplified Arabic" pitchFamily="18" charset="-78"/>
              </a:rPr>
              <a:t>قسم الشريعة</a:t>
            </a:r>
            <a:endParaRPr lang="en-US" sz="2000" b="1" cap="all" dirty="0" smtClean="0">
              <a:solidFill>
                <a:srgbClr val="CC3300"/>
              </a:solidFill>
              <a:latin typeface="Simplified Arabic" pitchFamily="18" charset="-78"/>
              <a:ea typeface="Calibri"/>
              <a:cs typeface="Simplified Arabic" pitchFamily="18" charset="-78"/>
            </a:endParaRPr>
          </a:p>
          <a:p>
            <a:pPr indent="252095" algn="r" rtl="1">
              <a:spcAft>
                <a:spcPts val="1000"/>
              </a:spcAft>
            </a:pPr>
            <a:r>
              <a:rPr lang="ar-SA" sz="2000" b="1" cap="all" dirty="0" smtClean="0">
                <a:solidFill>
                  <a:srgbClr val="CC3300"/>
                </a:solidFill>
                <a:latin typeface="Simplified Arabic" pitchFamily="18" charset="-78"/>
                <a:ea typeface="Calibri"/>
                <a:cs typeface="Simplified Arabic" pitchFamily="18" charset="-78"/>
              </a:rPr>
              <a:t>المرحلة</a:t>
            </a:r>
            <a:r>
              <a:rPr lang="ar-SA" sz="2000" b="1" cap="all" dirty="0" smtClean="0">
                <a:solidFill>
                  <a:srgbClr val="000000"/>
                </a:solidFill>
                <a:latin typeface="Simplified Arabic" pitchFamily="18" charset="-78"/>
                <a:ea typeface="Calibri"/>
                <a:cs typeface="Simplified Arabic" pitchFamily="18" charset="-78"/>
              </a:rPr>
              <a:t> </a:t>
            </a:r>
            <a:r>
              <a:rPr lang="ar-SA" sz="2000" b="1" cap="all" dirty="0" smtClean="0">
                <a:solidFill>
                  <a:srgbClr val="CC3300"/>
                </a:solidFill>
                <a:latin typeface="Simplified Arabic" pitchFamily="18" charset="-78"/>
                <a:ea typeface="Calibri"/>
                <a:cs typeface="Simplified Arabic" pitchFamily="18" charset="-78"/>
              </a:rPr>
              <a:t>الثا</a:t>
            </a:r>
            <a:r>
              <a:rPr lang="ar-IQ" sz="2000" b="1" cap="all" dirty="0" smtClean="0">
                <a:solidFill>
                  <a:srgbClr val="CC3300"/>
                </a:solidFill>
                <a:latin typeface="Simplified Arabic" pitchFamily="18" charset="-78"/>
                <a:ea typeface="Calibri"/>
                <a:cs typeface="Simplified Arabic" pitchFamily="18" charset="-78"/>
              </a:rPr>
              <a:t>لثة</a:t>
            </a:r>
            <a:r>
              <a:rPr lang="en-US" sz="2000" b="1" cap="all" dirty="0" smtClean="0">
                <a:solidFill>
                  <a:srgbClr val="000000"/>
                </a:solidFill>
                <a:latin typeface="Simplified Arabic" pitchFamily="18" charset="-78"/>
                <a:ea typeface="Calibri"/>
                <a:cs typeface="Simplified Arabic" pitchFamily="18" charset="-78"/>
              </a:rPr>
              <a:t> </a:t>
            </a:r>
            <a:r>
              <a:rPr lang="en-US" b="1" cap="all" dirty="0" smtClean="0">
                <a:solidFill>
                  <a:srgbClr val="C00000"/>
                </a:solidFill>
                <a:latin typeface="Simplified Arabic" pitchFamily="18" charset="-78"/>
                <a:ea typeface="Calibri"/>
                <a:cs typeface="Simplified Arabic" pitchFamily="18" charset="-78"/>
              </a:rPr>
              <a:t>_</a:t>
            </a:r>
            <a:r>
              <a:rPr lang="en-US" b="1" cap="all" dirty="0" smtClean="0">
                <a:solidFill>
                  <a:srgbClr val="000000"/>
                </a:solidFill>
                <a:latin typeface="Simplified Arabic" pitchFamily="18" charset="-78"/>
                <a:ea typeface="Calibri"/>
                <a:cs typeface="Simplified Arabic" pitchFamily="18" charset="-78"/>
              </a:rPr>
              <a:t> </a:t>
            </a:r>
            <a:r>
              <a:rPr lang="ar-IQ" sz="2000" b="1" cap="all" dirty="0" smtClean="0">
                <a:solidFill>
                  <a:srgbClr val="CC3300"/>
                </a:solidFill>
                <a:latin typeface="Simplified Arabic" pitchFamily="18" charset="-78"/>
                <a:ea typeface="Calibri"/>
                <a:cs typeface="Simplified Arabic" pitchFamily="18" charset="-78"/>
              </a:rPr>
              <a:t>الكورس</a:t>
            </a:r>
            <a:r>
              <a:rPr lang="ar-IQ" sz="2000" b="1" cap="all" dirty="0" smtClean="0">
                <a:solidFill>
                  <a:srgbClr val="000000"/>
                </a:solidFill>
                <a:latin typeface="Simplified Arabic" pitchFamily="18" charset="-78"/>
                <a:ea typeface="Calibri"/>
                <a:cs typeface="Simplified Arabic" pitchFamily="18" charset="-78"/>
              </a:rPr>
              <a:t> </a:t>
            </a:r>
            <a:r>
              <a:rPr lang="ar-IQ" sz="2000" b="1" cap="all" dirty="0" smtClean="0">
                <a:solidFill>
                  <a:srgbClr val="CC3300"/>
                </a:solidFill>
                <a:latin typeface="Simplified Arabic" pitchFamily="18" charset="-78"/>
                <a:ea typeface="Calibri"/>
                <a:cs typeface="Simplified Arabic" pitchFamily="18" charset="-78"/>
              </a:rPr>
              <a:t>الأول</a:t>
            </a:r>
            <a:endParaRPr lang="ar-SA" sz="2000" b="1" cap="all" dirty="0">
              <a:solidFill>
                <a:srgbClr val="CC3300"/>
              </a:solidFill>
              <a:latin typeface="Simplified Arabic" pitchFamily="18" charset="-78"/>
              <a:ea typeface="Calibri"/>
              <a:cs typeface="Simplified Arabic" pitchFamily="18" charset="-78"/>
            </a:endParaRPr>
          </a:p>
        </p:txBody>
      </p:sp>
      <p:sp>
        <p:nvSpPr>
          <p:cNvPr id="8" name="Rectangle 7"/>
          <p:cNvSpPr/>
          <p:nvPr/>
        </p:nvSpPr>
        <p:spPr>
          <a:xfrm>
            <a:off x="2267744" y="4653136"/>
            <a:ext cx="4572000" cy="836126"/>
          </a:xfrm>
          <a:prstGeom prst="rect">
            <a:avLst/>
          </a:prstGeom>
        </p:spPr>
        <p:txBody>
          <a:bodyPr>
            <a:spAutoFit/>
          </a:bodyPr>
          <a:lstStyle/>
          <a:p>
            <a:pPr lvl="0" indent="252095" algn="ctr" rtl="1">
              <a:spcAft>
                <a:spcPts val="1000"/>
              </a:spcAft>
            </a:pPr>
            <a:r>
              <a:rPr lang="en-US" sz="2000" b="1" dirty="0" smtClean="0">
                <a:solidFill>
                  <a:srgbClr val="0070C0"/>
                </a:solidFill>
              </a:rPr>
              <a:t>Hassan.ibrahim1@su.edu.krd</a:t>
            </a:r>
            <a:endParaRPr lang="ar-IQ" sz="2000" b="1" dirty="0" smtClean="0">
              <a:solidFill>
                <a:srgbClr val="0070C0"/>
              </a:solidFill>
              <a:latin typeface="Times New Roman"/>
              <a:ea typeface="Calibri"/>
            </a:endParaRPr>
          </a:p>
          <a:p>
            <a:pPr indent="252095" algn="ctr" rtl="1">
              <a:spcAft>
                <a:spcPts val="1000"/>
              </a:spcAft>
            </a:pPr>
            <a:r>
              <a:rPr lang="en-US" sz="2000" b="1" dirty="0" smtClean="0">
                <a:solidFill>
                  <a:srgbClr val="0070C0"/>
                </a:solidFill>
                <a:latin typeface="Times New Roman"/>
                <a:ea typeface="Calibri"/>
              </a:rPr>
              <a:t>ayoob.k.mahmood@su.edu.krd</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p:txBody>
          <a:bodyPr/>
          <a:lstStyle/>
          <a:p>
            <a:pPr algn="ctr"/>
            <a:r>
              <a:rPr lang="ar-SA" dirty="0"/>
              <a:t>نشأة القواعد الفقهيّة، وتطوّرها، وتدوينها</a:t>
            </a:r>
          </a:p>
        </p:txBody>
      </p:sp>
      <p:graphicFrame>
        <p:nvGraphicFramePr>
          <p:cNvPr id="3" name="رسم تخطيطي 2">
            <a:extLst>
              <a:ext uri="{FF2B5EF4-FFF2-40B4-BE49-F238E27FC236}">
                <a16:creationId xmlns="" xmlns:a16="http://schemas.microsoft.com/office/drawing/2014/main" id="{6CF3EB81-5A75-4338-892F-CD516F2DE60E}"/>
              </a:ext>
            </a:extLst>
          </p:cNvPr>
          <p:cNvGraphicFramePr/>
          <p:nvPr>
            <p:extLst>
              <p:ext uri="{D42A27DB-BD31-4B8C-83A1-F6EECF244321}">
                <p14:modId xmlns:p14="http://schemas.microsoft.com/office/powerpoint/2010/main" val="1564631791"/>
              </p:ext>
            </p:extLst>
          </p:nvPr>
        </p:nvGraphicFramePr>
        <p:xfrm>
          <a:off x="323528" y="1268760"/>
          <a:ext cx="856895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شكل بيضاوي 5">
            <a:extLst>
              <a:ext uri="{FF2B5EF4-FFF2-40B4-BE49-F238E27FC236}">
                <a16:creationId xmlns="" xmlns:a16="http://schemas.microsoft.com/office/drawing/2014/main" id="{7D0C3144-47F4-4B2F-9A13-1B43E2053A29}"/>
              </a:ext>
            </a:extLst>
          </p:cNvPr>
          <p:cNvSpPr/>
          <p:nvPr/>
        </p:nvSpPr>
        <p:spPr>
          <a:xfrm>
            <a:off x="8388424" y="1556792"/>
            <a:ext cx="364331" cy="65722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3600" dirty="0">
                <a:solidFill>
                  <a:schemeClr val="bg2">
                    <a:lumMod val="10000"/>
                  </a:schemeClr>
                </a:solidFill>
                <a:latin typeface="Dubai" panose="020B0503030403030204" pitchFamily="34" charset="-78"/>
                <a:cs typeface="Dubai" panose="020B0503030403030204" pitchFamily="34" charset="-78"/>
              </a:rPr>
              <a:t>3</a:t>
            </a:r>
            <a:endParaRPr lang="en-US" sz="3600" dirty="0">
              <a:solidFill>
                <a:schemeClr val="bg2">
                  <a:lumMod val="10000"/>
                </a:schemeClr>
              </a:solidFill>
              <a:latin typeface="Dubai" panose="020B0503030403030204" pitchFamily="34" charset="-78"/>
              <a:cs typeface="Dubai" panose="020B0503030403030204" pitchFamily="34" charset="-78"/>
            </a:endParaRPr>
          </a:p>
        </p:txBody>
      </p:sp>
      <p:sp>
        <p:nvSpPr>
          <p:cNvPr id="5" name="Slide Number Placeholder 4"/>
          <p:cNvSpPr txBox="1">
            <a:spLocks/>
          </p:cNvSpPr>
          <p:nvPr/>
        </p:nvSpPr>
        <p:spPr>
          <a:xfrm>
            <a:off x="251520" y="6237312"/>
            <a:ext cx="762000" cy="365125"/>
          </a:xfrm>
          <a:prstGeom prst="ellipse">
            <a:avLst/>
          </a:prstGeom>
          <a:solidFill>
            <a:srgbClr val="C00000"/>
          </a:solidFill>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B81E59-9D79-4EE7-A6CF-7EFA87774B78}" type="slidenum">
              <a:rPr kumimoji="0" lang="ar-SA" sz="8000" b="1"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ar-SA" sz="24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7984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5E542BDB-25E6-466C-B3FD-32905CAA1BBB}"/>
                                            </p:graphicEl>
                                          </p:spTgt>
                                        </p:tgtEl>
                                        <p:attrNameLst>
                                          <p:attrName>style.visibility</p:attrName>
                                        </p:attrNameLst>
                                      </p:cBhvr>
                                      <p:to>
                                        <p:strVal val="visible"/>
                                      </p:to>
                                    </p:set>
                                    <p:animEffect transition="in" filter="fade">
                                      <p:cBhvr>
                                        <p:cTn id="7" dur="500"/>
                                        <p:tgtEl>
                                          <p:spTgt spid="3">
                                            <p:graphicEl>
                                              <a:dgm id="{5E542BDB-25E6-466C-B3FD-32905CAA1BB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graphicEl>
                                              <a:dgm id="{15C20E66-2379-4CE8-AC5B-F9CBC1A9FBA5}"/>
                                            </p:graphicEl>
                                          </p:spTgt>
                                        </p:tgtEl>
                                        <p:attrNameLst>
                                          <p:attrName>style.visibility</p:attrName>
                                        </p:attrNameLst>
                                      </p:cBhvr>
                                      <p:to>
                                        <p:strVal val="visible"/>
                                      </p:to>
                                    </p:set>
                                    <p:animEffect transition="in" filter="fade">
                                      <p:cBhvr>
                                        <p:cTn id="15" dur="500"/>
                                        <p:tgtEl>
                                          <p:spTgt spid="3">
                                            <p:graphicEl>
                                              <a:dgm id="{15C20E66-2379-4CE8-AC5B-F9CBC1A9FBA5}"/>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graphicEl>
                                              <a:dgm id="{5C017FEA-C33A-47D2-8F01-7BD91E1026C2}"/>
                                            </p:graphicEl>
                                          </p:spTgt>
                                        </p:tgtEl>
                                        <p:attrNameLst>
                                          <p:attrName>style.visibility</p:attrName>
                                        </p:attrNameLst>
                                      </p:cBhvr>
                                      <p:to>
                                        <p:strVal val="visible"/>
                                      </p:to>
                                    </p:set>
                                    <p:animEffect transition="in" filter="fade">
                                      <p:cBhvr>
                                        <p:cTn id="18" dur="500"/>
                                        <p:tgtEl>
                                          <p:spTgt spid="3">
                                            <p:graphicEl>
                                              <a:dgm id="{5C017FEA-C33A-47D2-8F01-7BD91E1026C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graphicEl>
                                              <a:dgm id="{662D4493-1F5C-402B-AEA8-36F97595E92C}"/>
                                            </p:graphicEl>
                                          </p:spTgt>
                                        </p:tgtEl>
                                        <p:attrNameLst>
                                          <p:attrName>style.visibility</p:attrName>
                                        </p:attrNameLst>
                                      </p:cBhvr>
                                      <p:to>
                                        <p:strVal val="visible"/>
                                      </p:to>
                                    </p:set>
                                    <p:animEffect transition="in" filter="fade">
                                      <p:cBhvr>
                                        <p:cTn id="23" dur="500"/>
                                        <p:tgtEl>
                                          <p:spTgt spid="3">
                                            <p:graphicEl>
                                              <a:dgm id="{662D4493-1F5C-402B-AEA8-36F97595E92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graphicEl>
                                              <a:dgm id="{72BD78C3-63B3-4DF2-9BEF-C99FF7B3DDFB}"/>
                                            </p:graphicEl>
                                          </p:spTgt>
                                        </p:tgtEl>
                                        <p:attrNameLst>
                                          <p:attrName>style.visibility</p:attrName>
                                        </p:attrNameLst>
                                      </p:cBhvr>
                                      <p:to>
                                        <p:strVal val="visible"/>
                                      </p:to>
                                    </p:set>
                                    <p:animEffect transition="in" filter="fade">
                                      <p:cBhvr>
                                        <p:cTn id="26" dur="500"/>
                                        <p:tgtEl>
                                          <p:spTgt spid="3">
                                            <p:graphicEl>
                                              <a:dgm id="{72BD78C3-63B3-4DF2-9BEF-C99FF7B3DDF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graphicEl>
                                              <a:dgm id="{344CEA8F-83C3-409D-9A7F-F10815ABC337}"/>
                                            </p:graphicEl>
                                          </p:spTgt>
                                        </p:tgtEl>
                                        <p:attrNameLst>
                                          <p:attrName>style.visibility</p:attrName>
                                        </p:attrNameLst>
                                      </p:cBhvr>
                                      <p:to>
                                        <p:strVal val="visible"/>
                                      </p:to>
                                    </p:set>
                                    <p:animEffect transition="in" filter="fade">
                                      <p:cBhvr>
                                        <p:cTn id="31" dur="500"/>
                                        <p:tgtEl>
                                          <p:spTgt spid="3">
                                            <p:graphicEl>
                                              <a:dgm id="{344CEA8F-83C3-409D-9A7F-F10815ABC337}"/>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graphicEl>
                                              <a:dgm id="{8215B14C-311A-4A8E-9DE9-A7F36C5F4B65}"/>
                                            </p:graphicEl>
                                          </p:spTgt>
                                        </p:tgtEl>
                                        <p:attrNameLst>
                                          <p:attrName>style.visibility</p:attrName>
                                        </p:attrNameLst>
                                      </p:cBhvr>
                                      <p:to>
                                        <p:strVal val="visible"/>
                                      </p:to>
                                    </p:set>
                                    <p:animEffect transition="in" filter="fade">
                                      <p:cBhvr>
                                        <p:cTn id="34" dur="500"/>
                                        <p:tgtEl>
                                          <p:spTgt spid="3">
                                            <p:graphicEl>
                                              <a:dgm id="{8215B14C-311A-4A8E-9DE9-A7F36C5F4B6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 xmlns:a16="http://schemas.microsoft.com/office/drawing/2014/main" id="{6CF3EB81-5A75-4338-892F-CD516F2DE60E}"/>
              </a:ext>
            </a:extLst>
          </p:cNvPr>
          <p:cNvGraphicFramePr/>
          <p:nvPr>
            <p:extLst>
              <p:ext uri="{D42A27DB-BD31-4B8C-83A1-F6EECF244321}">
                <p14:modId xmlns:p14="http://schemas.microsoft.com/office/powerpoint/2010/main" val="1564631791"/>
              </p:ext>
            </p:extLst>
          </p:nvPr>
        </p:nvGraphicFramePr>
        <p:xfrm>
          <a:off x="251520" y="692696"/>
          <a:ext cx="856895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4"/>
          <p:cNvSpPr txBox="1">
            <a:spLocks/>
          </p:cNvSpPr>
          <p:nvPr/>
        </p:nvSpPr>
        <p:spPr>
          <a:xfrm>
            <a:off x="251520" y="6237312"/>
            <a:ext cx="762000" cy="365125"/>
          </a:xfrm>
          <a:prstGeom prst="ellipse">
            <a:avLst/>
          </a:prstGeom>
          <a:solidFill>
            <a:srgbClr val="C00000"/>
          </a:solidFill>
        </p:spPr>
        <p:txBody>
          <a:bodyP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04B81E59-9D79-4EE7-A6CF-7EFA87774B78}" type="slidenum">
              <a:rPr kumimoji="0" lang="ar-SA" sz="2000" b="1"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1" eaLnBrk="1" fontAlgn="auto" latinLnBrk="0" hangingPunct="1">
                <a:lnSpc>
                  <a:spcPct val="100000"/>
                </a:lnSpc>
                <a:spcBef>
                  <a:spcPts val="0"/>
                </a:spcBef>
                <a:spcAft>
                  <a:spcPts val="0"/>
                </a:spcAft>
                <a:buClrTx/>
                <a:buSzTx/>
                <a:buFontTx/>
                <a:buNone/>
                <a:tabLst/>
                <a:defRPr/>
              </a:pPr>
              <a:t>11</a:t>
            </a:fld>
            <a:endParaRPr kumimoji="0" lang="ar-SA"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7984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5E542BDB-25E6-466C-B3FD-32905CAA1BBB}"/>
                                            </p:graphicEl>
                                          </p:spTgt>
                                        </p:tgtEl>
                                        <p:attrNameLst>
                                          <p:attrName>style.visibility</p:attrName>
                                        </p:attrNameLst>
                                      </p:cBhvr>
                                      <p:to>
                                        <p:strVal val="visible"/>
                                      </p:to>
                                    </p:set>
                                    <p:animEffect transition="in" filter="fade">
                                      <p:cBhvr>
                                        <p:cTn id="7" dur="500"/>
                                        <p:tgtEl>
                                          <p:spTgt spid="3">
                                            <p:graphicEl>
                                              <a:dgm id="{5E542BDB-25E6-466C-B3FD-32905CAA1BB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15C20E66-2379-4CE8-AC5B-F9CBC1A9FBA5}"/>
                                            </p:graphicEl>
                                          </p:spTgt>
                                        </p:tgtEl>
                                        <p:attrNameLst>
                                          <p:attrName>style.visibility</p:attrName>
                                        </p:attrNameLst>
                                      </p:cBhvr>
                                      <p:to>
                                        <p:strVal val="visible"/>
                                      </p:to>
                                    </p:set>
                                    <p:animEffect transition="in" filter="fade">
                                      <p:cBhvr>
                                        <p:cTn id="12" dur="500"/>
                                        <p:tgtEl>
                                          <p:spTgt spid="3">
                                            <p:graphicEl>
                                              <a:dgm id="{15C20E66-2379-4CE8-AC5B-F9CBC1A9FBA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AB2F0888-BE4F-4543-996D-2244684461A9}"/>
                                            </p:graphicEl>
                                          </p:spTgt>
                                        </p:tgtEl>
                                        <p:attrNameLst>
                                          <p:attrName>style.visibility</p:attrName>
                                        </p:attrNameLst>
                                      </p:cBhvr>
                                      <p:to>
                                        <p:strVal val="visible"/>
                                      </p:to>
                                    </p:set>
                                    <p:animEffect transition="in" filter="fade">
                                      <p:cBhvr>
                                        <p:cTn id="15" dur="500"/>
                                        <p:tgtEl>
                                          <p:spTgt spid="3">
                                            <p:graphicEl>
                                              <a:dgm id="{AB2F0888-BE4F-4543-996D-2244684461A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ABA64E62-CCB4-40A4-A7A4-BB0D1EB66DB4}"/>
                                            </p:graphicEl>
                                          </p:spTgt>
                                        </p:tgtEl>
                                        <p:attrNameLst>
                                          <p:attrName>style.visibility</p:attrName>
                                        </p:attrNameLst>
                                      </p:cBhvr>
                                      <p:to>
                                        <p:strVal val="visible"/>
                                      </p:to>
                                    </p:set>
                                    <p:animEffect transition="in" filter="fade">
                                      <p:cBhvr>
                                        <p:cTn id="20" dur="500"/>
                                        <p:tgtEl>
                                          <p:spTgt spid="3">
                                            <p:graphicEl>
                                              <a:dgm id="{ABA64E62-CCB4-40A4-A7A4-BB0D1EB66DB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72BD78C3-63B3-4DF2-9BEF-C99FF7B3DDFB}"/>
                                            </p:graphicEl>
                                          </p:spTgt>
                                        </p:tgtEl>
                                        <p:attrNameLst>
                                          <p:attrName>style.visibility</p:attrName>
                                        </p:attrNameLst>
                                      </p:cBhvr>
                                      <p:to>
                                        <p:strVal val="visible"/>
                                      </p:to>
                                    </p:set>
                                    <p:animEffect transition="in" filter="fade">
                                      <p:cBhvr>
                                        <p:cTn id="23" dur="500"/>
                                        <p:tgtEl>
                                          <p:spTgt spid="3">
                                            <p:graphicEl>
                                              <a:dgm id="{72BD78C3-63B3-4DF2-9BEF-C99FF7B3DDF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344CEA8F-83C3-409D-9A7F-F10815ABC337}"/>
                                            </p:graphicEl>
                                          </p:spTgt>
                                        </p:tgtEl>
                                        <p:attrNameLst>
                                          <p:attrName>style.visibility</p:attrName>
                                        </p:attrNameLst>
                                      </p:cBhvr>
                                      <p:to>
                                        <p:strVal val="visible"/>
                                      </p:to>
                                    </p:set>
                                    <p:animEffect transition="in" filter="fade">
                                      <p:cBhvr>
                                        <p:cTn id="28" dur="500"/>
                                        <p:tgtEl>
                                          <p:spTgt spid="3">
                                            <p:graphicEl>
                                              <a:dgm id="{344CEA8F-83C3-409D-9A7F-F10815ABC337}"/>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030EF35C-EA1E-4C59-8144-B5A9CA63C7E4}"/>
                                            </p:graphicEl>
                                          </p:spTgt>
                                        </p:tgtEl>
                                        <p:attrNameLst>
                                          <p:attrName>style.visibility</p:attrName>
                                        </p:attrNameLst>
                                      </p:cBhvr>
                                      <p:to>
                                        <p:strVal val="visible"/>
                                      </p:to>
                                    </p:set>
                                    <p:animEffect transition="in" filter="fade">
                                      <p:cBhvr>
                                        <p:cTn id="31" dur="500"/>
                                        <p:tgtEl>
                                          <p:spTgt spid="3">
                                            <p:graphicEl>
                                              <a:dgm id="{030EF35C-EA1E-4C59-8144-B5A9CA63C7E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p:txBody>
          <a:bodyPr/>
          <a:lstStyle/>
          <a:p>
            <a:r>
              <a:rPr lang="ar-SA" dirty="0"/>
              <a:t>نشأة القواعد الفقهيّة، وتطوّرها، وتدوينها</a:t>
            </a:r>
          </a:p>
        </p:txBody>
      </p:sp>
      <p:sp>
        <p:nvSpPr>
          <p:cNvPr id="10" name="شكل حر: شكل 9">
            <a:extLst>
              <a:ext uri="{FF2B5EF4-FFF2-40B4-BE49-F238E27FC236}">
                <a16:creationId xmlns="" xmlns:a16="http://schemas.microsoft.com/office/drawing/2014/main" id="{95139C0F-7B1E-40A0-920D-1B9F6C0D7CF3}"/>
              </a:ext>
            </a:extLst>
          </p:cNvPr>
          <p:cNvSpPr/>
          <p:nvPr/>
        </p:nvSpPr>
        <p:spPr>
          <a:xfrm>
            <a:off x="4494911" y="2423914"/>
            <a:ext cx="356560" cy="91440"/>
          </a:xfrm>
          <a:custGeom>
            <a:avLst/>
            <a:gdLst>
              <a:gd name="connsiteX0" fmla="*/ 278642 w 278642"/>
              <a:gd name="connsiteY0" fmla="*/ 45720 h 91440"/>
              <a:gd name="connsiteX1" fmla="*/ 0 w 278642"/>
              <a:gd name="connsiteY1" fmla="*/ 45720 h 91440"/>
            </a:gdLst>
            <a:ahLst/>
            <a:cxnLst>
              <a:cxn ang="0">
                <a:pos x="connsiteX0" y="connsiteY0"/>
              </a:cxn>
              <a:cxn ang="0">
                <a:pos x="connsiteX1" y="connsiteY1"/>
              </a:cxn>
            </a:cxnLst>
            <a:rect l="l" t="t" r="r" b="b"/>
            <a:pathLst>
              <a:path w="278642" h="91440">
                <a:moveTo>
                  <a:pt x="278642" y="45720"/>
                </a:moveTo>
                <a:lnTo>
                  <a:pt x="0" y="45720"/>
                </a:lnTo>
              </a:path>
            </a:pathLst>
          </a:custGeom>
          <a:noFill/>
          <a:ln w="19050">
            <a:solidFill>
              <a:schemeClr val="accent2"/>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4290" tIns="44173" rIns="144290" bIns="44172" numCol="1" spcCol="1270" anchor="ctr" anchorCtr="0">
            <a:noAutofit/>
          </a:bodyPr>
          <a:lstStyle/>
          <a:p>
            <a:pPr marL="0" lvl="0" indent="0" algn="ctr" defTabSz="1066800">
              <a:lnSpc>
                <a:spcPts val="2700"/>
              </a:lnSpc>
              <a:spcBef>
                <a:spcPct val="0"/>
              </a:spcBef>
              <a:spcAft>
                <a:spcPct val="35000"/>
              </a:spcAft>
              <a:buNone/>
            </a:pPr>
            <a:endParaRPr lang="en-US" sz="2400" kern="1200">
              <a:solidFill>
                <a:schemeClr val="bg2">
                  <a:lumMod val="10000"/>
                </a:schemeClr>
              </a:solidFill>
              <a:latin typeface="Dubai Light" panose="020B0303030403030204" pitchFamily="34" charset="-78"/>
              <a:cs typeface="Dubai Light" panose="020B0303030403030204" pitchFamily="34" charset="-78"/>
            </a:endParaRPr>
          </a:p>
        </p:txBody>
      </p:sp>
      <p:sp>
        <p:nvSpPr>
          <p:cNvPr id="11" name="شكل حر: شكل 10">
            <a:extLst>
              <a:ext uri="{FF2B5EF4-FFF2-40B4-BE49-F238E27FC236}">
                <a16:creationId xmlns="" xmlns:a16="http://schemas.microsoft.com/office/drawing/2014/main" id="{44C07116-C6D5-4C08-8824-D91BAC8C8DAE}"/>
              </a:ext>
            </a:extLst>
          </p:cNvPr>
          <p:cNvSpPr/>
          <p:nvPr/>
        </p:nvSpPr>
        <p:spPr>
          <a:xfrm>
            <a:off x="4859786" y="1423424"/>
            <a:ext cx="3888678" cy="2092423"/>
          </a:xfrm>
          <a:custGeom>
            <a:avLst/>
            <a:gdLst>
              <a:gd name="connsiteX0" fmla="*/ 0 w 3693972"/>
              <a:gd name="connsiteY0" fmla="*/ 0 h 2092423"/>
              <a:gd name="connsiteX1" fmla="*/ 3345228 w 3693972"/>
              <a:gd name="connsiteY1" fmla="*/ 0 h 2092423"/>
              <a:gd name="connsiteX2" fmla="*/ 3693972 w 3693972"/>
              <a:gd name="connsiteY2" fmla="*/ 348744 h 2092423"/>
              <a:gd name="connsiteX3" fmla="*/ 3693972 w 3693972"/>
              <a:gd name="connsiteY3" fmla="*/ 2092423 h 2092423"/>
              <a:gd name="connsiteX4" fmla="*/ 3693972 w 3693972"/>
              <a:gd name="connsiteY4" fmla="*/ 2092423 h 2092423"/>
              <a:gd name="connsiteX5" fmla="*/ 348744 w 3693972"/>
              <a:gd name="connsiteY5" fmla="*/ 2092423 h 2092423"/>
              <a:gd name="connsiteX6" fmla="*/ 0 w 3693972"/>
              <a:gd name="connsiteY6" fmla="*/ 1743679 h 2092423"/>
              <a:gd name="connsiteX7" fmla="*/ 0 w 3693972"/>
              <a:gd name="connsiteY7" fmla="*/ 0 h 209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3972" h="2092423">
                <a:moveTo>
                  <a:pt x="0" y="0"/>
                </a:moveTo>
                <a:lnTo>
                  <a:pt x="3345228" y="0"/>
                </a:lnTo>
                <a:lnTo>
                  <a:pt x="3693972" y="348744"/>
                </a:lnTo>
                <a:lnTo>
                  <a:pt x="3693972" y="2092423"/>
                </a:lnTo>
                <a:lnTo>
                  <a:pt x="3693972" y="2092423"/>
                </a:lnTo>
                <a:lnTo>
                  <a:pt x="348744" y="2092423"/>
                </a:lnTo>
                <a:lnTo>
                  <a:pt x="0" y="1743679"/>
                </a:lnTo>
                <a:lnTo>
                  <a:pt x="0" y="0"/>
                </a:lnTo>
                <a:close/>
              </a:path>
            </a:pathLst>
          </a:custGeom>
          <a:solidFill>
            <a:schemeClr val="bg1">
              <a:lumMod val="95000"/>
            </a:schemeClr>
          </a:solidFill>
          <a:ln w="19050"/>
        </p:spPr>
        <p:style>
          <a:lnRef idx="2">
            <a:schemeClr val="accent2"/>
          </a:lnRef>
          <a:fillRef idx="1">
            <a:schemeClr val="lt1"/>
          </a:fillRef>
          <a:effectRef idx="0">
            <a:schemeClr val="accent2"/>
          </a:effectRef>
          <a:fontRef idx="minor">
            <a:schemeClr val="dk1"/>
          </a:fontRef>
        </p:style>
        <p:txBody>
          <a:bodyPr spcFirstLastPara="0" vert="horz" wrap="square" lIns="345060" tIns="345060" rIns="345060" bIns="345060" numCol="1" spcCol="1270" anchor="ctr" anchorCtr="0">
            <a:noAutofit/>
          </a:bodyPr>
          <a:lstStyle/>
          <a:p>
            <a:pPr algn="ctr" defTabSz="1066800">
              <a:lnSpc>
                <a:spcPts val="2500"/>
              </a:lnSpc>
              <a:spcBef>
                <a:spcPct val="0"/>
              </a:spcBef>
            </a:pPr>
            <a:r>
              <a:rPr lang="ar-SA" sz="2600" kern="1200" dirty="0">
                <a:solidFill>
                  <a:schemeClr val="bg2">
                    <a:lumMod val="10000"/>
                  </a:schemeClr>
                </a:solidFill>
                <a:latin typeface="Dubai Light" panose="020B0303030403030204" pitchFamily="34" charset="-78"/>
                <a:cs typeface="Dubai Light" panose="020B0303030403030204" pitchFamily="34" charset="-78"/>
              </a:rPr>
              <a:t>كان </a:t>
            </a:r>
            <a:r>
              <a:rPr lang="ar-SA" sz="2600" dirty="0">
                <a:solidFill>
                  <a:schemeClr val="bg2">
                    <a:lumMod val="10000"/>
                  </a:schemeClr>
                </a:solidFill>
                <a:latin typeface="Dubai" panose="020B0503030403030204" pitchFamily="34" charset="-78"/>
                <a:cs typeface="Dubai" panose="020B0503030403030204" pitchFamily="34" charset="-78"/>
              </a:rPr>
              <a:t>القرن الثامن </a:t>
            </a:r>
            <a:r>
              <a:rPr lang="ar-SA" sz="2600" kern="1200" dirty="0">
                <a:solidFill>
                  <a:schemeClr val="bg2">
                    <a:lumMod val="10000"/>
                  </a:schemeClr>
                </a:solidFill>
                <a:latin typeface="Dubai Light" panose="020B0303030403030204" pitchFamily="34" charset="-78"/>
                <a:cs typeface="Dubai Light" panose="020B0303030403030204" pitchFamily="34" charset="-78"/>
              </a:rPr>
              <a:t>العصر الذهبي لتدوين القواعد الفقهية، ومن المؤلّفات فيه: </a:t>
            </a:r>
          </a:p>
          <a:p>
            <a:pPr algn="ctr" defTabSz="1066800">
              <a:lnSpc>
                <a:spcPts val="2500"/>
              </a:lnSpc>
              <a:spcBef>
                <a:spcPct val="0"/>
              </a:spcBef>
            </a:pPr>
            <a:r>
              <a:rPr lang="ar-SA" sz="2600" kern="1200" dirty="0">
                <a:solidFill>
                  <a:schemeClr val="bg2">
                    <a:lumMod val="10000"/>
                  </a:schemeClr>
                </a:solidFill>
                <a:latin typeface="Dubai Light" panose="020B0303030403030204" pitchFamily="34" charset="-78"/>
                <a:cs typeface="Dubai Light" panose="020B0303030403030204" pitchFamily="34" charset="-78"/>
              </a:rPr>
              <a:t>«</a:t>
            </a:r>
            <a:r>
              <a:rPr lang="ar-SA" sz="2600" kern="1200" dirty="0">
                <a:solidFill>
                  <a:srgbClr val="22B8CB"/>
                </a:solidFill>
                <a:latin typeface="Dubai" panose="020B0503030403030204" pitchFamily="34" charset="-78"/>
                <a:ea typeface="+mn-ea"/>
                <a:cs typeface="Dubai" panose="020B0503030403030204" pitchFamily="34" charset="-78"/>
              </a:rPr>
              <a:t>المنثور في القواعد</a:t>
            </a:r>
            <a:r>
              <a:rPr lang="ar-SA" sz="2600" kern="1200" dirty="0">
                <a:solidFill>
                  <a:schemeClr val="bg2">
                    <a:lumMod val="10000"/>
                  </a:schemeClr>
                </a:solidFill>
                <a:latin typeface="Dubai Light" panose="020B0303030403030204" pitchFamily="34" charset="-78"/>
                <a:cs typeface="Dubai Light" panose="020B0303030403030204" pitchFamily="34" charset="-78"/>
              </a:rPr>
              <a:t>» للزركشي، و«</a:t>
            </a:r>
            <a:r>
              <a:rPr lang="ar-SA" sz="2600" kern="1200" dirty="0">
                <a:solidFill>
                  <a:srgbClr val="22B8CB"/>
                </a:solidFill>
                <a:latin typeface="Dubai" panose="020B0503030403030204" pitchFamily="34" charset="-78"/>
                <a:ea typeface="+mn-ea"/>
                <a:cs typeface="Dubai" panose="020B0503030403030204" pitchFamily="34" charset="-78"/>
              </a:rPr>
              <a:t>تقرير القواعد وتحرير الفوائد</a:t>
            </a:r>
            <a:r>
              <a:rPr lang="ar-SA" sz="2600" kern="1200" dirty="0">
                <a:solidFill>
                  <a:schemeClr val="bg2">
                    <a:lumMod val="10000"/>
                  </a:schemeClr>
                </a:solidFill>
                <a:latin typeface="Dubai Light" panose="020B0303030403030204" pitchFamily="34" charset="-78"/>
                <a:cs typeface="Dubai Light" panose="020B0303030403030204" pitchFamily="34" charset="-78"/>
              </a:rPr>
              <a:t>» لابن رجب.</a:t>
            </a:r>
            <a:endParaRPr lang="en-US" sz="2600"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2" name="شكل حر: شكل 11">
            <a:extLst>
              <a:ext uri="{FF2B5EF4-FFF2-40B4-BE49-F238E27FC236}">
                <a16:creationId xmlns="" xmlns:a16="http://schemas.microsoft.com/office/drawing/2014/main" id="{D9461020-6B71-4F1E-8365-69C7D97E866D}"/>
              </a:ext>
            </a:extLst>
          </p:cNvPr>
          <p:cNvSpPr/>
          <p:nvPr/>
        </p:nvSpPr>
        <p:spPr>
          <a:xfrm>
            <a:off x="3007519" y="3515846"/>
            <a:ext cx="3416748" cy="303928"/>
          </a:xfrm>
          <a:custGeom>
            <a:avLst/>
            <a:gdLst>
              <a:gd name="connsiteX0" fmla="*/ 0 w 8006431"/>
              <a:gd name="connsiteY0" fmla="*/ 0 h 345334"/>
              <a:gd name="connsiteX1" fmla="*/ 0 w 8006431"/>
              <a:gd name="connsiteY1" fmla="*/ 189767 h 345334"/>
              <a:gd name="connsiteX2" fmla="*/ 8006431 w 8006431"/>
              <a:gd name="connsiteY2" fmla="*/ 189767 h 345334"/>
              <a:gd name="connsiteX3" fmla="*/ 8006431 w 8006431"/>
              <a:gd name="connsiteY3" fmla="*/ 345334 h 345334"/>
            </a:gdLst>
            <a:ahLst/>
            <a:cxnLst>
              <a:cxn ang="0">
                <a:pos x="connsiteX0" y="connsiteY0"/>
              </a:cxn>
              <a:cxn ang="0">
                <a:pos x="connsiteX1" y="connsiteY1"/>
              </a:cxn>
              <a:cxn ang="0">
                <a:pos x="connsiteX2" y="connsiteY2"/>
              </a:cxn>
              <a:cxn ang="0">
                <a:pos x="connsiteX3" y="connsiteY3"/>
              </a:cxn>
            </a:cxnLst>
            <a:rect l="l" t="t" r="r" b="b"/>
            <a:pathLst>
              <a:path w="8006431" h="345334">
                <a:moveTo>
                  <a:pt x="0" y="0"/>
                </a:moveTo>
                <a:lnTo>
                  <a:pt x="0" y="189767"/>
                </a:lnTo>
                <a:lnTo>
                  <a:pt x="8006431" y="189767"/>
                </a:lnTo>
                <a:lnTo>
                  <a:pt x="8006431" y="345334"/>
                </a:lnTo>
              </a:path>
            </a:pathLst>
          </a:custGeom>
          <a:noFill/>
          <a:ln w="19050">
            <a:solidFill>
              <a:schemeClr val="accent2"/>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15535" tIns="171119" rIns="3815534" bIns="171120" numCol="1" spcCol="1270" anchor="ctr" anchorCtr="0">
            <a:noAutofit/>
          </a:bodyPr>
          <a:lstStyle/>
          <a:p>
            <a:pPr marL="0" lvl="0" indent="0" algn="ctr" defTabSz="1066800">
              <a:lnSpc>
                <a:spcPts val="2700"/>
              </a:lnSpc>
              <a:spcBef>
                <a:spcPct val="0"/>
              </a:spcBef>
              <a:spcAft>
                <a:spcPct val="35000"/>
              </a:spcAft>
              <a:buNone/>
            </a:pPr>
            <a:endParaRPr lang="en-US" sz="2400" kern="1200">
              <a:solidFill>
                <a:schemeClr val="bg2">
                  <a:lumMod val="10000"/>
                </a:schemeClr>
              </a:solidFill>
              <a:latin typeface="Dubai Light" panose="020B0303030403030204" pitchFamily="34" charset="-78"/>
              <a:cs typeface="Dubai Light" panose="020B0303030403030204" pitchFamily="34" charset="-78"/>
            </a:endParaRPr>
          </a:p>
        </p:txBody>
      </p:sp>
      <p:sp>
        <p:nvSpPr>
          <p:cNvPr id="13" name="شكل حر: شكل 12">
            <a:extLst>
              <a:ext uri="{FF2B5EF4-FFF2-40B4-BE49-F238E27FC236}">
                <a16:creationId xmlns="" xmlns:a16="http://schemas.microsoft.com/office/drawing/2014/main" id="{718AAC2F-41C9-4F58-AC52-350D8002CDD1}"/>
              </a:ext>
            </a:extLst>
          </p:cNvPr>
          <p:cNvSpPr/>
          <p:nvPr/>
        </p:nvSpPr>
        <p:spPr>
          <a:xfrm>
            <a:off x="395536" y="1420027"/>
            <a:ext cx="4095217" cy="2092423"/>
          </a:xfrm>
          <a:custGeom>
            <a:avLst/>
            <a:gdLst>
              <a:gd name="connsiteX0" fmla="*/ 0 w 3693972"/>
              <a:gd name="connsiteY0" fmla="*/ 0 h 2092423"/>
              <a:gd name="connsiteX1" fmla="*/ 3345228 w 3693972"/>
              <a:gd name="connsiteY1" fmla="*/ 0 h 2092423"/>
              <a:gd name="connsiteX2" fmla="*/ 3693972 w 3693972"/>
              <a:gd name="connsiteY2" fmla="*/ 348744 h 2092423"/>
              <a:gd name="connsiteX3" fmla="*/ 3693972 w 3693972"/>
              <a:gd name="connsiteY3" fmla="*/ 2092423 h 2092423"/>
              <a:gd name="connsiteX4" fmla="*/ 3693972 w 3693972"/>
              <a:gd name="connsiteY4" fmla="*/ 2092423 h 2092423"/>
              <a:gd name="connsiteX5" fmla="*/ 348744 w 3693972"/>
              <a:gd name="connsiteY5" fmla="*/ 2092423 h 2092423"/>
              <a:gd name="connsiteX6" fmla="*/ 0 w 3693972"/>
              <a:gd name="connsiteY6" fmla="*/ 1743679 h 2092423"/>
              <a:gd name="connsiteX7" fmla="*/ 0 w 3693972"/>
              <a:gd name="connsiteY7" fmla="*/ 0 h 209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3972" h="2092423">
                <a:moveTo>
                  <a:pt x="0" y="0"/>
                </a:moveTo>
                <a:lnTo>
                  <a:pt x="3345228" y="0"/>
                </a:lnTo>
                <a:lnTo>
                  <a:pt x="3693972" y="348744"/>
                </a:lnTo>
                <a:lnTo>
                  <a:pt x="3693972" y="2092423"/>
                </a:lnTo>
                <a:lnTo>
                  <a:pt x="3693972" y="2092423"/>
                </a:lnTo>
                <a:lnTo>
                  <a:pt x="348744" y="2092423"/>
                </a:lnTo>
                <a:lnTo>
                  <a:pt x="0" y="1743679"/>
                </a:lnTo>
                <a:lnTo>
                  <a:pt x="0" y="0"/>
                </a:lnTo>
                <a:close/>
              </a:path>
            </a:pathLst>
          </a:custGeom>
          <a:solidFill>
            <a:schemeClr val="bg1">
              <a:lumMod val="95000"/>
            </a:schemeClr>
          </a:solidFill>
          <a:ln w="19050"/>
        </p:spPr>
        <p:style>
          <a:lnRef idx="2">
            <a:schemeClr val="accent2"/>
          </a:lnRef>
          <a:fillRef idx="1">
            <a:schemeClr val="lt1"/>
          </a:fillRef>
          <a:effectRef idx="0">
            <a:schemeClr val="accent2"/>
          </a:effectRef>
          <a:fontRef idx="minor">
            <a:schemeClr val="dk1"/>
          </a:fontRef>
        </p:style>
        <p:txBody>
          <a:bodyPr spcFirstLastPara="0" vert="horz" wrap="square" lIns="345060" tIns="345060" rIns="345060" bIns="345060" numCol="1" spcCol="1270" anchor="ctr" anchorCtr="0">
            <a:noAutofit/>
          </a:bodyPr>
          <a:lstStyle/>
          <a:p>
            <a:pPr algn="ctr" defTabSz="1066800">
              <a:spcBef>
                <a:spcPct val="0"/>
              </a:spcBef>
              <a:spcAft>
                <a:spcPct val="35000"/>
              </a:spcAft>
            </a:pPr>
            <a:r>
              <a:rPr lang="ar-SA" sz="2600" kern="1200" dirty="0">
                <a:solidFill>
                  <a:srgbClr val="E7E6E6">
                    <a:lumMod val="10000"/>
                  </a:srgbClr>
                </a:solidFill>
                <a:latin typeface="Dubai Light" panose="020B0303030403030204" pitchFamily="34" charset="-78"/>
                <a:ea typeface="+mn-ea"/>
                <a:cs typeface="Dubai Light" panose="020B0303030403030204" pitchFamily="34" charset="-78"/>
              </a:rPr>
              <a:t>امتدّ التّأليف </a:t>
            </a:r>
            <a:r>
              <a:rPr lang="ar-SA" sz="2600" kern="1200" dirty="0">
                <a:solidFill>
                  <a:srgbClr val="E7E6E6">
                    <a:lumMod val="10000"/>
                  </a:srgbClr>
                </a:solidFill>
                <a:latin typeface="Dubai" panose="020B0503030403030204" pitchFamily="34" charset="-78"/>
                <a:cs typeface="Dubai" panose="020B0503030403030204" pitchFamily="34" charset="-78"/>
              </a:rPr>
              <a:t>للقرنين التّاسع والعاشر</a:t>
            </a:r>
            <a:r>
              <a:rPr lang="ar-SA" sz="2600" kern="1200" dirty="0">
                <a:solidFill>
                  <a:srgbClr val="E7E6E6">
                    <a:lumMod val="10000"/>
                  </a:srgbClr>
                </a:solidFill>
                <a:latin typeface="Dubai Light" panose="020B0303030403030204" pitchFamily="34" charset="-78"/>
                <a:ea typeface="+mn-ea"/>
                <a:cs typeface="Dubai Light" panose="020B0303030403030204" pitchFamily="34" charset="-78"/>
              </a:rPr>
              <a:t>، ومن المؤلّفات فيهما: «</a:t>
            </a:r>
            <a:r>
              <a:rPr lang="ar-SA" sz="2600" kern="1200" dirty="0">
                <a:solidFill>
                  <a:srgbClr val="22B8CB"/>
                </a:solidFill>
                <a:latin typeface="Dubai" panose="020B0503030403030204" pitchFamily="34" charset="-78"/>
                <a:ea typeface="+mn-ea"/>
                <a:cs typeface="Dubai" panose="020B0503030403030204" pitchFamily="34" charset="-78"/>
              </a:rPr>
              <a:t>الأشباه والنّظائر</a:t>
            </a:r>
            <a:r>
              <a:rPr lang="ar-SA" sz="2600" kern="1200" dirty="0">
                <a:solidFill>
                  <a:srgbClr val="E7E6E6">
                    <a:lumMod val="10000"/>
                  </a:srgbClr>
                </a:solidFill>
                <a:latin typeface="Dubai Light" panose="020B0303030403030204" pitchFamily="34" charset="-78"/>
                <a:ea typeface="+mn-ea"/>
                <a:cs typeface="Dubai Light" panose="020B0303030403030204" pitchFamily="34" charset="-78"/>
              </a:rPr>
              <a:t>» للسّيوطي، و«</a:t>
            </a:r>
            <a:r>
              <a:rPr lang="ar-SA" sz="2600" kern="1200" dirty="0">
                <a:solidFill>
                  <a:srgbClr val="22B8CB"/>
                </a:solidFill>
                <a:latin typeface="Dubai" panose="020B0503030403030204" pitchFamily="34" charset="-78"/>
                <a:ea typeface="+mn-ea"/>
                <a:cs typeface="Dubai" panose="020B0503030403030204" pitchFamily="34" charset="-78"/>
              </a:rPr>
              <a:t>الأشباه والنّظائر</a:t>
            </a:r>
            <a:r>
              <a:rPr lang="ar-SA" sz="2600" kern="1200" dirty="0">
                <a:solidFill>
                  <a:srgbClr val="E7E6E6">
                    <a:lumMod val="10000"/>
                  </a:srgbClr>
                </a:solidFill>
                <a:latin typeface="Dubai Light" panose="020B0303030403030204" pitchFamily="34" charset="-78"/>
                <a:ea typeface="+mn-ea"/>
                <a:cs typeface="Dubai Light" panose="020B0303030403030204" pitchFamily="34" charset="-78"/>
              </a:rPr>
              <a:t>» لابن </a:t>
            </a:r>
            <a:r>
              <a:rPr lang="ar-SA" sz="2600" kern="1200" dirty="0" smtClean="0">
                <a:solidFill>
                  <a:srgbClr val="E7E6E6">
                    <a:lumMod val="10000"/>
                  </a:srgbClr>
                </a:solidFill>
                <a:latin typeface="Dubai Light" panose="020B0303030403030204" pitchFamily="34" charset="-78"/>
                <a:ea typeface="+mn-ea"/>
                <a:cs typeface="Dubai Light" panose="020B0303030403030204" pitchFamily="34" charset="-78"/>
              </a:rPr>
              <a:t>نجيمٍ</a:t>
            </a:r>
            <a:r>
              <a:rPr lang="ar-IQ" sz="2600" dirty="0" smtClean="0">
                <a:solidFill>
                  <a:srgbClr val="E7E6E6">
                    <a:lumMod val="10000"/>
                  </a:srgbClr>
                </a:solidFill>
                <a:latin typeface="Dubai Light" panose="020B0303030403030204" pitchFamily="34" charset="-78"/>
                <a:cs typeface="Dubai Light" panose="020B0303030403030204" pitchFamily="34" charset="-78"/>
              </a:rPr>
              <a:t>, </a:t>
            </a:r>
            <a:r>
              <a:rPr lang="ar-IQ" sz="2600" kern="1200" dirty="0" smtClean="0">
                <a:solidFill>
                  <a:srgbClr val="E7E6E6">
                    <a:lumMod val="10000"/>
                  </a:srgbClr>
                </a:solidFill>
                <a:latin typeface="Dubai Light" panose="020B0303030403030204" pitchFamily="34" charset="-78"/>
                <a:ea typeface="+mn-ea"/>
                <a:cs typeface="Dubai Light" panose="020B0303030403030204" pitchFamily="34" charset="-78"/>
              </a:rPr>
              <a:t>ت/ 970هـ</a:t>
            </a:r>
            <a:r>
              <a:rPr lang="ar-SA" sz="2600" kern="1200" dirty="0" smtClean="0">
                <a:solidFill>
                  <a:srgbClr val="E7E6E6">
                    <a:lumMod val="10000"/>
                  </a:srgbClr>
                </a:solidFill>
                <a:latin typeface="Dubai Light" panose="020B0303030403030204" pitchFamily="34" charset="-78"/>
                <a:ea typeface="+mn-ea"/>
                <a:cs typeface="Dubai Light" panose="020B0303030403030204" pitchFamily="34" charset="-78"/>
              </a:rPr>
              <a:t> </a:t>
            </a:r>
            <a:endParaRPr lang="en-US" sz="2600" kern="1200" dirty="0">
              <a:solidFill>
                <a:srgbClr val="E7E6E6">
                  <a:lumMod val="10000"/>
                </a:srgbClr>
              </a:solidFill>
              <a:latin typeface="Dubai Light" panose="020B0303030403030204" pitchFamily="34" charset="-78"/>
              <a:ea typeface="+mn-ea"/>
              <a:cs typeface="Dubai Light" panose="020B0303030403030204" pitchFamily="34" charset="-78"/>
            </a:endParaRPr>
          </a:p>
        </p:txBody>
      </p:sp>
      <p:sp>
        <p:nvSpPr>
          <p:cNvPr id="14" name="شكل حر: شكل 13">
            <a:extLst>
              <a:ext uri="{FF2B5EF4-FFF2-40B4-BE49-F238E27FC236}">
                <a16:creationId xmlns="" xmlns:a16="http://schemas.microsoft.com/office/drawing/2014/main" id="{B167EB8B-29D0-4161-AA93-3FD32B992695}"/>
              </a:ext>
            </a:extLst>
          </p:cNvPr>
          <p:cNvSpPr/>
          <p:nvPr/>
        </p:nvSpPr>
        <p:spPr>
          <a:xfrm>
            <a:off x="4490753" y="4904278"/>
            <a:ext cx="351315" cy="45719"/>
          </a:xfrm>
          <a:custGeom>
            <a:avLst/>
            <a:gdLst>
              <a:gd name="connsiteX0" fmla="*/ 278642 w 278642"/>
              <a:gd name="connsiteY0" fmla="*/ 45720 h 91440"/>
              <a:gd name="connsiteX1" fmla="*/ 0 w 278642"/>
              <a:gd name="connsiteY1" fmla="*/ 45720 h 91440"/>
            </a:gdLst>
            <a:ahLst/>
            <a:cxnLst>
              <a:cxn ang="0">
                <a:pos x="connsiteX0" y="connsiteY0"/>
              </a:cxn>
              <a:cxn ang="0">
                <a:pos x="connsiteX1" y="connsiteY1"/>
              </a:cxn>
            </a:cxnLst>
            <a:rect l="l" t="t" r="r" b="b"/>
            <a:pathLst>
              <a:path w="278642" h="91440">
                <a:moveTo>
                  <a:pt x="278642" y="45720"/>
                </a:moveTo>
                <a:lnTo>
                  <a:pt x="0" y="45720"/>
                </a:lnTo>
              </a:path>
            </a:pathLst>
          </a:custGeom>
          <a:noFill/>
          <a:ln w="19050">
            <a:solidFill>
              <a:schemeClr val="accent2"/>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4291" tIns="44172" rIns="144289" bIns="44173" numCol="1" spcCol="1270" anchor="ctr" anchorCtr="0">
            <a:noAutofit/>
          </a:bodyPr>
          <a:lstStyle/>
          <a:p>
            <a:pPr marL="0" lvl="0" indent="0" algn="ctr" defTabSz="1066800">
              <a:lnSpc>
                <a:spcPts val="2700"/>
              </a:lnSpc>
              <a:spcBef>
                <a:spcPct val="0"/>
              </a:spcBef>
              <a:spcAft>
                <a:spcPct val="35000"/>
              </a:spcAft>
              <a:buNone/>
            </a:pPr>
            <a:endParaRPr lang="en-US" sz="2400" kern="1200">
              <a:solidFill>
                <a:schemeClr val="bg2">
                  <a:lumMod val="10000"/>
                </a:schemeClr>
              </a:solidFill>
              <a:latin typeface="Dubai Light" panose="020B0303030403030204" pitchFamily="34" charset="-78"/>
              <a:cs typeface="Dubai Light" panose="020B0303030403030204" pitchFamily="34" charset="-78"/>
            </a:endParaRPr>
          </a:p>
        </p:txBody>
      </p:sp>
      <p:sp>
        <p:nvSpPr>
          <p:cNvPr id="15" name="شكل حر: شكل 14">
            <a:extLst>
              <a:ext uri="{FF2B5EF4-FFF2-40B4-BE49-F238E27FC236}">
                <a16:creationId xmlns="" xmlns:a16="http://schemas.microsoft.com/office/drawing/2014/main" id="{ED5E5633-8823-4AA4-9368-477AF54CD102}"/>
              </a:ext>
            </a:extLst>
          </p:cNvPr>
          <p:cNvSpPr/>
          <p:nvPr/>
        </p:nvSpPr>
        <p:spPr>
          <a:xfrm>
            <a:off x="4842068" y="3847860"/>
            <a:ext cx="3546356" cy="2533468"/>
          </a:xfrm>
          <a:custGeom>
            <a:avLst/>
            <a:gdLst>
              <a:gd name="connsiteX0" fmla="*/ 0 w 3693972"/>
              <a:gd name="connsiteY0" fmla="*/ 0 h 2092423"/>
              <a:gd name="connsiteX1" fmla="*/ 3345228 w 3693972"/>
              <a:gd name="connsiteY1" fmla="*/ 0 h 2092423"/>
              <a:gd name="connsiteX2" fmla="*/ 3693972 w 3693972"/>
              <a:gd name="connsiteY2" fmla="*/ 348744 h 2092423"/>
              <a:gd name="connsiteX3" fmla="*/ 3693972 w 3693972"/>
              <a:gd name="connsiteY3" fmla="*/ 2092423 h 2092423"/>
              <a:gd name="connsiteX4" fmla="*/ 3693972 w 3693972"/>
              <a:gd name="connsiteY4" fmla="*/ 2092423 h 2092423"/>
              <a:gd name="connsiteX5" fmla="*/ 348744 w 3693972"/>
              <a:gd name="connsiteY5" fmla="*/ 2092423 h 2092423"/>
              <a:gd name="connsiteX6" fmla="*/ 0 w 3693972"/>
              <a:gd name="connsiteY6" fmla="*/ 1743679 h 2092423"/>
              <a:gd name="connsiteX7" fmla="*/ 0 w 3693972"/>
              <a:gd name="connsiteY7" fmla="*/ 0 h 209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3972" h="2092423">
                <a:moveTo>
                  <a:pt x="0" y="0"/>
                </a:moveTo>
                <a:lnTo>
                  <a:pt x="3345228" y="0"/>
                </a:lnTo>
                <a:lnTo>
                  <a:pt x="3693972" y="348744"/>
                </a:lnTo>
                <a:lnTo>
                  <a:pt x="3693972" y="2092423"/>
                </a:lnTo>
                <a:lnTo>
                  <a:pt x="3693972" y="2092423"/>
                </a:lnTo>
                <a:lnTo>
                  <a:pt x="348744" y="2092423"/>
                </a:lnTo>
                <a:lnTo>
                  <a:pt x="0" y="1743679"/>
                </a:lnTo>
                <a:lnTo>
                  <a:pt x="0" y="0"/>
                </a:lnTo>
                <a:close/>
              </a:path>
            </a:pathLst>
          </a:custGeom>
          <a:solidFill>
            <a:schemeClr val="bg1">
              <a:lumMod val="95000"/>
            </a:schemeClr>
          </a:solidFill>
          <a:ln w="19050"/>
        </p:spPr>
        <p:style>
          <a:lnRef idx="2">
            <a:schemeClr val="accent2"/>
          </a:lnRef>
          <a:fillRef idx="1">
            <a:schemeClr val="lt1"/>
          </a:fillRef>
          <a:effectRef idx="0">
            <a:schemeClr val="accent2"/>
          </a:effectRef>
          <a:fontRef idx="minor">
            <a:schemeClr val="dk1"/>
          </a:fontRef>
        </p:style>
        <p:txBody>
          <a:bodyPr spcFirstLastPara="0" vert="horz" wrap="square" lIns="345060" tIns="345060" rIns="345060" bIns="345060" numCol="1" spcCol="1270" anchor="ctr" anchorCtr="0">
            <a:noAutofit/>
          </a:bodyPr>
          <a:lstStyle/>
          <a:p>
            <a:pPr algn="ctr" defTabSz="1066800">
              <a:spcBef>
                <a:spcPct val="0"/>
              </a:spcBef>
              <a:spcAft>
                <a:spcPct val="35000"/>
              </a:spcAft>
            </a:pPr>
            <a:r>
              <a:rPr lang="ar-SA" sz="2600" kern="1200" dirty="0">
                <a:solidFill>
                  <a:schemeClr val="bg2">
                    <a:lumMod val="10000"/>
                  </a:schemeClr>
                </a:solidFill>
                <a:latin typeface="Dubai" panose="020B0503030403030204" pitchFamily="34" charset="-78"/>
                <a:ea typeface="+mn-ea"/>
                <a:cs typeface="Dubai" panose="020B0503030403030204" pitchFamily="34" charset="-78"/>
              </a:rPr>
              <a:t>من بداية القرن الحادي عشر: </a:t>
            </a:r>
            <a:r>
              <a:rPr lang="ar-SA" sz="2600" kern="1200" dirty="0">
                <a:solidFill>
                  <a:srgbClr val="E7E6E6">
                    <a:lumMod val="10000"/>
                  </a:srgbClr>
                </a:solidFill>
                <a:latin typeface="Dubai Light" panose="020B0303030403030204" pitchFamily="34" charset="-78"/>
                <a:ea typeface="+mn-ea"/>
                <a:cs typeface="Dubai Light" panose="020B0303030403030204" pitchFamily="34" charset="-78"/>
              </a:rPr>
              <a:t>أخذ التّأليف في القواعد الفقهيّة طابعَ النّضج في صياغة القاعدة وشرحها والتّمثيل لها، وظهرت «</a:t>
            </a:r>
            <a:r>
              <a:rPr lang="ar-SA" sz="2600" dirty="0">
                <a:solidFill>
                  <a:srgbClr val="22B8CB"/>
                </a:solidFill>
                <a:latin typeface="Dubai" panose="020B0503030403030204" pitchFamily="34" charset="-78"/>
                <a:cs typeface="Dubai" panose="020B0503030403030204" pitchFamily="34" charset="-78"/>
              </a:rPr>
              <a:t>مجلّة الأحكام العدليّة</a:t>
            </a:r>
            <a:r>
              <a:rPr lang="ar-SA" sz="2600" kern="1200" dirty="0">
                <a:solidFill>
                  <a:srgbClr val="E7E6E6">
                    <a:lumMod val="10000"/>
                  </a:srgbClr>
                </a:solidFill>
                <a:latin typeface="Dubai Light" panose="020B0303030403030204" pitchFamily="34" charset="-78"/>
                <a:ea typeface="+mn-ea"/>
                <a:cs typeface="Dubai Light" panose="020B0303030403030204" pitchFamily="34" charset="-78"/>
              </a:rPr>
              <a:t>». </a:t>
            </a:r>
            <a:endParaRPr lang="en-US" sz="2600" kern="1200" dirty="0">
              <a:solidFill>
                <a:srgbClr val="E7E6E6">
                  <a:lumMod val="10000"/>
                </a:srgbClr>
              </a:solidFill>
              <a:latin typeface="Dubai Light" panose="020B0303030403030204" pitchFamily="34" charset="-78"/>
              <a:ea typeface="+mn-ea"/>
              <a:cs typeface="Dubai Light" panose="020B0303030403030204" pitchFamily="34" charset="-78"/>
            </a:endParaRPr>
          </a:p>
        </p:txBody>
      </p:sp>
      <p:sp>
        <p:nvSpPr>
          <p:cNvPr id="20" name="شكل حر: شكل 19">
            <a:extLst>
              <a:ext uri="{FF2B5EF4-FFF2-40B4-BE49-F238E27FC236}">
                <a16:creationId xmlns="" xmlns:a16="http://schemas.microsoft.com/office/drawing/2014/main" id="{A617973E-8A2B-4526-9DD4-EA9E932E794D}"/>
              </a:ext>
            </a:extLst>
          </p:cNvPr>
          <p:cNvSpPr/>
          <p:nvPr/>
        </p:nvSpPr>
        <p:spPr>
          <a:xfrm>
            <a:off x="539552" y="3847861"/>
            <a:ext cx="3951201" cy="2533467"/>
          </a:xfrm>
          <a:custGeom>
            <a:avLst/>
            <a:gdLst>
              <a:gd name="connsiteX0" fmla="*/ 0 w 3693972"/>
              <a:gd name="connsiteY0" fmla="*/ 0 h 2092423"/>
              <a:gd name="connsiteX1" fmla="*/ 3345228 w 3693972"/>
              <a:gd name="connsiteY1" fmla="*/ 0 h 2092423"/>
              <a:gd name="connsiteX2" fmla="*/ 3693972 w 3693972"/>
              <a:gd name="connsiteY2" fmla="*/ 348744 h 2092423"/>
              <a:gd name="connsiteX3" fmla="*/ 3693972 w 3693972"/>
              <a:gd name="connsiteY3" fmla="*/ 2092423 h 2092423"/>
              <a:gd name="connsiteX4" fmla="*/ 3693972 w 3693972"/>
              <a:gd name="connsiteY4" fmla="*/ 2092423 h 2092423"/>
              <a:gd name="connsiteX5" fmla="*/ 348744 w 3693972"/>
              <a:gd name="connsiteY5" fmla="*/ 2092423 h 2092423"/>
              <a:gd name="connsiteX6" fmla="*/ 0 w 3693972"/>
              <a:gd name="connsiteY6" fmla="*/ 1743679 h 2092423"/>
              <a:gd name="connsiteX7" fmla="*/ 0 w 3693972"/>
              <a:gd name="connsiteY7" fmla="*/ 0 h 209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3972" h="2092423">
                <a:moveTo>
                  <a:pt x="0" y="0"/>
                </a:moveTo>
                <a:lnTo>
                  <a:pt x="3345228" y="0"/>
                </a:lnTo>
                <a:lnTo>
                  <a:pt x="3693972" y="348744"/>
                </a:lnTo>
                <a:lnTo>
                  <a:pt x="3693972" y="2092423"/>
                </a:lnTo>
                <a:lnTo>
                  <a:pt x="3693972" y="2092423"/>
                </a:lnTo>
                <a:lnTo>
                  <a:pt x="348744" y="2092423"/>
                </a:lnTo>
                <a:lnTo>
                  <a:pt x="0" y="1743679"/>
                </a:lnTo>
                <a:lnTo>
                  <a:pt x="0" y="0"/>
                </a:lnTo>
                <a:close/>
              </a:path>
            </a:pathLst>
          </a:custGeom>
          <a:solidFill>
            <a:schemeClr val="bg1">
              <a:lumMod val="95000"/>
            </a:schemeClr>
          </a:solidFill>
          <a:ln w="19050"/>
        </p:spPr>
        <p:style>
          <a:lnRef idx="2">
            <a:schemeClr val="accent2"/>
          </a:lnRef>
          <a:fillRef idx="1">
            <a:schemeClr val="lt1"/>
          </a:fillRef>
          <a:effectRef idx="0">
            <a:schemeClr val="accent2"/>
          </a:effectRef>
          <a:fontRef idx="minor">
            <a:schemeClr val="dk1"/>
          </a:fontRef>
        </p:style>
        <p:txBody>
          <a:bodyPr spcFirstLastPara="0" vert="horz" wrap="square" lIns="345060" tIns="345060" rIns="345060" bIns="345060" numCol="1" spcCol="1270" anchor="ctr" anchorCtr="0">
            <a:noAutofit/>
          </a:bodyPr>
          <a:lstStyle/>
          <a:p>
            <a:pPr marL="0" lvl="0" indent="0" algn="ctr" defTabSz="1066800">
              <a:lnSpc>
                <a:spcPts val="2500"/>
              </a:lnSpc>
              <a:spcBef>
                <a:spcPct val="0"/>
              </a:spcBef>
              <a:spcAft>
                <a:spcPct val="35000"/>
              </a:spcAft>
              <a:buNone/>
            </a:pPr>
            <a:r>
              <a:rPr lang="ar-SA" sz="2600" dirty="0">
                <a:solidFill>
                  <a:srgbClr val="E7E6E6">
                    <a:lumMod val="10000"/>
                  </a:srgbClr>
                </a:solidFill>
                <a:latin typeface="Dubai" panose="020B0503030403030204" pitchFamily="34" charset="-78"/>
                <a:cs typeface="Dubai" panose="020B0503030403030204" pitchFamily="34" charset="-78"/>
              </a:rPr>
              <a:t>في الوقت الحاضر </a:t>
            </a:r>
            <a:r>
              <a:rPr lang="ar-SA" sz="2600" kern="1200" dirty="0">
                <a:solidFill>
                  <a:srgbClr val="E7E6E6">
                    <a:lumMod val="10000"/>
                  </a:srgbClr>
                </a:solidFill>
                <a:latin typeface="Dubai Light" panose="020B0303030403030204" pitchFamily="34" charset="-78"/>
                <a:ea typeface="+mn-ea"/>
                <a:cs typeface="Dubai Light" panose="020B0303030403030204" pitchFamily="34" charset="-78"/>
              </a:rPr>
              <a:t>نشط التّأليف في القواعد الفقهيّة، وحظي هذا العلم باهتمام العلماء والدّارسين، واختلفت طرائق العناية به ما بين جمعٍ وتحقيقٍ وشرحٍ واختصارٍ وغير ذلك.</a:t>
            </a:r>
            <a:endParaRPr lang="en-US" sz="2600" kern="1200" dirty="0">
              <a:solidFill>
                <a:srgbClr val="E7E6E6">
                  <a:lumMod val="10000"/>
                </a:srgbClr>
              </a:solidFill>
              <a:latin typeface="Dubai Light" panose="020B0303030403030204" pitchFamily="34" charset="-78"/>
              <a:ea typeface="+mn-ea"/>
              <a:cs typeface="Dubai Light" panose="020B0303030403030204" pitchFamily="34" charset="-78"/>
            </a:endParaRPr>
          </a:p>
        </p:txBody>
      </p:sp>
      <p:sp>
        <p:nvSpPr>
          <p:cNvPr id="16" name="Slide Number Placeholder 4"/>
          <p:cNvSpPr txBox="1">
            <a:spLocks/>
          </p:cNvSpPr>
          <p:nvPr/>
        </p:nvSpPr>
        <p:spPr>
          <a:xfrm>
            <a:off x="0" y="6237312"/>
            <a:ext cx="762000" cy="365125"/>
          </a:xfrm>
          <a:prstGeom prst="ellipse">
            <a:avLst/>
          </a:prstGeom>
          <a:solidFill>
            <a:srgbClr val="C00000"/>
          </a:solid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B81E59-9D79-4EE7-A6CF-7EFA87774B78}" type="slidenum">
              <a:rPr kumimoji="0" lang="ar-SA" sz="2000" b="1"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ar-SA"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9391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a:xfrm>
            <a:off x="827584" y="260648"/>
            <a:ext cx="7128792" cy="1008112"/>
          </a:xfrm>
        </p:spPr>
        <p:txBody>
          <a:bodyPr/>
          <a:lstStyle/>
          <a:p>
            <a:pPr algn="ctr"/>
            <a:r>
              <a:rPr lang="ar-SA" dirty="0"/>
              <a:t>موضوعات القواعد الفقهيّة ومباحثها ومسائلها</a:t>
            </a:r>
          </a:p>
        </p:txBody>
      </p:sp>
      <p:sp>
        <p:nvSpPr>
          <p:cNvPr id="3" name="مستطيل: زوايا علوية مقصوصة 2">
            <a:extLst>
              <a:ext uri="{FF2B5EF4-FFF2-40B4-BE49-F238E27FC236}">
                <a16:creationId xmlns="" xmlns:a16="http://schemas.microsoft.com/office/drawing/2014/main" id="{0D9E95F6-7A1A-44ED-A631-A15838F9C3FC}"/>
              </a:ext>
            </a:extLst>
          </p:cNvPr>
          <p:cNvSpPr/>
          <p:nvPr/>
        </p:nvSpPr>
        <p:spPr>
          <a:xfrm>
            <a:off x="4932040" y="1844824"/>
            <a:ext cx="3528392" cy="895350"/>
          </a:xfrm>
          <a:prstGeom prst="snip2SameRect">
            <a:avLst/>
          </a:prstGeom>
          <a:solidFill>
            <a:schemeClr val="accent1">
              <a:lumMod val="40000"/>
              <a:lumOff val="60000"/>
            </a:schemeClr>
          </a:solidFill>
          <a:ln>
            <a:solidFill>
              <a:srgbClr val="B9B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rgbClr val="B9B822"/>
                </a:solidFill>
                <a:latin typeface="Dubai" panose="020B0503030403030204" pitchFamily="34" charset="-78"/>
                <a:cs typeface="Dubai" panose="020B0503030403030204" pitchFamily="34" charset="-78"/>
              </a:rPr>
              <a:t>(1) </a:t>
            </a:r>
            <a:r>
              <a:rPr lang="ar-SA" sz="2800" dirty="0">
                <a:solidFill>
                  <a:schemeClr val="bg2">
                    <a:lumMod val="10000"/>
                  </a:schemeClr>
                </a:solidFill>
                <a:latin typeface="Dubai" panose="020B0503030403030204" pitchFamily="34" charset="-78"/>
                <a:cs typeface="Dubai" panose="020B0503030403030204" pitchFamily="34" charset="-78"/>
              </a:rPr>
              <a:t>الأحكام الفقهيّة الكلّيّة أو الغالبة</a:t>
            </a:r>
            <a:endParaRPr lang="en-US" sz="2800" dirty="0">
              <a:solidFill>
                <a:schemeClr val="bg2">
                  <a:lumMod val="10000"/>
                </a:schemeClr>
              </a:solidFill>
              <a:latin typeface="Dubai" panose="020B0503030403030204" pitchFamily="34" charset="-78"/>
              <a:cs typeface="Dubai" panose="020B0503030403030204" pitchFamily="34" charset="-78"/>
            </a:endParaRPr>
          </a:p>
        </p:txBody>
      </p:sp>
      <p:sp>
        <p:nvSpPr>
          <p:cNvPr id="6" name="مستطيل 5">
            <a:extLst>
              <a:ext uri="{FF2B5EF4-FFF2-40B4-BE49-F238E27FC236}">
                <a16:creationId xmlns="" xmlns:a16="http://schemas.microsoft.com/office/drawing/2014/main" id="{55F99FC7-AF7E-4ADC-AF6E-80699F352330}"/>
              </a:ext>
            </a:extLst>
          </p:cNvPr>
          <p:cNvSpPr/>
          <p:nvPr/>
        </p:nvSpPr>
        <p:spPr>
          <a:xfrm>
            <a:off x="4929188" y="2741864"/>
            <a:ext cx="3531244" cy="3063400"/>
          </a:xfrm>
          <a:prstGeom prst="rect">
            <a:avLst/>
          </a:prstGeom>
          <a:solidFill>
            <a:schemeClr val="accent1">
              <a:lumMod val="20000"/>
              <a:lumOff val="80000"/>
            </a:schemeClr>
          </a:solidFill>
          <a:ln>
            <a:solidFill>
              <a:srgbClr val="B9B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rgbClr val="0070C0"/>
                </a:solidFill>
                <a:latin typeface="Dubai" panose="020B0503030403030204" pitchFamily="34" charset="-78"/>
                <a:cs typeface="Dubai" panose="020B0503030403030204" pitchFamily="34" charset="-78"/>
              </a:rPr>
              <a:t>من جهة: </a:t>
            </a:r>
            <a:r>
              <a:rPr lang="ar-SA" sz="2800" dirty="0">
                <a:solidFill>
                  <a:schemeClr val="bg2">
                    <a:lumMod val="10000"/>
                  </a:schemeClr>
                </a:solidFill>
                <a:latin typeface="Dubai Light" panose="020B0303030403030204" pitchFamily="34" charset="-78"/>
                <a:ea typeface="Calibri" panose="020F0502020204030204" pitchFamily="34" charset="0"/>
                <a:cs typeface="Dubai Light" panose="020B0303030403030204" pitchFamily="34" charset="-78"/>
              </a:rPr>
              <a:t>الصّياغة المناسبة للتّعبير عن القاعدة، وأدلّة ثبوتها، وموقف العلماء منها، وكيفيّة دلالتها على الحكم الشّرعيّ، وبيان ما يُقيّد إطلاقاتها ويُوجّه مسارها.</a:t>
            </a:r>
            <a:endParaRPr lang="en-US" sz="28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5" name="مستطيل: زوايا علوية مقصوصة 14">
            <a:extLst>
              <a:ext uri="{FF2B5EF4-FFF2-40B4-BE49-F238E27FC236}">
                <a16:creationId xmlns="" xmlns:a16="http://schemas.microsoft.com/office/drawing/2014/main" id="{C1738B82-40E5-42B3-874B-6FF15A7BC569}"/>
              </a:ext>
            </a:extLst>
          </p:cNvPr>
          <p:cNvSpPr/>
          <p:nvPr/>
        </p:nvSpPr>
        <p:spPr>
          <a:xfrm>
            <a:off x="755576" y="1846514"/>
            <a:ext cx="3600171" cy="1222446"/>
          </a:xfrm>
          <a:prstGeom prst="snip2SameRect">
            <a:avLst/>
          </a:prstGeom>
          <a:solidFill>
            <a:schemeClr val="accent1">
              <a:lumMod val="40000"/>
              <a:lumOff val="60000"/>
            </a:schemeClr>
          </a:solidFill>
          <a:ln>
            <a:solidFill>
              <a:srgbClr val="B9B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rgbClr val="B9B822"/>
                </a:solidFill>
                <a:latin typeface="Dubai" panose="020B0503030403030204" pitchFamily="34" charset="-78"/>
                <a:cs typeface="Dubai" panose="020B0503030403030204" pitchFamily="34" charset="-78"/>
              </a:rPr>
              <a:t>(2) </a:t>
            </a:r>
            <a:r>
              <a:rPr lang="ar-SA" sz="2800" dirty="0">
                <a:solidFill>
                  <a:schemeClr val="bg2">
                    <a:lumMod val="10000"/>
                  </a:schemeClr>
                </a:solidFill>
                <a:latin typeface="Dubai" panose="020B0503030403030204" pitchFamily="34" charset="-78"/>
                <a:cs typeface="Dubai" panose="020B0503030403030204" pitchFamily="34" charset="-78"/>
              </a:rPr>
              <a:t>الفروع الفقهيّة المندرجة تحت تلك الأحكام</a:t>
            </a:r>
            <a:endParaRPr lang="en-US" sz="2800" dirty="0">
              <a:solidFill>
                <a:schemeClr val="bg2">
                  <a:lumMod val="10000"/>
                </a:schemeClr>
              </a:solidFill>
              <a:latin typeface="Dubai" panose="020B0503030403030204" pitchFamily="34" charset="-78"/>
              <a:cs typeface="Dubai" panose="020B0503030403030204" pitchFamily="34" charset="-78"/>
            </a:endParaRPr>
          </a:p>
        </p:txBody>
      </p:sp>
      <p:sp>
        <p:nvSpPr>
          <p:cNvPr id="19" name="مستطيل 18">
            <a:extLst>
              <a:ext uri="{FF2B5EF4-FFF2-40B4-BE49-F238E27FC236}">
                <a16:creationId xmlns="" xmlns:a16="http://schemas.microsoft.com/office/drawing/2014/main" id="{F807A0C5-E39E-46FC-B60F-42A00E8A8100}"/>
              </a:ext>
            </a:extLst>
          </p:cNvPr>
          <p:cNvSpPr/>
          <p:nvPr/>
        </p:nvSpPr>
        <p:spPr>
          <a:xfrm>
            <a:off x="755576" y="3068960"/>
            <a:ext cx="3599582" cy="2808312"/>
          </a:xfrm>
          <a:prstGeom prst="rect">
            <a:avLst/>
          </a:prstGeom>
          <a:solidFill>
            <a:schemeClr val="accent1">
              <a:lumMod val="20000"/>
              <a:lumOff val="80000"/>
            </a:schemeClr>
          </a:solidFill>
          <a:ln>
            <a:solidFill>
              <a:srgbClr val="B9B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rgbClr val="0070C0"/>
                </a:solidFill>
                <a:latin typeface="Dubai" panose="020B0503030403030204" pitchFamily="34" charset="-78"/>
                <a:cs typeface="Dubai" panose="020B0503030403030204" pitchFamily="34" charset="-78"/>
              </a:rPr>
              <a:t>من جهة: </a:t>
            </a:r>
            <a:r>
              <a:rPr lang="ar-SA" sz="2600" dirty="0">
                <a:solidFill>
                  <a:schemeClr val="bg2">
                    <a:lumMod val="10000"/>
                  </a:schemeClr>
                </a:solidFill>
                <a:latin typeface="Dubai Light" panose="020B0303030403030204" pitchFamily="34" charset="-78"/>
                <a:ea typeface="Calibri" panose="020F0502020204030204" pitchFamily="34" charset="0"/>
                <a:cs typeface="Dubai Light" panose="020B0303030403030204" pitchFamily="34" charset="-78"/>
              </a:rPr>
              <a:t>كيفيّة </a:t>
            </a:r>
            <a:r>
              <a:rPr lang="ar-SA" sz="2600" dirty="0" err="1">
                <a:solidFill>
                  <a:schemeClr val="bg2">
                    <a:lumMod val="10000"/>
                  </a:schemeClr>
                </a:solidFill>
                <a:latin typeface="Dubai Light" panose="020B0303030403030204" pitchFamily="34" charset="-78"/>
                <a:ea typeface="Calibri" panose="020F0502020204030204" pitchFamily="34" charset="0"/>
                <a:cs typeface="Dubai Light" panose="020B0303030403030204" pitchFamily="34" charset="-78"/>
              </a:rPr>
              <a:t>اندراجها</a:t>
            </a:r>
            <a:r>
              <a:rPr lang="ar-SA" sz="2600" dirty="0">
                <a:solidFill>
                  <a:schemeClr val="bg2">
                    <a:lumMod val="10000"/>
                  </a:schemeClr>
                </a:solidFill>
                <a:latin typeface="Dubai Light" panose="020B0303030403030204" pitchFamily="34" charset="-78"/>
                <a:ea typeface="Calibri" panose="020F0502020204030204" pitchFamily="34" charset="0"/>
                <a:cs typeface="Dubai Light" panose="020B0303030403030204" pitchFamily="34" charset="-78"/>
              </a:rPr>
              <a:t> ضمن القاعدة، واستفادتها الحكم منها، ودلالتها على حكم الفروع التي يُجهل حكمها، وبيان ما يُستثنى منها من الفروع، وسبب استثنائه.</a:t>
            </a:r>
            <a:endParaRPr lang="en-US" sz="2600" dirty="0">
              <a:solidFill>
                <a:schemeClr val="bg2">
                  <a:lumMod val="10000"/>
                </a:schemeClr>
              </a:solidFill>
              <a:latin typeface="Dubai Light" panose="020B0303030403030204" pitchFamily="34" charset="-78"/>
              <a:cs typeface="Dubai Light" panose="020B0303030403030204" pitchFamily="34" charset="-78"/>
            </a:endParaRPr>
          </a:p>
        </p:txBody>
      </p:sp>
      <p:sp>
        <p:nvSpPr>
          <p:cNvPr id="7" name="Slide Number Placeholder 4"/>
          <p:cNvSpPr txBox="1">
            <a:spLocks/>
          </p:cNvSpPr>
          <p:nvPr/>
        </p:nvSpPr>
        <p:spPr>
          <a:xfrm>
            <a:off x="251520" y="6237312"/>
            <a:ext cx="762000" cy="365125"/>
          </a:xfrm>
          <a:prstGeom prst="ellipse">
            <a:avLst/>
          </a:prstGeom>
          <a:solidFill>
            <a:srgbClr val="C00000"/>
          </a:solid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B81E59-9D79-4EE7-A6CF-7EFA87774B78}" type="slidenum">
              <a:rPr kumimoji="0" lang="ar-SA" sz="2000" b="1"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ar-SA"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57522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5"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p:txBody>
          <a:bodyPr/>
          <a:lstStyle/>
          <a:p>
            <a:pPr algn="ctr" rtl="1"/>
            <a:r>
              <a:rPr lang="ar-SA" dirty="0"/>
              <a:t>خصائص القواعد الفقهيّة</a:t>
            </a:r>
          </a:p>
        </p:txBody>
      </p:sp>
      <p:pic>
        <p:nvPicPr>
          <p:cNvPr id="5" name="Picture 3">
            <a:hlinkClick r:id="rId2" action="ppaction://hlinksldjump"/>
            <a:extLst>
              <a:ext uri="{FF2B5EF4-FFF2-40B4-BE49-F238E27FC236}">
                <a16:creationId xmlns="" xmlns:a16="http://schemas.microsoft.com/office/drawing/2014/main" id="{363989AD-077D-48C2-A6F5-6F1DD91E62EF}"/>
              </a:ext>
            </a:extLst>
          </p:cNvPr>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8515350" y="6168036"/>
            <a:ext cx="329679" cy="439572"/>
          </a:xfrm>
          <a:prstGeom prst="rect">
            <a:avLst/>
          </a:prstGeom>
          <a:noFill/>
          <a:extLst>
            <a:ext uri="{909E8E84-426E-40DD-AFC4-6F175D3DCCD1}">
              <a14:hiddenFill xmlns:a14="http://schemas.microsoft.com/office/drawing/2010/main">
                <a:solidFill>
                  <a:srgbClr val="FFFFFF"/>
                </a:solidFill>
              </a14:hiddenFill>
            </a:ext>
          </a:extLst>
        </p:spPr>
      </p:pic>
      <p:sp>
        <p:nvSpPr>
          <p:cNvPr id="8" name="شكل حر: شكل 7">
            <a:extLst>
              <a:ext uri="{FF2B5EF4-FFF2-40B4-BE49-F238E27FC236}">
                <a16:creationId xmlns="" xmlns:a16="http://schemas.microsoft.com/office/drawing/2014/main" id="{F0DAC81C-6BBD-4EA2-91F0-61C5EFE1A9F2}"/>
              </a:ext>
            </a:extLst>
          </p:cNvPr>
          <p:cNvSpPr/>
          <p:nvPr/>
        </p:nvSpPr>
        <p:spPr>
          <a:xfrm>
            <a:off x="1894882" y="1701259"/>
            <a:ext cx="2321718" cy="185737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1">
              <a:lumMod val="40000"/>
              <a:lumOff val="60000"/>
            </a:schemeClr>
          </a:solidFill>
          <a:ln>
            <a:solidFill>
              <a:schemeClr val="bg2">
                <a:lumMod val="1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576" tIns="378665" rIns="252576" bIns="378665" numCol="1" spcCol="1270" anchor="ctr" anchorCtr="0">
            <a:noAutofit/>
          </a:bodyPr>
          <a:lstStyle/>
          <a:p>
            <a:pPr marL="0" lvl="0" indent="0" algn="ctr" defTabSz="1244600">
              <a:lnSpc>
                <a:spcPct val="90000"/>
              </a:lnSpc>
              <a:spcBef>
                <a:spcPct val="0"/>
              </a:spcBef>
              <a:spcAft>
                <a:spcPct val="35000"/>
              </a:spcAft>
              <a:buNone/>
            </a:pPr>
            <a:r>
              <a:rPr lang="ar-SA" sz="2800" b="1" kern="1200" dirty="0">
                <a:solidFill>
                  <a:schemeClr val="bg2">
                    <a:lumMod val="10000"/>
                  </a:schemeClr>
                </a:solidFill>
                <a:latin typeface="Dubai Light" panose="020B0303030403030204" pitchFamily="34" charset="-78"/>
                <a:cs typeface="Dubai Light" panose="020B0303030403030204" pitchFamily="34" charset="-78"/>
              </a:rPr>
              <a:t>الشّموليّة</a:t>
            </a:r>
            <a:endParaRPr lang="en-US" sz="2800"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9" name="شكل حر: شكل 8">
            <a:extLst>
              <a:ext uri="{FF2B5EF4-FFF2-40B4-BE49-F238E27FC236}">
                <a16:creationId xmlns="" xmlns:a16="http://schemas.microsoft.com/office/drawing/2014/main" id="{5366E7E1-DE8C-4F1E-AEB0-D188F1C72919}"/>
              </a:ext>
            </a:extLst>
          </p:cNvPr>
          <p:cNvSpPr/>
          <p:nvPr/>
        </p:nvSpPr>
        <p:spPr>
          <a:xfrm>
            <a:off x="4973836" y="1701259"/>
            <a:ext cx="2321718" cy="185737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1">
              <a:lumMod val="40000"/>
              <a:lumOff val="60000"/>
            </a:schemeClr>
          </a:solidFill>
          <a:ln>
            <a:solidFill>
              <a:schemeClr val="bg2">
                <a:lumMod val="1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576" tIns="378665" rIns="252576" bIns="378665" numCol="1" spcCol="1270" anchor="ctr" anchorCtr="0">
            <a:noAutofit/>
          </a:bodyPr>
          <a:lstStyle/>
          <a:p>
            <a:pPr marL="0" lvl="0" indent="0" algn="ctr" defTabSz="1244600">
              <a:lnSpc>
                <a:spcPct val="90000"/>
              </a:lnSpc>
              <a:spcBef>
                <a:spcPct val="0"/>
              </a:spcBef>
              <a:spcAft>
                <a:spcPct val="35000"/>
              </a:spcAft>
              <a:buNone/>
            </a:pPr>
            <a:r>
              <a:rPr lang="ar-SA" sz="2800" b="1" kern="1200" dirty="0">
                <a:solidFill>
                  <a:schemeClr val="bg2">
                    <a:lumMod val="10000"/>
                  </a:schemeClr>
                </a:solidFill>
                <a:latin typeface="Dubai Light" panose="020B0303030403030204" pitchFamily="34" charset="-78"/>
                <a:cs typeface="Dubai Light" panose="020B0303030403030204" pitchFamily="34" charset="-78"/>
              </a:rPr>
              <a:t>الإيجاز في الصّياغة</a:t>
            </a:r>
            <a:endParaRPr lang="en-US" sz="2800"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0" name="شكل حر: شكل 9">
            <a:extLst>
              <a:ext uri="{FF2B5EF4-FFF2-40B4-BE49-F238E27FC236}">
                <a16:creationId xmlns="" xmlns:a16="http://schemas.microsoft.com/office/drawing/2014/main" id="{88CDC97E-3C0F-4DBC-8948-504625D7F112}"/>
              </a:ext>
            </a:extLst>
          </p:cNvPr>
          <p:cNvSpPr/>
          <p:nvPr/>
        </p:nvSpPr>
        <p:spPr>
          <a:xfrm>
            <a:off x="1894882" y="3868196"/>
            <a:ext cx="2321718" cy="185737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1">
              <a:lumMod val="40000"/>
              <a:lumOff val="60000"/>
            </a:schemeClr>
          </a:solidFill>
          <a:ln>
            <a:solidFill>
              <a:schemeClr val="bg2">
                <a:lumMod val="1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576" tIns="378665" rIns="252576" bIns="378665" numCol="1" spcCol="1270" anchor="ctr" anchorCtr="0">
            <a:noAutofit/>
          </a:bodyPr>
          <a:lstStyle/>
          <a:p>
            <a:pPr marL="0" lvl="0" indent="0" algn="ctr" defTabSz="1244600">
              <a:spcBef>
                <a:spcPct val="0"/>
              </a:spcBef>
              <a:spcAft>
                <a:spcPct val="35000"/>
              </a:spcAft>
              <a:buNone/>
            </a:pPr>
            <a:r>
              <a:rPr lang="ar-SA" sz="2800" b="1" kern="1200" dirty="0">
                <a:solidFill>
                  <a:schemeClr val="bg2">
                    <a:lumMod val="10000"/>
                  </a:schemeClr>
                </a:solidFill>
                <a:latin typeface="Dubai Light" panose="020B0303030403030204" pitchFamily="34" charset="-78"/>
                <a:cs typeface="Dubai Light" panose="020B0303030403030204" pitchFamily="34" charset="-78"/>
              </a:rPr>
              <a:t>اطّراد حكمها أو غلبته</a:t>
            </a:r>
            <a:endParaRPr lang="en-US" sz="2800"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1" name="شكل حر: شكل 10">
            <a:extLst>
              <a:ext uri="{FF2B5EF4-FFF2-40B4-BE49-F238E27FC236}">
                <a16:creationId xmlns="" xmlns:a16="http://schemas.microsoft.com/office/drawing/2014/main" id="{7CBF7C7B-0B32-4023-879A-7CDEFE8B7BC2}"/>
              </a:ext>
            </a:extLst>
          </p:cNvPr>
          <p:cNvSpPr/>
          <p:nvPr/>
        </p:nvSpPr>
        <p:spPr>
          <a:xfrm>
            <a:off x="4973836" y="3868196"/>
            <a:ext cx="2321718" cy="185737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1">
              <a:lumMod val="40000"/>
              <a:lumOff val="60000"/>
            </a:schemeClr>
          </a:solidFill>
          <a:ln>
            <a:solidFill>
              <a:schemeClr val="bg2">
                <a:lumMod val="1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576" tIns="378665" rIns="252576" bIns="378665" numCol="1" spcCol="1270" anchor="ctr" anchorCtr="0">
            <a:noAutofit/>
          </a:bodyPr>
          <a:lstStyle/>
          <a:p>
            <a:pPr marL="0" lvl="0" indent="0" algn="ctr" defTabSz="1244600">
              <a:spcBef>
                <a:spcPct val="0"/>
              </a:spcBef>
              <a:spcAft>
                <a:spcPct val="35000"/>
              </a:spcAft>
              <a:buNone/>
            </a:pPr>
            <a:r>
              <a:rPr lang="ar-SA" sz="2800" b="1" kern="1200" dirty="0">
                <a:solidFill>
                  <a:schemeClr val="bg2">
                    <a:lumMod val="10000"/>
                  </a:schemeClr>
                </a:solidFill>
                <a:latin typeface="Dubai Light" panose="020B0303030403030204" pitchFamily="34" charset="-78"/>
                <a:cs typeface="Dubai Light" panose="020B0303030403030204" pitchFamily="34" charset="-78"/>
              </a:rPr>
              <a:t>اشتمالها على الحكم مجرّدًا</a:t>
            </a:r>
            <a:endParaRPr lang="en-US" sz="2800"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20" name="شكل بيضاوي 19">
            <a:extLst>
              <a:ext uri="{FF2B5EF4-FFF2-40B4-BE49-F238E27FC236}">
                <a16:creationId xmlns="" xmlns:a16="http://schemas.microsoft.com/office/drawing/2014/main" id="{FAAFA146-83F7-43F0-B922-11EBDD201680}"/>
              </a:ext>
            </a:extLst>
          </p:cNvPr>
          <p:cNvSpPr/>
          <p:nvPr/>
        </p:nvSpPr>
        <p:spPr>
          <a:xfrm>
            <a:off x="7101154" y="2295526"/>
            <a:ext cx="364331" cy="657225"/>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3600" dirty="0">
                <a:solidFill>
                  <a:schemeClr val="bg2">
                    <a:lumMod val="10000"/>
                  </a:schemeClr>
                </a:solidFill>
                <a:latin typeface="Dubai" panose="020B0503030403030204" pitchFamily="34" charset="-78"/>
                <a:cs typeface="Dubai" panose="020B0503030403030204" pitchFamily="34" charset="-78"/>
              </a:rPr>
              <a:t>1</a:t>
            </a:r>
            <a:endParaRPr lang="en-US" sz="3600" dirty="0">
              <a:solidFill>
                <a:schemeClr val="bg2">
                  <a:lumMod val="10000"/>
                </a:schemeClr>
              </a:solidFill>
              <a:latin typeface="Dubai" panose="020B0503030403030204" pitchFamily="34" charset="-78"/>
              <a:cs typeface="Dubai" panose="020B0503030403030204" pitchFamily="34" charset="-78"/>
            </a:endParaRPr>
          </a:p>
        </p:txBody>
      </p:sp>
      <p:sp>
        <p:nvSpPr>
          <p:cNvPr id="21" name="شكل بيضاوي 20">
            <a:extLst>
              <a:ext uri="{FF2B5EF4-FFF2-40B4-BE49-F238E27FC236}">
                <a16:creationId xmlns="" xmlns:a16="http://schemas.microsoft.com/office/drawing/2014/main" id="{44E7DFEA-0623-4498-AE36-BD0B9479D4C8}"/>
              </a:ext>
            </a:extLst>
          </p:cNvPr>
          <p:cNvSpPr/>
          <p:nvPr/>
        </p:nvSpPr>
        <p:spPr>
          <a:xfrm>
            <a:off x="7101154" y="4468270"/>
            <a:ext cx="364331" cy="657225"/>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3600" dirty="0">
                <a:solidFill>
                  <a:schemeClr val="bg2">
                    <a:lumMod val="10000"/>
                  </a:schemeClr>
                </a:solidFill>
                <a:latin typeface="Dubai" panose="020B0503030403030204" pitchFamily="34" charset="-78"/>
                <a:cs typeface="Dubai" panose="020B0503030403030204" pitchFamily="34" charset="-78"/>
              </a:rPr>
              <a:t>3</a:t>
            </a:r>
            <a:endParaRPr lang="en-US" sz="3600" dirty="0">
              <a:solidFill>
                <a:schemeClr val="bg2">
                  <a:lumMod val="10000"/>
                </a:schemeClr>
              </a:solidFill>
              <a:latin typeface="Dubai" panose="020B0503030403030204" pitchFamily="34" charset="-78"/>
              <a:cs typeface="Dubai" panose="020B0503030403030204" pitchFamily="34" charset="-78"/>
            </a:endParaRPr>
          </a:p>
        </p:txBody>
      </p:sp>
      <p:sp>
        <p:nvSpPr>
          <p:cNvPr id="22" name="شكل بيضاوي 21">
            <a:extLst>
              <a:ext uri="{FF2B5EF4-FFF2-40B4-BE49-F238E27FC236}">
                <a16:creationId xmlns="" xmlns:a16="http://schemas.microsoft.com/office/drawing/2014/main" id="{BF3F25EF-A3C8-4FDB-ACD6-DCAC0472CD27}"/>
              </a:ext>
            </a:extLst>
          </p:cNvPr>
          <p:cNvSpPr/>
          <p:nvPr/>
        </p:nvSpPr>
        <p:spPr>
          <a:xfrm>
            <a:off x="4034434" y="2295525"/>
            <a:ext cx="364331" cy="657225"/>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3600" dirty="0">
                <a:solidFill>
                  <a:schemeClr val="bg2">
                    <a:lumMod val="10000"/>
                  </a:schemeClr>
                </a:solidFill>
                <a:latin typeface="Dubai" panose="020B0503030403030204" pitchFamily="34" charset="-78"/>
                <a:cs typeface="Dubai" panose="020B0503030403030204" pitchFamily="34" charset="-78"/>
              </a:rPr>
              <a:t>2</a:t>
            </a:r>
            <a:endParaRPr lang="en-US" sz="3600" dirty="0">
              <a:solidFill>
                <a:schemeClr val="bg2">
                  <a:lumMod val="10000"/>
                </a:schemeClr>
              </a:solidFill>
              <a:latin typeface="Dubai" panose="020B0503030403030204" pitchFamily="34" charset="-78"/>
              <a:cs typeface="Dubai" panose="020B0503030403030204" pitchFamily="34" charset="-78"/>
            </a:endParaRPr>
          </a:p>
        </p:txBody>
      </p:sp>
      <p:sp>
        <p:nvSpPr>
          <p:cNvPr id="23" name="شكل بيضاوي 22">
            <a:extLst>
              <a:ext uri="{FF2B5EF4-FFF2-40B4-BE49-F238E27FC236}">
                <a16:creationId xmlns="" xmlns:a16="http://schemas.microsoft.com/office/drawing/2014/main" id="{31696BE4-D0FA-4963-B396-5679A040213A}"/>
              </a:ext>
            </a:extLst>
          </p:cNvPr>
          <p:cNvSpPr/>
          <p:nvPr/>
        </p:nvSpPr>
        <p:spPr>
          <a:xfrm>
            <a:off x="4034434" y="4468269"/>
            <a:ext cx="364331" cy="657225"/>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3600" dirty="0">
                <a:solidFill>
                  <a:schemeClr val="bg2">
                    <a:lumMod val="10000"/>
                  </a:schemeClr>
                </a:solidFill>
                <a:latin typeface="Dubai" panose="020B0503030403030204" pitchFamily="34" charset="-78"/>
                <a:cs typeface="Dubai" panose="020B0503030403030204" pitchFamily="34" charset="-78"/>
              </a:rPr>
              <a:t>4</a:t>
            </a:r>
            <a:endParaRPr lang="en-US" sz="3600" dirty="0">
              <a:solidFill>
                <a:schemeClr val="bg2">
                  <a:lumMod val="10000"/>
                </a:schemeClr>
              </a:solidFill>
              <a:latin typeface="Dubai" panose="020B0503030403030204" pitchFamily="34" charset="-78"/>
              <a:cs typeface="Dubai" panose="020B0503030403030204" pitchFamily="34" charset="-78"/>
            </a:endParaRPr>
          </a:p>
        </p:txBody>
      </p:sp>
      <p:sp>
        <p:nvSpPr>
          <p:cNvPr id="12" name="Slide Number Placeholder 4"/>
          <p:cNvSpPr txBox="1">
            <a:spLocks/>
          </p:cNvSpPr>
          <p:nvPr/>
        </p:nvSpPr>
        <p:spPr>
          <a:xfrm>
            <a:off x="251520" y="6237312"/>
            <a:ext cx="762000" cy="365125"/>
          </a:xfrm>
          <a:prstGeom prst="ellipse">
            <a:avLst/>
          </a:prstGeom>
          <a:solidFill>
            <a:srgbClr val="C00000"/>
          </a:solid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B81E59-9D79-4EE7-A6CF-7EFA87774B78}" type="slidenum">
              <a:rPr kumimoji="0" lang="ar-SA" b="1"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ar-SA"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2956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a:xfrm>
            <a:off x="395536" y="260648"/>
            <a:ext cx="8136904" cy="1080119"/>
          </a:xfrm>
        </p:spPr>
        <p:txBody>
          <a:bodyPr/>
          <a:lstStyle/>
          <a:p>
            <a:pPr algn="ctr" rtl="1"/>
            <a:r>
              <a:rPr lang="ar-SA" sz="2800" b="1" dirty="0"/>
              <a:t>أهمّيّة دراسة القواعد الفقهية في الفقه الإسلاميّ، وثمرة تلك الدّراسة</a:t>
            </a:r>
          </a:p>
        </p:txBody>
      </p:sp>
      <p:sp>
        <p:nvSpPr>
          <p:cNvPr id="8" name="شكل حر: شكل 7">
            <a:extLst>
              <a:ext uri="{FF2B5EF4-FFF2-40B4-BE49-F238E27FC236}">
                <a16:creationId xmlns="" xmlns:a16="http://schemas.microsoft.com/office/drawing/2014/main" id="{F0DAC81C-6BBD-4EA2-91F0-61C5EFE1A9F2}"/>
              </a:ext>
            </a:extLst>
          </p:cNvPr>
          <p:cNvSpPr/>
          <p:nvPr/>
        </p:nvSpPr>
        <p:spPr>
          <a:xfrm>
            <a:off x="4674207" y="1556793"/>
            <a:ext cx="1790074" cy="200184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1">
              <a:lumMod val="40000"/>
              <a:lumOff val="60000"/>
            </a:schemeClr>
          </a:solidFill>
          <a:ln>
            <a:solidFill>
              <a:schemeClr val="bg2">
                <a:lumMod val="1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576" tIns="378665" rIns="252576" bIns="378665" numCol="1" spcCol="1270" anchor="ctr" anchorCtr="0">
            <a:noAutofit/>
          </a:bodyPr>
          <a:lstStyle/>
          <a:p>
            <a:pPr lvl="0" algn="ctr" defTabSz="1244600">
              <a:spcBef>
                <a:spcPct val="0"/>
              </a:spcBef>
              <a:spcAft>
                <a:spcPct val="35000"/>
              </a:spcAft>
            </a:pPr>
            <a:r>
              <a:rPr lang="ar-SA" sz="2400" b="1" dirty="0">
                <a:solidFill>
                  <a:schemeClr val="bg2">
                    <a:lumMod val="10000"/>
                  </a:schemeClr>
                </a:solidFill>
                <a:latin typeface="Dubai Light" panose="020B0303030403030204" pitchFamily="34" charset="-78"/>
                <a:cs typeface="Dubai Light" panose="020B0303030403030204" pitchFamily="34" charset="-78"/>
              </a:rPr>
              <a:t>تُيَسّر على الفقيه ضبط الفقه.</a:t>
            </a:r>
            <a:endParaRPr lang="en-US" sz="2400"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9" name="شكل حر: شكل 8">
            <a:extLst>
              <a:ext uri="{FF2B5EF4-FFF2-40B4-BE49-F238E27FC236}">
                <a16:creationId xmlns="" xmlns:a16="http://schemas.microsoft.com/office/drawing/2014/main" id="{5366E7E1-DE8C-4F1E-AEB0-D188F1C72919}"/>
              </a:ext>
            </a:extLst>
          </p:cNvPr>
          <p:cNvSpPr/>
          <p:nvPr/>
        </p:nvSpPr>
        <p:spPr>
          <a:xfrm>
            <a:off x="6804248" y="1628800"/>
            <a:ext cx="1944216" cy="185737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1">
              <a:lumMod val="40000"/>
              <a:lumOff val="60000"/>
            </a:schemeClr>
          </a:solidFill>
          <a:ln>
            <a:solidFill>
              <a:schemeClr val="bg2">
                <a:lumMod val="1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576" tIns="378665" rIns="252576" bIns="378665" numCol="1" spcCol="1270" anchor="ctr" anchorCtr="0">
            <a:noAutofit/>
          </a:bodyPr>
          <a:lstStyle/>
          <a:p>
            <a:pPr lvl="0" algn="ctr" defTabSz="1244600">
              <a:spcBef>
                <a:spcPct val="0"/>
              </a:spcBef>
              <a:spcAft>
                <a:spcPct val="35000"/>
              </a:spcAft>
            </a:pPr>
            <a:r>
              <a:rPr lang="ar-SA" sz="2400" b="1" dirty="0">
                <a:solidFill>
                  <a:schemeClr val="bg2">
                    <a:lumMod val="10000"/>
                  </a:schemeClr>
                </a:solidFill>
                <a:latin typeface="Dubai Light" panose="020B0303030403030204" pitchFamily="34" charset="-78"/>
                <a:cs typeface="Dubai Light" panose="020B0303030403030204" pitchFamily="34" charset="-78"/>
              </a:rPr>
              <a:t>تضبط أحكام الجزئيّات المتفرّقة.</a:t>
            </a:r>
            <a:endParaRPr lang="en-US" sz="2400"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0" name="شكل حر: شكل 9">
            <a:extLst>
              <a:ext uri="{FF2B5EF4-FFF2-40B4-BE49-F238E27FC236}">
                <a16:creationId xmlns="" xmlns:a16="http://schemas.microsoft.com/office/drawing/2014/main" id="{88CDC97E-3C0F-4DBC-8948-504625D7F112}"/>
              </a:ext>
            </a:extLst>
          </p:cNvPr>
          <p:cNvSpPr/>
          <p:nvPr/>
        </p:nvSpPr>
        <p:spPr>
          <a:xfrm>
            <a:off x="4932040" y="3933056"/>
            <a:ext cx="1986025" cy="208823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1">
              <a:lumMod val="40000"/>
              <a:lumOff val="60000"/>
            </a:schemeClr>
          </a:solidFill>
          <a:ln>
            <a:solidFill>
              <a:schemeClr val="bg2">
                <a:lumMod val="1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576" tIns="378665" rIns="252576" bIns="378665" numCol="1" spcCol="1270" anchor="ctr" anchorCtr="0">
            <a:noAutofit/>
          </a:bodyPr>
          <a:lstStyle/>
          <a:p>
            <a:pPr lvl="0" algn="ctr" defTabSz="1244600">
              <a:spcBef>
                <a:spcPct val="0"/>
              </a:spcBef>
              <a:spcAft>
                <a:spcPct val="35000"/>
              </a:spcAft>
            </a:pPr>
            <a:r>
              <a:rPr lang="ar-SA" sz="2400" b="1" dirty="0">
                <a:solidFill>
                  <a:schemeClr val="bg2">
                    <a:lumMod val="10000"/>
                  </a:schemeClr>
                </a:solidFill>
                <a:latin typeface="Dubai Light" panose="020B0303030403030204" pitchFamily="34" charset="-78"/>
                <a:cs typeface="Dubai Light" panose="020B0303030403030204" pitchFamily="34" charset="-78"/>
              </a:rPr>
              <a:t>تساعد على معرفة مقاصد الشّارع.</a:t>
            </a:r>
            <a:endParaRPr lang="en-US" sz="2400"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1" name="شكل حر: شكل 10">
            <a:extLst>
              <a:ext uri="{FF2B5EF4-FFF2-40B4-BE49-F238E27FC236}">
                <a16:creationId xmlns="" xmlns:a16="http://schemas.microsoft.com/office/drawing/2014/main" id="{7CBF7C7B-0B32-4023-879A-7CDEFE8B7BC2}"/>
              </a:ext>
            </a:extLst>
          </p:cNvPr>
          <p:cNvSpPr/>
          <p:nvPr/>
        </p:nvSpPr>
        <p:spPr>
          <a:xfrm>
            <a:off x="7092280" y="4005064"/>
            <a:ext cx="1790074" cy="201622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1">
              <a:lumMod val="40000"/>
              <a:lumOff val="60000"/>
            </a:schemeClr>
          </a:solidFill>
          <a:ln>
            <a:solidFill>
              <a:schemeClr val="bg2">
                <a:lumMod val="1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576" tIns="378665" rIns="252576" bIns="378665" numCol="1" spcCol="1270" anchor="ctr" anchorCtr="0">
            <a:noAutofit/>
          </a:bodyPr>
          <a:lstStyle/>
          <a:p>
            <a:pPr algn="ctr" defTabSz="1244600">
              <a:spcBef>
                <a:spcPct val="0"/>
              </a:spcBef>
              <a:spcAft>
                <a:spcPct val="35000"/>
              </a:spcAft>
            </a:pPr>
            <a:r>
              <a:rPr lang="ar-SA" sz="2400" b="1" dirty="0">
                <a:solidFill>
                  <a:schemeClr val="bg2">
                    <a:lumMod val="10000"/>
                  </a:schemeClr>
                </a:solidFill>
                <a:latin typeface="Dubai Light" panose="020B0303030403030204" pitchFamily="34" charset="-78"/>
                <a:cs typeface="Dubai Light" panose="020B0303030403030204" pitchFamily="34" charset="-78"/>
              </a:rPr>
              <a:t>تُساعد على فهم أسباب الخلافات بين </a:t>
            </a:r>
            <a:r>
              <a:rPr lang="ar-SA" sz="2400" b="1">
                <a:solidFill>
                  <a:schemeClr val="bg2">
                    <a:lumMod val="10000"/>
                  </a:schemeClr>
                </a:solidFill>
                <a:latin typeface="Dubai Light" panose="020B0303030403030204" pitchFamily="34" charset="-78"/>
                <a:cs typeface="Dubai Light" panose="020B0303030403030204" pitchFamily="34" charset="-78"/>
              </a:rPr>
              <a:t>العلماء.</a:t>
            </a:r>
            <a:endParaRPr lang="en-US" sz="2400" b="1" dirty="0">
              <a:solidFill>
                <a:schemeClr val="bg2">
                  <a:lumMod val="10000"/>
                </a:schemeClr>
              </a:solidFill>
              <a:latin typeface="Dubai Light" panose="020B0303030403030204" pitchFamily="34" charset="-78"/>
              <a:cs typeface="Dubai Light" panose="020B0303030403030204" pitchFamily="34" charset="-78"/>
            </a:endParaRPr>
          </a:p>
        </p:txBody>
      </p:sp>
      <p:sp>
        <p:nvSpPr>
          <p:cNvPr id="20" name="شكل بيضاوي 19">
            <a:extLst>
              <a:ext uri="{FF2B5EF4-FFF2-40B4-BE49-F238E27FC236}">
                <a16:creationId xmlns="" xmlns:a16="http://schemas.microsoft.com/office/drawing/2014/main" id="{FAAFA146-83F7-43F0-B922-11EBDD201680}"/>
              </a:ext>
            </a:extLst>
          </p:cNvPr>
          <p:cNvSpPr/>
          <p:nvPr/>
        </p:nvSpPr>
        <p:spPr>
          <a:xfrm>
            <a:off x="8532440" y="2276872"/>
            <a:ext cx="328100" cy="657225"/>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3200" dirty="0">
                <a:solidFill>
                  <a:schemeClr val="bg2">
                    <a:lumMod val="10000"/>
                  </a:schemeClr>
                </a:solidFill>
                <a:latin typeface="Dubai" panose="020B0503030403030204" pitchFamily="34" charset="-78"/>
                <a:cs typeface="Dubai" panose="020B0503030403030204" pitchFamily="34" charset="-78"/>
              </a:rPr>
              <a:t>1</a:t>
            </a:r>
            <a:endParaRPr lang="en-US" sz="3200" dirty="0">
              <a:solidFill>
                <a:schemeClr val="bg2">
                  <a:lumMod val="10000"/>
                </a:schemeClr>
              </a:solidFill>
              <a:latin typeface="Dubai" panose="020B0503030403030204" pitchFamily="34" charset="-78"/>
              <a:cs typeface="Dubai" panose="020B0503030403030204" pitchFamily="34" charset="-78"/>
            </a:endParaRPr>
          </a:p>
        </p:txBody>
      </p:sp>
      <p:sp>
        <p:nvSpPr>
          <p:cNvPr id="21" name="شكل بيضاوي 20">
            <a:extLst>
              <a:ext uri="{FF2B5EF4-FFF2-40B4-BE49-F238E27FC236}">
                <a16:creationId xmlns="" xmlns:a16="http://schemas.microsoft.com/office/drawing/2014/main" id="{44E7DFEA-0623-4498-AE36-BD0B9479D4C8}"/>
              </a:ext>
            </a:extLst>
          </p:cNvPr>
          <p:cNvSpPr/>
          <p:nvPr/>
        </p:nvSpPr>
        <p:spPr>
          <a:xfrm>
            <a:off x="8604448" y="4437112"/>
            <a:ext cx="328100" cy="657225"/>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3200" dirty="0">
                <a:solidFill>
                  <a:schemeClr val="bg2">
                    <a:lumMod val="10000"/>
                  </a:schemeClr>
                </a:solidFill>
                <a:latin typeface="Dubai" panose="020B0503030403030204" pitchFamily="34" charset="-78"/>
                <a:cs typeface="Dubai" panose="020B0503030403030204" pitchFamily="34" charset="-78"/>
              </a:rPr>
              <a:t>5</a:t>
            </a:r>
            <a:endParaRPr lang="en-US" sz="3200" dirty="0">
              <a:solidFill>
                <a:schemeClr val="bg2">
                  <a:lumMod val="10000"/>
                </a:schemeClr>
              </a:solidFill>
              <a:latin typeface="Dubai" panose="020B0503030403030204" pitchFamily="34" charset="-78"/>
              <a:cs typeface="Dubai" panose="020B0503030403030204" pitchFamily="34" charset="-78"/>
            </a:endParaRPr>
          </a:p>
        </p:txBody>
      </p:sp>
      <p:sp>
        <p:nvSpPr>
          <p:cNvPr id="22" name="شكل بيضاوي 21">
            <a:extLst>
              <a:ext uri="{FF2B5EF4-FFF2-40B4-BE49-F238E27FC236}">
                <a16:creationId xmlns="" xmlns:a16="http://schemas.microsoft.com/office/drawing/2014/main" id="{BF3F25EF-A3C8-4FDB-ACD6-DCAC0472CD27}"/>
              </a:ext>
            </a:extLst>
          </p:cNvPr>
          <p:cNvSpPr/>
          <p:nvPr/>
        </p:nvSpPr>
        <p:spPr>
          <a:xfrm>
            <a:off x="6318348" y="2295525"/>
            <a:ext cx="328100" cy="657225"/>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3200" dirty="0">
                <a:solidFill>
                  <a:schemeClr val="bg2">
                    <a:lumMod val="10000"/>
                  </a:schemeClr>
                </a:solidFill>
                <a:latin typeface="Dubai" panose="020B0503030403030204" pitchFamily="34" charset="-78"/>
                <a:cs typeface="Dubai" panose="020B0503030403030204" pitchFamily="34" charset="-78"/>
              </a:rPr>
              <a:t>2</a:t>
            </a:r>
            <a:endParaRPr lang="en-US" sz="3200" dirty="0">
              <a:solidFill>
                <a:schemeClr val="bg2">
                  <a:lumMod val="10000"/>
                </a:schemeClr>
              </a:solidFill>
              <a:latin typeface="Dubai" panose="020B0503030403030204" pitchFamily="34" charset="-78"/>
              <a:cs typeface="Dubai" panose="020B0503030403030204" pitchFamily="34" charset="-78"/>
            </a:endParaRPr>
          </a:p>
        </p:txBody>
      </p:sp>
      <p:sp>
        <p:nvSpPr>
          <p:cNvPr id="23" name="شكل بيضاوي 22">
            <a:extLst>
              <a:ext uri="{FF2B5EF4-FFF2-40B4-BE49-F238E27FC236}">
                <a16:creationId xmlns="" xmlns:a16="http://schemas.microsoft.com/office/drawing/2014/main" id="{31696BE4-D0FA-4963-B396-5679A040213A}"/>
              </a:ext>
            </a:extLst>
          </p:cNvPr>
          <p:cNvSpPr/>
          <p:nvPr/>
        </p:nvSpPr>
        <p:spPr>
          <a:xfrm>
            <a:off x="6660232" y="4581128"/>
            <a:ext cx="328100" cy="657225"/>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3200" dirty="0">
                <a:solidFill>
                  <a:schemeClr val="bg2">
                    <a:lumMod val="10000"/>
                  </a:schemeClr>
                </a:solidFill>
                <a:latin typeface="Dubai" panose="020B0503030403030204" pitchFamily="34" charset="-78"/>
                <a:cs typeface="Dubai" panose="020B0503030403030204" pitchFamily="34" charset="-78"/>
              </a:rPr>
              <a:t>6</a:t>
            </a:r>
            <a:endParaRPr lang="en-US" sz="3200" dirty="0">
              <a:solidFill>
                <a:schemeClr val="bg2">
                  <a:lumMod val="10000"/>
                </a:schemeClr>
              </a:solidFill>
              <a:latin typeface="Dubai" panose="020B0503030403030204" pitchFamily="34" charset="-78"/>
              <a:cs typeface="Dubai" panose="020B0503030403030204" pitchFamily="34" charset="-78"/>
            </a:endParaRPr>
          </a:p>
        </p:txBody>
      </p:sp>
      <p:sp>
        <p:nvSpPr>
          <p:cNvPr id="13" name="شكل حر: شكل 12">
            <a:extLst>
              <a:ext uri="{FF2B5EF4-FFF2-40B4-BE49-F238E27FC236}">
                <a16:creationId xmlns="" xmlns:a16="http://schemas.microsoft.com/office/drawing/2014/main" id="{9F4D68B5-891F-47C3-9526-0BAA287CB5C0}"/>
              </a:ext>
            </a:extLst>
          </p:cNvPr>
          <p:cNvSpPr/>
          <p:nvPr/>
        </p:nvSpPr>
        <p:spPr>
          <a:xfrm>
            <a:off x="2555776" y="1628800"/>
            <a:ext cx="1877654" cy="192983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1">
              <a:lumMod val="40000"/>
              <a:lumOff val="60000"/>
            </a:schemeClr>
          </a:solidFill>
          <a:ln>
            <a:solidFill>
              <a:schemeClr val="bg2">
                <a:lumMod val="1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576" tIns="378665" rIns="252576" bIns="378665" numCol="1" spcCol="1270" anchor="ctr" anchorCtr="0">
            <a:noAutofit/>
          </a:bodyPr>
          <a:lstStyle/>
          <a:p>
            <a:pPr lvl="0" algn="ctr" defTabSz="1244600">
              <a:spcBef>
                <a:spcPct val="0"/>
              </a:spcBef>
              <a:spcAft>
                <a:spcPct val="35000"/>
              </a:spcAft>
            </a:pPr>
            <a:r>
              <a:rPr lang="ar-SA" sz="2400" b="1" dirty="0">
                <a:solidFill>
                  <a:schemeClr val="bg2">
                    <a:lumMod val="10000"/>
                  </a:schemeClr>
                </a:solidFill>
                <a:latin typeface="Dubai Light" panose="020B0303030403030204" pitchFamily="34" charset="-78"/>
                <a:cs typeface="Dubai Light" panose="020B0303030403030204" pitchFamily="34" charset="-78"/>
              </a:rPr>
              <a:t>تُساعد على تكوين الملكة الفقهية.</a:t>
            </a:r>
            <a:endParaRPr lang="en-US" sz="24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4" name="شكل حر: شكل 13">
            <a:extLst>
              <a:ext uri="{FF2B5EF4-FFF2-40B4-BE49-F238E27FC236}">
                <a16:creationId xmlns="" xmlns:a16="http://schemas.microsoft.com/office/drawing/2014/main" id="{036A4DEB-1B6B-4348-8BDE-F0EFE10058FB}"/>
              </a:ext>
            </a:extLst>
          </p:cNvPr>
          <p:cNvSpPr/>
          <p:nvPr/>
        </p:nvSpPr>
        <p:spPr>
          <a:xfrm>
            <a:off x="2571348" y="3868196"/>
            <a:ext cx="2072660" cy="208108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1">
              <a:lumMod val="40000"/>
              <a:lumOff val="60000"/>
            </a:schemeClr>
          </a:solidFill>
          <a:ln>
            <a:solidFill>
              <a:schemeClr val="bg2">
                <a:lumMod val="1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576" tIns="378665" rIns="252576" bIns="378665" numCol="1" spcCol="1270" anchor="ctr" anchorCtr="0">
            <a:noAutofit/>
          </a:bodyPr>
          <a:lstStyle/>
          <a:p>
            <a:pPr lvl="0" algn="ctr" defTabSz="1244600">
              <a:spcBef>
                <a:spcPct val="0"/>
              </a:spcBef>
              <a:spcAft>
                <a:spcPct val="35000"/>
              </a:spcAft>
            </a:pPr>
            <a:r>
              <a:rPr lang="ar-SA" sz="2400" b="1" dirty="0">
                <a:solidFill>
                  <a:schemeClr val="bg2">
                    <a:lumMod val="10000"/>
                  </a:schemeClr>
                </a:solidFill>
                <a:latin typeface="Dubai Light" panose="020B0303030403030204" pitchFamily="34" charset="-78"/>
                <a:cs typeface="Dubai Light" panose="020B0303030403030204" pitchFamily="34" charset="-78"/>
              </a:rPr>
              <a:t>تقريب الشّريعة والفقه والتّعريف بهما لغير المتخصّصين.</a:t>
            </a:r>
            <a:endParaRPr lang="en-US" sz="2400"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5" name="شكل بيضاوي 14">
            <a:extLst>
              <a:ext uri="{FF2B5EF4-FFF2-40B4-BE49-F238E27FC236}">
                <a16:creationId xmlns="" xmlns:a16="http://schemas.microsoft.com/office/drawing/2014/main" id="{C99993DA-C382-41AA-8DC6-9224D6323F70}"/>
              </a:ext>
            </a:extLst>
          </p:cNvPr>
          <p:cNvSpPr/>
          <p:nvPr/>
        </p:nvSpPr>
        <p:spPr>
          <a:xfrm>
            <a:off x="4215489" y="2295525"/>
            <a:ext cx="328100" cy="657225"/>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3200" dirty="0">
                <a:solidFill>
                  <a:schemeClr val="bg2">
                    <a:lumMod val="10000"/>
                  </a:schemeClr>
                </a:solidFill>
                <a:latin typeface="Dubai" panose="020B0503030403030204" pitchFamily="34" charset="-78"/>
                <a:cs typeface="Dubai" panose="020B0503030403030204" pitchFamily="34" charset="-78"/>
              </a:rPr>
              <a:t>3</a:t>
            </a:r>
            <a:endParaRPr lang="en-US" sz="3200" dirty="0">
              <a:solidFill>
                <a:schemeClr val="bg2">
                  <a:lumMod val="10000"/>
                </a:schemeClr>
              </a:solidFill>
              <a:latin typeface="Dubai" panose="020B0503030403030204" pitchFamily="34" charset="-78"/>
              <a:cs typeface="Dubai" panose="020B0503030403030204" pitchFamily="34" charset="-78"/>
            </a:endParaRPr>
          </a:p>
        </p:txBody>
      </p:sp>
      <p:sp>
        <p:nvSpPr>
          <p:cNvPr id="16" name="شكل بيضاوي 15">
            <a:extLst>
              <a:ext uri="{FF2B5EF4-FFF2-40B4-BE49-F238E27FC236}">
                <a16:creationId xmlns="" xmlns:a16="http://schemas.microsoft.com/office/drawing/2014/main" id="{0317A2EA-069C-4DBD-BFAC-24DB49ECF80D}"/>
              </a:ext>
            </a:extLst>
          </p:cNvPr>
          <p:cNvSpPr/>
          <p:nvPr/>
        </p:nvSpPr>
        <p:spPr>
          <a:xfrm>
            <a:off x="4355976" y="4509120"/>
            <a:ext cx="328100" cy="657225"/>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3200" dirty="0">
                <a:solidFill>
                  <a:schemeClr val="bg2">
                    <a:lumMod val="10000"/>
                  </a:schemeClr>
                </a:solidFill>
                <a:latin typeface="Dubai" panose="020B0503030403030204" pitchFamily="34" charset="-78"/>
                <a:cs typeface="Dubai" panose="020B0503030403030204" pitchFamily="34" charset="-78"/>
              </a:rPr>
              <a:t>7</a:t>
            </a:r>
            <a:endParaRPr lang="en-US" sz="3200" dirty="0">
              <a:solidFill>
                <a:schemeClr val="bg2">
                  <a:lumMod val="10000"/>
                </a:schemeClr>
              </a:solidFill>
              <a:latin typeface="Dubai" panose="020B0503030403030204" pitchFamily="34" charset="-78"/>
              <a:cs typeface="Dubai" panose="020B0503030403030204" pitchFamily="34" charset="-78"/>
            </a:endParaRPr>
          </a:p>
        </p:txBody>
      </p:sp>
      <p:sp>
        <p:nvSpPr>
          <p:cNvPr id="17" name="شكل حر: شكل 16">
            <a:extLst>
              <a:ext uri="{FF2B5EF4-FFF2-40B4-BE49-F238E27FC236}">
                <a16:creationId xmlns="" xmlns:a16="http://schemas.microsoft.com/office/drawing/2014/main" id="{E540E069-4F17-423F-BF62-74023D05B23B}"/>
              </a:ext>
            </a:extLst>
          </p:cNvPr>
          <p:cNvSpPr/>
          <p:nvPr/>
        </p:nvSpPr>
        <p:spPr>
          <a:xfrm>
            <a:off x="251520" y="1701259"/>
            <a:ext cx="2007043" cy="185737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1">
              <a:lumMod val="40000"/>
              <a:lumOff val="60000"/>
            </a:schemeClr>
          </a:solidFill>
          <a:ln>
            <a:solidFill>
              <a:schemeClr val="bg2">
                <a:lumMod val="1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576" tIns="378665" rIns="252576" bIns="378665" numCol="1" spcCol="1270" anchor="ctr" anchorCtr="0">
            <a:noAutofit/>
          </a:bodyPr>
          <a:lstStyle/>
          <a:p>
            <a:pPr lvl="0" algn="ctr" defTabSz="1244600">
              <a:spcBef>
                <a:spcPct val="0"/>
              </a:spcBef>
              <a:spcAft>
                <a:spcPct val="35000"/>
              </a:spcAft>
            </a:pPr>
            <a:r>
              <a:rPr lang="ar-SA" sz="2400" b="1" dirty="0">
                <a:solidFill>
                  <a:schemeClr val="bg2">
                    <a:lumMod val="10000"/>
                  </a:schemeClr>
                </a:solidFill>
                <a:latin typeface="Dubai Light" panose="020B0303030403030204" pitchFamily="34" charset="-78"/>
                <a:cs typeface="Dubai Light" panose="020B0303030403030204" pitchFamily="34" charset="-78"/>
              </a:rPr>
              <a:t>تُساعد الفقيه على الانضباط وعدم الاضطراب.</a:t>
            </a:r>
            <a:endParaRPr lang="en-US" sz="2400"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8" name="شكل حر: شكل 17">
            <a:extLst>
              <a:ext uri="{FF2B5EF4-FFF2-40B4-BE49-F238E27FC236}">
                <a16:creationId xmlns="" xmlns:a16="http://schemas.microsoft.com/office/drawing/2014/main" id="{C43CB2BE-A99F-4FCC-8E9D-C8589D046717}"/>
              </a:ext>
            </a:extLst>
          </p:cNvPr>
          <p:cNvSpPr/>
          <p:nvPr/>
        </p:nvSpPr>
        <p:spPr>
          <a:xfrm>
            <a:off x="251520" y="3868196"/>
            <a:ext cx="2007043" cy="215309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1">
              <a:lumMod val="40000"/>
              <a:lumOff val="60000"/>
            </a:schemeClr>
          </a:solidFill>
          <a:ln>
            <a:solidFill>
              <a:schemeClr val="bg2">
                <a:lumMod val="1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576" tIns="378665" rIns="252576" bIns="378665" numCol="1" spcCol="1270" anchor="ctr" anchorCtr="0">
            <a:noAutofit/>
          </a:bodyPr>
          <a:lstStyle/>
          <a:p>
            <a:pPr lvl="0" algn="ctr" defTabSz="1244600">
              <a:spcBef>
                <a:spcPct val="0"/>
              </a:spcBef>
              <a:spcAft>
                <a:spcPct val="35000"/>
              </a:spcAft>
            </a:pPr>
            <a:r>
              <a:rPr lang="ar-SA" sz="2400" b="1" dirty="0">
                <a:solidFill>
                  <a:schemeClr val="bg2">
                    <a:lumMod val="10000"/>
                  </a:schemeClr>
                </a:solidFill>
                <a:latin typeface="Dubai Light" panose="020B0303030403030204" pitchFamily="34" charset="-78"/>
                <a:cs typeface="Dubai Light" panose="020B0303030403030204" pitchFamily="34" charset="-78"/>
              </a:rPr>
              <a:t>إبراز كمال الشّريعة ومرونتها وإحاطتها بأحكام النّوازل.</a:t>
            </a:r>
            <a:endParaRPr lang="en-US" sz="2400"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9" name="شكل بيضاوي 18">
            <a:extLst>
              <a:ext uri="{FF2B5EF4-FFF2-40B4-BE49-F238E27FC236}">
                <a16:creationId xmlns="" xmlns:a16="http://schemas.microsoft.com/office/drawing/2014/main" id="{C629D045-216B-4DA0-9485-FF6431BDF31D}"/>
              </a:ext>
            </a:extLst>
          </p:cNvPr>
          <p:cNvSpPr/>
          <p:nvPr/>
        </p:nvSpPr>
        <p:spPr>
          <a:xfrm>
            <a:off x="2112630" y="2295525"/>
            <a:ext cx="328100" cy="657225"/>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3200" dirty="0">
                <a:solidFill>
                  <a:schemeClr val="bg2">
                    <a:lumMod val="10000"/>
                  </a:schemeClr>
                </a:solidFill>
                <a:latin typeface="Dubai" panose="020B0503030403030204" pitchFamily="34" charset="-78"/>
                <a:cs typeface="Dubai" panose="020B0503030403030204" pitchFamily="34" charset="-78"/>
              </a:rPr>
              <a:t>4</a:t>
            </a:r>
            <a:endParaRPr lang="en-US" sz="3200" dirty="0">
              <a:solidFill>
                <a:schemeClr val="bg2">
                  <a:lumMod val="10000"/>
                </a:schemeClr>
              </a:solidFill>
              <a:latin typeface="Dubai" panose="020B0503030403030204" pitchFamily="34" charset="-78"/>
              <a:cs typeface="Dubai" panose="020B0503030403030204" pitchFamily="34" charset="-78"/>
            </a:endParaRPr>
          </a:p>
        </p:txBody>
      </p:sp>
      <p:sp>
        <p:nvSpPr>
          <p:cNvPr id="24" name="شكل بيضاوي 23">
            <a:extLst>
              <a:ext uri="{FF2B5EF4-FFF2-40B4-BE49-F238E27FC236}">
                <a16:creationId xmlns="" xmlns:a16="http://schemas.microsoft.com/office/drawing/2014/main" id="{61EE7FC7-8D1D-4707-90D8-B592F0A0FC32}"/>
              </a:ext>
            </a:extLst>
          </p:cNvPr>
          <p:cNvSpPr/>
          <p:nvPr/>
        </p:nvSpPr>
        <p:spPr>
          <a:xfrm>
            <a:off x="2112630" y="4468269"/>
            <a:ext cx="328100" cy="657225"/>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3200" dirty="0">
                <a:solidFill>
                  <a:schemeClr val="bg2">
                    <a:lumMod val="10000"/>
                  </a:schemeClr>
                </a:solidFill>
                <a:latin typeface="Dubai" panose="020B0503030403030204" pitchFamily="34" charset="-78"/>
                <a:cs typeface="Dubai" panose="020B0503030403030204" pitchFamily="34" charset="-78"/>
              </a:rPr>
              <a:t>8</a:t>
            </a:r>
            <a:endParaRPr lang="en-US" sz="3200" dirty="0">
              <a:solidFill>
                <a:schemeClr val="bg2">
                  <a:lumMod val="10000"/>
                </a:schemeClr>
              </a:solidFill>
              <a:latin typeface="Dubai" panose="020B0503030403030204" pitchFamily="34" charset="-78"/>
              <a:cs typeface="Dubai" panose="020B0503030403030204" pitchFamily="34" charset="-78"/>
            </a:endParaRPr>
          </a:p>
        </p:txBody>
      </p:sp>
      <p:sp>
        <p:nvSpPr>
          <p:cNvPr id="25" name="Slide Number Placeholder 4"/>
          <p:cNvSpPr txBox="1">
            <a:spLocks/>
          </p:cNvSpPr>
          <p:nvPr/>
        </p:nvSpPr>
        <p:spPr>
          <a:xfrm>
            <a:off x="251520" y="6237312"/>
            <a:ext cx="762000" cy="365125"/>
          </a:xfrm>
          <a:prstGeom prst="ellipse">
            <a:avLst/>
          </a:prstGeom>
          <a:solidFill>
            <a:srgbClr val="C00000"/>
          </a:solid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B81E59-9D79-4EE7-A6CF-7EFA87774B78}" type="slidenum">
              <a:rPr kumimoji="0" lang="ar-SA" sz="2000" b="1"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ar-SA"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2743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0" grpId="0" animBg="1"/>
      <p:bldP spid="21" grpId="0" animBg="1"/>
      <p:bldP spid="22" grpId="0" animBg="1"/>
      <p:bldP spid="23" grpId="0" animBg="1"/>
      <p:bldP spid="13" grpId="0" animBg="1"/>
      <p:bldP spid="14" grpId="0" animBg="1"/>
      <p:bldP spid="15" grpId="0" animBg="1"/>
      <p:bldP spid="16" grpId="0" animBg="1"/>
      <p:bldP spid="17" grpId="0" animBg="1"/>
      <p:bldP spid="18" grpId="0" animBg="1"/>
      <p:bldP spid="19"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p:txBody>
          <a:bodyPr/>
          <a:lstStyle/>
          <a:p>
            <a:pPr algn="ctr"/>
            <a:r>
              <a:rPr lang="ar-SA" dirty="0"/>
              <a:t>المصادر التي استُمدّت منها القواعد الفقهيّة</a:t>
            </a:r>
          </a:p>
        </p:txBody>
      </p:sp>
      <p:sp>
        <p:nvSpPr>
          <p:cNvPr id="6" name="مستطيل: زوايا علوية مستديرة 5">
            <a:extLst>
              <a:ext uri="{FF2B5EF4-FFF2-40B4-BE49-F238E27FC236}">
                <a16:creationId xmlns="" xmlns:a16="http://schemas.microsoft.com/office/drawing/2014/main" id="{E9466545-9C68-48A4-A5A7-3ACC5F361ED3}"/>
              </a:ext>
            </a:extLst>
          </p:cNvPr>
          <p:cNvSpPr/>
          <p:nvPr/>
        </p:nvSpPr>
        <p:spPr>
          <a:xfrm>
            <a:off x="6300192" y="1268760"/>
            <a:ext cx="2279592" cy="721886"/>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2800" dirty="0">
                <a:solidFill>
                  <a:schemeClr val="bg2">
                    <a:lumMod val="10000"/>
                  </a:schemeClr>
                </a:solidFill>
                <a:latin typeface="Dubai" panose="020B0503030403030204" pitchFamily="34" charset="-78"/>
                <a:cs typeface="Dubai" panose="020B0503030403030204" pitchFamily="34" charset="-78"/>
              </a:rPr>
              <a:t>(1) </a:t>
            </a:r>
            <a:r>
              <a:rPr lang="ar-YE" sz="2800" dirty="0">
                <a:solidFill>
                  <a:schemeClr val="bg2">
                    <a:lumMod val="10000"/>
                  </a:schemeClr>
                </a:solidFill>
                <a:effectLst/>
                <a:latin typeface="Dubai" panose="020B0503030403030204" pitchFamily="34" charset="-78"/>
                <a:cs typeface="Dubai" panose="020B0503030403030204" pitchFamily="34" charset="-78"/>
              </a:rPr>
              <a:t>ال</a:t>
            </a:r>
            <a:r>
              <a:rPr lang="ar-SA" sz="2800" dirty="0">
                <a:solidFill>
                  <a:schemeClr val="bg2">
                    <a:lumMod val="10000"/>
                  </a:schemeClr>
                </a:solidFill>
                <a:effectLst/>
                <a:latin typeface="Dubai" panose="020B0503030403030204" pitchFamily="34" charset="-78"/>
                <a:cs typeface="Dubai" panose="020B0503030403030204" pitchFamily="34" charset="-78"/>
              </a:rPr>
              <a:t>كتاب الكريم</a:t>
            </a:r>
            <a:endParaRPr lang="en-US" sz="2800" dirty="0">
              <a:solidFill>
                <a:schemeClr val="bg2">
                  <a:lumMod val="10000"/>
                </a:schemeClr>
              </a:solidFill>
              <a:latin typeface="Dubai" panose="020B0503030403030204" pitchFamily="34" charset="-78"/>
              <a:cs typeface="Dubai" panose="020B0503030403030204" pitchFamily="34" charset="-78"/>
            </a:endParaRPr>
          </a:p>
        </p:txBody>
      </p:sp>
      <p:sp>
        <p:nvSpPr>
          <p:cNvPr id="7" name="مستطيل: زوايا مستديرة 6">
            <a:extLst>
              <a:ext uri="{FF2B5EF4-FFF2-40B4-BE49-F238E27FC236}">
                <a16:creationId xmlns="" xmlns:a16="http://schemas.microsoft.com/office/drawing/2014/main" id="{EE1BCE18-8424-4964-AEBF-ACD1F733BC01}"/>
              </a:ext>
            </a:extLst>
          </p:cNvPr>
          <p:cNvSpPr/>
          <p:nvPr/>
        </p:nvSpPr>
        <p:spPr>
          <a:xfrm>
            <a:off x="6012160" y="1988840"/>
            <a:ext cx="2880320" cy="1728192"/>
          </a:xfrm>
          <a:prstGeom prst="roundRect">
            <a:avLst/>
          </a:prstGeom>
          <a:solidFill>
            <a:schemeClr val="accent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ar-SA" sz="2400" dirty="0">
                <a:solidFill>
                  <a:schemeClr val="bg2">
                    <a:lumMod val="10000"/>
                  </a:schemeClr>
                </a:solidFill>
                <a:latin typeface="Dubai Light" panose="020B0303030403030204" pitchFamily="34" charset="-78"/>
                <a:cs typeface="Dubai Light" panose="020B0303030403030204" pitchFamily="34" charset="-78"/>
              </a:rPr>
              <a:t>أشار إلى كثيرٍ من القواعد الشّرعيّة تصريحًا أو دلالةً. </a:t>
            </a:r>
            <a:r>
              <a:rPr lang="ar-SA" sz="2400" dirty="0">
                <a:solidFill>
                  <a:schemeClr val="accent1">
                    <a:lumMod val="75000"/>
                  </a:schemeClr>
                </a:solidFill>
                <a:latin typeface="Dubai" panose="020B0503030403030204" pitchFamily="34" charset="-78"/>
                <a:cs typeface="Dubai" panose="020B0503030403030204" pitchFamily="34" charset="-78"/>
              </a:rPr>
              <a:t>ومن ذلك: </a:t>
            </a:r>
            <a:r>
              <a:rPr lang="ar-SA" sz="2400" dirty="0">
                <a:solidFill>
                  <a:schemeClr val="bg2">
                    <a:lumMod val="10000"/>
                  </a:schemeClr>
                </a:solidFill>
                <a:latin typeface="Dubai Light" panose="020B0303030403030204" pitchFamily="34" charset="-78"/>
                <a:cs typeface="Dubai Light" panose="020B0303030403030204" pitchFamily="34" charset="-78"/>
              </a:rPr>
              <a:t>قوله تعالى: </a:t>
            </a:r>
            <a:r>
              <a:rPr lang="ar-SA" sz="2500" dirty="0">
                <a:solidFill>
                  <a:schemeClr val="bg2">
                    <a:lumMod val="10000"/>
                  </a:schemeClr>
                </a:solidFill>
                <a:latin typeface="Dubai Light" panose="020B0303030403030204" pitchFamily="34" charset="-78"/>
                <a:cs typeface="Dubai Light" panose="020B0303030403030204" pitchFamily="34" charset="-78"/>
              </a:rPr>
              <a:t>﴿</a:t>
            </a:r>
            <a:r>
              <a:rPr lang="ar-SA" sz="2600" dirty="0">
                <a:solidFill>
                  <a:schemeClr val="accent1">
                    <a:lumMod val="75000"/>
                  </a:schemeClr>
                </a:solidFill>
                <a:latin typeface="Dubai" panose="020B0503030403030204" pitchFamily="34" charset="-78"/>
                <a:cs typeface="Dubai" panose="020B0503030403030204" pitchFamily="34" charset="-78"/>
              </a:rPr>
              <a:t>مَا عَلَى الْمُحْسِنِينَ مِنْ سَبِيلٍ</a:t>
            </a:r>
            <a:r>
              <a:rPr lang="ar-SA" sz="2600" dirty="0">
                <a:solidFill>
                  <a:schemeClr val="bg2">
                    <a:lumMod val="10000"/>
                  </a:schemeClr>
                </a:solidFill>
                <a:latin typeface="Dubai Light" panose="020B0303030403030204" pitchFamily="34" charset="-78"/>
                <a:cs typeface="Dubai Light" panose="020B0303030403030204" pitchFamily="34" charset="-78"/>
              </a:rPr>
              <a:t>﴾. </a:t>
            </a:r>
            <a:endParaRPr lang="en-US" sz="2600" dirty="0">
              <a:solidFill>
                <a:schemeClr val="bg2">
                  <a:lumMod val="10000"/>
                </a:schemeClr>
              </a:solidFill>
              <a:latin typeface="Dubai Light" panose="020B0303030403030204" pitchFamily="34" charset="-78"/>
              <a:cs typeface="Dubai Light" panose="020B0303030403030204" pitchFamily="34" charset="-78"/>
            </a:endParaRPr>
          </a:p>
        </p:txBody>
      </p:sp>
      <p:sp>
        <p:nvSpPr>
          <p:cNvPr id="8" name="مستطيل: زوايا علوية مستديرة 7">
            <a:extLst>
              <a:ext uri="{FF2B5EF4-FFF2-40B4-BE49-F238E27FC236}">
                <a16:creationId xmlns="" xmlns:a16="http://schemas.microsoft.com/office/drawing/2014/main" id="{07364FCD-3F1B-4064-A1E0-94A8318C8A91}"/>
              </a:ext>
            </a:extLst>
          </p:cNvPr>
          <p:cNvSpPr/>
          <p:nvPr/>
        </p:nvSpPr>
        <p:spPr>
          <a:xfrm>
            <a:off x="3275856" y="1412776"/>
            <a:ext cx="2279592" cy="721886"/>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2800" dirty="0">
                <a:solidFill>
                  <a:schemeClr val="bg2">
                    <a:lumMod val="10000"/>
                  </a:schemeClr>
                </a:solidFill>
                <a:latin typeface="Dubai" panose="020B0503030403030204" pitchFamily="34" charset="-78"/>
                <a:cs typeface="Dubai" panose="020B0503030403030204" pitchFamily="34" charset="-78"/>
              </a:rPr>
              <a:t>(2) </a:t>
            </a:r>
            <a:r>
              <a:rPr lang="ar-YE" sz="2800" dirty="0">
                <a:solidFill>
                  <a:schemeClr val="bg2">
                    <a:lumMod val="10000"/>
                  </a:schemeClr>
                </a:solidFill>
                <a:effectLst/>
                <a:latin typeface="Dubai" panose="020B0503030403030204" pitchFamily="34" charset="-78"/>
                <a:cs typeface="Dubai" panose="020B0503030403030204" pitchFamily="34" charset="-78"/>
              </a:rPr>
              <a:t>ال</a:t>
            </a:r>
            <a:r>
              <a:rPr lang="ar-SA" sz="2800" dirty="0">
                <a:solidFill>
                  <a:schemeClr val="bg2">
                    <a:lumMod val="10000"/>
                  </a:schemeClr>
                </a:solidFill>
                <a:effectLst/>
                <a:latin typeface="Dubai" panose="020B0503030403030204" pitchFamily="34" charset="-78"/>
                <a:cs typeface="Dubai" panose="020B0503030403030204" pitchFamily="34" charset="-78"/>
              </a:rPr>
              <a:t>سنة النبوية</a:t>
            </a:r>
            <a:endParaRPr lang="en-US" sz="2800" dirty="0">
              <a:solidFill>
                <a:schemeClr val="bg2">
                  <a:lumMod val="10000"/>
                </a:schemeClr>
              </a:solidFill>
              <a:latin typeface="Dubai" panose="020B0503030403030204" pitchFamily="34" charset="-78"/>
              <a:cs typeface="Dubai" panose="020B0503030403030204" pitchFamily="34" charset="-78"/>
            </a:endParaRPr>
          </a:p>
        </p:txBody>
      </p:sp>
      <p:sp>
        <p:nvSpPr>
          <p:cNvPr id="9" name="مستطيل: زوايا مستديرة 8">
            <a:extLst>
              <a:ext uri="{FF2B5EF4-FFF2-40B4-BE49-F238E27FC236}">
                <a16:creationId xmlns="" xmlns:a16="http://schemas.microsoft.com/office/drawing/2014/main" id="{0A5C18BA-14B5-487F-AE90-8283925D86F8}"/>
              </a:ext>
            </a:extLst>
          </p:cNvPr>
          <p:cNvSpPr/>
          <p:nvPr/>
        </p:nvSpPr>
        <p:spPr>
          <a:xfrm>
            <a:off x="2915816" y="2128650"/>
            <a:ext cx="2992380" cy="1732398"/>
          </a:xfrm>
          <a:prstGeom prst="roundRect">
            <a:avLst/>
          </a:prstGeom>
          <a:solidFill>
            <a:schemeClr val="accent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ar-SA" sz="2400" dirty="0">
                <a:solidFill>
                  <a:schemeClr val="bg2">
                    <a:lumMod val="10000"/>
                  </a:schemeClr>
                </a:solidFill>
                <a:latin typeface="Dubai Light" panose="020B0303030403030204" pitchFamily="34" charset="-78"/>
                <a:cs typeface="Dubai Light" panose="020B0303030403030204" pitchFamily="34" charset="-78"/>
              </a:rPr>
              <a:t>من أعظم مصادر القواعد، وقد جرت جملةٌ من النّصوص مجرى القاعدة عند العلماء، </a:t>
            </a:r>
            <a:r>
              <a:rPr lang="ar-SA" sz="2400" dirty="0">
                <a:solidFill>
                  <a:schemeClr val="accent1">
                    <a:lumMod val="75000"/>
                  </a:schemeClr>
                </a:solidFill>
                <a:latin typeface="Dubai" panose="020B0503030403030204" pitchFamily="34" charset="-78"/>
                <a:cs typeface="Dubai" panose="020B0503030403030204" pitchFamily="34" charset="-78"/>
              </a:rPr>
              <a:t>ومن ذلك: </a:t>
            </a:r>
            <a:r>
              <a:rPr lang="ar-SA" sz="2600" dirty="0">
                <a:solidFill>
                  <a:schemeClr val="bg2">
                    <a:lumMod val="10000"/>
                  </a:schemeClr>
                </a:solidFill>
                <a:latin typeface="Dubai Light" panose="020B0303030403030204" pitchFamily="34" charset="-78"/>
                <a:cs typeface="Dubai Light" panose="020B0303030403030204" pitchFamily="34" charset="-78"/>
              </a:rPr>
              <a:t>«</a:t>
            </a:r>
            <a:r>
              <a:rPr lang="ar-SA" sz="2600" dirty="0">
                <a:solidFill>
                  <a:schemeClr val="accent1">
                    <a:lumMod val="75000"/>
                  </a:schemeClr>
                </a:solidFill>
                <a:latin typeface="Dubai" panose="020B0503030403030204" pitchFamily="34" charset="-78"/>
                <a:cs typeface="Dubai" panose="020B0503030403030204" pitchFamily="34" charset="-78"/>
              </a:rPr>
              <a:t>لَا ضَرَرَ وَلَا ضِرَارَ</a:t>
            </a:r>
            <a:r>
              <a:rPr lang="ar-SA" sz="2600" dirty="0">
                <a:solidFill>
                  <a:schemeClr val="bg2">
                    <a:lumMod val="10000"/>
                  </a:schemeClr>
                </a:solidFill>
                <a:latin typeface="Dubai Light" panose="020B0303030403030204" pitchFamily="34" charset="-78"/>
                <a:cs typeface="Dubai Light" panose="020B0303030403030204" pitchFamily="34" charset="-78"/>
              </a:rPr>
              <a:t>»</a:t>
            </a:r>
            <a:r>
              <a:rPr lang="ar-SA" sz="2400" dirty="0">
                <a:solidFill>
                  <a:schemeClr val="bg2">
                    <a:lumMod val="10000"/>
                  </a:schemeClr>
                </a:solidFill>
                <a:latin typeface="Dubai Light" panose="020B0303030403030204" pitchFamily="34" charset="-78"/>
                <a:cs typeface="Dubai Light" panose="020B0303030403030204" pitchFamily="34" charset="-78"/>
              </a:rPr>
              <a:t>.</a:t>
            </a:r>
            <a:endParaRPr lang="en-US" sz="24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0" name="مستطيل: زوايا علوية مستديرة 9">
            <a:extLst>
              <a:ext uri="{FF2B5EF4-FFF2-40B4-BE49-F238E27FC236}">
                <a16:creationId xmlns="" xmlns:a16="http://schemas.microsoft.com/office/drawing/2014/main" id="{AFC1E565-F80A-4AD8-84B1-03F12A0D057E}"/>
              </a:ext>
            </a:extLst>
          </p:cNvPr>
          <p:cNvSpPr/>
          <p:nvPr/>
        </p:nvSpPr>
        <p:spPr>
          <a:xfrm>
            <a:off x="251520" y="1412776"/>
            <a:ext cx="2376264" cy="721886"/>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ts val="2400"/>
              </a:lnSpc>
            </a:pPr>
            <a:r>
              <a:rPr lang="ar-SA" sz="2400" dirty="0">
                <a:solidFill>
                  <a:schemeClr val="bg2">
                    <a:lumMod val="10000"/>
                  </a:schemeClr>
                </a:solidFill>
                <a:latin typeface="Dubai" panose="020B0503030403030204" pitchFamily="34" charset="-78"/>
                <a:cs typeface="Dubai" panose="020B0503030403030204" pitchFamily="34" charset="-78"/>
              </a:rPr>
              <a:t>(3) أقوال الصّحابة والتّابعين والأئمّة</a:t>
            </a:r>
            <a:endParaRPr lang="en-US" sz="2400" dirty="0">
              <a:solidFill>
                <a:schemeClr val="bg2">
                  <a:lumMod val="10000"/>
                </a:schemeClr>
              </a:solidFill>
              <a:latin typeface="Dubai" panose="020B0503030403030204" pitchFamily="34" charset="-78"/>
              <a:cs typeface="Dubai" panose="020B0503030403030204" pitchFamily="34" charset="-78"/>
            </a:endParaRPr>
          </a:p>
        </p:txBody>
      </p:sp>
      <p:sp>
        <p:nvSpPr>
          <p:cNvPr id="11" name="مستطيل: زوايا مستديرة 10">
            <a:extLst>
              <a:ext uri="{FF2B5EF4-FFF2-40B4-BE49-F238E27FC236}">
                <a16:creationId xmlns="" xmlns:a16="http://schemas.microsoft.com/office/drawing/2014/main" id="{CB7160A2-BA6D-4CD8-AA0E-D45288705AD7}"/>
              </a:ext>
            </a:extLst>
          </p:cNvPr>
          <p:cNvSpPr/>
          <p:nvPr/>
        </p:nvSpPr>
        <p:spPr>
          <a:xfrm>
            <a:off x="0" y="2132856"/>
            <a:ext cx="2626960" cy="1876413"/>
          </a:xfrm>
          <a:prstGeom prst="roundRect">
            <a:avLst/>
          </a:prstGeom>
          <a:solidFill>
            <a:schemeClr val="accent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chemeClr val="accent1">
                    <a:lumMod val="75000"/>
                  </a:schemeClr>
                </a:solidFill>
                <a:latin typeface="Dubai" panose="020B0503030403030204" pitchFamily="34" charset="-78"/>
                <a:cs typeface="Dubai" panose="020B0503030403030204" pitchFamily="34" charset="-78"/>
              </a:rPr>
              <a:t>من مصادر القواعد: </a:t>
            </a:r>
            <a:r>
              <a:rPr lang="ar-SA" sz="2400" dirty="0">
                <a:solidFill>
                  <a:schemeClr val="bg2">
                    <a:lumMod val="10000"/>
                  </a:schemeClr>
                </a:solidFill>
                <a:latin typeface="Dubai Light" panose="020B0303030403030204" pitchFamily="34" charset="-78"/>
                <a:cs typeface="Dubai Light" panose="020B0303030403030204" pitchFamily="34" charset="-78"/>
              </a:rPr>
              <a:t>الأقوال والعبارات التي وَرَدَت على ألسنتهم.</a:t>
            </a:r>
            <a:endParaRPr lang="en-US" sz="24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2" name="مستطيل: زوايا علوية مستديرة 11">
            <a:extLst>
              <a:ext uri="{FF2B5EF4-FFF2-40B4-BE49-F238E27FC236}">
                <a16:creationId xmlns="" xmlns:a16="http://schemas.microsoft.com/office/drawing/2014/main" id="{AF23FF34-08E4-4CF0-BE44-3B069E405DA3}"/>
              </a:ext>
            </a:extLst>
          </p:cNvPr>
          <p:cNvSpPr/>
          <p:nvPr/>
        </p:nvSpPr>
        <p:spPr>
          <a:xfrm>
            <a:off x="6300192" y="3933056"/>
            <a:ext cx="2279592" cy="721886"/>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2800" dirty="0">
                <a:solidFill>
                  <a:schemeClr val="bg2">
                    <a:lumMod val="10000"/>
                  </a:schemeClr>
                </a:solidFill>
                <a:latin typeface="Dubai" panose="020B0503030403030204" pitchFamily="34" charset="-78"/>
                <a:cs typeface="Dubai" panose="020B0503030403030204" pitchFamily="34" charset="-78"/>
              </a:rPr>
              <a:t>(4) </a:t>
            </a:r>
            <a:r>
              <a:rPr lang="ar-YE" sz="2800" dirty="0">
                <a:solidFill>
                  <a:schemeClr val="bg2">
                    <a:lumMod val="10000"/>
                  </a:schemeClr>
                </a:solidFill>
                <a:effectLst/>
                <a:latin typeface="Dubai" panose="020B0503030403030204" pitchFamily="34" charset="-78"/>
                <a:cs typeface="Dubai" panose="020B0503030403030204" pitchFamily="34" charset="-78"/>
              </a:rPr>
              <a:t>ال</a:t>
            </a:r>
            <a:r>
              <a:rPr lang="ar-SA" sz="2800" dirty="0">
                <a:solidFill>
                  <a:schemeClr val="bg2">
                    <a:lumMod val="10000"/>
                  </a:schemeClr>
                </a:solidFill>
                <a:effectLst/>
                <a:latin typeface="Dubai" panose="020B0503030403030204" pitchFamily="34" charset="-78"/>
                <a:cs typeface="Dubai" panose="020B0503030403030204" pitchFamily="34" charset="-78"/>
              </a:rPr>
              <a:t>فروع الفقهية</a:t>
            </a:r>
            <a:endParaRPr lang="en-US" sz="2800" dirty="0">
              <a:solidFill>
                <a:schemeClr val="bg2">
                  <a:lumMod val="10000"/>
                </a:schemeClr>
              </a:solidFill>
              <a:latin typeface="Dubai" panose="020B0503030403030204" pitchFamily="34" charset="-78"/>
              <a:cs typeface="Dubai" panose="020B0503030403030204" pitchFamily="34" charset="-78"/>
            </a:endParaRPr>
          </a:p>
        </p:txBody>
      </p:sp>
      <p:sp>
        <p:nvSpPr>
          <p:cNvPr id="13" name="مستطيل: زوايا مستديرة 12">
            <a:extLst>
              <a:ext uri="{FF2B5EF4-FFF2-40B4-BE49-F238E27FC236}">
                <a16:creationId xmlns="" xmlns:a16="http://schemas.microsoft.com/office/drawing/2014/main" id="{264FC45A-C052-4DDF-8269-6AF2BA4EBAB2}"/>
              </a:ext>
            </a:extLst>
          </p:cNvPr>
          <p:cNvSpPr/>
          <p:nvPr/>
        </p:nvSpPr>
        <p:spPr>
          <a:xfrm>
            <a:off x="6084168" y="4653136"/>
            <a:ext cx="2788504" cy="1991444"/>
          </a:xfrm>
          <a:prstGeom prst="roundRect">
            <a:avLst/>
          </a:prstGeom>
          <a:solidFill>
            <a:schemeClr val="accent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ar-SA" sz="2400" dirty="0">
                <a:solidFill>
                  <a:schemeClr val="bg2">
                    <a:lumMod val="10000"/>
                  </a:schemeClr>
                </a:solidFill>
                <a:latin typeface="Dubai Light" panose="020B0303030403030204" pitchFamily="34" charset="-78"/>
                <a:cs typeface="Dubai Light" panose="020B0303030403030204" pitchFamily="34" charset="-78"/>
              </a:rPr>
              <a:t>باستقرائها ثمّ النّظر في عِلَلِها ومقاصدها؛ لاستخراج المعاني الجامعة بينها، وصياغتها في قالب قاعدةٍ جامعةٍ. </a:t>
            </a:r>
            <a:endParaRPr lang="en-US" sz="24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4" name="مستطيل: زوايا علوية مستديرة 13">
            <a:extLst>
              <a:ext uri="{FF2B5EF4-FFF2-40B4-BE49-F238E27FC236}">
                <a16:creationId xmlns="" xmlns:a16="http://schemas.microsoft.com/office/drawing/2014/main" id="{920D22A6-765E-464A-8D63-0704698E07F8}"/>
              </a:ext>
            </a:extLst>
          </p:cNvPr>
          <p:cNvSpPr/>
          <p:nvPr/>
        </p:nvSpPr>
        <p:spPr>
          <a:xfrm>
            <a:off x="3275856" y="4149080"/>
            <a:ext cx="2279592" cy="721886"/>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2800" dirty="0">
                <a:solidFill>
                  <a:schemeClr val="bg2">
                    <a:lumMod val="10000"/>
                  </a:schemeClr>
                </a:solidFill>
                <a:latin typeface="Dubai" panose="020B0503030403030204" pitchFamily="34" charset="-78"/>
                <a:cs typeface="Dubai" panose="020B0503030403030204" pitchFamily="34" charset="-78"/>
              </a:rPr>
              <a:t>(5) </a:t>
            </a:r>
            <a:r>
              <a:rPr lang="ar-YE" sz="2800" dirty="0">
                <a:solidFill>
                  <a:schemeClr val="bg2">
                    <a:lumMod val="10000"/>
                  </a:schemeClr>
                </a:solidFill>
                <a:latin typeface="Dubai" panose="020B0503030403030204" pitchFamily="34" charset="-78"/>
                <a:cs typeface="Dubai" panose="020B0503030403030204" pitchFamily="34" charset="-78"/>
              </a:rPr>
              <a:t>أصول الفقه</a:t>
            </a:r>
            <a:endParaRPr lang="en-US" sz="2800" dirty="0">
              <a:solidFill>
                <a:schemeClr val="bg2">
                  <a:lumMod val="10000"/>
                </a:schemeClr>
              </a:solidFill>
              <a:latin typeface="Dubai" panose="020B0503030403030204" pitchFamily="34" charset="-78"/>
              <a:cs typeface="Dubai" panose="020B0503030403030204" pitchFamily="34" charset="-78"/>
            </a:endParaRPr>
          </a:p>
        </p:txBody>
      </p:sp>
      <p:sp>
        <p:nvSpPr>
          <p:cNvPr id="15" name="مستطيل: زوايا مستديرة 14">
            <a:extLst>
              <a:ext uri="{FF2B5EF4-FFF2-40B4-BE49-F238E27FC236}">
                <a16:creationId xmlns="" xmlns:a16="http://schemas.microsoft.com/office/drawing/2014/main" id="{7C3CE638-904D-4511-8AE2-810440A76699}"/>
              </a:ext>
            </a:extLst>
          </p:cNvPr>
          <p:cNvSpPr/>
          <p:nvPr/>
        </p:nvSpPr>
        <p:spPr>
          <a:xfrm>
            <a:off x="3059832" y="4869160"/>
            <a:ext cx="2808312" cy="1728192"/>
          </a:xfrm>
          <a:prstGeom prst="roundRect">
            <a:avLst/>
          </a:prstGeom>
          <a:solidFill>
            <a:schemeClr val="accent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ar-SA" sz="2400" dirty="0">
                <a:solidFill>
                  <a:schemeClr val="bg2">
                    <a:lumMod val="10000"/>
                  </a:schemeClr>
                </a:solidFill>
                <a:latin typeface="Dubai Light" panose="020B0303030403030204" pitchFamily="34" charset="-78"/>
                <a:cs typeface="Dubai Light" panose="020B0303030403030204" pitchFamily="34" charset="-78"/>
              </a:rPr>
              <a:t> بخاصّةٍ المباحث المتعلّقة بالدّلالات. </a:t>
            </a:r>
            <a:r>
              <a:rPr lang="ar-SA" sz="2400" dirty="0">
                <a:solidFill>
                  <a:schemeClr val="accent1">
                    <a:lumMod val="75000"/>
                  </a:schemeClr>
                </a:solidFill>
                <a:latin typeface="Dubai" panose="020B0503030403030204" pitchFamily="34" charset="-78"/>
                <a:cs typeface="Dubai" panose="020B0503030403030204" pitchFamily="34" charset="-78"/>
              </a:rPr>
              <a:t>مثل: </a:t>
            </a:r>
            <a:r>
              <a:rPr lang="ar-SA" sz="2400" dirty="0">
                <a:solidFill>
                  <a:schemeClr val="bg2">
                    <a:lumMod val="10000"/>
                  </a:schemeClr>
                </a:solidFill>
                <a:latin typeface="Dubai Light" panose="020B0303030403030204" pitchFamily="34" charset="-78"/>
                <a:cs typeface="Dubai Light" panose="020B0303030403030204" pitchFamily="34" charset="-78"/>
              </a:rPr>
              <a:t>قاعدة: «</a:t>
            </a:r>
            <a:r>
              <a:rPr lang="ar-SA" sz="2400" dirty="0">
                <a:solidFill>
                  <a:schemeClr val="accent1">
                    <a:lumMod val="75000"/>
                  </a:schemeClr>
                </a:solidFill>
                <a:latin typeface="Dubai" panose="020B0503030403030204" pitchFamily="34" charset="-78"/>
                <a:cs typeface="Dubai" panose="020B0503030403030204" pitchFamily="34" charset="-78"/>
              </a:rPr>
              <a:t>الأصل بقاء ما كان على ما كان</a:t>
            </a:r>
            <a:r>
              <a:rPr lang="ar-SA" sz="2400" dirty="0">
                <a:solidFill>
                  <a:schemeClr val="bg2">
                    <a:lumMod val="10000"/>
                  </a:schemeClr>
                </a:solidFill>
                <a:latin typeface="Dubai Light" panose="020B0303030403030204" pitchFamily="34" charset="-78"/>
                <a:cs typeface="Dubai Light" panose="020B0303030403030204" pitchFamily="34" charset="-78"/>
              </a:rPr>
              <a:t>» فهي مأخوذةٌ من الاستصحاب.</a:t>
            </a:r>
            <a:endParaRPr lang="en-US" sz="24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6" name="مستطيل: زوايا علوية مستديرة 15">
            <a:extLst>
              <a:ext uri="{FF2B5EF4-FFF2-40B4-BE49-F238E27FC236}">
                <a16:creationId xmlns="" xmlns:a16="http://schemas.microsoft.com/office/drawing/2014/main" id="{45AB07DB-8E9B-477C-A0C7-DEAAB8E504B6}"/>
              </a:ext>
            </a:extLst>
          </p:cNvPr>
          <p:cNvSpPr/>
          <p:nvPr/>
        </p:nvSpPr>
        <p:spPr>
          <a:xfrm>
            <a:off x="323528" y="4293096"/>
            <a:ext cx="2279592" cy="721886"/>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2400" dirty="0">
                <a:solidFill>
                  <a:schemeClr val="bg2">
                    <a:lumMod val="10000"/>
                  </a:schemeClr>
                </a:solidFill>
                <a:latin typeface="Dubai" panose="020B0503030403030204" pitchFamily="34" charset="-78"/>
                <a:cs typeface="Dubai" panose="020B0503030403030204" pitchFamily="34" charset="-78"/>
              </a:rPr>
              <a:t>(6) الاستدلال والاستنباط</a:t>
            </a:r>
            <a:endParaRPr lang="en-US" sz="2400" dirty="0">
              <a:solidFill>
                <a:schemeClr val="bg2">
                  <a:lumMod val="10000"/>
                </a:schemeClr>
              </a:solidFill>
              <a:latin typeface="Dubai" panose="020B0503030403030204" pitchFamily="34" charset="-78"/>
              <a:cs typeface="Dubai" panose="020B0503030403030204" pitchFamily="34" charset="-78"/>
            </a:endParaRPr>
          </a:p>
        </p:txBody>
      </p:sp>
      <p:sp>
        <p:nvSpPr>
          <p:cNvPr id="17" name="مستطيل: زوايا مستديرة 16">
            <a:extLst>
              <a:ext uri="{FF2B5EF4-FFF2-40B4-BE49-F238E27FC236}">
                <a16:creationId xmlns="" xmlns:a16="http://schemas.microsoft.com/office/drawing/2014/main" id="{230DB2F8-E82F-435A-B21A-12F713C60C13}"/>
              </a:ext>
            </a:extLst>
          </p:cNvPr>
          <p:cNvSpPr/>
          <p:nvPr/>
        </p:nvSpPr>
        <p:spPr>
          <a:xfrm>
            <a:off x="251520" y="5085185"/>
            <a:ext cx="2626960" cy="1080119"/>
          </a:xfrm>
          <a:prstGeom prst="roundRect">
            <a:avLst/>
          </a:prstGeom>
          <a:solidFill>
            <a:schemeClr val="accent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chemeClr val="accent1">
                    <a:lumMod val="75000"/>
                  </a:schemeClr>
                </a:solidFill>
                <a:latin typeface="Dubai" panose="020B0503030403030204" pitchFamily="34" charset="-78"/>
                <a:cs typeface="Dubai" panose="020B0503030403030204" pitchFamily="34" charset="-78"/>
              </a:rPr>
              <a:t>ولذلك طرقٌ، منها: </a:t>
            </a:r>
            <a:r>
              <a:rPr lang="ar-SA" sz="2400" dirty="0">
                <a:solidFill>
                  <a:schemeClr val="bg2">
                    <a:lumMod val="10000"/>
                  </a:schemeClr>
                </a:solidFill>
                <a:latin typeface="Dubai Light" panose="020B0303030403030204" pitchFamily="34" charset="-78"/>
                <a:cs typeface="Dubai Light" panose="020B0303030403030204" pitchFamily="34" charset="-78"/>
              </a:rPr>
              <a:t>الاستقراء، والقياس، والعقل.</a:t>
            </a:r>
          </a:p>
        </p:txBody>
      </p:sp>
      <p:sp>
        <p:nvSpPr>
          <p:cNvPr id="18" name="Slide Number Placeholder 4"/>
          <p:cNvSpPr txBox="1">
            <a:spLocks/>
          </p:cNvSpPr>
          <p:nvPr/>
        </p:nvSpPr>
        <p:spPr>
          <a:xfrm>
            <a:off x="323528" y="6237312"/>
            <a:ext cx="762000" cy="365125"/>
          </a:xfrm>
          <a:prstGeom prst="ellipse">
            <a:avLst/>
          </a:prstGeom>
          <a:solidFill>
            <a:srgbClr val="C00000"/>
          </a:solid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B81E59-9D79-4EE7-A6CF-7EFA87774B78}" type="slidenum">
              <a:rPr kumimoji="0" lang="ar-SA" sz="2000" b="1"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ar-SA"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9694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p:txBody>
          <a:bodyPr/>
          <a:lstStyle/>
          <a:p>
            <a:pPr algn="ctr" rtl="1"/>
            <a:r>
              <a:rPr lang="ar-SA" dirty="0"/>
              <a:t>الفرق بين القواعد الفقهيّة وما يشبهها</a:t>
            </a:r>
          </a:p>
        </p:txBody>
      </p:sp>
      <p:sp>
        <p:nvSpPr>
          <p:cNvPr id="7" name="شكل حر: شكل 6">
            <a:hlinkClick r:id="rId2" action="ppaction://hlinksldjump"/>
            <a:extLst>
              <a:ext uri="{FF2B5EF4-FFF2-40B4-BE49-F238E27FC236}">
                <a16:creationId xmlns="" xmlns:a16="http://schemas.microsoft.com/office/drawing/2014/main" id="{1196E649-BAB8-4BA6-AD6F-1FA33E6129CF}"/>
              </a:ext>
            </a:extLst>
          </p:cNvPr>
          <p:cNvSpPr/>
          <p:nvPr/>
        </p:nvSpPr>
        <p:spPr>
          <a:xfrm>
            <a:off x="1403648" y="1634332"/>
            <a:ext cx="3043633" cy="2010692"/>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5000"/>
                </a:moveTo>
                <a:lnTo>
                  <a:pt x="2000" y="0"/>
                </a:lnTo>
                <a:lnTo>
                  <a:pt x="8000" y="0"/>
                </a:lnTo>
                <a:lnTo>
                  <a:pt x="10000" y="5000"/>
                </a:lnTo>
                <a:lnTo>
                  <a:pt x="8000" y="10000"/>
                </a:lnTo>
                <a:lnTo>
                  <a:pt x="2000" y="10000"/>
                </a:lnTo>
                <a:lnTo>
                  <a:pt x="0" y="500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788510" tIns="91440" rIns="788510" bIns="91440" numCol="1" spcCol="1270" anchor="ctr" anchorCtr="0">
            <a:noAutofit/>
          </a:bodyPr>
          <a:lstStyle/>
          <a:p>
            <a:pPr marL="0" lvl="0" indent="0" algn="ctr" defTabSz="1066800">
              <a:lnSpc>
                <a:spcPts val="3000"/>
              </a:lnSpc>
              <a:spcBef>
                <a:spcPct val="0"/>
              </a:spcBef>
              <a:spcAft>
                <a:spcPct val="35000"/>
              </a:spcAft>
              <a:buNone/>
            </a:pPr>
            <a:r>
              <a:rPr lang="ar-SA" sz="2400" kern="1200" dirty="0">
                <a:solidFill>
                  <a:sysClr val="windowText" lastClr="000000"/>
                </a:solidFill>
                <a:latin typeface="Dubai Light" panose="020B0303030403030204" pitchFamily="34" charset="-78"/>
                <a:cs typeface="Dubai Light" panose="020B0303030403030204" pitchFamily="34" charset="-78"/>
              </a:rPr>
              <a:t>الفرق بين القواعد الفقهيّة والنّظريّات الفقهيّة</a:t>
            </a:r>
            <a:endParaRPr lang="en-US" sz="2400" kern="1200" dirty="0">
              <a:solidFill>
                <a:sysClr val="windowText" lastClr="000000"/>
              </a:solidFill>
              <a:latin typeface="Dubai Light" panose="020B0303030403030204" pitchFamily="34" charset="-78"/>
              <a:cs typeface="Dubai Light" panose="020B0303030403030204" pitchFamily="34" charset="-78"/>
            </a:endParaRPr>
          </a:p>
        </p:txBody>
      </p:sp>
      <p:sp>
        <p:nvSpPr>
          <p:cNvPr id="8" name="شكل حر: شكل 7">
            <a:hlinkClick r:id="rId3" action="ppaction://hlinksldjump"/>
            <a:extLst>
              <a:ext uri="{FF2B5EF4-FFF2-40B4-BE49-F238E27FC236}">
                <a16:creationId xmlns="" xmlns:a16="http://schemas.microsoft.com/office/drawing/2014/main" id="{A9926A85-61F3-4386-8F0A-ADC02E8CF712}"/>
              </a:ext>
            </a:extLst>
          </p:cNvPr>
          <p:cNvSpPr/>
          <p:nvPr/>
        </p:nvSpPr>
        <p:spPr>
          <a:xfrm>
            <a:off x="4696718" y="1634332"/>
            <a:ext cx="2971626" cy="182706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5000"/>
                </a:moveTo>
                <a:lnTo>
                  <a:pt x="2000" y="0"/>
                </a:lnTo>
                <a:lnTo>
                  <a:pt x="8000" y="0"/>
                </a:lnTo>
                <a:lnTo>
                  <a:pt x="10000" y="5000"/>
                </a:lnTo>
                <a:lnTo>
                  <a:pt x="8000" y="10000"/>
                </a:lnTo>
                <a:lnTo>
                  <a:pt x="2000" y="10000"/>
                </a:lnTo>
                <a:lnTo>
                  <a:pt x="0" y="500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788510" tIns="91440" rIns="788510" bIns="91440" numCol="1" spcCol="1270" anchor="ctr" anchorCtr="0">
            <a:noAutofit/>
          </a:bodyPr>
          <a:lstStyle/>
          <a:p>
            <a:pPr marL="0" lvl="0" indent="0" algn="ctr" defTabSz="1066800">
              <a:lnSpc>
                <a:spcPts val="3000"/>
              </a:lnSpc>
              <a:spcBef>
                <a:spcPct val="0"/>
              </a:spcBef>
              <a:spcAft>
                <a:spcPct val="35000"/>
              </a:spcAft>
              <a:buNone/>
            </a:pPr>
            <a:r>
              <a:rPr lang="ar-SA" sz="2400" kern="1200" dirty="0">
                <a:solidFill>
                  <a:sysClr val="windowText" lastClr="000000"/>
                </a:solidFill>
                <a:latin typeface="Dubai Light" panose="020B0303030403030204" pitchFamily="34" charset="-78"/>
                <a:cs typeface="Dubai Light" panose="020B0303030403030204" pitchFamily="34" charset="-78"/>
              </a:rPr>
              <a:t>الفرق بين القواعد الفقهيّة والضّوابط الفقهيّة</a:t>
            </a:r>
            <a:endParaRPr lang="en-US" sz="2400" kern="1200" dirty="0">
              <a:solidFill>
                <a:sysClr val="windowText" lastClr="000000"/>
              </a:solidFill>
              <a:latin typeface="Dubai Light" panose="020B0303030403030204" pitchFamily="34" charset="-78"/>
              <a:cs typeface="Dubai Light" panose="020B0303030403030204" pitchFamily="34" charset="-78"/>
            </a:endParaRPr>
          </a:p>
        </p:txBody>
      </p:sp>
      <p:sp>
        <p:nvSpPr>
          <p:cNvPr id="10" name="شكل حر: شكل 9">
            <a:hlinkClick r:id="rId4" action="ppaction://hlinksldjump"/>
            <a:extLst>
              <a:ext uri="{FF2B5EF4-FFF2-40B4-BE49-F238E27FC236}">
                <a16:creationId xmlns="" xmlns:a16="http://schemas.microsoft.com/office/drawing/2014/main" id="{FA0AC0F8-592D-4995-8477-5FA367F3FC6A}"/>
              </a:ext>
            </a:extLst>
          </p:cNvPr>
          <p:cNvSpPr/>
          <p:nvPr/>
        </p:nvSpPr>
        <p:spPr>
          <a:xfrm>
            <a:off x="3131840" y="3861048"/>
            <a:ext cx="2971626" cy="201622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5000"/>
                </a:moveTo>
                <a:lnTo>
                  <a:pt x="2000" y="0"/>
                </a:lnTo>
                <a:lnTo>
                  <a:pt x="8000" y="0"/>
                </a:lnTo>
                <a:lnTo>
                  <a:pt x="10000" y="5000"/>
                </a:lnTo>
                <a:lnTo>
                  <a:pt x="8000" y="10000"/>
                </a:lnTo>
                <a:lnTo>
                  <a:pt x="2000" y="10000"/>
                </a:lnTo>
                <a:lnTo>
                  <a:pt x="0" y="500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788510" tIns="91440" rIns="788510" bIns="91440" numCol="1" spcCol="1270" anchor="ctr" anchorCtr="0">
            <a:noAutofit/>
          </a:bodyPr>
          <a:lstStyle/>
          <a:p>
            <a:pPr marL="0" lvl="0" indent="0" algn="ctr" defTabSz="1066800">
              <a:lnSpc>
                <a:spcPts val="3000"/>
              </a:lnSpc>
              <a:spcBef>
                <a:spcPct val="0"/>
              </a:spcBef>
              <a:spcAft>
                <a:spcPct val="35000"/>
              </a:spcAft>
              <a:buNone/>
            </a:pPr>
            <a:r>
              <a:rPr lang="ar-SA" sz="2400" kern="1200" dirty="0">
                <a:solidFill>
                  <a:sysClr val="windowText" lastClr="000000"/>
                </a:solidFill>
                <a:latin typeface="Dubai Light" panose="020B0303030403030204" pitchFamily="34" charset="-78"/>
                <a:cs typeface="Dubai Light" panose="020B0303030403030204" pitchFamily="34" charset="-78"/>
              </a:rPr>
              <a:t>الفرق بين القواعد الفقهيّة والقواعد الأصوليّة</a:t>
            </a:r>
            <a:endParaRPr lang="en-US" sz="2400" kern="1200" dirty="0">
              <a:solidFill>
                <a:sysClr val="windowText" lastClr="000000"/>
              </a:solidFill>
              <a:latin typeface="Dubai Light" panose="020B0303030403030204" pitchFamily="34" charset="-78"/>
              <a:cs typeface="Dubai Light" panose="020B0303030403030204" pitchFamily="34" charset="-78"/>
            </a:endParaRPr>
          </a:p>
        </p:txBody>
      </p:sp>
      <p:sp>
        <p:nvSpPr>
          <p:cNvPr id="6" name="Slide Number Placeholder 4"/>
          <p:cNvSpPr txBox="1">
            <a:spLocks/>
          </p:cNvSpPr>
          <p:nvPr/>
        </p:nvSpPr>
        <p:spPr>
          <a:xfrm>
            <a:off x="251520" y="6237312"/>
            <a:ext cx="762000" cy="365125"/>
          </a:xfrm>
          <a:prstGeom prst="ellipse">
            <a:avLst/>
          </a:prstGeom>
          <a:solidFill>
            <a:srgbClr val="C00000"/>
          </a:solidFill>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B81E59-9D79-4EE7-A6CF-7EFA87774B78}" type="slidenum">
              <a:rPr kumimoji="0" lang="ar-SA" sz="9600" b="1"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ar-SA" sz="24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6046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p:txBody>
          <a:bodyPr/>
          <a:lstStyle/>
          <a:p>
            <a:r>
              <a:rPr lang="ar-SA" dirty="0"/>
              <a:t>الفرق بين القواعد الفقهيّة والضّوابط الفقهيّة</a:t>
            </a:r>
          </a:p>
        </p:txBody>
      </p:sp>
      <p:sp>
        <p:nvSpPr>
          <p:cNvPr id="13" name="مستطيل: زوايا مستديرة 12">
            <a:extLst>
              <a:ext uri="{FF2B5EF4-FFF2-40B4-BE49-F238E27FC236}">
                <a16:creationId xmlns="" xmlns:a16="http://schemas.microsoft.com/office/drawing/2014/main" id="{AE1B7D64-81DB-45AE-A720-8EF1516CC721}"/>
              </a:ext>
            </a:extLst>
          </p:cNvPr>
          <p:cNvSpPr/>
          <p:nvPr/>
        </p:nvSpPr>
        <p:spPr>
          <a:xfrm>
            <a:off x="3419872" y="1370934"/>
            <a:ext cx="2304256" cy="814777"/>
          </a:xfrm>
          <a:prstGeom prst="roundRect">
            <a:avLst/>
          </a:pr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69" tIns="74669" rIns="74669" bIns="74669" numCol="1" spcCol="1270" anchor="ctr" anchorCtr="0">
            <a:noAutofit/>
          </a:bodyPr>
          <a:lstStyle/>
          <a:p>
            <a:pPr marL="0" lvl="0" indent="0" algn="ctr" defTabSz="1066800">
              <a:spcBef>
                <a:spcPct val="0"/>
              </a:spcBef>
              <a:spcAft>
                <a:spcPct val="35000"/>
              </a:spcAft>
              <a:buNone/>
            </a:pPr>
            <a:r>
              <a:rPr lang="ar-SA" sz="2600" b="1" kern="1200" dirty="0">
                <a:solidFill>
                  <a:schemeClr val="bg2">
                    <a:lumMod val="10000"/>
                  </a:schemeClr>
                </a:solidFill>
                <a:latin typeface="Dubai" panose="020B0503030403030204" pitchFamily="34" charset="-78"/>
                <a:cs typeface="Dubai" panose="020B0503030403030204" pitchFamily="34" charset="-78"/>
              </a:rPr>
              <a:t>للعلماء توجّهان في تعريف الضّابط</a:t>
            </a:r>
            <a:endParaRPr lang="en-US" sz="2600" b="1" kern="1200" dirty="0">
              <a:solidFill>
                <a:schemeClr val="bg2">
                  <a:lumMod val="10000"/>
                </a:schemeClr>
              </a:solidFill>
              <a:latin typeface="Dubai" panose="020B0503030403030204" pitchFamily="34" charset="-78"/>
              <a:cs typeface="Dubai" panose="020B0503030403030204" pitchFamily="34" charset="-78"/>
            </a:endParaRPr>
          </a:p>
        </p:txBody>
      </p:sp>
      <p:sp>
        <p:nvSpPr>
          <p:cNvPr id="14" name="مستطيل: زوايا مستديرة 13">
            <a:extLst>
              <a:ext uri="{FF2B5EF4-FFF2-40B4-BE49-F238E27FC236}">
                <a16:creationId xmlns="" xmlns:a16="http://schemas.microsoft.com/office/drawing/2014/main" id="{97B0F235-F257-469E-A430-D59F625C1189}"/>
              </a:ext>
            </a:extLst>
          </p:cNvPr>
          <p:cNvSpPr/>
          <p:nvPr/>
        </p:nvSpPr>
        <p:spPr>
          <a:xfrm>
            <a:off x="5580112" y="2492896"/>
            <a:ext cx="2448272" cy="936104"/>
          </a:xfrm>
          <a:prstGeom prst="roundRect">
            <a:avLst/>
          </a:pr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69" tIns="74669" rIns="74669" bIns="74669" numCol="1" spcCol="1270" anchor="ctr" anchorCtr="0">
            <a:noAutofit/>
          </a:bodyPr>
          <a:lstStyle/>
          <a:p>
            <a:pPr marL="0" lvl="0" indent="0" algn="ctr" defTabSz="1066800">
              <a:lnSpc>
                <a:spcPts val="2700"/>
              </a:lnSpc>
              <a:spcBef>
                <a:spcPct val="0"/>
              </a:spcBef>
              <a:buNone/>
            </a:pPr>
            <a:r>
              <a:rPr lang="ar-SA" sz="2600" b="0" kern="1200" dirty="0">
                <a:solidFill>
                  <a:schemeClr val="bg2">
                    <a:lumMod val="10000"/>
                  </a:schemeClr>
                </a:solidFill>
                <a:latin typeface="Dubai" panose="020B0503030403030204" pitchFamily="34" charset="-78"/>
                <a:cs typeface="Dubai" panose="020B0503030403030204" pitchFamily="34" charset="-78"/>
              </a:rPr>
              <a:t>(1) من عرَّف الضّابط بتعريف القاعدة</a:t>
            </a:r>
            <a:endParaRPr lang="en-US" sz="2600" b="0" kern="1200" dirty="0">
              <a:solidFill>
                <a:schemeClr val="bg2">
                  <a:lumMod val="10000"/>
                </a:schemeClr>
              </a:solidFill>
              <a:latin typeface="Dubai" panose="020B0503030403030204" pitchFamily="34" charset="-78"/>
              <a:cs typeface="Dubai" panose="020B0503030403030204" pitchFamily="34" charset="-78"/>
            </a:endParaRPr>
          </a:p>
        </p:txBody>
      </p:sp>
      <p:sp>
        <p:nvSpPr>
          <p:cNvPr id="15" name="مستطيل: زوايا مستديرة 14">
            <a:extLst>
              <a:ext uri="{FF2B5EF4-FFF2-40B4-BE49-F238E27FC236}">
                <a16:creationId xmlns="" xmlns:a16="http://schemas.microsoft.com/office/drawing/2014/main" id="{209852F1-005A-4ED8-9214-0F7BF01FAE83}"/>
              </a:ext>
            </a:extLst>
          </p:cNvPr>
          <p:cNvSpPr/>
          <p:nvPr/>
        </p:nvSpPr>
        <p:spPr>
          <a:xfrm>
            <a:off x="5292080" y="3645024"/>
            <a:ext cx="3024336" cy="2223448"/>
          </a:xfrm>
          <a:prstGeom prst="round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69" tIns="74669" rIns="74669" bIns="74669" numCol="1" spcCol="1270" anchor="ctr" anchorCtr="0">
            <a:noAutofit/>
          </a:bodyPr>
          <a:lstStyle/>
          <a:p>
            <a:pPr marL="0" lvl="0" indent="0" algn="ctr" defTabSz="1066800">
              <a:spcBef>
                <a:spcPct val="0"/>
              </a:spcBef>
              <a:spcAft>
                <a:spcPct val="35000"/>
              </a:spcAft>
              <a:buNone/>
            </a:pPr>
            <a:r>
              <a:rPr lang="ar-SA" sz="2400" b="0" kern="1200" dirty="0">
                <a:solidFill>
                  <a:schemeClr val="bg2">
                    <a:lumMod val="10000"/>
                  </a:schemeClr>
                </a:solidFill>
                <a:latin typeface="Dubai Light" panose="020B0303030403030204" pitchFamily="34" charset="-78"/>
                <a:cs typeface="Dubai Light" panose="020B0303030403030204" pitchFamily="34" charset="-78"/>
              </a:rPr>
              <a:t>هذا منهج عامّة المتقدّمين من العلماء، وعلى هذا لفظ القاعدة أوسع من الضّابط؛ لأنّه يطلق على القاعدة والضّابط.</a:t>
            </a:r>
            <a:endParaRPr lang="en-US" sz="2400" b="0"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6" name="مستطيل: زوايا مستديرة 15">
            <a:extLst>
              <a:ext uri="{FF2B5EF4-FFF2-40B4-BE49-F238E27FC236}">
                <a16:creationId xmlns="" xmlns:a16="http://schemas.microsoft.com/office/drawing/2014/main" id="{F9296416-46BD-4B8F-9054-B887B93230EC}"/>
              </a:ext>
            </a:extLst>
          </p:cNvPr>
          <p:cNvSpPr/>
          <p:nvPr/>
        </p:nvSpPr>
        <p:spPr>
          <a:xfrm>
            <a:off x="2195736" y="2492896"/>
            <a:ext cx="2448272" cy="872552"/>
          </a:xfrm>
          <a:prstGeom prst="roundRect">
            <a:avLst/>
          </a:pr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69" tIns="74669" rIns="74669" bIns="74669" numCol="1" spcCol="1270" anchor="ctr" anchorCtr="0">
            <a:noAutofit/>
          </a:bodyPr>
          <a:lstStyle/>
          <a:p>
            <a:pPr marL="0" lvl="0" indent="0" algn="ctr" defTabSz="1066800">
              <a:lnSpc>
                <a:spcPts val="2700"/>
              </a:lnSpc>
              <a:spcBef>
                <a:spcPct val="0"/>
              </a:spcBef>
              <a:buNone/>
            </a:pPr>
            <a:r>
              <a:rPr lang="ar-SA" sz="2400" b="0" kern="1200" dirty="0">
                <a:solidFill>
                  <a:schemeClr val="bg2">
                    <a:lumMod val="10000"/>
                  </a:schemeClr>
                </a:solidFill>
                <a:latin typeface="Dubai" panose="020B0503030403030204" pitchFamily="34" charset="-78"/>
                <a:cs typeface="Dubai" panose="020B0503030403030204" pitchFamily="34" charset="-78"/>
              </a:rPr>
              <a:t>(2) من فرَّق بين القاعدة والضّابط</a:t>
            </a:r>
            <a:endParaRPr lang="en-US" sz="2400" b="0" kern="1200" dirty="0">
              <a:solidFill>
                <a:schemeClr val="bg2">
                  <a:lumMod val="10000"/>
                </a:schemeClr>
              </a:solidFill>
              <a:latin typeface="Dubai" panose="020B0503030403030204" pitchFamily="34" charset="-78"/>
              <a:cs typeface="Dubai" panose="020B0503030403030204" pitchFamily="34" charset="-78"/>
            </a:endParaRPr>
          </a:p>
        </p:txBody>
      </p:sp>
      <p:sp>
        <p:nvSpPr>
          <p:cNvPr id="18" name="مستطيل: زوايا مستديرة 17">
            <a:extLst>
              <a:ext uri="{FF2B5EF4-FFF2-40B4-BE49-F238E27FC236}">
                <a16:creationId xmlns="" xmlns:a16="http://schemas.microsoft.com/office/drawing/2014/main" id="{17EACB0E-49A0-4244-91E7-48E1EDACF356}"/>
              </a:ext>
            </a:extLst>
          </p:cNvPr>
          <p:cNvSpPr/>
          <p:nvPr/>
        </p:nvSpPr>
        <p:spPr>
          <a:xfrm>
            <a:off x="1979712" y="3645024"/>
            <a:ext cx="2880320" cy="2736304"/>
          </a:xfrm>
          <a:prstGeom prst="round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69" tIns="74669" rIns="74669" bIns="74669" numCol="1" spcCol="1270" anchor="ctr" anchorCtr="0">
            <a:noAutofit/>
          </a:bodyPr>
          <a:lstStyle/>
          <a:p>
            <a:pPr marL="0" lvl="0" indent="0" algn="ctr" defTabSz="1066800">
              <a:spcBef>
                <a:spcPct val="0"/>
              </a:spcBef>
              <a:spcAft>
                <a:spcPct val="35000"/>
              </a:spcAft>
              <a:buNone/>
            </a:pPr>
            <a:r>
              <a:rPr lang="ar-SA" sz="2600" b="0" kern="1200" dirty="0">
                <a:solidFill>
                  <a:schemeClr val="bg2">
                    <a:lumMod val="10000"/>
                  </a:schemeClr>
                </a:solidFill>
                <a:latin typeface="Dubai Light" panose="020B0303030403030204" pitchFamily="34" charset="-78"/>
                <a:cs typeface="Dubai Light" panose="020B0303030403030204" pitchFamily="34" charset="-78"/>
              </a:rPr>
              <a:t>كابن السبكي؛ فجعل «</a:t>
            </a:r>
            <a:r>
              <a:rPr lang="ar-SA" sz="2600" dirty="0">
                <a:solidFill>
                  <a:schemeClr val="bg2">
                    <a:lumMod val="10000"/>
                  </a:schemeClr>
                </a:solidFill>
                <a:latin typeface="Dubai" panose="020B0503030403030204" pitchFamily="34" charset="-78"/>
                <a:cs typeface="Dubai" panose="020B0503030403030204" pitchFamily="34" charset="-78"/>
              </a:rPr>
              <a:t>القاعدة</a:t>
            </a:r>
            <a:r>
              <a:rPr lang="ar-SA" sz="2600" b="0" kern="1200" dirty="0">
                <a:solidFill>
                  <a:schemeClr val="bg2">
                    <a:lumMod val="10000"/>
                  </a:schemeClr>
                </a:solidFill>
                <a:latin typeface="Dubai Light" panose="020B0303030403030204" pitchFamily="34" charset="-78"/>
                <a:cs typeface="Dubai Light" panose="020B0303030403030204" pitchFamily="34" charset="-78"/>
              </a:rPr>
              <a:t>»: ما نَظَمَ صورًا متشابهةً من أبوابٍ شتّى. أمّا «</a:t>
            </a:r>
            <a:r>
              <a:rPr lang="ar-SA" sz="2600" b="0" kern="1200" dirty="0">
                <a:solidFill>
                  <a:schemeClr val="bg2">
                    <a:lumMod val="10000"/>
                  </a:schemeClr>
                </a:solidFill>
                <a:latin typeface="Dubai" panose="020B0503030403030204" pitchFamily="34" charset="-78"/>
                <a:cs typeface="Dubai" panose="020B0503030403030204" pitchFamily="34" charset="-78"/>
              </a:rPr>
              <a:t>الضّابط</a:t>
            </a:r>
            <a:r>
              <a:rPr lang="ar-SA" sz="2600" b="0" kern="1200" dirty="0">
                <a:solidFill>
                  <a:schemeClr val="bg2">
                    <a:lumMod val="10000"/>
                  </a:schemeClr>
                </a:solidFill>
                <a:latin typeface="Dubai Light" panose="020B0303030403030204" pitchFamily="34" charset="-78"/>
                <a:cs typeface="Dubai Light" panose="020B0303030403030204" pitchFamily="34" charset="-78"/>
              </a:rPr>
              <a:t>»: فما نَظَمَ صورًا متشابهةً، ولكن من بابٍ واحدٍ.</a:t>
            </a:r>
            <a:endParaRPr lang="en-US" sz="2600" b="0" kern="1200" dirty="0">
              <a:solidFill>
                <a:schemeClr val="bg2">
                  <a:lumMod val="10000"/>
                </a:schemeClr>
              </a:solidFill>
              <a:latin typeface="Dubai Light" panose="020B0303030403030204" pitchFamily="34" charset="-78"/>
              <a:cs typeface="Dubai Light" panose="020B0303030403030204" pitchFamily="34" charset="-78"/>
            </a:endParaRPr>
          </a:p>
        </p:txBody>
      </p:sp>
      <p:cxnSp>
        <p:nvCxnSpPr>
          <p:cNvPr id="22" name="موصل: على شكل مرفق 21">
            <a:extLst>
              <a:ext uri="{FF2B5EF4-FFF2-40B4-BE49-F238E27FC236}">
                <a16:creationId xmlns="" xmlns:a16="http://schemas.microsoft.com/office/drawing/2014/main" id="{7EA77EE9-0262-42C0-9859-B0D46A0E0707}"/>
              </a:ext>
            </a:extLst>
          </p:cNvPr>
          <p:cNvCxnSpPr>
            <a:stCxn id="13" idx="2"/>
            <a:endCxn id="14" idx="0"/>
          </p:cNvCxnSpPr>
          <p:nvPr/>
        </p:nvCxnSpPr>
        <p:spPr>
          <a:xfrm rot="16200000" flipH="1">
            <a:off x="5534532" y="1223179"/>
            <a:ext cx="307185" cy="2232248"/>
          </a:xfrm>
          <a:prstGeom prst="bentConnector3">
            <a:avLst>
              <a:gd name="adj1"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موصل: على شكل مرفق 23">
            <a:extLst>
              <a:ext uri="{FF2B5EF4-FFF2-40B4-BE49-F238E27FC236}">
                <a16:creationId xmlns="" xmlns:a16="http://schemas.microsoft.com/office/drawing/2014/main" id="{232B38ED-8F52-4AF0-B755-EFAA3E609D04}"/>
              </a:ext>
            </a:extLst>
          </p:cNvPr>
          <p:cNvCxnSpPr>
            <a:stCxn id="13" idx="2"/>
            <a:endCxn id="16" idx="0"/>
          </p:cNvCxnSpPr>
          <p:nvPr/>
        </p:nvCxnSpPr>
        <p:spPr>
          <a:xfrm rot="5400000">
            <a:off x="3842344" y="1763239"/>
            <a:ext cx="307185" cy="1152128"/>
          </a:xfrm>
          <a:prstGeom prst="bentConnector3">
            <a:avLst>
              <a:gd name="adj1"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رابط مستقيم 25">
            <a:extLst>
              <a:ext uri="{FF2B5EF4-FFF2-40B4-BE49-F238E27FC236}">
                <a16:creationId xmlns="" xmlns:a16="http://schemas.microsoft.com/office/drawing/2014/main" id="{3CF709CA-EA83-4E55-802C-90B59399E5F9}"/>
              </a:ext>
            </a:extLst>
          </p:cNvPr>
          <p:cNvCxnSpPr>
            <a:cxnSpLocks/>
            <a:stCxn id="14" idx="2"/>
            <a:endCxn id="15" idx="0"/>
          </p:cNvCxnSpPr>
          <p:nvPr/>
        </p:nvCxnSpPr>
        <p:spPr>
          <a:xfrm>
            <a:off x="6804248" y="3429000"/>
            <a:ext cx="0" cy="21602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رابط مستقيم 27">
            <a:extLst>
              <a:ext uri="{FF2B5EF4-FFF2-40B4-BE49-F238E27FC236}">
                <a16:creationId xmlns="" xmlns:a16="http://schemas.microsoft.com/office/drawing/2014/main" id="{59F4F62D-02A0-42D0-84F9-9E0826F0E847}"/>
              </a:ext>
            </a:extLst>
          </p:cNvPr>
          <p:cNvCxnSpPr>
            <a:cxnSpLocks/>
            <a:stCxn id="16" idx="2"/>
            <a:endCxn id="18" idx="0"/>
          </p:cNvCxnSpPr>
          <p:nvPr/>
        </p:nvCxnSpPr>
        <p:spPr>
          <a:xfrm>
            <a:off x="3419872" y="3365448"/>
            <a:ext cx="0" cy="2795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مستطيل: زوايا مستديرة 34">
            <a:extLst>
              <a:ext uri="{FF2B5EF4-FFF2-40B4-BE49-F238E27FC236}">
                <a16:creationId xmlns="" xmlns:a16="http://schemas.microsoft.com/office/drawing/2014/main" id="{4EF111EE-C203-4ACD-AEAC-2A67A8E901C6}"/>
              </a:ext>
            </a:extLst>
          </p:cNvPr>
          <p:cNvSpPr/>
          <p:nvPr/>
        </p:nvSpPr>
        <p:spPr>
          <a:xfrm>
            <a:off x="251520" y="3356992"/>
            <a:ext cx="1512167" cy="2664296"/>
          </a:xfrm>
          <a:prstGeom prst="round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bg2">
                    <a:lumMod val="10000"/>
                  </a:schemeClr>
                </a:solidFill>
                <a:effectLst/>
                <a:latin typeface="Dubai Light" panose="020B0303030403030204" pitchFamily="34" charset="-78"/>
                <a:ea typeface="Times New Roman" panose="02020603050405020304" pitchFamily="18" charset="0"/>
                <a:cs typeface="Dubai Light" panose="020B0303030403030204" pitchFamily="34" charset="-78"/>
              </a:rPr>
              <a:t>وهذا التّفريق هو الذي استقرّ عليه الاصطلاح عند المعاصرين.</a:t>
            </a:r>
            <a:endParaRPr lang="en-US" sz="2400" dirty="0">
              <a:solidFill>
                <a:schemeClr val="bg2">
                  <a:lumMod val="10000"/>
                </a:schemeClr>
              </a:solidFill>
              <a:latin typeface="Dubai Light" panose="020B0303030403030204" pitchFamily="34" charset="-78"/>
              <a:cs typeface="Dubai Light" panose="020B0303030403030204" pitchFamily="34" charset="-78"/>
            </a:endParaRPr>
          </a:p>
        </p:txBody>
      </p:sp>
      <p:sp>
        <p:nvSpPr>
          <p:cNvPr id="38" name="سهم: لليسار 37">
            <a:extLst>
              <a:ext uri="{FF2B5EF4-FFF2-40B4-BE49-F238E27FC236}">
                <a16:creationId xmlns="" xmlns:a16="http://schemas.microsoft.com/office/drawing/2014/main" id="{D2BE538A-E0E0-4910-AD6D-D44B2E312DA4}"/>
              </a:ext>
            </a:extLst>
          </p:cNvPr>
          <p:cNvSpPr/>
          <p:nvPr/>
        </p:nvSpPr>
        <p:spPr>
          <a:xfrm>
            <a:off x="1835696" y="4581128"/>
            <a:ext cx="379676" cy="342900"/>
          </a:xfrm>
          <a:prstGeom prst="left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lide Number Placeholder 4"/>
          <p:cNvSpPr txBox="1">
            <a:spLocks/>
          </p:cNvSpPr>
          <p:nvPr/>
        </p:nvSpPr>
        <p:spPr>
          <a:xfrm>
            <a:off x="251520" y="6165304"/>
            <a:ext cx="762000" cy="360040"/>
          </a:xfrm>
          <a:prstGeom prst="ellipse">
            <a:avLst/>
          </a:prstGeom>
          <a:solidFill>
            <a:srgbClr val="C00000"/>
          </a:solid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B81E59-9D79-4EE7-A6CF-7EFA87774B78}" type="slidenum">
              <a:rPr kumimoji="0" lang="ar-SA" sz="2000" b="1"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ar-SA" sz="24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1947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P spid="35"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a:xfrm>
            <a:off x="971600" y="467527"/>
            <a:ext cx="6898298" cy="711695"/>
          </a:xfrm>
        </p:spPr>
        <p:txBody>
          <a:bodyPr/>
          <a:lstStyle/>
          <a:p>
            <a:pPr algn="ctr" rtl="1"/>
            <a:r>
              <a:rPr lang="ar-SA" b="1" dirty="0"/>
              <a:t>الفرق بين القواعد الفقهيّة والنّظريّات الفقهيّة</a:t>
            </a:r>
          </a:p>
        </p:txBody>
      </p:sp>
      <p:sp>
        <p:nvSpPr>
          <p:cNvPr id="6" name="مستطيل: زوايا مستديرة 5">
            <a:extLst>
              <a:ext uri="{FF2B5EF4-FFF2-40B4-BE49-F238E27FC236}">
                <a16:creationId xmlns="" xmlns:a16="http://schemas.microsoft.com/office/drawing/2014/main" id="{B5A29065-3598-4563-AF63-36FDDB57537E}"/>
              </a:ext>
            </a:extLst>
          </p:cNvPr>
          <p:cNvSpPr/>
          <p:nvPr/>
        </p:nvSpPr>
        <p:spPr>
          <a:xfrm>
            <a:off x="6516216" y="1484784"/>
            <a:ext cx="2169318" cy="800544"/>
          </a:xfrm>
          <a:prstGeom prst="roundRect">
            <a:avLst/>
          </a:pr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69" tIns="74669" rIns="74669" bIns="74669" numCol="1" spcCol="1270" anchor="ctr" anchorCtr="0">
            <a:noAutofit/>
          </a:bodyPr>
          <a:lstStyle/>
          <a:p>
            <a:pPr marL="0" lvl="0" indent="0" algn="ctr" defTabSz="1066800" rtl="1">
              <a:lnSpc>
                <a:spcPts val="2700"/>
              </a:lnSpc>
              <a:spcBef>
                <a:spcPct val="0"/>
              </a:spcBef>
              <a:buNone/>
            </a:pPr>
            <a:r>
              <a:rPr lang="ar-SA" sz="2400" b="1" kern="1200" dirty="0">
                <a:solidFill>
                  <a:schemeClr val="bg2">
                    <a:lumMod val="10000"/>
                  </a:schemeClr>
                </a:solidFill>
                <a:latin typeface="Dubai" panose="020B0503030403030204" pitchFamily="34" charset="-78"/>
                <a:cs typeface="Dubai" panose="020B0503030403030204" pitchFamily="34" charset="-78"/>
              </a:rPr>
              <a:t>المقصود بالنظرية الفقهية</a:t>
            </a:r>
            <a:endParaRPr lang="en-US" sz="2400" b="1" kern="1200" dirty="0">
              <a:solidFill>
                <a:schemeClr val="bg2">
                  <a:lumMod val="10000"/>
                </a:schemeClr>
              </a:solidFill>
              <a:latin typeface="Dubai" panose="020B0503030403030204" pitchFamily="34" charset="-78"/>
              <a:cs typeface="Dubai" panose="020B0503030403030204" pitchFamily="34" charset="-78"/>
            </a:endParaRPr>
          </a:p>
        </p:txBody>
      </p:sp>
      <p:sp>
        <p:nvSpPr>
          <p:cNvPr id="7" name="مستطيل: زوايا مستديرة 6">
            <a:extLst>
              <a:ext uri="{FF2B5EF4-FFF2-40B4-BE49-F238E27FC236}">
                <a16:creationId xmlns="" xmlns:a16="http://schemas.microsoft.com/office/drawing/2014/main" id="{10BBF5C3-0D60-4408-B0DA-A6D3C8076FEE}"/>
              </a:ext>
            </a:extLst>
          </p:cNvPr>
          <p:cNvSpPr/>
          <p:nvPr/>
        </p:nvSpPr>
        <p:spPr>
          <a:xfrm>
            <a:off x="6341226" y="2564804"/>
            <a:ext cx="2551254" cy="3744516"/>
          </a:xfrm>
          <a:prstGeom prst="round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69" tIns="74669" rIns="74669" bIns="74669" numCol="1" spcCol="1270" anchor="ctr" anchorCtr="0">
            <a:noAutofit/>
          </a:bodyPr>
          <a:lstStyle/>
          <a:p>
            <a:pPr lvl="0" algn="ctr" defTabSz="1066800" rtl="1">
              <a:spcBef>
                <a:spcPct val="0"/>
              </a:spcBef>
              <a:spcAft>
                <a:spcPct val="35000"/>
              </a:spcAft>
            </a:pPr>
            <a:r>
              <a:rPr lang="ar-SA" sz="2400" dirty="0">
                <a:solidFill>
                  <a:schemeClr val="bg2">
                    <a:lumMod val="10000"/>
                  </a:schemeClr>
                </a:solidFill>
                <a:latin typeface="Dubai Light" panose="020B0303030403030204" pitchFamily="34" charset="-78"/>
                <a:cs typeface="Dubai Light" panose="020B0303030403030204" pitchFamily="34" charset="-78"/>
              </a:rPr>
              <a:t>«دراسة موضوعٍ فقهيٍّ عامٍّ، بجمع مباحثِه ومسائلِه وجميعِ ما يتعلّق به، وبنائِه بناءً شاملًا؛ بحيث يكون له أركانٌ وشروطٌ وقواعدُ وأحكامٌ عامّةٌ». </a:t>
            </a:r>
            <a:r>
              <a:rPr lang="ar-SA" sz="2400" dirty="0">
                <a:solidFill>
                  <a:schemeClr val="tx2"/>
                </a:solidFill>
                <a:latin typeface="Dubai" panose="020B0503030403030204" pitchFamily="34" charset="-78"/>
                <a:cs typeface="Dubai" panose="020B0503030403030204" pitchFamily="34" charset="-78"/>
              </a:rPr>
              <a:t>ومثاله: </a:t>
            </a:r>
            <a:r>
              <a:rPr lang="ar-SA" sz="2400" dirty="0">
                <a:solidFill>
                  <a:schemeClr val="bg2">
                    <a:lumMod val="10000"/>
                  </a:schemeClr>
                </a:solidFill>
                <a:latin typeface="Dubai Light" panose="020B0303030403030204" pitchFamily="34" charset="-78"/>
                <a:cs typeface="Dubai Light" panose="020B0303030403030204" pitchFamily="34" charset="-78"/>
              </a:rPr>
              <a:t>«نظريّة الإثبات».  </a:t>
            </a:r>
            <a:endParaRPr lang="en-US" sz="2400" b="0" kern="1200" dirty="0">
              <a:solidFill>
                <a:schemeClr val="bg2">
                  <a:lumMod val="10000"/>
                </a:schemeClr>
              </a:solidFill>
              <a:latin typeface="Dubai Light" panose="020B0303030403030204" pitchFamily="34" charset="-78"/>
              <a:cs typeface="Dubai Light" panose="020B0303030403030204" pitchFamily="34" charset="-78"/>
            </a:endParaRPr>
          </a:p>
        </p:txBody>
      </p:sp>
      <p:cxnSp>
        <p:nvCxnSpPr>
          <p:cNvPr id="8" name="رابط مستقيم 7">
            <a:extLst>
              <a:ext uri="{FF2B5EF4-FFF2-40B4-BE49-F238E27FC236}">
                <a16:creationId xmlns="" xmlns:a16="http://schemas.microsoft.com/office/drawing/2014/main" id="{88CA65C3-F26C-48C8-80BA-FAA349F8DE5F}"/>
              </a:ext>
            </a:extLst>
          </p:cNvPr>
          <p:cNvCxnSpPr>
            <a:cxnSpLocks/>
            <a:stCxn id="6" idx="2"/>
            <a:endCxn id="7" idx="0"/>
          </p:cNvCxnSpPr>
          <p:nvPr/>
        </p:nvCxnSpPr>
        <p:spPr>
          <a:xfrm>
            <a:off x="7600875" y="2285328"/>
            <a:ext cx="15978" cy="2794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مستطيل: زوايا مستديرة 11">
            <a:extLst>
              <a:ext uri="{FF2B5EF4-FFF2-40B4-BE49-F238E27FC236}">
                <a16:creationId xmlns="" xmlns:a16="http://schemas.microsoft.com/office/drawing/2014/main" id="{AFEF0A42-866E-47E0-B498-F8FFC4A52A43}"/>
              </a:ext>
            </a:extLst>
          </p:cNvPr>
          <p:cNvSpPr/>
          <p:nvPr/>
        </p:nvSpPr>
        <p:spPr>
          <a:xfrm>
            <a:off x="3904117" y="1340768"/>
            <a:ext cx="2169318" cy="976913"/>
          </a:xfrm>
          <a:prstGeom prst="roundRect">
            <a:avLst/>
          </a:pr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69" tIns="74669" rIns="74669" bIns="74669" numCol="1" spcCol="1270" anchor="ctr" anchorCtr="0">
            <a:noAutofit/>
          </a:bodyPr>
          <a:lstStyle/>
          <a:p>
            <a:pPr lvl="0" algn="ctr" defTabSz="1066800" rtl="1">
              <a:lnSpc>
                <a:spcPts val="2700"/>
              </a:lnSpc>
              <a:spcBef>
                <a:spcPct val="0"/>
              </a:spcBef>
            </a:pPr>
            <a:r>
              <a:rPr lang="ar-SA" sz="2400" b="1" dirty="0">
                <a:solidFill>
                  <a:schemeClr val="bg2">
                    <a:lumMod val="10000"/>
                  </a:schemeClr>
                </a:solidFill>
                <a:latin typeface="Dubai" panose="020B0503030403030204" pitchFamily="34" charset="-78"/>
                <a:cs typeface="Dubai" panose="020B0503030403030204" pitchFamily="34" charset="-78"/>
              </a:rPr>
              <a:t>المشترك بين النّظريّات الفقهيّة والقواعد الفقهيّة</a:t>
            </a:r>
            <a:endParaRPr lang="en-US" sz="2400" b="1" kern="1200" dirty="0">
              <a:solidFill>
                <a:schemeClr val="bg2">
                  <a:lumMod val="10000"/>
                </a:schemeClr>
              </a:solidFill>
              <a:latin typeface="Dubai" panose="020B0503030403030204" pitchFamily="34" charset="-78"/>
              <a:cs typeface="Dubai" panose="020B0503030403030204" pitchFamily="34" charset="-78"/>
            </a:endParaRPr>
          </a:p>
        </p:txBody>
      </p:sp>
      <p:sp>
        <p:nvSpPr>
          <p:cNvPr id="13" name="مستطيل: زوايا مستديرة 12">
            <a:extLst>
              <a:ext uri="{FF2B5EF4-FFF2-40B4-BE49-F238E27FC236}">
                <a16:creationId xmlns="" xmlns:a16="http://schemas.microsoft.com/office/drawing/2014/main" id="{359F652F-F16B-497C-AD16-3DC99444F4BE}"/>
              </a:ext>
            </a:extLst>
          </p:cNvPr>
          <p:cNvSpPr/>
          <p:nvPr/>
        </p:nvSpPr>
        <p:spPr>
          <a:xfrm>
            <a:off x="3841632" y="2564804"/>
            <a:ext cx="2294288" cy="3672508"/>
          </a:xfrm>
          <a:prstGeom prst="round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69" tIns="74669" rIns="74669" bIns="74669" numCol="1" spcCol="1270" anchor="ctr" anchorCtr="0">
            <a:noAutofit/>
          </a:bodyPr>
          <a:lstStyle/>
          <a:p>
            <a:pPr lvl="0" algn="ctr" defTabSz="1066800" rtl="1">
              <a:lnSpc>
                <a:spcPct val="150000"/>
              </a:lnSpc>
              <a:spcBef>
                <a:spcPct val="0"/>
              </a:spcBef>
              <a:spcAft>
                <a:spcPct val="35000"/>
              </a:spcAft>
            </a:pPr>
            <a:r>
              <a:rPr lang="ar-SA" sz="2400" dirty="0">
                <a:solidFill>
                  <a:schemeClr val="bg2">
                    <a:lumMod val="10000"/>
                  </a:schemeClr>
                </a:solidFill>
                <a:latin typeface="Dubai Light" panose="020B0303030403030204" pitchFamily="34" charset="-78"/>
                <a:cs typeface="Dubai Light" panose="020B0303030403030204" pitchFamily="34" charset="-78"/>
              </a:rPr>
              <a:t>أنّ كلًا منهما يدخل تحته أحكامٌ متشابهةٌ من أبوابٍ مختلفةٍ يُقصد ضبطها بالقواعد والنّظريّات.</a:t>
            </a:r>
            <a:endParaRPr lang="en-US" sz="2400" b="0" kern="1200" dirty="0">
              <a:solidFill>
                <a:schemeClr val="bg2">
                  <a:lumMod val="10000"/>
                </a:schemeClr>
              </a:solidFill>
              <a:latin typeface="Dubai Light" panose="020B0303030403030204" pitchFamily="34" charset="-78"/>
              <a:cs typeface="Dubai Light" panose="020B0303030403030204" pitchFamily="34" charset="-78"/>
            </a:endParaRPr>
          </a:p>
        </p:txBody>
      </p:sp>
      <p:cxnSp>
        <p:nvCxnSpPr>
          <p:cNvPr id="14" name="رابط مستقيم 13">
            <a:extLst>
              <a:ext uri="{FF2B5EF4-FFF2-40B4-BE49-F238E27FC236}">
                <a16:creationId xmlns="" xmlns:a16="http://schemas.microsoft.com/office/drawing/2014/main" id="{3B704A6B-887D-4732-B941-024205BD5DCD}"/>
              </a:ext>
            </a:extLst>
          </p:cNvPr>
          <p:cNvCxnSpPr>
            <a:cxnSpLocks/>
            <a:stCxn id="12" idx="2"/>
            <a:endCxn id="13" idx="0"/>
          </p:cNvCxnSpPr>
          <p:nvPr/>
        </p:nvCxnSpPr>
        <p:spPr>
          <a:xfrm>
            <a:off x="4988776" y="2317681"/>
            <a:ext cx="0" cy="24712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مستطيل: زوايا مستديرة 14">
            <a:extLst>
              <a:ext uri="{FF2B5EF4-FFF2-40B4-BE49-F238E27FC236}">
                <a16:creationId xmlns="" xmlns:a16="http://schemas.microsoft.com/office/drawing/2014/main" id="{14F0AE53-5A4C-487E-92B7-F09CD2132BC4}"/>
              </a:ext>
            </a:extLst>
          </p:cNvPr>
          <p:cNvSpPr/>
          <p:nvPr/>
        </p:nvSpPr>
        <p:spPr>
          <a:xfrm>
            <a:off x="1424146" y="1340768"/>
            <a:ext cx="2169318" cy="987070"/>
          </a:xfrm>
          <a:prstGeom prst="roundRect">
            <a:avLst/>
          </a:pr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69" tIns="74669" rIns="74669" bIns="74669" numCol="1" spcCol="1270" anchor="ctr" anchorCtr="0">
            <a:noAutofit/>
          </a:bodyPr>
          <a:lstStyle/>
          <a:p>
            <a:pPr lvl="0" algn="ctr" defTabSz="1066800" rtl="1">
              <a:lnSpc>
                <a:spcPts val="2700"/>
              </a:lnSpc>
              <a:spcBef>
                <a:spcPct val="0"/>
              </a:spcBef>
            </a:pPr>
            <a:r>
              <a:rPr lang="ar-SA" sz="2400" b="1" kern="1200" dirty="0">
                <a:solidFill>
                  <a:schemeClr val="bg2">
                    <a:lumMod val="10000"/>
                  </a:schemeClr>
                </a:solidFill>
                <a:latin typeface="Dubai" panose="020B0503030403030204" pitchFamily="34" charset="-78"/>
                <a:cs typeface="Dubai" panose="020B0503030403030204" pitchFamily="34" charset="-78"/>
              </a:rPr>
              <a:t>الفرق </a:t>
            </a:r>
            <a:r>
              <a:rPr lang="ar-SA" sz="2400" b="1" dirty="0">
                <a:solidFill>
                  <a:schemeClr val="bg2">
                    <a:lumMod val="10000"/>
                  </a:schemeClr>
                </a:solidFill>
                <a:latin typeface="Dubai" panose="020B0503030403030204" pitchFamily="34" charset="-78"/>
                <a:cs typeface="Dubai" panose="020B0503030403030204" pitchFamily="34" charset="-78"/>
              </a:rPr>
              <a:t>بين النّظريّات الفقهيّة والقواعد الفقهيّة</a:t>
            </a:r>
            <a:endParaRPr lang="en-US" sz="2400" b="1" kern="1200" dirty="0">
              <a:solidFill>
                <a:schemeClr val="bg2">
                  <a:lumMod val="10000"/>
                </a:schemeClr>
              </a:solidFill>
              <a:latin typeface="Dubai" panose="020B0503030403030204" pitchFamily="34" charset="-78"/>
              <a:cs typeface="Dubai" panose="020B0503030403030204" pitchFamily="34" charset="-78"/>
            </a:endParaRPr>
          </a:p>
        </p:txBody>
      </p:sp>
      <p:sp>
        <p:nvSpPr>
          <p:cNvPr id="16" name="مستطيل: زوايا مستديرة 15">
            <a:extLst>
              <a:ext uri="{FF2B5EF4-FFF2-40B4-BE49-F238E27FC236}">
                <a16:creationId xmlns="" xmlns:a16="http://schemas.microsoft.com/office/drawing/2014/main" id="{9A21B79B-BD07-4D5D-8EB1-1E3DB8C2DCDD}"/>
              </a:ext>
            </a:extLst>
          </p:cNvPr>
          <p:cNvSpPr/>
          <p:nvPr/>
        </p:nvSpPr>
        <p:spPr>
          <a:xfrm>
            <a:off x="402927" y="2420888"/>
            <a:ext cx="2952435" cy="1296144"/>
          </a:xfrm>
          <a:prstGeom prst="round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69" tIns="74669" rIns="74669" bIns="74669" numCol="1" spcCol="1270" anchor="ctr" anchorCtr="0">
            <a:noAutofit/>
          </a:bodyPr>
          <a:lstStyle/>
          <a:p>
            <a:pPr lvl="0" algn="ctr" defTabSz="1066800" rtl="1">
              <a:lnSpc>
                <a:spcPts val="2500"/>
              </a:lnSpc>
              <a:spcBef>
                <a:spcPct val="0"/>
              </a:spcBef>
              <a:spcAft>
                <a:spcPct val="35000"/>
              </a:spcAft>
            </a:pPr>
            <a:r>
              <a:rPr lang="ar-SA" sz="2400" dirty="0">
                <a:solidFill>
                  <a:schemeClr val="bg2">
                    <a:lumMod val="10000"/>
                  </a:schemeClr>
                </a:solidFill>
                <a:latin typeface="Dubai Light" panose="020B0303030403030204" pitchFamily="34" charset="-78"/>
                <a:cs typeface="Dubai Light" panose="020B0303030403030204" pitchFamily="34" charset="-78"/>
              </a:rPr>
              <a:t>أنَّ القاعدة الفقهيّة تتضمّن حكمًا فقهيًّا في ذاتها، بخلاف النّظرية فهي مفهومٌ عامٌّ لا تتضمَّن حُكمًا.</a:t>
            </a:r>
            <a:endParaRPr lang="en-US" sz="2400" b="0"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9" name="مستطيل: زوايا مستديرة 18">
            <a:extLst>
              <a:ext uri="{FF2B5EF4-FFF2-40B4-BE49-F238E27FC236}">
                <a16:creationId xmlns="" xmlns:a16="http://schemas.microsoft.com/office/drawing/2014/main" id="{2065F72B-C4EF-4243-AFEA-AC6EB8C1008C}"/>
              </a:ext>
            </a:extLst>
          </p:cNvPr>
          <p:cNvSpPr/>
          <p:nvPr/>
        </p:nvSpPr>
        <p:spPr>
          <a:xfrm>
            <a:off x="395536" y="3789040"/>
            <a:ext cx="2952435" cy="1208085"/>
          </a:xfrm>
          <a:prstGeom prst="round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69" tIns="74669" rIns="74669" bIns="74669" numCol="1" spcCol="1270" anchor="ctr" anchorCtr="0">
            <a:noAutofit/>
          </a:bodyPr>
          <a:lstStyle/>
          <a:p>
            <a:pPr lvl="0" algn="ctr" defTabSz="1066800" rtl="1">
              <a:spcBef>
                <a:spcPct val="0"/>
              </a:spcBef>
              <a:spcAft>
                <a:spcPct val="35000"/>
              </a:spcAft>
            </a:pPr>
            <a:r>
              <a:rPr lang="ar-SA" sz="2400" dirty="0">
                <a:solidFill>
                  <a:schemeClr val="bg2">
                    <a:lumMod val="10000"/>
                  </a:schemeClr>
                </a:solidFill>
                <a:latin typeface="Dubai Light" panose="020B0303030403030204" pitchFamily="34" charset="-78"/>
                <a:cs typeface="Dubai Light" panose="020B0303030403030204" pitchFamily="34" charset="-78"/>
              </a:rPr>
              <a:t>أنَّ النّظريّة الفقهيّة غالبًا أكثر اتّساعًا وشمولًا من القاعدة.</a:t>
            </a:r>
            <a:endParaRPr lang="en-US" sz="2400" b="0"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20" name="مستطيل: زوايا مستديرة 19">
            <a:extLst>
              <a:ext uri="{FF2B5EF4-FFF2-40B4-BE49-F238E27FC236}">
                <a16:creationId xmlns="" xmlns:a16="http://schemas.microsoft.com/office/drawing/2014/main" id="{DD3A8FA9-A542-409A-BFC9-B5029CD2482F}"/>
              </a:ext>
            </a:extLst>
          </p:cNvPr>
          <p:cNvSpPr/>
          <p:nvPr/>
        </p:nvSpPr>
        <p:spPr>
          <a:xfrm>
            <a:off x="395536" y="5085184"/>
            <a:ext cx="2952435" cy="1403866"/>
          </a:xfrm>
          <a:prstGeom prst="round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69" tIns="74669" rIns="74669" bIns="74669" numCol="1" spcCol="1270" anchor="ctr" anchorCtr="0">
            <a:noAutofit/>
          </a:bodyPr>
          <a:lstStyle/>
          <a:p>
            <a:pPr lvl="0" algn="ctr" defTabSz="1066800" rtl="1">
              <a:lnSpc>
                <a:spcPts val="2500"/>
              </a:lnSpc>
              <a:spcBef>
                <a:spcPct val="0"/>
              </a:spcBef>
              <a:spcAft>
                <a:spcPct val="35000"/>
              </a:spcAft>
            </a:pPr>
            <a:r>
              <a:rPr lang="ar-SA" sz="2400" dirty="0">
                <a:solidFill>
                  <a:schemeClr val="bg2">
                    <a:lumMod val="10000"/>
                  </a:schemeClr>
                </a:solidFill>
                <a:latin typeface="Dubai Light" panose="020B0303030403030204" pitchFamily="34" charset="-78"/>
                <a:cs typeface="Dubai Light" panose="020B0303030403030204" pitchFamily="34" charset="-78"/>
              </a:rPr>
              <a:t>أنّ النّظريّة الفقهيّة تتقيَّد بموضوعٍ واحدٍ، أمّا القاعدة الفقهيّة فلا يلزم تَقيُّدها بموضوع واحد.</a:t>
            </a:r>
            <a:endParaRPr lang="en-US" sz="2400" b="0" kern="1200" dirty="0">
              <a:solidFill>
                <a:schemeClr val="bg2">
                  <a:lumMod val="10000"/>
                </a:schemeClr>
              </a:solidFill>
              <a:latin typeface="Dubai Light" panose="020B0303030403030204" pitchFamily="34" charset="-78"/>
              <a:cs typeface="Dubai Light" panose="020B0303030403030204" pitchFamily="34" charset="-78"/>
            </a:endParaRPr>
          </a:p>
        </p:txBody>
      </p:sp>
      <p:cxnSp>
        <p:nvCxnSpPr>
          <p:cNvPr id="22" name="موصل: على شكل مرفق 21">
            <a:extLst>
              <a:ext uri="{FF2B5EF4-FFF2-40B4-BE49-F238E27FC236}">
                <a16:creationId xmlns="" xmlns:a16="http://schemas.microsoft.com/office/drawing/2014/main" id="{DDF0AD9C-DBB0-4338-A6DC-8EA52B9AFA33}"/>
              </a:ext>
            </a:extLst>
          </p:cNvPr>
          <p:cNvCxnSpPr>
            <a:endCxn id="16" idx="3"/>
          </p:cNvCxnSpPr>
          <p:nvPr/>
        </p:nvCxnSpPr>
        <p:spPr>
          <a:xfrm rot="5400000">
            <a:off x="3046616" y="2636585"/>
            <a:ext cx="741121" cy="123628"/>
          </a:xfrm>
          <a:prstGeom prst="bentConnector2">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موصل: على شكل مرفق 23">
            <a:extLst>
              <a:ext uri="{FF2B5EF4-FFF2-40B4-BE49-F238E27FC236}">
                <a16:creationId xmlns="" xmlns:a16="http://schemas.microsoft.com/office/drawing/2014/main" id="{39C4C8FF-D654-485F-A610-0E0A9DAB6D1D}"/>
              </a:ext>
            </a:extLst>
          </p:cNvPr>
          <p:cNvCxnSpPr>
            <a:endCxn id="19" idx="3"/>
          </p:cNvCxnSpPr>
          <p:nvPr/>
        </p:nvCxnSpPr>
        <p:spPr>
          <a:xfrm rot="5400000">
            <a:off x="2439245" y="3364531"/>
            <a:ext cx="1937279" cy="119825"/>
          </a:xfrm>
          <a:prstGeom prst="bentConnector2">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موصل: على شكل مرفق 25">
            <a:extLst>
              <a:ext uri="{FF2B5EF4-FFF2-40B4-BE49-F238E27FC236}">
                <a16:creationId xmlns="" xmlns:a16="http://schemas.microsoft.com/office/drawing/2014/main" id="{A1DCF6AD-3E1C-488E-89A7-475B8D295015}"/>
              </a:ext>
            </a:extLst>
          </p:cNvPr>
          <p:cNvCxnSpPr>
            <a:endCxn id="20" idx="3"/>
          </p:cNvCxnSpPr>
          <p:nvPr/>
        </p:nvCxnSpPr>
        <p:spPr>
          <a:xfrm rot="5400000">
            <a:off x="1804677" y="4122870"/>
            <a:ext cx="3207542" cy="120953"/>
          </a:xfrm>
          <a:prstGeom prst="bentConnector2">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4"/>
          <p:cNvSpPr txBox="1">
            <a:spLocks/>
          </p:cNvSpPr>
          <p:nvPr/>
        </p:nvSpPr>
        <p:spPr>
          <a:xfrm>
            <a:off x="0" y="6237312"/>
            <a:ext cx="762000" cy="365125"/>
          </a:xfrm>
          <a:prstGeom prst="ellipse">
            <a:avLst/>
          </a:prstGeom>
          <a:solidFill>
            <a:srgbClr val="C00000"/>
          </a:solidFill>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B81E59-9D79-4EE7-A6CF-7EFA87774B78}" type="slidenum">
              <a:rPr kumimoji="0" lang="ar-SA" sz="9600" b="1"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ar-SA" sz="24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5365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P spid="15" grpId="0" animBg="1"/>
      <p:bldP spid="16"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5">
            <a:extLst>
              <a:ext uri="{FF2B5EF4-FFF2-40B4-BE49-F238E27FC236}">
                <a16:creationId xmlns="" xmlns:a16="http://schemas.microsoft.com/office/drawing/2014/main" id="{273CCD9F-45FE-4B5E-9E73-59825F9AC7C8}"/>
              </a:ext>
            </a:extLst>
          </p:cNvPr>
          <p:cNvSpPr txBox="1">
            <a:spLocks/>
          </p:cNvSpPr>
          <p:nvPr/>
        </p:nvSpPr>
        <p:spPr>
          <a:xfrm>
            <a:off x="1614488" y="1087281"/>
            <a:ext cx="5915025" cy="1188243"/>
          </a:xfrm>
          <a:prstGeom prst="rect">
            <a:avLst/>
          </a:prstGeom>
        </p:spPr>
        <p:txBody>
          <a:bodyPr>
            <a:normAutofit/>
          </a:bodyPr>
          <a:lstStyle>
            <a:lvl1pPr algn="ctr" defTabSz="914400" rtl="1" eaLnBrk="1" latinLnBrk="0" hangingPunct="1">
              <a:lnSpc>
                <a:spcPct val="90000"/>
              </a:lnSpc>
              <a:spcBef>
                <a:spcPct val="0"/>
              </a:spcBef>
              <a:buNone/>
              <a:defRPr sz="3600" kern="1200">
                <a:solidFill>
                  <a:schemeClr val="tx1"/>
                </a:solidFill>
                <a:latin typeface="+mj-lt"/>
                <a:ea typeface="+mj-ea"/>
                <a:cs typeface="+mj-cs"/>
              </a:defRPr>
            </a:lvl1pPr>
          </a:lstStyle>
          <a:p>
            <a:pPr>
              <a:lnSpc>
                <a:spcPct val="150000"/>
              </a:lnSpc>
            </a:pPr>
            <a:endParaRPr lang="ar-SA" sz="3200" dirty="0"/>
          </a:p>
        </p:txBody>
      </p:sp>
      <p:graphicFrame>
        <p:nvGraphicFramePr>
          <p:cNvPr id="4" name="رسم تخطيطي 3">
            <a:extLst>
              <a:ext uri="{FF2B5EF4-FFF2-40B4-BE49-F238E27FC236}">
                <a16:creationId xmlns="" xmlns:a16="http://schemas.microsoft.com/office/drawing/2014/main" id="{8325656D-8FAC-4D8B-B58A-DE3DCF3234FE}"/>
              </a:ext>
            </a:extLst>
          </p:cNvPr>
          <p:cNvGraphicFramePr/>
          <p:nvPr>
            <p:extLst>
              <p:ext uri="{D42A27DB-BD31-4B8C-83A1-F6EECF244321}">
                <p14:modId xmlns:p14="http://schemas.microsoft.com/office/powerpoint/2010/main" val="1514483193"/>
              </p:ext>
            </p:extLst>
          </p:nvPr>
        </p:nvGraphicFramePr>
        <p:xfrm>
          <a:off x="1763688" y="1916833"/>
          <a:ext cx="5904655" cy="3846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2195736" y="3861048"/>
            <a:ext cx="725630" cy="823491"/>
          </a:xfrm>
          <a:prstGeom prst="ellipse">
            <a:avLst/>
          </a:prstGeom>
          <a:blipFill rotWithShape="1">
            <a:blip r:embed="rId7" cstate="print"/>
            <a:stretch>
              <a:fillRect/>
            </a:stretch>
          </a:blipFill>
          <a:ln>
            <a:noFill/>
          </a:ln>
        </p:spPr>
        <p:style>
          <a:lnRef idx="2">
            <a:scrgbClr r="0" g="0" b="0"/>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6" name="Oval 5"/>
          <p:cNvSpPr/>
          <p:nvPr/>
        </p:nvSpPr>
        <p:spPr>
          <a:xfrm>
            <a:off x="2339752" y="2852936"/>
            <a:ext cx="732944" cy="547113"/>
          </a:xfrm>
          <a:prstGeom prst="ellipse">
            <a:avLst/>
          </a:prstGeom>
          <a:blipFill rotWithShape="1">
            <a:blip r:embed="rId8" cstate="print"/>
            <a:stretch>
              <a:fillRect/>
            </a:stretch>
          </a:blipFill>
          <a:ln>
            <a:noFill/>
          </a:ln>
        </p:spPr>
        <p:style>
          <a:lnRef idx="2">
            <a:scrgbClr r="0" g="0" b="0"/>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96836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a:xfrm>
            <a:off x="971600" y="467527"/>
            <a:ext cx="6898298" cy="711695"/>
          </a:xfrm>
        </p:spPr>
        <p:txBody>
          <a:bodyPr/>
          <a:lstStyle/>
          <a:p>
            <a:pPr algn="ctr" rtl="1"/>
            <a:r>
              <a:rPr lang="ar-SA" b="1" dirty="0"/>
              <a:t>الفرق بين القواعد الفقهيّة والقواعد الأصوليّة</a:t>
            </a:r>
          </a:p>
        </p:txBody>
      </p:sp>
      <p:sp>
        <p:nvSpPr>
          <p:cNvPr id="6" name="شكل حر: شكل 5">
            <a:extLst>
              <a:ext uri="{FF2B5EF4-FFF2-40B4-BE49-F238E27FC236}">
                <a16:creationId xmlns="" xmlns:a16="http://schemas.microsoft.com/office/drawing/2014/main" id="{D36A6F0B-4CB7-4B97-B0C9-58C68030E9F8}"/>
              </a:ext>
            </a:extLst>
          </p:cNvPr>
          <p:cNvSpPr/>
          <p:nvPr/>
        </p:nvSpPr>
        <p:spPr>
          <a:xfrm>
            <a:off x="251520" y="1484784"/>
            <a:ext cx="3893313" cy="1471849"/>
          </a:xfrm>
          <a:custGeom>
            <a:avLst/>
            <a:gdLst>
              <a:gd name="connsiteX0" fmla="*/ 216599 w 5061739"/>
              <a:gd name="connsiteY0" fmla="*/ 0 h 1299571"/>
              <a:gd name="connsiteX1" fmla="*/ 5061739 w 5061739"/>
              <a:gd name="connsiteY1" fmla="*/ 0 h 1299571"/>
              <a:gd name="connsiteX2" fmla="*/ 5061739 w 5061739"/>
              <a:gd name="connsiteY2" fmla="*/ 0 h 1299571"/>
              <a:gd name="connsiteX3" fmla="*/ 5061739 w 5061739"/>
              <a:gd name="connsiteY3" fmla="*/ 1082972 h 1299571"/>
              <a:gd name="connsiteX4" fmla="*/ 4845140 w 5061739"/>
              <a:gd name="connsiteY4" fmla="*/ 1299571 h 1299571"/>
              <a:gd name="connsiteX5" fmla="*/ 0 w 5061739"/>
              <a:gd name="connsiteY5" fmla="*/ 1299571 h 1299571"/>
              <a:gd name="connsiteX6" fmla="*/ 0 w 5061739"/>
              <a:gd name="connsiteY6" fmla="*/ 1299571 h 1299571"/>
              <a:gd name="connsiteX7" fmla="*/ 0 w 5061739"/>
              <a:gd name="connsiteY7" fmla="*/ 216599 h 1299571"/>
              <a:gd name="connsiteX8" fmla="*/ 216599 w 5061739"/>
              <a:gd name="connsiteY8" fmla="*/ 0 h 129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1739" h="1299571">
                <a:moveTo>
                  <a:pt x="216599" y="0"/>
                </a:moveTo>
                <a:lnTo>
                  <a:pt x="5061739" y="0"/>
                </a:lnTo>
                <a:lnTo>
                  <a:pt x="5061739" y="0"/>
                </a:lnTo>
                <a:lnTo>
                  <a:pt x="5061739" y="1082972"/>
                </a:lnTo>
                <a:cubicBezTo>
                  <a:pt x="5061739" y="1202596"/>
                  <a:pt x="4964764" y="1299571"/>
                  <a:pt x="4845140" y="1299571"/>
                </a:cubicBezTo>
                <a:lnTo>
                  <a:pt x="0" y="1299571"/>
                </a:lnTo>
                <a:lnTo>
                  <a:pt x="0" y="1299571"/>
                </a:lnTo>
                <a:lnTo>
                  <a:pt x="0" y="216599"/>
                </a:lnTo>
                <a:cubicBezTo>
                  <a:pt x="0" y="96975"/>
                  <a:pt x="96975" y="0"/>
                  <a:pt x="216599" y="0"/>
                </a:cubicBezTo>
                <a:close/>
              </a:path>
            </a:pathLst>
          </a:cu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spcFirstLastPara="0" vert="horz" wrap="square" lIns="154880" tIns="154880" rIns="154880" bIns="154880" numCol="1" spcCol="1270" anchor="ctr" anchorCtr="0">
            <a:noAutofit/>
          </a:bodyPr>
          <a:lstStyle/>
          <a:p>
            <a:pPr marL="0" lvl="0" indent="0" algn="ctr" defTabSz="1066800" rtl="1">
              <a:lnSpc>
                <a:spcPts val="2800"/>
              </a:lnSpc>
              <a:spcBef>
                <a:spcPct val="0"/>
              </a:spcBef>
              <a:spcAft>
                <a:spcPct val="35000"/>
              </a:spcAft>
              <a:buNone/>
            </a:pPr>
            <a:r>
              <a:rPr lang="ar-SA" sz="2600" dirty="0">
                <a:solidFill>
                  <a:sysClr val="windowText" lastClr="000000"/>
                </a:solidFill>
                <a:latin typeface="Dubai" panose="020B0503030403030204" pitchFamily="34" charset="-78"/>
                <a:cs typeface="Dubai" panose="020B0503030403030204" pitchFamily="34" charset="-78"/>
              </a:rPr>
              <a:t>(2) </a:t>
            </a:r>
            <a:r>
              <a:rPr lang="ar-SA" sz="2600" kern="1200" dirty="0">
                <a:solidFill>
                  <a:sysClr val="windowText" lastClr="000000"/>
                </a:solidFill>
                <a:latin typeface="Dubai Light" panose="020B0303030403030204" pitchFamily="34" charset="-78"/>
                <a:cs typeface="Dubai Light" panose="020B0303030403030204" pitchFamily="34" charset="-78"/>
              </a:rPr>
              <a:t>أنّ القواعد الأصوليّة يستخرج منها الحكم بواسطة الدّليل بخلاف القواعد الفقهيّة فيستخرج منها الحكم مباشرة.</a:t>
            </a:r>
            <a:endParaRPr lang="en-US" sz="2600" kern="1200" dirty="0">
              <a:solidFill>
                <a:sysClr val="windowText" lastClr="000000"/>
              </a:solidFill>
              <a:latin typeface="Dubai Light" panose="020B0303030403030204" pitchFamily="34" charset="-78"/>
              <a:cs typeface="Dubai Light" panose="020B0303030403030204" pitchFamily="34" charset="-78"/>
            </a:endParaRPr>
          </a:p>
        </p:txBody>
      </p:sp>
      <p:sp>
        <p:nvSpPr>
          <p:cNvPr id="7" name="شكل حر: شكل 6">
            <a:extLst>
              <a:ext uri="{FF2B5EF4-FFF2-40B4-BE49-F238E27FC236}">
                <a16:creationId xmlns="" xmlns:a16="http://schemas.microsoft.com/office/drawing/2014/main" id="{796B98F8-A7AC-4D7F-AB93-E6E4F2842218}"/>
              </a:ext>
            </a:extLst>
          </p:cNvPr>
          <p:cNvSpPr/>
          <p:nvPr/>
        </p:nvSpPr>
        <p:spPr>
          <a:xfrm>
            <a:off x="4283968" y="1484784"/>
            <a:ext cx="4608512" cy="1399841"/>
          </a:xfrm>
          <a:custGeom>
            <a:avLst/>
            <a:gdLst>
              <a:gd name="connsiteX0" fmla="*/ 216599 w 5061739"/>
              <a:gd name="connsiteY0" fmla="*/ 0 h 1299571"/>
              <a:gd name="connsiteX1" fmla="*/ 5061739 w 5061739"/>
              <a:gd name="connsiteY1" fmla="*/ 0 h 1299571"/>
              <a:gd name="connsiteX2" fmla="*/ 5061739 w 5061739"/>
              <a:gd name="connsiteY2" fmla="*/ 0 h 1299571"/>
              <a:gd name="connsiteX3" fmla="*/ 5061739 w 5061739"/>
              <a:gd name="connsiteY3" fmla="*/ 1082972 h 1299571"/>
              <a:gd name="connsiteX4" fmla="*/ 4845140 w 5061739"/>
              <a:gd name="connsiteY4" fmla="*/ 1299571 h 1299571"/>
              <a:gd name="connsiteX5" fmla="*/ 0 w 5061739"/>
              <a:gd name="connsiteY5" fmla="*/ 1299571 h 1299571"/>
              <a:gd name="connsiteX6" fmla="*/ 0 w 5061739"/>
              <a:gd name="connsiteY6" fmla="*/ 1299571 h 1299571"/>
              <a:gd name="connsiteX7" fmla="*/ 0 w 5061739"/>
              <a:gd name="connsiteY7" fmla="*/ 216599 h 1299571"/>
              <a:gd name="connsiteX8" fmla="*/ 216599 w 5061739"/>
              <a:gd name="connsiteY8" fmla="*/ 0 h 129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1739" h="1299571">
                <a:moveTo>
                  <a:pt x="216599" y="0"/>
                </a:moveTo>
                <a:lnTo>
                  <a:pt x="5061739" y="0"/>
                </a:lnTo>
                <a:lnTo>
                  <a:pt x="5061739" y="0"/>
                </a:lnTo>
                <a:lnTo>
                  <a:pt x="5061739" y="1082972"/>
                </a:lnTo>
                <a:cubicBezTo>
                  <a:pt x="5061739" y="1202596"/>
                  <a:pt x="4964764" y="1299571"/>
                  <a:pt x="4845140" y="1299571"/>
                </a:cubicBezTo>
                <a:lnTo>
                  <a:pt x="0" y="1299571"/>
                </a:lnTo>
                <a:lnTo>
                  <a:pt x="0" y="1299571"/>
                </a:lnTo>
                <a:lnTo>
                  <a:pt x="0" y="216599"/>
                </a:lnTo>
                <a:cubicBezTo>
                  <a:pt x="0" y="96975"/>
                  <a:pt x="96975" y="0"/>
                  <a:pt x="216599" y="0"/>
                </a:cubicBezTo>
                <a:close/>
              </a:path>
            </a:pathLst>
          </a:cu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spcFirstLastPara="0" vert="horz" wrap="square" lIns="154880" tIns="154880" rIns="154880" bIns="154880" numCol="1" spcCol="1270" anchor="ctr" anchorCtr="0">
            <a:noAutofit/>
          </a:bodyPr>
          <a:lstStyle/>
          <a:p>
            <a:pPr marL="0" lvl="0" indent="0" algn="ctr" defTabSz="1066800" rtl="1">
              <a:lnSpc>
                <a:spcPts val="2800"/>
              </a:lnSpc>
              <a:spcBef>
                <a:spcPct val="0"/>
              </a:spcBef>
              <a:spcAft>
                <a:spcPct val="35000"/>
              </a:spcAft>
              <a:buNone/>
            </a:pPr>
            <a:r>
              <a:rPr lang="ar-SA" sz="2600" kern="1200" dirty="0">
                <a:solidFill>
                  <a:sysClr val="windowText" lastClr="000000"/>
                </a:solidFill>
                <a:latin typeface="Dubai" panose="020B0503030403030204" pitchFamily="34" charset="-78"/>
                <a:cs typeface="Dubai" panose="020B0503030403030204" pitchFamily="34" charset="-78"/>
              </a:rPr>
              <a:t>(1) </a:t>
            </a:r>
            <a:r>
              <a:rPr lang="ar-SA" sz="2600" kern="1200" dirty="0">
                <a:solidFill>
                  <a:sysClr val="windowText" lastClr="000000"/>
                </a:solidFill>
                <a:latin typeface="Dubai Light" panose="020B0303030403030204" pitchFamily="34" charset="-78"/>
                <a:cs typeface="Dubai Light" panose="020B0303030403030204" pitchFamily="34" charset="-78"/>
              </a:rPr>
              <a:t>أنّ موضوع القواعد الأصوليّة: الأدلّة الشّرعيّة وما يعرض لها، وأمّا القواعد الفقهيّة فموضوعها: فعل المكلّف.</a:t>
            </a:r>
            <a:endParaRPr lang="en-US" sz="2600" kern="1200" dirty="0">
              <a:solidFill>
                <a:sysClr val="windowText" lastClr="000000"/>
              </a:solidFill>
              <a:latin typeface="Dubai Light" panose="020B0303030403030204" pitchFamily="34" charset="-78"/>
              <a:cs typeface="Dubai Light" panose="020B0303030403030204" pitchFamily="34" charset="-78"/>
            </a:endParaRPr>
          </a:p>
        </p:txBody>
      </p:sp>
      <p:sp>
        <p:nvSpPr>
          <p:cNvPr id="8" name="شكل حر: شكل 7">
            <a:extLst>
              <a:ext uri="{FF2B5EF4-FFF2-40B4-BE49-F238E27FC236}">
                <a16:creationId xmlns="" xmlns:a16="http://schemas.microsoft.com/office/drawing/2014/main" id="{E41B443A-98B2-48E6-BBDA-CFA3939795DD}"/>
              </a:ext>
            </a:extLst>
          </p:cNvPr>
          <p:cNvSpPr/>
          <p:nvPr/>
        </p:nvSpPr>
        <p:spPr>
          <a:xfrm>
            <a:off x="251520" y="3212976"/>
            <a:ext cx="4109337" cy="1440160"/>
          </a:xfrm>
          <a:custGeom>
            <a:avLst/>
            <a:gdLst>
              <a:gd name="connsiteX0" fmla="*/ 216599 w 5061739"/>
              <a:gd name="connsiteY0" fmla="*/ 0 h 1299571"/>
              <a:gd name="connsiteX1" fmla="*/ 5061739 w 5061739"/>
              <a:gd name="connsiteY1" fmla="*/ 0 h 1299571"/>
              <a:gd name="connsiteX2" fmla="*/ 5061739 w 5061739"/>
              <a:gd name="connsiteY2" fmla="*/ 0 h 1299571"/>
              <a:gd name="connsiteX3" fmla="*/ 5061739 w 5061739"/>
              <a:gd name="connsiteY3" fmla="*/ 1082972 h 1299571"/>
              <a:gd name="connsiteX4" fmla="*/ 4845140 w 5061739"/>
              <a:gd name="connsiteY4" fmla="*/ 1299571 h 1299571"/>
              <a:gd name="connsiteX5" fmla="*/ 0 w 5061739"/>
              <a:gd name="connsiteY5" fmla="*/ 1299571 h 1299571"/>
              <a:gd name="connsiteX6" fmla="*/ 0 w 5061739"/>
              <a:gd name="connsiteY6" fmla="*/ 1299571 h 1299571"/>
              <a:gd name="connsiteX7" fmla="*/ 0 w 5061739"/>
              <a:gd name="connsiteY7" fmla="*/ 216599 h 1299571"/>
              <a:gd name="connsiteX8" fmla="*/ 216599 w 5061739"/>
              <a:gd name="connsiteY8" fmla="*/ 0 h 129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1739" h="1299571">
                <a:moveTo>
                  <a:pt x="216599" y="0"/>
                </a:moveTo>
                <a:lnTo>
                  <a:pt x="5061739" y="0"/>
                </a:lnTo>
                <a:lnTo>
                  <a:pt x="5061739" y="0"/>
                </a:lnTo>
                <a:lnTo>
                  <a:pt x="5061739" y="1082972"/>
                </a:lnTo>
                <a:cubicBezTo>
                  <a:pt x="5061739" y="1202596"/>
                  <a:pt x="4964764" y="1299571"/>
                  <a:pt x="4845140" y="1299571"/>
                </a:cubicBezTo>
                <a:lnTo>
                  <a:pt x="0" y="1299571"/>
                </a:lnTo>
                <a:lnTo>
                  <a:pt x="0" y="1299571"/>
                </a:lnTo>
                <a:lnTo>
                  <a:pt x="0" y="216599"/>
                </a:lnTo>
                <a:cubicBezTo>
                  <a:pt x="0" y="96975"/>
                  <a:pt x="96975" y="0"/>
                  <a:pt x="216599" y="0"/>
                </a:cubicBezTo>
                <a:close/>
              </a:path>
            </a:pathLst>
          </a:cu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spcFirstLastPara="0" vert="horz" wrap="square" lIns="154880" tIns="154880" rIns="154880" bIns="154880" numCol="1" spcCol="1270" anchor="ctr" anchorCtr="0">
            <a:noAutofit/>
          </a:bodyPr>
          <a:lstStyle/>
          <a:p>
            <a:pPr marL="0" lvl="0" indent="0" algn="ctr" defTabSz="1066800" rtl="1">
              <a:lnSpc>
                <a:spcPts val="2800"/>
              </a:lnSpc>
              <a:spcBef>
                <a:spcPct val="0"/>
              </a:spcBef>
              <a:spcAft>
                <a:spcPct val="35000"/>
              </a:spcAft>
              <a:buNone/>
            </a:pPr>
            <a:r>
              <a:rPr lang="ar-SA" sz="2600" dirty="0">
                <a:solidFill>
                  <a:sysClr val="windowText" lastClr="000000"/>
                </a:solidFill>
                <a:latin typeface="Dubai" panose="020B0503030403030204" pitchFamily="34" charset="-78"/>
                <a:cs typeface="Dubai" panose="020B0503030403030204" pitchFamily="34" charset="-78"/>
              </a:rPr>
              <a:t>(4) </a:t>
            </a:r>
            <a:r>
              <a:rPr lang="ar-SA" sz="2600" kern="1200" dirty="0">
                <a:solidFill>
                  <a:sysClr val="windowText" lastClr="000000"/>
                </a:solidFill>
                <a:latin typeface="Dubai Light" panose="020B0303030403030204" pitchFamily="34" charset="-78"/>
                <a:cs typeface="Dubai Light" panose="020B0303030403030204" pitchFamily="34" charset="-78"/>
              </a:rPr>
              <a:t>أنّ القواعد الأصوليّة يُفْتَرض وجودها قبل الفروع، أمّا القواعد الفقهيّة فهي متأخّرةٌ عن الفروع. </a:t>
            </a:r>
            <a:endParaRPr lang="en-US" sz="2600" kern="1200" dirty="0">
              <a:solidFill>
                <a:sysClr val="windowText" lastClr="000000"/>
              </a:solidFill>
              <a:latin typeface="Dubai Light" panose="020B0303030403030204" pitchFamily="34" charset="-78"/>
              <a:cs typeface="Dubai Light" panose="020B0303030403030204" pitchFamily="34" charset="-78"/>
            </a:endParaRPr>
          </a:p>
        </p:txBody>
      </p:sp>
      <p:sp>
        <p:nvSpPr>
          <p:cNvPr id="9" name="شكل حر: شكل 8">
            <a:extLst>
              <a:ext uri="{FF2B5EF4-FFF2-40B4-BE49-F238E27FC236}">
                <a16:creationId xmlns="" xmlns:a16="http://schemas.microsoft.com/office/drawing/2014/main" id="{A86D85C7-185C-4465-9574-7F2E95F659AB}"/>
              </a:ext>
            </a:extLst>
          </p:cNvPr>
          <p:cNvSpPr/>
          <p:nvPr/>
        </p:nvSpPr>
        <p:spPr>
          <a:xfrm>
            <a:off x="4788024" y="3068960"/>
            <a:ext cx="4104456" cy="1512168"/>
          </a:xfrm>
          <a:custGeom>
            <a:avLst/>
            <a:gdLst>
              <a:gd name="connsiteX0" fmla="*/ 216599 w 5061739"/>
              <a:gd name="connsiteY0" fmla="*/ 0 h 1299571"/>
              <a:gd name="connsiteX1" fmla="*/ 5061739 w 5061739"/>
              <a:gd name="connsiteY1" fmla="*/ 0 h 1299571"/>
              <a:gd name="connsiteX2" fmla="*/ 5061739 w 5061739"/>
              <a:gd name="connsiteY2" fmla="*/ 0 h 1299571"/>
              <a:gd name="connsiteX3" fmla="*/ 5061739 w 5061739"/>
              <a:gd name="connsiteY3" fmla="*/ 1082972 h 1299571"/>
              <a:gd name="connsiteX4" fmla="*/ 4845140 w 5061739"/>
              <a:gd name="connsiteY4" fmla="*/ 1299571 h 1299571"/>
              <a:gd name="connsiteX5" fmla="*/ 0 w 5061739"/>
              <a:gd name="connsiteY5" fmla="*/ 1299571 h 1299571"/>
              <a:gd name="connsiteX6" fmla="*/ 0 w 5061739"/>
              <a:gd name="connsiteY6" fmla="*/ 1299571 h 1299571"/>
              <a:gd name="connsiteX7" fmla="*/ 0 w 5061739"/>
              <a:gd name="connsiteY7" fmla="*/ 216599 h 1299571"/>
              <a:gd name="connsiteX8" fmla="*/ 216599 w 5061739"/>
              <a:gd name="connsiteY8" fmla="*/ 0 h 129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1739" h="1299571">
                <a:moveTo>
                  <a:pt x="216599" y="0"/>
                </a:moveTo>
                <a:lnTo>
                  <a:pt x="5061739" y="0"/>
                </a:lnTo>
                <a:lnTo>
                  <a:pt x="5061739" y="0"/>
                </a:lnTo>
                <a:lnTo>
                  <a:pt x="5061739" y="1082972"/>
                </a:lnTo>
                <a:cubicBezTo>
                  <a:pt x="5061739" y="1202596"/>
                  <a:pt x="4964764" y="1299571"/>
                  <a:pt x="4845140" y="1299571"/>
                </a:cubicBezTo>
                <a:lnTo>
                  <a:pt x="0" y="1299571"/>
                </a:lnTo>
                <a:lnTo>
                  <a:pt x="0" y="1299571"/>
                </a:lnTo>
                <a:lnTo>
                  <a:pt x="0" y="216599"/>
                </a:lnTo>
                <a:cubicBezTo>
                  <a:pt x="0" y="96975"/>
                  <a:pt x="96975" y="0"/>
                  <a:pt x="216599" y="0"/>
                </a:cubicBezTo>
                <a:close/>
              </a:path>
            </a:pathLst>
          </a:cu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spcFirstLastPara="0" vert="horz" wrap="square" lIns="154880" tIns="154880" rIns="154880" bIns="154880" numCol="1" spcCol="1270" anchor="ctr" anchorCtr="0">
            <a:noAutofit/>
          </a:bodyPr>
          <a:lstStyle/>
          <a:p>
            <a:pPr marL="0" lvl="0" indent="0" algn="ctr" defTabSz="1066800" rtl="1">
              <a:lnSpc>
                <a:spcPts val="2800"/>
              </a:lnSpc>
              <a:spcBef>
                <a:spcPct val="0"/>
              </a:spcBef>
              <a:spcAft>
                <a:spcPct val="35000"/>
              </a:spcAft>
              <a:buNone/>
            </a:pPr>
            <a:r>
              <a:rPr lang="ar-SA" sz="2600" dirty="0">
                <a:solidFill>
                  <a:sysClr val="windowText" lastClr="000000"/>
                </a:solidFill>
                <a:latin typeface="Dubai" panose="020B0503030403030204" pitchFamily="34" charset="-78"/>
                <a:cs typeface="Dubai" panose="020B0503030403030204" pitchFamily="34" charset="-78"/>
              </a:rPr>
              <a:t>(3) </a:t>
            </a:r>
            <a:r>
              <a:rPr lang="ar-SA" sz="2600" kern="1200" dirty="0">
                <a:solidFill>
                  <a:sysClr val="windowText" lastClr="000000"/>
                </a:solidFill>
                <a:latin typeface="Dubai Light" panose="020B0303030403030204" pitchFamily="34" charset="-78"/>
                <a:cs typeface="Dubai Light" panose="020B0303030403030204" pitchFamily="34" charset="-78"/>
              </a:rPr>
              <a:t>أنّ القواعد الأصوليّة لا يُفهم منها أسرار الشّرع ولا حِكْمَته، أمّا القواعد الفقهيّة فتُفيد ذلك.</a:t>
            </a:r>
            <a:endParaRPr lang="en-US" sz="2600" kern="1200" dirty="0">
              <a:solidFill>
                <a:sysClr val="windowText" lastClr="000000"/>
              </a:solidFill>
              <a:latin typeface="Dubai Light" panose="020B0303030403030204" pitchFamily="34" charset="-78"/>
              <a:cs typeface="Dubai Light" panose="020B0303030403030204" pitchFamily="34" charset="-78"/>
            </a:endParaRPr>
          </a:p>
        </p:txBody>
      </p:sp>
      <p:sp>
        <p:nvSpPr>
          <p:cNvPr id="10" name="شكل حر: شكل 9">
            <a:extLst>
              <a:ext uri="{FF2B5EF4-FFF2-40B4-BE49-F238E27FC236}">
                <a16:creationId xmlns="" xmlns:a16="http://schemas.microsoft.com/office/drawing/2014/main" id="{CA238156-DBA1-44FF-84D9-FA38D4DA4EC4}"/>
              </a:ext>
            </a:extLst>
          </p:cNvPr>
          <p:cNvSpPr/>
          <p:nvPr/>
        </p:nvSpPr>
        <p:spPr>
          <a:xfrm>
            <a:off x="2195736" y="4869160"/>
            <a:ext cx="4896544" cy="1512168"/>
          </a:xfrm>
          <a:custGeom>
            <a:avLst/>
            <a:gdLst>
              <a:gd name="connsiteX0" fmla="*/ 216599 w 5061739"/>
              <a:gd name="connsiteY0" fmla="*/ 0 h 1299571"/>
              <a:gd name="connsiteX1" fmla="*/ 5061739 w 5061739"/>
              <a:gd name="connsiteY1" fmla="*/ 0 h 1299571"/>
              <a:gd name="connsiteX2" fmla="*/ 5061739 w 5061739"/>
              <a:gd name="connsiteY2" fmla="*/ 0 h 1299571"/>
              <a:gd name="connsiteX3" fmla="*/ 5061739 w 5061739"/>
              <a:gd name="connsiteY3" fmla="*/ 1082972 h 1299571"/>
              <a:gd name="connsiteX4" fmla="*/ 4845140 w 5061739"/>
              <a:gd name="connsiteY4" fmla="*/ 1299571 h 1299571"/>
              <a:gd name="connsiteX5" fmla="*/ 0 w 5061739"/>
              <a:gd name="connsiteY5" fmla="*/ 1299571 h 1299571"/>
              <a:gd name="connsiteX6" fmla="*/ 0 w 5061739"/>
              <a:gd name="connsiteY6" fmla="*/ 1299571 h 1299571"/>
              <a:gd name="connsiteX7" fmla="*/ 0 w 5061739"/>
              <a:gd name="connsiteY7" fmla="*/ 216599 h 1299571"/>
              <a:gd name="connsiteX8" fmla="*/ 216599 w 5061739"/>
              <a:gd name="connsiteY8" fmla="*/ 0 h 129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1739" h="1299571">
                <a:moveTo>
                  <a:pt x="216599" y="0"/>
                </a:moveTo>
                <a:lnTo>
                  <a:pt x="5061739" y="0"/>
                </a:lnTo>
                <a:lnTo>
                  <a:pt x="5061739" y="0"/>
                </a:lnTo>
                <a:lnTo>
                  <a:pt x="5061739" y="1082972"/>
                </a:lnTo>
                <a:cubicBezTo>
                  <a:pt x="5061739" y="1202596"/>
                  <a:pt x="4964764" y="1299571"/>
                  <a:pt x="4845140" y="1299571"/>
                </a:cubicBezTo>
                <a:lnTo>
                  <a:pt x="0" y="1299571"/>
                </a:lnTo>
                <a:lnTo>
                  <a:pt x="0" y="1299571"/>
                </a:lnTo>
                <a:lnTo>
                  <a:pt x="0" y="216599"/>
                </a:lnTo>
                <a:cubicBezTo>
                  <a:pt x="0" y="96975"/>
                  <a:pt x="96975" y="0"/>
                  <a:pt x="216599" y="0"/>
                </a:cubicBezTo>
                <a:close/>
              </a:path>
            </a:pathLst>
          </a:cu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spcFirstLastPara="0" vert="horz" wrap="square" lIns="154880" tIns="154880" rIns="154880" bIns="154880" numCol="1" spcCol="1270" anchor="ctr" anchorCtr="0">
            <a:noAutofit/>
          </a:bodyPr>
          <a:lstStyle/>
          <a:p>
            <a:pPr marL="0" lvl="0" indent="0" algn="ctr" defTabSz="1066800" rtl="1">
              <a:lnSpc>
                <a:spcPts val="2800"/>
              </a:lnSpc>
              <a:spcBef>
                <a:spcPct val="0"/>
              </a:spcBef>
              <a:spcAft>
                <a:spcPct val="35000"/>
              </a:spcAft>
              <a:buNone/>
            </a:pPr>
            <a:r>
              <a:rPr lang="ar-SA" sz="2600" dirty="0">
                <a:solidFill>
                  <a:sysClr val="windowText" lastClr="000000"/>
                </a:solidFill>
                <a:latin typeface="Dubai" panose="020B0503030403030204" pitchFamily="34" charset="-78"/>
                <a:cs typeface="Dubai" panose="020B0503030403030204" pitchFamily="34" charset="-78"/>
              </a:rPr>
              <a:t>(5) </a:t>
            </a:r>
            <a:r>
              <a:rPr lang="ar-SA" sz="2600" kern="1200" dirty="0">
                <a:solidFill>
                  <a:sysClr val="windowText" lastClr="000000"/>
                </a:solidFill>
                <a:latin typeface="Dubai Light" panose="020B0303030403030204" pitchFamily="34" charset="-78"/>
                <a:cs typeface="Dubai Light" panose="020B0303030403030204" pitchFamily="34" charset="-78"/>
              </a:rPr>
              <a:t>أنّ القواعد الأصوليّة لا يَسْتَفيد منها إلّا المجتهد لاستنباط أحكام الفروع، أمّا القواعد الفقهيّة فقد يستفيد منها المجتهد وغيره.</a:t>
            </a:r>
            <a:endParaRPr lang="en-US" sz="2600" kern="1200" dirty="0">
              <a:solidFill>
                <a:sysClr val="windowText" lastClr="000000"/>
              </a:solidFill>
              <a:latin typeface="Dubai Light" panose="020B0303030403030204" pitchFamily="34" charset="-78"/>
              <a:cs typeface="Dubai Light" panose="020B0303030403030204" pitchFamily="34" charset="-78"/>
            </a:endParaRPr>
          </a:p>
        </p:txBody>
      </p:sp>
      <p:sp>
        <p:nvSpPr>
          <p:cNvPr id="11" name="Slide Number Placeholder 4"/>
          <p:cNvSpPr txBox="1">
            <a:spLocks/>
          </p:cNvSpPr>
          <p:nvPr/>
        </p:nvSpPr>
        <p:spPr>
          <a:xfrm>
            <a:off x="251520" y="6237312"/>
            <a:ext cx="762000" cy="365125"/>
          </a:xfrm>
          <a:prstGeom prst="ellipse">
            <a:avLst/>
          </a:prstGeom>
          <a:solidFill>
            <a:srgbClr val="C00000"/>
          </a:solidFill>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B81E59-9D79-4EE7-A6CF-7EFA87774B78}" type="slidenum">
              <a:rPr kumimoji="0" lang="ar-SA" sz="9600" b="1"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ar-SA" sz="24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7950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a:xfrm>
            <a:off x="1331640" y="836712"/>
            <a:ext cx="6595796" cy="1080119"/>
          </a:xfrm>
        </p:spPr>
        <p:txBody>
          <a:bodyPr/>
          <a:lstStyle/>
          <a:p>
            <a:pPr lvl="0"/>
            <a:r>
              <a:rPr lang="ar-SA" b="1" dirty="0"/>
              <a:t>أنواع القواعد </a:t>
            </a:r>
            <a:r>
              <a:rPr lang="ar-SA" b="1" dirty="0" smtClean="0"/>
              <a:t>الفقهيّة</a:t>
            </a:r>
            <a:r>
              <a:rPr lang="ar-IQ" b="1" dirty="0" smtClean="0"/>
              <a:t> </a:t>
            </a:r>
            <a:r>
              <a:rPr lang="ar-SA" b="1" dirty="0" smtClean="0">
                <a:solidFill>
                  <a:schemeClr val="bg2">
                    <a:lumMod val="10000"/>
                  </a:schemeClr>
                </a:solidFill>
              </a:rPr>
              <a:t>من حيث</a:t>
            </a:r>
            <a:r>
              <a:rPr lang="ar-IQ" b="1" dirty="0" smtClean="0">
                <a:solidFill>
                  <a:schemeClr val="bg2">
                    <a:lumMod val="10000"/>
                  </a:schemeClr>
                </a:solidFill>
              </a:rPr>
              <a:t> </a:t>
            </a:r>
            <a:r>
              <a:rPr lang="ar-SA" b="1" dirty="0" smtClean="0">
                <a:solidFill>
                  <a:schemeClr val="bg2">
                    <a:lumMod val="10000"/>
                  </a:schemeClr>
                </a:solidFill>
              </a:rPr>
              <a:t> الشمول</a:t>
            </a:r>
            <a:r>
              <a:rPr lang="en-US" b="1" dirty="0" smtClean="0">
                <a:solidFill>
                  <a:schemeClr val="bg2">
                    <a:lumMod val="10000"/>
                  </a:schemeClr>
                </a:solidFill>
              </a:rPr>
              <a:t/>
            </a:r>
            <a:br>
              <a:rPr lang="en-US" b="1" dirty="0" smtClean="0">
                <a:solidFill>
                  <a:schemeClr val="bg2">
                    <a:lumMod val="10000"/>
                  </a:schemeClr>
                </a:solidFill>
              </a:rPr>
            </a:br>
            <a:r>
              <a:rPr lang="ar-IQ" b="1" dirty="0" smtClean="0"/>
              <a:t> </a:t>
            </a:r>
            <a:endParaRPr lang="ar-SA" b="1" dirty="0"/>
          </a:p>
        </p:txBody>
      </p:sp>
      <p:sp>
        <p:nvSpPr>
          <p:cNvPr id="33" name="مستطيل: زوايا علوية مستديرة 32">
            <a:extLst>
              <a:ext uri="{FF2B5EF4-FFF2-40B4-BE49-F238E27FC236}">
                <a16:creationId xmlns="" xmlns:a16="http://schemas.microsoft.com/office/drawing/2014/main" id="{C5D80836-6520-4145-A9AB-FB5195673CFF}"/>
              </a:ext>
            </a:extLst>
          </p:cNvPr>
          <p:cNvSpPr/>
          <p:nvPr/>
        </p:nvSpPr>
        <p:spPr>
          <a:xfrm>
            <a:off x="6084168" y="2636912"/>
            <a:ext cx="2808312" cy="1601272"/>
          </a:xfrm>
          <a:prstGeom prst="round2Same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spcFirstLastPara="0" vert="horz" wrap="square" lIns="15240" tIns="15240" rIns="15240" bIns="15240" numCol="1" spcCol="1270" anchor="ctr" anchorCtr="0">
            <a:noAutofit/>
          </a:bodyPr>
          <a:lstStyle/>
          <a:p>
            <a:pPr lvl="0" algn="ctr" defTabSz="1066800">
              <a:spcBef>
                <a:spcPct val="0"/>
              </a:spcBef>
              <a:spcAft>
                <a:spcPct val="35000"/>
              </a:spcAft>
            </a:pPr>
            <a:r>
              <a:rPr lang="ar-SA" sz="2400" b="1" kern="1200" dirty="0">
                <a:solidFill>
                  <a:schemeClr val="bg2">
                    <a:lumMod val="10000"/>
                  </a:schemeClr>
                </a:solidFill>
                <a:latin typeface="Dubai Light" panose="020B0303030403030204" pitchFamily="34" charset="-78"/>
                <a:cs typeface="Dubai Light" panose="020B0303030403030204" pitchFamily="34" charset="-78"/>
              </a:rPr>
              <a:t>القواعد الخمس الكبرى، </a:t>
            </a:r>
            <a:r>
              <a:rPr lang="ar-SA" sz="2400" b="1" dirty="0">
                <a:solidFill>
                  <a:schemeClr val="bg2">
                    <a:lumMod val="10000"/>
                  </a:schemeClr>
                </a:solidFill>
                <a:latin typeface="Dubai Light" panose="020B0303030403030204" pitchFamily="34" charset="-78"/>
                <a:cs typeface="Dubai Light" panose="020B0303030403030204" pitchFamily="34" charset="-78"/>
              </a:rPr>
              <a:t>وتشمل مسائل كثيرةً من عامّة أبواب الفقه أو </a:t>
            </a:r>
            <a:r>
              <a:rPr lang="ar-SA" sz="2400" dirty="0">
                <a:solidFill>
                  <a:schemeClr val="bg2">
                    <a:lumMod val="10000"/>
                  </a:schemeClr>
                </a:solidFill>
                <a:latin typeface="Dubai Light" panose="020B0303030403030204" pitchFamily="34" charset="-78"/>
                <a:cs typeface="Dubai Light" panose="020B0303030403030204" pitchFamily="34" charset="-78"/>
              </a:rPr>
              <a:t>كلِّها</a:t>
            </a:r>
            <a:endParaRPr lang="en-US" sz="2400" b="0"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34" name="مستطيل: زوايا علوية مستديرة 33">
            <a:extLst>
              <a:ext uri="{FF2B5EF4-FFF2-40B4-BE49-F238E27FC236}">
                <a16:creationId xmlns="" xmlns:a16="http://schemas.microsoft.com/office/drawing/2014/main" id="{BC9CD5AA-C8D1-46DC-AFAB-B0FAE3B5C815}"/>
              </a:ext>
            </a:extLst>
          </p:cNvPr>
          <p:cNvSpPr/>
          <p:nvPr/>
        </p:nvSpPr>
        <p:spPr>
          <a:xfrm>
            <a:off x="3347864" y="2708920"/>
            <a:ext cx="2419424" cy="1108418"/>
          </a:xfrm>
          <a:prstGeom prst="round2Same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spcFirstLastPara="0" vert="horz" wrap="square" lIns="15240" tIns="15240" rIns="15240" bIns="15240" numCol="1" spcCol="1270" anchor="ctr" anchorCtr="0">
            <a:noAutofit/>
          </a:bodyPr>
          <a:lstStyle/>
          <a:p>
            <a:pPr marL="0" lvl="0" indent="0" algn="ctr" defTabSz="1066800">
              <a:spcBef>
                <a:spcPct val="0"/>
              </a:spcBef>
              <a:spcAft>
                <a:spcPct val="35000"/>
              </a:spcAft>
              <a:buNone/>
            </a:pPr>
            <a:r>
              <a:rPr lang="ar-SA" sz="2400" b="1" kern="1200" dirty="0">
                <a:solidFill>
                  <a:schemeClr val="bg2">
                    <a:lumMod val="10000"/>
                  </a:schemeClr>
                </a:solidFill>
                <a:latin typeface="Dubai Light" panose="020B0303030403030204" pitchFamily="34" charset="-78"/>
                <a:cs typeface="Dubai Light" panose="020B0303030403030204" pitchFamily="34" charset="-78"/>
              </a:rPr>
              <a:t>القواعد التي تشمل مسائل كثيرةً من أبواب متعدّدة</a:t>
            </a:r>
            <a:endParaRPr lang="en-US" sz="2400" b="1"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35" name="مستطيل: زوايا علوية مستديرة 34">
            <a:extLst>
              <a:ext uri="{FF2B5EF4-FFF2-40B4-BE49-F238E27FC236}">
                <a16:creationId xmlns="" xmlns:a16="http://schemas.microsoft.com/office/drawing/2014/main" id="{AD9E1BC6-ECD1-4F7E-9388-5672B0990BB2}"/>
              </a:ext>
            </a:extLst>
          </p:cNvPr>
          <p:cNvSpPr/>
          <p:nvPr/>
        </p:nvSpPr>
        <p:spPr>
          <a:xfrm>
            <a:off x="539552" y="2708920"/>
            <a:ext cx="2419424" cy="1108418"/>
          </a:xfrm>
          <a:prstGeom prst="round2Same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spcFirstLastPara="0" vert="horz" wrap="square" lIns="15240" tIns="15240" rIns="15240" bIns="15240" numCol="1" spcCol="1270" anchor="ctr" anchorCtr="0">
            <a:noAutofit/>
          </a:bodyPr>
          <a:lstStyle/>
          <a:p>
            <a:pPr marL="0" lvl="0" indent="0" algn="ctr" defTabSz="1066800">
              <a:spcBef>
                <a:spcPct val="0"/>
              </a:spcBef>
              <a:spcAft>
                <a:spcPct val="35000"/>
              </a:spcAft>
              <a:buNone/>
            </a:pPr>
            <a:r>
              <a:rPr lang="ar-SA" sz="2800" b="0" kern="1200" dirty="0">
                <a:solidFill>
                  <a:schemeClr val="bg2">
                    <a:lumMod val="10000"/>
                  </a:schemeClr>
                </a:solidFill>
                <a:latin typeface="Dubai Light" panose="020B0303030403030204" pitchFamily="34" charset="-78"/>
                <a:cs typeface="Dubai Light" panose="020B0303030403030204" pitchFamily="34" charset="-78"/>
              </a:rPr>
              <a:t>القواعد الخاصة</a:t>
            </a:r>
          </a:p>
        </p:txBody>
      </p:sp>
      <p:sp>
        <p:nvSpPr>
          <p:cNvPr id="46" name="مستطيل: زوايا علوية مستديرة 45">
            <a:extLst>
              <a:ext uri="{FF2B5EF4-FFF2-40B4-BE49-F238E27FC236}">
                <a16:creationId xmlns="" xmlns:a16="http://schemas.microsoft.com/office/drawing/2014/main" id="{36F25E5A-DFDB-4641-A20D-BFC3E550CF4E}"/>
              </a:ext>
            </a:extLst>
          </p:cNvPr>
          <p:cNvSpPr/>
          <p:nvPr/>
        </p:nvSpPr>
        <p:spPr>
          <a:xfrm>
            <a:off x="6156176" y="4509120"/>
            <a:ext cx="2662658" cy="2060848"/>
          </a:xfrm>
          <a:prstGeom prst="round2Same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ts val="2500"/>
              </a:lnSpc>
              <a:spcBef>
                <a:spcPct val="0"/>
              </a:spcBef>
              <a:spcAft>
                <a:spcPct val="35000"/>
              </a:spcAft>
            </a:pPr>
            <a:r>
              <a:rPr lang="ar-SA" sz="2400" b="1" dirty="0">
                <a:solidFill>
                  <a:schemeClr val="bg2">
                    <a:lumMod val="10000"/>
                  </a:schemeClr>
                </a:solidFill>
                <a:latin typeface="Dubai Light" panose="020B0303030403030204" pitchFamily="34" charset="-78"/>
                <a:cs typeface="Dubai Light" panose="020B0303030403030204" pitchFamily="34" charset="-78"/>
              </a:rPr>
              <a:t>وهي: </a:t>
            </a:r>
            <a:r>
              <a:rPr lang="ar-SA" sz="2400" b="1" kern="1200" dirty="0">
                <a:solidFill>
                  <a:schemeClr val="bg2">
                    <a:lumMod val="10000"/>
                  </a:schemeClr>
                </a:solidFill>
                <a:latin typeface="Dubai Light" panose="020B0303030403030204" pitchFamily="34" charset="-78"/>
                <a:cs typeface="Dubai Light" panose="020B0303030403030204" pitchFamily="34" charset="-78"/>
              </a:rPr>
              <a:t>«</a:t>
            </a:r>
            <a:r>
              <a:rPr lang="ar-SA" sz="2400" b="1" dirty="0">
                <a:solidFill>
                  <a:schemeClr val="tx1"/>
                </a:solidFill>
                <a:latin typeface="Dubai" panose="020B0503030403030204" pitchFamily="34" charset="-78"/>
                <a:cs typeface="Dubai" panose="020B0503030403030204" pitchFamily="34" charset="-78"/>
              </a:rPr>
              <a:t>الأمور بمقاصدها</a:t>
            </a:r>
            <a:r>
              <a:rPr lang="ar-SA" sz="2400" b="1" dirty="0">
                <a:solidFill>
                  <a:schemeClr val="bg2">
                    <a:lumMod val="10000"/>
                  </a:schemeClr>
                </a:solidFill>
                <a:latin typeface="Dubai Light" panose="020B0303030403030204" pitchFamily="34" charset="-78"/>
                <a:cs typeface="Dubai Light" panose="020B0303030403030204" pitchFamily="34" charset="-78"/>
              </a:rPr>
              <a:t>»، و«</a:t>
            </a:r>
            <a:r>
              <a:rPr lang="ar-SA" sz="2400" b="1" dirty="0">
                <a:solidFill>
                  <a:schemeClr val="tx1"/>
                </a:solidFill>
                <a:latin typeface="Dubai" panose="020B0503030403030204" pitchFamily="34" charset="-78"/>
                <a:cs typeface="Dubai" panose="020B0503030403030204" pitchFamily="34" charset="-78"/>
              </a:rPr>
              <a:t>اليقين لا يزول بالشّكّ</a:t>
            </a:r>
            <a:r>
              <a:rPr lang="ar-SA" sz="2400" b="1" dirty="0">
                <a:solidFill>
                  <a:schemeClr val="bg2">
                    <a:lumMod val="10000"/>
                  </a:schemeClr>
                </a:solidFill>
                <a:latin typeface="Dubai Light" panose="020B0303030403030204" pitchFamily="34" charset="-78"/>
                <a:cs typeface="Dubai Light" panose="020B0303030403030204" pitchFamily="34" charset="-78"/>
              </a:rPr>
              <a:t>» </a:t>
            </a:r>
            <a:r>
              <a:rPr lang="ar-SA" sz="2400" b="1" dirty="0" err="1">
                <a:solidFill>
                  <a:schemeClr val="bg2">
                    <a:lumMod val="10000"/>
                  </a:schemeClr>
                </a:solidFill>
                <a:latin typeface="Dubai Light" panose="020B0303030403030204" pitchFamily="34" charset="-78"/>
                <a:cs typeface="Dubai Light" panose="020B0303030403030204" pitchFamily="34" charset="-78"/>
              </a:rPr>
              <a:t>و«</a:t>
            </a:r>
            <a:r>
              <a:rPr lang="ar-SA" sz="2400" b="1" dirty="0" err="1">
                <a:solidFill>
                  <a:schemeClr val="tx1"/>
                </a:solidFill>
                <a:latin typeface="Dubai" panose="020B0503030403030204" pitchFamily="34" charset="-78"/>
                <a:cs typeface="Dubai" panose="020B0503030403030204" pitchFamily="34" charset="-78"/>
              </a:rPr>
              <a:t>المشقّة</a:t>
            </a:r>
            <a:r>
              <a:rPr lang="ar-SA" sz="2400" b="1" dirty="0">
                <a:solidFill>
                  <a:schemeClr val="tx1"/>
                </a:solidFill>
                <a:latin typeface="Dubai" panose="020B0503030403030204" pitchFamily="34" charset="-78"/>
                <a:cs typeface="Dubai" panose="020B0503030403030204" pitchFamily="34" charset="-78"/>
              </a:rPr>
              <a:t> تجلب التّيسير</a:t>
            </a:r>
            <a:r>
              <a:rPr lang="ar-SA" sz="2400" b="1" dirty="0">
                <a:solidFill>
                  <a:schemeClr val="bg2">
                    <a:lumMod val="10000"/>
                  </a:schemeClr>
                </a:solidFill>
                <a:latin typeface="Dubai Light" panose="020B0303030403030204" pitchFamily="34" charset="-78"/>
                <a:cs typeface="Dubai Light" panose="020B0303030403030204" pitchFamily="34" charset="-78"/>
              </a:rPr>
              <a:t>»، </a:t>
            </a:r>
            <a:r>
              <a:rPr lang="ar-SA" sz="2400" b="1" dirty="0" err="1">
                <a:solidFill>
                  <a:schemeClr val="bg2">
                    <a:lumMod val="10000"/>
                  </a:schemeClr>
                </a:solidFill>
                <a:latin typeface="Dubai Light" panose="020B0303030403030204" pitchFamily="34" charset="-78"/>
                <a:cs typeface="Dubai Light" panose="020B0303030403030204" pitchFamily="34" charset="-78"/>
              </a:rPr>
              <a:t>و«</a:t>
            </a:r>
            <a:r>
              <a:rPr lang="ar-SA" sz="2400" b="1" dirty="0" err="1">
                <a:solidFill>
                  <a:schemeClr val="tx1"/>
                </a:solidFill>
                <a:latin typeface="Dubai" panose="020B0503030403030204" pitchFamily="34" charset="-78"/>
                <a:cs typeface="Dubai" panose="020B0503030403030204" pitchFamily="34" charset="-78"/>
              </a:rPr>
              <a:t>لا</a:t>
            </a:r>
            <a:r>
              <a:rPr lang="ar-SA" sz="2400" b="1" dirty="0">
                <a:solidFill>
                  <a:schemeClr val="tx1"/>
                </a:solidFill>
                <a:latin typeface="Dubai" panose="020B0503030403030204" pitchFamily="34" charset="-78"/>
                <a:cs typeface="Dubai" panose="020B0503030403030204" pitchFamily="34" charset="-78"/>
              </a:rPr>
              <a:t> ضرر ولا ضرار</a:t>
            </a:r>
            <a:r>
              <a:rPr lang="ar-SA" sz="2400" b="1" dirty="0">
                <a:solidFill>
                  <a:schemeClr val="bg2">
                    <a:lumMod val="10000"/>
                  </a:schemeClr>
                </a:solidFill>
                <a:latin typeface="Dubai Light" panose="020B0303030403030204" pitchFamily="34" charset="-78"/>
                <a:cs typeface="Dubai Light" panose="020B0303030403030204" pitchFamily="34" charset="-78"/>
              </a:rPr>
              <a:t>»، و«</a:t>
            </a:r>
            <a:r>
              <a:rPr lang="ar-SA" sz="2400" b="1" dirty="0">
                <a:solidFill>
                  <a:schemeClr val="tx1"/>
                </a:solidFill>
                <a:latin typeface="Dubai" panose="020B0503030403030204" pitchFamily="34" charset="-78"/>
                <a:cs typeface="Dubai" panose="020B0503030403030204" pitchFamily="34" charset="-78"/>
              </a:rPr>
              <a:t>العادة محكّمة</a:t>
            </a:r>
            <a:r>
              <a:rPr lang="ar-SA" sz="2400" b="1" dirty="0">
                <a:solidFill>
                  <a:schemeClr val="bg2">
                    <a:lumMod val="10000"/>
                  </a:schemeClr>
                </a:solidFill>
                <a:latin typeface="Dubai Light" panose="020B0303030403030204" pitchFamily="34" charset="-78"/>
                <a:cs typeface="Dubai Light" panose="020B0303030403030204" pitchFamily="34" charset="-78"/>
              </a:rPr>
              <a:t>».</a:t>
            </a:r>
            <a:endParaRPr lang="en-US" sz="2400" b="1"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47" name="مستطيل: زوايا علوية مستديرة 46">
            <a:extLst>
              <a:ext uri="{FF2B5EF4-FFF2-40B4-BE49-F238E27FC236}">
                <a16:creationId xmlns="" xmlns:a16="http://schemas.microsoft.com/office/drawing/2014/main" id="{DB7DD16E-FAA4-4D03-9E9E-0580A00A2760}"/>
              </a:ext>
            </a:extLst>
          </p:cNvPr>
          <p:cNvSpPr/>
          <p:nvPr/>
        </p:nvSpPr>
        <p:spPr>
          <a:xfrm>
            <a:off x="3347864" y="4293096"/>
            <a:ext cx="2419424" cy="1990477"/>
          </a:xfrm>
          <a:prstGeom prst="round2Same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SA" sz="2400" b="1" dirty="0">
                <a:solidFill>
                  <a:schemeClr val="bg2">
                    <a:lumMod val="10000"/>
                  </a:schemeClr>
                </a:solidFill>
                <a:latin typeface="Dubai Light" panose="020B0303030403030204" pitchFamily="34" charset="-78"/>
                <a:cs typeface="Dubai Light" panose="020B0303030403030204" pitchFamily="34" charset="-78"/>
              </a:rPr>
              <a:t>كقاعدة</a:t>
            </a:r>
            <a:r>
              <a:rPr lang="ar-SA" sz="2400" b="1" kern="1200" dirty="0">
                <a:solidFill>
                  <a:schemeClr val="bg2">
                    <a:lumMod val="10000"/>
                  </a:schemeClr>
                </a:solidFill>
                <a:latin typeface="Dubai Light" panose="020B0303030403030204" pitchFamily="34" charset="-78"/>
                <a:cs typeface="Dubai Light" panose="020B0303030403030204" pitchFamily="34" charset="-78"/>
              </a:rPr>
              <a:t>: «</a:t>
            </a:r>
            <a:r>
              <a:rPr lang="ar-SA" sz="2400" b="1" dirty="0">
                <a:solidFill>
                  <a:schemeClr val="tx1"/>
                </a:solidFill>
                <a:latin typeface="Dubai" panose="020B0503030403030204" pitchFamily="34" charset="-78"/>
                <a:cs typeface="Dubai" panose="020B0503030403030204" pitchFamily="34" charset="-78"/>
              </a:rPr>
              <a:t>التّابع تابعٌ</a:t>
            </a:r>
            <a:r>
              <a:rPr lang="ar-SA" sz="2400" b="1" kern="1200" dirty="0">
                <a:solidFill>
                  <a:schemeClr val="bg2">
                    <a:lumMod val="10000"/>
                  </a:schemeClr>
                </a:solidFill>
                <a:latin typeface="Dubai Light" panose="020B0303030403030204" pitchFamily="34" charset="-78"/>
                <a:cs typeface="Dubai Light" panose="020B0303030403030204" pitchFamily="34" charset="-78"/>
              </a:rPr>
              <a:t>».</a:t>
            </a:r>
            <a:endParaRPr lang="en-US" sz="2400" b="1"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48" name="مستطيل: زوايا علوية مستديرة 47">
            <a:extLst>
              <a:ext uri="{FF2B5EF4-FFF2-40B4-BE49-F238E27FC236}">
                <a16:creationId xmlns="" xmlns:a16="http://schemas.microsoft.com/office/drawing/2014/main" id="{9B597761-52C0-45D7-BD8C-7B54ABF7698C}"/>
              </a:ext>
            </a:extLst>
          </p:cNvPr>
          <p:cNvSpPr/>
          <p:nvPr/>
        </p:nvSpPr>
        <p:spPr>
          <a:xfrm>
            <a:off x="539552" y="4293096"/>
            <a:ext cx="2419424" cy="2062485"/>
          </a:xfrm>
          <a:prstGeom prst="round2Same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ts val="3400"/>
              </a:lnSpc>
              <a:spcBef>
                <a:spcPct val="0"/>
              </a:spcBef>
              <a:spcAft>
                <a:spcPct val="35000"/>
              </a:spcAft>
              <a:buNone/>
            </a:pPr>
            <a:r>
              <a:rPr lang="ar-SA" sz="2400" b="1" kern="1200" dirty="0">
                <a:solidFill>
                  <a:schemeClr val="bg2">
                    <a:lumMod val="10000"/>
                  </a:schemeClr>
                </a:solidFill>
                <a:latin typeface="Dubai Light" panose="020B0303030403030204" pitchFamily="34" charset="-78"/>
                <a:cs typeface="Dubai Light" panose="020B0303030403030204" pitchFamily="34" charset="-78"/>
              </a:rPr>
              <a:t>وهي التي جَرَتْ تسميتها بالضّوابط، مثل: «</a:t>
            </a:r>
            <a:r>
              <a:rPr lang="ar-SA" sz="2400" b="1" dirty="0">
                <a:solidFill>
                  <a:schemeClr val="tx1"/>
                </a:solidFill>
                <a:latin typeface="Dubai" panose="020B0503030403030204" pitchFamily="34" charset="-78"/>
                <a:cs typeface="Dubai" panose="020B0503030403030204" pitchFamily="34" charset="-78"/>
              </a:rPr>
              <a:t>الأصل في المياه الطّهارة</a:t>
            </a:r>
            <a:r>
              <a:rPr lang="ar-SA" sz="2400" b="1" kern="1200" dirty="0">
                <a:solidFill>
                  <a:schemeClr val="bg2">
                    <a:lumMod val="10000"/>
                  </a:schemeClr>
                </a:solidFill>
                <a:latin typeface="Dubai Light" panose="020B0303030403030204" pitchFamily="34" charset="-78"/>
                <a:cs typeface="Dubai Light" panose="020B0303030403030204" pitchFamily="34" charset="-78"/>
              </a:rPr>
              <a:t>».</a:t>
            </a:r>
          </a:p>
        </p:txBody>
      </p:sp>
      <p:cxnSp>
        <p:nvCxnSpPr>
          <p:cNvPr id="50" name="موصل: على شكل مرفق 49">
            <a:extLst>
              <a:ext uri="{FF2B5EF4-FFF2-40B4-BE49-F238E27FC236}">
                <a16:creationId xmlns="" xmlns:a16="http://schemas.microsoft.com/office/drawing/2014/main" id="{7C250FA0-40F2-4135-A9E1-06AF5B1C85E0}"/>
              </a:ext>
            </a:extLst>
          </p:cNvPr>
          <p:cNvCxnSpPr>
            <a:cxnSpLocks/>
          </p:cNvCxnSpPr>
          <p:nvPr/>
        </p:nvCxnSpPr>
        <p:spPr>
          <a:xfrm rot="16200000" flipH="1">
            <a:off x="5609760" y="879072"/>
            <a:ext cx="864096" cy="2939616"/>
          </a:xfrm>
          <a:prstGeom prst="bentConnector3">
            <a:avLst>
              <a:gd name="adj1"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رابط مستقيم 51">
            <a:extLst>
              <a:ext uri="{FF2B5EF4-FFF2-40B4-BE49-F238E27FC236}">
                <a16:creationId xmlns="" xmlns:a16="http://schemas.microsoft.com/office/drawing/2014/main" id="{4D18C76E-8D03-42D2-8BCE-703B480A0A5D}"/>
              </a:ext>
            </a:extLst>
          </p:cNvPr>
          <p:cNvCxnSpPr>
            <a:cxnSpLocks/>
            <a:endCxn id="34" idx="3"/>
          </p:cNvCxnSpPr>
          <p:nvPr/>
        </p:nvCxnSpPr>
        <p:spPr>
          <a:xfrm>
            <a:off x="4548708" y="2060848"/>
            <a:ext cx="8868" cy="6480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موصل: على شكل مرفق 53">
            <a:extLst>
              <a:ext uri="{FF2B5EF4-FFF2-40B4-BE49-F238E27FC236}">
                <a16:creationId xmlns="" xmlns:a16="http://schemas.microsoft.com/office/drawing/2014/main" id="{D7EA08C3-D15A-4C52-95F4-40CDD12A5677}"/>
              </a:ext>
            </a:extLst>
          </p:cNvPr>
          <p:cNvCxnSpPr>
            <a:cxnSpLocks/>
          </p:cNvCxnSpPr>
          <p:nvPr/>
        </p:nvCxnSpPr>
        <p:spPr>
          <a:xfrm rot="5400000">
            <a:off x="2748155" y="932365"/>
            <a:ext cx="839117" cy="2808051"/>
          </a:xfrm>
          <a:prstGeom prst="bentConnector3">
            <a:avLst>
              <a:gd name="adj1"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رابط مستقيم 55">
            <a:extLst>
              <a:ext uri="{FF2B5EF4-FFF2-40B4-BE49-F238E27FC236}">
                <a16:creationId xmlns="" xmlns:a16="http://schemas.microsoft.com/office/drawing/2014/main" id="{7C23F06D-2B29-4333-9A0F-A405CD6E2FA2}"/>
              </a:ext>
            </a:extLst>
          </p:cNvPr>
          <p:cNvCxnSpPr>
            <a:cxnSpLocks/>
            <a:stCxn id="33" idx="1"/>
            <a:endCxn id="46" idx="3"/>
          </p:cNvCxnSpPr>
          <p:nvPr/>
        </p:nvCxnSpPr>
        <p:spPr>
          <a:xfrm flipH="1">
            <a:off x="7487505" y="4238184"/>
            <a:ext cx="819" cy="2709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رابط مستقيم 57">
            <a:extLst>
              <a:ext uri="{FF2B5EF4-FFF2-40B4-BE49-F238E27FC236}">
                <a16:creationId xmlns="" xmlns:a16="http://schemas.microsoft.com/office/drawing/2014/main" id="{2E49E534-36F6-4866-9CD0-A2AEEC981B43}"/>
              </a:ext>
            </a:extLst>
          </p:cNvPr>
          <p:cNvCxnSpPr>
            <a:cxnSpLocks/>
            <a:stCxn id="34" idx="1"/>
            <a:endCxn id="47" idx="3"/>
          </p:cNvCxnSpPr>
          <p:nvPr/>
        </p:nvCxnSpPr>
        <p:spPr>
          <a:xfrm>
            <a:off x="4557576" y="3817338"/>
            <a:ext cx="0" cy="47575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رابط مستقيم 59">
            <a:extLst>
              <a:ext uri="{FF2B5EF4-FFF2-40B4-BE49-F238E27FC236}">
                <a16:creationId xmlns="" xmlns:a16="http://schemas.microsoft.com/office/drawing/2014/main" id="{2E8BD8FA-D936-4264-A8ED-F4502561B1CE}"/>
              </a:ext>
            </a:extLst>
          </p:cNvPr>
          <p:cNvCxnSpPr>
            <a:cxnSpLocks/>
            <a:stCxn id="35" idx="1"/>
            <a:endCxn id="48" idx="3"/>
          </p:cNvCxnSpPr>
          <p:nvPr/>
        </p:nvCxnSpPr>
        <p:spPr>
          <a:xfrm>
            <a:off x="1749264" y="3817338"/>
            <a:ext cx="0" cy="47575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Slide Number Placeholder 4"/>
          <p:cNvSpPr txBox="1">
            <a:spLocks/>
          </p:cNvSpPr>
          <p:nvPr/>
        </p:nvSpPr>
        <p:spPr>
          <a:xfrm>
            <a:off x="0" y="6237312"/>
            <a:ext cx="762000" cy="365125"/>
          </a:xfrm>
          <a:prstGeom prst="ellipse">
            <a:avLst/>
          </a:prstGeom>
          <a:solidFill>
            <a:srgbClr val="C00000"/>
          </a:solid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B81E59-9D79-4EE7-A6CF-7EFA87774B78}" type="slidenum">
              <a:rPr kumimoji="0" lang="ar-SA" sz="2000" b="1"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ar-SA"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40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6" grpId="0" animBg="1"/>
      <p:bldP spid="47" grpId="0" animBg="1"/>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A64FC8F-A71C-4DB0-B411-7D6D7C74D2FB}"/>
              </a:ext>
            </a:extLst>
          </p:cNvPr>
          <p:cNvSpPr>
            <a:spLocks noGrp="1"/>
          </p:cNvSpPr>
          <p:nvPr>
            <p:ph type="title"/>
          </p:nvPr>
        </p:nvSpPr>
        <p:spPr/>
        <p:txBody>
          <a:bodyPr/>
          <a:lstStyle/>
          <a:p>
            <a:pPr algn="ctr" rtl="1"/>
            <a:r>
              <a:rPr lang="ar-SA" b="1" dirty="0"/>
              <a:t>أبرز المؤلفات في القواعد الفقهيّة</a:t>
            </a:r>
          </a:p>
        </p:txBody>
      </p:sp>
      <p:sp>
        <p:nvSpPr>
          <p:cNvPr id="28" name="مستطيل: زوايا مستديرة 27">
            <a:extLst>
              <a:ext uri="{FF2B5EF4-FFF2-40B4-BE49-F238E27FC236}">
                <a16:creationId xmlns:a16="http://schemas.microsoft.com/office/drawing/2014/main" xmlns="" id="{F6C05EFC-C075-4136-B24E-FF73D0496582}"/>
              </a:ext>
            </a:extLst>
          </p:cNvPr>
          <p:cNvSpPr/>
          <p:nvPr/>
        </p:nvSpPr>
        <p:spPr>
          <a:xfrm>
            <a:off x="7239871" y="1700808"/>
            <a:ext cx="1605158" cy="1198283"/>
          </a:xfrm>
          <a:prstGeom prst="roundRect">
            <a:avLst/>
          </a:pr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600" kern="1200" dirty="0">
                <a:solidFill>
                  <a:sysClr val="windowText" lastClr="000000"/>
                </a:solidFill>
                <a:latin typeface="Dubai" panose="020B0503030403030204" pitchFamily="34" charset="-78"/>
                <a:cs typeface="Dubai" panose="020B0503030403030204" pitchFamily="34" charset="-78"/>
              </a:rPr>
              <a:t>المذهب الحنفيّ، ومن مؤلّفاتهم</a:t>
            </a:r>
            <a:endParaRPr lang="en-US" sz="2600" kern="1200" dirty="0">
              <a:solidFill>
                <a:sysClr val="windowText" lastClr="000000"/>
              </a:solidFill>
              <a:latin typeface="Dubai" panose="020B0503030403030204" pitchFamily="34" charset="-78"/>
              <a:cs typeface="Dubai" panose="020B0503030403030204" pitchFamily="34" charset="-78"/>
            </a:endParaRPr>
          </a:p>
        </p:txBody>
      </p:sp>
      <p:sp>
        <p:nvSpPr>
          <p:cNvPr id="29" name="مستطيل: زوايا مستديرة 28">
            <a:extLst>
              <a:ext uri="{FF2B5EF4-FFF2-40B4-BE49-F238E27FC236}">
                <a16:creationId xmlns:a16="http://schemas.microsoft.com/office/drawing/2014/main" xmlns="" id="{000F1B9F-26BF-49EF-A7DE-8936253A4511}"/>
              </a:ext>
            </a:extLst>
          </p:cNvPr>
          <p:cNvSpPr/>
          <p:nvPr/>
        </p:nvSpPr>
        <p:spPr>
          <a:xfrm>
            <a:off x="6765426" y="3094907"/>
            <a:ext cx="1725923" cy="1092012"/>
          </a:xfrm>
          <a:prstGeom prst="roundRect">
            <a:avLst/>
          </a:prstGeom>
          <a:solidFill>
            <a:schemeClr val="accent3">
              <a:lumMod val="20000"/>
              <a:lumOff val="80000"/>
            </a:schemeClr>
          </a:solid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Clr>
                <a:srgbClr val="C00000"/>
              </a:buClr>
              <a:buFont typeface="+mj-lt"/>
              <a:buNone/>
            </a:pPr>
            <a:r>
              <a:rPr lang="ar-SA" sz="2400" b="1" kern="1200" dirty="0">
                <a:solidFill>
                  <a:srgbClr val="0070C0"/>
                </a:solidFill>
                <a:latin typeface="Dubai Light" panose="020B0303030403030204" pitchFamily="34" charset="-78"/>
                <a:cs typeface="Dubai Light" panose="020B0303030403030204" pitchFamily="34" charset="-78"/>
              </a:rPr>
              <a:t>«</a:t>
            </a:r>
            <a:r>
              <a:rPr lang="ar-SA" sz="2400" b="1" dirty="0">
                <a:solidFill>
                  <a:srgbClr val="0070C0"/>
                </a:solidFill>
                <a:latin typeface="Dubai" panose="020B0503030403030204" pitchFamily="34" charset="-78"/>
                <a:cs typeface="Dubai" panose="020B0503030403030204" pitchFamily="34" charset="-78"/>
              </a:rPr>
              <a:t>تأسيس النّظر</a:t>
            </a:r>
            <a:r>
              <a:rPr lang="ar-SA" sz="2400" b="1" kern="1200" dirty="0">
                <a:solidFill>
                  <a:srgbClr val="0070C0"/>
                </a:solidFill>
                <a:latin typeface="Dubai Light" panose="020B0303030403030204" pitchFamily="34" charset="-78"/>
                <a:cs typeface="Dubai Light" panose="020B0303030403030204" pitchFamily="34" charset="-78"/>
              </a:rPr>
              <a:t>» </a:t>
            </a:r>
            <a:r>
              <a:rPr lang="ar-SA" sz="2400" b="1" kern="1200" dirty="0">
                <a:solidFill>
                  <a:schemeClr val="bg2">
                    <a:lumMod val="10000"/>
                  </a:schemeClr>
                </a:solidFill>
                <a:latin typeface="Dubai Light" panose="020B0303030403030204" pitchFamily="34" charset="-78"/>
                <a:cs typeface="Dubai Light" panose="020B0303030403030204" pitchFamily="34" charset="-78"/>
              </a:rPr>
              <a:t>لأبي زيد </a:t>
            </a:r>
            <a:r>
              <a:rPr lang="ar-SA" sz="2400" b="1" kern="1200" dirty="0" err="1">
                <a:solidFill>
                  <a:schemeClr val="bg2">
                    <a:lumMod val="10000"/>
                  </a:schemeClr>
                </a:solidFill>
                <a:latin typeface="Dubai Light" panose="020B0303030403030204" pitchFamily="34" charset="-78"/>
                <a:cs typeface="Dubai Light" panose="020B0303030403030204" pitchFamily="34" charset="-78"/>
              </a:rPr>
              <a:t>الدّبوسيّ</a:t>
            </a:r>
            <a:r>
              <a:rPr lang="ar-SA" sz="2400" b="1" kern="1200" dirty="0">
                <a:solidFill>
                  <a:schemeClr val="bg2">
                    <a:lumMod val="10000"/>
                  </a:schemeClr>
                </a:solidFill>
                <a:latin typeface="Dubai Light" panose="020B0303030403030204" pitchFamily="34" charset="-78"/>
                <a:cs typeface="Dubai Light" panose="020B0303030403030204" pitchFamily="34" charset="-78"/>
              </a:rPr>
              <a:t> </a:t>
            </a:r>
            <a:endParaRPr lang="en-US" sz="2400" b="1"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30" name="مستطيل: زوايا مستديرة 29">
            <a:extLst>
              <a:ext uri="{FF2B5EF4-FFF2-40B4-BE49-F238E27FC236}">
                <a16:creationId xmlns:a16="http://schemas.microsoft.com/office/drawing/2014/main" xmlns="" id="{C22D9E2D-73C2-42B8-A971-3A8F2144C7D7}"/>
              </a:ext>
            </a:extLst>
          </p:cNvPr>
          <p:cNvSpPr/>
          <p:nvPr/>
        </p:nvSpPr>
        <p:spPr>
          <a:xfrm>
            <a:off x="6765426" y="4382734"/>
            <a:ext cx="1725923" cy="1494537"/>
          </a:xfrm>
          <a:prstGeom prst="roundRect">
            <a:avLst/>
          </a:prstGeom>
          <a:solidFill>
            <a:schemeClr val="accent3">
              <a:lumMod val="20000"/>
              <a:lumOff val="80000"/>
            </a:schemeClr>
          </a:solid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bg2">
                    <a:lumMod val="10000"/>
                  </a:schemeClr>
                </a:solidFill>
                <a:latin typeface="Dubai Light" panose="020B0303030403030204" pitchFamily="34" charset="-78"/>
                <a:cs typeface="Dubai Light" panose="020B0303030403030204" pitchFamily="34" charset="-78"/>
              </a:rPr>
              <a:t>«</a:t>
            </a:r>
            <a:r>
              <a:rPr lang="ar-SA" sz="2400" b="1" dirty="0">
                <a:solidFill>
                  <a:srgbClr val="C00000"/>
                </a:solidFill>
                <a:latin typeface="Dubai" panose="020B0503030403030204" pitchFamily="34" charset="-78"/>
                <a:cs typeface="Dubai" panose="020B0503030403030204" pitchFamily="34" charset="-78"/>
              </a:rPr>
              <a:t>الأشباه والنّظائر</a:t>
            </a:r>
            <a:r>
              <a:rPr lang="ar-SA" sz="2400" b="1" kern="1200" dirty="0">
                <a:solidFill>
                  <a:srgbClr val="C00000"/>
                </a:solidFill>
                <a:latin typeface="Dubai Light" panose="020B0303030403030204" pitchFamily="34" charset="-78"/>
                <a:cs typeface="Dubai Light" panose="020B0303030403030204" pitchFamily="34" charset="-78"/>
              </a:rPr>
              <a:t>» </a:t>
            </a:r>
            <a:r>
              <a:rPr lang="ar-SA" sz="2400" b="1" kern="1200" dirty="0">
                <a:solidFill>
                  <a:schemeClr val="bg2">
                    <a:lumMod val="10000"/>
                  </a:schemeClr>
                </a:solidFill>
                <a:latin typeface="Dubai Light" panose="020B0303030403030204" pitchFamily="34" charset="-78"/>
                <a:cs typeface="Dubai Light" panose="020B0303030403030204" pitchFamily="34" charset="-78"/>
              </a:rPr>
              <a:t>لابن نُجيمٍ</a:t>
            </a:r>
            <a:endParaRPr lang="en-US" sz="2400" b="1"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31" name="مستطيل: زوايا مستديرة 30">
            <a:extLst>
              <a:ext uri="{FF2B5EF4-FFF2-40B4-BE49-F238E27FC236}">
                <a16:creationId xmlns:a16="http://schemas.microsoft.com/office/drawing/2014/main" xmlns="" id="{AAB268FB-CF7F-416D-9832-3C5D83482FEE}"/>
              </a:ext>
            </a:extLst>
          </p:cNvPr>
          <p:cNvSpPr/>
          <p:nvPr/>
        </p:nvSpPr>
        <p:spPr>
          <a:xfrm>
            <a:off x="5099883" y="1556792"/>
            <a:ext cx="1605158" cy="1342299"/>
          </a:xfrm>
          <a:prstGeom prst="roundRect">
            <a:avLst/>
          </a:pr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600" kern="1200" dirty="0">
                <a:solidFill>
                  <a:sysClr val="windowText" lastClr="000000"/>
                </a:solidFill>
                <a:latin typeface="Dubai" panose="020B0503030403030204" pitchFamily="34" charset="-78"/>
                <a:cs typeface="Dubai" panose="020B0503030403030204" pitchFamily="34" charset="-78"/>
              </a:rPr>
              <a:t>المذهب المالكيّ، ومن مؤلفاتهم</a:t>
            </a:r>
            <a:endParaRPr lang="en-US" sz="2600" kern="1200" dirty="0">
              <a:solidFill>
                <a:sysClr val="windowText" lastClr="000000"/>
              </a:solidFill>
              <a:latin typeface="Dubai" panose="020B0503030403030204" pitchFamily="34" charset="-78"/>
              <a:cs typeface="Dubai" panose="020B0503030403030204" pitchFamily="34" charset="-78"/>
            </a:endParaRPr>
          </a:p>
        </p:txBody>
      </p:sp>
      <p:sp>
        <p:nvSpPr>
          <p:cNvPr id="32" name="مستطيل: زوايا مستديرة 31">
            <a:extLst>
              <a:ext uri="{FF2B5EF4-FFF2-40B4-BE49-F238E27FC236}">
                <a16:creationId xmlns:a16="http://schemas.microsoft.com/office/drawing/2014/main" xmlns="" id="{D0A31229-03A1-4771-8E7C-9BD506142732}"/>
              </a:ext>
            </a:extLst>
          </p:cNvPr>
          <p:cNvSpPr/>
          <p:nvPr/>
        </p:nvSpPr>
        <p:spPr>
          <a:xfrm>
            <a:off x="4598533" y="3094907"/>
            <a:ext cx="1725923" cy="1092012"/>
          </a:xfrm>
          <a:prstGeom prst="roundRect">
            <a:avLst/>
          </a:prstGeom>
          <a:solidFill>
            <a:schemeClr val="accent3">
              <a:lumMod val="20000"/>
              <a:lumOff val="80000"/>
            </a:schemeClr>
          </a:solid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rgbClr val="0070C0"/>
                </a:solidFill>
                <a:latin typeface="Dubai Light" panose="020B0303030403030204" pitchFamily="34" charset="-78"/>
                <a:cs typeface="Dubai Light" panose="020B0303030403030204" pitchFamily="34" charset="-78"/>
              </a:rPr>
              <a:t>«</a:t>
            </a:r>
            <a:r>
              <a:rPr lang="ar-SA" sz="2400" b="1" dirty="0">
                <a:solidFill>
                  <a:srgbClr val="0070C0"/>
                </a:solidFill>
                <a:latin typeface="Dubai" panose="020B0503030403030204" pitchFamily="34" charset="-78"/>
                <a:cs typeface="Dubai" panose="020B0503030403030204" pitchFamily="34" charset="-78"/>
              </a:rPr>
              <a:t>القواعد</a:t>
            </a:r>
            <a:r>
              <a:rPr lang="ar-SA" sz="2400" b="1" kern="1200" dirty="0">
                <a:solidFill>
                  <a:srgbClr val="0070C0"/>
                </a:solidFill>
                <a:latin typeface="Dubai Light" panose="020B0303030403030204" pitchFamily="34" charset="-78"/>
                <a:cs typeface="Dubai Light" panose="020B0303030403030204" pitchFamily="34" charset="-78"/>
              </a:rPr>
              <a:t>» </a:t>
            </a:r>
            <a:r>
              <a:rPr lang="ar-SA" sz="2400" b="1" kern="1200" dirty="0">
                <a:solidFill>
                  <a:schemeClr val="bg2">
                    <a:lumMod val="10000"/>
                  </a:schemeClr>
                </a:solidFill>
                <a:latin typeface="Dubai Light" panose="020B0303030403030204" pitchFamily="34" charset="-78"/>
                <a:cs typeface="Dubai Light" panose="020B0303030403030204" pitchFamily="34" charset="-78"/>
              </a:rPr>
              <a:t>للمقريّ</a:t>
            </a:r>
            <a:endParaRPr lang="en-US" sz="2400" b="1"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33" name="مستطيل: زوايا مستديرة 32">
            <a:extLst>
              <a:ext uri="{FF2B5EF4-FFF2-40B4-BE49-F238E27FC236}">
                <a16:creationId xmlns:a16="http://schemas.microsoft.com/office/drawing/2014/main" xmlns="" id="{76E5E989-65FA-4B24-A5C4-B8CB6E04F4E3}"/>
              </a:ext>
            </a:extLst>
          </p:cNvPr>
          <p:cNvSpPr/>
          <p:nvPr/>
        </p:nvSpPr>
        <p:spPr>
          <a:xfrm>
            <a:off x="4598533" y="4382734"/>
            <a:ext cx="1725923" cy="1926586"/>
          </a:xfrm>
          <a:prstGeom prst="roundRect">
            <a:avLst/>
          </a:prstGeom>
          <a:solidFill>
            <a:schemeClr val="accent3">
              <a:lumMod val="20000"/>
              <a:lumOff val="80000"/>
            </a:schemeClr>
          </a:solid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rgbClr val="0070C0"/>
                </a:solidFill>
                <a:latin typeface="Dubai Light" panose="020B0303030403030204" pitchFamily="34" charset="-78"/>
                <a:cs typeface="Dubai Light" panose="020B0303030403030204" pitchFamily="34" charset="-78"/>
              </a:rPr>
              <a:t>«</a:t>
            </a:r>
            <a:r>
              <a:rPr lang="ar-SA" sz="2400" b="1" dirty="0">
                <a:solidFill>
                  <a:srgbClr val="0070C0"/>
                </a:solidFill>
                <a:latin typeface="Dubai" panose="020B0503030403030204" pitchFamily="34" charset="-78"/>
                <a:cs typeface="Dubai" panose="020B0503030403030204" pitchFamily="34" charset="-78"/>
              </a:rPr>
              <a:t>إيضاح المسالك إلى قواعد الإمام مالك</a:t>
            </a:r>
            <a:r>
              <a:rPr lang="ar-SA" sz="2400" b="1" kern="1200" dirty="0">
                <a:solidFill>
                  <a:srgbClr val="0070C0"/>
                </a:solidFill>
                <a:latin typeface="Dubai Light" panose="020B0303030403030204" pitchFamily="34" charset="-78"/>
                <a:cs typeface="Dubai Light" panose="020B0303030403030204" pitchFamily="34" charset="-78"/>
              </a:rPr>
              <a:t>» </a:t>
            </a:r>
            <a:r>
              <a:rPr lang="ar-SA" sz="2400" b="1" kern="1200" dirty="0">
                <a:solidFill>
                  <a:schemeClr val="bg2">
                    <a:lumMod val="10000"/>
                  </a:schemeClr>
                </a:solidFill>
                <a:latin typeface="Dubai Light" panose="020B0303030403030204" pitchFamily="34" charset="-78"/>
                <a:cs typeface="Dubai Light" panose="020B0303030403030204" pitchFamily="34" charset="-78"/>
              </a:rPr>
              <a:t>للوَنْشَرِيسيّ </a:t>
            </a:r>
            <a:endParaRPr lang="en-US" sz="2400" b="1"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34" name="مستطيل: زوايا مستديرة 33">
            <a:extLst>
              <a:ext uri="{FF2B5EF4-FFF2-40B4-BE49-F238E27FC236}">
                <a16:creationId xmlns:a16="http://schemas.microsoft.com/office/drawing/2014/main" xmlns="" id="{CB70C6E4-2F9F-4396-9E5D-C3545EDFDE32}"/>
              </a:ext>
            </a:extLst>
          </p:cNvPr>
          <p:cNvSpPr/>
          <p:nvPr/>
        </p:nvSpPr>
        <p:spPr>
          <a:xfrm>
            <a:off x="2972443" y="1628800"/>
            <a:ext cx="1605158" cy="1270291"/>
          </a:xfrm>
          <a:prstGeom prst="roundRect">
            <a:avLst/>
          </a:pr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600" kern="1200" dirty="0">
                <a:solidFill>
                  <a:sysClr val="windowText" lastClr="000000"/>
                </a:solidFill>
                <a:latin typeface="Dubai" panose="020B0503030403030204" pitchFamily="34" charset="-78"/>
                <a:cs typeface="Dubai" panose="020B0503030403030204" pitchFamily="34" charset="-78"/>
              </a:rPr>
              <a:t>المذهب الشّافعيّ، ومن مؤلفاتهم</a:t>
            </a:r>
            <a:endParaRPr lang="en-US" sz="2600" kern="1200" dirty="0">
              <a:solidFill>
                <a:sysClr val="windowText" lastClr="000000"/>
              </a:solidFill>
              <a:latin typeface="Dubai" panose="020B0503030403030204" pitchFamily="34" charset="-78"/>
              <a:cs typeface="Dubai" panose="020B0503030403030204" pitchFamily="34" charset="-78"/>
            </a:endParaRPr>
          </a:p>
        </p:txBody>
      </p:sp>
      <p:sp>
        <p:nvSpPr>
          <p:cNvPr id="35" name="مستطيل: زوايا مستديرة 34">
            <a:extLst>
              <a:ext uri="{FF2B5EF4-FFF2-40B4-BE49-F238E27FC236}">
                <a16:creationId xmlns:a16="http://schemas.microsoft.com/office/drawing/2014/main" xmlns="" id="{24AE0C31-37DB-4BA3-AE2B-924D9A242D0E}"/>
              </a:ext>
            </a:extLst>
          </p:cNvPr>
          <p:cNvSpPr/>
          <p:nvPr/>
        </p:nvSpPr>
        <p:spPr>
          <a:xfrm>
            <a:off x="2339752" y="3094906"/>
            <a:ext cx="1857265" cy="1990278"/>
          </a:xfrm>
          <a:prstGeom prst="roundRect">
            <a:avLst/>
          </a:prstGeom>
          <a:solidFill>
            <a:schemeClr val="accent3">
              <a:lumMod val="20000"/>
              <a:lumOff val="80000"/>
            </a:schemeClr>
          </a:solid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SA" sz="2400" b="1" kern="1200" dirty="0">
                <a:solidFill>
                  <a:srgbClr val="0070C0"/>
                </a:solidFill>
                <a:latin typeface="Dubai Light" panose="020B0303030403030204" pitchFamily="34" charset="-78"/>
                <a:cs typeface="Dubai Light" panose="020B0303030403030204" pitchFamily="34" charset="-78"/>
              </a:rPr>
              <a:t>«</a:t>
            </a:r>
            <a:r>
              <a:rPr lang="ar-SA" sz="2400" b="1" dirty="0">
                <a:solidFill>
                  <a:srgbClr val="0070C0"/>
                </a:solidFill>
                <a:latin typeface="Dubai" panose="020B0503030403030204" pitchFamily="34" charset="-78"/>
                <a:cs typeface="Dubai" panose="020B0503030403030204" pitchFamily="34" charset="-78"/>
              </a:rPr>
              <a:t>الأشباه والنّظائر</a:t>
            </a:r>
            <a:r>
              <a:rPr lang="ar-SA" sz="2400" b="1" kern="1200" dirty="0">
                <a:solidFill>
                  <a:srgbClr val="0070C0"/>
                </a:solidFill>
                <a:latin typeface="Dubai Light" panose="020B0303030403030204" pitchFamily="34" charset="-78"/>
                <a:cs typeface="Dubai Light" panose="020B0303030403030204" pitchFamily="34" charset="-78"/>
              </a:rPr>
              <a:t>» </a:t>
            </a:r>
            <a:r>
              <a:rPr lang="ar-SA" sz="2400" b="1" kern="1200" dirty="0" smtClean="0">
                <a:solidFill>
                  <a:schemeClr val="tx1"/>
                </a:solidFill>
                <a:latin typeface="Dubai Light" panose="020B0303030403030204" pitchFamily="34" charset="-78"/>
                <a:cs typeface="Dubai Light" panose="020B0303030403030204" pitchFamily="34" charset="-78"/>
              </a:rPr>
              <a:t>لابن </a:t>
            </a:r>
            <a:r>
              <a:rPr lang="ar-IQ" sz="2400" b="1" kern="1200" dirty="0" smtClean="0">
                <a:solidFill>
                  <a:schemeClr val="tx1"/>
                </a:solidFill>
                <a:latin typeface="Dubai Light" panose="020B0303030403030204" pitchFamily="34" charset="-78"/>
                <a:cs typeface="Dubai Light" panose="020B0303030403030204" pitchFamily="34" charset="-78"/>
              </a:rPr>
              <a:t>  </a:t>
            </a:r>
            <a:r>
              <a:rPr lang="ar-SA" sz="2400" b="1" kern="1200" dirty="0" smtClean="0">
                <a:solidFill>
                  <a:schemeClr val="tx1"/>
                </a:solidFill>
                <a:latin typeface="Dubai Light" panose="020B0303030403030204" pitchFamily="34" charset="-78"/>
                <a:cs typeface="Dubai Light" panose="020B0303030403030204" pitchFamily="34" charset="-78"/>
              </a:rPr>
              <a:t>الوَكِي</a:t>
            </a:r>
            <a:r>
              <a:rPr lang="ar-IQ" sz="2400" b="1" dirty="0" smtClean="0">
                <a:solidFill>
                  <a:schemeClr val="tx1"/>
                </a:solidFill>
                <a:latin typeface="Dubai Light" panose="020B0303030403030204" pitchFamily="34" charset="-78"/>
                <a:cs typeface="Dubai Light" panose="020B0303030403030204" pitchFamily="34" charset="-78"/>
              </a:rPr>
              <a:t>ل </a:t>
            </a:r>
            <a:r>
              <a:rPr lang="ar-SA" sz="2400" dirty="0" smtClean="0">
                <a:solidFill>
                  <a:schemeClr val="tx1"/>
                </a:solidFill>
                <a:latin typeface="Dubai Light" panose="020B0303030403030204" pitchFamily="34" charset="-78"/>
                <a:cs typeface="Dubai Light" panose="020B0303030403030204" pitchFamily="34" charset="-78"/>
              </a:rPr>
              <a:t> </a:t>
            </a:r>
            <a:r>
              <a:rPr lang="ar-SA" sz="2400" b="1" dirty="0" smtClean="0">
                <a:solidFill>
                  <a:srgbClr val="C00000"/>
                </a:solidFill>
                <a:latin typeface="Dubai Light" panose="020B0303030403030204" pitchFamily="34" charset="-78"/>
                <a:cs typeface="Dubai Light" panose="020B0303030403030204" pitchFamily="34" charset="-78"/>
              </a:rPr>
              <a:t>«</a:t>
            </a:r>
            <a:r>
              <a:rPr lang="ar-SA" sz="2400" b="1" dirty="0" smtClean="0">
                <a:solidFill>
                  <a:srgbClr val="C00000"/>
                </a:solidFill>
                <a:latin typeface="Dubai" panose="020B0503030403030204" pitchFamily="34" charset="-78"/>
                <a:cs typeface="Dubai" panose="020B0503030403030204" pitchFamily="34" charset="-78"/>
              </a:rPr>
              <a:t>الأشباه والنّظائر</a:t>
            </a:r>
            <a:r>
              <a:rPr lang="ar-SA" sz="2400" b="1" dirty="0" smtClean="0">
                <a:solidFill>
                  <a:srgbClr val="C00000"/>
                </a:solidFill>
                <a:latin typeface="Dubai Light" panose="020B0303030403030204" pitchFamily="34" charset="-78"/>
                <a:cs typeface="Dubai Light" panose="020B0303030403030204" pitchFamily="34" charset="-78"/>
              </a:rPr>
              <a:t>» </a:t>
            </a:r>
            <a:r>
              <a:rPr lang="ar-SA" sz="2400" b="1" dirty="0" smtClean="0">
                <a:solidFill>
                  <a:schemeClr val="tx1"/>
                </a:solidFill>
                <a:latin typeface="Dubai Light" panose="020B0303030403030204" pitchFamily="34" charset="-78"/>
                <a:cs typeface="Dubai Light" panose="020B0303030403030204" pitchFamily="34" charset="-78"/>
              </a:rPr>
              <a:t>للسّيوطي</a:t>
            </a:r>
            <a:endParaRPr lang="en-US" sz="2400" b="1" kern="1200" dirty="0">
              <a:solidFill>
                <a:schemeClr val="tx1"/>
              </a:solidFill>
              <a:latin typeface="Dubai Light" panose="020B0303030403030204" pitchFamily="34" charset="-78"/>
              <a:cs typeface="Dubai Light" panose="020B0303030403030204" pitchFamily="34" charset="-78"/>
            </a:endParaRPr>
          </a:p>
        </p:txBody>
      </p:sp>
      <p:sp>
        <p:nvSpPr>
          <p:cNvPr id="36" name="مستطيل: زوايا مستديرة 35">
            <a:extLst>
              <a:ext uri="{FF2B5EF4-FFF2-40B4-BE49-F238E27FC236}">
                <a16:creationId xmlns:a16="http://schemas.microsoft.com/office/drawing/2014/main" xmlns="" id="{F8984F0B-E522-4D01-8F5D-B119A558FBF9}"/>
              </a:ext>
            </a:extLst>
          </p:cNvPr>
          <p:cNvSpPr/>
          <p:nvPr/>
        </p:nvSpPr>
        <p:spPr>
          <a:xfrm>
            <a:off x="2483768" y="5229200"/>
            <a:ext cx="1725923" cy="1422530"/>
          </a:xfrm>
          <a:prstGeom prst="roundRect">
            <a:avLst/>
          </a:prstGeom>
          <a:solidFill>
            <a:schemeClr val="accent3">
              <a:lumMod val="20000"/>
              <a:lumOff val="80000"/>
            </a:schemeClr>
          </a:solid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bg2">
                    <a:lumMod val="10000"/>
                  </a:schemeClr>
                </a:solidFill>
                <a:latin typeface="Dubai Light" panose="020B0303030403030204" pitchFamily="34" charset="-78"/>
                <a:cs typeface="Dubai Light" panose="020B0303030403030204" pitchFamily="34" charset="-78"/>
              </a:rPr>
              <a:t>«</a:t>
            </a:r>
            <a:r>
              <a:rPr lang="ar-SA" sz="2400" b="1" dirty="0">
                <a:solidFill>
                  <a:schemeClr val="tx2"/>
                </a:solidFill>
                <a:latin typeface="Dubai" panose="020B0503030403030204" pitchFamily="34" charset="-78"/>
                <a:cs typeface="Dubai" panose="020B0503030403030204" pitchFamily="34" charset="-78"/>
              </a:rPr>
              <a:t>المجموع المذهب في قواعد المذهب</a:t>
            </a:r>
            <a:r>
              <a:rPr lang="ar-SA" sz="2400" b="1" kern="1200" dirty="0">
                <a:solidFill>
                  <a:schemeClr val="bg2">
                    <a:lumMod val="10000"/>
                  </a:schemeClr>
                </a:solidFill>
                <a:latin typeface="Dubai Light" panose="020B0303030403030204" pitchFamily="34" charset="-78"/>
                <a:cs typeface="Dubai Light" panose="020B0303030403030204" pitchFamily="34" charset="-78"/>
              </a:rPr>
              <a:t>» </a:t>
            </a:r>
            <a:r>
              <a:rPr lang="ar-SA" sz="2400" b="1" kern="1200" dirty="0" err="1">
                <a:solidFill>
                  <a:schemeClr val="bg2">
                    <a:lumMod val="10000"/>
                  </a:schemeClr>
                </a:solidFill>
                <a:latin typeface="Dubai Light" panose="020B0303030403030204" pitchFamily="34" charset="-78"/>
                <a:cs typeface="Dubai Light" panose="020B0303030403030204" pitchFamily="34" charset="-78"/>
              </a:rPr>
              <a:t>للعلائيّ</a:t>
            </a:r>
            <a:endParaRPr lang="en-US" sz="2400" b="1"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37" name="مستطيل: زوايا مستديرة 36">
            <a:extLst>
              <a:ext uri="{FF2B5EF4-FFF2-40B4-BE49-F238E27FC236}">
                <a16:creationId xmlns:a16="http://schemas.microsoft.com/office/drawing/2014/main" xmlns="" id="{70E233AE-ADF1-4F1B-AC39-2C1CE596A752}"/>
              </a:ext>
            </a:extLst>
          </p:cNvPr>
          <p:cNvSpPr/>
          <p:nvPr/>
        </p:nvSpPr>
        <p:spPr>
          <a:xfrm>
            <a:off x="828107" y="1412776"/>
            <a:ext cx="1605158" cy="1486315"/>
          </a:xfrm>
          <a:prstGeom prst="roundRect">
            <a:avLst/>
          </a:pr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600" kern="1200" dirty="0">
                <a:solidFill>
                  <a:sysClr val="windowText" lastClr="000000"/>
                </a:solidFill>
                <a:latin typeface="Dubai" panose="020B0503030403030204" pitchFamily="34" charset="-78"/>
                <a:cs typeface="Dubai" panose="020B0503030403030204" pitchFamily="34" charset="-78"/>
              </a:rPr>
              <a:t>المذهب الحنبليّ، ومن مؤلفاتهم</a:t>
            </a:r>
            <a:endParaRPr lang="en-US" sz="2600" kern="1200" dirty="0">
              <a:solidFill>
                <a:sysClr val="windowText" lastClr="000000"/>
              </a:solidFill>
              <a:latin typeface="Dubai" panose="020B0503030403030204" pitchFamily="34" charset="-78"/>
              <a:cs typeface="Dubai" panose="020B0503030403030204" pitchFamily="34" charset="-78"/>
            </a:endParaRPr>
          </a:p>
        </p:txBody>
      </p:sp>
      <p:sp>
        <p:nvSpPr>
          <p:cNvPr id="38" name="مستطيل: زوايا مستديرة 37">
            <a:extLst>
              <a:ext uri="{FF2B5EF4-FFF2-40B4-BE49-F238E27FC236}">
                <a16:creationId xmlns:a16="http://schemas.microsoft.com/office/drawing/2014/main" xmlns="" id="{D5638E77-606C-4358-BDC9-B6B2FCC27B78}"/>
              </a:ext>
            </a:extLst>
          </p:cNvPr>
          <p:cNvSpPr/>
          <p:nvPr/>
        </p:nvSpPr>
        <p:spPr>
          <a:xfrm>
            <a:off x="251520" y="3094907"/>
            <a:ext cx="1801161" cy="1092012"/>
          </a:xfrm>
          <a:prstGeom prst="roundRect">
            <a:avLst/>
          </a:prstGeom>
          <a:solidFill>
            <a:schemeClr val="accent3">
              <a:lumMod val="20000"/>
              <a:lumOff val="80000"/>
            </a:schemeClr>
          </a:solid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rgbClr val="0070C0"/>
                </a:solidFill>
                <a:latin typeface="Dubai Light" panose="020B0303030403030204" pitchFamily="34" charset="-78"/>
                <a:cs typeface="Dubai Light" panose="020B0303030403030204" pitchFamily="34" charset="-78"/>
              </a:rPr>
              <a:t>«</a:t>
            </a:r>
            <a:r>
              <a:rPr lang="ar-SA" sz="2400" b="1" dirty="0">
                <a:solidFill>
                  <a:srgbClr val="0070C0"/>
                </a:solidFill>
                <a:latin typeface="Dubai" panose="020B0503030403030204" pitchFamily="34" charset="-78"/>
                <a:cs typeface="Dubai" panose="020B0503030403030204" pitchFamily="34" charset="-78"/>
              </a:rPr>
              <a:t>تقرير القواعد وتحرير الفوائد</a:t>
            </a:r>
            <a:r>
              <a:rPr lang="ar-SA" sz="2400" b="1" kern="1200" dirty="0">
                <a:solidFill>
                  <a:srgbClr val="0070C0"/>
                </a:solidFill>
                <a:latin typeface="Dubai Light" panose="020B0303030403030204" pitchFamily="34" charset="-78"/>
                <a:cs typeface="Dubai Light" panose="020B0303030403030204" pitchFamily="34" charset="-78"/>
              </a:rPr>
              <a:t>»  </a:t>
            </a:r>
            <a:r>
              <a:rPr lang="ar-SA" sz="2400" b="1" kern="1200" dirty="0">
                <a:solidFill>
                  <a:schemeClr val="bg2">
                    <a:lumMod val="10000"/>
                  </a:schemeClr>
                </a:solidFill>
                <a:latin typeface="Dubai Light" panose="020B0303030403030204" pitchFamily="34" charset="-78"/>
                <a:cs typeface="Dubai Light" panose="020B0303030403030204" pitchFamily="34" charset="-78"/>
              </a:rPr>
              <a:t>لابن رجب</a:t>
            </a:r>
            <a:endParaRPr lang="en-US" sz="2400" b="1" kern="1200" dirty="0">
              <a:solidFill>
                <a:schemeClr val="bg2">
                  <a:lumMod val="10000"/>
                </a:schemeClr>
              </a:solidFill>
              <a:latin typeface="Dubai Light" panose="020B0303030403030204" pitchFamily="34" charset="-78"/>
              <a:cs typeface="Dubai Light" panose="020B0303030403030204" pitchFamily="34" charset="-78"/>
            </a:endParaRPr>
          </a:p>
        </p:txBody>
      </p:sp>
      <p:sp>
        <p:nvSpPr>
          <p:cNvPr id="39" name="مستطيل: زوايا مستديرة 38">
            <a:extLst>
              <a:ext uri="{FF2B5EF4-FFF2-40B4-BE49-F238E27FC236}">
                <a16:creationId xmlns:a16="http://schemas.microsoft.com/office/drawing/2014/main" xmlns="" id="{C2DC37BA-2560-40DB-A84F-414279A3273C}"/>
              </a:ext>
            </a:extLst>
          </p:cNvPr>
          <p:cNvSpPr/>
          <p:nvPr/>
        </p:nvSpPr>
        <p:spPr>
          <a:xfrm>
            <a:off x="251520" y="4509120"/>
            <a:ext cx="1801161" cy="1422530"/>
          </a:xfrm>
          <a:prstGeom prst="roundRect">
            <a:avLst/>
          </a:prstGeom>
          <a:solidFill>
            <a:schemeClr val="accent3">
              <a:lumMod val="20000"/>
              <a:lumOff val="80000"/>
            </a:schemeClr>
          </a:solid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bg2">
                    <a:lumMod val="10000"/>
                  </a:schemeClr>
                </a:solidFill>
                <a:latin typeface="Dubai Light" panose="020B0303030403030204" pitchFamily="34" charset="-78"/>
                <a:cs typeface="Dubai Light" panose="020B0303030403030204" pitchFamily="34" charset="-78"/>
              </a:rPr>
              <a:t>«</a:t>
            </a:r>
            <a:r>
              <a:rPr lang="ar-SA" sz="2400" b="1" dirty="0">
                <a:solidFill>
                  <a:schemeClr val="tx2"/>
                </a:solidFill>
                <a:latin typeface="Dubai" panose="020B0503030403030204" pitchFamily="34" charset="-78"/>
                <a:cs typeface="Dubai" panose="020B0503030403030204" pitchFamily="34" charset="-78"/>
              </a:rPr>
              <a:t>القواعد الكلّيّة والضّوابط الفقهيّة</a:t>
            </a:r>
            <a:r>
              <a:rPr lang="ar-SA" sz="2400" b="1" kern="1200" dirty="0">
                <a:solidFill>
                  <a:schemeClr val="bg2">
                    <a:lumMod val="10000"/>
                  </a:schemeClr>
                </a:solidFill>
                <a:latin typeface="Dubai Light" panose="020B0303030403030204" pitchFamily="34" charset="-78"/>
                <a:cs typeface="Dubai Light" panose="020B0303030403030204" pitchFamily="34" charset="-78"/>
              </a:rPr>
              <a:t>» لابن عبد الهادي</a:t>
            </a:r>
            <a:endParaRPr lang="en-US" sz="2400" b="1" kern="1200" dirty="0">
              <a:solidFill>
                <a:schemeClr val="bg2">
                  <a:lumMod val="10000"/>
                </a:schemeClr>
              </a:solidFill>
              <a:latin typeface="Dubai Light" panose="020B0303030403030204" pitchFamily="34" charset="-78"/>
              <a:cs typeface="Dubai Light" panose="020B0303030403030204" pitchFamily="34" charset="-78"/>
            </a:endParaRPr>
          </a:p>
        </p:txBody>
      </p:sp>
      <p:cxnSp>
        <p:nvCxnSpPr>
          <p:cNvPr id="42" name="موصل: على شكل مرفق 41">
            <a:extLst>
              <a:ext uri="{FF2B5EF4-FFF2-40B4-BE49-F238E27FC236}">
                <a16:creationId xmlns:a16="http://schemas.microsoft.com/office/drawing/2014/main" xmlns="" id="{019C4922-8AC3-49D9-80B9-B9F820EBA4E0}"/>
              </a:ext>
            </a:extLst>
          </p:cNvPr>
          <p:cNvCxnSpPr>
            <a:endCxn id="29" idx="3"/>
          </p:cNvCxnSpPr>
          <p:nvPr/>
        </p:nvCxnSpPr>
        <p:spPr>
          <a:xfrm rot="5400000">
            <a:off x="8218163" y="3172276"/>
            <a:ext cx="741822" cy="195452"/>
          </a:xfrm>
          <a:prstGeom prst="bentConnector2">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موصل: على شكل مرفق 43">
            <a:extLst>
              <a:ext uri="{FF2B5EF4-FFF2-40B4-BE49-F238E27FC236}">
                <a16:creationId xmlns:a16="http://schemas.microsoft.com/office/drawing/2014/main" xmlns="" id="{02A104EF-7DB4-4DA3-A71E-86B2CCA13182}"/>
              </a:ext>
            </a:extLst>
          </p:cNvPr>
          <p:cNvCxnSpPr>
            <a:cxnSpLocks/>
            <a:endCxn id="30" idx="3"/>
          </p:cNvCxnSpPr>
          <p:nvPr/>
        </p:nvCxnSpPr>
        <p:spPr>
          <a:xfrm rot="5400000">
            <a:off x="7473621" y="3916822"/>
            <a:ext cx="2230909" cy="195452"/>
          </a:xfrm>
          <a:prstGeom prst="bentConnector2">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موصل: على شكل مرفق 46">
            <a:extLst>
              <a:ext uri="{FF2B5EF4-FFF2-40B4-BE49-F238E27FC236}">
                <a16:creationId xmlns:a16="http://schemas.microsoft.com/office/drawing/2014/main" xmlns="" id="{91445CAC-EB59-4D76-8195-C73A77D83E83}"/>
              </a:ext>
            </a:extLst>
          </p:cNvPr>
          <p:cNvCxnSpPr>
            <a:endCxn id="32" idx="3"/>
          </p:cNvCxnSpPr>
          <p:nvPr/>
        </p:nvCxnSpPr>
        <p:spPr>
          <a:xfrm rot="5400000">
            <a:off x="6045295" y="3178252"/>
            <a:ext cx="741822" cy="183501"/>
          </a:xfrm>
          <a:prstGeom prst="bentConnector2">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موصل: على شكل مرفق 48">
            <a:extLst>
              <a:ext uri="{FF2B5EF4-FFF2-40B4-BE49-F238E27FC236}">
                <a16:creationId xmlns:a16="http://schemas.microsoft.com/office/drawing/2014/main" xmlns="" id="{7253A96D-AE5D-434B-9E3D-6A1D2BC63BC7}"/>
              </a:ext>
            </a:extLst>
          </p:cNvPr>
          <p:cNvCxnSpPr>
            <a:cxnSpLocks/>
            <a:endCxn id="33" idx="3"/>
          </p:cNvCxnSpPr>
          <p:nvPr/>
        </p:nvCxnSpPr>
        <p:spPr>
          <a:xfrm rot="5400000">
            <a:off x="5192748" y="4030803"/>
            <a:ext cx="2446933" cy="183515"/>
          </a:xfrm>
          <a:prstGeom prst="bentConnector2">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موصل: على شكل مرفق 54">
            <a:extLst>
              <a:ext uri="{FF2B5EF4-FFF2-40B4-BE49-F238E27FC236}">
                <a16:creationId xmlns:a16="http://schemas.microsoft.com/office/drawing/2014/main" xmlns="" id="{A6B7FD4A-7470-4E3A-9F3E-5307FC1095E2}"/>
              </a:ext>
            </a:extLst>
          </p:cNvPr>
          <p:cNvCxnSpPr>
            <a:cxnSpLocks/>
            <a:endCxn id="35" idx="3"/>
          </p:cNvCxnSpPr>
          <p:nvPr/>
        </p:nvCxnSpPr>
        <p:spPr>
          <a:xfrm rot="5400000">
            <a:off x="3710561" y="3385551"/>
            <a:ext cx="1190951" cy="218037"/>
          </a:xfrm>
          <a:prstGeom prst="bentConnector2">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موصل: على شكل مرفق 57">
            <a:extLst>
              <a:ext uri="{FF2B5EF4-FFF2-40B4-BE49-F238E27FC236}">
                <a16:creationId xmlns:a16="http://schemas.microsoft.com/office/drawing/2014/main" xmlns="" id="{4DE514C9-FBCF-4F9D-9834-3F93E5309BAB}"/>
              </a:ext>
            </a:extLst>
          </p:cNvPr>
          <p:cNvCxnSpPr>
            <a:cxnSpLocks/>
            <a:endCxn id="36" idx="3"/>
          </p:cNvCxnSpPr>
          <p:nvPr/>
        </p:nvCxnSpPr>
        <p:spPr>
          <a:xfrm rot="5400000">
            <a:off x="3221249" y="4734001"/>
            <a:ext cx="2194907" cy="218021"/>
          </a:xfrm>
          <a:prstGeom prst="bentConnector2">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موصل: على شكل مرفق 61">
            <a:extLst>
              <a:ext uri="{FF2B5EF4-FFF2-40B4-BE49-F238E27FC236}">
                <a16:creationId xmlns:a16="http://schemas.microsoft.com/office/drawing/2014/main" xmlns="" id="{A008635C-D945-4DE8-A4D5-799DD6E96E61}"/>
              </a:ext>
            </a:extLst>
          </p:cNvPr>
          <p:cNvCxnSpPr>
            <a:endCxn id="38" idx="3"/>
          </p:cNvCxnSpPr>
          <p:nvPr/>
        </p:nvCxnSpPr>
        <p:spPr>
          <a:xfrm rot="5400000">
            <a:off x="1769856" y="3181917"/>
            <a:ext cx="741822" cy="176171"/>
          </a:xfrm>
          <a:prstGeom prst="bentConnector2">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موصل: على شكل مرفق 63">
            <a:extLst>
              <a:ext uri="{FF2B5EF4-FFF2-40B4-BE49-F238E27FC236}">
                <a16:creationId xmlns:a16="http://schemas.microsoft.com/office/drawing/2014/main" xmlns="" id="{03F405E3-D3C1-4796-BC95-7D0E50C6809F}"/>
              </a:ext>
            </a:extLst>
          </p:cNvPr>
          <p:cNvCxnSpPr>
            <a:cxnSpLocks/>
            <a:endCxn id="39" idx="3"/>
          </p:cNvCxnSpPr>
          <p:nvPr/>
        </p:nvCxnSpPr>
        <p:spPr>
          <a:xfrm rot="5400000">
            <a:off x="1043319" y="4034841"/>
            <a:ext cx="2194907" cy="176181"/>
          </a:xfrm>
          <a:prstGeom prst="bentConnector2">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Slide Number Placeholder 4"/>
          <p:cNvSpPr txBox="1">
            <a:spLocks/>
          </p:cNvSpPr>
          <p:nvPr/>
        </p:nvSpPr>
        <p:spPr>
          <a:xfrm>
            <a:off x="251520" y="6237312"/>
            <a:ext cx="762000" cy="365125"/>
          </a:xfrm>
          <a:prstGeom prst="ellipse">
            <a:avLst/>
          </a:prstGeom>
          <a:solidFill>
            <a:srgbClr val="C00000"/>
          </a:solid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B81E59-9D79-4EE7-A6CF-7EFA87774B78}" type="slidenum">
              <a:rPr kumimoji="0" lang="ar-SA" b="1"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ar-SA"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7198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500"/>
                                        <p:tgtEl>
                                          <p:spTgt spid="5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500"/>
                                        <p:tgtEl>
                                          <p:spTgt spid="6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04664"/>
            <a:ext cx="1786409" cy="1762590"/>
          </a:xfrm>
          <a:prstGeom prst="rect">
            <a:avLst/>
          </a:prstGeom>
        </p:spPr>
      </p:pic>
      <p:sp>
        <p:nvSpPr>
          <p:cNvPr id="5" name="Rectangle 4">
            <a:extLst>
              <a:ext uri="{FF2B5EF4-FFF2-40B4-BE49-F238E27FC236}">
                <a16:creationId xmlns:a16="http://schemas.microsoft.com/office/drawing/2014/main" xmlns="" id="{DA154550-C1FE-4746-A553-A83B6A761DA9}"/>
              </a:ext>
            </a:extLst>
          </p:cNvPr>
          <p:cNvSpPr/>
          <p:nvPr/>
        </p:nvSpPr>
        <p:spPr>
          <a:xfrm>
            <a:off x="265310" y="188640"/>
            <a:ext cx="8734673" cy="6529993"/>
          </a:xfrm>
          <a:prstGeom prst="rect">
            <a:avLst/>
          </a:prstGeom>
        </p:spPr>
        <p:txBody>
          <a:bodyPr wrap="square">
            <a:spAutoFit/>
          </a:bodyPr>
          <a:lstStyle/>
          <a:p>
            <a:pPr indent="252095" algn="ctr" rtl="1">
              <a:spcAft>
                <a:spcPts val="1000"/>
              </a:spcAft>
            </a:pPr>
            <a:endParaRPr lang="en-US" sz="2200" b="1" cap="all" dirty="0">
              <a:solidFill>
                <a:srgbClr val="CC3300"/>
              </a:solidFill>
              <a:latin typeface="Simplified Arabic" pitchFamily="18" charset="-78"/>
              <a:ea typeface="Calibri"/>
              <a:cs typeface="Simplified Arabic" pitchFamily="18" charset="-78"/>
            </a:endParaRPr>
          </a:p>
          <a:p>
            <a:pPr indent="252095" algn="r" rtl="1">
              <a:spcAft>
                <a:spcPts val="1000"/>
              </a:spcAft>
            </a:pPr>
            <a:r>
              <a:rPr lang="ar-SA" sz="2200" b="1" cap="all" dirty="0">
                <a:solidFill>
                  <a:srgbClr val="CC3300"/>
                </a:solidFill>
                <a:latin typeface="Simplified Arabic" pitchFamily="18" charset="-78"/>
                <a:ea typeface="Calibri"/>
                <a:cs typeface="Simplified Arabic" pitchFamily="18" charset="-78"/>
              </a:rPr>
              <a:t>جامعة صلاح الدين</a:t>
            </a:r>
            <a:r>
              <a:rPr lang="ar-SA" sz="2000" b="1" cap="all" dirty="0">
                <a:solidFill>
                  <a:srgbClr val="CC3300"/>
                </a:solidFill>
                <a:latin typeface="Simplified Arabic" pitchFamily="18" charset="-78"/>
                <a:ea typeface="Calibri"/>
                <a:cs typeface="Simplified Arabic" pitchFamily="18" charset="-78"/>
              </a:rPr>
              <a:t>-</a:t>
            </a:r>
            <a:r>
              <a:rPr lang="ar-SA" sz="2200" b="1" cap="all" dirty="0">
                <a:solidFill>
                  <a:srgbClr val="CC3300"/>
                </a:solidFill>
                <a:latin typeface="Simplified Arabic" pitchFamily="18" charset="-78"/>
                <a:ea typeface="Calibri"/>
                <a:cs typeface="Simplified Arabic" pitchFamily="18" charset="-78"/>
              </a:rPr>
              <a:t>أربيل</a:t>
            </a:r>
          </a:p>
          <a:p>
            <a:pPr indent="252095" algn="r" rtl="1">
              <a:spcAft>
                <a:spcPts val="1000"/>
              </a:spcAft>
            </a:pPr>
            <a:r>
              <a:rPr lang="ar-SA" sz="2200" b="1" cap="all" dirty="0">
                <a:solidFill>
                  <a:srgbClr val="CC3300"/>
                </a:solidFill>
                <a:latin typeface="Simplified Arabic" pitchFamily="18" charset="-78"/>
                <a:ea typeface="Calibri"/>
                <a:cs typeface="Simplified Arabic" pitchFamily="18" charset="-78"/>
              </a:rPr>
              <a:t>كلية العلوم الإسلامية</a:t>
            </a:r>
            <a:endParaRPr lang="en-US" sz="2200" b="1" cap="all" dirty="0">
              <a:solidFill>
                <a:srgbClr val="CC3300"/>
              </a:solidFill>
              <a:latin typeface="Simplified Arabic" pitchFamily="18" charset="-78"/>
              <a:ea typeface="Calibri"/>
              <a:cs typeface="Simplified Arabic" pitchFamily="18" charset="-78"/>
            </a:endParaRPr>
          </a:p>
          <a:p>
            <a:pPr indent="252095" algn="r" rtl="1">
              <a:spcAft>
                <a:spcPts val="1000"/>
              </a:spcAft>
            </a:pPr>
            <a:r>
              <a:rPr lang="ar-SA" sz="2200" b="1" cap="all" dirty="0">
                <a:solidFill>
                  <a:srgbClr val="CC3300"/>
                </a:solidFill>
                <a:latin typeface="Simplified Arabic" pitchFamily="18" charset="-78"/>
                <a:ea typeface="Calibri"/>
                <a:cs typeface="Simplified Arabic" pitchFamily="18" charset="-78"/>
              </a:rPr>
              <a:t> </a:t>
            </a:r>
            <a:r>
              <a:rPr lang="ar-IQ" sz="2200" b="1" cap="all" dirty="0">
                <a:solidFill>
                  <a:srgbClr val="CC3300"/>
                </a:solidFill>
                <a:latin typeface="Simplified Arabic" pitchFamily="18" charset="-78"/>
                <a:ea typeface="Calibri"/>
                <a:cs typeface="Simplified Arabic" pitchFamily="18" charset="-78"/>
              </a:rPr>
              <a:t>قسم </a:t>
            </a:r>
            <a:r>
              <a:rPr lang="ar-IQ" sz="2200" b="1" cap="all" dirty="0" smtClean="0">
                <a:solidFill>
                  <a:srgbClr val="CC3300"/>
                </a:solidFill>
                <a:latin typeface="Simplified Arabic" pitchFamily="18" charset="-78"/>
                <a:ea typeface="Calibri"/>
                <a:cs typeface="Simplified Arabic" pitchFamily="18" charset="-78"/>
              </a:rPr>
              <a:t>الشريعة</a:t>
            </a:r>
            <a:endParaRPr lang="en-US" sz="2200" b="1" cap="all" dirty="0">
              <a:solidFill>
                <a:srgbClr val="CC3300"/>
              </a:solidFill>
              <a:latin typeface="Simplified Arabic" pitchFamily="18" charset="-78"/>
              <a:ea typeface="Calibri"/>
              <a:cs typeface="Simplified Arabic" pitchFamily="18" charset="-78"/>
            </a:endParaRPr>
          </a:p>
          <a:p>
            <a:pPr indent="252095" algn="r" rtl="1">
              <a:spcAft>
                <a:spcPts val="1000"/>
              </a:spcAft>
            </a:pPr>
            <a:r>
              <a:rPr lang="ar-SA" sz="2200" b="1" cap="all" dirty="0">
                <a:solidFill>
                  <a:srgbClr val="CC3300"/>
                </a:solidFill>
                <a:latin typeface="Simplified Arabic" pitchFamily="18" charset="-78"/>
                <a:ea typeface="Calibri"/>
                <a:cs typeface="Simplified Arabic" pitchFamily="18" charset="-78"/>
              </a:rPr>
              <a:t>المرحلة</a:t>
            </a:r>
            <a:r>
              <a:rPr lang="ar-SA" sz="2200" b="1" cap="all" dirty="0">
                <a:solidFill>
                  <a:srgbClr val="000000"/>
                </a:solidFill>
                <a:latin typeface="Simplified Arabic" pitchFamily="18" charset="-78"/>
                <a:ea typeface="Calibri"/>
                <a:cs typeface="Simplified Arabic" pitchFamily="18" charset="-78"/>
              </a:rPr>
              <a:t> </a:t>
            </a:r>
            <a:r>
              <a:rPr lang="ar-SA" sz="2200" b="1" cap="all" dirty="0">
                <a:solidFill>
                  <a:srgbClr val="CC3300"/>
                </a:solidFill>
                <a:latin typeface="Simplified Arabic" pitchFamily="18" charset="-78"/>
                <a:ea typeface="Calibri"/>
                <a:cs typeface="Simplified Arabic" pitchFamily="18" charset="-78"/>
              </a:rPr>
              <a:t>الثا</a:t>
            </a:r>
            <a:r>
              <a:rPr lang="ar-IQ" sz="2200" b="1" cap="all" dirty="0">
                <a:solidFill>
                  <a:srgbClr val="CC3300"/>
                </a:solidFill>
                <a:latin typeface="Simplified Arabic" pitchFamily="18" charset="-78"/>
                <a:ea typeface="Calibri"/>
                <a:cs typeface="Simplified Arabic" pitchFamily="18" charset="-78"/>
              </a:rPr>
              <a:t>لثة</a:t>
            </a:r>
            <a:r>
              <a:rPr lang="en-US" sz="2200" b="1" cap="all" dirty="0">
                <a:solidFill>
                  <a:srgbClr val="000000"/>
                </a:solidFill>
                <a:latin typeface="Simplified Arabic" pitchFamily="18" charset="-78"/>
                <a:ea typeface="Calibri"/>
                <a:cs typeface="Simplified Arabic" pitchFamily="18" charset="-78"/>
              </a:rPr>
              <a:t> </a:t>
            </a:r>
            <a:r>
              <a:rPr lang="en-US" sz="2000" b="1" cap="all" dirty="0">
                <a:solidFill>
                  <a:srgbClr val="C00000"/>
                </a:solidFill>
                <a:latin typeface="Simplified Arabic" pitchFamily="18" charset="-78"/>
                <a:ea typeface="Calibri"/>
                <a:cs typeface="Simplified Arabic" pitchFamily="18" charset="-78"/>
              </a:rPr>
              <a:t>_</a:t>
            </a:r>
            <a:r>
              <a:rPr lang="en-US" sz="2000" b="1" cap="all" dirty="0">
                <a:solidFill>
                  <a:srgbClr val="000000"/>
                </a:solidFill>
                <a:latin typeface="Simplified Arabic" pitchFamily="18" charset="-78"/>
                <a:ea typeface="Calibri"/>
                <a:cs typeface="Simplified Arabic" pitchFamily="18" charset="-78"/>
              </a:rPr>
              <a:t> </a:t>
            </a:r>
            <a:r>
              <a:rPr lang="ar-IQ" sz="2200" b="1" cap="all" dirty="0">
                <a:solidFill>
                  <a:srgbClr val="CC3300"/>
                </a:solidFill>
                <a:latin typeface="Simplified Arabic" pitchFamily="18" charset="-78"/>
                <a:ea typeface="Calibri"/>
                <a:cs typeface="Simplified Arabic" pitchFamily="18" charset="-78"/>
              </a:rPr>
              <a:t>الكورس</a:t>
            </a:r>
            <a:r>
              <a:rPr lang="ar-IQ" sz="2200" b="1" cap="all" dirty="0">
                <a:solidFill>
                  <a:srgbClr val="000000"/>
                </a:solidFill>
                <a:latin typeface="Simplified Arabic" pitchFamily="18" charset="-78"/>
                <a:ea typeface="Calibri"/>
                <a:cs typeface="Simplified Arabic" pitchFamily="18" charset="-78"/>
              </a:rPr>
              <a:t> </a:t>
            </a:r>
            <a:r>
              <a:rPr lang="ar-IQ" sz="2200" b="1" cap="all" dirty="0" smtClean="0">
                <a:solidFill>
                  <a:srgbClr val="CC3300"/>
                </a:solidFill>
                <a:latin typeface="Simplified Arabic" pitchFamily="18" charset="-78"/>
                <a:ea typeface="Calibri"/>
                <a:cs typeface="Simplified Arabic" pitchFamily="18" charset="-78"/>
              </a:rPr>
              <a:t>الأول</a:t>
            </a:r>
            <a:endParaRPr lang="ar-SA" sz="2200" b="1" cap="all" dirty="0">
              <a:solidFill>
                <a:srgbClr val="CC3300"/>
              </a:solidFill>
              <a:latin typeface="Simplified Arabic" pitchFamily="18" charset="-78"/>
              <a:ea typeface="Calibri"/>
              <a:cs typeface="Simplified Arabic" pitchFamily="18" charset="-78"/>
            </a:endParaRPr>
          </a:p>
          <a:p>
            <a:pPr indent="252095" algn="ctr" rtl="1">
              <a:spcAft>
                <a:spcPts val="1000"/>
              </a:spcAft>
            </a:pPr>
            <a:endParaRPr lang="ar-IQ" sz="2200" b="1" cap="all" dirty="0" smtClean="0">
              <a:solidFill>
                <a:srgbClr val="CC3300"/>
              </a:solidFill>
              <a:latin typeface="Simplified Arabic" pitchFamily="18" charset="-78"/>
              <a:ea typeface="Calibri"/>
              <a:cs typeface="Simplified Arabic" pitchFamily="18" charset="-78"/>
            </a:endParaRPr>
          </a:p>
          <a:p>
            <a:pPr indent="252095" algn="ctr" rtl="1">
              <a:spcAft>
                <a:spcPts val="1000"/>
              </a:spcAft>
            </a:pPr>
            <a:r>
              <a:rPr lang="ar-IQ" sz="2200" b="1" cap="all" dirty="0" smtClean="0">
                <a:solidFill>
                  <a:srgbClr val="000000"/>
                </a:solidFill>
                <a:latin typeface="Simplified Arabic" pitchFamily="18" charset="-78"/>
                <a:ea typeface="Calibri"/>
                <a:cs typeface="Simplified Arabic" pitchFamily="18" charset="-78"/>
              </a:rPr>
              <a:t>المادة: القواعد الفقهية </a:t>
            </a:r>
          </a:p>
          <a:p>
            <a:pPr indent="252095" algn="ctr" rtl="1">
              <a:spcAft>
                <a:spcPts val="1000"/>
              </a:spcAft>
            </a:pPr>
            <a:r>
              <a:rPr lang="ar-IQ" sz="2400" b="1" cap="all" dirty="0" smtClean="0">
                <a:solidFill>
                  <a:srgbClr val="000000"/>
                </a:solidFill>
                <a:latin typeface="Simplified Arabic" pitchFamily="18" charset="-78"/>
                <a:ea typeface="Calibri"/>
                <a:cs typeface="Simplified Arabic" pitchFamily="18" charset="-78"/>
              </a:rPr>
              <a:t>المحاضرة الثالثة </a:t>
            </a:r>
          </a:p>
          <a:p>
            <a:pPr indent="252095" algn="ctr" rtl="1">
              <a:spcAft>
                <a:spcPts val="1000"/>
              </a:spcAft>
            </a:pPr>
            <a:r>
              <a:rPr lang="ar-IQ" sz="3200" dirty="0" smtClean="0">
                <a:solidFill>
                  <a:schemeClr val="bg2">
                    <a:lumMod val="50000"/>
                  </a:schemeClr>
                </a:solidFill>
                <a:latin typeface="Simplified Arabic" pitchFamily="18" charset="-78"/>
                <a:cs typeface="Simplified Arabic" pitchFamily="18" charset="-78"/>
              </a:rPr>
              <a:t> </a:t>
            </a:r>
            <a:r>
              <a:rPr lang="ar-IQ" sz="3200" b="1" dirty="0" smtClean="0">
                <a:solidFill>
                  <a:srgbClr val="0070C0"/>
                </a:solidFill>
                <a:latin typeface="Simplified Arabic" pitchFamily="18" charset="-78"/>
                <a:cs typeface="Simplified Arabic" pitchFamily="18" charset="-78"/>
              </a:rPr>
              <a:t>قاعدة (الأمور بمقاصدها) معناها وتطبيقاتها</a:t>
            </a:r>
            <a:endParaRPr lang="ar-SA" sz="3200" b="1" dirty="0">
              <a:solidFill>
                <a:srgbClr val="0070C0"/>
              </a:solidFill>
              <a:latin typeface="Simplified Arabic" pitchFamily="18" charset="-78"/>
              <a:cs typeface="Simplified Arabic" pitchFamily="18" charset="-78"/>
            </a:endParaRPr>
          </a:p>
          <a:p>
            <a:pPr indent="252095" algn="ctr" rtl="1">
              <a:spcAft>
                <a:spcPts val="1000"/>
              </a:spcAft>
            </a:pPr>
            <a:r>
              <a:rPr lang="ar-IQ" sz="2000" b="1" dirty="0" smtClean="0">
                <a:solidFill>
                  <a:schemeClr val="tx2">
                    <a:lumMod val="50000"/>
                  </a:schemeClr>
                </a:solidFill>
              </a:rPr>
              <a:t>مدرس المادة </a:t>
            </a:r>
            <a:r>
              <a:rPr lang="ar-IQ" sz="2000" b="1" dirty="0" smtClean="0"/>
              <a:t>: </a:t>
            </a:r>
            <a:r>
              <a:rPr lang="ar-IQ" sz="2000" b="1" dirty="0" smtClean="0">
                <a:solidFill>
                  <a:schemeClr val="tx2">
                    <a:lumMod val="50000"/>
                  </a:schemeClr>
                </a:solidFill>
              </a:rPr>
              <a:t>أ.م.د  حسن محمد إبراهيم</a:t>
            </a:r>
            <a:endParaRPr lang="en-US" sz="2000" b="1" cap="all" dirty="0">
              <a:latin typeface="Simplified Arabic" pitchFamily="18" charset="-78"/>
              <a:ea typeface="Calibri"/>
              <a:cs typeface="Simplified Arabic" pitchFamily="18" charset="-78"/>
            </a:endParaRPr>
          </a:p>
          <a:p>
            <a:pPr indent="252095" algn="ctr" rtl="1">
              <a:spcAft>
                <a:spcPts val="1000"/>
              </a:spcAft>
            </a:pPr>
            <a:r>
              <a:rPr lang="ar-IQ" sz="2000" b="1" cap="all" dirty="0" smtClean="0">
                <a:latin typeface="Simplified Arabic" pitchFamily="18" charset="-78"/>
                <a:ea typeface="Calibri"/>
                <a:cs typeface="Simplified Arabic" pitchFamily="18" charset="-78"/>
              </a:rPr>
              <a:t>        م.م  أيوب خالد محمود </a:t>
            </a:r>
            <a:endParaRPr lang="ar-SA" sz="2000" b="1" cap="all" dirty="0">
              <a:latin typeface="Simplified Arabic" pitchFamily="18" charset="-78"/>
              <a:ea typeface="Calibri"/>
              <a:cs typeface="Simplified Arabic" pitchFamily="18" charset="-78"/>
            </a:endParaRPr>
          </a:p>
          <a:p>
            <a:pPr lvl="0" indent="252095" algn="ctr" rtl="1">
              <a:spcAft>
                <a:spcPts val="1000"/>
              </a:spcAft>
            </a:pPr>
            <a:r>
              <a:rPr lang="en-US" sz="2000" b="1" dirty="0" smtClean="0">
                <a:solidFill>
                  <a:srgbClr val="0070C0"/>
                </a:solidFill>
              </a:rPr>
              <a:t>Hassan.ibrahim1@su.edu.krd</a:t>
            </a:r>
            <a:endParaRPr lang="ar-IQ" sz="2000" b="1" dirty="0" smtClean="0">
              <a:solidFill>
                <a:srgbClr val="0070C0"/>
              </a:solidFill>
              <a:latin typeface="Times New Roman"/>
              <a:ea typeface="Calibri"/>
            </a:endParaRPr>
          </a:p>
          <a:p>
            <a:pPr indent="252095" algn="ctr" rtl="1">
              <a:spcAft>
                <a:spcPts val="1000"/>
              </a:spcAft>
            </a:pPr>
            <a:r>
              <a:rPr lang="en-US" sz="2000" b="1" dirty="0" smtClean="0">
                <a:solidFill>
                  <a:srgbClr val="0070C0"/>
                </a:solidFill>
                <a:latin typeface="Times New Roman"/>
                <a:ea typeface="Calibri"/>
              </a:rPr>
              <a:t>ayoob.k.mahmood@su.edu.krd</a:t>
            </a:r>
            <a:r>
              <a:rPr lang="ar-IQ" sz="2000" b="1" dirty="0" smtClean="0">
                <a:solidFill>
                  <a:schemeClr val="tx2">
                    <a:lumMod val="60000"/>
                    <a:lumOff val="40000"/>
                  </a:schemeClr>
                </a:solidFill>
                <a:latin typeface="Times New Roman"/>
                <a:ea typeface="Calibri"/>
              </a:rPr>
              <a:t> </a:t>
            </a:r>
            <a:endParaRPr lang="en-US" sz="2000" b="1" dirty="0">
              <a:solidFill>
                <a:schemeClr val="tx2">
                  <a:lumMod val="60000"/>
                  <a:lumOff val="40000"/>
                </a:schemeClr>
              </a:solidFill>
              <a:latin typeface="Times New Roman"/>
              <a:ea typeface="Calibri"/>
            </a:endParaRPr>
          </a:p>
          <a:p>
            <a:pPr indent="252095" algn="ctr" rtl="1">
              <a:spcAft>
                <a:spcPts val="1000"/>
              </a:spcAft>
            </a:pPr>
            <a:r>
              <a:rPr lang="ar-IQ" sz="2000" b="1" dirty="0">
                <a:latin typeface="Times New Roman"/>
                <a:ea typeface="Calibri"/>
              </a:rPr>
              <a:t> </a:t>
            </a:r>
            <a:r>
              <a:rPr lang="en-US" sz="2000" b="1" dirty="0" smtClean="0">
                <a:latin typeface="Times New Roman"/>
                <a:ea typeface="Calibri"/>
              </a:rPr>
              <a:t>2023 </a:t>
            </a:r>
            <a:r>
              <a:rPr lang="en-US" sz="2000" b="1" dirty="0">
                <a:latin typeface="Times New Roman"/>
                <a:ea typeface="Calibri"/>
              </a:rPr>
              <a:t>_ </a:t>
            </a:r>
            <a:r>
              <a:rPr lang="en-US" sz="2000" b="1" dirty="0" smtClean="0">
                <a:latin typeface="Times New Roman"/>
                <a:ea typeface="Calibri"/>
              </a:rPr>
              <a:t>2022</a:t>
            </a:r>
            <a:endParaRPr lang="en-US" sz="1400" b="1" dirty="0">
              <a:latin typeface="Times New Roman"/>
              <a:ea typeface="Calibri"/>
            </a:endParaRPr>
          </a:p>
        </p:txBody>
      </p:sp>
      <p:sp>
        <p:nvSpPr>
          <p:cNvPr id="6" name="Slide Number Placeholder 5"/>
          <p:cNvSpPr>
            <a:spLocks noGrp="1"/>
          </p:cNvSpPr>
          <p:nvPr>
            <p:ph type="sldNum" sz="quarter" idx="12"/>
          </p:nvPr>
        </p:nvSpPr>
        <p:spPr>
          <a:xfrm>
            <a:off x="395536" y="6165304"/>
            <a:ext cx="762000" cy="365125"/>
          </a:xfrm>
        </p:spPr>
        <p:txBody>
          <a:bodyPr>
            <a:normAutofit fontScale="85000" lnSpcReduction="20000"/>
          </a:bodyPr>
          <a:lstStyle/>
          <a:p>
            <a:fld id="{04B81E59-9D79-4EE7-A6CF-7EFA87774B78}" type="slidenum">
              <a:rPr lang="ar-SA" sz="2400" b="1" smtClean="0">
                <a:ln w="10541" cmpd="sng">
                  <a:solidFill>
                    <a:srgbClr val="7D7D7D">
                      <a:tint val="100000"/>
                      <a:shade val="100000"/>
                      <a:satMod val="110000"/>
                    </a:srgbClr>
                  </a:solidFill>
                  <a:prstDash val="solid"/>
                </a:ln>
                <a:solidFill>
                  <a:schemeClr val="tx1"/>
                </a:solidFill>
              </a:rPr>
              <a:pPr/>
              <a:t>23</a:t>
            </a:fld>
            <a:endParaRPr lang="ar-SA" sz="2400" b="1" dirty="0">
              <a:ln w="10541" cmpd="sng">
                <a:solidFill>
                  <a:srgbClr val="7D7D7D">
                    <a:tint val="100000"/>
                    <a:shade val="100000"/>
                    <a:satMod val="110000"/>
                  </a:srgbClr>
                </a:solidFill>
                <a:prstDash val="solid"/>
              </a:ln>
              <a:solidFill>
                <a:schemeClr val="tx1"/>
              </a:solidFill>
            </a:endParaRPr>
          </a:p>
        </p:txBody>
      </p:sp>
    </p:spTree>
    <p:extLst>
      <p:ext uri="{BB962C8B-B14F-4D97-AF65-F5344CB8AC3E}">
        <p14:creationId xmlns:p14="http://schemas.microsoft.com/office/powerpoint/2010/main" val="2962010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B70EB75-74C2-42A2-849F-BF9474F38114}"/>
              </a:ext>
            </a:extLst>
          </p:cNvPr>
          <p:cNvSpPr/>
          <p:nvPr/>
        </p:nvSpPr>
        <p:spPr>
          <a:xfrm>
            <a:off x="1547664" y="692696"/>
            <a:ext cx="6192688" cy="584775"/>
          </a:xfrm>
          <a:prstGeom prst="rect">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ar-IQ" sz="3200" b="1" dirty="0" smtClean="0">
                <a:solidFill>
                  <a:schemeClr val="tx1"/>
                </a:solidFill>
              </a:rPr>
              <a:t>أ- معنى القاعدة</a:t>
            </a:r>
            <a:endParaRPr lang="en-US" sz="3600" dirty="0">
              <a:solidFill>
                <a:schemeClr val="tx1"/>
              </a:solidFill>
            </a:endParaRPr>
          </a:p>
        </p:txBody>
      </p:sp>
      <p:sp>
        <p:nvSpPr>
          <p:cNvPr id="7" name="Rectangle 6">
            <a:extLst>
              <a:ext uri="{FF2B5EF4-FFF2-40B4-BE49-F238E27FC236}">
                <a16:creationId xmlns:a16="http://schemas.microsoft.com/office/drawing/2014/main" xmlns="" id="{62682E1F-95B7-4533-B495-B5EEF9F3187E}"/>
              </a:ext>
            </a:extLst>
          </p:cNvPr>
          <p:cNvSpPr/>
          <p:nvPr/>
        </p:nvSpPr>
        <p:spPr>
          <a:xfrm>
            <a:off x="179512" y="1484784"/>
            <a:ext cx="8712968" cy="5437773"/>
          </a:xfrm>
          <a:prstGeom prst="rect">
            <a:avLst/>
          </a:prstGeom>
        </p:spPr>
        <p:txBody>
          <a:bodyPr wrap="square">
            <a:spAutoFit/>
          </a:bodyPr>
          <a:lstStyle/>
          <a:p>
            <a:pPr algn="just" rtl="1">
              <a:lnSpc>
                <a:spcPct val="150000"/>
              </a:lnSpc>
              <a:buFont typeface="Wingdings" panose="05000000000000000000" pitchFamily="2" charset="2"/>
              <a:buChar char="v"/>
            </a:pPr>
            <a:r>
              <a:rPr lang="ar-IQ" sz="2800" dirty="0" smtClean="0">
                <a:latin typeface="Simplified Arabic" pitchFamily="18" charset="-78"/>
                <a:cs typeface="Simplified Arabic" pitchFamily="18" charset="-78"/>
              </a:rPr>
              <a:t>الأمور بمقاصدها قاعدة شرعية، من القواعد الفقهية الخمس الكبرى، يراد منها أن كل قول أو عمل إنما هو بالمقصد الذى يريد صاحبه أن يحققه، أو بالغاية التى يريد الوصول إليها من وراء قوله أو عمله. فإن تكلم أو تحرك فالعبرة من كلامه أو حركته بما يقصد أو يريد. وبعبارة أخرى أن تقاس الأعمال والأقوال بمقياس النوايا الحسنة أو السيئة للفاعل أو للقائل .</a:t>
            </a:r>
          </a:p>
          <a:p>
            <a:pPr algn="just" rtl="1"/>
            <a:endParaRPr lang="tr-TR" sz="3200" dirty="0" smtClean="0"/>
          </a:p>
          <a:p>
            <a:pPr algn="just" rtl="1"/>
            <a:r>
              <a:rPr lang="ar-IQ" sz="2800" dirty="0" smtClean="0">
                <a:latin typeface="Simplified Arabic" pitchFamily="18" charset="-78"/>
                <a:cs typeface="Simplified Arabic" pitchFamily="18" charset="-78"/>
              </a:rPr>
              <a:t>فقد يعمل الإنسان عملا بقصد معين فيترتب</a:t>
            </a:r>
            <a:r>
              <a:rPr lang="ar-IQ" sz="3200" b="1" dirty="0" smtClean="0"/>
              <a:t> </a:t>
            </a:r>
            <a:r>
              <a:rPr lang="ar-IQ" sz="2800" dirty="0" smtClean="0">
                <a:latin typeface="Simplified Arabic" pitchFamily="18" charset="-78"/>
                <a:cs typeface="Simplified Arabic" pitchFamily="18" charset="-78"/>
              </a:rPr>
              <a:t>على</a:t>
            </a:r>
            <a:r>
              <a:rPr lang="ar-IQ" sz="3200" b="1" dirty="0" smtClean="0"/>
              <a:t> </a:t>
            </a:r>
            <a:r>
              <a:rPr lang="ar-IQ" sz="2800" dirty="0" smtClean="0">
                <a:latin typeface="Simplified Arabic" pitchFamily="18" charset="-78"/>
                <a:cs typeface="Simplified Arabic" pitchFamily="18" charset="-78"/>
              </a:rPr>
              <a:t>عمله</a:t>
            </a:r>
            <a:r>
              <a:rPr lang="ar-IQ" sz="3200" b="1" dirty="0" smtClean="0"/>
              <a:t> </a:t>
            </a:r>
            <a:r>
              <a:rPr lang="ar-IQ" sz="2800" dirty="0" smtClean="0">
                <a:latin typeface="Simplified Arabic" pitchFamily="18" charset="-78"/>
                <a:cs typeface="Simplified Arabic" pitchFamily="18" charset="-78"/>
              </a:rPr>
              <a:t>حكم</a:t>
            </a:r>
            <a:r>
              <a:rPr lang="ar-IQ" sz="3200" b="1" dirty="0" smtClean="0"/>
              <a:t> </a:t>
            </a:r>
            <a:r>
              <a:rPr lang="ar-IQ" sz="2800" dirty="0" smtClean="0">
                <a:latin typeface="Simplified Arabic" pitchFamily="18" charset="-78"/>
                <a:cs typeface="Simplified Arabic" pitchFamily="18" charset="-78"/>
              </a:rPr>
              <a:t>معين</a:t>
            </a:r>
            <a:r>
              <a:rPr lang="ar-IQ" sz="3200" b="1" dirty="0" smtClean="0"/>
              <a:t>،</a:t>
            </a:r>
            <a:r>
              <a:rPr lang="ar-IQ" sz="2800" dirty="0" smtClean="0">
                <a:latin typeface="Simplified Arabic" pitchFamily="18" charset="-78"/>
                <a:cs typeface="Simplified Arabic" pitchFamily="18" charset="-78"/>
              </a:rPr>
              <a:t> وقد يعمل نفس العمل بقصد آخر فيترتب على عمله حكم آخر </a:t>
            </a:r>
            <a:r>
              <a:rPr lang="ar-IQ" sz="3200" b="1" dirty="0" smtClean="0"/>
              <a:t>.</a:t>
            </a:r>
            <a:endParaRPr lang="ar-IQ" sz="3200" dirty="0"/>
          </a:p>
          <a:p>
            <a:pPr algn="r" rtl="1"/>
            <a:endParaRPr lang="en-US" sz="3200" dirty="0"/>
          </a:p>
        </p:txBody>
      </p:sp>
      <p:sp>
        <p:nvSpPr>
          <p:cNvPr id="5" name="Slide Number Placeholder 4"/>
          <p:cNvSpPr>
            <a:spLocks noGrp="1"/>
          </p:cNvSpPr>
          <p:nvPr>
            <p:ph type="sldNum" sz="quarter" idx="12"/>
          </p:nvPr>
        </p:nvSpPr>
        <p:spPr>
          <a:xfrm>
            <a:off x="251520" y="6237312"/>
            <a:ext cx="762000" cy="365125"/>
          </a:xfrm>
        </p:spPr>
        <p:txBody>
          <a:bodyPr>
            <a:normAutofit fontScale="85000" lnSpcReduction="20000"/>
          </a:bodyPr>
          <a:lstStyle/>
          <a:p>
            <a:fld id="{04B81E59-9D79-4EE7-A6CF-7EFA87774B78}" type="slidenum">
              <a:rPr lang="ar-SA" sz="2400" b="1" smtClean="0">
                <a:solidFill>
                  <a:schemeClr val="tx1"/>
                </a:solidFill>
              </a:rPr>
              <a:pPr/>
              <a:t>24</a:t>
            </a:fld>
            <a:endParaRPr lang="ar-SA" sz="2400" b="1" dirty="0">
              <a:solidFill>
                <a:schemeClr val="tx1"/>
              </a:solidFill>
            </a:endParaRPr>
          </a:p>
        </p:txBody>
      </p:sp>
    </p:spTree>
    <p:extLst>
      <p:ext uri="{BB962C8B-B14F-4D97-AF65-F5344CB8AC3E}">
        <p14:creationId xmlns:p14="http://schemas.microsoft.com/office/powerpoint/2010/main" val="2107223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28BBEB-A71D-46CB-8743-E931549672BE}"/>
              </a:ext>
            </a:extLst>
          </p:cNvPr>
          <p:cNvSpPr/>
          <p:nvPr/>
        </p:nvSpPr>
        <p:spPr>
          <a:xfrm>
            <a:off x="0" y="260649"/>
            <a:ext cx="9144000" cy="8217634"/>
          </a:xfrm>
          <a:prstGeom prst="rect">
            <a:avLst/>
          </a:prstGeom>
        </p:spPr>
        <p:txBody>
          <a:bodyPr wrap="square">
            <a:spAutoFit/>
          </a:bodyPr>
          <a:lstStyle/>
          <a:p>
            <a:pPr marL="457200" indent="-457200" algn="just" rtl="1">
              <a:buFont typeface="Wingdings" panose="05000000000000000000" pitchFamily="2" charset="2"/>
              <a:buChar char="v"/>
            </a:pPr>
            <a:endParaRPr lang="ar-IQ" sz="2800" dirty="0" smtClean="0"/>
          </a:p>
          <a:p>
            <a:pPr marL="457200" indent="-457200" algn="just" rtl="1">
              <a:buFont typeface="Wingdings" panose="05000000000000000000" pitchFamily="2" charset="2"/>
              <a:buChar char="v"/>
            </a:pPr>
            <a:endParaRPr lang="ar-IQ" sz="2800" dirty="0" smtClean="0"/>
          </a:p>
          <a:p>
            <a:pPr marL="457200" indent="-457200" algn="just" rtl="1"/>
            <a:endParaRPr lang="ar-IQ" sz="2800" dirty="0" smtClean="0"/>
          </a:p>
          <a:p>
            <a:pPr marL="457200" indent="-457200" algn="just" rtl="1">
              <a:lnSpc>
                <a:spcPct val="150000"/>
              </a:lnSpc>
              <a:buFont typeface="Wingdings" panose="05000000000000000000" pitchFamily="2" charset="2"/>
              <a:buChar char="v"/>
            </a:pPr>
            <a:r>
              <a:rPr lang="ar-IQ" sz="2800" dirty="0" smtClean="0">
                <a:latin typeface="Simplified Arabic" pitchFamily="18" charset="-78"/>
                <a:cs typeface="Simplified Arabic" pitchFamily="18" charset="-78"/>
              </a:rPr>
              <a:t>هناك مجموعة من الشواهد القرآنية لها دلالة على أصل هذه القاعدة </a:t>
            </a:r>
          </a:p>
          <a:p>
            <a:pPr marL="457200" indent="-457200" algn="just" rtl="1">
              <a:lnSpc>
                <a:spcPct val="150000"/>
              </a:lnSpc>
            </a:pPr>
            <a:r>
              <a:rPr lang="ar-IQ" sz="2800" dirty="0" smtClean="0">
                <a:latin typeface="Simplified Arabic" pitchFamily="18" charset="-78"/>
                <a:cs typeface="Simplified Arabic" pitchFamily="18" charset="-78"/>
              </a:rPr>
              <a:t>1- من القرآن الكريم:  نذكر قوله تعالى  </a:t>
            </a:r>
            <a:r>
              <a:rPr lang="ar-IQ" sz="2800" b="1" dirty="0" smtClean="0">
                <a:latin typeface="Simplified Arabic" pitchFamily="18" charset="-78"/>
                <a:cs typeface="Simplified Arabic" pitchFamily="18" charset="-78"/>
              </a:rPr>
              <a:t>{وَمَن يَخْرُجْ مِن بَيْتِهِ مُهَاجِرًا إِلَى اللَّهِ وَرَسُولِهِ ثُمَّ يُدْرِكْهُ الْمَوْتُ </a:t>
            </a:r>
            <a:r>
              <a:rPr lang="ar-IQ" sz="2800" b="1" dirty="0" smtClean="0">
                <a:solidFill>
                  <a:srgbClr val="C00000"/>
                </a:solidFill>
                <a:latin typeface="Simplified Arabic" pitchFamily="18" charset="-78"/>
                <a:cs typeface="Simplified Arabic" pitchFamily="18" charset="-78"/>
              </a:rPr>
              <a:t>فَقَدْ وَقَعَ أَجْرُهُ عَلَى اللَّهِ </a:t>
            </a:r>
            <a:r>
              <a:rPr lang="ar-IQ" sz="2800" b="1" dirty="0" smtClean="0">
                <a:latin typeface="Simplified Arabic" pitchFamily="18" charset="-78"/>
                <a:cs typeface="Simplified Arabic" pitchFamily="18" charset="-78"/>
              </a:rPr>
              <a:t>وَكَانَ اللَّهُ غَفُورًا رَّحِيمًا}  </a:t>
            </a:r>
            <a:r>
              <a:rPr lang="ar-IQ" sz="2000" dirty="0" smtClean="0">
                <a:latin typeface="Simplified Arabic" pitchFamily="18" charset="-78"/>
                <a:cs typeface="Simplified Arabic" pitchFamily="18" charset="-78"/>
              </a:rPr>
              <a:t>(النساء :100) </a:t>
            </a:r>
            <a:r>
              <a:rPr lang="ar-IQ" sz="2400" dirty="0" smtClean="0">
                <a:latin typeface="Simplified Arabic" pitchFamily="18" charset="-78"/>
                <a:cs typeface="Simplified Arabic" pitchFamily="18" charset="-78"/>
              </a:rPr>
              <a:t>قال ابن كثير- رحمه الله تعالى- :((هذا عام في الهجرة وفي كل الأعمال ))</a:t>
            </a:r>
            <a:r>
              <a:rPr lang="ar-IQ" sz="1200" dirty="0" smtClean="0">
                <a:latin typeface="Simplified Arabic" pitchFamily="18" charset="-78"/>
                <a:cs typeface="Simplified Arabic" pitchFamily="18" charset="-78"/>
              </a:rPr>
              <a:t> </a:t>
            </a:r>
            <a:endParaRPr lang="ar-IQ" sz="1400" dirty="0" smtClean="0">
              <a:latin typeface="Simplified Arabic" pitchFamily="18" charset="-78"/>
              <a:cs typeface="Simplified Arabic" pitchFamily="18" charset="-78"/>
            </a:endParaRPr>
          </a:p>
          <a:p>
            <a:pPr marL="457200" indent="-457200" algn="just" rtl="1">
              <a:lnSpc>
                <a:spcPct val="150000"/>
              </a:lnSpc>
            </a:pPr>
            <a:r>
              <a:rPr lang="ar-IQ" dirty="0" smtClean="0">
                <a:latin typeface="Simplified Arabic" pitchFamily="18" charset="-78"/>
                <a:cs typeface="Simplified Arabic" pitchFamily="18" charset="-78"/>
              </a:rPr>
              <a:t>    ( فتح القدير تهذيب تفسير ابن كثير ، محمد احمد كنعان / دار لبنان ،ط1 ، 1992م ،</a:t>
            </a:r>
            <a:r>
              <a:rPr lang="ar-IQ" sz="1400" dirty="0" smtClean="0">
                <a:latin typeface="Simplified Arabic" pitchFamily="18" charset="-78"/>
                <a:cs typeface="Simplified Arabic" pitchFamily="18" charset="-78"/>
              </a:rPr>
              <a:t> </a:t>
            </a:r>
            <a:r>
              <a:rPr lang="ar-IQ" sz="2000" dirty="0" smtClean="0">
                <a:latin typeface="Simplified Arabic" pitchFamily="18" charset="-78"/>
                <a:cs typeface="Simplified Arabic" pitchFamily="18" charset="-78"/>
              </a:rPr>
              <a:t>ج2/ص127</a:t>
            </a:r>
            <a:r>
              <a:rPr lang="ar-IQ" sz="1400" dirty="0" smtClean="0">
                <a:latin typeface="Simplified Arabic" pitchFamily="18" charset="-78"/>
                <a:cs typeface="Simplified Arabic" pitchFamily="18" charset="-78"/>
              </a:rPr>
              <a:t>)</a:t>
            </a:r>
          </a:p>
          <a:p>
            <a:pPr marL="457200" indent="-457200" algn="just" rtl="1"/>
            <a:endParaRPr lang="ar-IQ" sz="2800" dirty="0" smtClean="0"/>
          </a:p>
          <a:p>
            <a:pPr marL="457200" indent="-457200" algn="just" rtl="1"/>
            <a:r>
              <a:rPr lang="ar-IQ" sz="2800" dirty="0" smtClean="0"/>
              <a:t>2- </a:t>
            </a:r>
            <a:r>
              <a:rPr lang="ar-IQ" sz="2800" dirty="0" smtClean="0">
                <a:latin typeface="Simplified Arabic" pitchFamily="18" charset="-78"/>
                <a:cs typeface="Simplified Arabic" pitchFamily="18" charset="-78"/>
              </a:rPr>
              <a:t>ومن السنة النبوية: نذكر قوله صلى الله عليه وسلم</a:t>
            </a:r>
            <a:r>
              <a:rPr lang="ar-IQ" sz="2800" b="1" dirty="0" smtClean="0">
                <a:latin typeface="Simplified Arabic" pitchFamily="18" charset="-78"/>
                <a:cs typeface="Simplified Arabic" pitchFamily="18" charset="-78"/>
              </a:rPr>
              <a:t>:(إنما الأعمال بالنيات) </a:t>
            </a:r>
            <a:r>
              <a:rPr lang="ar-IQ" dirty="0" smtClean="0">
                <a:latin typeface="Simplified Arabic" pitchFamily="18" charset="-78"/>
                <a:cs typeface="Simplified Arabic" pitchFamily="18" charset="-78"/>
              </a:rPr>
              <a:t>[صحيح البخاري بشرح العسقلاني ج1/ص9] </a:t>
            </a:r>
            <a:r>
              <a:rPr lang="ar-IQ" sz="2800" dirty="0" smtClean="0">
                <a:latin typeface="Simplified Arabic" pitchFamily="18" charset="-78"/>
                <a:cs typeface="Simplified Arabic" pitchFamily="18" charset="-78"/>
              </a:rPr>
              <a:t>وهو حديث صحيح مشهور أخرجه الستة من حديث سيدنا عمر بن الخطاب رضي الله عنه، وهو أصل القاعدة.</a:t>
            </a:r>
          </a:p>
          <a:p>
            <a:pPr marL="457200" indent="-457200" algn="just" rtl="1">
              <a:buFont typeface="Wingdings" panose="05000000000000000000" pitchFamily="2" charset="2"/>
              <a:buChar char="v"/>
            </a:pPr>
            <a:endParaRPr lang="ar-IQ" sz="2800" dirty="0" smtClean="0"/>
          </a:p>
          <a:p>
            <a:pPr marL="457200" indent="-457200" algn="just" rtl="1">
              <a:buFont typeface="Wingdings" panose="05000000000000000000" pitchFamily="2" charset="2"/>
              <a:buChar char="v"/>
            </a:pPr>
            <a:endParaRPr lang="ar-IQ" sz="2800" dirty="0" smtClean="0"/>
          </a:p>
          <a:p>
            <a:pPr marL="457200" indent="-457200" algn="just" rtl="1">
              <a:buFont typeface="Wingdings" panose="05000000000000000000" pitchFamily="2" charset="2"/>
              <a:buChar char="v"/>
            </a:pPr>
            <a:endParaRPr lang="ar-IQ" sz="2800" dirty="0" smtClean="0"/>
          </a:p>
          <a:p>
            <a:pPr marL="457200" indent="-457200" algn="just" rtl="1">
              <a:buFont typeface="Wingdings" panose="05000000000000000000" pitchFamily="2" charset="2"/>
              <a:buChar char="v"/>
            </a:pPr>
            <a:endParaRPr lang="ar-IQ" sz="2800" dirty="0" smtClean="0"/>
          </a:p>
          <a:p>
            <a:pPr marL="457200" indent="-457200" algn="just" rtl="1">
              <a:buFontTx/>
              <a:buChar char="-"/>
            </a:pPr>
            <a:endParaRPr lang="en-US" sz="2800" dirty="0"/>
          </a:p>
        </p:txBody>
      </p:sp>
      <p:sp>
        <p:nvSpPr>
          <p:cNvPr id="10" name="Rectangle 9">
            <a:extLst>
              <a:ext uri="{FF2B5EF4-FFF2-40B4-BE49-F238E27FC236}">
                <a16:creationId xmlns:a16="http://schemas.microsoft.com/office/drawing/2014/main" xmlns="" id="{88915A16-6FF1-4E85-9D97-A0673C344C54}"/>
              </a:ext>
            </a:extLst>
          </p:cNvPr>
          <p:cNvSpPr/>
          <p:nvPr/>
        </p:nvSpPr>
        <p:spPr>
          <a:xfrm>
            <a:off x="2699792" y="620688"/>
            <a:ext cx="4464496" cy="833883"/>
          </a:xfrm>
          <a:prstGeom prst="rect">
            <a:avLst/>
          </a:prstGeom>
          <a:solidFill>
            <a:schemeClr val="tx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lnSpc>
                <a:spcPct val="150000"/>
              </a:lnSpc>
            </a:pPr>
            <a:r>
              <a:rPr lang="ar-IQ" sz="3600" b="1" dirty="0" smtClean="0">
                <a:solidFill>
                  <a:schemeClr val="tx1"/>
                </a:solidFill>
              </a:rPr>
              <a:t>    </a:t>
            </a:r>
            <a:r>
              <a:rPr lang="ar-IQ" sz="2800" b="1" dirty="0" smtClean="0">
                <a:solidFill>
                  <a:schemeClr val="tx1"/>
                </a:solidFill>
                <a:latin typeface="Simplified Arabic" pitchFamily="18" charset="-78"/>
                <a:cs typeface="Simplified Arabic" pitchFamily="18" charset="-78"/>
              </a:rPr>
              <a:t>ب-  أدلة القاعدة وأصلها</a:t>
            </a:r>
            <a:endParaRPr lang="en-US" sz="2800" b="1" dirty="0">
              <a:solidFill>
                <a:schemeClr val="tx1"/>
              </a:solidFill>
              <a:latin typeface="Simplified Arabic" pitchFamily="18" charset="-78"/>
              <a:cs typeface="Simplified Arabic" pitchFamily="18" charset="-78"/>
            </a:endParaRPr>
          </a:p>
        </p:txBody>
      </p:sp>
      <p:sp>
        <p:nvSpPr>
          <p:cNvPr id="6" name="Slide Number Placeholder 5"/>
          <p:cNvSpPr>
            <a:spLocks noGrp="1"/>
          </p:cNvSpPr>
          <p:nvPr>
            <p:ph type="sldNum" sz="quarter" idx="12"/>
          </p:nvPr>
        </p:nvSpPr>
        <p:spPr>
          <a:xfrm>
            <a:off x="251520" y="6309320"/>
            <a:ext cx="762000" cy="365125"/>
          </a:xfrm>
        </p:spPr>
        <p:txBody>
          <a:bodyPr>
            <a:normAutofit fontScale="55000" lnSpcReduction="20000"/>
          </a:bodyPr>
          <a:lstStyle/>
          <a:p>
            <a:endParaRPr lang="ar-SA" dirty="0" smtClean="0"/>
          </a:p>
          <a:p>
            <a:fld id="{04B81E59-9D79-4EE7-A6CF-7EFA87774B78}" type="slidenum">
              <a:rPr lang="ar-SA" sz="2400" b="1" smtClean="0">
                <a:solidFill>
                  <a:schemeClr val="tx1"/>
                </a:solidFill>
              </a:rPr>
              <a:pPr/>
              <a:t>25</a:t>
            </a:fld>
            <a:endParaRPr lang="ar-SA" b="1" dirty="0">
              <a:solidFill>
                <a:schemeClr val="tx1"/>
              </a:solidFill>
            </a:endParaRPr>
          </a:p>
        </p:txBody>
      </p:sp>
    </p:spTree>
    <p:extLst>
      <p:ext uri="{BB962C8B-B14F-4D97-AF65-F5344CB8AC3E}">
        <p14:creationId xmlns:p14="http://schemas.microsoft.com/office/powerpoint/2010/main" val="2278108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39552" y="6237312"/>
            <a:ext cx="762000" cy="365125"/>
          </a:xfrm>
        </p:spPr>
        <p:txBody>
          <a:bodyPr>
            <a:normAutofit fontScale="85000" lnSpcReduction="20000"/>
          </a:bodyPr>
          <a:lstStyle/>
          <a:p>
            <a:fld id="{04B81E59-9D79-4EE7-A6CF-7EFA87774B78}" type="slidenum">
              <a:rPr lang="ar-SA" sz="2400" b="1" smtClean="0">
                <a:solidFill>
                  <a:schemeClr val="tx1"/>
                </a:solidFill>
              </a:rPr>
              <a:pPr/>
              <a:t>26</a:t>
            </a:fld>
            <a:endParaRPr lang="ar-SA" sz="2400" b="1" dirty="0">
              <a:solidFill>
                <a:schemeClr val="tx1"/>
              </a:solidFill>
            </a:endParaRPr>
          </a:p>
        </p:txBody>
      </p:sp>
      <p:graphicFrame>
        <p:nvGraphicFramePr>
          <p:cNvPr id="7" name="Content Placeholder 3">
            <a:extLst>
              <a:ext uri="{FF2B5EF4-FFF2-40B4-BE49-F238E27FC236}">
                <a16:creationId xmlns:a16="http://schemas.microsoft.com/office/drawing/2014/main" xmlns="" id="{AD617737-9128-C0E1-8778-BAC32801972F}"/>
              </a:ext>
            </a:extLst>
          </p:cNvPr>
          <p:cNvGraphicFramePr>
            <a:graphicFrameLocks noGrp="1"/>
          </p:cNvGraphicFramePr>
          <p:nvPr>
            <p:ph sz="quarter" idx="1"/>
            <p:extLst>
              <p:ext uri="{D42A27DB-BD31-4B8C-83A1-F6EECF244321}">
                <p14:modId xmlns:p14="http://schemas.microsoft.com/office/powerpoint/2010/main" val="526411397"/>
              </p:ext>
            </p:extLst>
          </p:nvPr>
        </p:nvGraphicFramePr>
        <p:xfrm>
          <a:off x="0" y="0"/>
          <a:ext cx="896448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762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2040" y="404664"/>
            <a:ext cx="184731" cy="369332"/>
          </a:xfrm>
          <a:prstGeom prst="rect">
            <a:avLst/>
          </a:prstGeom>
          <a:noFill/>
        </p:spPr>
        <p:txBody>
          <a:bodyPr wrap="none" rtlCol="1">
            <a:spAutoFit/>
          </a:bodyPr>
          <a:lstStyle/>
          <a:p>
            <a:endParaRPr lang="ar-SA" dirty="0"/>
          </a:p>
        </p:txBody>
      </p:sp>
      <p:graphicFrame>
        <p:nvGraphicFramePr>
          <p:cNvPr id="12" name="Diagram 11">
            <a:extLst>
              <a:ext uri="{FF2B5EF4-FFF2-40B4-BE49-F238E27FC236}">
                <a16:creationId xmlns:a16="http://schemas.microsoft.com/office/drawing/2014/main" xmlns="" id="{1521471A-93BE-A5CC-F6B6-7C491DD56AFB}"/>
              </a:ext>
            </a:extLst>
          </p:cNvPr>
          <p:cNvGraphicFramePr/>
          <p:nvPr>
            <p:extLst>
              <p:ext uri="{D42A27DB-BD31-4B8C-83A1-F6EECF244321}">
                <p14:modId xmlns:p14="http://schemas.microsoft.com/office/powerpoint/2010/main" val="1785076314"/>
              </p:ext>
            </p:extLst>
          </p:nvPr>
        </p:nvGraphicFramePr>
        <p:xfrm>
          <a:off x="395536" y="692696"/>
          <a:ext cx="8280920"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a:xfrm>
            <a:off x="251520" y="6237312"/>
            <a:ext cx="762000" cy="365125"/>
          </a:xfrm>
        </p:spPr>
        <p:txBody>
          <a:bodyPr>
            <a:normAutofit fontScale="85000" lnSpcReduction="20000"/>
          </a:bodyPr>
          <a:lstStyle/>
          <a:p>
            <a:fld id="{04B81E59-9D79-4EE7-A6CF-7EFA87774B78}" type="slidenum">
              <a:rPr lang="ar-SA" sz="2400" b="1" smtClean="0">
                <a:solidFill>
                  <a:schemeClr val="tx1"/>
                </a:solidFill>
              </a:rPr>
              <a:pPr/>
              <a:t>27</a:t>
            </a:fld>
            <a:endParaRPr lang="ar-SA" sz="2400" b="1" dirty="0">
              <a:solidFill>
                <a:schemeClr val="tx1"/>
              </a:solidFill>
            </a:endParaRPr>
          </a:p>
        </p:txBody>
      </p:sp>
    </p:spTree>
    <p:extLst>
      <p:ext uri="{BB962C8B-B14F-4D97-AF65-F5344CB8AC3E}">
        <p14:creationId xmlns:p14="http://schemas.microsoft.com/office/powerpoint/2010/main" val="3034889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igh Max\Desktop\سيمنار\Screenshot_٢٠٢٢٠٨٣٠-٢٣٢٧٢٩_UC Browser.jpg"/>
          <p:cNvPicPr>
            <a:picLocks noChangeAspect="1" noChangeArrowheads="1"/>
          </p:cNvPicPr>
          <p:nvPr/>
        </p:nvPicPr>
        <p:blipFill>
          <a:blip r:embed="rId3" cstate="print"/>
          <a:srcRect/>
          <a:stretch>
            <a:fillRect/>
          </a:stretch>
        </p:blipFill>
        <p:spPr bwMode="auto">
          <a:xfrm>
            <a:off x="0" y="980728"/>
            <a:ext cx="2555776" cy="2664296"/>
          </a:xfrm>
          <a:prstGeom prst="rect">
            <a:avLst/>
          </a:prstGeom>
          <a:noFill/>
        </p:spPr>
      </p:pic>
      <p:pic>
        <p:nvPicPr>
          <p:cNvPr id="1027" name="Picture 3" descr="C:\Users\High Max\Desktop\سيمنار\Screenshot_٢٠٢٢٠٨٣٠-٢٣٣٨٣٢_UC Browser.jpg"/>
          <p:cNvPicPr>
            <a:picLocks noChangeAspect="1" noChangeArrowheads="1"/>
          </p:cNvPicPr>
          <p:nvPr/>
        </p:nvPicPr>
        <p:blipFill>
          <a:blip r:embed="rId4" cstate="print"/>
          <a:srcRect/>
          <a:stretch>
            <a:fillRect/>
          </a:stretch>
        </p:blipFill>
        <p:spPr bwMode="auto">
          <a:xfrm>
            <a:off x="2555776" y="1052736"/>
            <a:ext cx="2520280" cy="2664296"/>
          </a:xfrm>
          <a:prstGeom prst="rect">
            <a:avLst/>
          </a:prstGeom>
          <a:noFill/>
        </p:spPr>
      </p:pic>
      <p:sp>
        <p:nvSpPr>
          <p:cNvPr id="5" name="Rectangle 4"/>
          <p:cNvSpPr/>
          <p:nvPr/>
        </p:nvSpPr>
        <p:spPr>
          <a:xfrm>
            <a:off x="5076056" y="1700808"/>
            <a:ext cx="4067944" cy="1446550"/>
          </a:xfrm>
          <a:prstGeom prst="rect">
            <a:avLst/>
          </a:prstGeom>
          <a:noFill/>
        </p:spPr>
        <p:txBody>
          <a:bodyPr wrap="square" lIns="91440" tIns="45720" rIns="91440" bIns="45720">
            <a:spAutoFit/>
          </a:bodyPr>
          <a:lstStyle/>
          <a:p>
            <a:pPr algn="ctr"/>
            <a:r>
              <a:rPr lang="ar-IQ" sz="4400" b="1" dirty="0" smtClean="0">
                <a:ln w="12700">
                  <a:solidFill>
                    <a:schemeClr val="tx2">
                      <a:satMod val="155000"/>
                    </a:schemeClr>
                  </a:solidFill>
                  <a:prstDash val="solid"/>
                </a:ln>
                <a:solidFill>
                  <a:srgbClr val="00B0F0"/>
                </a:solidFill>
                <a:effectLst>
                  <a:outerShdw blurRad="38100" dist="38100" dir="2700000" algn="tl">
                    <a:srgbClr val="000000">
                      <a:alpha val="43137"/>
                    </a:srgbClr>
                  </a:outerShdw>
                </a:effectLst>
              </a:rPr>
              <a:t>1 - تمييز العادات عن العبادة </a:t>
            </a:r>
            <a:endParaRPr lang="en-US" sz="4400" b="1" cap="none" dirty="0">
              <a:ln w="12700">
                <a:solidFill>
                  <a:schemeClr val="tx2">
                    <a:satMod val="155000"/>
                  </a:schemeClr>
                </a:solidFill>
                <a:prstDash val="solid"/>
              </a:ln>
              <a:solidFill>
                <a:srgbClr val="00B0F0"/>
              </a:solidFill>
              <a:effectLst>
                <a:outerShdw blurRad="38100" dist="38100" dir="2700000" algn="tl">
                  <a:srgbClr val="000000">
                    <a:alpha val="43137"/>
                  </a:srgbClr>
                </a:outerShdw>
              </a:effectLst>
            </a:endParaRPr>
          </a:p>
        </p:txBody>
      </p:sp>
      <p:sp>
        <p:nvSpPr>
          <p:cNvPr id="6" name="Rectangle 5"/>
          <p:cNvSpPr/>
          <p:nvPr/>
        </p:nvSpPr>
        <p:spPr>
          <a:xfrm>
            <a:off x="5148064" y="764704"/>
            <a:ext cx="4248473" cy="923330"/>
          </a:xfrm>
          <a:prstGeom prst="rect">
            <a:avLst/>
          </a:prstGeom>
          <a:noFill/>
        </p:spPr>
        <p:txBody>
          <a:bodyPr wrap="square" lIns="91440" tIns="45720" rIns="91440" bIns="45720">
            <a:spAutoFit/>
          </a:bodyPr>
          <a:lstStyle/>
          <a:p>
            <a:pPr algn="ctr"/>
            <a:r>
              <a:rPr lang="ar-IQ"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هـ - فائدتها</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ectangle 6"/>
          <p:cNvSpPr/>
          <p:nvPr/>
        </p:nvSpPr>
        <p:spPr>
          <a:xfrm>
            <a:off x="5148064" y="5157192"/>
            <a:ext cx="3995936" cy="1446550"/>
          </a:xfrm>
          <a:prstGeom prst="rect">
            <a:avLst/>
          </a:prstGeom>
          <a:noFill/>
        </p:spPr>
        <p:txBody>
          <a:bodyPr wrap="square" lIns="91440" tIns="45720" rIns="91440" bIns="45720">
            <a:spAutoFit/>
          </a:bodyPr>
          <a:lstStyle/>
          <a:p>
            <a:pPr algn="ctr"/>
            <a:r>
              <a:rPr lang="ar-IQ" sz="4400" b="1" cap="none" spc="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3- تمييز </a:t>
            </a:r>
            <a:r>
              <a:rPr lang="ar-IQ"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العبادات</a:t>
            </a:r>
            <a:r>
              <a:rPr lang="ar-IQ" sz="4400" b="1" cap="none" spc="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بعضها عن بعض  </a:t>
            </a:r>
            <a:endParaRPr lang="en-US" sz="66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
        <p:nvSpPr>
          <p:cNvPr id="9" name="Slide Number Placeholder 8"/>
          <p:cNvSpPr>
            <a:spLocks noGrp="1"/>
          </p:cNvSpPr>
          <p:nvPr>
            <p:ph type="sldNum" sz="quarter" idx="12"/>
          </p:nvPr>
        </p:nvSpPr>
        <p:spPr>
          <a:xfrm>
            <a:off x="251520" y="6237312"/>
            <a:ext cx="762000" cy="365125"/>
          </a:xfrm>
        </p:spPr>
        <p:txBody>
          <a:bodyPr>
            <a:normAutofit fontScale="85000" lnSpcReduction="20000"/>
          </a:bodyPr>
          <a:lstStyle/>
          <a:p>
            <a:fld id="{04B81E59-9D79-4EE7-A6CF-7EFA87774B78}" type="slidenum">
              <a:rPr lang="ar-SA" sz="2400" b="1" smtClean="0">
                <a:solidFill>
                  <a:schemeClr val="tx1"/>
                </a:solidFill>
              </a:rPr>
              <a:pPr/>
              <a:t>28</a:t>
            </a:fld>
            <a:endParaRPr lang="ar-SA" sz="2400" b="1" dirty="0">
              <a:solidFill>
                <a:schemeClr val="tx1"/>
              </a:solidFill>
            </a:endParaRPr>
          </a:p>
        </p:txBody>
      </p:sp>
      <p:sp>
        <p:nvSpPr>
          <p:cNvPr id="6146" name="AutoShape 2" descr="C:\Users\High Max\Desktop\%D8%B3%D9%8A%D9%85%D9%86%D8%A7%D8%B1\965.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C:\Users\High Max\Desktop\%D8%B3%D9%8A%D9%85%D9%86%D8%A7%D8%B1\965.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9" name="Picture 5"/>
          <p:cNvPicPr>
            <a:picLocks noChangeAspect="1" noChangeArrowheads="1"/>
          </p:cNvPicPr>
          <p:nvPr/>
        </p:nvPicPr>
        <p:blipFill>
          <a:blip r:embed="rId5" cstate="print"/>
          <a:srcRect/>
          <a:stretch>
            <a:fillRect/>
          </a:stretch>
        </p:blipFill>
        <p:spPr bwMode="auto">
          <a:xfrm>
            <a:off x="0" y="3645024"/>
            <a:ext cx="5076056" cy="2520280"/>
          </a:xfrm>
          <a:prstGeom prst="rect">
            <a:avLst/>
          </a:prstGeom>
          <a:noFill/>
          <a:ln w="9525">
            <a:noFill/>
            <a:miter lim="800000"/>
            <a:headEnd/>
            <a:tailEnd/>
          </a:ln>
          <a:effectLst/>
        </p:spPr>
      </p:pic>
      <p:sp>
        <p:nvSpPr>
          <p:cNvPr id="11" name="Rectangle 10"/>
          <p:cNvSpPr/>
          <p:nvPr/>
        </p:nvSpPr>
        <p:spPr>
          <a:xfrm>
            <a:off x="0" y="3717032"/>
            <a:ext cx="1475656"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IQ"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صلاة الصبح ركعتنان</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3779912" y="3717032"/>
            <a:ext cx="1368152"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IQ"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سنة الفجر </a:t>
            </a:r>
          </a:p>
          <a:p>
            <a:pPr algn="ctr"/>
            <a:r>
              <a:rPr lang="ar-IQ"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ركعتان </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5148064" y="3356992"/>
            <a:ext cx="3995936" cy="1446550"/>
          </a:xfrm>
          <a:prstGeom prst="rect">
            <a:avLst/>
          </a:prstGeom>
          <a:noFill/>
        </p:spPr>
        <p:txBody>
          <a:bodyPr wrap="square" lIns="91440" tIns="45720" rIns="91440" bIns="45720">
            <a:spAutoFit/>
          </a:bodyPr>
          <a:lstStyle/>
          <a:p>
            <a:pPr algn="ctr"/>
            <a:r>
              <a:rPr lang="ar-IQ"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2 -</a:t>
            </a:r>
            <a:r>
              <a:rPr lang="ar-IQ"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IQ"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تغييرالعادات</a:t>
            </a:r>
            <a:r>
              <a:rPr lang="ar-IQ"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IQ"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إلى</a:t>
            </a:r>
            <a:r>
              <a:rPr lang="ar-IQ"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IQ"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العبادة</a:t>
            </a:r>
            <a:r>
              <a:rPr lang="ar-IQ"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50865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9271CA4-F5C6-E77B-66DE-07ECDED29593}"/>
              </a:ext>
            </a:extLst>
          </p:cNvPr>
          <p:cNvSpPr/>
          <p:nvPr/>
        </p:nvSpPr>
        <p:spPr>
          <a:xfrm>
            <a:off x="2987824" y="404664"/>
            <a:ext cx="3744416"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sz="3200" b="1" dirty="0" smtClean="0">
                <a:solidFill>
                  <a:schemeClr val="tx1"/>
                </a:solidFill>
                <a:latin typeface="Simplified Arabic" pitchFamily="18" charset="-78"/>
                <a:cs typeface="Simplified Arabic" pitchFamily="18" charset="-78"/>
              </a:rPr>
              <a:t>و- مراتب النية </a:t>
            </a:r>
            <a:endParaRPr lang="en-US" sz="3200" b="1" dirty="0">
              <a:solidFill>
                <a:schemeClr val="tx1"/>
              </a:solidFill>
              <a:latin typeface="Simplified Arabic" pitchFamily="18" charset="-78"/>
              <a:cs typeface="Simplified Arabic" pitchFamily="18" charset="-78"/>
            </a:endParaRPr>
          </a:p>
        </p:txBody>
      </p:sp>
      <p:sp>
        <p:nvSpPr>
          <p:cNvPr id="8" name="TextBox 7">
            <a:extLst>
              <a:ext uri="{FF2B5EF4-FFF2-40B4-BE49-F238E27FC236}">
                <a16:creationId xmlns:a16="http://schemas.microsoft.com/office/drawing/2014/main" xmlns="" id="{9FD866FE-FFF6-1F31-8E64-55F31314D65F}"/>
              </a:ext>
            </a:extLst>
          </p:cNvPr>
          <p:cNvSpPr txBox="1"/>
          <p:nvPr/>
        </p:nvSpPr>
        <p:spPr>
          <a:xfrm>
            <a:off x="323528" y="1484784"/>
            <a:ext cx="8494372" cy="5016758"/>
          </a:xfrm>
          <a:prstGeom prst="rect">
            <a:avLst/>
          </a:prstGeom>
          <a:noFill/>
        </p:spPr>
        <p:txBody>
          <a:bodyPr wrap="square">
            <a:spAutoFit/>
          </a:bodyPr>
          <a:lstStyle/>
          <a:p>
            <a:pPr algn="just" rtl="1">
              <a:lnSpc>
                <a:spcPct val="150000"/>
              </a:lnSpc>
            </a:pPr>
            <a:r>
              <a:rPr lang="ar-IQ" sz="2800" dirty="0" smtClean="0">
                <a:latin typeface="Simplified Arabic" pitchFamily="18" charset="-78"/>
                <a:cs typeface="Simplified Arabic" pitchFamily="18" charset="-78"/>
              </a:rPr>
              <a:t>من مراتب النية : الإخلاص، وهو قدر زائد عن مجرد </a:t>
            </a:r>
          </a:p>
          <a:p>
            <a:pPr algn="just" rtl="1">
              <a:lnSpc>
                <a:spcPct val="150000"/>
              </a:lnSpc>
            </a:pPr>
            <a:r>
              <a:rPr lang="ar-IQ" sz="2800" dirty="0" smtClean="0">
                <a:latin typeface="Simplified Arabic" pitchFamily="18" charset="-78"/>
                <a:cs typeface="Simplified Arabic" pitchFamily="18" charset="-78"/>
              </a:rPr>
              <a:t>نية نفس العمل، فلا بد من نية نفس العمل والمعمول له ،</a:t>
            </a:r>
          </a:p>
          <a:p>
            <a:pPr algn="just" rtl="1">
              <a:lnSpc>
                <a:spcPct val="150000"/>
              </a:lnSpc>
            </a:pPr>
            <a:r>
              <a:rPr lang="ar-IQ" sz="2800" dirty="0" smtClean="0">
                <a:latin typeface="Simplified Arabic" pitchFamily="18" charset="-78"/>
                <a:cs typeface="Simplified Arabic" pitchFamily="18" charset="-78"/>
              </a:rPr>
              <a:t>وهذا هو الإخلاص، وهو أن يقصد العبد بعمله وجه الله ، لا يريد غيره .</a:t>
            </a:r>
          </a:p>
          <a:p>
            <a:pPr algn="just" rtl="1">
              <a:lnSpc>
                <a:spcPct val="150000"/>
              </a:lnSpc>
            </a:pPr>
            <a:r>
              <a:rPr lang="ar-IQ" sz="2800" dirty="0" smtClean="0">
                <a:latin typeface="Simplified Arabic" pitchFamily="18" charset="-78"/>
                <a:cs typeface="Simplified Arabic" pitchFamily="18" charset="-78"/>
              </a:rPr>
              <a:t>فمن أمثلة هذه القاعدة: العبادات كلها، كالصلاة ، فرضها ونفلها ، والزكاة ، والصوم ، والإعتكاف ، والحج .... </a:t>
            </a:r>
            <a:endParaRPr lang="ar-IQ" sz="2800" dirty="0">
              <a:latin typeface="Simplified Arabic" pitchFamily="18" charset="-78"/>
              <a:cs typeface="Simplified Arabic" pitchFamily="18" charset="-78"/>
            </a:endParaRPr>
          </a:p>
          <a:p>
            <a:pPr algn="r" rtl="1"/>
            <a:endParaRPr lang="ar-IQ" sz="1800" b="1" dirty="0"/>
          </a:p>
          <a:p>
            <a:pPr algn="r" rtl="1"/>
            <a:r>
              <a:rPr lang="ar-EG" sz="2800" b="1" dirty="0"/>
              <a:t/>
            </a:r>
            <a:br>
              <a:rPr lang="ar-EG" sz="2800" b="1" dirty="0"/>
            </a:br>
            <a:r>
              <a:rPr lang="ar-EG" sz="2800" b="1" dirty="0"/>
              <a:t/>
            </a:r>
            <a:br>
              <a:rPr lang="ar-EG" sz="2800" b="1" dirty="0"/>
            </a:br>
            <a:endParaRPr lang="en-US" sz="1800" dirty="0">
              <a:solidFill>
                <a:schemeClr val="dk1"/>
              </a:solidFill>
            </a:endParaRPr>
          </a:p>
          <a:p>
            <a:pPr algn="just" rtl="1"/>
            <a:r>
              <a:rPr lang="ar-EG" sz="1800" dirty="0" smtClean="0">
                <a:solidFill>
                  <a:schemeClr val="dk1"/>
                </a:solidFill>
              </a:rPr>
              <a:t> </a:t>
            </a:r>
            <a:endParaRPr lang="ar-EG" sz="1800" dirty="0">
              <a:solidFill>
                <a:schemeClr val="dk1"/>
              </a:solidFill>
            </a:endParaRPr>
          </a:p>
        </p:txBody>
      </p:sp>
      <p:sp>
        <p:nvSpPr>
          <p:cNvPr id="6" name="Slide Number Placeholder 5"/>
          <p:cNvSpPr>
            <a:spLocks noGrp="1"/>
          </p:cNvSpPr>
          <p:nvPr>
            <p:ph type="sldNum" sz="quarter" idx="12"/>
          </p:nvPr>
        </p:nvSpPr>
        <p:spPr>
          <a:xfrm>
            <a:off x="395536" y="6237312"/>
            <a:ext cx="762000" cy="365125"/>
          </a:xfrm>
        </p:spPr>
        <p:txBody>
          <a:bodyPr>
            <a:normAutofit fontScale="85000" lnSpcReduction="20000"/>
          </a:bodyPr>
          <a:lstStyle/>
          <a:p>
            <a:fld id="{04B81E59-9D79-4EE7-A6CF-7EFA87774B78}" type="slidenum">
              <a:rPr lang="ar-SA" sz="2400" b="1" smtClean="0">
                <a:solidFill>
                  <a:schemeClr val="tx1"/>
                </a:solidFill>
              </a:rPr>
              <a:pPr/>
              <a:t>29</a:t>
            </a:fld>
            <a:endParaRPr lang="ar-SA" sz="2400" b="1" dirty="0">
              <a:solidFill>
                <a:schemeClr val="tx1"/>
              </a:solidFill>
            </a:endParaRPr>
          </a:p>
        </p:txBody>
      </p:sp>
    </p:spTree>
    <p:extLst>
      <p:ext uri="{BB962C8B-B14F-4D97-AF65-F5344CB8AC3E}">
        <p14:creationId xmlns:p14="http://schemas.microsoft.com/office/powerpoint/2010/main" val="94728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A255C5C-BC66-4691-AAEC-88CB8180077A}"/>
              </a:ext>
            </a:extLst>
          </p:cNvPr>
          <p:cNvSpPr>
            <a:spLocks noGrp="1"/>
          </p:cNvSpPr>
          <p:nvPr>
            <p:ph type="title"/>
          </p:nvPr>
        </p:nvSpPr>
        <p:spPr>
          <a:xfrm>
            <a:off x="467544" y="188640"/>
            <a:ext cx="8229600" cy="778098"/>
          </a:xfrm>
          <a:solidFill>
            <a:schemeClr val="accent1">
              <a:lumMod val="20000"/>
              <a:lumOff val="80000"/>
            </a:schemeClr>
          </a:solidFill>
        </p:spPr>
        <p:txBody>
          <a:bodyPr>
            <a:normAutofit/>
          </a:bodyPr>
          <a:lstStyle/>
          <a:p>
            <a:pPr algn="ctr" rtl="1"/>
            <a:r>
              <a:rPr lang="ar-SA" sz="4000" dirty="0"/>
              <a:t>المدخل للقواعد الفقهية</a:t>
            </a:r>
          </a:p>
        </p:txBody>
      </p:sp>
      <p:graphicFrame>
        <p:nvGraphicFramePr>
          <p:cNvPr id="5" name="رسم تخطيطي 4">
            <a:extLst>
              <a:ext uri="{FF2B5EF4-FFF2-40B4-BE49-F238E27FC236}">
                <a16:creationId xmlns="" xmlns:a16="http://schemas.microsoft.com/office/drawing/2014/main" id="{786C97C3-084D-4D1A-B074-550DA0A5BA16}"/>
              </a:ext>
            </a:extLst>
          </p:cNvPr>
          <p:cNvGraphicFramePr/>
          <p:nvPr>
            <p:extLst>
              <p:ext uri="{D42A27DB-BD31-4B8C-83A1-F6EECF244321}">
                <p14:modId xmlns:p14="http://schemas.microsoft.com/office/powerpoint/2010/main" val="739316453"/>
              </p:ext>
            </p:extLst>
          </p:nvPr>
        </p:nvGraphicFramePr>
        <p:xfrm>
          <a:off x="0" y="908720"/>
          <a:ext cx="864096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4"/>
          <p:cNvSpPr>
            <a:spLocks noGrp="1"/>
          </p:cNvSpPr>
          <p:nvPr>
            <p:ph type="sldNum" sz="quarter" idx="12"/>
          </p:nvPr>
        </p:nvSpPr>
        <p:spPr>
          <a:xfrm>
            <a:off x="251520" y="6237312"/>
            <a:ext cx="762000" cy="365125"/>
          </a:xfrm>
        </p:spPr>
        <p:txBody>
          <a:bodyPr>
            <a:normAutofit fontScale="85000" lnSpcReduction="20000"/>
          </a:bodyPr>
          <a:lstStyle/>
          <a:p>
            <a:fld id="{04B81E59-9D79-4EE7-A6CF-7EFA87774B78}" type="slidenum">
              <a:rPr lang="ar-SA" sz="2400" b="1" smtClean="0">
                <a:solidFill>
                  <a:schemeClr val="tx1"/>
                </a:solidFill>
              </a:rPr>
              <a:pPr/>
              <a:t>3</a:t>
            </a:fld>
            <a:endParaRPr lang="ar-SA" sz="2400" b="1" dirty="0">
              <a:solidFill>
                <a:schemeClr val="tx1"/>
              </a:solidFill>
            </a:endParaRPr>
          </a:p>
        </p:txBody>
      </p:sp>
    </p:spTree>
    <p:extLst>
      <p:ext uri="{BB962C8B-B14F-4D97-AF65-F5344CB8AC3E}">
        <p14:creationId xmlns:p14="http://schemas.microsoft.com/office/powerpoint/2010/main" val="214956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p:txBody>
          <a:bodyPr/>
          <a:lstStyle/>
          <a:p>
            <a:pPr algn="ctr" rtl="1"/>
            <a:r>
              <a:rPr lang="ar-SA" dirty="0"/>
              <a:t>محل النية</a:t>
            </a:r>
          </a:p>
        </p:txBody>
      </p:sp>
      <p:sp>
        <p:nvSpPr>
          <p:cNvPr id="3" name="مستطيل: زوايا علوية مستديرة 2">
            <a:extLst>
              <a:ext uri="{FF2B5EF4-FFF2-40B4-BE49-F238E27FC236}">
                <a16:creationId xmlns="" xmlns:a16="http://schemas.microsoft.com/office/drawing/2014/main" id="{E9D7BABF-81C1-4599-84E0-CA2060706CBD}"/>
              </a:ext>
            </a:extLst>
          </p:cNvPr>
          <p:cNvSpPr/>
          <p:nvPr/>
        </p:nvSpPr>
        <p:spPr>
          <a:xfrm>
            <a:off x="3059832" y="1268760"/>
            <a:ext cx="5694834" cy="679309"/>
          </a:xfrm>
          <a:prstGeom prst="round2SameRect">
            <a:avLst/>
          </a:prstGeom>
          <a:solidFill>
            <a:schemeClr val="accent3">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bg2">
                    <a:lumMod val="10000"/>
                  </a:schemeClr>
                </a:solidFill>
                <a:effectLst/>
                <a:latin typeface="Dubai Light" panose="020B0303030403030204" pitchFamily="34" charset="-78"/>
                <a:ea typeface="Calibri" panose="020F0502020204030204" pitchFamily="34" charset="0"/>
                <a:cs typeface="Dubai Light" panose="020B0303030403030204" pitchFamily="34" charset="-78"/>
              </a:rPr>
              <a:t>محلّ النّيّة </a:t>
            </a:r>
            <a:r>
              <a:rPr lang="ar-SA" sz="2400" b="1" dirty="0">
                <a:solidFill>
                  <a:schemeClr val="bg2">
                    <a:lumMod val="10000"/>
                  </a:schemeClr>
                </a:solidFill>
                <a:latin typeface="Dubai Light" panose="020B0303030403030204" pitchFamily="34" charset="-78"/>
                <a:ea typeface="Calibri" panose="020F0502020204030204" pitchFamily="34" charset="0"/>
                <a:cs typeface="Dubai Light" panose="020B0303030403030204" pitchFamily="34" charset="-78"/>
              </a:rPr>
              <a:t>القلب عند عامّة الفقهاء. </a:t>
            </a:r>
            <a:r>
              <a:rPr lang="ar-SA" sz="2400" b="1" dirty="0">
                <a:solidFill>
                  <a:schemeClr val="bg2">
                    <a:lumMod val="10000"/>
                  </a:schemeClr>
                </a:solidFill>
                <a:effectLst/>
                <a:latin typeface="Dubai" panose="020B0503030403030204" pitchFamily="34" charset="-78"/>
                <a:ea typeface="Calibri" panose="020F0502020204030204" pitchFamily="34" charset="0"/>
                <a:cs typeface="Dubai" panose="020B0503030403030204" pitchFamily="34" charset="-78"/>
              </a:rPr>
              <a:t>ويترتّب على هذا:</a:t>
            </a:r>
            <a:endParaRPr lang="en-US" sz="2400" b="1" dirty="0">
              <a:solidFill>
                <a:schemeClr val="bg2">
                  <a:lumMod val="10000"/>
                </a:schemeClr>
              </a:solidFill>
              <a:latin typeface="Dubai" panose="020B0503030403030204" pitchFamily="34" charset="-78"/>
              <a:cs typeface="Dubai" panose="020B0503030403030204" pitchFamily="34" charset="-78"/>
            </a:endParaRPr>
          </a:p>
        </p:txBody>
      </p:sp>
      <p:sp>
        <p:nvSpPr>
          <p:cNvPr id="9" name="مستطيل: زوايا علوية مستديرة 8">
            <a:extLst>
              <a:ext uri="{FF2B5EF4-FFF2-40B4-BE49-F238E27FC236}">
                <a16:creationId xmlns="" xmlns:a16="http://schemas.microsoft.com/office/drawing/2014/main" id="{5758A3DF-89C0-4150-80B2-E20B7B65D609}"/>
              </a:ext>
            </a:extLst>
          </p:cNvPr>
          <p:cNvSpPr/>
          <p:nvPr/>
        </p:nvSpPr>
        <p:spPr>
          <a:xfrm>
            <a:off x="3923928" y="3068960"/>
            <a:ext cx="4711087" cy="596938"/>
          </a:xfrm>
          <a:prstGeom prst="round2SameRect">
            <a:avLst/>
          </a:prstGeom>
          <a:solidFill>
            <a:schemeClr val="accent1">
              <a:lumMod val="40000"/>
              <a:lumOff val="60000"/>
            </a:schemeClr>
          </a:solidFill>
          <a:ln>
            <a:solidFill>
              <a:srgbClr val="B9B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bg2">
                    <a:lumMod val="10000"/>
                  </a:schemeClr>
                </a:solidFill>
                <a:effectLst/>
                <a:latin typeface="Dubai Light" panose="020B0303030403030204" pitchFamily="34" charset="-78"/>
                <a:ea typeface="Calibri" panose="020F0502020204030204" pitchFamily="34" charset="0"/>
                <a:cs typeface="Dubai Light" panose="020B0303030403030204" pitchFamily="34" charset="-78"/>
              </a:rPr>
              <a:t>اختلف الفقهاء في حكم التّلفّظ بها على قولين:</a:t>
            </a:r>
            <a:endParaRPr lang="en-US" sz="2400" b="1" dirty="0">
              <a:solidFill>
                <a:schemeClr val="bg2">
                  <a:lumMod val="10000"/>
                </a:schemeClr>
              </a:solidFill>
              <a:latin typeface="Dubai Light" panose="020B0303030403030204" pitchFamily="34" charset="-78"/>
              <a:cs typeface="Dubai Light" panose="020B0303030403030204" pitchFamily="34" charset="-78"/>
            </a:endParaRPr>
          </a:p>
        </p:txBody>
      </p:sp>
      <p:sp>
        <p:nvSpPr>
          <p:cNvPr id="10" name="مستطيل: زوايا علوية مستديرة 9">
            <a:extLst>
              <a:ext uri="{FF2B5EF4-FFF2-40B4-BE49-F238E27FC236}">
                <a16:creationId xmlns="" xmlns:a16="http://schemas.microsoft.com/office/drawing/2014/main" id="{8DE58900-6AFF-4F6D-AC90-901464B5CD52}"/>
              </a:ext>
            </a:extLst>
          </p:cNvPr>
          <p:cNvSpPr/>
          <p:nvPr/>
        </p:nvSpPr>
        <p:spPr>
          <a:xfrm>
            <a:off x="4067944" y="3861048"/>
            <a:ext cx="4164808" cy="1022933"/>
          </a:xfrm>
          <a:prstGeom prst="round2Same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ts val="2600"/>
              </a:lnSpc>
            </a:pPr>
            <a:r>
              <a:rPr lang="ar-SA" sz="2400" b="1" dirty="0">
                <a:solidFill>
                  <a:srgbClr val="B9B822"/>
                </a:solidFill>
                <a:effectLst/>
                <a:latin typeface="Dubai" panose="020B0503030403030204" pitchFamily="34" charset="-78"/>
                <a:ea typeface="Calibri" panose="020F0502020204030204" pitchFamily="34" charset="0"/>
                <a:cs typeface="Dubai" panose="020B0503030403030204" pitchFamily="34" charset="-78"/>
              </a:rPr>
              <a:t>(1) </a:t>
            </a:r>
            <a:r>
              <a:rPr lang="ar-SA" sz="2400" b="1" dirty="0">
                <a:solidFill>
                  <a:schemeClr val="bg2">
                    <a:lumMod val="10000"/>
                  </a:schemeClr>
                </a:solidFill>
                <a:effectLst/>
                <a:latin typeface="Dubai Light" panose="020B0303030403030204" pitchFamily="34" charset="-78"/>
                <a:ea typeface="Calibri" panose="020F0502020204030204" pitchFamily="34" charset="0"/>
                <a:cs typeface="Dubai Light" panose="020B0303030403030204" pitchFamily="34" charset="-78"/>
              </a:rPr>
              <a:t>أنه يستحبّ التّلفّظ بها سرًّا، وهو المذهب عند الحنابلة، وأطلق الحنفيّة والشّافعيّة الاستحباب.</a:t>
            </a:r>
            <a:endParaRPr lang="en-US" sz="2400" b="1" dirty="0">
              <a:solidFill>
                <a:schemeClr val="bg2">
                  <a:lumMod val="10000"/>
                </a:schemeClr>
              </a:solidFill>
              <a:latin typeface="Dubai Light" panose="020B0303030403030204" pitchFamily="34" charset="-78"/>
              <a:cs typeface="Dubai Light" panose="020B0303030403030204" pitchFamily="34" charset="-78"/>
            </a:endParaRPr>
          </a:p>
        </p:txBody>
      </p:sp>
      <p:sp>
        <p:nvSpPr>
          <p:cNvPr id="11" name="مستطيل: زوايا علوية مستديرة 10">
            <a:extLst>
              <a:ext uri="{FF2B5EF4-FFF2-40B4-BE49-F238E27FC236}">
                <a16:creationId xmlns="" xmlns:a16="http://schemas.microsoft.com/office/drawing/2014/main" id="{CB44143F-A407-4B56-A83B-9002A78A0097}"/>
              </a:ext>
            </a:extLst>
          </p:cNvPr>
          <p:cNvSpPr/>
          <p:nvPr/>
        </p:nvSpPr>
        <p:spPr>
          <a:xfrm>
            <a:off x="4067944" y="5013176"/>
            <a:ext cx="4164808" cy="1022933"/>
          </a:xfrm>
          <a:prstGeom prst="round2Same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ts val="2600"/>
              </a:lnSpc>
            </a:pPr>
            <a:r>
              <a:rPr lang="ar-SA" sz="2400" b="1" dirty="0">
                <a:solidFill>
                  <a:srgbClr val="B9B822"/>
                </a:solidFill>
                <a:latin typeface="Dubai" panose="020B0503030403030204" pitchFamily="34" charset="-78"/>
                <a:cs typeface="Dubai" panose="020B0503030403030204" pitchFamily="34" charset="-78"/>
              </a:rPr>
              <a:t>(2) </a:t>
            </a:r>
            <a:r>
              <a:rPr lang="ar-SA" sz="2400" b="1" dirty="0">
                <a:solidFill>
                  <a:schemeClr val="bg2">
                    <a:lumMod val="10000"/>
                  </a:schemeClr>
                </a:solidFill>
                <a:effectLst/>
                <a:latin typeface="Dubai Light" panose="020B0303030403030204" pitchFamily="34" charset="-78"/>
                <a:ea typeface="Calibri" panose="020F0502020204030204" pitchFamily="34" charset="0"/>
                <a:cs typeface="Dubai Light" panose="020B0303030403030204" pitchFamily="34" charset="-78"/>
              </a:rPr>
              <a:t>أنّه لا يستحبّ، وهو المنصوص عن أحمد، واختيار ابن تيميّة.</a:t>
            </a:r>
            <a:endParaRPr lang="en-US" sz="2400" b="1" dirty="0">
              <a:solidFill>
                <a:schemeClr val="bg2">
                  <a:lumMod val="10000"/>
                </a:schemeClr>
              </a:solidFill>
              <a:latin typeface="Dubai Light" panose="020B0303030403030204" pitchFamily="34" charset="-78"/>
              <a:cs typeface="Dubai Light" panose="020B0303030403030204" pitchFamily="34" charset="-78"/>
            </a:endParaRPr>
          </a:p>
        </p:txBody>
      </p:sp>
      <p:sp>
        <p:nvSpPr>
          <p:cNvPr id="12" name="مستطيل: زوايا علوية مستديرة 11">
            <a:extLst>
              <a:ext uri="{FF2B5EF4-FFF2-40B4-BE49-F238E27FC236}">
                <a16:creationId xmlns="" xmlns:a16="http://schemas.microsoft.com/office/drawing/2014/main" id="{2FB9B2A6-BEBC-49BB-97D0-1F09D750A243}"/>
              </a:ext>
            </a:extLst>
          </p:cNvPr>
          <p:cNvSpPr/>
          <p:nvPr/>
        </p:nvSpPr>
        <p:spPr>
          <a:xfrm>
            <a:off x="257175" y="3429000"/>
            <a:ext cx="3300413" cy="1420189"/>
          </a:xfrm>
          <a:prstGeom prst="round2SameRect">
            <a:avLst/>
          </a:prstGeom>
          <a:solidFill>
            <a:schemeClr val="accent1">
              <a:lumMod val="20000"/>
              <a:lumOff val="80000"/>
            </a:schemeClr>
          </a:solidFill>
          <a:ln>
            <a:solidFill>
              <a:srgbClr val="B9B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ts val="2500"/>
              </a:lnSpc>
            </a:pPr>
            <a:r>
              <a:rPr lang="ar-SA" sz="2400" b="1" dirty="0">
                <a:solidFill>
                  <a:srgbClr val="B9B822"/>
                </a:solidFill>
                <a:latin typeface="Dubai" panose="020B0503030403030204" pitchFamily="34" charset="-78"/>
                <a:cs typeface="Dubai" panose="020B0503030403030204" pitchFamily="34" charset="-78"/>
              </a:rPr>
              <a:t>دليله: </a:t>
            </a:r>
            <a:r>
              <a:rPr lang="ar-SA" sz="2400" b="1" dirty="0">
                <a:solidFill>
                  <a:schemeClr val="bg2">
                    <a:lumMod val="10000"/>
                  </a:schemeClr>
                </a:solidFill>
                <a:effectLst/>
                <a:latin typeface="Dubai Light" panose="020B0303030403030204" pitchFamily="34" charset="-78"/>
                <a:ea typeface="Calibri" panose="020F0502020204030204" pitchFamily="34" charset="0"/>
                <a:cs typeface="Dubai Light" panose="020B0303030403030204" pitchFamily="34" charset="-78"/>
              </a:rPr>
              <a:t>أنّ التّلفّظ بها له فوائد: ففيه تأكيد حتى يوافق اللّسان القلب، وأبعد عن الوسواس.</a:t>
            </a:r>
            <a:endParaRPr lang="en-US" sz="2400" b="1" dirty="0">
              <a:solidFill>
                <a:schemeClr val="bg2">
                  <a:lumMod val="10000"/>
                </a:schemeClr>
              </a:solidFill>
              <a:latin typeface="Dubai Light" panose="020B0303030403030204" pitchFamily="34" charset="-78"/>
              <a:cs typeface="Dubai Light" panose="020B0303030403030204" pitchFamily="34" charset="-78"/>
            </a:endParaRPr>
          </a:p>
        </p:txBody>
      </p:sp>
      <p:sp>
        <p:nvSpPr>
          <p:cNvPr id="14" name="مستطيل: زوايا علوية مستديرة 13">
            <a:extLst>
              <a:ext uri="{FF2B5EF4-FFF2-40B4-BE49-F238E27FC236}">
                <a16:creationId xmlns="" xmlns:a16="http://schemas.microsoft.com/office/drawing/2014/main" id="{93CBF799-8432-42B6-8FEB-86C3D301B836}"/>
              </a:ext>
            </a:extLst>
          </p:cNvPr>
          <p:cNvSpPr/>
          <p:nvPr/>
        </p:nvSpPr>
        <p:spPr>
          <a:xfrm>
            <a:off x="261056" y="5021950"/>
            <a:ext cx="3300413" cy="1359378"/>
          </a:xfrm>
          <a:prstGeom prst="round2SameRect">
            <a:avLst/>
          </a:prstGeom>
          <a:solidFill>
            <a:schemeClr val="accent1">
              <a:lumMod val="20000"/>
              <a:lumOff val="80000"/>
            </a:schemeClr>
          </a:solidFill>
          <a:ln>
            <a:solidFill>
              <a:srgbClr val="B9B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ts val="2500"/>
              </a:lnSpc>
            </a:pPr>
            <a:r>
              <a:rPr lang="ar-SA" sz="2400" b="1" dirty="0">
                <a:solidFill>
                  <a:srgbClr val="B9B822"/>
                </a:solidFill>
                <a:latin typeface="Dubai" panose="020B0503030403030204" pitchFamily="34" charset="-78"/>
                <a:cs typeface="Dubai" panose="020B0503030403030204" pitchFamily="34" charset="-78"/>
              </a:rPr>
              <a:t>دليله: </a:t>
            </a:r>
            <a:r>
              <a:rPr lang="ar-SA" sz="2400" b="1" dirty="0">
                <a:solidFill>
                  <a:schemeClr val="bg2">
                    <a:lumMod val="10000"/>
                  </a:schemeClr>
                </a:solidFill>
                <a:effectLst/>
                <a:latin typeface="Dubai Light" panose="020B0303030403030204" pitchFamily="34" charset="-78"/>
                <a:ea typeface="Calibri" panose="020F0502020204030204" pitchFamily="34" charset="0"/>
                <a:cs typeface="Dubai Light" panose="020B0303030403030204" pitchFamily="34" charset="-78"/>
              </a:rPr>
              <a:t>أنّ التّلفّظ بها لم ينقل عن النّبيّ ﷺ ولا عن أصحابه، ولو كان مشروعًا لم يهملوه، مع حاجة الأمّة إليه.</a:t>
            </a:r>
            <a:endParaRPr lang="en-US" sz="2400" b="1" dirty="0">
              <a:solidFill>
                <a:schemeClr val="bg2">
                  <a:lumMod val="10000"/>
                </a:schemeClr>
              </a:solidFill>
              <a:latin typeface="Dubai Light" panose="020B0303030403030204" pitchFamily="34" charset="-78"/>
              <a:cs typeface="Dubai Light" panose="020B0303030403030204" pitchFamily="34" charset="-78"/>
            </a:endParaRPr>
          </a:p>
        </p:txBody>
      </p:sp>
      <p:cxnSp>
        <p:nvCxnSpPr>
          <p:cNvPr id="15" name="موصل: على شكل مرفق 14">
            <a:extLst>
              <a:ext uri="{FF2B5EF4-FFF2-40B4-BE49-F238E27FC236}">
                <a16:creationId xmlns="" xmlns:a16="http://schemas.microsoft.com/office/drawing/2014/main" id="{7982C836-1158-4896-84B1-9C9643FD1F7F}"/>
              </a:ext>
            </a:extLst>
          </p:cNvPr>
          <p:cNvCxnSpPr>
            <a:cxnSpLocks/>
          </p:cNvCxnSpPr>
          <p:nvPr/>
        </p:nvCxnSpPr>
        <p:spPr>
          <a:xfrm rot="5400000">
            <a:off x="8249681" y="2163732"/>
            <a:ext cx="602776" cy="171450"/>
          </a:xfrm>
          <a:prstGeom prst="bentConnector2">
            <a:avLst/>
          </a:prstGeom>
          <a:ln w="19050">
            <a:solidFill>
              <a:srgbClr val="B9B822"/>
            </a:solidFill>
          </a:ln>
        </p:spPr>
        <p:style>
          <a:lnRef idx="1">
            <a:schemeClr val="accent1"/>
          </a:lnRef>
          <a:fillRef idx="0">
            <a:schemeClr val="accent1"/>
          </a:fillRef>
          <a:effectRef idx="0">
            <a:schemeClr val="accent1"/>
          </a:effectRef>
          <a:fontRef idx="minor">
            <a:schemeClr val="tx1"/>
          </a:fontRef>
        </p:style>
      </p:cxnSp>
      <p:cxnSp>
        <p:nvCxnSpPr>
          <p:cNvPr id="17" name="موصل: على شكل مرفق 16">
            <a:extLst>
              <a:ext uri="{FF2B5EF4-FFF2-40B4-BE49-F238E27FC236}">
                <a16:creationId xmlns="" xmlns:a16="http://schemas.microsoft.com/office/drawing/2014/main" id="{DCA88318-1531-429E-BA91-B69170B8DABA}"/>
              </a:ext>
            </a:extLst>
          </p:cNvPr>
          <p:cNvCxnSpPr>
            <a:cxnSpLocks/>
            <a:endCxn id="9" idx="0"/>
          </p:cNvCxnSpPr>
          <p:nvPr/>
        </p:nvCxnSpPr>
        <p:spPr>
          <a:xfrm rot="5400000">
            <a:off x="8465000" y="3066217"/>
            <a:ext cx="471228" cy="131197"/>
          </a:xfrm>
          <a:prstGeom prst="bentConnector2">
            <a:avLst/>
          </a:prstGeom>
          <a:ln w="19050">
            <a:solidFill>
              <a:srgbClr val="B9B822"/>
            </a:solidFill>
          </a:ln>
        </p:spPr>
        <p:style>
          <a:lnRef idx="1">
            <a:schemeClr val="accent1"/>
          </a:lnRef>
          <a:fillRef idx="0">
            <a:schemeClr val="accent1"/>
          </a:fillRef>
          <a:effectRef idx="0">
            <a:schemeClr val="accent1"/>
          </a:effectRef>
          <a:fontRef idx="minor">
            <a:schemeClr val="tx1"/>
          </a:fontRef>
        </p:style>
      </p:cxnSp>
      <p:cxnSp>
        <p:nvCxnSpPr>
          <p:cNvPr id="22" name="موصل: على شكل مرفق 21">
            <a:extLst>
              <a:ext uri="{FF2B5EF4-FFF2-40B4-BE49-F238E27FC236}">
                <a16:creationId xmlns="" xmlns:a16="http://schemas.microsoft.com/office/drawing/2014/main" id="{556E4E62-4790-46A0-93B4-06E1BC0366B4}"/>
              </a:ext>
            </a:extLst>
          </p:cNvPr>
          <p:cNvCxnSpPr>
            <a:endCxn id="10" idx="0"/>
          </p:cNvCxnSpPr>
          <p:nvPr/>
        </p:nvCxnSpPr>
        <p:spPr>
          <a:xfrm rot="5400000">
            <a:off x="7977621" y="3943419"/>
            <a:ext cx="684228" cy="173965"/>
          </a:xfrm>
          <a:prstGeom prst="bentConnector2">
            <a:avLst/>
          </a:prstGeom>
          <a:ln w="19050">
            <a:solidFill>
              <a:srgbClr val="B9B822"/>
            </a:solidFill>
          </a:ln>
        </p:spPr>
        <p:style>
          <a:lnRef idx="1">
            <a:schemeClr val="accent1"/>
          </a:lnRef>
          <a:fillRef idx="0">
            <a:schemeClr val="accent1"/>
          </a:fillRef>
          <a:effectRef idx="0">
            <a:schemeClr val="accent1"/>
          </a:effectRef>
          <a:fontRef idx="minor">
            <a:schemeClr val="tx1"/>
          </a:fontRef>
        </p:style>
      </p:cxnSp>
      <p:cxnSp>
        <p:nvCxnSpPr>
          <p:cNvPr id="24" name="موصل: على شكل مرفق 23">
            <a:extLst>
              <a:ext uri="{FF2B5EF4-FFF2-40B4-BE49-F238E27FC236}">
                <a16:creationId xmlns="" xmlns:a16="http://schemas.microsoft.com/office/drawing/2014/main" id="{6FB88F8F-7EF6-47BE-AC9E-5A6FA079B6CB}"/>
              </a:ext>
            </a:extLst>
          </p:cNvPr>
          <p:cNvCxnSpPr>
            <a:cxnSpLocks/>
            <a:endCxn id="11" idx="0"/>
          </p:cNvCxnSpPr>
          <p:nvPr/>
        </p:nvCxnSpPr>
        <p:spPr>
          <a:xfrm rot="5400000">
            <a:off x="7377833" y="4499640"/>
            <a:ext cx="1879922" cy="170084"/>
          </a:xfrm>
          <a:prstGeom prst="bentConnector2">
            <a:avLst/>
          </a:prstGeom>
          <a:ln w="19050">
            <a:solidFill>
              <a:srgbClr val="B9B822"/>
            </a:solidFill>
          </a:ln>
        </p:spPr>
        <p:style>
          <a:lnRef idx="1">
            <a:schemeClr val="accent1"/>
          </a:lnRef>
          <a:fillRef idx="0">
            <a:schemeClr val="accent1"/>
          </a:fillRef>
          <a:effectRef idx="0">
            <a:schemeClr val="accent1"/>
          </a:effectRef>
          <a:fontRef idx="minor">
            <a:schemeClr val="tx1"/>
          </a:fontRef>
        </p:style>
      </p:cxnSp>
      <p:cxnSp>
        <p:nvCxnSpPr>
          <p:cNvPr id="28" name="رابط مستقيم 27">
            <a:extLst>
              <a:ext uri="{FF2B5EF4-FFF2-40B4-BE49-F238E27FC236}">
                <a16:creationId xmlns="" xmlns:a16="http://schemas.microsoft.com/office/drawing/2014/main" id="{A255FD78-150B-45CF-BFE4-C2A8CFD3BF81}"/>
              </a:ext>
            </a:extLst>
          </p:cNvPr>
          <p:cNvCxnSpPr>
            <a:cxnSpLocks/>
            <a:stCxn id="10" idx="2"/>
            <a:endCxn id="12" idx="0"/>
          </p:cNvCxnSpPr>
          <p:nvPr/>
        </p:nvCxnSpPr>
        <p:spPr>
          <a:xfrm flipH="1" flipV="1">
            <a:off x="3557588" y="4139095"/>
            <a:ext cx="510356" cy="233420"/>
          </a:xfrm>
          <a:prstGeom prst="line">
            <a:avLst/>
          </a:prstGeom>
          <a:ln w="19050">
            <a:solidFill>
              <a:srgbClr val="B9B822"/>
            </a:solidFill>
          </a:ln>
        </p:spPr>
        <p:style>
          <a:lnRef idx="1">
            <a:schemeClr val="accent1"/>
          </a:lnRef>
          <a:fillRef idx="0">
            <a:schemeClr val="accent1"/>
          </a:fillRef>
          <a:effectRef idx="0">
            <a:schemeClr val="accent1"/>
          </a:effectRef>
          <a:fontRef idx="minor">
            <a:schemeClr val="tx1"/>
          </a:fontRef>
        </p:style>
      </p:cxnSp>
      <p:cxnSp>
        <p:nvCxnSpPr>
          <p:cNvPr id="30" name="رابط مستقيم 29">
            <a:extLst>
              <a:ext uri="{FF2B5EF4-FFF2-40B4-BE49-F238E27FC236}">
                <a16:creationId xmlns="" xmlns:a16="http://schemas.microsoft.com/office/drawing/2014/main" id="{42F4A53D-BF9A-4A3B-BA08-ABA193063397}"/>
              </a:ext>
            </a:extLst>
          </p:cNvPr>
          <p:cNvCxnSpPr>
            <a:cxnSpLocks/>
            <a:stCxn id="11" idx="2"/>
            <a:endCxn id="14" idx="0"/>
          </p:cNvCxnSpPr>
          <p:nvPr/>
        </p:nvCxnSpPr>
        <p:spPr>
          <a:xfrm flipH="1">
            <a:off x="3561469" y="5524643"/>
            <a:ext cx="506475" cy="176996"/>
          </a:xfrm>
          <a:prstGeom prst="line">
            <a:avLst/>
          </a:prstGeom>
          <a:ln w="19050">
            <a:solidFill>
              <a:srgbClr val="B9B822"/>
            </a:solidFill>
          </a:ln>
        </p:spPr>
        <p:style>
          <a:lnRef idx="1">
            <a:schemeClr val="accent1"/>
          </a:lnRef>
          <a:fillRef idx="0">
            <a:schemeClr val="accent1"/>
          </a:fillRef>
          <a:effectRef idx="0">
            <a:schemeClr val="accent1"/>
          </a:effectRef>
          <a:fontRef idx="minor">
            <a:schemeClr val="tx1"/>
          </a:fontRef>
        </p:style>
      </p:cxnSp>
      <p:sp>
        <p:nvSpPr>
          <p:cNvPr id="33" name="مستطيل: زوايا علوية مستديرة 32">
            <a:extLst>
              <a:ext uri="{FF2B5EF4-FFF2-40B4-BE49-F238E27FC236}">
                <a16:creationId xmlns="" xmlns:a16="http://schemas.microsoft.com/office/drawing/2014/main" id="{FEBC9DD9-357B-4A63-A25B-E42CAF44861E}"/>
              </a:ext>
            </a:extLst>
          </p:cNvPr>
          <p:cNvSpPr/>
          <p:nvPr/>
        </p:nvSpPr>
        <p:spPr>
          <a:xfrm>
            <a:off x="4644008" y="2132856"/>
            <a:ext cx="4253384" cy="800100"/>
          </a:xfrm>
          <a:prstGeom prst="round2SameRect">
            <a:avLst/>
          </a:prstGeom>
          <a:solidFill>
            <a:schemeClr val="accent1">
              <a:lumMod val="60000"/>
              <a:lumOff val="40000"/>
            </a:schemeClr>
          </a:solidFill>
          <a:ln>
            <a:solidFill>
              <a:srgbClr val="B9B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bg2">
                    <a:lumMod val="10000"/>
                  </a:schemeClr>
                </a:solidFill>
                <a:latin typeface="Dubai" panose="020B0503030403030204" pitchFamily="34" charset="-78"/>
                <a:cs typeface="Dubai" panose="020B0503030403030204" pitchFamily="34" charset="-78"/>
              </a:rPr>
              <a:t>(1) </a:t>
            </a:r>
            <a:r>
              <a:rPr lang="ar-SA" sz="2400" b="1" dirty="0">
                <a:solidFill>
                  <a:schemeClr val="bg2">
                    <a:lumMod val="10000"/>
                  </a:schemeClr>
                </a:solidFill>
                <a:effectLst/>
                <a:latin typeface="Dubai Light" panose="020B0303030403030204" pitchFamily="34" charset="-78"/>
                <a:ea typeface="Calibri" panose="020F0502020204030204" pitchFamily="34" charset="0"/>
                <a:cs typeface="Dubai Light" panose="020B0303030403030204" pitchFamily="34" charset="-78"/>
              </a:rPr>
              <a:t>أنّ التّلفّظ بها ليس شرطًا لصحّة العبادة؛ وهي مجزئة ولو لم يتلفّظ بها.</a:t>
            </a:r>
            <a:endParaRPr lang="en-US" sz="2400" b="1" dirty="0">
              <a:solidFill>
                <a:schemeClr val="bg2">
                  <a:lumMod val="10000"/>
                </a:schemeClr>
              </a:solidFill>
              <a:latin typeface="Dubai Light" panose="020B0303030403030204" pitchFamily="34" charset="-78"/>
              <a:cs typeface="Dubai Light" panose="020B0303030403030204" pitchFamily="34" charset="-78"/>
            </a:endParaRPr>
          </a:p>
        </p:txBody>
      </p:sp>
    </p:spTree>
    <p:extLst>
      <p:ext uri="{BB962C8B-B14F-4D97-AF65-F5344CB8AC3E}">
        <p14:creationId xmlns:p14="http://schemas.microsoft.com/office/powerpoint/2010/main" val="239814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4" grpId="0" animBg="1"/>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p:txBody>
          <a:bodyPr/>
          <a:lstStyle/>
          <a:p>
            <a:pPr algn="ctr"/>
            <a:r>
              <a:rPr lang="ar-SA" dirty="0"/>
              <a:t>محل النية</a:t>
            </a:r>
          </a:p>
        </p:txBody>
      </p:sp>
      <p:sp>
        <p:nvSpPr>
          <p:cNvPr id="7" name="مستطيل: زوايا علوية مستديرة 6">
            <a:extLst>
              <a:ext uri="{FF2B5EF4-FFF2-40B4-BE49-F238E27FC236}">
                <a16:creationId xmlns="" xmlns:a16="http://schemas.microsoft.com/office/drawing/2014/main" id="{F4B30A49-6B24-4ADE-B547-37666772D8C5}"/>
              </a:ext>
            </a:extLst>
          </p:cNvPr>
          <p:cNvSpPr/>
          <p:nvPr/>
        </p:nvSpPr>
        <p:spPr>
          <a:xfrm>
            <a:off x="3203848" y="2420888"/>
            <a:ext cx="5261496" cy="1152128"/>
          </a:xfrm>
          <a:prstGeom prst="round2SameRect">
            <a:avLst/>
          </a:prstGeom>
          <a:solidFill>
            <a:schemeClr val="accent1">
              <a:lumMod val="60000"/>
              <a:lumOff val="40000"/>
            </a:schemeClr>
          </a:solidFill>
          <a:ln>
            <a:solidFill>
              <a:srgbClr val="B9B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bg2">
                    <a:lumMod val="10000"/>
                  </a:schemeClr>
                </a:solidFill>
                <a:latin typeface="Dubai" panose="020B0503030403030204" pitchFamily="34" charset="-78"/>
                <a:cs typeface="Dubai" panose="020B0503030403030204" pitchFamily="34" charset="-78"/>
              </a:rPr>
              <a:t>(1) </a:t>
            </a:r>
            <a:r>
              <a:rPr lang="ar-SA" sz="2800" dirty="0">
                <a:solidFill>
                  <a:schemeClr val="bg2">
                    <a:lumMod val="10000"/>
                  </a:schemeClr>
                </a:solidFill>
                <a:effectLst/>
                <a:latin typeface="Dubai Light" panose="020B0303030403030204" pitchFamily="34" charset="-78"/>
                <a:ea typeface="Calibri" panose="020F0502020204030204" pitchFamily="34" charset="0"/>
                <a:cs typeface="Dubai Light" panose="020B0303030403030204" pitchFamily="34" charset="-78"/>
              </a:rPr>
              <a:t>أنّ التّلفّظ بها ليس شرطًا لصحّة العبادة؛ وهي مجزئة ولو لم يتلفّظ بها.</a:t>
            </a:r>
            <a:endParaRPr lang="en-US" sz="2800" dirty="0">
              <a:solidFill>
                <a:schemeClr val="bg2">
                  <a:lumMod val="10000"/>
                </a:schemeClr>
              </a:solidFill>
              <a:latin typeface="Dubai Light" panose="020B0303030403030204" pitchFamily="34" charset="-78"/>
              <a:cs typeface="Dubai Light" panose="020B0303030403030204" pitchFamily="34" charset="-78"/>
            </a:endParaRPr>
          </a:p>
        </p:txBody>
      </p:sp>
      <p:cxnSp>
        <p:nvCxnSpPr>
          <p:cNvPr id="15" name="موصل: على شكل مرفق 14">
            <a:extLst>
              <a:ext uri="{FF2B5EF4-FFF2-40B4-BE49-F238E27FC236}">
                <a16:creationId xmlns="" xmlns:a16="http://schemas.microsoft.com/office/drawing/2014/main" id="{7982C836-1158-4896-84B1-9C9643FD1F7F}"/>
              </a:ext>
            </a:extLst>
          </p:cNvPr>
          <p:cNvCxnSpPr>
            <a:cxnSpLocks/>
            <a:endCxn id="7" idx="0"/>
          </p:cNvCxnSpPr>
          <p:nvPr/>
        </p:nvCxnSpPr>
        <p:spPr>
          <a:xfrm rot="5400000">
            <a:off x="8161679" y="2521829"/>
            <a:ext cx="778789" cy="171457"/>
          </a:xfrm>
          <a:prstGeom prst="bentConnector2">
            <a:avLst/>
          </a:prstGeom>
          <a:ln w="19050">
            <a:solidFill>
              <a:srgbClr val="B9B822"/>
            </a:solidFill>
          </a:ln>
        </p:spPr>
        <p:style>
          <a:lnRef idx="1">
            <a:schemeClr val="accent1"/>
          </a:lnRef>
          <a:fillRef idx="0">
            <a:schemeClr val="accent1"/>
          </a:fillRef>
          <a:effectRef idx="0">
            <a:schemeClr val="accent1"/>
          </a:effectRef>
          <a:fontRef idx="minor">
            <a:schemeClr val="tx1"/>
          </a:fontRef>
        </p:style>
      </p:cxnSp>
      <p:sp>
        <p:nvSpPr>
          <p:cNvPr id="18" name="مستطيل: زوايا علوية مستديرة 17">
            <a:extLst>
              <a:ext uri="{FF2B5EF4-FFF2-40B4-BE49-F238E27FC236}">
                <a16:creationId xmlns="" xmlns:a16="http://schemas.microsoft.com/office/drawing/2014/main" id="{1B49371A-F7E7-47E1-A6EF-87859DED8910}"/>
              </a:ext>
            </a:extLst>
          </p:cNvPr>
          <p:cNvSpPr/>
          <p:nvPr/>
        </p:nvSpPr>
        <p:spPr>
          <a:xfrm>
            <a:off x="3203848" y="3717032"/>
            <a:ext cx="5261497" cy="1355398"/>
          </a:xfrm>
          <a:prstGeom prst="round2SameRect">
            <a:avLst/>
          </a:prstGeom>
          <a:solidFill>
            <a:schemeClr val="accent1">
              <a:lumMod val="60000"/>
              <a:lumOff val="40000"/>
            </a:schemeClr>
          </a:solidFill>
          <a:ln>
            <a:solidFill>
              <a:srgbClr val="B9B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bg2">
                    <a:lumMod val="10000"/>
                  </a:schemeClr>
                </a:solidFill>
                <a:latin typeface="Dubai" panose="020B0503030403030204" pitchFamily="34" charset="-78"/>
                <a:cs typeface="Dubai" panose="020B0503030403030204" pitchFamily="34" charset="-78"/>
              </a:rPr>
              <a:t>(2) </a:t>
            </a:r>
            <a:r>
              <a:rPr lang="ar-SA" sz="2800" dirty="0">
                <a:solidFill>
                  <a:schemeClr val="bg2">
                    <a:lumMod val="10000"/>
                  </a:schemeClr>
                </a:solidFill>
                <a:effectLst/>
                <a:latin typeface="Dubai Light" panose="020B0303030403030204" pitchFamily="34" charset="-78"/>
                <a:ea typeface="Calibri" panose="020F0502020204030204" pitchFamily="34" charset="0"/>
                <a:cs typeface="Dubai Light" panose="020B0303030403030204" pitchFamily="34" charset="-78"/>
              </a:rPr>
              <a:t>أن من سَبَق لسانه إلى أمرِ لم يقصده بقلبه؛ فلا يضرّه، وهذا محل إجماع.</a:t>
            </a:r>
            <a:endParaRPr lang="en-US" sz="2800" dirty="0">
              <a:solidFill>
                <a:schemeClr val="bg2">
                  <a:lumMod val="10000"/>
                </a:schemeClr>
              </a:solidFill>
              <a:latin typeface="Dubai Light" panose="020B0303030403030204" pitchFamily="34" charset="-78"/>
              <a:cs typeface="Dubai Light" panose="020B0303030403030204" pitchFamily="34" charset="-78"/>
            </a:endParaRPr>
          </a:p>
        </p:txBody>
      </p:sp>
      <p:cxnSp>
        <p:nvCxnSpPr>
          <p:cNvPr id="13" name="موصل: على شكل مرفق 12">
            <a:extLst>
              <a:ext uri="{FF2B5EF4-FFF2-40B4-BE49-F238E27FC236}">
                <a16:creationId xmlns="" xmlns:a16="http://schemas.microsoft.com/office/drawing/2014/main" id="{8A67C077-F112-4E73-83AA-32F8CB9EE0AF}"/>
              </a:ext>
            </a:extLst>
          </p:cNvPr>
          <p:cNvCxnSpPr>
            <a:endCxn id="18" idx="0"/>
          </p:cNvCxnSpPr>
          <p:nvPr/>
        </p:nvCxnSpPr>
        <p:spPr>
          <a:xfrm rot="5400000">
            <a:off x="7537387" y="3295320"/>
            <a:ext cx="2027370" cy="171453"/>
          </a:xfrm>
          <a:prstGeom prst="bentConnector2">
            <a:avLst/>
          </a:prstGeom>
          <a:ln w="19050">
            <a:solidFill>
              <a:srgbClr val="B9B822"/>
            </a:solidFill>
          </a:ln>
        </p:spPr>
        <p:style>
          <a:lnRef idx="1">
            <a:schemeClr val="accent1"/>
          </a:lnRef>
          <a:fillRef idx="0">
            <a:schemeClr val="accent1"/>
          </a:fillRef>
          <a:effectRef idx="0">
            <a:schemeClr val="accent1"/>
          </a:effectRef>
          <a:fontRef idx="minor">
            <a:schemeClr val="tx1"/>
          </a:fontRef>
        </p:style>
      </p:cxnSp>
      <p:sp>
        <p:nvSpPr>
          <p:cNvPr id="11" name="مستطيل: زوايا علوية مستديرة 10">
            <a:extLst>
              <a:ext uri="{FF2B5EF4-FFF2-40B4-BE49-F238E27FC236}">
                <a16:creationId xmlns="" xmlns:a16="http://schemas.microsoft.com/office/drawing/2014/main" id="{FC3BF23E-827B-43CD-AB88-5251F30DFC42}"/>
              </a:ext>
            </a:extLst>
          </p:cNvPr>
          <p:cNvSpPr/>
          <p:nvPr/>
        </p:nvSpPr>
        <p:spPr>
          <a:xfrm>
            <a:off x="2267744" y="1414668"/>
            <a:ext cx="6486922" cy="862204"/>
          </a:xfrm>
          <a:prstGeom prst="round2SameRect">
            <a:avLst/>
          </a:prstGeom>
          <a:solidFill>
            <a:schemeClr val="accent3">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bg2">
                    <a:lumMod val="10000"/>
                  </a:schemeClr>
                </a:solidFill>
                <a:effectLst/>
                <a:latin typeface="Dubai Light" panose="020B0303030403030204" pitchFamily="34" charset="-78"/>
                <a:ea typeface="Calibri" panose="020F0502020204030204" pitchFamily="34" charset="0"/>
                <a:cs typeface="Dubai Light" panose="020B0303030403030204" pitchFamily="34" charset="-78"/>
              </a:rPr>
              <a:t>محلّ النّيّة </a:t>
            </a:r>
            <a:r>
              <a:rPr lang="ar-SA" sz="2800" dirty="0">
                <a:solidFill>
                  <a:schemeClr val="bg2">
                    <a:lumMod val="10000"/>
                  </a:schemeClr>
                </a:solidFill>
                <a:latin typeface="Dubai Light" panose="020B0303030403030204" pitchFamily="34" charset="-78"/>
                <a:ea typeface="Calibri" panose="020F0502020204030204" pitchFamily="34" charset="0"/>
                <a:cs typeface="Dubai Light" panose="020B0303030403030204" pitchFamily="34" charset="-78"/>
              </a:rPr>
              <a:t>القلب عند عامّة الفقهاء. </a:t>
            </a:r>
            <a:r>
              <a:rPr lang="ar-SA" sz="2800" dirty="0">
                <a:solidFill>
                  <a:schemeClr val="bg2">
                    <a:lumMod val="10000"/>
                  </a:schemeClr>
                </a:solidFill>
                <a:effectLst/>
                <a:latin typeface="Dubai" panose="020B0503030403030204" pitchFamily="34" charset="-78"/>
                <a:ea typeface="Calibri" panose="020F0502020204030204" pitchFamily="34" charset="0"/>
                <a:cs typeface="Dubai" panose="020B0503030403030204" pitchFamily="34" charset="-78"/>
              </a:rPr>
              <a:t>ويترتّب على هذا:</a:t>
            </a:r>
            <a:endParaRPr lang="en-US" sz="2800" dirty="0">
              <a:solidFill>
                <a:schemeClr val="bg2">
                  <a:lumMod val="10000"/>
                </a:schemeClr>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429149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736C166E-2C5F-B46D-D3E1-CFC4B0806836}"/>
              </a:ext>
            </a:extLst>
          </p:cNvPr>
          <p:cNvGraphicFramePr/>
          <p:nvPr>
            <p:extLst>
              <p:ext uri="{D42A27DB-BD31-4B8C-83A1-F6EECF244321}">
                <p14:modId xmlns:p14="http://schemas.microsoft.com/office/powerpoint/2010/main" val="212003383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a:xfrm>
            <a:off x="467544" y="6165304"/>
            <a:ext cx="762000" cy="365125"/>
          </a:xfrm>
        </p:spPr>
        <p:txBody>
          <a:bodyPr>
            <a:normAutofit fontScale="85000" lnSpcReduction="20000"/>
          </a:bodyPr>
          <a:lstStyle/>
          <a:p>
            <a:fld id="{04B81E59-9D79-4EE7-A6CF-7EFA87774B78}" type="slidenum">
              <a:rPr lang="ar-SA" sz="2400" b="1" smtClean="0">
                <a:solidFill>
                  <a:schemeClr val="tx1"/>
                </a:solidFill>
              </a:rPr>
              <a:pPr/>
              <a:t>32</a:t>
            </a:fld>
            <a:endParaRPr lang="ar-SA" sz="2400" b="1" dirty="0">
              <a:solidFill>
                <a:schemeClr val="tx1"/>
              </a:solidFill>
            </a:endParaRPr>
          </a:p>
        </p:txBody>
      </p:sp>
    </p:spTree>
  </p:cSld>
  <p:clrMapOvr>
    <a:masterClrMapping/>
  </p:clrMapOvr>
  <p:transition>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a:xfrm>
            <a:off x="1331640" y="260648"/>
            <a:ext cx="6595796" cy="711695"/>
          </a:xfrm>
          <a:solidFill>
            <a:schemeClr val="accent2">
              <a:lumMod val="60000"/>
              <a:lumOff val="40000"/>
              <a:alpha val="30196"/>
            </a:schemeClr>
          </a:solidFill>
        </p:spPr>
        <p:txBody>
          <a:bodyPr/>
          <a:lstStyle/>
          <a:p>
            <a:pPr algn="ctr"/>
            <a:r>
              <a:rPr lang="ar-IQ" dirty="0" smtClean="0"/>
              <a:t>النية المجردة لا حكم لها في أحكام الدنيا</a:t>
            </a:r>
            <a:endParaRPr lang="ar-SA" dirty="0"/>
          </a:p>
        </p:txBody>
      </p:sp>
      <p:sp>
        <p:nvSpPr>
          <p:cNvPr id="7" name="مستطيل: زوايا علوية مستديرة 6">
            <a:extLst>
              <a:ext uri="{FF2B5EF4-FFF2-40B4-BE49-F238E27FC236}">
                <a16:creationId xmlns="" xmlns:a16="http://schemas.microsoft.com/office/drawing/2014/main" id="{F4B30A49-6B24-4ADE-B547-37666772D8C5}"/>
              </a:ext>
            </a:extLst>
          </p:cNvPr>
          <p:cNvSpPr/>
          <p:nvPr/>
        </p:nvSpPr>
        <p:spPr>
          <a:xfrm>
            <a:off x="2298328" y="2348880"/>
            <a:ext cx="6845672" cy="918165"/>
          </a:xfrm>
          <a:prstGeom prst="round2SameRect">
            <a:avLst/>
          </a:prstGeom>
          <a:solidFill>
            <a:schemeClr val="bg1">
              <a:lumMod val="75000"/>
            </a:schemeClr>
          </a:solidFill>
          <a:ln>
            <a:solidFill>
              <a:srgbClr val="B9B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b="1" dirty="0" smtClean="0">
                <a:solidFill>
                  <a:srgbClr val="C00000"/>
                </a:solidFill>
                <a:latin typeface="Dubai Light" panose="020B0303030403030204" pitchFamily="34" charset="-78"/>
                <a:cs typeface="Dubai Light" panose="020B0303030403030204" pitchFamily="34" charset="-78"/>
              </a:rPr>
              <a:t>الثواب على النية الحسنة مع عدم مشروعية الفعل </a:t>
            </a:r>
            <a:endParaRPr lang="en-US" sz="3200" b="1" dirty="0">
              <a:solidFill>
                <a:srgbClr val="C00000"/>
              </a:solidFill>
              <a:latin typeface="Dubai Light" panose="020B0303030403030204" pitchFamily="34" charset="-78"/>
              <a:cs typeface="Dubai Light" panose="020B0303030403030204" pitchFamily="34" charset="-78"/>
            </a:endParaRPr>
          </a:p>
        </p:txBody>
      </p:sp>
      <p:sp>
        <p:nvSpPr>
          <p:cNvPr id="18" name="مستطيل: زوايا علوية مستديرة 17">
            <a:extLst>
              <a:ext uri="{FF2B5EF4-FFF2-40B4-BE49-F238E27FC236}">
                <a16:creationId xmlns="" xmlns:a16="http://schemas.microsoft.com/office/drawing/2014/main" id="{1B49371A-F7E7-47E1-A6EF-87859DED8910}"/>
              </a:ext>
            </a:extLst>
          </p:cNvPr>
          <p:cNvSpPr/>
          <p:nvPr/>
        </p:nvSpPr>
        <p:spPr>
          <a:xfrm>
            <a:off x="4211960" y="3501008"/>
            <a:ext cx="4932040" cy="3024336"/>
          </a:xfrm>
          <a:prstGeom prst="round2SameRect">
            <a:avLst/>
          </a:prstGeom>
          <a:solidFill>
            <a:schemeClr val="bg1">
              <a:lumMod val="85000"/>
            </a:schemeClr>
          </a:solidFill>
          <a:ln>
            <a:solidFill>
              <a:srgbClr val="B9B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600" dirty="0" smtClean="0">
                <a:solidFill>
                  <a:schemeClr val="bg2">
                    <a:lumMod val="10000"/>
                  </a:schemeClr>
                </a:solidFill>
                <a:latin typeface="Dubai" panose="020B0503030403030204" pitchFamily="34" charset="-78"/>
                <a:cs typeface="Dubai" panose="020B0503030403030204" pitchFamily="34" charset="-78"/>
              </a:rPr>
              <a:t>مثاله: لوقدم طعاما لمن يخشى موته جوعا </a:t>
            </a:r>
            <a:r>
              <a:rPr lang="ar-IQ" sz="2600" b="1" dirty="0" smtClean="0">
                <a:solidFill>
                  <a:schemeClr val="tx2">
                    <a:lumMod val="75000"/>
                  </a:schemeClr>
                </a:solidFill>
                <a:latin typeface="Dubai" panose="020B0503030403030204" pitchFamily="34" charset="-78"/>
                <a:cs typeface="Dubai" panose="020B0503030403030204" pitchFamily="34" charset="-78"/>
              </a:rPr>
              <a:t>بقصد الإحسان إليه </a:t>
            </a:r>
            <a:r>
              <a:rPr lang="ar-IQ" sz="2600" dirty="0" smtClean="0">
                <a:solidFill>
                  <a:schemeClr val="bg2">
                    <a:lumMod val="10000"/>
                  </a:schemeClr>
                </a:solidFill>
                <a:latin typeface="Dubai" panose="020B0503030403030204" pitchFamily="34" charset="-78"/>
                <a:cs typeface="Dubai" panose="020B0503030403030204" pitchFamily="34" charset="-78"/>
              </a:rPr>
              <a:t>ودفع الهلاك عنه </a:t>
            </a:r>
            <a:r>
              <a:rPr lang="ar-IQ" sz="2600" b="1" dirty="0" smtClean="0">
                <a:solidFill>
                  <a:srgbClr val="C00000"/>
                </a:solidFill>
                <a:latin typeface="Dubai" panose="020B0503030403030204" pitchFamily="34" charset="-78"/>
                <a:cs typeface="Dubai" panose="020B0503030403030204" pitchFamily="34" charset="-78"/>
              </a:rPr>
              <a:t>فتبين أن الطعام كان مسموما </a:t>
            </a:r>
            <a:r>
              <a:rPr lang="ar-IQ" sz="2600" dirty="0" smtClean="0">
                <a:solidFill>
                  <a:schemeClr val="bg2">
                    <a:lumMod val="10000"/>
                  </a:schemeClr>
                </a:solidFill>
                <a:latin typeface="Dubai" panose="020B0503030403030204" pitchFamily="34" charset="-78"/>
                <a:cs typeface="Dubai" panose="020B0503030403030204" pitchFamily="34" charset="-78"/>
              </a:rPr>
              <a:t>،فمات آكله فإن مقدمه يثاب على قصده ، لا على تقديمه الطعام ، وتجب الدية على عاقلته لأنه يعتبر قاتلا خطأ</a:t>
            </a:r>
            <a:endParaRPr lang="en-US" sz="26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1" name="مستطيل: زوايا علوية مستديرة 10">
            <a:extLst>
              <a:ext uri="{FF2B5EF4-FFF2-40B4-BE49-F238E27FC236}">
                <a16:creationId xmlns="" xmlns:a16="http://schemas.microsoft.com/office/drawing/2014/main" id="{FC3BF23E-827B-43CD-AB88-5251F30DFC42}"/>
              </a:ext>
            </a:extLst>
          </p:cNvPr>
          <p:cNvSpPr/>
          <p:nvPr/>
        </p:nvSpPr>
        <p:spPr>
          <a:xfrm>
            <a:off x="3131840" y="1196752"/>
            <a:ext cx="5622826" cy="862204"/>
          </a:xfrm>
          <a:prstGeom prst="round2SameRect">
            <a:avLst/>
          </a:prstGeom>
          <a:solidFill>
            <a:schemeClr val="accent2">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dirty="0" smtClean="0">
                <a:solidFill>
                  <a:schemeClr val="bg2">
                    <a:lumMod val="10000"/>
                  </a:schemeClr>
                </a:solidFill>
                <a:latin typeface="Dubai" panose="020B0503030403030204" pitchFamily="34" charset="-78"/>
                <a:cs typeface="Dubai" panose="020B0503030403030204" pitchFamily="34" charset="-78"/>
              </a:rPr>
              <a:t>مثاله: فمن نوى طلاق زوجته مثلا لا يقع طلاقه </a:t>
            </a:r>
            <a:endParaRPr lang="en-US" sz="2800" dirty="0">
              <a:solidFill>
                <a:schemeClr val="bg2">
                  <a:lumMod val="10000"/>
                </a:schemeClr>
              </a:solidFill>
              <a:latin typeface="Dubai" panose="020B0503030403030204" pitchFamily="34" charset="-78"/>
              <a:cs typeface="Dubai" panose="020B0503030403030204" pitchFamily="34" charset="-78"/>
            </a:endParaRPr>
          </a:p>
        </p:txBody>
      </p:sp>
      <p:pic>
        <p:nvPicPr>
          <p:cNvPr id="1026" name="Picture 2" descr="C:\Users\High Max\Desktop\2020_11_12_12_29_15_447.jpg"/>
          <p:cNvPicPr>
            <a:picLocks noChangeAspect="1" noChangeArrowheads="1"/>
          </p:cNvPicPr>
          <p:nvPr/>
        </p:nvPicPr>
        <p:blipFill>
          <a:blip r:embed="rId2" cstate="print"/>
          <a:srcRect/>
          <a:stretch>
            <a:fillRect/>
          </a:stretch>
        </p:blipFill>
        <p:spPr bwMode="auto">
          <a:xfrm>
            <a:off x="0" y="3284984"/>
            <a:ext cx="4211960" cy="3573016"/>
          </a:xfrm>
          <a:prstGeom prst="rect">
            <a:avLst/>
          </a:prstGeom>
          <a:noFill/>
        </p:spPr>
      </p:pic>
    </p:spTree>
    <p:extLst>
      <p:ext uri="{BB962C8B-B14F-4D97-AF65-F5344CB8AC3E}">
        <p14:creationId xmlns:p14="http://schemas.microsoft.com/office/powerpoint/2010/main" val="429149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628799"/>
          </a:xfrm>
          <a:ln/>
        </p:spPr>
        <p:style>
          <a:lnRef idx="1">
            <a:schemeClr val="accent4"/>
          </a:lnRef>
          <a:fillRef idx="2">
            <a:schemeClr val="accent4"/>
          </a:fillRef>
          <a:effectRef idx="1">
            <a:schemeClr val="accent4"/>
          </a:effectRef>
          <a:fontRef idx="minor">
            <a:schemeClr val="dk1"/>
          </a:fontRef>
        </p:style>
        <p:txBody>
          <a:bodyPr anchor="ctr">
            <a:normAutofit/>
          </a:bodyPr>
          <a:lstStyle/>
          <a:p>
            <a:pPr marL="274320" lvl="0" indent="252095" algn="ctr">
              <a:lnSpc>
                <a:spcPct val="115000"/>
              </a:lnSpc>
              <a:spcBef>
                <a:spcPct val="20000"/>
              </a:spcBef>
              <a:spcAft>
                <a:spcPts val="1000"/>
              </a:spcAft>
            </a:pPr>
            <a:r>
              <a:rPr lang="ar-IQ" sz="3600" b="1" dirty="0">
                <a:solidFill>
                  <a:srgbClr val="FF0000"/>
                </a:solidFill>
                <a:latin typeface="Constantia"/>
                <a:ea typeface="+mn-ea"/>
                <a:cs typeface="+mn-cs"/>
              </a:rPr>
              <a:t>أسئلة وتطبيقات</a:t>
            </a:r>
            <a:endParaRPr lang="ar-SA" sz="3600" b="1" dirty="0">
              <a:solidFill>
                <a:srgbClr val="FF0000"/>
              </a:solidFill>
              <a:latin typeface="Constantia"/>
              <a:ea typeface="+mn-ea"/>
              <a:cs typeface="+mn-cs"/>
            </a:endParaRPr>
          </a:p>
        </p:txBody>
      </p:sp>
      <p:sp>
        <p:nvSpPr>
          <p:cNvPr id="8" name="Slide Number Placeholder 7"/>
          <p:cNvSpPr>
            <a:spLocks noGrp="1"/>
          </p:cNvSpPr>
          <p:nvPr>
            <p:ph type="sldNum" sz="quarter" idx="12"/>
          </p:nvPr>
        </p:nvSpPr>
        <p:spPr>
          <a:xfrm>
            <a:off x="0" y="6237312"/>
            <a:ext cx="762000" cy="365125"/>
          </a:xfrm>
        </p:spPr>
        <p:txBody>
          <a:bodyPr>
            <a:normAutofit fontScale="85000" lnSpcReduction="20000"/>
          </a:bodyPr>
          <a:lstStyle/>
          <a:p>
            <a:fld id="{04B81E59-9D79-4EE7-A6CF-7EFA87774B78}" type="slidenum">
              <a:rPr lang="ar-SA" sz="2400" b="1" smtClean="0">
                <a:solidFill>
                  <a:schemeClr val="tx1"/>
                </a:solidFill>
              </a:rPr>
              <a:pPr/>
              <a:t>34</a:t>
            </a:fld>
            <a:endParaRPr lang="ar-SA" sz="2400" b="1" dirty="0">
              <a:solidFill>
                <a:schemeClr val="tx1"/>
              </a:solidFill>
            </a:endParaRPr>
          </a:p>
        </p:txBody>
      </p:sp>
      <p:sp>
        <p:nvSpPr>
          <p:cNvPr id="3" name="Content Placeholder 2"/>
          <p:cNvSpPr>
            <a:spLocks noGrp="1"/>
          </p:cNvSpPr>
          <p:nvPr>
            <p:ph sz="quarter" idx="1"/>
          </p:nvPr>
        </p:nvSpPr>
        <p:spPr>
          <a:xfrm>
            <a:off x="179512" y="1772816"/>
            <a:ext cx="8712968" cy="4824535"/>
          </a:xfrm>
        </p:spPr>
        <p:txBody>
          <a:bodyPr>
            <a:normAutofit/>
          </a:bodyPr>
          <a:lstStyle/>
          <a:p>
            <a:pPr algn="r" rtl="1">
              <a:buFont typeface="Wingdings" pitchFamily="2" charset="2"/>
              <a:buChar char="v"/>
            </a:pPr>
            <a:r>
              <a:rPr lang="ar-IQ" sz="2800" b="1" dirty="0" smtClean="0">
                <a:solidFill>
                  <a:srgbClr val="FF0000"/>
                </a:solidFill>
                <a:latin typeface="Simplified Arabic" pitchFamily="18" charset="-78"/>
                <a:cs typeface="Simplified Arabic" pitchFamily="18" charset="-78"/>
              </a:rPr>
              <a:t>أجب عن هذه الأسئلة بناء على ما درستها </a:t>
            </a:r>
          </a:p>
          <a:p>
            <a:pPr algn="r" rtl="1">
              <a:buNone/>
            </a:pPr>
            <a:r>
              <a:rPr lang="ar-IQ" sz="2800" b="1" dirty="0" smtClean="0">
                <a:solidFill>
                  <a:srgbClr val="FF0000"/>
                </a:solidFill>
                <a:latin typeface="Simplified Arabic" pitchFamily="18" charset="-78"/>
                <a:cs typeface="Simplified Arabic" pitchFamily="18" charset="-78"/>
              </a:rPr>
              <a:t>    في  القاعدة الفقهية (الامور بمقاصدها )</a:t>
            </a:r>
            <a:r>
              <a:rPr lang="ar-SA" sz="2800" b="1" dirty="0" smtClean="0">
                <a:solidFill>
                  <a:srgbClr val="FF0000"/>
                </a:solidFill>
                <a:latin typeface="Simplified Arabic" pitchFamily="18" charset="-78"/>
                <a:cs typeface="Simplified Arabic" pitchFamily="18" charset="-78"/>
              </a:rPr>
              <a:t>: </a:t>
            </a:r>
            <a:endParaRPr lang="ar-IQ" sz="2800" b="1" dirty="0">
              <a:solidFill>
                <a:srgbClr val="FF0000"/>
              </a:solidFill>
              <a:latin typeface="Simplified Arabic" pitchFamily="18" charset="-78"/>
              <a:cs typeface="Simplified Arabic" pitchFamily="18" charset="-78"/>
            </a:endParaRPr>
          </a:p>
          <a:p>
            <a:pPr marL="0" indent="0" algn="r" rtl="1">
              <a:buNone/>
            </a:pPr>
            <a:r>
              <a:rPr lang="ar-IQ" sz="2800" dirty="0" smtClean="0">
                <a:latin typeface="Simplified Arabic" pitchFamily="18" charset="-78"/>
                <a:cs typeface="Simplified Arabic" pitchFamily="18" charset="-78"/>
              </a:rPr>
              <a:t>1. بين حكم الأذان في المساجد عند دخول الوقت الصلاة </a:t>
            </a:r>
          </a:p>
          <a:p>
            <a:pPr marL="0" indent="0" algn="r" rtl="1">
              <a:buNone/>
            </a:pPr>
            <a:r>
              <a:rPr lang="ar-IQ" sz="2800" dirty="0" smtClean="0">
                <a:latin typeface="Simplified Arabic" pitchFamily="18" charset="-78"/>
                <a:cs typeface="Simplified Arabic" pitchFamily="18" charset="-78"/>
              </a:rPr>
              <a:t>بواسطة آلة التسجيل  .</a:t>
            </a:r>
          </a:p>
          <a:p>
            <a:pPr marL="0" indent="0" algn="just" rtl="1">
              <a:buNone/>
            </a:pPr>
            <a:r>
              <a:rPr lang="ar-IQ" sz="2800" dirty="0" smtClean="0">
                <a:latin typeface="Simplified Arabic" pitchFamily="18" charset="-78"/>
                <a:cs typeface="Simplified Arabic" pitchFamily="18" charset="-78"/>
              </a:rPr>
              <a:t>2. إذا قال شخص لزوجته إذهبي إلى أهلك،</a:t>
            </a:r>
          </a:p>
          <a:p>
            <a:pPr marL="0" indent="0" algn="just" rtl="1">
              <a:buNone/>
            </a:pPr>
            <a:r>
              <a:rPr lang="ar-IQ" sz="2800" dirty="0" smtClean="0">
                <a:latin typeface="Simplified Arabic" pitchFamily="18" charset="-78"/>
                <a:cs typeface="Simplified Arabic" pitchFamily="18" charset="-78"/>
              </a:rPr>
              <a:t> هل يقع طلاقه أم لا ؟ بين ذلك</a:t>
            </a:r>
            <a:endParaRPr lang="ar-IQ" sz="2800" dirty="0">
              <a:latin typeface="Simplified Arabic" pitchFamily="18" charset="-78"/>
              <a:cs typeface="Simplified Arabic" pitchFamily="18" charset="-78"/>
            </a:endParaRPr>
          </a:p>
          <a:p>
            <a:pPr marL="0" indent="0" algn="just" rtl="1">
              <a:buNone/>
            </a:pPr>
            <a:r>
              <a:rPr lang="ar-IQ" sz="2800" dirty="0" smtClean="0">
                <a:latin typeface="Simplified Arabic" pitchFamily="18" charset="-78"/>
                <a:cs typeface="Simplified Arabic" pitchFamily="18" charset="-78"/>
              </a:rPr>
              <a:t>3. شخص نوى بقلبه صلاة الظهر لكنه تلفظ بنيته </a:t>
            </a:r>
          </a:p>
          <a:p>
            <a:pPr marL="0" indent="0" algn="just" rtl="1">
              <a:buNone/>
            </a:pPr>
            <a:r>
              <a:rPr lang="ar-IQ" sz="2800" dirty="0" smtClean="0">
                <a:latin typeface="Simplified Arabic" pitchFamily="18" charset="-78"/>
                <a:cs typeface="Simplified Arabic" pitchFamily="18" charset="-78"/>
              </a:rPr>
              <a:t>وقال خطأ: نويت أن أصلى العصر ، فهل تصح صلاة الظهر منه ؟ .</a:t>
            </a:r>
          </a:p>
          <a:p>
            <a:pPr marL="0" indent="0" algn="r" rtl="1">
              <a:buNone/>
            </a:pPr>
            <a:endParaRPr lang="ar-IQ"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403648" cy="1611631"/>
          </a:xfrm>
          <a:prstGeom prst="rect">
            <a:avLst/>
          </a:prstGeom>
        </p:spPr>
        <p:style>
          <a:lnRef idx="0">
            <a:schemeClr val="accent5"/>
          </a:lnRef>
          <a:fillRef idx="3">
            <a:schemeClr val="accent5"/>
          </a:fillRef>
          <a:effectRef idx="3">
            <a:schemeClr val="accent5"/>
          </a:effectRef>
          <a:fontRef idx="minor">
            <a:schemeClr val="lt1"/>
          </a:fontRef>
        </p:style>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35236"/>
            <a:ext cx="1576395" cy="1576395"/>
          </a:xfrm>
          <a:prstGeom prst="rect">
            <a:avLst/>
          </a:prstGeom>
        </p:spPr>
      </p:pic>
      <p:pic>
        <p:nvPicPr>
          <p:cNvPr id="2050" name="Picture 2" descr="C:\Users\High Max\Desktop\سيمنار\Screenshot_٢٠٢٢٠٨٢٨-١١١٠٣٢_UC Browser.jpg"/>
          <p:cNvPicPr>
            <a:picLocks noChangeAspect="1" noChangeArrowheads="1"/>
          </p:cNvPicPr>
          <p:nvPr/>
        </p:nvPicPr>
        <p:blipFill>
          <a:blip r:embed="rId4" cstate="print"/>
          <a:srcRect/>
          <a:stretch>
            <a:fillRect/>
          </a:stretch>
        </p:blipFill>
        <p:spPr bwMode="auto">
          <a:xfrm>
            <a:off x="0" y="1844824"/>
            <a:ext cx="2411760" cy="3600400"/>
          </a:xfrm>
          <a:prstGeom prst="rect">
            <a:avLst/>
          </a:prstGeom>
          <a:noFill/>
        </p:spPr>
      </p:pic>
    </p:spTree>
    <p:extLst>
      <p:ext uri="{BB962C8B-B14F-4D97-AF65-F5344CB8AC3E}">
        <p14:creationId xmlns:p14="http://schemas.microsoft.com/office/powerpoint/2010/main" val="3743006087"/>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B70EB75-74C2-42A2-849F-BF9474F38114}"/>
              </a:ext>
            </a:extLst>
          </p:cNvPr>
          <p:cNvSpPr/>
          <p:nvPr/>
        </p:nvSpPr>
        <p:spPr>
          <a:xfrm>
            <a:off x="1547664" y="332656"/>
            <a:ext cx="6192688" cy="1200329"/>
          </a:xfrm>
          <a:prstGeom prst="rect">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rtl="1"/>
            <a:r>
              <a:rPr lang="ar-IQ" sz="3600" dirty="0" smtClean="0"/>
              <a:t>القاعدة الثانية: العبرة في العقود للمقاصد و المعاني لا للافاظ و المباني</a:t>
            </a:r>
            <a:endParaRPr lang="en-US" sz="3600" dirty="0">
              <a:solidFill>
                <a:schemeClr val="tx1"/>
              </a:solidFill>
            </a:endParaRPr>
          </a:p>
        </p:txBody>
      </p:sp>
      <p:sp>
        <p:nvSpPr>
          <p:cNvPr id="7" name="Rectangle 6">
            <a:extLst>
              <a:ext uri="{FF2B5EF4-FFF2-40B4-BE49-F238E27FC236}">
                <a16:creationId xmlns="" xmlns:a16="http://schemas.microsoft.com/office/drawing/2014/main" id="{62682E1F-95B7-4533-B495-B5EEF9F3187E}"/>
              </a:ext>
            </a:extLst>
          </p:cNvPr>
          <p:cNvSpPr/>
          <p:nvPr/>
        </p:nvSpPr>
        <p:spPr>
          <a:xfrm>
            <a:off x="179512" y="1484784"/>
            <a:ext cx="8712968" cy="2677656"/>
          </a:xfrm>
          <a:prstGeom prst="rect">
            <a:avLst/>
          </a:prstGeom>
        </p:spPr>
        <p:txBody>
          <a:bodyPr wrap="square">
            <a:spAutoFit/>
          </a:bodyPr>
          <a:lstStyle/>
          <a:p>
            <a:pPr algn="r" rtl="1" fontAlgn="t"/>
            <a:endParaRPr lang="ar-IQ" sz="2800" dirty="0" smtClean="0"/>
          </a:p>
          <a:p>
            <a:pPr algn="r" rtl="1" fontAlgn="t"/>
            <a:r>
              <a:rPr lang="ar-IQ" sz="2800" dirty="0" smtClean="0"/>
              <a:t> هذه القاعدة فرع للقاعدة الأولى: </a:t>
            </a:r>
          </a:p>
          <a:p>
            <a:pPr algn="r" rtl="1" fontAlgn="t"/>
            <a:r>
              <a:rPr lang="ar-IQ" sz="2800" dirty="0" smtClean="0"/>
              <a:t>هذه القاعدة تشملها القاعدة السابقة (الأمور بمقاصدها) لأن العقود من جملة الأمور التي يباشرها الأنسان , و بالتالي يمكن اعتبارها فرعا للقاعدة السابقة. </a:t>
            </a:r>
          </a:p>
          <a:p>
            <a:pPr algn="r" rtl="1" fontAlgn="t"/>
            <a:r>
              <a:rPr lang="ar-IQ" sz="2800" dirty="0" smtClean="0"/>
              <a:t> </a:t>
            </a:r>
            <a:endParaRPr lang="en-US" sz="2800" dirty="0"/>
          </a:p>
        </p:txBody>
      </p:sp>
      <p:sp>
        <p:nvSpPr>
          <p:cNvPr id="5" name="Slide Number Placeholder 4"/>
          <p:cNvSpPr>
            <a:spLocks noGrp="1"/>
          </p:cNvSpPr>
          <p:nvPr>
            <p:ph type="sldNum" sz="quarter" idx="12"/>
          </p:nvPr>
        </p:nvSpPr>
        <p:spPr>
          <a:xfrm>
            <a:off x="251520" y="6237312"/>
            <a:ext cx="762000" cy="365125"/>
          </a:xfrm>
        </p:spPr>
        <p:txBody>
          <a:bodyPr>
            <a:normAutofit fontScale="85000" lnSpcReduction="20000"/>
          </a:bodyPr>
          <a:lstStyle/>
          <a:p>
            <a:fld id="{04B81E59-9D79-4EE7-A6CF-7EFA87774B78}" type="slidenum">
              <a:rPr lang="ar-SA" sz="2400" b="1" smtClean="0">
                <a:solidFill>
                  <a:schemeClr val="tx1"/>
                </a:solidFill>
              </a:rPr>
              <a:pPr/>
              <a:t>35</a:t>
            </a:fld>
            <a:endParaRPr lang="ar-SA" sz="2400" b="1" dirty="0">
              <a:solidFill>
                <a:schemeClr val="tx1"/>
              </a:solidFill>
            </a:endParaRPr>
          </a:p>
        </p:txBody>
      </p:sp>
      <p:pic>
        <p:nvPicPr>
          <p:cNvPr id="8" name="Picture 2" descr="شروط عقد البيع الصحيح - موضوع"/>
          <p:cNvPicPr>
            <a:picLocks noChangeAspect="1" noChangeArrowheads="1"/>
          </p:cNvPicPr>
          <p:nvPr/>
        </p:nvPicPr>
        <p:blipFill>
          <a:blip r:embed="rId2" cstate="print"/>
          <a:srcRect/>
          <a:stretch>
            <a:fillRect/>
          </a:stretch>
        </p:blipFill>
        <p:spPr bwMode="auto">
          <a:xfrm>
            <a:off x="0" y="3645024"/>
            <a:ext cx="9144000" cy="2448272"/>
          </a:xfrm>
          <a:prstGeom prst="rect">
            <a:avLst/>
          </a:prstGeom>
          <a:noFill/>
        </p:spPr>
      </p:pic>
    </p:spTree>
    <p:extLst>
      <p:ext uri="{BB962C8B-B14F-4D97-AF65-F5344CB8AC3E}">
        <p14:creationId xmlns:p14="http://schemas.microsoft.com/office/powerpoint/2010/main" val="2107223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328BBEB-A71D-46CB-8743-E931549672BE}"/>
              </a:ext>
            </a:extLst>
          </p:cNvPr>
          <p:cNvSpPr/>
          <p:nvPr/>
        </p:nvSpPr>
        <p:spPr>
          <a:xfrm>
            <a:off x="0" y="908720"/>
            <a:ext cx="9144000" cy="6494085"/>
          </a:xfrm>
          <a:prstGeom prst="rect">
            <a:avLst/>
          </a:prstGeom>
        </p:spPr>
        <p:txBody>
          <a:bodyPr wrap="square">
            <a:spAutoFit/>
          </a:bodyPr>
          <a:lstStyle/>
          <a:p>
            <a:pPr marL="457200" indent="-457200" algn="r" rtl="1"/>
            <a:endParaRPr lang="ar-IQ" sz="2600" dirty="0" smtClean="0"/>
          </a:p>
          <a:p>
            <a:pPr algn="r" rtl="1" fontAlgn="t"/>
            <a:r>
              <a:rPr lang="ar-IQ" sz="2600" dirty="0" smtClean="0"/>
              <a:t>إن العقود من جملة الأمور التي يباشرها الأنسان , و حيث إن المنظور إليه في ترتيب الأحكام على هذه الأمور هو ما قصدها فاعلها منها , فكذلك الحكم في العقود على مجرد الألفاظ , أي: على مطلق المعاني التي تحتملها , و إنما تترتب على المقاصد و المعاني</a:t>
            </a:r>
            <a:r>
              <a:rPr lang="ar-IQ" sz="2600" b="1" dirty="0" smtClean="0"/>
              <a:t> </a:t>
            </a:r>
            <a:r>
              <a:rPr lang="ar-IQ" sz="2600" dirty="0" smtClean="0"/>
              <a:t>الحقيقية التي يقصدها العاقدان من الألفاظ المستعملة في صيغة العقد؛ لأن المعنى المقصود من الألفاظ المستعملة و هو المعنى الحقيقي المراد , و إن المقاصد هي حقائق العقود و قوامها , و إنما اعتبرت الألفاظ لدلالتها على المقاصد , فإذا ظهر القصد كان الأعتبار له و تقيد اللفظ به و ترتب احكم بناء عليه , </a:t>
            </a:r>
            <a:r>
              <a:rPr lang="ar-IQ" sz="2600" b="1" dirty="0" smtClean="0">
                <a:solidFill>
                  <a:srgbClr val="C00000"/>
                </a:solidFill>
              </a:rPr>
              <a:t>و لكن لا يعني هذا إهمال الألفاظ بالكلية؛ لأنها قوالب المعاني و المعبرة عنها</a:t>
            </a:r>
            <a:r>
              <a:rPr lang="ar-IQ" sz="2600" dirty="0" smtClean="0"/>
              <a:t> , </a:t>
            </a:r>
            <a:r>
              <a:rPr lang="ar-IQ" sz="2600" b="1" dirty="0" smtClean="0">
                <a:solidFill>
                  <a:schemeClr val="tx2">
                    <a:lumMod val="75000"/>
                  </a:schemeClr>
                </a:solidFill>
              </a:rPr>
              <a:t>فتراعي أولا المعاني الظاهرة للألفاظ</a:t>
            </a:r>
            <a:r>
              <a:rPr lang="ar-IQ" sz="2600" b="1" dirty="0" smtClean="0">
                <a:solidFill>
                  <a:schemeClr val="bg2">
                    <a:lumMod val="50000"/>
                  </a:schemeClr>
                </a:solidFill>
              </a:rPr>
              <a:t> </a:t>
            </a:r>
            <a:r>
              <a:rPr lang="ar-IQ" sz="2600" dirty="0" smtClean="0"/>
              <a:t>, و إذا تعذر الجمع بينها و بين المعاني التي قصدها العاقدان في عقدهما فإنه يصار الى المعاني المقصودة و يهمل جانب الألفاظ من حيث دلالتها على المعاني الظاهرة , </a:t>
            </a:r>
          </a:p>
          <a:p>
            <a:pPr algn="r" rtl="1" fontAlgn="t"/>
            <a:r>
              <a:rPr lang="ar-IQ" sz="2600" b="1" dirty="0" smtClean="0"/>
              <a:t>و يعرف قصد العاقدين من العبارات الملحقة بصيغة العقد أو من قرينة الحال</a:t>
            </a:r>
            <a:r>
              <a:rPr lang="ar-IQ" sz="2600" dirty="0" smtClean="0"/>
              <a:t> </a:t>
            </a:r>
          </a:p>
          <a:p>
            <a:pPr marL="457200" indent="-457200" algn="r" rtl="1">
              <a:buFont typeface="Wingdings" panose="05000000000000000000" pitchFamily="2" charset="2"/>
              <a:buChar char="v"/>
            </a:pPr>
            <a:endParaRPr lang="ar-IQ" sz="2600" dirty="0" smtClean="0"/>
          </a:p>
          <a:p>
            <a:pPr marL="457200" indent="-457200" algn="r" rtl="1">
              <a:buFont typeface="Wingdings" panose="05000000000000000000" pitchFamily="2" charset="2"/>
              <a:buChar char="v"/>
            </a:pPr>
            <a:endParaRPr lang="ar-IQ" sz="2600" dirty="0" smtClean="0"/>
          </a:p>
          <a:p>
            <a:pPr marL="457200" indent="-457200" algn="r" rtl="1">
              <a:buFontTx/>
              <a:buChar char="-"/>
            </a:pPr>
            <a:endParaRPr lang="en-US" sz="2600" dirty="0"/>
          </a:p>
        </p:txBody>
      </p:sp>
      <p:sp>
        <p:nvSpPr>
          <p:cNvPr id="10" name="Rectangle 9">
            <a:extLst>
              <a:ext uri="{FF2B5EF4-FFF2-40B4-BE49-F238E27FC236}">
                <a16:creationId xmlns="" xmlns:a16="http://schemas.microsoft.com/office/drawing/2014/main" id="{88915A16-6FF1-4E85-9D97-A0673C344C54}"/>
              </a:ext>
            </a:extLst>
          </p:cNvPr>
          <p:cNvSpPr/>
          <p:nvPr/>
        </p:nvSpPr>
        <p:spPr>
          <a:xfrm>
            <a:off x="2699792" y="0"/>
            <a:ext cx="4464496" cy="923330"/>
          </a:xfrm>
          <a:prstGeom prst="rect">
            <a:avLst/>
          </a:prstGeom>
          <a:solidFill>
            <a:schemeClr val="tx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lvl="0" algn="ctr">
              <a:lnSpc>
                <a:spcPct val="150000"/>
              </a:lnSpc>
            </a:pPr>
            <a:r>
              <a:rPr lang="ar-IQ" sz="3600" dirty="0" smtClean="0"/>
              <a:t>شرح القاعدة:</a:t>
            </a:r>
            <a:endParaRPr lang="en-US" sz="2800" b="1" dirty="0">
              <a:solidFill>
                <a:schemeClr val="tx1"/>
              </a:solidFill>
              <a:latin typeface="Simplified Arabic" pitchFamily="18" charset="-78"/>
              <a:cs typeface="Simplified Arabic" pitchFamily="18" charset="-78"/>
            </a:endParaRPr>
          </a:p>
        </p:txBody>
      </p:sp>
      <p:sp>
        <p:nvSpPr>
          <p:cNvPr id="6" name="Slide Number Placeholder 5"/>
          <p:cNvSpPr>
            <a:spLocks noGrp="1"/>
          </p:cNvSpPr>
          <p:nvPr>
            <p:ph type="sldNum" sz="quarter" idx="12"/>
          </p:nvPr>
        </p:nvSpPr>
        <p:spPr>
          <a:xfrm>
            <a:off x="251520" y="6309320"/>
            <a:ext cx="762000" cy="365125"/>
          </a:xfrm>
        </p:spPr>
        <p:txBody>
          <a:bodyPr>
            <a:normAutofit fontScale="55000" lnSpcReduction="20000"/>
          </a:bodyPr>
          <a:lstStyle/>
          <a:p>
            <a:endParaRPr lang="ar-SA" dirty="0" smtClean="0"/>
          </a:p>
          <a:p>
            <a:fld id="{04B81E59-9D79-4EE7-A6CF-7EFA87774B78}" type="slidenum">
              <a:rPr lang="ar-SA" sz="2400" b="1" smtClean="0">
                <a:solidFill>
                  <a:schemeClr val="tx1"/>
                </a:solidFill>
              </a:rPr>
              <a:pPr/>
              <a:t>36</a:t>
            </a:fld>
            <a:endParaRPr lang="ar-SA" b="1" dirty="0">
              <a:solidFill>
                <a:schemeClr val="tx1"/>
              </a:solidFill>
            </a:endParaRPr>
          </a:p>
        </p:txBody>
      </p:sp>
    </p:spTree>
    <p:extLst>
      <p:ext uri="{BB962C8B-B14F-4D97-AF65-F5344CB8AC3E}">
        <p14:creationId xmlns:p14="http://schemas.microsoft.com/office/powerpoint/2010/main" val="22781089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60648"/>
            <a:ext cx="6336704" cy="1080120"/>
          </a:xfrm>
          <a:solidFill>
            <a:schemeClr val="accent2">
              <a:lumMod val="20000"/>
              <a:lumOff val="80000"/>
            </a:schemeClr>
          </a:solidFill>
        </p:spPr>
        <p:txBody>
          <a:bodyPr>
            <a:normAutofit/>
          </a:bodyPr>
          <a:lstStyle/>
          <a:p>
            <a:pPr algn="ctr" rtl="1"/>
            <a:r>
              <a:rPr lang="ar-IQ" sz="5400" b="1" u="sng" dirty="0" smtClean="0">
                <a:latin typeface="Calibri" panose="020F0502020204030204" pitchFamily="34" charset="0"/>
                <a:ea typeface="Calibri" panose="020F0502020204030204" pitchFamily="34" charset="0"/>
                <a:cs typeface="Sakkal Majalla" panose="02000000000000000000" pitchFamily="2" charset="-78"/>
              </a:rPr>
              <a:t>من أمثلة  القاعدة:</a:t>
            </a:r>
            <a:endParaRPr lang="en-US" u="sng" dirty="0"/>
          </a:p>
        </p:txBody>
      </p:sp>
      <p:sp>
        <p:nvSpPr>
          <p:cNvPr id="4" name="Slide Number Placeholder 3"/>
          <p:cNvSpPr>
            <a:spLocks noGrp="1"/>
          </p:cNvSpPr>
          <p:nvPr>
            <p:ph type="sldNum" sz="quarter" idx="12"/>
          </p:nvPr>
        </p:nvSpPr>
        <p:spPr/>
        <p:txBody>
          <a:bodyPr>
            <a:normAutofit/>
          </a:bodyPr>
          <a:lstStyle/>
          <a:p>
            <a:fld id="{04B81E59-9D79-4EE7-A6CF-7EFA87774B78}" type="slidenum">
              <a:rPr lang="ar-SA" smtClean="0"/>
              <a:pPr/>
              <a:t>37</a:t>
            </a:fld>
            <a:endParaRPr lang="ar-SA"/>
          </a:p>
        </p:txBody>
      </p:sp>
      <p:sp>
        <p:nvSpPr>
          <p:cNvPr id="3" name="Content Placeholder 2"/>
          <p:cNvSpPr>
            <a:spLocks noGrp="1"/>
          </p:cNvSpPr>
          <p:nvPr>
            <p:ph sz="quarter" idx="1"/>
          </p:nvPr>
        </p:nvSpPr>
        <p:spPr>
          <a:xfrm>
            <a:off x="251520" y="1484784"/>
            <a:ext cx="8892480" cy="4389120"/>
          </a:xfrm>
        </p:spPr>
        <p:txBody>
          <a:bodyPr>
            <a:normAutofit lnSpcReduction="10000"/>
          </a:bodyPr>
          <a:lstStyle/>
          <a:p>
            <a:pPr marL="342900" marR="0" lvl="0" indent="-342900" algn="just" rtl="1">
              <a:lnSpc>
                <a:spcPct val="115000"/>
              </a:lnSpc>
              <a:spcBef>
                <a:spcPts val="0"/>
              </a:spcBef>
              <a:spcAft>
                <a:spcPts val="0"/>
              </a:spcAft>
              <a:buFont typeface="+mj-lt"/>
              <a:buAutoNum type="arabicParenR"/>
              <a:tabLst>
                <a:tab pos="272415" algn="r"/>
              </a:tabLst>
            </a:pPr>
            <a:r>
              <a:rPr lang="ar-IQ" sz="3200" b="1" dirty="0" smtClean="0">
                <a:latin typeface="Calibri" panose="020F0502020204030204" pitchFamily="34" charset="0"/>
                <a:ea typeface="Calibri" panose="020F0502020204030204" pitchFamily="34" charset="0"/>
                <a:cs typeface="Sakkal Majalla" panose="02000000000000000000" pitchFamily="2" charset="-78"/>
              </a:rPr>
              <a:t>الهبة بشرط العوض بيع، فمن قال لآخر: وهبتك هذه السيارة بعشرة آلاف دولار، فقال الآخر: قبلت، كان العقد بيعا وإن كان بصيغة الهبة.</a:t>
            </a:r>
          </a:p>
          <a:p>
            <a:pPr marL="342900" marR="0" lvl="0" indent="-342900" algn="just" rtl="1">
              <a:lnSpc>
                <a:spcPct val="115000"/>
              </a:lnSpc>
              <a:spcBef>
                <a:spcPts val="0"/>
              </a:spcBef>
              <a:spcAft>
                <a:spcPts val="0"/>
              </a:spcAft>
              <a:buNone/>
              <a:tabLst>
                <a:tab pos="272415" algn="r"/>
              </a:tabLst>
            </a:pPr>
            <a:endParaRPr lang="en-US" sz="2400" b="1" dirty="0" smtClean="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Font typeface="+mj-lt"/>
              <a:buAutoNum type="arabicParenR"/>
              <a:tabLst>
                <a:tab pos="272415" algn="r"/>
              </a:tabLst>
            </a:pPr>
            <a:r>
              <a:rPr lang="ar-IQ" sz="3200" b="1" dirty="0" smtClean="0">
                <a:latin typeface="Calibri" panose="020F0502020204030204" pitchFamily="34" charset="0"/>
                <a:ea typeface="Calibri" panose="020F0502020204030204" pitchFamily="34" charset="0"/>
                <a:cs typeface="Sakkal Majalla" panose="02000000000000000000" pitchFamily="2" charset="-78"/>
              </a:rPr>
              <a:t>الإعارة بشرط العوض إجارة،</a:t>
            </a:r>
          </a:p>
          <a:p>
            <a:pPr marL="342900" marR="0" lvl="0" indent="-342900" algn="just" rtl="1">
              <a:lnSpc>
                <a:spcPct val="115000"/>
              </a:lnSpc>
              <a:spcBef>
                <a:spcPts val="0"/>
              </a:spcBef>
              <a:spcAft>
                <a:spcPts val="0"/>
              </a:spcAft>
              <a:buNone/>
              <a:tabLst>
                <a:tab pos="272415" algn="r"/>
              </a:tabLst>
            </a:pPr>
            <a:r>
              <a:rPr lang="ar-IQ" sz="3200" b="1" dirty="0" smtClean="0">
                <a:latin typeface="Calibri" panose="020F0502020204030204" pitchFamily="34" charset="0"/>
                <a:ea typeface="Calibri" panose="020F0502020204030204" pitchFamily="34" charset="0"/>
                <a:cs typeface="Sakkal Majalla" panose="02000000000000000000" pitchFamily="2" charset="-78"/>
              </a:rPr>
              <a:t> فمن قال لآخر:أعرتك سيارتي هذه </a:t>
            </a:r>
          </a:p>
          <a:p>
            <a:pPr marL="342900" marR="0" lvl="0" indent="-342900" algn="just" rtl="1">
              <a:lnSpc>
                <a:spcPct val="115000"/>
              </a:lnSpc>
              <a:spcBef>
                <a:spcPts val="0"/>
              </a:spcBef>
              <a:spcAft>
                <a:spcPts val="0"/>
              </a:spcAft>
              <a:buNone/>
              <a:tabLst>
                <a:tab pos="272415" algn="r"/>
              </a:tabLst>
            </a:pPr>
            <a:r>
              <a:rPr lang="ar-IQ" sz="3200" b="1" dirty="0" smtClean="0">
                <a:latin typeface="Calibri" panose="020F0502020204030204" pitchFamily="34" charset="0"/>
                <a:ea typeface="Calibri" panose="020F0502020204030204" pitchFamily="34" charset="0"/>
                <a:cs typeface="Sakkal Majalla" panose="02000000000000000000" pitchFamily="2" charset="-78"/>
              </a:rPr>
              <a:t>لهذا اليوم بمائة ألف دينار عراقي،فقال</a:t>
            </a:r>
          </a:p>
          <a:p>
            <a:pPr marL="342900" marR="0" lvl="0" indent="-342900" algn="just" rtl="1">
              <a:lnSpc>
                <a:spcPct val="115000"/>
              </a:lnSpc>
              <a:spcBef>
                <a:spcPts val="0"/>
              </a:spcBef>
              <a:spcAft>
                <a:spcPts val="0"/>
              </a:spcAft>
              <a:buNone/>
              <a:tabLst>
                <a:tab pos="272415" algn="r"/>
              </a:tabLst>
            </a:pPr>
            <a:r>
              <a:rPr lang="ar-IQ" sz="3200" b="1" dirty="0" smtClean="0">
                <a:latin typeface="Calibri" panose="020F0502020204030204" pitchFamily="34" charset="0"/>
                <a:ea typeface="Calibri" panose="020F0502020204030204" pitchFamily="34" charset="0"/>
                <a:cs typeface="Sakkal Majalla" panose="02000000000000000000" pitchFamily="2" charset="-78"/>
              </a:rPr>
              <a:t> الآخر: قبلت، كان العقد إجارة وإن كان</a:t>
            </a:r>
          </a:p>
          <a:p>
            <a:pPr marL="342900" marR="0" lvl="0" indent="-342900" algn="just" rtl="1">
              <a:lnSpc>
                <a:spcPct val="115000"/>
              </a:lnSpc>
              <a:spcBef>
                <a:spcPts val="0"/>
              </a:spcBef>
              <a:spcAft>
                <a:spcPts val="0"/>
              </a:spcAft>
              <a:buNone/>
              <a:tabLst>
                <a:tab pos="272415" algn="r"/>
              </a:tabLst>
            </a:pPr>
            <a:r>
              <a:rPr lang="ar-IQ" sz="3200" b="1" dirty="0" smtClean="0">
                <a:latin typeface="Calibri" panose="020F0502020204030204" pitchFamily="34" charset="0"/>
                <a:ea typeface="Calibri" panose="020F0502020204030204" pitchFamily="34" charset="0"/>
                <a:cs typeface="Sakkal Majalla" panose="02000000000000000000" pitchFamily="2" charset="-78"/>
              </a:rPr>
              <a:t> بصيغة الإعارة. </a:t>
            </a:r>
            <a:endParaRPr lang="en-US" sz="2400" b="1" dirty="0" smtClean="0">
              <a:latin typeface="Calibri" panose="020F0502020204030204" pitchFamily="34" charset="0"/>
              <a:ea typeface="Calibri" panose="020F0502020204030204" pitchFamily="34" charset="0"/>
              <a:cs typeface="Arial" panose="020B0604020202020204" pitchFamily="34" charset="0"/>
            </a:endParaRPr>
          </a:p>
          <a:p>
            <a:pPr>
              <a:buNone/>
            </a:pPr>
            <a:endParaRPr lang="en-US" dirty="0"/>
          </a:p>
        </p:txBody>
      </p:sp>
      <p:pic>
        <p:nvPicPr>
          <p:cNvPr id="1026" name="Picture 2" descr="سعر سيارة جي كلاس في السعودية.. رائعة وتسير بسرعة على الطريق"/>
          <p:cNvPicPr>
            <a:picLocks noChangeAspect="1" noChangeArrowheads="1"/>
          </p:cNvPicPr>
          <p:nvPr/>
        </p:nvPicPr>
        <p:blipFill>
          <a:blip r:embed="rId2" cstate="print"/>
          <a:srcRect/>
          <a:stretch>
            <a:fillRect/>
          </a:stretch>
        </p:blipFill>
        <p:spPr bwMode="auto">
          <a:xfrm>
            <a:off x="251520" y="2708920"/>
            <a:ext cx="3960440" cy="345638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424936" cy="792088"/>
          </a:xfrm>
          <a:solidFill>
            <a:schemeClr val="accent1">
              <a:lumMod val="20000"/>
              <a:lumOff val="80000"/>
            </a:schemeClr>
          </a:solidFill>
        </p:spPr>
        <p:txBody>
          <a:bodyPr>
            <a:noAutofit/>
          </a:bodyPr>
          <a:lstStyle/>
          <a:p>
            <a:pPr algn="ctr"/>
            <a:r>
              <a:rPr lang="ar-IQ" dirty="0" smtClean="0"/>
              <a:t>القاعدة الثالثة الأصل في الكلام الحقيقة</a:t>
            </a:r>
            <a:endParaRPr lang="en-US" dirty="0"/>
          </a:p>
        </p:txBody>
      </p:sp>
      <p:sp>
        <p:nvSpPr>
          <p:cNvPr id="4" name="Slide Number Placeholder 3"/>
          <p:cNvSpPr>
            <a:spLocks noGrp="1"/>
          </p:cNvSpPr>
          <p:nvPr>
            <p:ph type="sldNum" sz="quarter" idx="12"/>
          </p:nvPr>
        </p:nvSpPr>
        <p:spPr/>
        <p:txBody>
          <a:bodyPr>
            <a:normAutofit/>
          </a:bodyPr>
          <a:lstStyle/>
          <a:p>
            <a:fld id="{04B81E59-9D79-4EE7-A6CF-7EFA87774B78}" type="slidenum">
              <a:rPr lang="ar-SA" smtClean="0"/>
              <a:pPr/>
              <a:t>38</a:t>
            </a:fld>
            <a:endParaRPr lang="ar-SA"/>
          </a:p>
        </p:txBody>
      </p:sp>
      <p:sp>
        <p:nvSpPr>
          <p:cNvPr id="3" name="Content Placeholder 2"/>
          <p:cNvSpPr>
            <a:spLocks noGrp="1"/>
          </p:cNvSpPr>
          <p:nvPr>
            <p:ph sz="quarter" idx="1"/>
          </p:nvPr>
        </p:nvSpPr>
        <p:spPr>
          <a:xfrm>
            <a:off x="0" y="1556792"/>
            <a:ext cx="8892480" cy="5112568"/>
          </a:xfrm>
        </p:spPr>
        <p:txBody>
          <a:bodyPr>
            <a:noAutofit/>
          </a:bodyPr>
          <a:lstStyle/>
          <a:p>
            <a:pPr algn="r" rtl="1" fontAlgn="t">
              <a:buNone/>
            </a:pPr>
            <a:r>
              <a:rPr lang="ar-IQ" dirty="0" smtClean="0"/>
              <a:t>- الحقيقة و المجاز: </a:t>
            </a:r>
          </a:p>
          <a:p>
            <a:pPr algn="r" rtl="1" fontAlgn="t">
              <a:buNone/>
            </a:pPr>
            <a:r>
              <a:rPr lang="ar-IQ" dirty="0" smtClean="0"/>
              <a:t>الحقيقة: استعمال اللفظ في المعنى الذي وضع له مثل كلمة (أسد) للحيوان المعروف , و المجاز: استعمال اللفظ في غير ما وضع له بشرط أن يكون بين المعنى الحقيقي و المعنى المجازي علاقة مع وجود قرينة صارفة عن إرادة المعنى الحقيقي كإطلاق كلمة (نور) على الأسلام أو العلم. </a:t>
            </a:r>
          </a:p>
          <a:p>
            <a:pPr algn="r" rtl="1" fontAlgn="t">
              <a:buNone/>
            </a:pPr>
            <a:r>
              <a:rPr lang="ar-IQ" dirty="0" smtClean="0"/>
              <a:t>-</a:t>
            </a:r>
            <a:r>
              <a:rPr lang="ar-IQ" sz="2800" dirty="0" smtClean="0">
                <a:solidFill>
                  <a:srgbClr val="0070C0"/>
                </a:solidFill>
              </a:rPr>
              <a:t> شرح القاعدة: </a:t>
            </a:r>
            <a:endParaRPr lang="ar-IQ" dirty="0" smtClean="0">
              <a:solidFill>
                <a:srgbClr val="0070C0"/>
              </a:solidFill>
            </a:endParaRPr>
          </a:p>
          <a:p>
            <a:pPr algn="r" rtl="1" fontAlgn="t">
              <a:buNone/>
            </a:pPr>
            <a:r>
              <a:rPr lang="ar-IQ" dirty="0" smtClean="0"/>
              <a:t>و معنى القاعدة: أن الراجح حمل الكلام على معناه الحقيقي لا المجازي كلما أمكن ذلك , و على هذا الأساس تفسر عقود الناس و تصرفاتهم , فمن قال: </a:t>
            </a:r>
            <a:r>
              <a:rPr lang="ar-IQ" dirty="0" smtClean="0">
                <a:solidFill>
                  <a:srgbClr val="C00000"/>
                </a:solidFill>
              </a:rPr>
              <a:t>و قفت داري على أولادي</a:t>
            </a:r>
            <a:r>
              <a:rPr lang="ar-IQ" dirty="0" smtClean="0"/>
              <a:t> ثم على الفقراء , فإن الوقف ينصرف الى الأولاد الصلبيين و لا يشمل الأحفاد </a:t>
            </a:r>
            <a:r>
              <a:rPr lang="ar-IQ" dirty="0" smtClean="0">
                <a:solidFill>
                  <a:srgbClr val="0070C0"/>
                </a:solidFill>
              </a:rPr>
              <a:t>لأن كلمة (أولادي) حقيقية في الأولاد الصلبيين </a:t>
            </a:r>
            <a:r>
              <a:rPr lang="ar-IQ" dirty="0" smtClean="0"/>
              <a:t>, فمادام للواقف أولاد صلبيون فإن كلمة (أولادي) تنصرف إليهم فقط , ولا يدخل معهم أحفاد الواقف إن وجدوا.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accent1">
              <a:lumMod val="20000"/>
              <a:lumOff val="80000"/>
            </a:schemeClr>
          </a:solidFill>
        </p:spPr>
        <p:txBody>
          <a:bodyPr>
            <a:normAutofit/>
          </a:bodyPr>
          <a:lstStyle/>
          <a:p>
            <a:pPr algn="ctr" rtl="1"/>
            <a:r>
              <a:rPr lang="ar-IQ" sz="4400" dirty="0" smtClean="0"/>
              <a:t>من فروع القاعدة و تطبيقاتها: </a:t>
            </a:r>
            <a:endParaRPr lang="en-US" sz="4400" dirty="0"/>
          </a:p>
        </p:txBody>
      </p:sp>
      <p:sp>
        <p:nvSpPr>
          <p:cNvPr id="4" name="Slide Number Placeholder 3"/>
          <p:cNvSpPr>
            <a:spLocks noGrp="1"/>
          </p:cNvSpPr>
          <p:nvPr>
            <p:ph type="sldNum" sz="quarter" idx="12"/>
          </p:nvPr>
        </p:nvSpPr>
        <p:spPr/>
        <p:txBody>
          <a:bodyPr>
            <a:normAutofit/>
          </a:bodyPr>
          <a:lstStyle/>
          <a:p>
            <a:fld id="{04B81E59-9D79-4EE7-A6CF-7EFA87774B78}" type="slidenum">
              <a:rPr lang="ar-SA" smtClean="0"/>
              <a:pPr/>
              <a:t>39</a:t>
            </a:fld>
            <a:endParaRPr lang="ar-SA"/>
          </a:p>
        </p:txBody>
      </p:sp>
      <p:sp>
        <p:nvSpPr>
          <p:cNvPr id="3" name="Content Placeholder 2"/>
          <p:cNvSpPr>
            <a:spLocks noGrp="1"/>
          </p:cNvSpPr>
          <p:nvPr>
            <p:ph sz="quarter" idx="1"/>
          </p:nvPr>
        </p:nvSpPr>
        <p:spPr>
          <a:xfrm>
            <a:off x="323528" y="1447800"/>
            <a:ext cx="8363272" cy="4572000"/>
          </a:xfrm>
        </p:spPr>
        <p:txBody>
          <a:bodyPr>
            <a:normAutofit/>
          </a:bodyPr>
          <a:lstStyle/>
          <a:p>
            <a:pPr algn="r">
              <a:buNone/>
            </a:pPr>
            <a:endParaRPr lang="ar-IQ" dirty="0" smtClean="0"/>
          </a:p>
          <a:p>
            <a:pPr algn="r">
              <a:buNone/>
            </a:pPr>
            <a:r>
              <a:rPr lang="ar-IQ" sz="2800" dirty="0" smtClean="0"/>
              <a:t>1-  لو قال وقفت داري على حفاظ القرآن في بلدي ، </a:t>
            </a:r>
            <a:r>
              <a:rPr lang="ar-IQ" sz="2800" b="1" dirty="0" smtClean="0">
                <a:solidFill>
                  <a:srgbClr val="0070C0"/>
                </a:solidFill>
              </a:rPr>
              <a:t>لم يدخل فيه من كان حافظا ونسي </a:t>
            </a:r>
            <a:r>
              <a:rPr lang="ar-IQ" sz="2800" dirty="0" smtClean="0"/>
              <a:t>، لأنه لا يطلق عليه أنه حافظ إلا مجازا باعتبار ما كان </a:t>
            </a:r>
            <a:endParaRPr lang="ar-IQ" dirty="0" smtClean="0"/>
          </a:p>
          <a:p>
            <a:pPr algn="r">
              <a:buNone/>
            </a:pPr>
            <a:endParaRPr lang="ar-IQ" dirty="0" smtClean="0"/>
          </a:p>
          <a:p>
            <a:pPr algn="r">
              <a:buNone/>
            </a:pPr>
            <a:r>
              <a:rPr lang="ar-IQ" dirty="0" smtClean="0"/>
              <a:t>2- لو حلف أن لا يبيع، ولا يشتري، ولا يؤجر، فلا يحنث إلا عند المباشرة، نعم لو لم يكن مثله لا يباشر، مثل: القاضي، والأمير، والسلطان، فيحنث بالأمر.</a:t>
            </a:r>
            <a:br>
              <a:rPr lang="ar-IQ" dirty="0" smtClean="0"/>
            </a:br>
            <a:r>
              <a:rPr lang="ar-IQ" dirty="0" smtClean="0"/>
              <a:t/>
            </a:r>
            <a:br>
              <a:rPr lang="ar-IQ" dirty="0" smtClean="0"/>
            </a:br>
            <a:r>
              <a:rPr lang="ar-IQ"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a:xfrm>
            <a:off x="1259632" y="332656"/>
            <a:ext cx="6595796" cy="711695"/>
          </a:xfrm>
        </p:spPr>
        <p:txBody>
          <a:bodyPr/>
          <a:lstStyle/>
          <a:p>
            <a:pPr algn="ctr" rtl="1"/>
            <a:r>
              <a:rPr lang="ar-SA" dirty="0"/>
              <a:t>معنى القاعدة الفقهيّة اصطلاحًا</a:t>
            </a:r>
          </a:p>
        </p:txBody>
      </p:sp>
      <p:sp>
        <p:nvSpPr>
          <p:cNvPr id="6" name="مستطيل: زوايا قطرية مستديرة 5">
            <a:extLst>
              <a:ext uri="{FF2B5EF4-FFF2-40B4-BE49-F238E27FC236}">
                <a16:creationId xmlns="" xmlns:a16="http://schemas.microsoft.com/office/drawing/2014/main" id="{19698032-9C5D-4C9F-A53B-A00B490F1BE1}"/>
              </a:ext>
            </a:extLst>
          </p:cNvPr>
          <p:cNvSpPr/>
          <p:nvPr/>
        </p:nvSpPr>
        <p:spPr>
          <a:xfrm>
            <a:off x="4644008" y="1268760"/>
            <a:ext cx="4176464" cy="1152128"/>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2"/>
                </a:solidFill>
                <a:latin typeface="Dubai" panose="020B0503030403030204" pitchFamily="34" charset="-78"/>
                <a:cs typeface="Dubai" panose="020B0503030403030204" pitchFamily="34" charset="-78"/>
              </a:rPr>
              <a:t>القاعدة في الاصطلاح: </a:t>
            </a:r>
            <a:r>
              <a:rPr lang="ar-SA" sz="2400" dirty="0">
                <a:solidFill>
                  <a:schemeClr val="tx2"/>
                </a:solidFill>
                <a:latin typeface="Dubai" panose="020B0503030403030204" pitchFamily="34" charset="-78"/>
                <a:cs typeface="Dubai" panose="020B0503030403030204" pitchFamily="34" charset="-78"/>
              </a:rPr>
              <a:t>«</a:t>
            </a:r>
            <a:r>
              <a:rPr lang="ar-SA" sz="2400" dirty="0">
                <a:solidFill>
                  <a:schemeClr val="bg2">
                    <a:lumMod val="10000"/>
                  </a:schemeClr>
                </a:solidFill>
                <a:latin typeface="Dubai Light" panose="020B0303030403030204" pitchFamily="34" charset="-78"/>
                <a:cs typeface="Dubai Light" panose="020B0303030403030204" pitchFamily="34" charset="-78"/>
              </a:rPr>
              <a:t>الأمر الكلّيّ، الذي ينطبق على جزئيّاتٍ كثيرةٍ، تُفهم أحكامُها منها</a:t>
            </a:r>
            <a:r>
              <a:rPr lang="ar-SA" sz="2400" dirty="0">
                <a:solidFill>
                  <a:schemeClr val="tx2"/>
                </a:solidFill>
                <a:latin typeface="Dubai" panose="020B0503030403030204" pitchFamily="34" charset="-78"/>
                <a:cs typeface="Dubai" panose="020B0503030403030204" pitchFamily="34" charset="-78"/>
              </a:rPr>
              <a:t>».</a:t>
            </a:r>
            <a:endParaRPr lang="en-US" sz="2400" dirty="0">
              <a:solidFill>
                <a:schemeClr val="tx2"/>
              </a:solidFill>
              <a:latin typeface="Dubai" panose="020B0503030403030204" pitchFamily="34" charset="-78"/>
              <a:cs typeface="Dubai" panose="020B0503030403030204" pitchFamily="34" charset="-78"/>
            </a:endParaRPr>
          </a:p>
        </p:txBody>
      </p:sp>
      <p:sp>
        <p:nvSpPr>
          <p:cNvPr id="8" name="مستطيل: زوايا قطرية مستديرة 7">
            <a:extLst>
              <a:ext uri="{FF2B5EF4-FFF2-40B4-BE49-F238E27FC236}">
                <a16:creationId xmlns="" xmlns:a16="http://schemas.microsoft.com/office/drawing/2014/main" id="{38686C53-420C-4757-9E2B-67CC3697D5E5}"/>
              </a:ext>
            </a:extLst>
          </p:cNvPr>
          <p:cNvSpPr/>
          <p:nvPr/>
        </p:nvSpPr>
        <p:spPr>
          <a:xfrm>
            <a:off x="3851920" y="2564904"/>
            <a:ext cx="4536504" cy="809625"/>
          </a:xfrm>
          <a:prstGeom prst="round2Diag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bg2">
                    <a:lumMod val="10000"/>
                  </a:schemeClr>
                </a:solidFill>
                <a:effectLst/>
                <a:latin typeface="Dubai Light" panose="020B0303030403030204" pitchFamily="34" charset="-78"/>
                <a:ea typeface="Times New Roman" panose="02020603050405020304" pitchFamily="18" charset="0"/>
                <a:cs typeface="Dubai Light" panose="020B0303030403030204" pitchFamily="34" charset="-78"/>
              </a:rPr>
              <a:t>«الكلّيّ»:</a:t>
            </a:r>
            <a:r>
              <a:rPr lang="ar-SA" sz="2400" dirty="0">
                <a:solidFill>
                  <a:schemeClr val="bg2">
                    <a:lumMod val="10000"/>
                  </a:schemeClr>
                </a:solidFill>
                <a:effectLst/>
                <a:latin typeface="Dubai Light" panose="020B0303030403030204" pitchFamily="34" charset="-78"/>
                <a:ea typeface="Times New Roman" panose="02020603050405020304" pitchFamily="18" charset="0"/>
                <a:cs typeface="Dubai Light" panose="020B0303030403030204" pitchFamily="34" charset="-78"/>
              </a:rPr>
              <a:t> أي أنّه قد حُكِم فيه على جميع </a:t>
            </a:r>
            <a:r>
              <a:rPr lang="ar-SA" sz="2400" dirty="0" smtClean="0">
                <a:solidFill>
                  <a:schemeClr val="bg2">
                    <a:lumMod val="10000"/>
                  </a:schemeClr>
                </a:solidFill>
                <a:effectLst/>
                <a:latin typeface="Dubai Light" panose="020B0303030403030204" pitchFamily="34" charset="-78"/>
                <a:ea typeface="Times New Roman" panose="02020603050405020304" pitchFamily="18" charset="0"/>
                <a:cs typeface="Dubai Light" panose="020B0303030403030204" pitchFamily="34" charset="-78"/>
              </a:rPr>
              <a:t>أفراد</a:t>
            </a:r>
            <a:r>
              <a:rPr lang="ar-IQ" sz="2400" dirty="0" smtClean="0">
                <a:solidFill>
                  <a:schemeClr val="bg2">
                    <a:lumMod val="10000"/>
                  </a:schemeClr>
                </a:solidFill>
                <a:effectLst/>
                <a:latin typeface="Dubai Light" panose="020B0303030403030204" pitchFamily="34" charset="-78"/>
                <a:ea typeface="Times New Roman" panose="02020603050405020304" pitchFamily="18" charset="0"/>
                <a:cs typeface="Dubai Light" panose="020B0303030403030204" pitchFamily="34" charset="-78"/>
              </a:rPr>
              <a:t>ه</a:t>
            </a:r>
            <a:endParaRPr lang="en-US" sz="2400" dirty="0">
              <a:solidFill>
                <a:schemeClr val="bg2">
                  <a:lumMod val="10000"/>
                </a:schemeClr>
              </a:solidFill>
              <a:latin typeface="Dubai Light" panose="020B0303030403030204" pitchFamily="34" charset="-78"/>
              <a:cs typeface="Dubai Light" panose="020B0303030403030204" pitchFamily="34" charset="-78"/>
            </a:endParaRPr>
          </a:p>
        </p:txBody>
      </p:sp>
      <p:sp>
        <p:nvSpPr>
          <p:cNvPr id="9" name="مستطيل: زوايا قطرية مستديرة 8">
            <a:extLst>
              <a:ext uri="{FF2B5EF4-FFF2-40B4-BE49-F238E27FC236}">
                <a16:creationId xmlns="" xmlns:a16="http://schemas.microsoft.com/office/drawing/2014/main" id="{64E4B164-BABB-4AFD-9C69-E389B2BC6774}"/>
              </a:ext>
            </a:extLst>
          </p:cNvPr>
          <p:cNvSpPr/>
          <p:nvPr/>
        </p:nvSpPr>
        <p:spPr>
          <a:xfrm>
            <a:off x="3779912" y="3501008"/>
            <a:ext cx="4515458" cy="1008112"/>
          </a:xfrm>
          <a:prstGeom prst="round2Diag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ar-SA" sz="2400" b="1" dirty="0">
                <a:solidFill>
                  <a:schemeClr val="bg2">
                    <a:lumMod val="10000"/>
                  </a:schemeClr>
                </a:solidFill>
                <a:effectLst/>
                <a:latin typeface="Dubai Light" panose="020B0303030403030204" pitchFamily="34" charset="-78"/>
                <a:ea typeface="Times New Roman" panose="02020603050405020304" pitchFamily="18" charset="0"/>
                <a:cs typeface="Dubai Light" panose="020B0303030403030204" pitchFamily="34" charset="-78"/>
              </a:rPr>
              <a:t>«ينطبق على جزئيّاتٍ كثيرةٍ»: </a:t>
            </a:r>
            <a:r>
              <a:rPr lang="ar-SA" sz="2400" dirty="0">
                <a:solidFill>
                  <a:schemeClr val="bg2">
                    <a:lumMod val="10000"/>
                  </a:schemeClr>
                </a:solidFill>
                <a:effectLst/>
                <a:latin typeface="Dubai Light" panose="020B0303030403030204" pitchFamily="34" charset="-78"/>
                <a:ea typeface="Times New Roman" panose="02020603050405020304" pitchFamily="18" charset="0"/>
                <a:cs typeface="Dubai Light" panose="020B0303030403030204" pitchFamily="34" charset="-78"/>
              </a:rPr>
              <a:t>بيانٌ لمعنى الكلي، فإذا لم يندرج ضمن الأمر جزئيّات كثيرةٌ؛ فلا يُعتبر قاعدةً.</a:t>
            </a:r>
            <a:endParaRPr lang="en-US" sz="24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0" name="مستطيل: زوايا قطرية مستديرة 9">
            <a:extLst>
              <a:ext uri="{FF2B5EF4-FFF2-40B4-BE49-F238E27FC236}">
                <a16:creationId xmlns="" xmlns:a16="http://schemas.microsoft.com/office/drawing/2014/main" id="{1E3371B3-0153-4E51-948F-8392AC36F871}"/>
              </a:ext>
            </a:extLst>
          </p:cNvPr>
          <p:cNvSpPr/>
          <p:nvPr/>
        </p:nvSpPr>
        <p:spPr>
          <a:xfrm>
            <a:off x="3779912" y="4653136"/>
            <a:ext cx="4515458" cy="864096"/>
          </a:xfrm>
          <a:prstGeom prst="round2Diag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bg2">
                    <a:lumMod val="10000"/>
                  </a:schemeClr>
                </a:solidFill>
                <a:effectLst/>
                <a:latin typeface="Dubai Light" panose="020B0303030403030204" pitchFamily="34" charset="-78"/>
                <a:ea typeface="Times New Roman" panose="02020603050405020304" pitchFamily="18" charset="0"/>
                <a:cs typeface="Dubai Light" panose="020B0303030403030204" pitchFamily="34" charset="-78"/>
              </a:rPr>
              <a:t>«الجزئيّات»: </a:t>
            </a:r>
            <a:r>
              <a:rPr lang="ar-SA" sz="2400" dirty="0">
                <a:solidFill>
                  <a:schemeClr val="bg2">
                    <a:lumMod val="10000"/>
                  </a:schemeClr>
                </a:solidFill>
                <a:effectLst/>
                <a:latin typeface="Dubai Light" panose="020B0303030403030204" pitchFamily="34" charset="-78"/>
                <a:ea typeface="Times New Roman" panose="02020603050405020304" pitchFamily="18" charset="0"/>
                <a:cs typeface="Dubai Light" panose="020B0303030403030204" pitchFamily="34" charset="-78"/>
              </a:rPr>
              <a:t>فروع القاعدة وتطبيقاتها.</a:t>
            </a:r>
            <a:endParaRPr lang="en-US" sz="24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1" name="مستطيل: زوايا قطرية مستديرة 10">
            <a:extLst>
              <a:ext uri="{FF2B5EF4-FFF2-40B4-BE49-F238E27FC236}">
                <a16:creationId xmlns="" xmlns:a16="http://schemas.microsoft.com/office/drawing/2014/main" id="{29CEB0EF-A077-4C31-8B1C-65F520C60F43}"/>
              </a:ext>
            </a:extLst>
          </p:cNvPr>
          <p:cNvSpPr/>
          <p:nvPr/>
        </p:nvSpPr>
        <p:spPr>
          <a:xfrm>
            <a:off x="3851920" y="5733256"/>
            <a:ext cx="4443450" cy="809625"/>
          </a:xfrm>
          <a:prstGeom prst="round2Diag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bg2">
                    <a:lumMod val="10000"/>
                  </a:schemeClr>
                </a:solidFill>
                <a:effectLst/>
                <a:latin typeface="Dubai Light" panose="020B0303030403030204" pitchFamily="34" charset="-78"/>
                <a:ea typeface="Times New Roman" panose="02020603050405020304" pitchFamily="18" charset="0"/>
                <a:cs typeface="Dubai Light" panose="020B0303030403030204" pitchFamily="34" charset="-78"/>
              </a:rPr>
              <a:t>«تُفهم أحكامُها منها»: </a:t>
            </a:r>
            <a:r>
              <a:rPr lang="ar-SA" sz="2400" dirty="0">
                <a:solidFill>
                  <a:schemeClr val="bg2">
                    <a:lumMod val="10000"/>
                  </a:schemeClr>
                </a:solidFill>
                <a:effectLst/>
                <a:latin typeface="Dubai Light" panose="020B0303030403030204" pitchFamily="34" charset="-78"/>
                <a:ea typeface="Times New Roman" panose="02020603050405020304" pitchFamily="18" charset="0"/>
                <a:cs typeface="Dubai Light" panose="020B0303030403030204" pitchFamily="34" charset="-78"/>
              </a:rPr>
              <a:t>أي: أنّ هذه الجزئيّات تُعرف أحكامُها من الأمر الكلّيّ.</a:t>
            </a:r>
            <a:endParaRPr lang="en-US" sz="24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2" name="سهم: لليسار 11">
            <a:extLst>
              <a:ext uri="{FF2B5EF4-FFF2-40B4-BE49-F238E27FC236}">
                <a16:creationId xmlns="" xmlns:a16="http://schemas.microsoft.com/office/drawing/2014/main" id="{36FD34E1-F41D-4BA5-911E-70118D68B639}"/>
              </a:ext>
            </a:extLst>
          </p:cNvPr>
          <p:cNvSpPr/>
          <p:nvPr/>
        </p:nvSpPr>
        <p:spPr>
          <a:xfrm>
            <a:off x="3643312" y="1581150"/>
            <a:ext cx="928688" cy="461022"/>
          </a:xfrm>
          <a:prstGeom prst="leftArrow">
            <a:avLst/>
          </a:prstGeom>
          <a:solidFill>
            <a:schemeClr val="accent1">
              <a:lumMod val="60000"/>
              <a:lumOff val="40000"/>
            </a:schemeClr>
          </a:solidFill>
          <a:ln>
            <a:solidFill>
              <a:srgbClr val="B9B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مستطيل: زوايا قطرية مستديرة 12">
            <a:extLst>
              <a:ext uri="{FF2B5EF4-FFF2-40B4-BE49-F238E27FC236}">
                <a16:creationId xmlns="" xmlns:a16="http://schemas.microsoft.com/office/drawing/2014/main" id="{29298267-9E52-4C8E-99BB-5F222C3A6B0E}"/>
              </a:ext>
            </a:extLst>
          </p:cNvPr>
          <p:cNvSpPr/>
          <p:nvPr/>
        </p:nvSpPr>
        <p:spPr>
          <a:xfrm>
            <a:off x="0" y="1124745"/>
            <a:ext cx="3707904" cy="2592288"/>
          </a:xfrm>
          <a:prstGeom prst="round2Diag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ar-SA" sz="2400" dirty="0">
                <a:solidFill>
                  <a:schemeClr val="tx2"/>
                </a:solidFill>
                <a:effectLst/>
                <a:latin typeface="Dubai" panose="020B0503030403030204" pitchFamily="34" charset="-78"/>
                <a:ea typeface="Times New Roman" panose="02020603050405020304" pitchFamily="18" charset="0"/>
                <a:cs typeface="Dubai" panose="020B0503030403030204" pitchFamily="34" charset="-78"/>
              </a:rPr>
              <a:t>انتُقِد لفظ «الأمر» في التّعريف؛ </a:t>
            </a:r>
            <a:r>
              <a:rPr lang="ar-SA" sz="2400" dirty="0">
                <a:solidFill>
                  <a:schemeClr val="bg2">
                    <a:lumMod val="10000"/>
                  </a:schemeClr>
                </a:solidFill>
                <a:effectLst/>
                <a:latin typeface="Dubai Light" panose="020B0303030403030204" pitchFamily="34" charset="-78"/>
                <a:ea typeface="Times New Roman" panose="02020603050405020304" pitchFamily="18" charset="0"/>
                <a:cs typeface="Dubai Light" panose="020B0303030403030204" pitchFamily="34" charset="-78"/>
              </a:rPr>
              <a:t>بأنّ فيه تعميمًا لا يُراد، فهو يشمل المفردات الكلّيّة التي لا تكون قواعد</a:t>
            </a:r>
            <a:r>
              <a:rPr lang="ar-SA" sz="2400" b="1" dirty="0">
                <a:solidFill>
                  <a:schemeClr val="bg2">
                    <a:lumMod val="10000"/>
                  </a:schemeClr>
                </a:solidFill>
                <a:effectLst/>
                <a:latin typeface="Dubai Light" panose="020B0303030403030204" pitchFamily="34" charset="-78"/>
                <a:ea typeface="Times New Roman" panose="02020603050405020304" pitchFamily="18" charset="0"/>
                <a:cs typeface="Dubai Light" panose="020B0303030403030204" pitchFamily="34" charset="-78"/>
              </a:rPr>
              <a:t>.</a:t>
            </a:r>
          </a:p>
          <a:p>
            <a:pPr algn="ctr">
              <a:lnSpc>
                <a:spcPts val="2600"/>
              </a:lnSpc>
            </a:pPr>
            <a:r>
              <a:rPr lang="ar-SA" sz="2400" dirty="0">
                <a:solidFill>
                  <a:srgbClr val="0070C0"/>
                </a:solidFill>
                <a:latin typeface="Dubai" panose="020B0503030403030204" pitchFamily="34" charset="-78"/>
                <a:cs typeface="Dubai" panose="020B0503030403030204" pitchFamily="34" charset="-78"/>
              </a:rPr>
              <a:t>وقولهم: «تُفهم أحكامها منها»: </a:t>
            </a:r>
            <a:r>
              <a:rPr lang="ar-SA" sz="2400" dirty="0">
                <a:solidFill>
                  <a:schemeClr val="bg2">
                    <a:lumMod val="10000"/>
                  </a:schemeClr>
                </a:solidFill>
                <a:latin typeface="Dubai Light" panose="020B0303030403030204" pitchFamily="34" charset="-78"/>
                <a:cs typeface="Dubai Light" panose="020B0303030403030204" pitchFamily="34" charset="-78"/>
              </a:rPr>
              <a:t>لا حاجة له؛ لأنّه يُمثّل ثمرة القاعدة، وثمرة الشّيء لا تدخل في تعريفه.</a:t>
            </a:r>
            <a:endParaRPr lang="en-US" sz="2400" dirty="0">
              <a:solidFill>
                <a:schemeClr val="bg2">
                  <a:lumMod val="10000"/>
                </a:schemeClr>
              </a:solidFill>
              <a:latin typeface="Dubai Light" panose="020B0303030403030204" pitchFamily="34" charset="-78"/>
              <a:cs typeface="Dubai Light" panose="020B0303030403030204" pitchFamily="34" charset="-78"/>
            </a:endParaRPr>
          </a:p>
        </p:txBody>
      </p:sp>
      <p:cxnSp>
        <p:nvCxnSpPr>
          <p:cNvPr id="17" name="موصل: على شكل مرفق 16">
            <a:extLst>
              <a:ext uri="{FF2B5EF4-FFF2-40B4-BE49-F238E27FC236}">
                <a16:creationId xmlns="" xmlns:a16="http://schemas.microsoft.com/office/drawing/2014/main" id="{1DA89E10-AA48-4C30-ABC6-0A3B7289FFF8}"/>
              </a:ext>
            </a:extLst>
          </p:cNvPr>
          <p:cNvCxnSpPr>
            <a:endCxn id="8" idx="0"/>
          </p:cNvCxnSpPr>
          <p:nvPr/>
        </p:nvCxnSpPr>
        <p:spPr>
          <a:xfrm rot="5400000">
            <a:off x="8149295" y="2594484"/>
            <a:ext cx="614363" cy="136103"/>
          </a:xfrm>
          <a:prstGeom prst="bentConnector2">
            <a:avLst/>
          </a:prstGeom>
          <a:ln w="19050">
            <a:solidFill>
              <a:srgbClr val="B9B82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موصل: على شكل مرفق 18">
            <a:extLst>
              <a:ext uri="{FF2B5EF4-FFF2-40B4-BE49-F238E27FC236}">
                <a16:creationId xmlns="" xmlns:a16="http://schemas.microsoft.com/office/drawing/2014/main" id="{8A037CDD-C3A4-476A-A243-4B9C138B88F0}"/>
              </a:ext>
            </a:extLst>
          </p:cNvPr>
          <p:cNvCxnSpPr>
            <a:endCxn id="9" idx="0"/>
          </p:cNvCxnSpPr>
          <p:nvPr/>
        </p:nvCxnSpPr>
        <p:spPr>
          <a:xfrm rot="5400000">
            <a:off x="7590245" y="3070781"/>
            <a:ext cx="1639409" cy="229157"/>
          </a:xfrm>
          <a:prstGeom prst="bentConnector2">
            <a:avLst/>
          </a:prstGeom>
          <a:ln w="19050">
            <a:solidFill>
              <a:srgbClr val="B9B82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موصل: على شكل مرفق 20">
            <a:extLst>
              <a:ext uri="{FF2B5EF4-FFF2-40B4-BE49-F238E27FC236}">
                <a16:creationId xmlns="" xmlns:a16="http://schemas.microsoft.com/office/drawing/2014/main" id="{C8D26D27-1530-4DD9-85FD-9BC7B50987DC}"/>
              </a:ext>
            </a:extLst>
          </p:cNvPr>
          <p:cNvCxnSpPr>
            <a:endCxn id="10" idx="0"/>
          </p:cNvCxnSpPr>
          <p:nvPr/>
        </p:nvCxnSpPr>
        <p:spPr>
          <a:xfrm rot="5400000">
            <a:off x="7153977" y="3714652"/>
            <a:ext cx="2511926" cy="229139"/>
          </a:xfrm>
          <a:prstGeom prst="bentConnector2">
            <a:avLst/>
          </a:prstGeom>
          <a:ln w="19050">
            <a:solidFill>
              <a:srgbClr val="B9B82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موصل: على شكل مرفق 22">
            <a:extLst>
              <a:ext uri="{FF2B5EF4-FFF2-40B4-BE49-F238E27FC236}">
                <a16:creationId xmlns="" xmlns:a16="http://schemas.microsoft.com/office/drawing/2014/main" id="{F76E09A6-AC61-4EB9-8743-AA2354776015}"/>
              </a:ext>
            </a:extLst>
          </p:cNvPr>
          <p:cNvCxnSpPr/>
          <p:nvPr/>
        </p:nvCxnSpPr>
        <p:spPr>
          <a:xfrm rot="5400000">
            <a:off x="6714497" y="4238831"/>
            <a:ext cx="3432971" cy="229133"/>
          </a:xfrm>
          <a:prstGeom prst="bentConnector2">
            <a:avLst/>
          </a:prstGeom>
          <a:ln w="19050">
            <a:solidFill>
              <a:srgbClr val="B9B822"/>
            </a:solidFill>
            <a:tailEnd type="triangle"/>
          </a:ln>
        </p:spPr>
        <p:style>
          <a:lnRef idx="1">
            <a:schemeClr val="accent1"/>
          </a:lnRef>
          <a:fillRef idx="0">
            <a:schemeClr val="accent1"/>
          </a:fillRef>
          <a:effectRef idx="0">
            <a:schemeClr val="accent1"/>
          </a:effectRef>
          <a:fontRef idx="minor">
            <a:schemeClr val="tx1"/>
          </a:fontRef>
        </p:style>
      </p:cxnSp>
      <p:sp>
        <p:nvSpPr>
          <p:cNvPr id="24" name="مستطيل: زوايا قطرية مستديرة 23">
            <a:extLst>
              <a:ext uri="{FF2B5EF4-FFF2-40B4-BE49-F238E27FC236}">
                <a16:creationId xmlns="" xmlns:a16="http://schemas.microsoft.com/office/drawing/2014/main" id="{3966488F-B667-403D-B1C9-FE93F099238B}"/>
              </a:ext>
            </a:extLst>
          </p:cNvPr>
          <p:cNvSpPr/>
          <p:nvPr/>
        </p:nvSpPr>
        <p:spPr>
          <a:xfrm>
            <a:off x="251520" y="4293096"/>
            <a:ext cx="3384376" cy="1800200"/>
          </a:xfrm>
          <a:prstGeom prst="round2Diag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600"/>
              </a:lnSpc>
            </a:pPr>
            <a:r>
              <a:rPr lang="ar-SA" sz="2400" dirty="0">
                <a:solidFill>
                  <a:schemeClr val="tx1"/>
                </a:solidFill>
                <a:latin typeface="Dubai" panose="020B0503030403030204" pitchFamily="34" charset="-78"/>
                <a:cs typeface="Dubai" panose="020B0503030403030204" pitchFamily="34" charset="-78"/>
              </a:rPr>
              <a:t>الأنسب في تعريف القاعدة أنّها:</a:t>
            </a:r>
          </a:p>
          <a:p>
            <a:pPr algn="ctr">
              <a:lnSpc>
                <a:spcPts val="3600"/>
              </a:lnSpc>
            </a:pPr>
            <a:r>
              <a:rPr lang="ar-SA" sz="2400" b="1" dirty="0">
                <a:solidFill>
                  <a:schemeClr val="bg2">
                    <a:lumMod val="10000"/>
                  </a:schemeClr>
                </a:solidFill>
                <a:latin typeface="Dubai Light" panose="020B0303030403030204" pitchFamily="34" charset="-78"/>
                <a:cs typeface="Dubai Light" panose="020B0303030403030204" pitchFamily="34" charset="-78"/>
              </a:rPr>
              <a:t>«حكمٌ كلّيٌّ». </a:t>
            </a:r>
          </a:p>
          <a:p>
            <a:pPr algn="ctr">
              <a:lnSpc>
                <a:spcPts val="3600"/>
              </a:lnSpc>
            </a:pPr>
            <a:r>
              <a:rPr lang="ar-SA" sz="2400" b="1" dirty="0">
                <a:solidFill>
                  <a:schemeClr val="bg2">
                    <a:lumMod val="10000"/>
                  </a:schemeClr>
                </a:solidFill>
                <a:latin typeface="Dubai Light" panose="020B0303030403030204" pitchFamily="34" charset="-78"/>
                <a:cs typeface="Dubai Light" panose="020B0303030403030204" pitchFamily="34" charset="-78"/>
              </a:rPr>
              <a:t>ويُراد بالحكم: </a:t>
            </a:r>
            <a:r>
              <a:rPr lang="ar-SA" sz="2400" dirty="0">
                <a:solidFill>
                  <a:srgbClr val="0070C0"/>
                </a:solidFill>
                <a:latin typeface="Dubai Light" panose="020B0303030403030204" pitchFamily="34" charset="-78"/>
                <a:cs typeface="Dubai Light" panose="020B0303030403030204" pitchFamily="34" charset="-78"/>
              </a:rPr>
              <a:t>إثبات أمرٍ لأمرٍ أو نفيه عنه</a:t>
            </a:r>
            <a:r>
              <a:rPr lang="ar-SA" sz="2400" dirty="0">
                <a:solidFill>
                  <a:schemeClr val="bg2">
                    <a:lumMod val="10000"/>
                  </a:schemeClr>
                </a:solidFill>
                <a:latin typeface="Dubai Light" panose="020B0303030403030204" pitchFamily="34" charset="-78"/>
                <a:cs typeface="Dubai Light" panose="020B0303030403030204" pitchFamily="34" charset="-78"/>
              </a:rPr>
              <a:t>.</a:t>
            </a:r>
            <a:endParaRPr lang="en-US" sz="2400" dirty="0">
              <a:solidFill>
                <a:schemeClr val="bg2">
                  <a:lumMod val="10000"/>
                </a:schemeClr>
              </a:solidFill>
              <a:latin typeface="Dubai Light" panose="020B0303030403030204" pitchFamily="34" charset="-78"/>
              <a:cs typeface="Dubai Light" panose="020B0303030403030204" pitchFamily="34" charset="-78"/>
            </a:endParaRPr>
          </a:p>
        </p:txBody>
      </p:sp>
      <p:sp>
        <p:nvSpPr>
          <p:cNvPr id="25" name="سهم: لليسار 24">
            <a:extLst>
              <a:ext uri="{FF2B5EF4-FFF2-40B4-BE49-F238E27FC236}">
                <a16:creationId xmlns="" xmlns:a16="http://schemas.microsoft.com/office/drawing/2014/main" id="{4845310D-C1D0-4306-B562-AB0B24DF1D90}"/>
              </a:ext>
            </a:extLst>
          </p:cNvPr>
          <p:cNvSpPr/>
          <p:nvPr/>
        </p:nvSpPr>
        <p:spPr>
          <a:xfrm rot="16200000">
            <a:off x="1569057" y="3839656"/>
            <a:ext cx="511466" cy="266217"/>
          </a:xfrm>
          <a:prstGeom prst="leftArrow">
            <a:avLst/>
          </a:prstGeom>
          <a:solidFill>
            <a:schemeClr val="accent1">
              <a:lumMod val="60000"/>
              <a:lumOff val="40000"/>
            </a:schemeClr>
          </a:solidFill>
          <a:ln>
            <a:solidFill>
              <a:srgbClr val="B9B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4"/>
          <p:cNvSpPr txBox="1">
            <a:spLocks/>
          </p:cNvSpPr>
          <p:nvPr/>
        </p:nvSpPr>
        <p:spPr>
          <a:xfrm>
            <a:off x="0" y="6165304"/>
            <a:ext cx="762000" cy="365125"/>
          </a:xfrm>
          <a:prstGeom prst="ellipse">
            <a:avLst/>
          </a:prstGeom>
          <a:solidFill>
            <a:srgbClr val="C00000"/>
          </a:solid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B81E59-9D79-4EE7-A6CF-7EFA87774B78}" type="slidenum">
              <a:rPr kumimoji="0" lang="ar-SA" sz="2000" b="1"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ar-SA"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4424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260648"/>
            <a:ext cx="8229600" cy="1287016"/>
          </a:xfrm>
          <a:solidFill>
            <a:schemeClr val="accent1">
              <a:lumMod val="20000"/>
              <a:lumOff val="80000"/>
            </a:schemeClr>
          </a:solidFill>
        </p:spPr>
        <p:txBody>
          <a:bodyPr>
            <a:normAutofit fontScale="90000"/>
          </a:bodyPr>
          <a:lstStyle/>
          <a:p>
            <a:pPr algn="ctr"/>
            <a:r>
              <a:rPr lang="ar-IQ" sz="4400" dirty="0" smtClean="0"/>
              <a:t>القاعدة الرابعة : إذا تعذرت الحقيقة يصار إلى المجاز  </a:t>
            </a:r>
            <a:endParaRPr lang="en-US" sz="4400" dirty="0"/>
          </a:p>
        </p:txBody>
      </p:sp>
      <p:sp>
        <p:nvSpPr>
          <p:cNvPr id="4" name="Slide Number Placeholder 3"/>
          <p:cNvSpPr>
            <a:spLocks noGrp="1"/>
          </p:cNvSpPr>
          <p:nvPr>
            <p:ph type="sldNum" sz="quarter" idx="12"/>
          </p:nvPr>
        </p:nvSpPr>
        <p:spPr/>
        <p:txBody>
          <a:bodyPr>
            <a:normAutofit/>
          </a:bodyPr>
          <a:lstStyle/>
          <a:p>
            <a:fld id="{04B81E59-9D79-4EE7-A6CF-7EFA87774B78}" type="slidenum">
              <a:rPr lang="ar-SA" smtClean="0"/>
              <a:pPr/>
              <a:t>40</a:t>
            </a:fld>
            <a:endParaRPr lang="ar-SA"/>
          </a:p>
        </p:txBody>
      </p:sp>
      <p:sp>
        <p:nvSpPr>
          <p:cNvPr id="3" name="Content Placeholder 2"/>
          <p:cNvSpPr>
            <a:spLocks noGrp="1"/>
          </p:cNvSpPr>
          <p:nvPr>
            <p:ph sz="quarter" idx="1"/>
          </p:nvPr>
        </p:nvSpPr>
        <p:spPr>
          <a:xfrm>
            <a:off x="251520" y="1935480"/>
            <a:ext cx="8640960" cy="4589864"/>
          </a:xfrm>
        </p:spPr>
        <p:txBody>
          <a:bodyPr>
            <a:normAutofit fontScale="85000" lnSpcReduction="20000"/>
          </a:bodyPr>
          <a:lstStyle/>
          <a:p>
            <a:pPr algn="r" rtl="1">
              <a:buNone/>
            </a:pPr>
            <a:r>
              <a:rPr lang="ar-IQ" sz="3100" dirty="0" smtClean="0"/>
              <a:t>المقصود بتعذر الحقيقة عدم إمكان حمل الكلام على معناه الحقيقي ، وعدم الإمكان هذا لعدم وجود هذه الحقيقة في الخارج ، فيحمل الكلام على معناه  المجازي ، </a:t>
            </a:r>
            <a:r>
              <a:rPr lang="ar-IQ" sz="3100" b="1" dirty="0" smtClean="0">
                <a:solidFill>
                  <a:srgbClr val="0070C0"/>
                </a:solidFill>
              </a:rPr>
              <a:t>كما لو قال وقفت داري هذه على أولادي </a:t>
            </a:r>
            <a:r>
              <a:rPr lang="ar-IQ" sz="3100" dirty="0" smtClean="0"/>
              <a:t>، </a:t>
            </a:r>
            <a:r>
              <a:rPr lang="ar-IQ" sz="3100" b="1" dirty="0" smtClean="0">
                <a:solidFill>
                  <a:srgbClr val="C00000"/>
                </a:solidFill>
              </a:rPr>
              <a:t>ولم يكن عنده أولاد صلبيون </a:t>
            </a:r>
            <a:r>
              <a:rPr lang="ar-IQ" sz="3100" dirty="0" smtClean="0"/>
              <a:t>وإنما عنده أحفاد كأولاد ابنه ، فإن وقفه يحمل عليهم، وإن كان لفظ (أولاده) يحمل على أولاده الصلبيين على وجه الحقيقة غير ممكن لعدم وجود أولاد صلبيين له </a:t>
            </a:r>
          </a:p>
          <a:p>
            <a:pPr algn="r" rtl="1">
              <a:buNone/>
            </a:pPr>
            <a:endParaRPr lang="ar-IQ" sz="3100" dirty="0" smtClean="0"/>
          </a:p>
          <a:p>
            <a:pPr algn="r" rtl="1">
              <a:buNone/>
            </a:pPr>
            <a:endParaRPr lang="ar-IQ" sz="3100" dirty="0" smtClean="0"/>
          </a:p>
          <a:p>
            <a:pPr algn="r" rtl="1">
              <a:buNone/>
            </a:pPr>
            <a:r>
              <a:rPr lang="ar-IQ" sz="3100" dirty="0" smtClean="0"/>
              <a:t>واعتبارالمعنى المجازي، وحمل الكلام عليه لا عليها، إذا هجرت باستعمال اللفظ في معناه المجازي  دون الحقيقي  كما في قول الحالف: والله لا آكل من هذه الشجرة ، فيحمل كلامه على الأكل من ثمارها فيحنث إن أكل من ثمارها ، وإن كان مجازا  ولا يحنث إذا كان أكل من ورقها وأغصانها ، وإن كان حقيقة ، لأن المراد هو المعنى المجازي في الاستعمال لا الحقيقي  </a:t>
            </a:r>
            <a:endParaRPr lang="en-US" sz="3100" dirty="0"/>
          </a:p>
        </p:txBody>
      </p:sp>
      <p:sp>
        <p:nvSpPr>
          <p:cNvPr id="6" name="Title 1"/>
          <p:cNvSpPr txBox="1">
            <a:spLocks/>
          </p:cNvSpPr>
          <p:nvPr/>
        </p:nvSpPr>
        <p:spPr>
          <a:xfrm>
            <a:off x="3347864" y="3861048"/>
            <a:ext cx="5508104" cy="432048"/>
          </a:xfrm>
          <a:prstGeom prst="rect">
            <a:avLst/>
          </a:prstGeom>
          <a:solidFill>
            <a:schemeClr val="accent5">
              <a:lumMod val="20000"/>
              <a:lumOff val="80000"/>
            </a:schemeClr>
          </a:solidFill>
        </p:spPr>
        <p:txBody>
          <a:bodyPr bIns="91440" anchor="b" anchorCtr="0">
            <a:noAutofit/>
          </a:bodyPr>
          <a:lstStyle/>
          <a:p>
            <a:pPr algn="r" rtl="1">
              <a:buNone/>
            </a:pPr>
            <a:r>
              <a:rPr lang="ar-IQ" sz="2800" b="1" dirty="0" smtClean="0">
                <a:solidFill>
                  <a:schemeClr val="bg2">
                    <a:lumMod val="50000"/>
                  </a:schemeClr>
                </a:solidFill>
              </a:rPr>
              <a:t>ويعتبر من قبيل تعذر الحقيقة من جهة تركها: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60648"/>
            <a:ext cx="8496944" cy="1224136"/>
          </a:xfrm>
          <a:solidFill>
            <a:schemeClr val="accent5">
              <a:lumMod val="20000"/>
              <a:lumOff val="80000"/>
            </a:schemeClr>
          </a:solidFill>
        </p:spPr>
        <p:txBody>
          <a:bodyPr>
            <a:noAutofit/>
          </a:bodyPr>
          <a:lstStyle/>
          <a:p>
            <a:pPr algn="ctr" rtl="1"/>
            <a:r>
              <a:rPr lang="ar-IQ" sz="4000" b="1" dirty="0" smtClean="0">
                <a:solidFill>
                  <a:srgbClr val="002060"/>
                </a:solidFill>
              </a:rPr>
              <a:t>وعلى هذا جاءت القاعدة الفقهية: الحقيقة تترك بدلالة العادة</a:t>
            </a:r>
            <a:r>
              <a:rPr lang="ar-IQ" sz="3600" dirty="0" smtClean="0">
                <a:solidFill>
                  <a:srgbClr val="002060"/>
                </a:solidFill>
              </a:rPr>
              <a:t>. </a:t>
            </a:r>
            <a:endParaRPr lang="en-US" sz="3600" dirty="0">
              <a:solidFill>
                <a:srgbClr val="002060"/>
              </a:solidFill>
            </a:endParaRPr>
          </a:p>
        </p:txBody>
      </p:sp>
      <p:sp>
        <p:nvSpPr>
          <p:cNvPr id="4" name="Slide Number Placeholder 3"/>
          <p:cNvSpPr>
            <a:spLocks noGrp="1"/>
          </p:cNvSpPr>
          <p:nvPr>
            <p:ph type="sldNum" sz="quarter" idx="12"/>
          </p:nvPr>
        </p:nvSpPr>
        <p:spPr/>
        <p:txBody>
          <a:bodyPr>
            <a:normAutofit/>
          </a:bodyPr>
          <a:lstStyle/>
          <a:p>
            <a:fld id="{04B81E59-9D79-4EE7-A6CF-7EFA87774B78}" type="slidenum">
              <a:rPr lang="ar-SA" smtClean="0"/>
              <a:pPr/>
              <a:t>41</a:t>
            </a:fld>
            <a:endParaRPr lang="ar-SA" dirty="0"/>
          </a:p>
        </p:txBody>
      </p:sp>
      <p:sp>
        <p:nvSpPr>
          <p:cNvPr id="3" name="Content Placeholder 2"/>
          <p:cNvSpPr>
            <a:spLocks noGrp="1"/>
          </p:cNvSpPr>
          <p:nvPr>
            <p:ph sz="quarter" idx="1"/>
          </p:nvPr>
        </p:nvSpPr>
        <p:spPr>
          <a:xfrm>
            <a:off x="0" y="1556792"/>
            <a:ext cx="8671992" cy="4572000"/>
          </a:xfrm>
        </p:spPr>
        <p:txBody>
          <a:bodyPr/>
          <a:lstStyle/>
          <a:p>
            <a:pPr algn="r" rtl="1" fontAlgn="t">
              <a:buNone/>
            </a:pPr>
            <a:r>
              <a:rPr lang="ar-IQ" b="1" dirty="0" smtClean="0">
                <a:solidFill>
                  <a:srgbClr val="C00000"/>
                </a:solidFill>
              </a:rPr>
              <a:t>ومن أمثلة ترك الحقيقة بدلالة العادة :</a:t>
            </a:r>
          </a:p>
          <a:p>
            <a:pPr algn="r" rtl="1" fontAlgn="t">
              <a:buNone/>
            </a:pPr>
            <a:r>
              <a:rPr lang="ar-IQ" sz="2800" dirty="0" smtClean="0"/>
              <a:t>1- لو وقف بستانه على </a:t>
            </a:r>
            <a:r>
              <a:rPr lang="ar-IQ" sz="2800" dirty="0" smtClean="0">
                <a:solidFill>
                  <a:schemeClr val="bg2">
                    <a:lumMod val="50000"/>
                  </a:schemeClr>
                </a:solidFill>
              </a:rPr>
              <a:t>فقهاء</a:t>
            </a:r>
            <a:r>
              <a:rPr lang="ar-IQ" sz="2800" dirty="0" smtClean="0"/>
              <a:t> بلده دخل فيهم </a:t>
            </a:r>
            <a:r>
              <a:rPr lang="ar-IQ" sz="2800" dirty="0" smtClean="0">
                <a:solidFill>
                  <a:schemeClr val="bg2">
                    <a:lumMod val="50000"/>
                  </a:schemeClr>
                </a:solidFill>
              </a:rPr>
              <a:t>المقلدون</a:t>
            </a:r>
            <a:r>
              <a:rPr lang="ar-IQ" sz="2800" dirty="0" smtClean="0"/>
              <a:t> الذين يعرفون الفقه تقليدا لا اجتهادا؛ لأن لفظ (الفقيه) صار يطلق على المقلد عرفا فينصرف كلام الواقف إليه؛ لأنه هو المتعارف في إطلاقه. </a:t>
            </a:r>
          </a:p>
          <a:p>
            <a:pPr algn="r" rtl="1">
              <a:buNone/>
            </a:pPr>
            <a:endParaRPr lang="en-US" dirty="0"/>
          </a:p>
        </p:txBody>
      </p:sp>
      <p:sp>
        <p:nvSpPr>
          <p:cNvPr id="6" name="Rectangle 5"/>
          <p:cNvSpPr/>
          <p:nvPr/>
        </p:nvSpPr>
        <p:spPr>
          <a:xfrm>
            <a:off x="4788024" y="3933056"/>
            <a:ext cx="4067944" cy="1815882"/>
          </a:xfrm>
          <a:prstGeom prst="rect">
            <a:avLst/>
          </a:prstGeom>
        </p:spPr>
        <p:txBody>
          <a:bodyPr wrap="square">
            <a:spAutoFit/>
          </a:bodyPr>
          <a:lstStyle/>
          <a:p>
            <a:pPr algn="r"/>
            <a:r>
              <a:rPr lang="ar-IQ" sz="2800" dirty="0" smtClean="0"/>
              <a:t>2- حمل قول القائل في حلفه: والله لا أضع قدمي في هذه الدار. </a:t>
            </a:r>
            <a:r>
              <a:rPr lang="ar-IQ" sz="2800" dirty="0" smtClean="0">
                <a:solidFill>
                  <a:srgbClr val="0070C0"/>
                </a:solidFill>
              </a:rPr>
              <a:t>فهو يحنث إذا دخل الدار راكبا </a:t>
            </a:r>
            <a:r>
              <a:rPr lang="ar-IQ" sz="2800" dirty="0" smtClean="0"/>
              <a:t>,و لا يحنثإذا وضع قدمه فيها بدون دخول</a:t>
            </a:r>
            <a:endParaRPr lang="en-US" sz="2800" dirty="0"/>
          </a:p>
        </p:txBody>
      </p:sp>
      <p:pic>
        <p:nvPicPr>
          <p:cNvPr id="38916" name="Picture 4" descr="يلعب راكب الدراجة في المنزل لعبة السباق عبر الإنترنت أثناء ممارسة الرياضة  ليلاً صورة الخلفية والصورة للتنزيل المجاني - Pngtree"/>
          <p:cNvPicPr>
            <a:picLocks noChangeAspect="1" noChangeArrowheads="1"/>
          </p:cNvPicPr>
          <p:nvPr/>
        </p:nvPicPr>
        <p:blipFill>
          <a:blip r:embed="rId2" cstate="print"/>
          <a:srcRect/>
          <a:stretch>
            <a:fillRect/>
          </a:stretch>
        </p:blipFill>
        <p:spPr bwMode="auto">
          <a:xfrm>
            <a:off x="323528" y="3356992"/>
            <a:ext cx="4392488" cy="2952328"/>
          </a:xfrm>
          <a:prstGeom prst="rect">
            <a:avLst/>
          </a:prstGeom>
          <a:noFill/>
          <a:ln>
            <a:solidFill>
              <a:srgbClr val="C00000"/>
            </a:solidFill>
          </a:ln>
        </p:spPr>
      </p:pic>
      <p:sp>
        <p:nvSpPr>
          <p:cNvPr id="9" name="Rectangle 8"/>
          <p:cNvSpPr/>
          <p:nvPr/>
        </p:nvSpPr>
        <p:spPr>
          <a:xfrm>
            <a:off x="2051720" y="5229200"/>
            <a:ext cx="464103" cy="523220"/>
          </a:xfrm>
          <a:prstGeom prst="rect">
            <a:avLst/>
          </a:prstGeom>
          <a:solidFill>
            <a:schemeClr val="tx1">
              <a:lumMod val="85000"/>
              <a:lumOff val="15000"/>
            </a:schemeClr>
          </a:solidFill>
        </p:spPr>
        <p:txBody>
          <a:bodyPr wrap="square" lIns="91440" tIns="45720" rIns="91440" bIns="45720">
            <a:spAutoFit/>
          </a:bodyPr>
          <a:lstStyle/>
          <a:p>
            <a:pPr algn="ctr"/>
            <a:r>
              <a:rPr lang="en-US" sz="2800" b="1" cap="none" spc="0" dirty="0" smtClean="0">
                <a:ln w="17780" cmpd="sng">
                  <a:solidFill>
                    <a:srgbClr val="FFFFFF"/>
                  </a:solidFill>
                  <a:prstDash val="solid"/>
                  <a:miter lim="800000"/>
                </a:ln>
                <a:solidFill>
                  <a:schemeClr val="tx1">
                    <a:lumMod val="95000"/>
                    <a:lumOff val="5000"/>
                  </a:schemeClr>
                </a:solidFill>
                <a:effectLst>
                  <a:outerShdw blurRad="50800" algn="tl" rotWithShape="0">
                    <a:srgbClr val="000000"/>
                  </a:outerShdw>
                </a:effectLst>
              </a:rPr>
              <a:t>n</a:t>
            </a:r>
            <a:endParaRPr lang="en-US" sz="2800" b="1" cap="none" spc="0" dirty="0">
              <a:ln w="17780" cmpd="sng">
                <a:solidFill>
                  <a:srgbClr val="FFFFFF"/>
                </a:solidFill>
                <a:prstDash val="solid"/>
                <a:miter lim="800000"/>
              </a:ln>
              <a:solidFill>
                <a:schemeClr val="tx1">
                  <a:lumMod val="95000"/>
                  <a:lumOff val="5000"/>
                </a:schemeClr>
              </a:solidFill>
              <a:effectLst>
                <a:outerShdw blurRad="50800" algn="tl" rotWithShape="0">
                  <a:srgbClr val="000000"/>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6408712" cy="1268760"/>
          </a:xfrm>
          <a:solidFill>
            <a:schemeClr val="accent1">
              <a:lumMod val="20000"/>
              <a:lumOff val="80000"/>
            </a:schemeClr>
          </a:solidFill>
        </p:spPr>
        <p:txBody>
          <a:bodyPr>
            <a:normAutofit fontScale="90000"/>
          </a:bodyPr>
          <a:lstStyle/>
          <a:p>
            <a:pPr algn="ctr" rtl="1" fontAlgn="t"/>
            <a:r>
              <a:rPr lang="ar-IQ" sz="4400" dirty="0" smtClean="0"/>
              <a:t>القاعدة الخامسة </a:t>
            </a:r>
            <a:r>
              <a:rPr lang="en-US" sz="4400" dirty="0" smtClean="0"/>
              <a:t>:</a:t>
            </a:r>
            <a:r>
              <a:rPr lang="ar-IQ" sz="4400" dirty="0" smtClean="0"/>
              <a:t> إعمال الكلام أولى من إهماله </a:t>
            </a:r>
          </a:p>
        </p:txBody>
      </p:sp>
      <p:sp>
        <p:nvSpPr>
          <p:cNvPr id="4" name="Slide Number Placeholder 3"/>
          <p:cNvSpPr>
            <a:spLocks noGrp="1"/>
          </p:cNvSpPr>
          <p:nvPr>
            <p:ph type="sldNum" sz="quarter" idx="12"/>
          </p:nvPr>
        </p:nvSpPr>
        <p:spPr/>
        <p:txBody>
          <a:bodyPr>
            <a:normAutofit/>
          </a:bodyPr>
          <a:lstStyle/>
          <a:p>
            <a:fld id="{04B81E59-9D79-4EE7-A6CF-7EFA87774B78}" type="slidenum">
              <a:rPr lang="ar-SA" smtClean="0"/>
              <a:pPr/>
              <a:t>42</a:t>
            </a:fld>
            <a:endParaRPr lang="ar-SA"/>
          </a:p>
        </p:txBody>
      </p:sp>
      <p:sp>
        <p:nvSpPr>
          <p:cNvPr id="3" name="Content Placeholder 2"/>
          <p:cNvSpPr>
            <a:spLocks noGrp="1"/>
          </p:cNvSpPr>
          <p:nvPr>
            <p:ph sz="quarter" idx="1"/>
          </p:nvPr>
        </p:nvSpPr>
        <p:spPr>
          <a:xfrm>
            <a:off x="0" y="1556792"/>
            <a:ext cx="9144000" cy="4824536"/>
          </a:xfrm>
        </p:spPr>
        <p:txBody>
          <a:bodyPr>
            <a:noAutofit/>
          </a:bodyPr>
          <a:lstStyle/>
          <a:p>
            <a:pPr algn="r" rtl="1" fontAlgn="t">
              <a:buNone/>
            </a:pPr>
            <a:endParaRPr lang="ar-IQ" dirty="0" smtClean="0"/>
          </a:p>
          <a:p>
            <a:pPr algn="r" rtl="1" fontAlgn="t">
              <a:buNone/>
            </a:pPr>
            <a:endParaRPr lang="ar-IQ" sz="2800" dirty="0" smtClean="0"/>
          </a:p>
          <a:p>
            <a:pPr algn="r" rtl="1" fontAlgn="t">
              <a:buNone/>
            </a:pPr>
            <a:r>
              <a:rPr lang="ar-IQ" sz="2800" dirty="0" smtClean="0"/>
              <a:t>لا يجوز إهمال الكلام و اعتباره بدون معنى ما أمكن حمله على معنى حقيقي أومجازي , و بما أن الأصل في الكلام الحقيقة فما لم يتعذر حمل الكلام على معناه الحقيقي , لا يحمل على المجاز , و اللفظ المراد إعماله إذا كان مما يحتمل التأسيس و التأكيد فحمله على التأسيس أولى ,</a:t>
            </a:r>
            <a:endParaRPr lang="en-US" sz="2800" dirty="0" smtClean="0"/>
          </a:p>
          <a:p>
            <a:pPr algn="r" rtl="1" fontAlgn="t">
              <a:buNone/>
            </a:pPr>
            <a:r>
              <a:rPr lang="ar-IQ" sz="2800" dirty="0" smtClean="0"/>
              <a:t> وعلى هذا لو أقر شخص بأنه مدين لآخر بمئة ريال دون أن يذكر سبب الدين </a:t>
            </a:r>
            <a:r>
              <a:rPr lang="ar-IQ" sz="2800" dirty="0" smtClean="0">
                <a:solidFill>
                  <a:srgbClr val="C00000"/>
                </a:solidFill>
              </a:rPr>
              <a:t>و أعطى للدائن سندا بذلك</a:t>
            </a:r>
            <a:r>
              <a:rPr lang="ar-IQ" sz="2800" dirty="0" smtClean="0"/>
              <a:t> و لم يبين فيه سبب الدين ,ثم أقر بعد ذلك للشخص نفسه مرة ثانية بأنه مدين له بمائة ريال وأعطاه سندا بذلك ولم يبين فيه سبب الدين  </a:t>
            </a:r>
            <a:r>
              <a:rPr lang="ar-IQ" sz="2800" dirty="0" smtClean="0">
                <a:solidFill>
                  <a:srgbClr val="C00000"/>
                </a:solidFill>
              </a:rPr>
              <a:t>فإن إقراره الثاني يحمل على التأسيس </a:t>
            </a:r>
            <a:r>
              <a:rPr lang="ar-IQ" sz="2800" dirty="0" smtClean="0"/>
              <a:t>, أي: على الإقرار بدين جديد , ولا يحمل على تأكيد دينه الأول الذي أعطاه به سندا.</a:t>
            </a:r>
            <a:r>
              <a:rPr lang="ar-IQ" dirty="0" smtClean="0"/>
              <a:t> </a:t>
            </a:r>
          </a:p>
        </p:txBody>
      </p:sp>
      <p:sp>
        <p:nvSpPr>
          <p:cNvPr id="5" name="Rectangle 4"/>
          <p:cNvSpPr/>
          <p:nvPr/>
        </p:nvSpPr>
        <p:spPr>
          <a:xfrm>
            <a:off x="5743108" y="1772816"/>
            <a:ext cx="3081293" cy="492443"/>
          </a:xfrm>
          <a:prstGeom prst="rect">
            <a:avLst/>
          </a:prstGeom>
          <a:solidFill>
            <a:schemeClr val="bg1">
              <a:lumMod val="95000"/>
            </a:schemeClr>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r" rtl="1" fontAlgn="t">
              <a:buNone/>
            </a:pPr>
            <a:r>
              <a:rPr lang="ar-IQ" sz="2600" b="1" dirty="0" smtClean="0"/>
              <a:t>- </a:t>
            </a:r>
            <a:r>
              <a:rPr lang="ar-IQ" sz="2600" b="1" dirty="0" smtClean="0">
                <a:solidFill>
                  <a:srgbClr val="0070C0"/>
                </a:solidFill>
              </a:rPr>
              <a:t>شرح القاعدة مع الأمثلة: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332656"/>
            <a:ext cx="5256584" cy="1512168"/>
          </a:xfrm>
          <a:solidFill>
            <a:schemeClr val="bg1">
              <a:lumMod val="95000"/>
            </a:schemeClr>
          </a:solidFill>
        </p:spPr>
        <p:txBody>
          <a:bodyPr>
            <a:normAutofit fontScale="90000"/>
          </a:bodyPr>
          <a:lstStyle/>
          <a:p>
            <a:pPr algn="ctr" rtl="1"/>
            <a:r>
              <a:rPr lang="ar-IQ" sz="5400" dirty="0" smtClean="0"/>
              <a:t>إذا تعذر إعمال الكلام يهمل</a:t>
            </a:r>
            <a:endParaRPr lang="en-US" dirty="0"/>
          </a:p>
        </p:txBody>
      </p:sp>
      <p:sp>
        <p:nvSpPr>
          <p:cNvPr id="4" name="Slide Number Placeholder 3"/>
          <p:cNvSpPr>
            <a:spLocks noGrp="1"/>
          </p:cNvSpPr>
          <p:nvPr>
            <p:ph type="sldNum" sz="quarter" idx="12"/>
          </p:nvPr>
        </p:nvSpPr>
        <p:spPr/>
        <p:txBody>
          <a:bodyPr>
            <a:normAutofit/>
          </a:bodyPr>
          <a:lstStyle/>
          <a:p>
            <a:fld id="{04B81E59-9D79-4EE7-A6CF-7EFA87774B78}" type="slidenum">
              <a:rPr lang="ar-SA" smtClean="0"/>
              <a:pPr/>
              <a:t>43</a:t>
            </a:fld>
            <a:endParaRPr lang="ar-SA"/>
          </a:p>
        </p:txBody>
      </p:sp>
      <p:sp>
        <p:nvSpPr>
          <p:cNvPr id="3" name="Content Placeholder 2"/>
          <p:cNvSpPr>
            <a:spLocks noGrp="1"/>
          </p:cNvSpPr>
          <p:nvPr>
            <p:ph sz="quarter" idx="1"/>
          </p:nvPr>
        </p:nvSpPr>
        <p:spPr>
          <a:xfrm>
            <a:off x="467544" y="1916832"/>
            <a:ext cx="8229600" cy="3744416"/>
          </a:xfrm>
        </p:spPr>
        <p:txBody>
          <a:bodyPr>
            <a:normAutofit/>
          </a:bodyPr>
          <a:lstStyle/>
          <a:p>
            <a:pPr algn="just" rtl="1" fontAlgn="t">
              <a:buNone/>
            </a:pPr>
            <a:r>
              <a:rPr lang="ar-IQ" sz="2800" dirty="0" smtClean="0"/>
              <a:t> </a:t>
            </a:r>
          </a:p>
          <a:p>
            <a:pPr algn="just" rtl="1" fontAlgn="t">
              <a:buNone/>
            </a:pPr>
            <a:r>
              <a:rPr lang="ar-IQ" sz="2800" dirty="0" smtClean="0"/>
              <a:t>   يعني: إذا تعذر حمل الكلام على معناه الحقيقي و لا على معناه المجازي و لا على معنى التأسيس أو التأكيد فإنه يهمل ,</a:t>
            </a:r>
            <a:r>
              <a:rPr lang="ar-IQ" sz="2800" b="1" dirty="0" smtClean="0"/>
              <a:t> </a:t>
            </a:r>
            <a:r>
              <a:rPr lang="ar-IQ" sz="2800" b="1" dirty="0" smtClean="0">
                <a:solidFill>
                  <a:srgbClr val="C00000"/>
                </a:solidFill>
              </a:rPr>
              <a:t>و يعتبر لغوا لا يترتب عليه حكم </a:t>
            </a:r>
            <a:r>
              <a:rPr lang="ar-IQ" sz="2800" dirty="0" smtClean="0"/>
              <a:t>,</a:t>
            </a:r>
            <a:r>
              <a:rPr lang="ar-IQ" sz="2800" b="1" dirty="0" smtClean="0"/>
              <a:t> </a:t>
            </a:r>
            <a:r>
              <a:rPr lang="ar-IQ" sz="2800" b="1" dirty="0" smtClean="0">
                <a:solidFill>
                  <a:schemeClr val="bg2">
                    <a:lumMod val="25000"/>
                  </a:schemeClr>
                </a:solidFill>
              </a:rPr>
              <a:t>كما لو ادعى شخص أو أقر بأن فلانا الذي هو أكبر منه سنا ابنه </a:t>
            </a:r>
            <a:r>
              <a:rPr lang="ar-IQ" sz="2800" dirty="0" smtClean="0"/>
              <a:t>, فلا يمكن حمل كلامه على معنى حقيقي , لأن المقر له بالبنوة أكبر سنا من المقر , كما لا يمكن حمل كلامه على معنى مجازي , لعدم توافر مبررات هذا الحمل و لا على طبيعة هذا المجاز.</a:t>
            </a:r>
          </a:p>
          <a:p>
            <a:pPr algn="just"/>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363272" cy="2016224"/>
          </a:xfrm>
          <a:solidFill>
            <a:schemeClr val="accent3">
              <a:lumMod val="20000"/>
              <a:lumOff val="80000"/>
            </a:schemeClr>
          </a:solidFill>
        </p:spPr>
        <p:txBody>
          <a:bodyPr>
            <a:noAutofit/>
          </a:bodyPr>
          <a:lstStyle/>
          <a:p>
            <a:pPr algn="ctr" rtl="1"/>
            <a:r>
              <a:rPr lang="ar-IQ" sz="4400" dirty="0" smtClean="0"/>
              <a:t>القاعدة السادسة : لا ينسب الى ساكت قول ولكن السكوت في معرض الحاجة بيان</a:t>
            </a:r>
            <a:endParaRPr lang="en-US" sz="4400" dirty="0"/>
          </a:p>
        </p:txBody>
      </p:sp>
      <p:sp>
        <p:nvSpPr>
          <p:cNvPr id="4" name="Slide Number Placeholder 3"/>
          <p:cNvSpPr>
            <a:spLocks noGrp="1"/>
          </p:cNvSpPr>
          <p:nvPr>
            <p:ph type="sldNum" sz="quarter" idx="12"/>
          </p:nvPr>
        </p:nvSpPr>
        <p:spPr/>
        <p:txBody>
          <a:bodyPr>
            <a:normAutofit/>
          </a:bodyPr>
          <a:lstStyle/>
          <a:p>
            <a:fld id="{04B81E59-9D79-4EE7-A6CF-7EFA87774B78}" type="slidenum">
              <a:rPr lang="ar-SA" smtClean="0"/>
              <a:pPr/>
              <a:t>44</a:t>
            </a:fld>
            <a:endParaRPr lang="ar-SA"/>
          </a:p>
        </p:txBody>
      </p:sp>
      <p:sp>
        <p:nvSpPr>
          <p:cNvPr id="3" name="Content Placeholder 2"/>
          <p:cNvSpPr>
            <a:spLocks noGrp="1"/>
          </p:cNvSpPr>
          <p:nvPr>
            <p:ph sz="quarter" idx="1"/>
          </p:nvPr>
        </p:nvSpPr>
        <p:spPr>
          <a:xfrm>
            <a:off x="467544" y="1935480"/>
            <a:ext cx="8219256" cy="4389120"/>
          </a:xfrm>
        </p:spPr>
        <p:txBody>
          <a:bodyPr>
            <a:normAutofit fontScale="92500" lnSpcReduction="10000"/>
          </a:bodyPr>
          <a:lstStyle/>
          <a:p>
            <a:pPr algn="r" rtl="1" fontAlgn="t">
              <a:buNone/>
            </a:pPr>
            <a:endParaRPr lang="ar-IQ" dirty="0" smtClean="0"/>
          </a:p>
          <a:p>
            <a:pPr algn="r" rtl="1" fontAlgn="t">
              <a:buNone/>
            </a:pPr>
            <a:r>
              <a:rPr lang="ar-IQ" sz="2800" b="1" dirty="0" smtClean="0"/>
              <a:t>لا ينسب الى ساكت قول </a:t>
            </a:r>
            <a:r>
              <a:rPr lang="ar-IQ" sz="2800" dirty="0" smtClean="0"/>
              <a:t>هذه العبارة هي الجزء الأول من القاعدة , وهي عبارة الإمام الشافعي رحمه الله تعالى. </a:t>
            </a:r>
          </a:p>
          <a:p>
            <a:pPr algn="r" rtl="1" fontAlgn="t">
              <a:buNone/>
            </a:pPr>
            <a:r>
              <a:rPr lang="ar-IQ" sz="2800" dirty="0" smtClean="0"/>
              <a:t>•</a:t>
            </a:r>
            <a:r>
              <a:rPr lang="ar-IQ" sz="2800" dirty="0" smtClean="0">
                <a:solidFill>
                  <a:schemeClr val="bg2">
                    <a:lumMod val="25000"/>
                  </a:schemeClr>
                </a:solidFill>
              </a:rPr>
              <a:t> </a:t>
            </a:r>
            <a:r>
              <a:rPr lang="ar-IQ" sz="2800" b="1" dirty="0" smtClean="0">
                <a:solidFill>
                  <a:schemeClr val="bg2">
                    <a:lumMod val="25000"/>
                  </a:schemeClr>
                </a:solidFill>
              </a:rPr>
              <a:t>ومعنى هذه القاعدة</a:t>
            </a:r>
            <a:r>
              <a:rPr lang="ar-IQ" sz="2800" b="1" dirty="0" smtClean="0"/>
              <a:t>: </a:t>
            </a:r>
            <a:r>
              <a:rPr lang="ar-IQ" sz="2800" dirty="0" smtClean="0"/>
              <a:t>أنه لا يجوز أن يقوّل الساكت ما لم يقله , فيقال: إنه قال كذا. ولهذه القاعدة فروع وتطبيقات كثيرة نذكر منها ما يلي: </a:t>
            </a:r>
            <a:r>
              <a:rPr lang="ar-IQ" b="1" dirty="0" smtClean="0"/>
              <a:t> </a:t>
            </a:r>
          </a:p>
          <a:p>
            <a:pPr algn="r" rtl="1" fontAlgn="t">
              <a:buNone/>
            </a:pPr>
            <a:r>
              <a:rPr lang="ar-IQ" sz="2800" b="1" dirty="0" smtClean="0">
                <a:solidFill>
                  <a:srgbClr val="C00000"/>
                </a:solidFill>
              </a:rPr>
              <a:t>ومن فروع وتطبيقات الجزء الأول من القاعدة (لا ينسب الى ساكت قول)</a:t>
            </a:r>
          </a:p>
          <a:p>
            <a:pPr algn="r" rtl="1" fontAlgn="t">
              <a:buNone/>
            </a:pPr>
            <a:r>
              <a:rPr lang="ar-IQ" sz="2800" b="1" dirty="0" smtClean="0">
                <a:solidFill>
                  <a:srgbClr val="C00000"/>
                </a:solidFill>
              </a:rPr>
              <a:t> ما يأتي:</a:t>
            </a:r>
            <a:r>
              <a:rPr lang="ar-IQ" dirty="0" smtClean="0"/>
              <a:t> </a:t>
            </a:r>
          </a:p>
          <a:p>
            <a:pPr algn="r" rtl="1" fontAlgn="t">
              <a:buNone/>
            </a:pPr>
            <a:r>
              <a:rPr lang="ar-IQ" sz="2800" dirty="0" smtClean="0"/>
              <a:t>أ - لو رأى أجنبيّا يبيع ماله فسكت لا يعدّ سكوته إجازة أو توكيلا. </a:t>
            </a:r>
          </a:p>
          <a:p>
            <a:pPr algn="r" rtl="1" fontAlgn="t">
              <a:buNone/>
            </a:pPr>
            <a:r>
              <a:rPr lang="ar-IQ" sz="2800" dirty="0" smtClean="0"/>
              <a:t>ب- لو رأى غيره يتلف ماله , فسكت لا يكون إذنا بإتلافه. </a:t>
            </a:r>
          </a:p>
          <a:p>
            <a:pPr algn="r" rtl="1" fontAlgn="t">
              <a:buNone/>
            </a:pPr>
            <a:r>
              <a:rPr lang="ar-IQ" sz="2800" dirty="0" smtClean="0"/>
              <a:t>ج- سكوت امرأة العنّين لا يعتبر رضا , ولو أقامت معه سنين.</a:t>
            </a:r>
            <a:r>
              <a:rPr lang="ar-IQ" dirty="0" smtClean="0"/>
              <a:t> </a:t>
            </a:r>
          </a:p>
          <a:p>
            <a:pPr algn="r" rtl="1">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16824" cy="792088"/>
          </a:xfrm>
          <a:solidFill>
            <a:schemeClr val="accent5">
              <a:lumMod val="20000"/>
              <a:lumOff val="80000"/>
            </a:schemeClr>
          </a:solidFill>
        </p:spPr>
        <p:txBody>
          <a:bodyPr>
            <a:normAutofit fontScale="90000"/>
          </a:bodyPr>
          <a:lstStyle/>
          <a:p>
            <a:pPr algn="ctr" rtl="1"/>
            <a:r>
              <a:rPr lang="ar-IQ" dirty="0" smtClean="0">
                <a:solidFill>
                  <a:schemeClr val="tx1">
                    <a:lumMod val="95000"/>
                    <a:lumOff val="5000"/>
                  </a:schemeClr>
                </a:solidFill>
              </a:rPr>
              <a:t>ولكن السكوت في معرض الحاجة بيان</a:t>
            </a:r>
            <a:endParaRPr lang="en-US" dirty="0">
              <a:solidFill>
                <a:schemeClr val="tx1">
                  <a:lumMod val="95000"/>
                  <a:lumOff val="5000"/>
                </a:schemeClr>
              </a:solidFill>
            </a:endParaRPr>
          </a:p>
        </p:txBody>
      </p:sp>
      <p:sp>
        <p:nvSpPr>
          <p:cNvPr id="4" name="Slide Number Placeholder 3"/>
          <p:cNvSpPr>
            <a:spLocks noGrp="1"/>
          </p:cNvSpPr>
          <p:nvPr>
            <p:ph type="sldNum" sz="quarter" idx="12"/>
          </p:nvPr>
        </p:nvSpPr>
        <p:spPr/>
        <p:txBody>
          <a:bodyPr>
            <a:normAutofit/>
          </a:bodyPr>
          <a:lstStyle/>
          <a:p>
            <a:fld id="{04B81E59-9D79-4EE7-A6CF-7EFA87774B78}" type="slidenum">
              <a:rPr lang="ar-SA" smtClean="0"/>
              <a:pPr/>
              <a:t>45</a:t>
            </a:fld>
            <a:endParaRPr lang="ar-SA"/>
          </a:p>
        </p:txBody>
      </p:sp>
      <p:sp>
        <p:nvSpPr>
          <p:cNvPr id="3" name="Content Placeholder 2"/>
          <p:cNvSpPr>
            <a:spLocks noGrp="1"/>
          </p:cNvSpPr>
          <p:nvPr>
            <p:ph sz="quarter" idx="1"/>
          </p:nvPr>
        </p:nvSpPr>
        <p:spPr>
          <a:xfrm>
            <a:off x="251520" y="1268760"/>
            <a:ext cx="8435280" cy="4911824"/>
          </a:xfrm>
        </p:spPr>
        <p:txBody>
          <a:bodyPr>
            <a:noAutofit/>
          </a:bodyPr>
          <a:lstStyle/>
          <a:p>
            <a:pPr algn="r" rtl="1" fontAlgn="t">
              <a:buNone/>
            </a:pPr>
            <a:r>
              <a:rPr lang="ar-IQ" dirty="0" smtClean="0"/>
              <a:t> </a:t>
            </a:r>
            <a:r>
              <a:rPr lang="ar-IQ" b="1" dirty="0" smtClean="0"/>
              <a:t>معناه وفروعه: </a:t>
            </a:r>
          </a:p>
          <a:p>
            <a:pPr algn="r" rtl="1" fontAlgn="t">
              <a:buNone/>
            </a:pPr>
            <a:r>
              <a:rPr lang="ar-IQ" b="1" dirty="0" smtClean="0">
                <a:solidFill>
                  <a:srgbClr val="C00000"/>
                </a:solidFill>
              </a:rPr>
              <a:t>أي أن السكوت فيما يلزم التكلم به إقرار وبيان </a:t>
            </a:r>
            <a:r>
              <a:rPr lang="ar-IQ" dirty="0" smtClean="0"/>
              <a:t>ولهذه القاعدة أو الجزء الثاني من القاعدة فروع وتطبيقات كثيرة منها ما يلي: </a:t>
            </a:r>
          </a:p>
          <a:p>
            <a:pPr algn="r" rtl="1" fontAlgn="t">
              <a:buNone/>
            </a:pPr>
            <a:r>
              <a:rPr lang="ar-IQ" dirty="0" smtClean="0"/>
              <a:t>أ سكوت البكر عند استئمار وليّها بالزواج يعتبر منها رضا. </a:t>
            </a:r>
          </a:p>
          <a:p>
            <a:pPr algn="r" rtl="1" fontAlgn="t">
              <a:buNone/>
            </a:pPr>
            <a:r>
              <a:rPr lang="ar-IQ" dirty="0" smtClean="0"/>
              <a:t>ب- سكوت الشفيع عند علمه بالبيع دلالة على رضاه به ويسقط حق شفعته. </a:t>
            </a:r>
          </a:p>
          <a:p>
            <a:pPr algn="r" rtl="1" fontAlgn="t">
              <a:buNone/>
            </a:pPr>
            <a:r>
              <a:rPr lang="ar-IQ" dirty="0" smtClean="0"/>
              <a:t>ج- سكوت الزوج عند ولادة امرأته وتهنئته بالمولود يعتبر إقرارا به وينسبه منه فلا يملك نفيه بعد ذلك. </a:t>
            </a:r>
          </a:p>
          <a:p>
            <a:pPr algn="r" rtl="1" fontAlgn="t">
              <a:buNone/>
            </a:pPr>
            <a:r>
              <a:rPr lang="ar-IQ" dirty="0" smtClean="0"/>
              <a:t>د- السكوت في الإجارة قبول ورضا كقوله لساكن داره: اسكنها بكذا أجرة , وإلا فاخرج وانتقل منها فسكت وبقي ساكنا لزمه الأجر المسمّى. </a:t>
            </a:r>
          </a:p>
          <a:p>
            <a:pPr algn="r" rtl="1" fontAlgn="t">
              <a:buNone/>
            </a:pPr>
            <a:r>
              <a:rPr lang="ar-IQ" dirty="0" smtClean="0"/>
              <a:t>هـ - إذا وجه الحاكم اليمين إلى المدّعي عليه فسكت بدون عذر كان سكوته نكولا عن اليمين. </a:t>
            </a:r>
          </a:p>
          <a:p>
            <a:pPr algn="r" rtl="1">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136904" cy="720080"/>
          </a:xfrm>
          <a:solidFill>
            <a:schemeClr val="accent2">
              <a:lumMod val="20000"/>
              <a:lumOff val="80000"/>
            </a:schemeClr>
          </a:solidFill>
        </p:spPr>
        <p:txBody>
          <a:bodyPr>
            <a:normAutofit fontScale="90000"/>
          </a:bodyPr>
          <a:lstStyle/>
          <a:p>
            <a:pPr algn="ctr" rtl="1" fontAlgn="t"/>
            <a:r>
              <a:rPr lang="ar-SA" sz="3200" dirty="0" smtClean="0">
                <a:solidFill>
                  <a:schemeClr val="tx1">
                    <a:lumMod val="95000"/>
                    <a:lumOff val="5000"/>
                  </a:schemeClr>
                </a:solidFill>
              </a:rPr>
              <a:t>القاعدة السابعة</a:t>
            </a:r>
            <a:r>
              <a:rPr lang="ar-IQ" sz="3200" dirty="0" smtClean="0">
                <a:solidFill>
                  <a:schemeClr val="tx1">
                    <a:lumMod val="95000"/>
                    <a:lumOff val="5000"/>
                  </a:schemeClr>
                </a:solidFill>
              </a:rPr>
              <a:t>:</a:t>
            </a:r>
            <a:r>
              <a:rPr lang="ar-SA" sz="3200" dirty="0" smtClean="0">
                <a:solidFill>
                  <a:schemeClr val="tx1">
                    <a:lumMod val="95000"/>
                    <a:lumOff val="5000"/>
                  </a:schemeClr>
                </a:solidFill>
              </a:rPr>
              <a:t> لا عبرة بالدلالة في مقابلة التصريح </a:t>
            </a:r>
            <a:endParaRPr lang="en-US" sz="3200" dirty="0">
              <a:solidFill>
                <a:schemeClr val="tx1">
                  <a:lumMod val="95000"/>
                  <a:lumOff val="5000"/>
                </a:schemeClr>
              </a:solidFill>
            </a:endParaRPr>
          </a:p>
        </p:txBody>
      </p:sp>
      <p:sp>
        <p:nvSpPr>
          <p:cNvPr id="4" name="Slide Number Placeholder 3"/>
          <p:cNvSpPr>
            <a:spLocks noGrp="1"/>
          </p:cNvSpPr>
          <p:nvPr>
            <p:ph type="sldNum" sz="quarter" idx="12"/>
          </p:nvPr>
        </p:nvSpPr>
        <p:spPr/>
        <p:txBody>
          <a:bodyPr>
            <a:normAutofit/>
          </a:bodyPr>
          <a:lstStyle/>
          <a:p>
            <a:fld id="{04B81E59-9D79-4EE7-A6CF-7EFA87774B78}" type="slidenum">
              <a:rPr lang="ar-SA" smtClean="0"/>
              <a:pPr/>
              <a:t>46</a:t>
            </a:fld>
            <a:endParaRPr lang="ar-SA"/>
          </a:p>
        </p:txBody>
      </p:sp>
      <p:sp>
        <p:nvSpPr>
          <p:cNvPr id="3" name="Content Placeholder 2"/>
          <p:cNvSpPr>
            <a:spLocks noGrp="1"/>
          </p:cNvSpPr>
          <p:nvPr>
            <p:ph sz="quarter" idx="1"/>
          </p:nvPr>
        </p:nvSpPr>
        <p:spPr>
          <a:xfrm>
            <a:off x="0" y="908720"/>
            <a:ext cx="9144000" cy="5949280"/>
          </a:xfrm>
        </p:spPr>
        <p:txBody>
          <a:bodyPr>
            <a:normAutofit/>
          </a:bodyPr>
          <a:lstStyle/>
          <a:p>
            <a:pPr algn="r" rtl="1">
              <a:buNone/>
            </a:pPr>
            <a:endParaRPr lang="ar-IQ" dirty="0" smtClean="0"/>
          </a:p>
          <a:p>
            <a:pPr algn="r" rtl="1">
              <a:buNone/>
            </a:pPr>
            <a:endParaRPr lang="ar-IQ" dirty="0" smtClean="0"/>
          </a:p>
          <a:p>
            <a:pPr algn="r" rtl="1">
              <a:buNone/>
            </a:pPr>
            <a:r>
              <a:rPr lang="ar-IQ" dirty="0" smtClean="0"/>
              <a:t> </a:t>
            </a:r>
          </a:p>
          <a:p>
            <a:pPr algn="r" rtl="1">
              <a:buNone/>
            </a:pPr>
            <a:r>
              <a:rPr lang="ar-IQ" dirty="0" smtClean="0"/>
              <a:t>أن التصريح بالمراد أقوى من الدلالة فإذا تعارضا  أي الصريح والدلالة، </a:t>
            </a:r>
          </a:p>
          <a:p>
            <a:pPr algn="r" rtl="1">
              <a:buNone/>
            </a:pPr>
            <a:r>
              <a:rPr lang="ar-IQ" dirty="0" smtClean="0"/>
              <a:t>فلا عمل للدلالة ولا اعتداد بها، وأما عند عدم التعارض </a:t>
            </a:r>
          </a:p>
          <a:p>
            <a:pPr algn="r" rtl="1">
              <a:buNone/>
            </a:pPr>
            <a:r>
              <a:rPr lang="ar-IQ" dirty="0" smtClean="0"/>
              <a:t>فيعمل بالدلالة لأنها في حكم التصريح وقوته.</a:t>
            </a:r>
          </a:p>
          <a:p>
            <a:pPr algn="r" rtl="1">
              <a:buNone/>
            </a:pPr>
            <a:r>
              <a:rPr lang="ar-IQ" dirty="0" smtClean="0"/>
              <a:t> </a:t>
            </a:r>
          </a:p>
          <a:p>
            <a:pPr algn="r" rtl="1">
              <a:buNone/>
            </a:pPr>
            <a:r>
              <a:rPr lang="ar-IQ" dirty="0" smtClean="0"/>
              <a:t>إذا دخل إنسان دار آخر بإذنه فوجد إناءً معداً للشرب فهو </a:t>
            </a:r>
          </a:p>
          <a:p>
            <a:pPr algn="r" rtl="1">
              <a:buNone/>
            </a:pPr>
            <a:r>
              <a:rPr lang="ar-IQ" dirty="0" smtClean="0"/>
              <a:t>إذن بالشرب دلالة،فإذا أخذ ذلك الإناء ليشرب منه فوقع </a:t>
            </a:r>
          </a:p>
          <a:p>
            <a:pPr algn="r" rtl="1">
              <a:buNone/>
            </a:pPr>
            <a:r>
              <a:rPr lang="ar-IQ" dirty="0" smtClean="0"/>
              <a:t>من يده وانكسر، فهو غير ضامن، وأما لو نهاه صاحب </a:t>
            </a:r>
          </a:p>
          <a:p>
            <a:pPr algn="r" rtl="1">
              <a:buNone/>
            </a:pPr>
            <a:r>
              <a:rPr lang="ar-IQ" dirty="0" smtClean="0"/>
              <a:t>البيت عن الشرب منه، ثم أخذه ليشرب به فوقع وانكسر، </a:t>
            </a:r>
          </a:p>
          <a:p>
            <a:pPr algn="r" rtl="1">
              <a:buNone/>
            </a:pPr>
            <a:r>
              <a:rPr lang="ar-IQ" dirty="0" smtClean="0"/>
              <a:t>فإنه يضمن قيمته؛ لأن التصريح أقوى من الدلالة.</a:t>
            </a:r>
            <a:endParaRPr lang="en-US" dirty="0"/>
          </a:p>
        </p:txBody>
      </p:sp>
      <p:sp>
        <p:nvSpPr>
          <p:cNvPr id="5" name="Rectangle 4"/>
          <p:cNvSpPr/>
          <p:nvPr/>
        </p:nvSpPr>
        <p:spPr>
          <a:xfrm>
            <a:off x="6516216" y="3717032"/>
            <a:ext cx="2376264" cy="523220"/>
          </a:xfrm>
          <a:prstGeom prst="rect">
            <a:avLst/>
          </a:prstGeom>
          <a:solidFill>
            <a:schemeClr val="accent5">
              <a:lumMod val="20000"/>
              <a:lumOff val="80000"/>
            </a:schemeClr>
          </a:solidFill>
        </p:spPr>
        <p:txBody>
          <a:bodyPr wrap="square" lIns="91440" tIns="45720" rIns="91440" bIns="45720">
            <a:spAutoFit/>
          </a:bodyPr>
          <a:lstStyle/>
          <a:p>
            <a:pPr algn="ctr"/>
            <a:r>
              <a:rPr lang="ar-IQ" sz="2800" b="1" dirty="0" smtClean="0">
                <a:solidFill>
                  <a:srgbClr val="C00000"/>
                </a:solidFill>
              </a:rPr>
              <a:t>أمثلة على القاعدة:</a:t>
            </a:r>
            <a:endParaRPr lang="en-US" sz="28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6" name="Rectangle 5"/>
          <p:cNvSpPr/>
          <p:nvPr/>
        </p:nvSpPr>
        <p:spPr>
          <a:xfrm>
            <a:off x="6948264" y="1916832"/>
            <a:ext cx="1872208" cy="523220"/>
          </a:xfrm>
          <a:prstGeom prst="rect">
            <a:avLst/>
          </a:prstGeom>
          <a:solidFill>
            <a:schemeClr val="accent5">
              <a:lumMod val="20000"/>
              <a:lumOff val="80000"/>
            </a:schemeClr>
          </a:solidFill>
        </p:spPr>
        <p:txBody>
          <a:bodyPr wrap="square" lIns="91440" tIns="45720" rIns="91440" bIns="45720">
            <a:spAutoFit/>
          </a:bodyPr>
          <a:lstStyle/>
          <a:p>
            <a:r>
              <a:rPr lang="ar-IQ" sz="2800" b="1" dirty="0" smtClean="0">
                <a:solidFill>
                  <a:srgbClr val="C00000"/>
                </a:solidFill>
              </a:rPr>
              <a:t>معنى القاعدة :</a:t>
            </a:r>
          </a:p>
        </p:txBody>
      </p:sp>
      <p:pic>
        <p:nvPicPr>
          <p:cNvPr id="43010" name="Picture 2" descr="C:\Users\High Max\Desktop\6c5c6be5c8002ad3.jpg"/>
          <p:cNvPicPr>
            <a:picLocks noChangeAspect="1" noChangeArrowheads="1"/>
          </p:cNvPicPr>
          <p:nvPr/>
        </p:nvPicPr>
        <p:blipFill>
          <a:blip r:embed="rId2" cstate="print"/>
          <a:srcRect/>
          <a:stretch>
            <a:fillRect/>
          </a:stretch>
        </p:blipFill>
        <p:spPr bwMode="auto">
          <a:xfrm>
            <a:off x="0" y="2852936"/>
            <a:ext cx="3203848" cy="4005064"/>
          </a:xfrm>
          <a:prstGeom prst="rect">
            <a:avLst/>
          </a:prstGeom>
          <a:noFill/>
        </p:spPr>
      </p:pic>
      <p:sp>
        <p:nvSpPr>
          <p:cNvPr id="8" name="Rectangle 7"/>
          <p:cNvSpPr/>
          <p:nvPr/>
        </p:nvSpPr>
        <p:spPr>
          <a:xfrm>
            <a:off x="0" y="1124744"/>
            <a:ext cx="9144001" cy="830997"/>
          </a:xfrm>
          <a:prstGeom prst="rect">
            <a:avLst/>
          </a:prstGeom>
          <a:noFill/>
        </p:spPr>
        <p:txBody>
          <a:bodyPr wrap="square" lIns="91440" tIns="45720" rIns="91440" bIns="45720">
            <a:spAutoFit/>
          </a:bodyPr>
          <a:lstStyle/>
          <a:p>
            <a:pPr algn="r" rtl="1">
              <a:buNone/>
            </a:pPr>
            <a:r>
              <a:rPr lang="ar-IQ" sz="2400" dirty="0" smtClean="0"/>
              <a:t>المقصود بالدلالة كون الشيء بحال يفيد الغير علما، وأما الصريح فهو عند العلماء ما كان المراد منه ظاهراً ظهوراً بيِّناً وتاماً ومعتاداً نطقاً أو كتابة.</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a:solidFill>
            <a:schemeClr val="accent2">
              <a:lumMod val="20000"/>
              <a:lumOff val="80000"/>
            </a:schemeClr>
          </a:solidFill>
        </p:spPr>
        <p:txBody>
          <a:bodyPr>
            <a:normAutofit/>
          </a:bodyPr>
          <a:lstStyle/>
          <a:p>
            <a:pPr algn="ctr" rtl="1"/>
            <a:r>
              <a:rPr lang="ar-IQ" dirty="0" smtClean="0"/>
              <a:t>لا عبرة للتصريح بعد العمل بالدلالة:</a:t>
            </a:r>
            <a:endParaRPr lang="en-US" dirty="0"/>
          </a:p>
        </p:txBody>
      </p:sp>
      <p:sp>
        <p:nvSpPr>
          <p:cNvPr id="4" name="Slide Number Placeholder 3"/>
          <p:cNvSpPr>
            <a:spLocks noGrp="1"/>
          </p:cNvSpPr>
          <p:nvPr>
            <p:ph type="sldNum" sz="quarter" idx="12"/>
          </p:nvPr>
        </p:nvSpPr>
        <p:spPr/>
        <p:txBody>
          <a:bodyPr>
            <a:normAutofit/>
          </a:bodyPr>
          <a:lstStyle/>
          <a:p>
            <a:fld id="{04B81E59-9D79-4EE7-A6CF-7EFA87774B78}" type="slidenum">
              <a:rPr lang="ar-SA" smtClean="0"/>
              <a:pPr/>
              <a:t>47</a:t>
            </a:fld>
            <a:endParaRPr lang="ar-SA"/>
          </a:p>
        </p:txBody>
      </p:sp>
      <p:sp>
        <p:nvSpPr>
          <p:cNvPr id="3" name="Content Placeholder 2"/>
          <p:cNvSpPr>
            <a:spLocks noGrp="1"/>
          </p:cNvSpPr>
          <p:nvPr>
            <p:ph sz="quarter" idx="1"/>
          </p:nvPr>
        </p:nvSpPr>
        <p:spPr>
          <a:xfrm>
            <a:off x="251520" y="1935480"/>
            <a:ext cx="8435280" cy="4589864"/>
          </a:xfrm>
        </p:spPr>
        <p:txBody>
          <a:bodyPr>
            <a:normAutofit/>
          </a:bodyPr>
          <a:lstStyle/>
          <a:p>
            <a:pPr algn="r" rtl="1" fontAlgn="t">
              <a:buNone/>
            </a:pPr>
            <a:r>
              <a:rPr lang="ar-IQ" sz="2800" dirty="0" smtClean="0"/>
              <a:t>  </a:t>
            </a:r>
          </a:p>
          <a:p>
            <a:pPr algn="r" rtl="1" fontAlgn="t">
              <a:buNone/>
            </a:pPr>
            <a:r>
              <a:rPr lang="ar-IQ" sz="2800" dirty="0" smtClean="0"/>
              <a:t>بعد العمل بموجب الدلالة لا عبرة للتصريح ,</a:t>
            </a:r>
          </a:p>
          <a:p>
            <a:pPr algn="r" rtl="1" fontAlgn="t">
              <a:buNone/>
            </a:pPr>
            <a:r>
              <a:rPr lang="ar-IQ" sz="2800" dirty="0" smtClean="0">
                <a:solidFill>
                  <a:srgbClr val="C00000"/>
                </a:solidFill>
              </a:rPr>
              <a:t> من فروع القاعدة وتطبيقاتها:</a:t>
            </a:r>
            <a:r>
              <a:rPr lang="ar-IQ" sz="2800" dirty="0" smtClean="0"/>
              <a:t> </a:t>
            </a:r>
          </a:p>
          <a:p>
            <a:pPr algn="r" rtl="1" fontAlgn="t">
              <a:buNone/>
            </a:pPr>
            <a:r>
              <a:rPr lang="ar-IQ" sz="2800" dirty="0" smtClean="0"/>
              <a:t>1- </a:t>
            </a:r>
            <a:r>
              <a:rPr lang="ar-IQ" sz="2800" b="1" dirty="0" smtClean="0"/>
              <a:t>فلو سمع شخص أن فضوليّا باع ماله ,</a:t>
            </a:r>
            <a:r>
              <a:rPr lang="ar-IQ" sz="2800" b="1" dirty="0" smtClean="0">
                <a:solidFill>
                  <a:srgbClr val="0070C0"/>
                </a:solidFill>
              </a:rPr>
              <a:t> فطلب منه الثمن كان طلبه هذا إجازة للبيع دلالة</a:t>
            </a:r>
            <a:r>
              <a:rPr lang="ar-IQ" sz="2800" b="1" dirty="0" smtClean="0"/>
              <a:t> , </a:t>
            </a:r>
            <a:r>
              <a:rPr lang="ar-IQ" sz="2800" dirty="0" smtClean="0"/>
              <a:t>فإذا رد بعد ذلك بيع الفضولي صراحة لا يصح رده , إذ لا عبرة لرده الصريح لبيع الفضولي بعد إجازته دلالة. </a:t>
            </a:r>
          </a:p>
          <a:p>
            <a:pPr algn="r" rtl="1" fontAlgn="t">
              <a:buNone/>
            </a:pPr>
            <a:r>
              <a:rPr lang="ar-IQ" sz="2800" dirty="0" smtClean="0"/>
              <a:t>-2 - شاة لإنسان خيف عليها من الموت فذبحها إنسان كيلا تموت فيحرم أكلها , لا يضمن ذابحها استحسانا , لأنه مأذون من مالكها دلالة.</a:t>
            </a:r>
          </a:p>
          <a:p>
            <a:pPr algn="r" rtl="1">
              <a:buNone/>
            </a:pPr>
            <a:endParaRPr lang="en-U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301608" cy="1296144"/>
          </a:xfrm>
          <a:solidFill>
            <a:schemeClr val="accent2">
              <a:lumMod val="20000"/>
              <a:lumOff val="80000"/>
            </a:schemeClr>
          </a:solidFill>
        </p:spPr>
        <p:txBody>
          <a:bodyPr>
            <a:noAutofit/>
          </a:bodyPr>
          <a:lstStyle/>
          <a:p>
            <a:pPr algn="ctr" rtl="1"/>
            <a:r>
              <a:rPr lang="ar-IQ" sz="4000" dirty="0" smtClean="0"/>
              <a:t>القاعدة الثامنة: ذكر بعض ما لا يتجزأ كذكر كله </a:t>
            </a:r>
            <a:endParaRPr lang="en-US" sz="4000" dirty="0"/>
          </a:p>
        </p:txBody>
      </p:sp>
      <p:sp>
        <p:nvSpPr>
          <p:cNvPr id="4" name="Slide Number Placeholder 3"/>
          <p:cNvSpPr>
            <a:spLocks noGrp="1"/>
          </p:cNvSpPr>
          <p:nvPr>
            <p:ph type="sldNum" sz="quarter" idx="12"/>
          </p:nvPr>
        </p:nvSpPr>
        <p:spPr/>
        <p:txBody>
          <a:bodyPr>
            <a:normAutofit/>
          </a:bodyPr>
          <a:lstStyle/>
          <a:p>
            <a:fld id="{04B81E59-9D79-4EE7-A6CF-7EFA87774B78}" type="slidenum">
              <a:rPr lang="ar-SA" smtClean="0"/>
              <a:pPr/>
              <a:t>48</a:t>
            </a:fld>
            <a:endParaRPr lang="ar-SA"/>
          </a:p>
        </p:txBody>
      </p:sp>
      <p:sp>
        <p:nvSpPr>
          <p:cNvPr id="3" name="Content Placeholder 2"/>
          <p:cNvSpPr>
            <a:spLocks noGrp="1"/>
          </p:cNvSpPr>
          <p:nvPr>
            <p:ph sz="quarter" idx="1"/>
          </p:nvPr>
        </p:nvSpPr>
        <p:spPr>
          <a:xfrm>
            <a:off x="0" y="1052736"/>
            <a:ext cx="9144000" cy="5805264"/>
          </a:xfrm>
        </p:spPr>
        <p:txBody>
          <a:bodyPr>
            <a:noAutofit/>
          </a:bodyPr>
          <a:lstStyle/>
          <a:p>
            <a:pPr algn="r" rtl="1" fontAlgn="t">
              <a:buNone/>
            </a:pPr>
            <a:endParaRPr lang="ar-IQ" dirty="0" smtClean="0"/>
          </a:p>
          <a:p>
            <a:pPr algn="r" rtl="1" fontAlgn="t">
              <a:buNone/>
            </a:pPr>
            <a:r>
              <a:rPr lang="ar-IQ" dirty="0" smtClean="0"/>
              <a:t>-</a:t>
            </a:r>
            <a:r>
              <a:rPr lang="ar-IQ" b="1" dirty="0" smtClean="0">
                <a:solidFill>
                  <a:srgbClr val="C00000"/>
                </a:solidFill>
              </a:rPr>
              <a:t> شرح القاعدة: </a:t>
            </a:r>
          </a:p>
          <a:p>
            <a:pPr algn="r" rtl="1" fontAlgn="t">
              <a:buNone/>
            </a:pPr>
            <a:r>
              <a:rPr lang="ar-IQ" dirty="0" smtClean="0"/>
              <a:t>يمكن اعتبار هذه القاعدة فرعاً أو تطبيقاً لقاعدة: "إعمال الكلام أولى من إهماله" لأنه إذا كان الشيء موضوع الكلام غير قابل للتجزئة, يحمل على إرادة كله صيانة لكلام القائل من الالغاء والاهمال, لأن الاصل في كلام العاقل أنه يريد بكلامه إفادة السامع معنى, فذكره جزءاً من شيء غير قابل للتجزئة, يحمل على أنه أراد الشيء كله, ويستأنس لذلك بأن من أساليب اللغة العربية ذكر الجزء, وإرادة الكل كما في كفارة الظهار (فَتَحْرِيرُ رَقَبَةٍ) - وفي كفارة القتل الخطأ (فَتَحْرِيرُ رَقَبَةٍ مُّؤْمِنَةٍ)  والمراد بالرقبة: الرقيق, ذكراً أو انثى, فجاء التعبير عنه بذكر جزء منه وهو الرقبة. </a:t>
            </a:r>
          </a:p>
          <a:p>
            <a:pPr algn="r" rtl="1" fontAlgn="t">
              <a:buNone/>
            </a:pPr>
            <a:r>
              <a:rPr lang="ar-IQ" dirty="0" smtClean="0"/>
              <a:t>- من تطبيقات القاعدة: </a:t>
            </a:r>
          </a:p>
          <a:p>
            <a:pPr marL="514350" indent="-514350" algn="r" rtl="1" fontAlgn="t">
              <a:buNone/>
            </a:pPr>
            <a:r>
              <a:rPr lang="ar-IQ" dirty="0" smtClean="0"/>
              <a:t>   أ- لو أسقط ولي القتيل نصف القصاص سقط القصاص كله </a:t>
            </a:r>
            <a:r>
              <a:rPr lang="ar-IQ" dirty="0" smtClean="0">
                <a:solidFill>
                  <a:srgbClr val="0070C0"/>
                </a:solidFill>
              </a:rPr>
              <a:t>لأن القصاص لا يتجزأ</a:t>
            </a:r>
            <a:r>
              <a:rPr lang="ar-IQ" dirty="0" smtClean="0"/>
              <a:t>, </a:t>
            </a:r>
          </a:p>
          <a:p>
            <a:pPr marL="514350" indent="-514350" algn="r" rtl="1" fontAlgn="t">
              <a:buNone/>
            </a:pPr>
            <a:r>
              <a:rPr lang="ar-IQ" dirty="0" smtClean="0"/>
              <a:t>   ب- وكذلك لو عفا عن القاتل أحد أولياء القتيل, سقط القصاص وانقلب حق باقي الورثة (أولياء القتيل) الى الدية.</a:t>
            </a:r>
          </a:p>
          <a:p>
            <a:pPr algn="r">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04088"/>
            <a:ext cx="6984776" cy="852704"/>
          </a:xfrm>
          <a:solidFill>
            <a:schemeClr val="accent3">
              <a:lumMod val="20000"/>
              <a:lumOff val="80000"/>
            </a:schemeClr>
          </a:solidFill>
        </p:spPr>
        <p:txBody>
          <a:bodyPr>
            <a:normAutofit/>
          </a:bodyPr>
          <a:lstStyle/>
          <a:p>
            <a:pPr algn="ctr" rtl="1"/>
            <a:r>
              <a:rPr lang="ar-IQ" sz="4400" dirty="0" smtClean="0"/>
              <a:t>حكم ذكر بعض ما يتجزأ: </a:t>
            </a:r>
            <a:endParaRPr lang="en-US" sz="4400" dirty="0"/>
          </a:p>
        </p:txBody>
      </p:sp>
      <p:sp>
        <p:nvSpPr>
          <p:cNvPr id="4" name="Slide Number Placeholder 3"/>
          <p:cNvSpPr>
            <a:spLocks noGrp="1"/>
          </p:cNvSpPr>
          <p:nvPr>
            <p:ph type="sldNum" sz="quarter" idx="12"/>
          </p:nvPr>
        </p:nvSpPr>
        <p:spPr/>
        <p:txBody>
          <a:bodyPr>
            <a:normAutofit/>
          </a:bodyPr>
          <a:lstStyle/>
          <a:p>
            <a:fld id="{04B81E59-9D79-4EE7-A6CF-7EFA87774B78}" type="slidenum">
              <a:rPr lang="ar-SA" smtClean="0"/>
              <a:pPr/>
              <a:t>49</a:t>
            </a:fld>
            <a:endParaRPr lang="ar-SA"/>
          </a:p>
        </p:txBody>
      </p:sp>
      <p:sp>
        <p:nvSpPr>
          <p:cNvPr id="3" name="Content Placeholder 2"/>
          <p:cNvSpPr>
            <a:spLocks noGrp="1"/>
          </p:cNvSpPr>
          <p:nvPr>
            <p:ph sz="quarter" idx="1"/>
          </p:nvPr>
        </p:nvSpPr>
        <p:spPr/>
        <p:txBody>
          <a:bodyPr>
            <a:normAutofit/>
          </a:bodyPr>
          <a:lstStyle/>
          <a:p>
            <a:pPr algn="r" rtl="1" fontAlgn="t">
              <a:buNone/>
            </a:pPr>
            <a:endParaRPr lang="ar-IQ" sz="2800" dirty="0" smtClean="0"/>
          </a:p>
          <a:p>
            <a:pPr algn="r" rtl="1" fontAlgn="t">
              <a:buNone/>
            </a:pPr>
            <a:r>
              <a:rPr lang="ar-IQ" sz="2800" dirty="0" smtClean="0"/>
              <a:t>أما ذكر بعض ما يتجزأ, فليس كذكر كله, فيثبت الحكم للبعض الذي ذكره وليس للشيء كله. </a:t>
            </a:r>
          </a:p>
          <a:p>
            <a:pPr algn="r" rtl="1" fontAlgn="t">
              <a:buNone/>
            </a:pPr>
            <a:r>
              <a:rPr lang="ar-IQ" sz="2800" dirty="0" smtClean="0"/>
              <a:t>*</a:t>
            </a:r>
            <a:r>
              <a:rPr lang="ar-IQ" sz="2800" b="1" dirty="0" smtClean="0">
                <a:solidFill>
                  <a:schemeClr val="bg2">
                    <a:lumMod val="50000"/>
                  </a:schemeClr>
                </a:solidFill>
              </a:rPr>
              <a:t>ومن تطبيقات هذا: </a:t>
            </a:r>
            <a:r>
              <a:rPr lang="ar-IQ" sz="2800" b="1" dirty="0" smtClean="0">
                <a:solidFill>
                  <a:srgbClr val="C00000"/>
                </a:solidFill>
              </a:rPr>
              <a:t>لو كفل للدائن بنصف دينه على مدينه </a:t>
            </a:r>
            <a:r>
              <a:rPr lang="ar-IQ" sz="2800" dirty="0" smtClean="0"/>
              <a:t>فتصح الكفالة بنصف الدين ولا يعد كفيلاً بكل الدين, لأن مقدار الدين يقبل التجزئة, فيثبت الحكم للجزء الذي ذكره فقط, ومثل كفالة بعض الدين وصحة هذه الكفالة, إبراء المدين من بعض الدين وصحة هذا الإبراء.</a:t>
            </a:r>
          </a:p>
          <a:p>
            <a:pPr algn="r" rtl="1">
              <a:buNone/>
            </a:pP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a:xfrm>
            <a:off x="1187624" y="260648"/>
            <a:ext cx="6595796" cy="711695"/>
          </a:xfrm>
        </p:spPr>
        <p:txBody>
          <a:bodyPr/>
          <a:lstStyle/>
          <a:p>
            <a:pPr algn="ctr" rtl="1"/>
            <a:r>
              <a:rPr lang="ar-SA" dirty="0"/>
              <a:t>معنى القاعدة الفقهيّة اصطلاحًا</a:t>
            </a:r>
          </a:p>
        </p:txBody>
      </p:sp>
      <p:sp>
        <p:nvSpPr>
          <p:cNvPr id="7" name="مستطيل: زوايا قطرية مستديرة 6">
            <a:extLst>
              <a:ext uri="{FF2B5EF4-FFF2-40B4-BE49-F238E27FC236}">
                <a16:creationId xmlns="" xmlns:a16="http://schemas.microsoft.com/office/drawing/2014/main" id="{7FDABB3C-BC3F-48B0-9073-4BEB91180CD5}"/>
              </a:ext>
            </a:extLst>
          </p:cNvPr>
          <p:cNvSpPr/>
          <p:nvPr/>
        </p:nvSpPr>
        <p:spPr>
          <a:xfrm>
            <a:off x="2411760" y="1196752"/>
            <a:ext cx="4896543" cy="1008111"/>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ts val="3000"/>
              </a:lnSpc>
            </a:pPr>
            <a:r>
              <a:rPr lang="ar-SA" sz="2800" dirty="0">
                <a:solidFill>
                  <a:schemeClr val="tx2"/>
                </a:solidFill>
                <a:latin typeface="Dubai" panose="020B0503030403030204" pitchFamily="34" charset="-78"/>
                <a:cs typeface="Dubai" panose="020B0503030403030204" pitchFamily="34" charset="-78"/>
              </a:rPr>
              <a:t>الفقه في الاصطلاح: «</a:t>
            </a:r>
            <a:r>
              <a:rPr lang="ar-SA" sz="2400" dirty="0">
                <a:solidFill>
                  <a:schemeClr val="bg2">
                    <a:lumMod val="10000"/>
                  </a:schemeClr>
                </a:solidFill>
                <a:latin typeface="Dubai Light" panose="020B0303030403030204" pitchFamily="34" charset="-78"/>
                <a:cs typeface="Dubai Light" panose="020B0303030403030204" pitchFamily="34" charset="-78"/>
              </a:rPr>
              <a:t>العلم بالأحكام الشّرعيّة العمليّة المكتسب من أدلّتها التّفصيليّة</a:t>
            </a:r>
            <a:r>
              <a:rPr lang="ar-SA" sz="2800" dirty="0">
                <a:solidFill>
                  <a:schemeClr val="tx2"/>
                </a:solidFill>
                <a:latin typeface="Dubai" panose="020B0503030403030204" pitchFamily="34" charset="-78"/>
                <a:cs typeface="Dubai" panose="020B0503030403030204" pitchFamily="34" charset="-78"/>
              </a:rPr>
              <a:t>».</a:t>
            </a:r>
            <a:endParaRPr lang="en-US" sz="2800" dirty="0">
              <a:solidFill>
                <a:schemeClr val="tx2"/>
              </a:solidFill>
              <a:latin typeface="Dubai" panose="020B0503030403030204" pitchFamily="34" charset="-78"/>
              <a:cs typeface="Dubai" panose="020B0503030403030204" pitchFamily="34" charset="-78"/>
            </a:endParaRPr>
          </a:p>
        </p:txBody>
      </p:sp>
      <p:sp>
        <p:nvSpPr>
          <p:cNvPr id="12" name="مستطيل: زوايا قطرية مستديرة 11">
            <a:extLst>
              <a:ext uri="{FF2B5EF4-FFF2-40B4-BE49-F238E27FC236}">
                <a16:creationId xmlns="" xmlns:a16="http://schemas.microsoft.com/office/drawing/2014/main" id="{6C55EE8F-A784-438C-8399-4E4173B73E29}"/>
              </a:ext>
            </a:extLst>
          </p:cNvPr>
          <p:cNvSpPr/>
          <p:nvPr/>
        </p:nvSpPr>
        <p:spPr>
          <a:xfrm>
            <a:off x="1331640" y="2410765"/>
            <a:ext cx="5661559" cy="809625"/>
          </a:xfrm>
          <a:prstGeom prst="round2Diag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bg2">
                    <a:lumMod val="10000"/>
                  </a:schemeClr>
                </a:solidFill>
                <a:latin typeface="Dubai Light" panose="020B0303030403030204" pitchFamily="34" charset="-78"/>
                <a:ea typeface="Times New Roman" panose="02020603050405020304" pitchFamily="18" charset="0"/>
                <a:cs typeface="Dubai Light" panose="020B0303030403030204" pitchFamily="34" charset="-78"/>
              </a:rPr>
              <a:t>«الشّرعيّة»: </a:t>
            </a:r>
            <a:r>
              <a:rPr lang="ar-SA" sz="2800" dirty="0">
                <a:solidFill>
                  <a:schemeClr val="bg2">
                    <a:lumMod val="10000"/>
                  </a:schemeClr>
                </a:solidFill>
                <a:latin typeface="Dubai Light" panose="020B0303030403030204" pitchFamily="34" charset="-78"/>
                <a:ea typeface="Times New Roman" panose="02020603050405020304" pitchFamily="18" charset="0"/>
                <a:cs typeface="Dubai Light" panose="020B0303030403030204" pitchFamily="34" charset="-78"/>
              </a:rPr>
              <a:t>قيدٌ يُخرج غير الشّرعيّة كالعقليّة.</a:t>
            </a:r>
            <a:endParaRPr lang="en-US" sz="24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3" name="مستطيل: زوايا قطرية مستديرة 12">
            <a:extLst>
              <a:ext uri="{FF2B5EF4-FFF2-40B4-BE49-F238E27FC236}">
                <a16:creationId xmlns="" xmlns:a16="http://schemas.microsoft.com/office/drawing/2014/main" id="{A9541774-38DC-4FD1-BFFA-7B450106C240}"/>
              </a:ext>
            </a:extLst>
          </p:cNvPr>
          <p:cNvSpPr/>
          <p:nvPr/>
        </p:nvSpPr>
        <p:spPr>
          <a:xfrm>
            <a:off x="1331640" y="3334690"/>
            <a:ext cx="5661559" cy="809625"/>
          </a:xfrm>
          <a:prstGeom prst="round2Diag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bg2">
                    <a:lumMod val="10000"/>
                  </a:schemeClr>
                </a:solidFill>
                <a:latin typeface="Dubai Light" panose="020B0303030403030204" pitchFamily="34" charset="-78"/>
                <a:ea typeface="Times New Roman" panose="02020603050405020304" pitchFamily="18" charset="0"/>
                <a:cs typeface="Dubai Light" panose="020B0303030403030204" pitchFamily="34" charset="-78"/>
              </a:rPr>
              <a:t>«العمليّة»: </a:t>
            </a:r>
            <a:r>
              <a:rPr lang="ar-SA" sz="2800" dirty="0">
                <a:solidFill>
                  <a:schemeClr val="bg2">
                    <a:lumMod val="10000"/>
                  </a:schemeClr>
                </a:solidFill>
                <a:latin typeface="Dubai Light" panose="020B0303030403030204" pitchFamily="34" charset="-78"/>
                <a:ea typeface="Times New Roman" panose="02020603050405020304" pitchFamily="18" charset="0"/>
                <a:cs typeface="Dubai Light" panose="020B0303030403030204" pitchFamily="34" charset="-78"/>
              </a:rPr>
              <a:t>قيدٌ يُخرِج غيرَ العمليّة كالاعتقاديّة.</a:t>
            </a:r>
            <a:endParaRPr lang="en-US" sz="28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4" name="مستطيل: زوايا قطرية مستديرة 13">
            <a:extLst>
              <a:ext uri="{FF2B5EF4-FFF2-40B4-BE49-F238E27FC236}">
                <a16:creationId xmlns="" xmlns:a16="http://schemas.microsoft.com/office/drawing/2014/main" id="{EF0374A0-2D9D-4B9B-AD26-300DB913983A}"/>
              </a:ext>
            </a:extLst>
          </p:cNvPr>
          <p:cNvSpPr/>
          <p:nvPr/>
        </p:nvSpPr>
        <p:spPr>
          <a:xfrm>
            <a:off x="1331640" y="4281092"/>
            <a:ext cx="5661559" cy="809625"/>
          </a:xfrm>
          <a:prstGeom prst="round2Diag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bg2">
                    <a:lumMod val="10000"/>
                  </a:schemeClr>
                </a:solidFill>
                <a:latin typeface="Dubai Light" panose="020B0303030403030204" pitchFamily="34" charset="-78"/>
                <a:ea typeface="Times New Roman" panose="02020603050405020304" pitchFamily="18" charset="0"/>
                <a:cs typeface="Dubai Light" panose="020B0303030403030204" pitchFamily="34" charset="-78"/>
              </a:rPr>
              <a:t>«المكتسب»: </a:t>
            </a:r>
            <a:r>
              <a:rPr lang="ar-SA" sz="2800" dirty="0">
                <a:solidFill>
                  <a:schemeClr val="bg2">
                    <a:lumMod val="10000"/>
                  </a:schemeClr>
                </a:solidFill>
                <a:latin typeface="Dubai Light" panose="020B0303030403030204" pitchFamily="34" charset="-78"/>
                <a:ea typeface="Times New Roman" panose="02020603050405020304" pitchFamily="18" charset="0"/>
                <a:cs typeface="Dubai Light" panose="020B0303030403030204" pitchFamily="34" charset="-78"/>
              </a:rPr>
              <a:t>وصفٌ للعلم. </a:t>
            </a:r>
            <a:endParaRPr lang="en-US" sz="28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5" name="مستطيل: زوايا قطرية مستديرة 14">
            <a:extLst>
              <a:ext uri="{FF2B5EF4-FFF2-40B4-BE49-F238E27FC236}">
                <a16:creationId xmlns="" xmlns:a16="http://schemas.microsoft.com/office/drawing/2014/main" id="{C5355584-B3DB-40C0-B566-A7220216D794}"/>
              </a:ext>
            </a:extLst>
          </p:cNvPr>
          <p:cNvSpPr/>
          <p:nvPr/>
        </p:nvSpPr>
        <p:spPr>
          <a:xfrm>
            <a:off x="1331640" y="5227494"/>
            <a:ext cx="5661559" cy="1297850"/>
          </a:xfrm>
          <a:prstGeom prst="round2Diag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bg2">
                    <a:lumMod val="10000"/>
                  </a:schemeClr>
                </a:solidFill>
                <a:latin typeface="Dubai Light" panose="020B0303030403030204" pitchFamily="34" charset="-78"/>
                <a:ea typeface="Times New Roman" panose="02020603050405020304" pitchFamily="18" charset="0"/>
                <a:cs typeface="Dubai Light" panose="020B0303030403030204" pitchFamily="34" charset="-78"/>
              </a:rPr>
              <a:t>«التّفصيليّة»: </a:t>
            </a:r>
            <a:r>
              <a:rPr lang="ar-SA" sz="2800" dirty="0">
                <a:solidFill>
                  <a:schemeClr val="bg2">
                    <a:lumMod val="10000"/>
                  </a:schemeClr>
                </a:solidFill>
                <a:latin typeface="Dubai Light" panose="020B0303030403030204" pitchFamily="34" charset="-78"/>
                <a:ea typeface="Times New Roman" panose="02020603050405020304" pitchFamily="18" charset="0"/>
                <a:cs typeface="Dubai Light" panose="020B0303030403030204" pitchFamily="34" charset="-78"/>
              </a:rPr>
              <a:t>أي الجزئيّة التي تتعلّق بجزئيّات الأحكام، وهذا يخرج الإجماليّة أي الكلّيّة التي لا تتعلّق بمسألةٍ معيّنةٍ.</a:t>
            </a:r>
            <a:endParaRPr lang="en-US" sz="2800" dirty="0">
              <a:solidFill>
                <a:schemeClr val="bg2">
                  <a:lumMod val="10000"/>
                </a:schemeClr>
              </a:solidFill>
              <a:latin typeface="Dubai Light" panose="020B0303030403030204" pitchFamily="34" charset="-78"/>
              <a:cs typeface="Dubai Light" panose="020B0303030403030204" pitchFamily="34" charset="-78"/>
            </a:endParaRPr>
          </a:p>
        </p:txBody>
      </p:sp>
      <p:cxnSp>
        <p:nvCxnSpPr>
          <p:cNvPr id="16" name="موصل: على شكل مرفق 15">
            <a:extLst>
              <a:ext uri="{FF2B5EF4-FFF2-40B4-BE49-F238E27FC236}">
                <a16:creationId xmlns="" xmlns:a16="http://schemas.microsoft.com/office/drawing/2014/main" id="{BEBF0502-1E39-4F69-BBF1-3ED0F5A5CB26}"/>
              </a:ext>
            </a:extLst>
          </p:cNvPr>
          <p:cNvCxnSpPr>
            <a:cxnSpLocks/>
            <a:endCxn id="12" idx="0"/>
          </p:cNvCxnSpPr>
          <p:nvPr/>
        </p:nvCxnSpPr>
        <p:spPr>
          <a:xfrm rot="5400000">
            <a:off x="6800589" y="2393825"/>
            <a:ext cx="614363" cy="229142"/>
          </a:xfrm>
          <a:prstGeom prst="bentConnector2">
            <a:avLst/>
          </a:prstGeom>
          <a:ln w="19050">
            <a:solidFill>
              <a:srgbClr val="B9B82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موصل: على شكل مرفق 16">
            <a:extLst>
              <a:ext uri="{FF2B5EF4-FFF2-40B4-BE49-F238E27FC236}">
                <a16:creationId xmlns="" xmlns:a16="http://schemas.microsoft.com/office/drawing/2014/main" id="{09868B7E-E59C-4ED4-9248-B2063B9E9EDD}"/>
              </a:ext>
            </a:extLst>
          </p:cNvPr>
          <p:cNvCxnSpPr>
            <a:cxnSpLocks/>
            <a:endCxn id="13" idx="0"/>
          </p:cNvCxnSpPr>
          <p:nvPr/>
        </p:nvCxnSpPr>
        <p:spPr>
          <a:xfrm rot="5400000">
            <a:off x="6337685" y="2854850"/>
            <a:ext cx="1540167" cy="229138"/>
          </a:xfrm>
          <a:prstGeom prst="bentConnector2">
            <a:avLst/>
          </a:prstGeom>
          <a:ln w="19050">
            <a:solidFill>
              <a:srgbClr val="B9B82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موصل: على شكل مرفق 17">
            <a:extLst>
              <a:ext uri="{FF2B5EF4-FFF2-40B4-BE49-F238E27FC236}">
                <a16:creationId xmlns="" xmlns:a16="http://schemas.microsoft.com/office/drawing/2014/main" id="{28C94834-9F4F-46A2-B33B-42E5B96E21D9}"/>
              </a:ext>
            </a:extLst>
          </p:cNvPr>
          <p:cNvCxnSpPr>
            <a:cxnSpLocks/>
            <a:endCxn id="14" idx="0"/>
          </p:cNvCxnSpPr>
          <p:nvPr/>
        </p:nvCxnSpPr>
        <p:spPr>
          <a:xfrm rot="5400000">
            <a:off x="5865424" y="3328992"/>
            <a:ext cx="2484689" cy="229137"/>
          </a:xfrm>
          <a:prstGeom prst="bentConnector2">
            <a:avLst/>
          </a:prstGeom>
          <a:ln w="19050">
            <a:solidFill>
              <a:srgbClr val="B9B82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موصل: على شكل مرفق 18">
            <a:extLst>
              <a:ext uri="{FF2B5EF4-FFF2-40B4-BE49-F238E27FC236}">
                <a16:creationId xmlns="" xmlns:a16="http://schemas.microsoft.com/office/drawing/2014/main" id="{9EDC6000-E082-44E6-8F3F-679A2AA62EC0}"/>
              </a:ext>
            </a:extLst>
          </p:cNvPr>
          <p:cNvCxnSpPr>
            <a:cxnSpLocks/>
            <a:endCxn id="15" idx="0"/>
          </p:cNvCxnSpPr>
          <p:nvPr/>
        </p:nvCxnSpPr>
        <p:spPr>
          <a:xfrm rot="5400000">
            <a:off x="5269231" y="3923304"/>
            <a:ext cx="3677083" cy="229146"/>
          </a:xfrm>
          <a:prstGeom prst="bentConnector2">
            <a:avLst/>
          </a:prstGeom>
          <a:ln w="19050">
            <a:solidFill>
              <a:srgbClr val="B9B822"/>
            </a:solidFill>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4"/>
          <p:cNvSpPr txBox="1">
            <a:spLocks/>
          </p:cNvSpPr>
          <p:nvPr/>
        </p:nvSpPr>
        <p:spPr>
          <a:xfrm>
            <a:off x="251520" y="6237312"/>
            <a:ext cx="762000" cy="365125"/>
          </a:xfrm>
          <a:prstGeom prst="ellipse">
            <a:avLst/>
          </a:prstGeom>
          <a:solidFill>
            <a:srgbClr val="C00000"/>
          </a:solidFill>
        </p:spPr>
        <p:txBody>
          <a:bodyP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04B81E59-9D79-4EE7-A6CF-7EFA87774B78}" type="slidenum">
              <a:rPr kumimoji="0" lang="ar-SA" sz="2000" b="1"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1" eaLnBrk="1" fontAlgn="auto" latinLnBrk="0" hangingPunct="1">
                <a:lnSpc>
                  <a:spcPct val="100000"/>
                </a:lnSpc>
                <a:spcBef>
                  <a:spcPts val="0"/>
                </a:spcBef>
                <a:spcAft>
                  <a:spcPts val="0"/>
                </a:spcAft>
                <a:buClrTx/>
                <a:buSzTx/>
                <a:buFontTx/>
                <a:buNone/>
                <a:tabLst/>
                <a:defRPr/>
              </a:pPr>
              <a:t>5</a:t>
            </a:fld>
            <a:endParaRPr kumimoji="0" lang="ar-SA"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3538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1560" y="274638"/>
            <a:ext cx="8075240" cy="1143000"/>
          </a:xfrm>
          <a:solidFill>
            <a:schemeClr val="accent1">
              <a:lumMod val="20000"/>
              <a:lumOff val="80000"/>
            </a:schemeClr>
          </a:solidFill>
        </p:spPr>
        <p:txBody>
          <a:bodyPr>
            <a:normAutofit fontScale="90000"/>
          </a:bodyPr>
          <a:lstStyle/>
          <a:p>
            <a:pPr algn="ctr"/>
            <a:r>
              <a:rPr lang="ar-IQ" dirty="0" smtClean="0"/>
              <a:t>القاعدة التاسعة: المطلق يجري على إطلاقه ما لم يقم دليل التقييد نصاً أو دلالة </a:t>
            </a:r>
            <a:endParaRPr lang="en-US" dirty="0"/>
          </a:p>
        </p:txBody>
      </p:sp>
      <p:graphicFrame>
        <p:nvGraphicFramePr>
          <p:cNvPr id="4" name="Content Placeholder 3"/>
          <p:cNvGraphicFramePr>
            <a:graphicFrameLocks noGrp="1"/>
          </p:cNvGraphicFramePr>
          <p:nvPr>
            <p:ph sz="quarter" idx="1"/>
          </p:nvPr>
        </p:nvGraphicFramePr>
        <p:xfrm>
          <a:off x="395536" y="1484784"/>
          <a:ext cx="84969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50106"/>
          </a:xfrm>
          <a:solidFill>
            <a:schemeClr val="accent1">
              <a:lumMod val="20000"/>
              <a:lumOff val="80000"/>
            </a:schemeClr>
          </a:solidFill>
        </p:spPr>
        <p:txBody>
          <a:bodyPr/>
          <a:lstStyle/>
          <a:p>
            <a:pPr algn="ctr" rtl="1"/>
            <a:r>
              <a:rPr lang="ar-IQ" dirty="0" smtClean="0"/>
              <a:t>حكم المطلق: </a:t>
            </a:r>
            <a:endParaRPr lang="en-US" dirty="0"/>
          </a:p>
        </p:txBody>
      </p:sp>
      <p:sp>
        <p:nvSpPr>
          <p:cNvPr id="3" name="Content Placeholder 2"/>
          <p:cNvSpPr>
            <a:spLocks noGrp="1"/>
          </p:cNvSpPr>
          <p:nvPr>
            <p:ph sz="quarter" idx="1"/>
          </p:nvPr>
        </p:nvSpPr>
        <p:spPr>
          <a:xfrm>
            <a:off x="914400" y="1447800"/>
            <a:ext cx="7772400" cy="5005536"/>
          </a:xfrm>
        </p:spPr>
        <p:txBody>
          <a:bodyPr>
            <a:noAutofit/>
          </a:bodyPr>
          <a:lstStyle/>
          <a:p>
            <a:pPr algn="r" rtl="1" fontAlgn="t">
              <a:buNone/>
            </a:pPr>
            <a:r>
              <a:rPr lang="ar-IQ" dirty="0" smtClean="0"/>
              <a:t>أنه يجري على اطلاقه فلا يجوز تقييده بأي قيد الا اذا قام الدليل على تقييده نصاً أو دلالة, ويثبت له الحكم وهو بهذا الاطلاق كما في عتق الرقبة في كفارة الظهار اذ جاءت مطلقة, </a:t>
            </a:r>
            <a:r>
              <a:rPr lang="ar-IQ" dirty="0" smtClean="0">
                <a:solidFill>
                  <a:schemeClr val="tx1">
                    <a:lumMod val="95000"/>
                    <a:lumOff val="5000"/>
                  </a:schemeClr>
                </a:solidFill>
              </a:rPr>
              <a:t>وكما في عدة المرأة المتوفى عنها زوجها جاءت (أَزْوَاجًا) مطلقة فتجب عليها العدة سواءً كانت الزوجة مدخولاً بها أم لا, صغيرة كانت أو كبيرة قال تعالى: (وَالَّذِينَ يُتَوَفَّوْنَ مِنكُمْ وَيَذَرُونَ أَزْوَاجًا يَتَرَبَّصْنَ بِأَنفُسِهِنَّ أَرْبَعَةَ أَشْهُرٍ وَعَشْرًا)</a:t>
            </a:r>
          </a:p>
          <a:p>
            <a:pPr algn="r" rtl="1">
              <a:buNone/>
            </a:pPr>
            <a:r>
              <a:rPr lang="ar-IQ" dirty="0" smtClean="0"/>
              <a:t>ولكن اذا قام الدليل على تقييد المطلق اعتبر القيد وثبت له الحكم بهذا القيد كما في قوله تعالى: (مِنْ بَعْدَ وَصِيَّةٍ يُوصِي بِهَا أَوْ دَيْنٍ) (النساء:١١) جاءت كلمة (وَصِيَّةٍ) مطلقة وكان مقتضى الاطلاق جواز الوصية بأي مقدار, ولكن قام الدليل على تقييدها بالثلث, ودليل التقييد حديث سعد بن أبي وقاص حيث منعه الرسول -صلى الله عليه وسلم- من أن يوصي بأكثر من الثلث, وهذا حديث مشهور يتقيد بمثله مطلق الكتاب عند الحنفيه وغيرهم.</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404664"/>
            <a:ext cx="4464496" cy="720080"/>
          </a:xfrm>
          <a:solidFill>
            <a:schemeClr val="accent1">
              <a:lumMod val="20000"/>
              <a:lumOff val="80000"/>
            </a:schemeClr>
          </a:solidFill>
        </p:spPr>
        <p:txBody>
          <a:bodyPr>
            <a:normAutofit fontScale="90000"/>
          </a:bodyPr>
          <a:lstStyle/>
          <a:p>
            <a:pPr algn="ctr" rtl="1"/>
            <a:r>
              <a:rPr lang="ar-IQ" dirty="0" smtClean="0"/>
              <a:t>حكم المقيد: </a:t>
            </a:r>
            <a:endParaRPr lang="en-US" dirty="0"/>
          </a:p>
        </p:txBody>
      </p:sp>
      <p:sp>
        <p:nvSpPr>
          <p:cNvPr id="3" name="Content Placeholder 2"/>
          <p:cNvSpPr>
            <a:spLocks noGrp="1"/>
          </p:cNvSpPr>
          <p:nvPr>
            <p:ph sz="quarter" idx="1"/>
          </p:nvPr>
        </p:nvSpPr>
        <p:spPr>
          <a:xfrm>
            <a:off x="0" y="1196752"/>
            <a:ext cx="8686800" cy="4823048"/>
          </a:xfrm>
        </p:spPr>
        <p:txBody>
          <a:bodyPr>
            <a:noAutofit/>
          </a:bodyPr>
          <a:lstStyle/>
          <a:p>
            <a:pPr algn="r" rtl="1" fontAlgn="t">
              <a:buNone/>
            </a:pPr>
            <a:endParaRPr lang="ar-IQ" sz="2400" dirty="0" smtClean="0"/>
          </a:p>
          <a:p>
            <a:pPr algn="r" rtl="1" fontAlgn="t">
              <a:buNone/>
            </a:pPr>
            <a:r>
              <a:rPr lang="ar-IQ" sz="2400" dirty="0" smtClean="0"/>
              <a:t>وجوب العمل بموجب القيد, فلا يجوز إلغاؤه, ويثبت الحكم له بهذا القيد إلا اذا قام الدليل على عدم اعتبار هذا القيد, كما قال تعال في سياق تعداد المحرمات: (وَرَبَائِبُكُمُ اللَّاتِي فِي حُجُورِكُمْ مِنْ نِسَائِكُمُ اللَّاتِي دَخَلْتُمْ بِهِنَّ) </a:t>
            </a:r>
          </a:p>
          <a:p>
            <a:pPr algn="r" rtl="1" fontAlgn="t">
              <a:buNone/>
            </a:pPr>
            <a:r>
              <a:rPr lang="ar-IQ" sz="2400" dirty="0" smtClean="0"/>
              <a:t>وعلى هذا فالبنت تحرم على من تزوج أمها ودخل بها؛ لان حرمة الزواج بالبنت مقيد بنكاح أمها والدخول بها, لا مجرد العقد عليها, </a:t>
            </a:r>
            <a:r>
              <a:rPr lang="ar-IQ" sz="2400" dirty="0" smtClean="0">
                <a:solidFill>
                  <a:srgbClr val="0070C0"/>
                </a:solidFill>
              </a:rPr>
              <a:t>وأما كلمة (فِي حُجُورِكُمْ) </a:t>
            </a:r>
          </a:p>
          <a:p>
            <a:pPr algn="r" rtl="1" fontAlgn="t">
              <a:buNone/>
            </a:pPr>
            <a:r>
              <a:rPr lang="ar-IQ" sz="2400" dirty="0" smtClean="0">
                <a:solidFill>
                  <a:srgbClr val="0070C0"/>
                </a:solidFill>
              </a:rPr>
              <a:t>فهذه ليست بقيد احترازي</a:t>
            </a:r>
            <a:r>
              <a:rPr lang="ar-IQ" sz="2400" dirty="0" smtClean="0"/>
              <a:t> </a:t>
            </a:r>
            <a:r>
              <a:rPr lang="ar-IQ" sz="2400" dirty="0" smtClean="0">
                <a:solidFill>
                  <a:srgbClr val="C00000"/>
                </a:solidFill>
              </a:rPr>
              <a:t>وإنما هي قيد أكثري لا يتقيد به اللفظ</a:t>
            </a:r>
            <a:r>
              <a:rPr lang="ar-IQ" sz="2400" dirty="0" smtClean="0"/>
              <a:t>, ولا تأثير له في الحكم بدليل قوله تعالى في نفس الآية: (فَإِنْ لَمْ تَكُونُوا دَخَلْتُمْ بِهِنَّ فَلا جُنَاحَ عَلَيْكُمْ )</a:t>
            </a:r>
          </a:p>
          <a:p>
            <a:pPr algn="r" rtl="1" fontAlgn="t">
              <a:buNone/>
            </a:pPr>
            <a:r>
              <a:rPr lang="ar-IQ" sz="2400" dirty="0" smtClean="0"/>
              <a:t>ولو كان من قيد الحرمة كون البنت في حجر الزوج ورعايته, لذكر عند شروط الحل.</a:t>
            </a:r>
          </a:p>
          <a:p>
            <a:pPr algn="r" rtl="1" fontAlgn="t">
              <a:buNone/>
            </a:pPr>
            <a:r>
              <a:rPr lang="ar-IQ" sz="2400" dirty="0" smtClean="0"/>
              <a:t>-</a:t>
            </a:r>
            <a:endParaRPr 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a:solidFill>
            <a:schemeClr val="accent1">
              <a:lumMod val="20000"/>
              <a:lumOff val="80000"/>
            </a:schemeClr>
          </a:solidFill>
        </p:spPr>
        <p:txBody>
          <a:bodyPr/>
          <a:lstStyle/>
          <a:p>
            <a:pPr algn="ctr"/>
            <a:r>
              <a:rPr lang="ar-IQ" dirty="0" smtClean="0"/>
              <a:t>من فروع القاعدة وتطبيقاتها: </a:t>
            </a:r>
            <a:endParaRPr lang="en-US" dirty="0"/>
          </a:p>
        </p:txBody>
      </p:sp>
      <p:pic>
        <p:nvPicPr>
          <p:cNvPr id="1026" name="Picture 2" descr="C:\Users\High Max\Desktop\تعريف-الغبن-الفاحش.jpg"/>
          <p:cNvPicPr>
            <a:picLocks noChangeAspect="1" noChangeArrowheads="1"/>
          </p:cNvPicPr>
          <p:nvPr/>
        </p:nvPicPr>
        <p:blipFill>
          <a:blip r:embed="rId2" cstate="print"/>
          <a:srcRect/>
          <a:stretch>
            <a:fillRect/>
          </a:stretch>
        </p:blipFill>
        <p:spPr bwMode="auto">
          <a:xfrm>
            <a:off x="251520" y="1196752"/>
            <a:ext cx="8640960" cy="5328592"/>
          </a:xfrm>
          <a:prstGeom prst="rect">
            <a:avLst/>
          </a:prstGeom>
          <a:noFill/>
        </p:spPr>
      </p:pic>
      <p:sp>
        <p:nvSpPr>
          <p:cNvPr id="5" name="Rectangle 4"/>
          <p:cNvSpPr/>
          <p:nvPr/>
        </p:nvSpPr>
        <p:spPr>
          <a:xfrm>
            <a:off x="0" y="3789040"/>
            <a:ext cx="8892480" cy="1815882"/>
          </a:xfrm>
          <a:prstGeom prst="rect">
            <a:avLst/>
          </a:prstGeom>
          <a:noFill/>
        </p:spPr>
        <p:txBody>
          <a:bodyPr wrap="square" lIns="91440" tIns="45720" rIns="91440" bIns="45720">
            <a:spAutoFit/>
          </a:bodyPr>
          <a:lstStyle/>
          <a:p>
            <a:pPr algn="r" rtl="1" fontAlgn="t">
              <a:buNone/>
            </a:pPr>
            <a:r>
              <a:rPr lang="ar-IQ" sz="2800" dirty="0" smtClean="0"/>
              <a:t>ب- لو وكل رجلا  بشراء شيئ معين ولم يبين الثمن كان للوكيل أن يشتريه بثمن المثل أو بغبن يسير </a:t>
            </a:r>
            <a:r>
              <a:rPr lang="ar-IQ" sz="2800" dirty="0" smtClean="0">
                <a:solidFill>
                  <a:srgbClr val="C00000"/>
                </a:solidFill>
              </a:rPr>
              <a:t>ولكن لا يجوز له أن يشتريه بغبن فاحش</a:t>
            </a:r>
            <a:r>
              <a:rPr lang="ar-IQ" sz="2800" dirty="0" smtClean="0"/>
              <a:t>، وإن فعل وقع الشراء له، وذلك لأن وكالته وإن كانت مطلقة إلا أنها مقيدة دلالة بعدم التجاوز إلى الغبن الفاحش.</a:t>
            </a:r>
          </a:p>
        </p:txBody>
      </p:sp>
      <p:sp>
        <p:nvSpPr>
          <p:cNvPr id="6" name="Rectangle 5"/>
          <p:cNvSpPr/>
          <p:nvPr/>
        </p:nvSpPr>
        <p:spPr>
          <a:xfrm>
            <a:off x="683568" y="980728"/>
            <a:ext cx="8027329" cy="3108543"/>
          </a:xfrm>
          <a:prstGeom prst="rect">
            <a:avLst/>
          </a:prstGeom>
          <a:noFill/>
        </p:spPr>
        <p:txBody>
          <a:bodyPr wrap="square" lIns="91440" tIns="45720" rIns="91440" bIns="45720">
            <a:spAutoFit/>
          </a:bodyPr>
          <a:lstStyle/>
          <a:p>
            <a:pPr algn="r" rtl="1" fontAlgn="t">
              <a:buNone/>
            </a:pPr>
            <a:r>
              <a:rPr lang="ar-IQ" sz="2800" dirty="0" smtClean="0"/>
              <a:t> </a:t>
            </a:r>
          </a:p>
          <a:p>
            <a:pPr marL="342900" indent="-342900" algn="r" rtl="1" fontAlgn="t">
              <a:buAutoNum type="arabic1Minus"/>
            </a:pPr>
            <a:r>
              <a:rPr lang="ar-IQ" sz="2800" dirty="0" smtClean="0"/>
              <a:t>الوكيل بالبيع اذا كانت وكالته مطلقة يجوز له أن يبيع ما لموكله بالثمن الذي يراه مناسباً قليلاً كان أو كثيراً،ولكن </a:t>
            </a:r>
            <a:r>
              <a:rPr lang="ar-IQ" sz="2800" dirty="0" smtClean="0">
                <a:solidFill>
                  <a:srgbClr val="0070C0"/>
                </a:solidFill>
              </a:rPr>
              <a:t>لو عين الموكل لوكيله ثمناً </a:t>
            </a:r>
            <a:r>
              <a:rPr lang="ar-IQ" sz="2800" b="1" dirty="0" smtClean="0">
                <a:solidFill>
                  <a:srgbClr val="0070C0"/>
                </a:solidFill>
              </a:rPr>
              <a:t>معيناً</a:t>
            </a:r>
            <a:r>
              <a:rPr lang="ar-IQ" sz="2800" dirty="0" smtClean="0">
                <a:solidFill>
                  <a:srgbClr val="0070C0"/>
                </a:solidFill>
              </a:rPr>
              <a:t> </a:t>
            </a:r>
            <a:r>
              <a:rPr lang="ar-IQ" sz="2800" dirty="0" smtClean="0"/>
              <a:t>فعلى الوكل أن يتقيد بهذا الثمن فلا يبيع ما لموكله إلا بهذا الثمن. </a:t>
            </a:r>
          </a:p>
          <a:p>
            <a:pPr algn="r" rtl="1" fontAlgn="t">
              <a:buNone/>
            </a:pPr>
            <a:r>
              <a:rPr lang="ar-IQ" sz="2800" dirty="0" smtClean="0"/>
              <a:t> </a:t>
            </a:r>
          </a:p>
          <a:p>
            <a:pPr algn="r">
              <a:buNone/>
            </a:pPr>
            <a:endParaRPr 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92480" cy="778098"/>
          </a:xfrm>
          <a:solidFill>
            <a:schemeClr val="accent1">
              <a:lumMod val="20000"/>
              <a:lumOff val="80000"/>
            </a:schemeClr>
          </a:solidFill>
        </p:spPr>
        <p:txBody>
          <a:bodyPr>
            <a:normAutofit/>
          </a:bodyPr>
          <a:lstStyle/>
          <a:p>
            <a:pPr algn="ctr" rtl="1"/>
            <a:r>
              <a:rPr lang="ar-IQ" sz="3200" dirty="0" smtClean="0"/>
              <a:t>القاعدة العاشرة: لا مساغ للاجتهاد في مورد االنص </a:t>
            </a:r>
            <a:endParaRPr lang="en-US" sz="3200" dirty="0"/>
          </a:p>
        </p:txBody>
      </p:sp>
      <p:sp>
        <p:nvSpPr>
          <p:cNvPr id="3" name="Content Placeholder 2"/>
          <p:cNvSpPr>
            <a:spLocks noGrp="1"/>
          </p:cNvSpPr>
          <p:nvPr>
            <p:ph sz="quarter" idx="1"/>
          </p:nvPr>
        </p:nvSpPr>
        <p:spPr>
          <a:xfrm>
            <a:off x="0" y="836712"/>
            <a:ext cx="9144000" cy="6021288"/>
          </a:xfrm>
        </p:spPr>
        <p:txBody>
          <a:bodyPr>
            <a:noAutofit/>
          </a:bodyPr>
          <a:lstStyle/>
          <a:p>
            <a:pPr algn="r" rtl="1" fontAlgn="t">
              <a:buNone/>
            </a:pPr>
            <a:endParaRPr lang="ar-IQ" sz="2400" dirty="0" smtClean="0"/>
          </a:p>
          <a:p>
            <a:pPr algn="r" rtl="1" fontAlgn="t">
              <a:buNone/>
            </a:pPr>
            <a:endParaRPr lang="ar-IQ" sz="2400" dirty="0" smtClean="0"/>
          </a:p>
          <a:p>
            <a:pPr algn="r" rtl="1" fontAlgn="t">
              <a:buNone/>
            </a:pPr>
            <a:r>
              <a:rPr lang="ar-IQ" b="1" dirty="0" smtClean="0">
                <a:solidFill>
                  <a:srgbClr val="0070C0"/>
                </a:solidFill>
              </a:rPr>
              <a:t>معنى القاعدة: </a:t>
            </a:r>
            <a:r>
              <a:rPr lang="ar-IQ" dirty="0" smtClean="0"/>
              <a:t>أن الاجتهاد يكون في القضايا التي لم يرد في الشريعة الإسلامية نص صريح بحكمها، أما ما ورد النص الصريح بحكمه فلا يجوز الاجتهاد فيه، </a:t>
            </a:r>
            <a:r>
              <a:rPr lang="ar-IQ" dirty="0" smtClean="0">
                <a:solidFill>
                  <a:srgbClr val="C00000"/>
                </a:solidFill>
              </a:rPr>
              <a:t>لأن الغرض من الاجتهاد تحصيل الحكم الشرعي، فإذا كان حاصلا  في النص فلا حاجة للاجتهاد</a:t>
            </a:r>
            <a:r>
              <a:rPr lang="ar-IQ" dirty="0" smtClean="0"/>
              <a:t>، </a:t>
            </a:r>
            <a:r>
              <a:rPr lang="ar-IQ" b="1" dirty="0" smtClean="0"/>
              <a:t>والمراد بالنص نصوص القرآن الكريم و السنة النبوية المطهرة وما ثبت بالإجماع الشرعي. </a:t>
            </a:r>
          </a:p>
          <a:p>
            <a:pPr algn="r" rtl="1" fontAlgn="t">
              <a:buNone/>
            </a:pPr>
            <a:r>
              <a:rPr lang="ar-IQ" sz="2800" b="1" dirty="0" smtClean="0">
                <a:solidFill>
                  <a:srgbClr val="0070C0"/>
                </a:solidFill>
              </a:rPr>
              <a:t>من أمثلة الاجتهاد في مورد النص: </a:t>
            </a:r>
          </a:p>
          <a:p>
            <a:pPr algn="r" rtl="1" fontAlgn="t">
              <a:buNone/>
            </a:pPr>
            <a:r>
              <a:rPr lang="ar-IQ" sz="2800" dirty="0" smtClean="0"/>
              <a:t>ورد النص في تحريم الربا، </a:t>
            </a:r>
            <a:r>
              <a:rPr lang="ar-IQ" sz="2800" dirty="0" smtClean="0">
                <a:solidFill>
                  <a:srgbClr val="C00000"/>
                </a:solidFill>
              </a:rPr>
              <a:t>فلا يجوز الاجتهاد في حله</a:t>
            </a:r>
            <a:r>
              <a:rPr lang="ar-IQ" sz="2800" dirty="0" smtClean="0"/>
              <a:t>، وورد في النص بأن </a:t>
            </a:r>
            <a:r>
              <a:rPr lang="ar-IQ" sz="2800" b="1" dirty="0" smtClean="0">
                <a:solidFill>
                  <a:srgbClr val="0070C0"/>
                </a:solidFill>
              </a:rPr>
              <a:t>للذكرمثل حظ الأنثيين </a:t>
            </a:r>
            <a:r>
              <a:rPr lang="ar-IQ" sz="2800" dirty="0" smtClean="0"/>
              <a:t>في الميراث، فلا يجوز الاجتهاد بجعل ميراث الذكر مثل ميراث الأنثى، والنص ورد بتحريم القمار فلا يجوز الاجتهاد بحله بحجة زيادة موارد الدولة المالية. فهذه الاجتهادات التي يريد أصحابها الوصول إلى ما يخالف الأحكام الشرعية التي وردت بها النصوص الشرعية </a:t>
            </a:r>
            <a:r>
              <a:rPr lang="ar-IQ" sz="2800" b="1" dirty="0" smtClean="0">
                <a:solidFill>
                  <a:srgbClr val="0070C0"/>
                </a:solidFill>
              </a:rPr>
              <a:t>اجتهادات غير مقبولة،</a:t>
            </a:r>
            <a:r>
              <a:rPr lang="ar-IQ" sz="2800" dirty="0" smtClean="0"/>
              <a:t> </a:t>
            </a:r>
            <a:r>
              <a:rPr lang="ar-IQ" sz="2800" b="1" dirty="0" smtClean="0"/>
              <a:t>لأن مساغ الاجتهاد مقيد بعدم وجود النص.</a:t>
            </a:r>
            <a:r>
              <a:rPr lang="ar-IQ" sz="2400" dirty="0" smtClean="0"/>
              <a:t> </a:t>
            </a:r>
          </a:p>
          <a:p>
            <a:pPr algn="r" rtl="1">
              <a:buNone/>
            </a:pPr>
            <a:endParaRPr lang="en-US" sz="2400" dirty="0"/>
          </a:p>
        </p:txBody>
      </p:sp>
      <p:sp>
        <p:nvSpPr>
          <p:cNvPr id="4" name="Rectangle 3"/>
          <p:cNvSpPr/>
          <p:nvPr/>
        </p:nvSpPr>
        <p:spPr>
          <a:xfrm>
            <a:off x="3059832" y="908720"/>
            <a:ext cx="5418470" cy="830997"/>
          </a:xfrm>
          <a:prstGeom prst="rect">
            <a:avLst/>
          </a:prstGeom>
          <a:noFill/>
        </p:spPr>
        <p:txBody>
          <a:bodyPr wrap="none" lIns="91440" tIns="45720" rIns="91440" bIns="45720">
            <a:spAutoFit/>
          </a:bodyPr>
          <a:lstStyle/>
          <a:p>
            <a:pPr algn="r" rtl="1" fontAlgn="t">
              <a:buNone/>
            </a:pPr>
            <a:r>
              <a:rPr lang="ar-IQ" sz="2400" b="1" dirty="0" smtClean="0"/>
              <a:t>الاجتهاد في اصطلاح الفقهاء بذل غاية الجهد والطاقة </a:t>
            </a:r>
          </a:p>
          <a:p>
            <a:pPr algn="r" rtl="1" fontAlgn="t">
              <a:buNone/>
            </a:pPr>
            <a:r>
              <a:rPr lang="ar-IQ" sz="2400" b="1" dirty="0" smtClean="0"/>
              <a:t>لتحصيل الحكم الشرعي من دليله الشرعي.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496944" cy="720080"/>
          </a:xfrm>
          <a:solidFill>
            <a:schemeClr val="accent1">
              <a:lumMod val="20000"/>
              <a:lumOff val="80000"/>
            </a:schemeClr>
          </a:solidFill>
        </p:spPr>
        <p:txBody>
          <a:bodyPr>
            <a:normAutofit/>
          </a:bodyPr>
          <a:lstStyle/>
          <a:p>
            <a:pPr algn="ctr" rtl="1"/>
            <a:r>
              <a:rPr lang="ar-IQ" sz="3200" dirty="0" smtClean="0"/>
              <a:t>القاعدة الحادية عشرة: الاجتهاد لا ينقض بمثله </a:t>
            </a:r>
            <a:endParaRPr lang="en-US" sz="3200" dirty="0"/>
          </a:p>
        </p:txBody>
      </p:sp>
      <p:sp>
        <p:nvSpPr>
          <p:cNvPr id="3" name="Content Placeholder 2"/>
          <p:cNvSpPr>
            <a:spLocks noGrp="1"/>
          </p:cNvSpPr>
          <p:nvPr>
            <p:ph sz="quarter" idx="1"/>
          </p:nvPr>
        </p:nvSpPr>
        <p:spPr>
          <a:xfrm>
            <a:off x="0" y="1447800"/>
            <a:ext cx="9144000" cy="5410200"/>
          </a:xfrm>
        </p:spPr>
        <p:txBody>
          <a:bodyPr>
            <a:noAutofit/>
          </a:bodyPr>
          <a:lstStyle/>
          <a:p>
            <a:pPr algn="r" rtl="1" fontAlgn="t">
              <a:buNone/>
            </a:pPr>
            <a:r>
              <a:rPr lang="ar-IQ" dirty="0" smtClean="0"/>
              <a:t>- </a:t>
            </a:r>
          </a:p>
          <a:p>
            <a:pPr algn="r" rtl="1" fontAlgn="t">
              <a:buNone/>
            </a:pPr>
            <a:r>
              <a:rPr lang="ar-IQ" dirty="0" smtClean="0"/>
              <a:t>   في المسائل الاجتهادية التي يسوغ فيها الاجتهاد، إذا اجتهد فيها المجتهد، وخرج فيها برأي سائغ فلا ينقض - أي يبطل - باجتهاد آخر سائغ مثل الاجتهاد الأول، </a:t>
            </a:r>
            <a:r>
              <a:rPr lang="ar-IQ" dirty="0" smtClean="0">
                <a:solidFill>
                  <a:srgbClr val="C00000"/>
                </a:solidFill>
              </a:rPr>
              <a:t>كما لو حكم حاكم في قضية باجتهاده بحكم معين</a:t>
            </a:r>
            <a:r>
              <a:rPr lang="ar-IQ" dirty="0" smtClean="0"/>
              <a:t>، </a:t>
            </a:r>
            <a:r>
              <a:rPr lang="ar-IQ" dirty="0" smtClean="0">
                <a:solidFill>
                  <a:srgbClr val="0070C0"/>
                </a:solidFill>
              </a:rPr>
              <a:t>ثم تبدل اجتهاده فيها، فلا يجوز له أن ينقض حكمه الأول ليحكم باجتهاده الثاني</a:t>
            </a:r>
            <a:r>
              <a:rPr lang="ar-IQ" dirty="0" smtClean="0"/>
              <a:t>، الذي هو مثل الأول من حيث إنه اجتهاد سائغ، كما لا يجوز لحاكم آخر أن ينقض باجتهاده ما حكم به الحاكم الأول باجتهاده، لأنه لا امتياز لاجتهاده على اجتهاد القاضي الأول، ما دام كلاهما من الاجتهادات السائغة المقبولة. </a:t>
            </a:r>
          </a:p>
          <a:p>
            <a:pPr algn="r" rtl="1" fontAlgn="t">
              <a:buNone/>
            </a:pPr>
            <a:r>
              <a:rPr lang="ar-IQ" b="1" dirty="0" smtClean="0"/>
              <a:t>- دليل هذه القاعدة وحكمتها:</a:t>
            </a:r>
            <a:r>
              <a:rPr lang="ar-IQ" dirty="0" smtClean="0"/>
              <a:t> </a:t>
            </a:r>
          </a:p>
          <a:p>
            <a:pPr algn="r" rtl="1" fontAlgn="t">
              <a:buNone/>
            </a:pPr>
            <a:r>
              <a:rPr lang="ar-IQ" dirty="0" smtClean="0"/>
              <a:t>ودليل هذه القاعدة </a:t>
            </a:r>
            <a:r>
              <a:rPr lang="ar-IQ" dirty="0" smtClean="0">
                <a:solidFill>
                  <a:srgbClr val="C00000"/>
                </a:solidFill>
              </a:rPr>
              <a:t>الإجماع</a:t>
            </a:r>
            <a:r>
              <a:rPr lang="ar-IQ" dirty="0" smtClean="0"/>
              <a:t> وما سار عليه عمر بن الخطاب رضي الله عنه، </a:t>
            </a:r>
            <a:r>
              <a:rPr lang="ar-IQ" dirty="0" smtClean="0">
                <a:solidFill>
                  <a:srgbClr val="0070C0"/>
                </a:solidFill>
              </a:rPr>
              <a:t>فقد حكم أبو بكر رضي الله عنه في مسائل، وخالفه عمر رضي الله عنه فيها، ولم ينقض حكمه، </a:t>
            </a:r>
            <a:r>
              <a:rPr lang="ar-IQ" dirty="0" smtClean="0"/>
              <a:t>وعلته بأنه ليس الاجتهاد الثاني بأقوى من الأول وأنه يؤدي إلى أن لا يستقر حكم وفيه مشقة شديدة.</a:t>
            </a:r>
          </a:p>
          <a:p>
            <a:pPr algn="r" rtl="1">
              <a:buNone/>
            </a:pPr>
            <a:endParaRPr lang="en-US" dirty="0"/>
          </a:p>
        </p:txBody>
      </p:sp>
      <p:sp>
        <p:nvSpPr>
          <p:cNvPr id="5" name="Rectangle 4"/>
          <p:cNvSpPr/>
          <p:nvPr/>
        </p:nvSpPr>
        <p:spPr>
          <a:xfrm>
            <a:off x="7452320" y="1196752"/>
            <a:ext cx="1628972" cy="461665"/>
          </a:xfrm>
          <a:prstGeom prst="rect">
            <a:avLst/>
          </a:prstGeom>
          <a:solidFill>
            <a:schemeClr val="bg1">
              <a:lumMod val="85000"/>
            </a:schemeClr>
          </a:solidFill>
        </p:spPr>
        <p:txBody>
          <a:bodyPr wrap="none">
            <a:spAutoFit/>
          </a:bodyPr>
          <a:lstStyle/>
          <a:p>
            <a:r>
              <a:rPr lang="ar-IQ" sz="2400" b="1" dirty="0" smtClean="0"/>
              <a:t>شرح القاعدة: </a:t>
            </a:r>
            <a:endParaRPr lang="en-US" sz="24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7056784" cy="778098"/>
          </a:xfrm>
          <a:solidFill>
            <a:schemeClr val="bg1">
              <a:lumMod val="85000"/>
            </a:schemeClr>
          </a:solidFill>
        </p:spPr>
        <p:txBody>
          <a:bodyPr>
            <a:normAutofit/>
          </a:bodyPr>
          <a:lstStyle/>
          <a:p>
            <a:pPr algn="ctr" rtl="1"/>
            <a:r>
              <a:rPr lang="ar-IQ" dirty="0" smtClean="0"/>
              <a:t>الاجتهاد القديم لا يقيد صاحبه: </a:t>
            </a:r>
            <a:endParaRPr lang="en-US" dirty="0"/>
          </a:p>
        </p:txBody>
      </p:sp>
      <p:sp>
        <p:nvSpPr>
          <p:cNvPr id="3" name="Content Placeholder 2"/>
          <p:cNvSpPr>
            <a:spLocks noGrp="1"/>
          </p:cNvSpPr>
          <p:nvPr>
            <p:ph sz="quarter" idx="1"/>
          </p:nvPr>
        </p:nvSpPr>
        <p:spPr>
          <a:xfrm>
            <a:off x="0" y="1124744"/>
            <a:ext cx="9144000" cy="5733256"/>
          </a:xfrm>
        </p:spPr>
        <p:txBody>
          <a:bodyPr>
            <a:noAutofit/>
          </a:bodyPr>
          <a:lstStyle/>
          <a:p>
            <a:pPr algn="r" rtl="1" fontAlgn="t">
              <a:buNone/>
            </a:pPr>
            <a:endParaRPr lang="ar-IQ" sz="2800" dirty="0" smtClean="0"/>
          </a:p>
          <a:p>
            <a:pPr algn="r" rtl="1" fontAlgn="t">
              <a:buNone/>
            </a:pPr>
            <a:r>
              <a:rPr lang="ar-IQ" sz="2800" dirty="0" smtClean="0"/>
              <a:t>   ولكن الاجتهاد القديم لا يقيد صاحبه في المستقبل، فله في المستقبل أن يقضي باجتهاده الجديد المخالف لاجتهاده القديم في نظير القضية الأولى ولا يتقيد بما حكم فيها في الماضي، وهذا ما فعله سيدنا عمر بن الخطاب رضي الله عنه، في قضية إرثية مشهورة عرفت باسم </a:t>
            </a:r>
            <a:r>
              <a:rPr lang="ar-IQ" sz="2800" dirty="0" smtClean="0">
                <a:solidFill>
                  <a:srgbClr val="C00000"/>
                </a:solidFill>
              </a:rPr>
              <a:t>المسألة المشتركة </a:t>
            </a:r>
            <a:r>
              <a:rPr lang="ar-IQ" sz="2800" dirty="0" smtClean="0"/>
              <a:t>أو المسألة الحجرية، أو المسألة العمرية لقضاء عمر بن الخطاب فيها إذ أنه قضى بمشاركة الإخوة الأشقاء للإخوة لأم في ميراثهم وهو الثلث   حيث أنه كان قضى في مثل هذه القضية بعدم مشاركة الإخوة الأشقاء لإخوة لأم ،  ولما سمع الإخوة الاشقاء في القضية الأولى بقضاء عمر الجديد جاؤوا عليه معترضين وطالبين أن يورثهم بإشراكهم مع الإخوة لأم كما قضى في المسألة الجديدة، </a:t>
            </a:r>
            <a:r>
              <a:rPr lang="ar-IQ" sz="2800" dirty="0" smtClean="0">
                <a:solidFill>
                  <a:srgbClr val="002060"/>
                </a:solidFill>
              </a:rPr>
              <a:t>فقال سيدنا عمر كلمته التي صارت أصلا وقاعدة: تلك على ما قضينا، وهذه على ما نقضي</a:t>
            </a:r>
            <a:r>
              <a:rPr lang="ar-IQ" sz="2800" dirty="0" smtClean="0"/>
              <a:t>.</a:t>
            </a:r>
            <a:endParaRPr lang="en-US"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60648"/>
            <a:ext cx="5760640" cy="850106"/>
          </a:xfrm>
          <a:solidFill>
            <a:schemeClr val="accent1">
              <a:lumMod val="20000"/>
              <a:lumOff val="80000"/>
            </a:schemeClr>
          </a:solidFill>
        </p:spPr>
        <p:txBody>
          <a:bodyPr>
            <a:normAutofit/>
          </a:bodyPr>
          <a:lstStyle/>
          <a:p>
            <a:r>
              <a:rPr lang="ar-IQ" dirty="0" smtClean="0"/>
              <a:t>من تطبيقات هذه القاعدة: </a:t>
            </a:r>
            <a:endParaRPr lang="en-US" dirty="0"/>
          </a:p>
        </p:txBody>
      </p:sp>
      <p:sp>
        <p:nvSpPr>
          <p:cNvPr id="3" name="Content Placeholder 2"/>
          <p:cNvSpPr>
            <a:spLocks noGrp="1"/>
          </p:cNvSpPr>
          <p:nvPr>
            <p:ph sz="quarter" idx="1"/>
          </p:nvPr>
        </p:nvSpPr>
        <p:spPr>
          <a:xfrm>
            <a:off x="914400" y="1196752"/>
            <a:ext cx="7772400" cy="4823048"/>
          </a:xfrm>
        </p:spPr>
        <p:txBody>
          <a:bodyPr>
            <a:normAutofit lnSpcReduction="10000"/>
          </a:bodyPr>
          <a:lstStyle/>
          <a:p>
            <a:pPr algn="r" rtl="1" fontAlgn="t">
              <a:buNone/>
            </a:pPr>
            <a:r>
              <a:rPr lang="ar-IQ" dirty="0" smtClean="0"/>
              <a:t>• ومن تطبيقات هذه القاعدة: لو حكم الحاكم بشيء ثم تغير اجتهاده لا ينقض حكمه الأول، ولكن له أن يحكم في المستقبل باجتهاده الجديد، كما لا يجوز لحاكم آخر أن ينقض حكم الحاكم الأول بحجة مخالفته لرأيه، لأن الاجتهاد لا ينقض بمثله. </a:t>
            </a:r>
          </a:p>
          <a:p>
            <a:pPr algn="r" rtl="1" fontAlgn="t">
              <a:buNone/>
            </a:pPr>
            <a:endParaRPr lang="ar-IQ" dirty="0" smtClean="0"/>
          </a:p>
          <a:p>
            <a:pPr algn="r" rtl="1" fontAlgn="t">
              <a:buNone/>
            </a:pPr>
            <a:r>
              <a:rPr lang="ar-IQ" dirty="0" smtClean="0"/>
              <a:t> </a:t>
            </a:r>
            <a:r>
              <a:rPr lang="ar-IQ" sz="2800" b="1" dirty="0" smtClean="0">
                <a:solidFill>
                  <a:srgbClr val="002060"/>
                </a:solidFill>
              </a:rPr>
              <a:t>ما الحكم إذا أمر السلطان باتباع رأي اجتهادي معين:</a:t>
            </a:r>
            <a:r>
              <a:rPr lang="ar-IQ" dirty="0" smtClean="0"/>
              <a:t> </a:t>
            </a:r>
          </a:p>
          <a:p>
            <a:pPr algn="r" rtl="1" fontAlgn="t">
              <a:buNone/>
            </a:pPr>
            <a:r>
              <a:rPr lang="ar-IQ" dirty="0" smtClean="0"/>
              <a:t>ما قلنا في الفقرة السابقة هو إذا لم يكن قد صدر أمر من السلطان (( ولي الأمر )) بوجوب الحكم برأي أحد المجتهدين لأنه في هذه الحالة لا يجوز للحاكم أن يحكم برأي آخر </a:t>
            </a:r>
          </a:p>
          <a:p>
            <a:pPr algn="r" rtl="1" fontAlgn="t">
              <a:buNone/>
            </a:pPr>
            <a:r>
              <a:rPr lang="ar-IQ" b="1" dirty="0" smtClean="0"/>
              <a:t>وبناء على هذا </a:t>
            </a:r>
          </a:p>
          <a:p>
            <a:pPr algn="r" rtl="1" fontAlgn="t">
              <a:buNone/>
            </a:pPr>
            <a:r>
              <a:rPr lang="ar-IQ" dirty="0" smtClean="0">
                <a:solidFill>
                  <a:srgbClr val="C00000"/>
                </a:solidFill>
              </a:rPr>
              <a:t>إذا حكم الحاكم بما يخالف ما أمر به السلطان ثم رفع حكمه إلى حاكم آخر وجب عليه أن ينقضه.</a:t>
            </a:r>
          </a:p>
          <a:p>
            <a:pPr algn="r" rtl="1">
              <a:buNone/>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778098"/>
          </a:xfrm>
          <a:solidFill>
            <a:schemeClr val="accent1">
              <a:lumMod val="20000"/>
              <a:lumOff val="80000"/>
            </a:schemeClr>
          </a:solidFill>
        </p:spPr>
        <p:txBody>
          <a:bodyPr>
            <a:normAutofit fontScale="90000"/>
          </a:bodyPr>
          <a:lstStyle/>
          <a:p>
            <a:pPr algn="r" rtl="1"/>
            <a:r>
              <a:rPr lang="ar-IQ" dirty="0" smtClean="0"/>
              <a:t>القاعدة الثانية عشرة: اليقين لا يزول بالشك</a:t>
            </a:r>
            <a:endParaRPr lang="en-US" dirty="0"/>
          </a:p>
        </p:txBody>
      </p:sp>
      <p:sp>
        <p:nvSpPr>
          <p:cNvPr id="3" name="Content Placeholder 2"/>
          <p:cNvSpPr>
            <a:spLocks noGrp="1"/>
          </p:cNvSpPr>
          <p:nvPr>
            <p:ph sz="quarter" idx="1"/>
          </p:nvPr>
        </p:nvSpPr>
        <p:spPr>
          <a:xfrm>
            <a:off x="0" y="1447800"/>
            <a:ext cx="9144000" cy="5410200"/>
          </a:xfrm>
        </p:spPr>
        <p:txBody>
          <a:bodyPr>
            <a:normAutofit/>
          </a:bodyPr>
          <a:lstStyle/>
          <a:p>
            <a:pPr algn="r" rtl="1" fontAlgn="t">
              <a:buNone/>
            </a:pPr>
            <a:r>
              <a:rPr lang="ar-IQ" sz="2800" dirty="0" smtClean="0"/>
              <a:t>اليقين لغة : قرار الشيء، واصطلاحا: حصول الجزم بوقوع الشيء أو عدم وقوعه. </a:t>
            </a:r>
          </a:p>
          <a:p>
            <a:pPr algn="r" rtl="1" fontAlgn="t">
              <a:buNone/>
            </a:pPr>
            <a:r>
              <a:rPr lang="ar-IQ" sz="2800" dirty="0" smtClean="0"/>
              <a:t>والشك في اللغة: التردد، واصطلاحا: تردد الفعل بين الوقوع وعدمه، أي: لا يوجد مرجح لأحدهما على الآخر فإن ترجح أحدهما على الآخر بدليل ولم يطرح الاحتمال الآخر فهو الظن.</a:t>
            </a:r>
          </a:p>
          <a:p>
            <a:pPr algn="r" rtl="1" fontAlgn="t">
              <a:buNone/>
            </a:pPr>
            <a:r>
              <a:rPr lang="ar-IQ" b="1" dirty="0" smtClean="0"/>
              <a:t>معنى القاعدة:</a:t>
            </a:r>
            <a:r>
              <a:rPr lang="ar-IQ" dirty="0" smtClean="0"/>
              <a:t>أن الشيء المتيقن لا يزول بالشك الطارئ عليه وإنما يزول بيقين مثله. </a:t>
            </a:r>
            <a:r>
              <a:rPr lang="ar-IQ" sz="2800" b="1" dirty="0" smtClean="0"/>
              <a:t>وأصل هذه القاعدة </a:t>
            </a:r>
            <a:r>
              <a:rPr lang="ar-IQ" sz="2800" dirty="0" smtClean="0"/>
              <a:t>ما جاء في السنة النبوية الشريفة، : </a:t>
            </a:r>
            <a:r>
              <a:rPr lang="ar-IQ" sz="2800" dirty="0" smtClean="0">
                <a:solidFill>
                  <a:srgbClr val="C00000"/>
                </a:solidFill>
              </a:rPr>
              <a:t>(( شكي إلى النبي صلى الله عليه و سلم الرجل يخيل إليه أنه يجد الشيء في الصلاة، قال: لا ينصرف حتى يسمع صوتا أو يجد ريحا))</a:t>
            </a:r>
            <a:r>
              <a:rPr lang="ar-IQ" sz="2800" dirty="0" smtClean="0"/>
              <a:t> ، وجاء في شرحه للإمام النووي: قوله: هذا الحديث أصل من أصول الإسلام، وقاعدة عظيمة من قواعد الفقه، </a:t>
            </a:r>
            <a:r>
              <a:rPr lang="ar-IQ" sz="2800" dirty="0" smtClean="0">
                <a:solidFill>
                  <a:srgbClr val="0070C0"/>
                </a:solidFill>
              </a:rPr>
              <a:t>وهي أن الأشياء يحكم ببقائها على أصولها حتى يتيقن خلاف ذلك، ولا يضر الشك الطارئ عليها.</a:t>
            </a:r>
          </a:p>
          <a:p>
            <a:pPr algn="r">
              <a:buNone/>
            </a:pPr>
            <a:endParaRPr lang="en-US"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ar-IQ" dirty="0" smtClean="0"/>
              <a:t>تطبيقات القاعدة وما ينبني عليها: </a:t>
            </a:r>
            <a:endParaRPr lang="en-US" dirty="0"/>
          </a:p>
        </p:txBody>
      </p:sp>
      <p:sp>
        <p:nvSpPr>
          <p:cNvPr id="3" name="Content Placeholder 2"/>
          <p:cNvSpPr>
            <a:spLocks noGrp="1"/>
          </p:cNvSpPr>
          <p:nvPr>
            <p:ph sz="quarter" idx="1"/>
          </p:nvPr>
        </p:nvSpPr>
        <p:spPr/>
        <p:txBody>
          <a:bodyPr>
            <a:noAutofit/>
          </a:bodyPr>
          <a:lstStyle/>
          <a:p>
            <a:pPr algn="r" rtl="1" fontAlgn="t">
              <a:buNone/>
            </a:pPr>
            <a:r>
              <a:rPr lang="ar-IQ" sz="2800" dirty="0" smtClean="0"/>
              <a:t>أ- من تيقن الطهارة وشك في الحدث فهو متطهر، ومن تيقن الحدث و شك في الطهارة فهو محدث. </a:t>
            </a:r>
          </a:p>
          <a:p>
            <a:pPr algn="r" rtl="1" fontAlgn="t">
              <a:buNone/>
            </a:pPr>
            <a:r>
              <a:rPr lang="ar-IQ" sz="2800" dirty="0" smtClean="0"/>
              <a:t>ج- ثبوت الدين في ذمة المدين لا يزول إلا بالأداء أو الإبراء، ومن ثبت نكاحه بامرأة فلا تزول الزوجية عنه إلا بتيقن، ومن ثبت ملكه لشيء لا تزول ملكيته إلا بثبوت ما يزيلها. </a:t>
            </a:r>
          </a:p>
          <a:p>
            <a:pPr algn="r" rtl="1" fontAlgn="t">
              <a:buNone/>
            </a:pPr>
            <a:r>
              <a:rPr lang="ar-IQ" sz="2800" dirty="0" smtClean="0"/>
              <a:t>د - أكل آخر الليل وشك في طلوع الفجر، صح صومه لأن الأصل بقاء الليل.</a:t>
            </a:r>
          </a:p>
          <a:p>
            <a:pPr algn="r">
              <a:buNone/>
            </a:pP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p:txBody>
          <a:bodyPr/>
          <a:lstStyle/>
          <a:p>
            <a:pPr algn="ctr" rtl="1"/>
            <a:r>
              <a:rPr lang="ar-SA" dirty="0"/>
              <a:t>معنى القاعدة الفقهيّة اصطلاحًا</a:t>
            </a:r>
          </a:p>
        </p:txBody>
      </p:sp>
      <p:sp>
        <p:nvSpPr>
          <p:cNvPr id="7" name="مستطيل: زوايا قطرية مستديرة 6">
            <a:extLst>
              <a:ext uri="{FF2B5EF4-FFF2-40B4-BE49-F238E27FC236}">
                <a16:creationId xmlns="" xmlns:a16="http://schemas.microsoft.com/office/drawing/2014/main" id="{7FDABB3C-BC3F-48B0-9073-4BEB91180CD5}"/>
              </a:ext>
            </a:extLst>
          </p:cNvPr>
          <p:cNvSpPr/>
          <p:nvPr/>
        </p:nvSpPr>
        <p:spPr>
          <a:xfrm>
            <a:off x="2339752" y="1628801"/>
            <a:ext cx="5004557" cy="932486"/>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ts val="3000"/>
              </a:lnSpc>
            </a:pPr>
            <a:r>
              <a:rPr lang="ar-SA" sz="3200" dirty="0">
                <a:solidFill>
                  <a:schemeClr val="tx2"/>
                </a:solidFill>
                <a:latin typeface="Dubai" panose="020B0503030403030204" pitchFamily="34" charset="-78"/>
                <a:cs typeface="Dubai" panose="020B0503030403030204" pitchFamily="34" charset="-78"/>
              </a:rPr>
              <a:t>القاعدة الفقهيّة هي: «</a:t>
            </a:r>
            <a:r>
              <a:rPr lang="ar-SA" sz="2800" dirty="0">
                <a:solidFill>
                  <a:schemeClr val="bg2">
                    <a:lumMod val="10000"/>
                  </a:schemeClr>
                </a:solidFill>
                <a:latin typeface="Dubai Light" panose="020B0303030403030204" pitchFamily="34" charset="-78"/>
                <a:cs typeface="Dubai Light" panose="020B0303030403030204" pitchFamily="34" charset="-78"/>
              </a:rPr>
              <a:t>حكمٌ شرعيٌّ عمليٌّ ينطبق على فروع كثيرة</a:t>
            </a:r>
            <a:r>
              <a:rPr lang="ar-SA" sz="3200" dirty="0">
                <a:solidFill>
                  <a:schemeClr val="tx2"/>
                </a:solidFill>
                <a:latin typeface="Dubai" panose="020B0503030403030204" pitchFamily="34" charset="-78"/>
                <a:cs typeface="Dubai" panose="020B0503030403030204" pitchFamily="34" charset="-78"/>
              </a:rPr>
              <a:t>».</a:t>
            </a:r>
            <a:endParaRPr lang="en-US" sz="3200" dirty="0">
              <a:solidFill>
                <a:schemeClr val="tx2"/>
              </a:solidFill>
              <a:latin typeface="Dubai" panose="020B0503030403030204" pitchFamily="34" charset="-78"/>
              <a:cs typeface="Dubai" panose="020B0503030403030204" pitchFamily="34" charset="-78"/>
            </a:endParaRPr>
          </a:p>
        </p:txBody>
      </p:sp>
      <p:sp>
        <p:nvSpPr>
          <p:cNvPr id="12" name="مستطيل: زوايا قطرية مستديرة 11">
            <a:extLst>
              <a:ext uri="{FF2B5EF4-FFF2-40B4-BE49-F238E27FC236}">
                <a16:creationId xmlns="" xmlns:a16="http://schemas.microsoft.com/office/drawing/2014/main" id="{6C55EE8F-A784-438C-8399-4E4173B73E29}"/>
              </a:ext>
            </a:extLst>
          </p:cNvPr>
          <p:cNvSpPr/>
          <p:nvPr/>
        </p:nvSpPr>
        <p:spPr>
          <a:xfrm>
            <a:off x="1763688" y="2772715"/>
            <a:ext cx="5186648" cy="809625"/>
          </a:xfrm>
          <a:prstGeom prst="round2Diag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bg2">
                    <a:lumMod val="10000"/>
                  </a:schemeClr>
                </a:solidFill>
                <a:latin typeface="Dubai Light" panose="020B0303030403030204" pitchFamily="34" charset="-78"/>
                <a:ea typeface="Times New Roman" panose="02020603050405020304" pitchFamily="18" charset="0"/>
                <a:cs typeface="Dubai Light" panose="020B0303030403030204" pitchFamily="34" charset="-78"/>
              </a:rPr>
              <a:t>«شرعيٌّ»: </a:t>
            </a:r>
            <a:r>
              <a:rPr lang="ar-SA" sz="2800" dirty="0">
                <a:solidFill>
                  <a:schemeClr val="bg2">
                    <a:lumMod val="10000"/>
                  </a:schemeClr>
                </a:solidFill>
                <a:latin typeface="Dubai Light" panose="020B0303030403030204" pitchFamily="34" charset="-78"/>
                <a:ea typeface="Times New Roman" panose="02020603050405020304" pitchFamily="18" charset="0"/>
                <a:cs typeface="Dubai Light" panose="020B0303030403030204" pitchFamily="34" charset="-78"/>
              </a:rPr>
              <a:t>قيدٌ يُخرج القواعدَ غير الشّرعيّة؛ كاللُّغويّة.</a:t>
            </a:r>
            <a:endParaRPr lang="en-US" sz="28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3" name="مستطيل: زوايا قطرية مستديرة 12">
            <a:extLst>
              <a:ext uri="{FF2B5EF4-FFF2-40B4-BE49-F238E27FC236}">
                <a16:creationId xmlns="" xmlns:a16="http://schemas.microsoft.com/office/drawing/2014/main" id="{A9541774-38DC-4FD1-BFFA-7B450106C240}"/>
              </a:ext>
            </a:extLst>
          </p:cNvPr>
          <p:cNvSpPr/>
          <p:nvPr/>
        </p:nvSpPr>
        <p:spPr>
          <a:xfrm>
            <a:off x="1475656" y="3725215"/>
            <a:ext cx="5474680" cy="1215953"/>
          </a:xfrm>
          <a:prstGeom prst="round2Diag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bg2">
                    <a:lumMod val="10000"/>
                  </a:schemeClr>
                </a:solidFill>
                <a:latin typeface="Dubai Light" panose="020B0303030403030204" pitchFamily="34" charset="-78"/>
                <a:ea typeface="Times New Roman" panose="02020603050405020304" pitchFamily="18" charset="0"/>
                <a:cs typeface="Dubai Light" panose="020B0303030403030204" pitchFamily="34" charset="-78"/>
              </a:rPr>
              <a:t>«عمليٌّ»: </a:t>
            </a:r>
            <a:r>
              <a:rPr lang="ar-SA" sz="2800" dirty="0">
                <a:solidFill>
                  <a:schemeClr val="bg2">
                    <a:lumMod val="10000"/>
                  </a:schemeClr>
                </a:solidFill>
                <a:latin typeface="Dubai Light" panose="020B0303030403030204" pitchFamily="34" charset="-78"/>
                <a:ea typeface="Times New Roman" panose="02020603050405020304" pitchFamily="18" charset="0"/>
                <a:cs typeface="Dubai Light" panose="020B0303030403030204" pitchFamily="34" charset="-78"/>
              </a:rPr>
              <a:t>قيد يُخرج القواعد الشّرعيّة غير المتعلّقة بأعمال العباد؛ مثل: قواعد التّوحيد والتّفسير. </a:t>
            </a:r>
            <a:endParaRPr lang="en-US" sz="2800" dirty="0">
              <a:solidFill>
                <a:schemeClr val="bg2">
                  <a:lumMod val="10000"/>
                </a:schemeClr>
              </a:solidFill>
              <a:latin typeface="Dubai Light" panose="020B0303030403030204" pitchFamily="34" charset="-78"/>
              <a:cs typeface="Dubai Light" panose="020B0303030403030204" pitchFamily="34" charset="-78"/>
            </a:endParaRPr>
          </a:p>
        </p:txBody>
      </p:sp>
      <p:sp>
        <p:nvSpPr>
          <p:cNvPr id="14" name="مستطيل: زوايا قطرية مستديرة 13">
            <a:extLst>
              <a:ext uri="{FF2B5EF4-FFF2-40B4-BE49-F238E27FC236}">
                <a16:creationId xmlns="" xmlns:a16="http://schemas.microsoft.com/office/drawing/2014/main" id="{EF0374A0-2D9D-4B9B-AD26-300DB913983A}"/>
              </a:ext>
            </a:extLst>
          </p:cNvPr>
          <p:cNvSpPr/>
          <p:nvPr/>
        </p:nvSpPr>
        <p:spPr>
          <a:xfrm>
            <a:off x="1475656" y="5085184"/>
            <a:ext cx="5446998" cy="809625"/>
          </a:xfrm>
          <a:prstGeom prst="round2Diag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bg2">
                    <a:lumMod val="10000"/>
                  </a:schemeClr>
                </a:solidFill>
                <a:latin typeface="Dubai Light" panose="020B0303030403030204" pitchFamily="34" charset="-78"/>
                <a:ea typeface="Times New Roman" panose="02020603050405020304" pitchFamily="18" charset="0"/>
                <a:cs typeface="Dubai Light" panose="020B0303030403030204" pitchFamily="34" charset="-78"/>
              </a:rPr>
              <a:t>«ينطبق على فروعٍ كثيرةٍ»: </a:t>
            </a:r>
            <a:r>
              <a:rPr lang="ar-SA" sz="2800" dirty="0">
                <a:solidFill>
                  <a:schemeClr val="bg2">
                    <a:lumMod val="10000"/>
                  </a:schemeClr>
                </a:solidFill>
                <a:latin typeface="Dubai Light" panose="020B0303030403030204" pitchFamily="34" charset="-78"/>
                <a:ea typeface="Times New Roman" panose="02020603050405020304" pitchFamily="18" charset="0"/>
                <a:cs typeface="Dubai Light" panose="020B0303030403030204" pitchFamily="34" charset="-78"/>
              </a:rPr>
              <a:t>أي: أنّ حكم القاعدة يشمل فروعًا كثيرةً.</a:t>
            </a:r>
            <a:endParaRPr lang="en-US" sz="2800" dirty="0">
              <a:solidFill>
                <a:schemeClr val="bg2">
                  <a:lumMod val="10000"/>
                </a:schemeClr>
              </a:solidFill>
              <a:latin typeface="Dubai Light" panose="020B0303030403030204" pitchFamily="34" charset="-78"/>
              <a:cs typeface="Dubai Light" panose="020B0303030403030204" pitchFamily="34" charset="-78"/>
            </a:endParaRPr>
          </a:p>
        </p:txBody>
      </p:sp>
      <p:cxnSp>
        <p:nvCxnSpPr>
          <p:cNvPr id="16" name="موصل: على شكل مرفق 15">
            <a:extLst>
              <a:ext uri="{FF2B5EF4-FFF2-40B4-BE49-F238E27FC236}">
                <a16:creationId xmlns="" xmlns:a16="http://schemas.microsoft.com/office/drawing/2014/main" id="{BEBF0502-1E39-4F69-BBF1-3ED0F5A5CB26}"/>
              </a:ext>
            </a:extLst>
          </p:cNvPr>
          <p:cNvCxnSpPr>
            <a:cxnSpLocks/>
            <a:endCxn id="12" idx="0"/>
          </p:cNvCxnSpPr>
          <p:nvPr/>
        </p:nvCxnSpPr>
        <p:spPr>
          <a:xfrm rot="5400000">
            <a:off x="6757724" y="2755777"/>
            <a:ext cx="614363" cy="229138"/>
          </a:xfrm>
          <a:prstGeom prst="bentConnector2">
            <a:avLst/>
          </a:prstGeom>
          <a:ln w="19050">
            <a:solidFill>
              <a:srgbClr val="B9B82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موصل: على شكل مرفق 16">
            <a:extLst>
              <a:ext uri="{FF2B5EF4-FFF2-40B4-BE49-F238E27FC236}">
                <a16:creationId xmlns="" xmlns:a16="http://schemas.microsoft.com/office/drawing/2014/main" id="{09868B7E-E59C-4ED4-9248-B2063B9E9EDD}"/>
              </a:ext>
            </a:extLst>
          </p:cNvPr>
          <p:cNvCxnSpPr>
            <a:cxnSpLocks/>
            <a:endCxn id="13" idx="0"/>
          </p:cNvCxnSpPr>
          <p:nvPr/>
        </p:nvCxnSpPr>
        <p:spPr>
          <a:xfrm rot="5400000">
            <a:off x="6193243" y="3346954"/>
            <a:ext cx="1743331" cy="229144"/>
          </a:xfrm>
          <a:prstGeom prst="bentConnector2">
            <a:avLst/>
          </a:prstGeom>
          <a:ln w="19050">
            <a:solidFill>
              <a:srgbClr val="B9B82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موصل: على شكل مرفق 17">
            <a:extLst>
              <a:ext uri="{FF2B5EF4-FFF2-40B4-BE49-F238E27FC236}">
                <a16:creationId xmlns="" xmlns:a16="http://schemas.microsoft.com/office/drawing/2014/main" id="{28C94834-9F4F-46A2-B33B-42E5B96E21D9}"/>
              </a:ext>
            </a:extLst>
          </p:cNvPr>
          <p:cNvCxnSpPr>
            <a:cxnSpLocks/>
            <a:endCxn id="14" idx="0"/>
          </p:cNvCxnSpPr>
          <p:nvPr/>
        </p:nvCxnSpPr>
        <p:spPr>
          <a:xfrm rot="5400000">
            <a:off x="5794879" y="4133084"/>
            <a:ext cx="2484689" cy="229137"/>
          </a:xfrm>
          <a:prstGeom prst="bentConnector2">
            <a:avLst/>
          </a:prstGeom>
          <a:ln w="19050">
            <a:solidFill>
              <a:srgbClr val="B9B822"/>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4"/>
          <p:cNvSpPr txBox="1">
            <a:spLocks/>
          </p:cNvSpPr>
          <p:nvPr/>
        </p:nvSpPr>
        <p:spPr>
          <a:xfrm>
            <a:off x="251520" y="6237312"/>
            <a:ext cx="762000" cy="365125"/>
          </a:xfrm>
          <a:prstGeom prst="ellipse">
            <a:avLst/>
          </a:prstGeom>
          <a:solidFill>
            <a:srgbClr val="C00000"/>
          </a:solid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B81E59-9D79-4EE7-A6CF-7EFA87774B78}" type="slidenum">
              <a:rPr kumimoji="0" lang="ar-SA" sz="2000" b="1"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ar-SA"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1662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fontScale="90000"/>
          </a:bodyPr>
          <a:lstStyle/>
          <a:p>
            <a:pPr algn="ctr" rtl="1"/>
            <a:r>
              <a:rPr lang="ar-IQ" dirty="0" smtClean="0"/>
              <a:t>القاعدة الثالثة عشرة: الأصل براءة الذمة </a:t>
            </a:r>
            <a:endParaRPr lang="en-US" dirty="0"/>
          </a:p>
        </p:txBody>
      </p:sp>
      <p:sp>
        <p:nvSpPr>
          <p:cNvPr id="3" name="Content Placeholder 2"/>
          <p:cNvSpPr>
            <a:spLocks noGrp="1"/>
          </p:cNvSpPr>
          <p:nvPr>
            <p:ph sz="quarter" idx="1"/>
          </p:nvPr>
        </p:nvSpPr>
        <p:spPr>
          <a:xfrm>
            <a:off x="0" y="1447800"/>
            <a:ext cx="9144000" cy="5410200"/>
          </a:xfrm>
        </p:spPr>
        <p:txBody>
          <a:bodyPr>
            <a:noAutofit/>
          </a:bodyPr>
          <a:lstStyle/>
          <a:p>
            <a:pPr algn="r" rtl="1" fontAlgn="t">
              <a:buNone/>
            </a:pPr>
            <a:endParaRPr lang="ar-IQ" sz="2800" dirty="0" smtClean="0"/>
          </a:p>
          <a:p>
            <a:pPr algn="r" rtl="1" fontAlgn="t">
              <a:buNone/>
            </a:pPr>
            <a:r>
              <a:rPr lang="ar-IQ" sz="2800" dirty="0" smtClean="0"/>
              <a:t>(الأصل): هنا يراد به القاعدة الثابتة (والذمة) : وصف شرعي يصير به الإنسان أهلا لما له وعليه من الحقوق، والذمة تثبت للإنسان من لحظة ولادته حيا  </a:t>
            </a:r>
            <a:r>
              <a:rPr lang="ar-IQ" sz="2800" dirty="0" smtClean="0">
                <a:solidFill>
                  <a:srgbClr val="0070C0"/>
                </a:solidFill>
              </a:rPr>
              <a:t>والمراد ب (براءة الذمة) أي خلو الذمة وعدم انشغالها بأي حق للغير.</a:t>
            </a:r>
            <a:endParaRPr lang="ar-IQ" sz="2800" dirty="0" smtClean="0"/>
          </a:p>
          <a:p>
            <a:pPr algn="r" rtl="1" fontAlgn="t">
              <a:buNone/>
            </a:pPr>
            <a:r>
              <a:rPr lang="ar-IQ" sz="2800" b="1" dirty="0" smtClean="0"/>
              <a:t>معنى القاعدة: </a:t>
            </a:r>
          </a:p>
          <a:p>
            <a:pPr algn="r" rtl="1" fontAlgn="t">
              <a:buNone/>
            </a:pPr>
            <a:r>
              <a:rPr lang="ar-IQ" sz="2800" dirty="0" smtClean="0"/>
              <a:t>إن القاعدة الثابتة المستمرة هي عدم انشغال ذمة الإنسان بأي حق للغير، أي عدم تحمله بحق للغير حتى يقوم الدليل على خلاف ذلك، لأن كل إنسان يولد و ذمته خالية من أي حق للغير، وأن انشغالها يكون بما يصدر عنه بعد ذلك من أقوال أو أفعال، وبناء على ما تقدم فإن القول الراجح هو قول من يتمسك ببراءة ذمته، لأن قوله يعضده أصل براءة ذمته حتى يقوم الدليل على انشغالها بحق للغير.</a:t>
            </a:r>
          </a:p>
          <a:p>
            <a:pPr algn="r" rtl="1">
              <a:buNone/>
            </a:pPr>
            <a:endParaRPr lang="en-US"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5688632" cy="1143000"/>
          </a:xfrm>
          <a:solidFill>
            <a:schemeClr val="bg1">
              <a:lumMod val="95000"/>
            </a:schemeClr>
          </a:solidFill>
        </p:spPr>
        <p:txBody>
          <a:bodyPr/>
          <a:lstStyle/>
          <a:p>
            <a:pPr algn="ctr" rtl="1"/>
            <a:r>
              <a:rPr lang="ar-IQ" dirty="0" smtClean="0"/>
              <a:t>ومن فروع هذه القاعدة: </a:t>
            </a:r>
            <a:endParaRPr lang="en-US" dirty="0"/>
          </a:p>
        </p:txBody>
      </p:sp>
      <p:sp>
        <p:nvSpPr>
          <p:cNvPr id="3" name="Content Placeholder 2"/>
          <p:cNvSpPr>
            <a:spLocks noGrp="1"/>
          </p:cNvSpPr>
          <p:nvPr>
            <p:ph sz="quarter" idx="1"/>
          </p:nvPr>
        </p:nvSpPr>
        <p:spPr>
          <a:xfrm>
            <a:off x="0" y="1447800"/>
            <a:ext cx="9144000" cy="4572000"/>
          </a:xfrm>
        </p:spPr>
        <p:txBody>
          <a:bodyPr>
            <a:noAutofit/>
          </a:bodyPr>
          <a:lstStyle/>
          <a:p>
            <a:pPr algn="r" rtl="1" fontAlgn="t">
              <a:buNone/>
            </a:pPr>
            <a:endParaRPr lang="ar-IQ" sz="2800" dirty="0" smtClean="0"/>
          </a:p>
          <a:p>
            <a:pPr algn="r" rtl="1">
              <a:buNone/>
            </a:pPr>
            <a:endParaRPr lang="ar-IQ" sz="2800" dirty="0" smtClean="0"/>
          </a:p>
          <a:p>
            <a:pPr algn="r" rtl="1">
              <a:buNone/>
            </a:pPr>
            <a:r>
              <a:rPr lang="ar-IQ" sz="2800" dirty="0" smtClean="0"/>
              <a:t>1- أن من دفع لآخر ألف ريال مثلا،  </a:t>
            </a:r>
            <a:r>
              <a:rPr lang="ar-IQ" sz="2800" dirty="0" smtClean="0">
                <a:solidFill>
                  <a:srgbClr val="C00000"/>
                </a:solidFill>
              </a:rPr>
              <a:t>ثم اختلفا فقال الدافع: دفعت لك هذا المبلغ قرضا</a:t>
            </a:r>
            <a:r>
              <a:rPr lang="ar-IQ" sz="2800" dirty="0" smtClean="0"/>
              <a:t>، </a:t>
            </a:r>
            <a:r>
              <a:rPr lang="ar-IQ" sz="2800" dirty="0" smtClean="0">
                <a:solidFill>
                  <a:srgbClr val="0070C0"/>
                </a:solidFill>
              </a:rPr>
              <a:t>وقال الآخذ: إنه هبة، </a:t>
            </a:r>
            <a:r>
              <a:rPr lang="ar-IQ" sz="2800" dirty="0" smtClean="0"/>
              <a:t>فالقول للآخذ بيمينه إن عجز الدافع عن إثبات ما يدعيه، لأن الآخذ يدعي براءة ذمته، و</a:t>
            </a:r>
            <a:r>
              <a:rPr lang="ar-IQ" sz="2800" b="1" dirty="0" smtClean="0"/>
              <a:t>الأصل براءة الذمة.</a:t>
            </a:r>
          </a:p>
          <a:p>
            <a:pPr algn="r" rtl="1">
              <a:buNone/>
            </a:pPr>
            <a:endParaRPr lang="ar-IQ" sz="2800" dirty="0" smtClean="0"/>
          </a:p>
          <a:p>
            <a:pPr algn="r" rtl="1">
              <a:buNone/>
            </a:pPr>
            <a:r>
              <a:rPr lang="ar-IQ" sz="2800" dirty="0" smtClean="0"/>
              <a:t>2- يعتبر المتهم بريئا حتى تثبت إدانته، ومن هنا جاء القول المشهور: </a:t>
            </a:r>
            <a:r>
              <a:rPr lang="ar-IQ" sz="2800" b="1" dirty="0" smtClean="0"/>
              <a:t>الشك يفسر لمصلحة المتهم</a:t>
            </a:r>
            <a:r>
              <a:rPr lang="ar-IQ" sz="2800" dirty="0" smtClean="0"/>
              <a:t>، لأن الأصل براءة المتهم من ارتكاب الجريمة، وما يترتب عليها من عقوبة، فإن لم يثبت ذلك فإن الشك لا يصلح لإدانة المتهم، فيفسر لمصلحته، أي: براءته.</a:t>
            </a:r>
            <a:endParaRPr lang="en-US"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892480" cy="864096"/>
          </a:xfrm>
          <a:solidFill>
            <a:schemeClr val="bg1">
              <a:lumMod val="95000"/>
            </a:schemeClr>
          </a:solidFill>
        </p:spPr>
        <p:txBody>
          <a:bodyPr>
            <a:normAutofit/>
          </a:bodyPr>
          <a:lstStyle/>
          <a:p>
            <a:r>
              <a:rPr lang="ar-IQ" sz="3200" dirty="0" smtClean="0"/>
              <a:t>القاعدة الرابعة عشرة: الأصل بقاء ما كان على ما كان</a:t>
            </a:r>
            <a:endParaRPr lang="en-US" sz="3200" dirty="0"/>
          </a:p>
        </p:txBody>
      </p:sp>
      <p:sp>
        <p:nvSpPr>
          <p:cNvPr id="3" name="Content Placeholder 2"/>
          <p:cNvSpPr>
            <a:spLocks noGrp="1"/>
          </p:cNvSpPr>
          <p:nvPr>
            <p:ph sz="quarter" idx="1"/>
          </p:nvPr>
        </p:nvSpPr>
        <p:spPr>
          <a:xfrm>
            <a:off x="0" y="1268760"/>
            <a:ext cx="9144000" cy="5589240"/>
          </a:xfrm>
        </p:spPr>
        <p:txBody>
          <a:bodyPr>
            <a:normAutofit/>
          </a:bodyPr>
          <a:lstStyle/>
          <a:p>
            <a:pPr algn="r" rtl="1" fontAlgn="t">
              <a:buNone/>
            </a:pPr>
            <a:r>
              <a:rPr lang="ar-IQ" sz="2800" b="1" dirty="0" smtClean="0"/>
              <a:t>مرجع هذه القاعدة: </a:t>
            </a:r>
          </a:p>
          <a:p>
            <a:pPr algn="r" rtl="1" fontAlgn="t">
              <a:buNone/>
            </a:pPr>
            <a:r>
              <a:rPr lang="ar-IQ" sz="2800" dirty="0" smtClean="0"/>
              <a:t>هذه القاعدة تندرج في قاعدة </a:t>
            </a:r>
            <a:r>
              <a:rPr lang="ar-IQ" sz="2800" dirty="0" smtClean="0">
                <a:solidFill>
                  <a:srgbClr val="C00000"/>
                </a:solidFill>
              </a:rPr>
              <a:t>(( اليقين لا يزول بالشك )) </a:t>
            </a:r>
            <a:r>
              <a:rPr lang="ar-IQ" sz="2800" dirty="0" smtClean="0"/>
              <a:t>فهذه القاعدة هي مرجع القاعدة التي نحن بصدد شرحها فالقاعدة الثابتة التي نتمسك بها هي إبقاء الحالة التي كان عليها الشيء في الماضي حتى يقوم الدليل على تغييرها، لأن الحالة السابقة يقين فلا نتحول عنه حتى يقوم الدليل على خلافه.</a:t>
            </a:r>
          </a:p>
          <a:p>
            <a:pPr algn="r" rtl="1" fontAlgn="t">
              <a:buNone/>
            </a:pPr>
            <a:r>
              <a:rPr lang="ar-IQ" sz="2800" dirty="0" smtClean="0"/>
              <a:t> </a:t>
            </a:r>
            <a:r>
              <a:rPr lang="ar-IQ" sz="2800" b="1" dirty="0" smtClean="0"/>
              <a:t>معنى القاعدة: </a:t>
            </a:r>
          </a:p>
          <a:p>
            <a:pPr algn="r" rtl="1" fontAlgn="t">
              <a:buNone/>
            </a:pPr>
            <a:r>
              <a:rPr lang="ar-IQ" sz="2800" dirty="0" smtClean="0"/>
              <a:t>تشير هذه القاعدة إلى ما يعرف ب (الاستصحاب) </a:t>
            </a:r>
            <a:r>
              <a:rPr lang="ar-IQ" sz="2800" dirty="0" smtClean="0">
                <a:solidFill>
                  <a:srgbClr val="0070C0"/>
                </a:solidFill>
              </a:rPr>
              <a:t>وهو الحكم بقاء أمر محقق لم يثبت تغيره، </a:t>
            </a:r>
            <a:r>
              <a:rPr lang="ar-IQ" sz="2800" dirty="0" smtClean="0"/>
              <a:t>وهو على نوعين: (الأول) : إبقاء الشيء في الوقت الحاضر على ما كان عليه في الماضي إلى أن يقوم الدليل على خلافه و (الثاني) : اتخاذ الحال الحاضر للشيء دليلا على أن هذا الحال هو ما كان عليه الشيء في الزمن السابق، ويقال له: الاستصحاب المقلوب، لأنه عكس الأول.</a:t>
            </a:r>
          </a:p>
          <a:p>
            <a:pPr algn="r" rtl="1">
              <a:buNone/>
            </a:pPr>
            <a:endParaRPr lang="en-US" sz="2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a:solidFill>
            <a:schemeClr val="bg1">
              <a:lumMod val="95000"/>
            </a:schemeClr>
          </a:solidFill>
        </p:spPr>
        <p:txBody>
          <a:bodyPr>
            <a:normAutofit fontScale="90000"/>
          </a:bodyPr>
          <a:lstStyle/>
          <a:p>
            <a:pPr algn="ctr"/>
            <a:r>
              <a:rPr lang="ar-IQ" dirty="0" smtClean="0"/>
              <a:t>من أمثلة القاعدة في نوعها الأول:</a:t>
            </a:r>
            <a:endParaRPr lang="en-US" dirty="0"/>
          </a:p>
        </p:txBody>
      </p:sp>
      <p:sp>
        <p:nvSpPr>
          <p:cNvPr id="3" name="Content Placeholder 2"/>
          <p:cNvSpPr>
            <a:spLocks noGrp="1"/>
          </p:cNvSpPr>
          <p:nvPr>
            <p:ph sz="quarter" idx="1"/>
          </p:nvPr>
        </p:nvSpPr>
        <p:spPr>
          <a:xfrm>
            <a:off x="0" y="1124744"/>
            <a:ext cx="9144000" cy="5733256"/>
          </a:xfrm>
        </p:spPr>
        <p:txBody>
          <a:bodyPr>
            <a:noAutofit/>
          </a:bodyPr>
          <a:lstStyle/>
          <a:p>
            <a:pPr algn="r" rtl="1" fontAlgn="t">
              <a:buNone/>
            </a:pPr>
            <a:r>
              <a:rPr lang="ar-IQ" sz="2800" dirty="0" smtClean="0"/>
              <a:t>أ. إن المفقود- وهو الغائب غيبة منقطعة بحيث لا يعلم موته ولا حياته - يعتبر حيا? في حق نفسه في الحال الحاضر، باستصحاب الحال في الزمن الماضي، بمعنى أن حياته قبل غيبته لما كانت متيقنة فيعتبر حيا في الحال الحاضر إلى أن يتيقن موته زمن ثم لا تقسم أمواله بين ورثته. </a:t>
            </a:r>
          </a:p>
          <a:p>
            <a:pPr algn="r" rtl="1" fontAlgn="t">
              <a:buNone/>
            </a:pPr>
            <a:r>
              <a:rPr lang="ar-IQ" sz="2800" dirty="0" smtClean="0"/>
              <a:t>ب. ادعت الزوجة على زوجها عدم وصول النفقة المقدرة إليها، </a:t>
            </a:r>
            <a:r>
              <a:rPr lang="ar-IQ" sz="2800" dirty="0" smtClean="0">
                <a:solidFill>
                  <a:srgbClr val="C00000"/>
                </a:solidFill>
              </a:rPr>
              <a:t>وادعى الزوج الايصال </a:t>
            </a:r>
            <a:r>
              <a:rPr lang="ar-IQ" sz="2800" dirty="0" smtClean="0"/>
              <a:t>فالقول قولها بيمينها، لأن الأصل بقاؤها بعد أن كانت ثابتة في ذمته حتى يقوم الدليل على خلافه.</a:t>
            </a:r>
          </a:p>
          <a:p>
            <a:pPr algn="r" rtl="1" fontAlgn="t">
              <a:buNone/>
            </a:pPr>
            <a:r>
              <a:rPr lang="ar-IQ" sz="2800" b="1" dirty="0" smtClean="0"/>
              <a:t>ومن أمثلة القاعدة في نوعها الثاني (الاستصحاب المقلوب) </a:t>
            </a:r>
          </a:p>
          <a:p>
            <a:pPr algn="r" rtl="1" fontAlgn="t">
              <a:buNone/>
            </a:pPr>
            <a:r>
              <a:rPr lang="ar-IQ" sz="2800" dirty="0" smtClean="0"/>
              <a:t>لو ادعى المستأجر سقوط الأجرة بزعم أن المأجور غصب منه ففات الانتفاع به، وأنكر المؤجر ذلك، </a:t>
            </a:r>
            <a:r>
              <a:rPr lang="ar-IQ" sz="2800" dirty="0" smtClean="0">
                <a:solidFill>
                  <a:srgbClr val="0070C0"/>
                </a:solidFill>
              </a:rPr>
              <a:t>ولا بينة لأحدهما، فإنه يحكم الحال الحاضر </a:t>
            </a:r>
            <a:r>
              <a:rPr lang="ar-IQ" sz="2800" dirty="0" smtClean="0"/>
              <a:t>فإن كان المأجور في يد الغاصب حين الخصومة فالقول قول المستأجر ، وان لم يكن في يد غاصب فالقول قول المؤجر</a:t>
            </a:r>
          </a:p>
          <a:p>
            <a:pPr algn="r" rtl="1">
              <a:buNone/>
            </a:pPr>
            <a:endParaRPr lang="en-US"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597352"/>
          </a:xfrm>
        </p:spPr>
        <p:txBody>
          <a:bodyPr>
            <a:normAutofit/>
          </a:bodyPr>
          <a:lstStyle/>
          <a:p>
            <a:endParaRPr lang="ar-IQ" sz="2800" dirty="0" smtClean="0"/>
          </a:p>
          <a:p>
            <a:endParaRPr lang="ar-IQ" sz="2800" dirty="0" smtClean="0"/>
          </a:p>
          <a:p>
            <a:endParaRPr lang="ar-IQ" sz="2800" dirty="0" smtClean="0"/>
          </a:p>
          <a:p>
            <a:endParaRPr lang="ar-IQ" sz="2800" dirty="0" smtClean="0"/>
          </a:p>
          <a:p>
            <a:pPr algn="r" rtl="1">
              <a:buNone/>
            </a:pPr>
            <a:endParaRPr lang="ar-IQ" sz="2800" dirty="0" smtClean="0"/>
          </a:p>
          <a:p>
            <a:pPr algn="r" rtl="1">
              <a:buNone/>
            </a:pPr>
            <a:r>
              <a:rPr lang="ar-IQ" sz="2800" dirty="0" smtClean="0"/>
              <a:t>    </a:t>
            </a:r>
            <a:r>
              <a:rPr lang="ar-IQ" sz="2800" dirty="0" smtClean="0">
                <a:solidFill>
                  <a:srgbClr val="C00000"/>
                </a:solidFill>
              </a:rPr>
              <a:t>وعلى هذا لا تقسم أموال المفقود المودعة عند آخر إلى أن يعلم موته أو حياته</a:t>
            </a:r>
          </a:p>
          <a:p>
            <a:pPr algn="r" rtl="1">
              <a:buNone/>
            </a:pPr>
            <a:r>
              <a:rPr lang="ar-IQ" sz="2800" dirty="0" smtClean="0"/>
              <a:t>كذلك لا يرث المفقود من غيره ولا يستحق ما أوصي له به، لأن شرط الإرث حياة الوارث عند موت الموروث، </a:t>
            </a:r>
            <a:r>
              <a:rPr lang="ar-IQ" sz="2800" dirty="0" smtClean="0">
                <a:solidFill>
                  <a:srgbClr val="0070C0"/>
                </a:solidFill>
              </a:rPr>
              <a:t>وحياة المفقود ثابتة بالاستصحاب، وهو لا يصلح حجة للاستحقاق،</a:t>
            </a:r>
            <a:r>
              <a:rPr lang="ar-IQ" sz="2800" dirty="0" smtClean="0"/>
              <a:t> أي لايصلح حجة لاستفادة حق جديد لم يكن ثابتا للمفقود قبل فقده، ولكن لاحتمال حياته فإن حصته من إرث موروثه تحفظ إلى أن يظهر أمره فإن ظهر حيا أخذ حصته الموقوفة، وإن ظهر ميتا بعد موت مورثه حكم له بتلك الحصة، وإن علم أنه مات قبل موت مورثه أعيدت حصته إلى باقي الورثة. </a:t>
            </a:r>
          </a:p>
        </p:txBody>
      </p:sp>
      <p:sp>
        <p:nvSpPr>
          <p:cNvPr id="4" name="Rectangle 3"/>
          <p:cNvSpPr/>
          <p:nvPr/>
        </p:nvSpPr>
        <p:spPr>
          <a:xfrm>
            <a:off x="683568" y="332656"/>
            <a:ext cx="7992888" cy="1815882"/>
          </a:xfrm>
          <a:prstGeom prst="rect">
            <a:avLst/>
          </a:prstGeom>
        </p:spPr>
        <p:txBody>
          <a:bodyPr wrap="square">
            <a:spAutoFit/>
          </a:bodyPr>
          <a:lstStyle/>
          <a:p>
            <a:pPr algn="r" rtl="1"/>
            <a:r>
              <a:rPr lang="ar-IQ" sz="2800" b="1" dirty="0" smtClean="0"/>
              <a:t>الاستصحاب إنما يصلح حجة للدفع لا للاستحقاق</a:t>
            </a:r>
            <a:r>
              <a:rPr lang="ar-IQ" sz="2800" dirty="0" smtClean="0"/>
              <a:t>، ومن ثم لا يقسم مال المفقود بين ورثته ولا تفسخ إجارته، لأنه يعتبر حيا وحياته وإن كانت ثابتة بالاستصحاب فهذا الثبوت يكفي لمن يريد تغييرها، إذ لا يمكن تغييرها إلا إذا ثبت موته حقيقة أو حكما.</a:t>
            </a:r>
            <a:endParaRPr lang="en-US"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620688"/>
            <a:ext cx="8640960" cy="5976664"/>
          </a:xfrm>
        </p:spPr>
        <p:txBody>
          <a:bodyPr>
            <a:noAutofit/>
          </a:bodyPr>
          <a:lstStyle/>
          <a:p>
            <a:pPr algn="r" rtl="1">
              <a:buNone/>
            </a:pPr>
            <a:r>
              <a:rPr lang="ar-IQ" sz="2800" dirty="0" smtClean="0"/>
              <a:t>ومن الأمثلة على حجية الاستصحاب، ونوع هذه الحجية: لومات نصراني فجاءت امرأة مسلمة وقالت، أسلمت بعد موته، وقال الورثة: أسلمت قبل موته، فالقول للورثة، إلا إذا أثبتت بالبينة ما تدعيه.</a:t>
            </a:r>
          </a:p>
          <a:p>
            <a:pPr algn="r" rtl="1">
              <a:buNone/>
            </a:pPr>
            <a:endParaRPr lang="ar-IQ" sz="2800" dirty="0" smtClean="0"/>
          </a:p>
          <a:p>
            <a:pPr algn="r" rtl="1" fontAlgn="t">
              <a:buNone/>
            </a:pPr>
            <a:r>
              <a:rPr lang="ar-IQ" sz="2800" dirty="0" smtClean="0"/>
              <a:t> </a:t>
            </a:r>
            <a:r>
              <a:rPr lang="ar-IQ" sz="2800" b="1" dirty="0" smtClean="0"/>
              <a:t>من مستثنيات القاعدة: </a:t>
            </a:r>
          </a:p>
          <a:p>
            <a:pPr algn="r" rtl="1" fontAlgn="t">
              <a:buNone/>
            </a:pPr>
            <a:r>
              <a:rPr lang="ar-IQ" sz="2800" dirty="0" smtClean="0"/>
              <a:t>أ-المودع إذا ادعى رد الوديعة إلى صاحبها أو ادعى هلاكها بلا تعد منه ولا تقصير، والمالك ينكر فالقول للمودع، مع أن الأصل بقاؤها عنده وذلك لأن المودع أمين، والأمين إذا ادعى رد الأمانة إلى مستحقها فالقول قوله بيمينه، لأن الأصل براءة الذمة وعدم التعدي والتقصير.</a:t>
            </a:r>
          </a:p>
          <a:p>
            <a:pPr algn="r" rtl="1">
              <a:buNone/>
            </a:pPr>
            <a:endParaRPr lang="ar-IQ" sz="2800" dirty="0" smtClean="0"/>
          </a:p>
          <a:p>
            <a:pPr algn="r" rtl="1">
              <a:buNone/>
            </a:pPr>
            <a:endParaRPr lang="en-US" sz="2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1">
              <a:lumMod val="20000"/>
              <a:lumOff val="80000"/>
            </a:schemeClr>
          </a:solidFill>
        </p:spPr>
        <p:txBody>
          <a:bodyPr>
            <a:normAutofit fontScale="90000"/>
          </a:bodyPr>
          <a:lstStyle/>
          <a:p>
            <a:pPr algn="ctr" rtl="1"/>
            <a:r>
              <a:rPr lang="ar-IQ" sz="3200" dirty="0" smtClean="0"/>
              <a:t>القاعدة الخامسة عشرة: ما ثبت بزمان يحكم ببقائه ما لم يقم الدليل على خلافه </a:t>
            </a:r>
            <a:endParaRPr lang="en-US" sz="3200" dirty="0"/>
          </a:p>
        </p:txBody>
      </p:sp>
      <p:sp>
        <p:nvSpPr>
          <p:cNvPr id="3" name="Content Placeholder 2"/>
          <p:cNvSpPr>
            <a:spLocks noGrp="1"/>
          </p:cNvSpPr>
          <p:nvPr>
            <p:ph sz="quarter" idx="1"/>
          </p:nvPr>
        </p:nvSpPr>
        <p:spPr>
          <a:xfrm>
            <a:off x="0" y="1052736"/>
            <a:ext cx="9144000" cy="5805264"/>
          </a:xfrm>
        </p:spPr>
        <p:txBody>
          <a:bodyPr>
            <a:noAutofit/>
          </a:bodyPr>
          <a:lstStyle/>
          <a:p>
            <a:pPr algn="r" rtl="1" fontAlgn="t">
              <a:buNone/>
            </a:pPr>
            <a:r>
              <a:rPr lang="ar-IQ" dirty="0" smtClean="0"/>
              <a:t>هذه المادة من قبيل العمل بالاستصحاب، فهي متحدة مع المادة: الأصل بقاء ماكان على ماكان "،وعلى هذا:" فإذا ثبت بزمان ملك شيء لواحد يحكم ببقاء الملك له ما لم يوجد من يزيله "." </a:t>
            </a:r>
          </a:p>
          <a:p>
            <a:pPr algn="r" rtl="1" fontAlgn="t">
              <a:buNone/>
            </a:pPr>
            <a:r>
              <a:rPr lang="ar-IQ" dirty="0" smtClean="0"/>
              <a:t>-</a:t>
            </a:r>
            <a:r>
              <a:rPr lang="ar-IQ" b="1" dirty="0" smtClean="0"/>
              <a:t> من فروع القاعدة وتطبيقاتها: </a:t>
            </a:r>
          </a:p>
          <a:p>
            <a:pPr algn="r" rtl="1" fontAlgn="t">
              <a:buNone/>
            </a:pPr>
            <a:r>
              <a:rPr lang="ar-IQ" dirty="0" smtClean="0"/>
              <a:t>أ-لو ثبت أن شخصا ملك شيئا بالإرث أو بالشراء أو بأي سبب شرعي من أسباب الملك، فإن ذلك يبقى ملكا له، ولا يقال: إنه يحتمل أن مالكه قد أخرجه عن ملكه ببيع أو هبة، ولكن لو ثبت أنه خرج من ملكه فيكون قد وجد حينئذ دليل على زوال ملكه، فلا يحكم ببقاء الملك له، بل يحكم بزواله. </a:t>
            </a:r>
          </a:p>
          <a:p>
            <a:pPr algn="r" rtl="1" fontAlgn="t">
              <a:buNone/>
            </a:pPr>
            <a:r>
              <a:rPr lang="ar-IQ" dirty="0" smtClean="0"/>
              <a:t>ب-"إذا ادعى واحد دينا على التركة، وشهد الشهود بأن المدعي في ذمة الميت قدر ما ادعى من الدين كفى، ولا حاجة للتصريح بكونه باقيا في ذمته إلى مماته" . </a:t>
            </a:r>
          </a:p>
          <a:p>
            <a:pPr algn="r" rtl="1" fontAlgn="t">
              <a:buNone/>
            </a:pPr>
            <a:r>
              <a:rPr lang="ar-IQ" dirty="0" smtClean="0"/>
              <a:t>وذلك لأن الدين صار متيقنا في ذمة الميت، فإذا شك في بقائه أو عدمه، فاليقين لا يزول بالشك، ولأن الدين حيث ثبث في ذمة الميت لا يحكم بزواله ما لم يثبت الزوال شرعا؛ لأن ما ثبت بزمان يحكم ببقائه ما لم يوجد الدليل على خلافه.</a:t>
            </a:r>
          </a:p>
          <a:p>
            <a:pPr algn="r">
              <a:buNone/>
            </a:pP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892480" cy="792088"/>
          </a:xfrm>
          <a:solidFill>
            <a:schemeClr val="accent2">
              <a:lumMod val="20000"/>
              <a:lumOff val="80000"/>
            </a:schemeClr>
          </a:solidFill>
        </p:spPr>
        <p:txBody>
          <a:bodyPr>
            <a:noAutofit/>
          </a:bodyPr>
          <a:lstStyle/>
          <a:p>
            <a:pPr algn="ctr"/>
            <a:r>
              <a:rPr lang="ar-IQ" sz="2800" dirty="0" smtClean="0"/>
              <a:t>القاعده السادسة عشرة: الأصل في الصفات العارضة العدم </a:t>
            </a:r>
            <a:endParaRPr lang="en-US" sz="2800" dirty="0"/>
          </a:p>
        </p:txBody>
      </p:sp>
      <p:sp>
        <p:nvSpPr>
          <p:cNvPr id="3" name="Content Placeholder 2"/>
          <p:cNvSpPr>
            <a:spLocks noGrp="1"/>
          </p:cNvSpPr>
          <p:nvPr>
            <p:ph sz="quarter" idx="1"/>
          </p:nvPr>
        </p:nvSpPr>
        <p:spPr>
          <a:xfrm>
            <a:off x="0" y="1124744"/>
            <a:ext cx="9144000" cy="5733256"/>
          </a:xfrm>
        </p:spPr>
        <p:txBody>
          <a:bodyPr>
            <a:noAutofit/>
          </a:bodyPr>
          <a:lstStyle/>
          <a:p>
            <a:pPr algn="r" rtl="1" fontAlgn="t">
              <a:buNone/>
            </a:pPr>
            <a:endParaRPr lang="ar-IQ" sz="2800" dirty="0" smtClean="0"/>
          </a:p>
          <a:p>
            <a:pPr algn="r" rtl="1" fontAlgn="t">
              <a:buNone/>
            </a:pPr>
            <a:r>
              <a:rPr lang="ar-IQ" sz="2800" b="1" dirty="0" smtClean="0">
                <a:solidFill>
                  <a:srgbClr val="0070C0"/>
                </a:solidFill>
              </a:rPr>
              <a:t>توضيح القاعدة:</a:t>
            </a:r>
            <a:r>
              <a:rPr lang="ar-IQ" sz="2800" dirty="0" smtClean="0"/>
              <a:t> </a:t>
            </a:r>
          </a:p>
          <a:p>
            <a:pPr algn="r" rtl="1" fontAlgn="t">
              <a:buNone/>
            </a:pPr>
            <a:r>
              <a:rPr lang="ar-IQ" sz="2800" dirty="0" smtClean="0"/>
              <a:t>الصفة العارضة حالة لا تكون موجودة مع الأصل، بل حادثة بعده، كالربح في شركة المضاربة، والصفة الأصلية حالة توجد مع وجود الأصل كالبكارة في الجارية، فالأصل في الصفات العارضة العدم، أي: عدم وجودها، ومن يدعي وجودها فعليه الإثبات، والأصل في الصفات الأصلية الوجود، فمن يدعي عدمها فعليه الإثبات </a:t>
            </a:r>
          </a:p>
          <a:p>
            <a:pPr algn="r" rtl="1" fontAlgn="t">
              <a:buNone/>
            </a:pPr>
            <a:endParaRPr lang="ar-IQ" sz="2800" dirty="0" smtClean="0"/>
          </a:p>
          <a:p>
            <a:pPr algn="r" rtl="1" fontAlgn="t">
              <a:buNone/>
            </a:pPr>
            <a:endParaRPr lang="ar-IQ" sz="2800" dirty="0" smtClean="0"/>
          </a:p>
          <a:p>
            <a:pPr algn="r" rtl="1" fontAlgn="t">
              <a:buNone/>
            </a:pPr>
            <a:r>
              <a:rPr lang="ar-IQ" sz="2800" b="1" dirty="0" smtClean="0">
                <a:solidFill>
                  <a:srgbClr val="C00000"/>
                </a:solidFill>
              </a:rPr>
              <a:t>ويلحق بالصفات الأصلية الصفات العارضة التي ثبت وجودها في وقت ما، فإن الأصل فيها حينئذ البقاء بعد ثبوت وجودها.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0"/>
            <a:ext cx="5472608" cy="706090"/>
          </a:xfrm>
          <a:solidFill>
            <a:schemeClr val="accent2">
              <a:lumMod val="20000"/>
              <a:lumOff val="80000"/>
            </a:schemeClr>
          </a:solidFill>
        </p:spPr>
        <p:txBody>
          <a:bodyPr>
            <a:normAutofit fontScale="90000"/>
          </a:bodyPr>
          <a:lstStyle/>
          <a:p>
            <a:pPr algn="ctr"/>
            <a:r>
              <a:rPr lang="ar-IQ" dirty="0" smtClean="0"/>
              <a:t> فروع القاعدة وتطبيقاتها: </a:t>
            </a:r>
            <a:endParaRPr lang="en-US" dirty="0"/>
          </a:p>
        </p:txBody>
      </p:sp>
      <p:sp>
        <p:nvSpPr>
          <p:cNvPr id="3" name="Content Placeholder 2"/>
          <p:cNvSpPr>
            <a:spLocks noGrp="1"/>
          </p:cNvSpPr>
          <p:nvPr>
            <p:ph sz="quarter" idx="1"/>
          </p:nvPr>
        </p:nvSpPr>
        <p:spPr>
          <a:xfrm>
            <a:off x="0" y="764704"/>
            <a:ext cx="9144000" cy="6093296"/>
          </a:xfrm>
        </p:spPr>
        <p:txBody>
          <a:bodyPr>
            <a:noAutofit/>
          </a:bodyPr>
          <a:lstStyle/>
          <a:p>
            <a:pPr algn="r" rtl="1" fontAlgn="t">
              <a:buNone/>
            </a:pPr>
            <a:r>
              <a:rPr lang="ar-IQ" sz="2800" dirty="0" smtClean="0"/>
              <a:t>أ- لو قال المضارب: لم أربح، فالقول قوله وعلى رب المال إثبات الربح؛ لأن الأصل عدمه كذلك لو قال المضارب: ربحت كذا، وقال رب المال: بل ربحت أكثر من ذلك، فالقول قول المضارب، وعلى رب المال إثبات زيادة الربح التي يدعيها؛ لأن الأصل عدم الزائد، وكذا لو قال رب المال للمضارب: نهيتك عن شراء كذا، وقال المضارب: لم تنهني، فالقول للمضارب؛ لأن الأصل عدم النهي، وعلى رب المال إثبات ما ادعاه. </a:t>
            </a:r>
          </a:p>
          <a:p>
            <a:pPr algn="r" rtl="1" fontAlgn="t">
              <a:buNone/>
            </a:pPr>
            <a:r>
              <a:rPr lang="ar-IQ" sz="2800" dirty="0" smtClean="0"/>
              <a:t>ب- لو ثبت عليه دين بإقراره أو ببينة، فادعى الأداء أو الإبراء فالقول للدائن المنكر للأداء والإبراء؛ لأن الأصل عدمها </a:t>
            </a:r>
          </a:p>
          <a:p>
            <a:pPr algn="r" rtl="1" fontAlgn="t">
              <a:buNone/>
            </a:pPr>
            <a:r>
              <a:rPr lang="ar-IQ" sz="2800" b="1" dirty="0" smtClean="0">
                <a:solidFill>
                  <a:srgbClr val="C00000"/>
                </a:solidFill>
              </a:rPr>
              <a:t>من مستثنيات القاعدة: </a:t>
            </a:r>
          </a:p>
          <a:p>
            <a:pPr algn="r" rtl="1" fontAlgn="t">
              <a:buNone/>
            </a:pPr>
            <a:r>
              <a:rPr lang="ar-IQ" sz="2800" dirty="0" smtClean="0"/>
              <a:t>أ- تصرف الزوج في غلات زوجته؛ ثم ماتت فادعى أن تصرفه كان بإذنها، وأنكر الورثة، القول قوله بيمينه مع أن الأصل عدم الإذن. </a:t>
            </a:r>
          </a:p>
          <a:p>
            <a:pPr algn="r" rtl="1" fontAlgn="t">
              <a:buNone/>
            </a:pPr>
            <a:r>
              <a:rPr lang="ar-IQ" sz="2800" dirty="0" smtClean="0"/>
              <a:t>ب- لو جاء المضارب بمبلغ وقال: هو أصل المال وربحه، وقال رب المال: كله أصل المال، فالقول قول المضارب مع أن الأصل عدم الربح. </a:t>
            </a:r>
          </a:p>
          <a:p>
            <a:endParaRPr lang="en-US" sz="2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4082"/>
          </a:xfrm>
          <a:solidFill>
            <a:schemeClr val="accent2">
              <a:lumMod val="20000"/>
              <a:lumOff val="80000"/>
            </a:schemeClr>
          </a:solidFill>
        </p:spPr>
        <p:txBody>
          <a:bodyPr>
            <a:noAutofit/>
          </a:bodyPr>
          <a:lstStyle/>
          <a:p>
            <a:r>
              <a:rPr lang="ar-IQ" sz="2800" dirty="0" smtClean="0"/>
              <a:t>القاعدة السابعة عشرة: الأصل إضافة الحادث إلى أقرب أوقاته </a:t>
            </a:r>
            <a:endParaRPr lang="en-US" sz="2800" dirty="0"/>
          </a:p>
        </p:txBody>
      </p:sp>
      <p:sp>
        <p:nvSpPr>
          <p:cNvPr id="3" name="Content Placeholder 2"/>
          <p:cNvSpPr>
            <a:spLocks noGrp="1"/>
          </p:cNvSpPr>
          <p:nvPr>
            <p:ph sz="quarter" idx="1"/>
          </p:nvPr>
        </p:nvSpPr>
        <p:spPr>
          <a:xfrm>
            <a:off x="0" y="764704"/>
            <a:ext cx="9144000" cy="6093296"/>
          </a:xfrm>
        </p:spPr>
        <p:txBody>
          <a:bodyPr>
            <a:noAutofit/>
          </a:bodyPr>
          <a:lstStyle/>
          <a:p>
            <a:pPr algn="r" rtl="1" fontAlgn="t">
              <a:buNone/>
            </a:pPr>
            <a:r>
              <a:rPr lang="ar-IQ" b="1" dirty="0" smtClean="0">
                <a:solidFill>
                  <a:srgbClr val="0070C0"/>
                </a:solidFill>
              </a:rPr>
              <a:t>شرح القاعدة: </a:t>
            </a:r>
          </a:p>
          <a:p>
            <a:pPr algn="r" rtl="1" fontAlgn="t">
              <a:buNone/>
            </a:pPr>
            <a:r>
              <a:rPr lang="ar-IQ" dirty="0" smtClean="0"/>
              <a:t>إذا وقع اختلاف في زمن حدوث أمر، ينسب حدوثه إلى أقرب الأوقات، للحال ما لم تثبت نسبته إلى زمن بعيد. </a:t>
            </a:r>
            <a:r>
              <a:rPr lang="ar-IQ" dirty="0" smtClean="0">
                <a:solidFill>
                  <a:srgbClr val="C00000"/>
                </a:solidFill>
              </a:rPr>
              <a:t>وتعليل ذلك أن الخصمين المختلفين لما اتفقا على حدوث أمر، </a:t>
            </a:r>
            <a:r>
              <a:rPr lang="ar-IQ" dirty="0" smtClean="0"/>
              <a:t>وادعى أحدهما حدوثه في وقت، وادعى الآخر أنه حدث في وقت أبعد من هذا الوقت، فمعنى ذلك أنهما اتفقا على أنه كان موجودا في الوقت الأقرب،وانفرد أحدهما بالادعاء أنه كان موجودا قبل هذا الوقت الأقرب، والآخر ينكر هذا الادعاء، والقول للمنكر. </a:t>
            </a:r>
          </a:p>
          <a:p>
            <a:pPr algn="r" rtl="1" fontAlgn="t">
              <a:buNone/>
            </a:pPr>
            <a:r>
              <a:rPr lang="ar-IQ" dirty="0" smtClean="0"/>
              <a:t> </a:t>
            </a:r>
            <a:r>
              <a:rPr lang="ar-IQ" b="1" dirty="0" smtClean="0">
                <a:solidFill>
                  <a:srgbClr val="0070C0"/>
                </a:solidFill>
              </a:rPr>
              <a:t>فروع القاعدة وتطبيقاتها: </a:t>
            </a:r>
          </a:p>
          <a:p>
            <a:pPr algn="r" rtl="1" fontAlgn="t">
              <a:buNone/>
            </a:pPr>
            <a:r>
              <a:rPr lang="ar-IQ" dirty="0" smtClean="0"/>
              <a:t>أ أقر أحد بدين لأحد ورثته ثم توفي فادعى باقي الورثة أن الإقرار كان في مرض الموت، وادعى المقر له أنه كان في حال الصحة، فالحكم أن الإقرار ينسب إلى أقرب أوقاته، أي: إلى وقت مرض الموت؛ لأن المرض أقرب إلى الموت من حال الصحة، ما لم تثبت صحته إلى زمن بعيد، أي: إلى زمن الصحة، ولهذا كان القول للورثة مع اليمين والبينة للمقر له. </a:t>
            </a:r>
          </a:p>
          <a:p>
            <a:pPr algn="r" rtl="1" fontAlgn="t">
              <a:buNone/>
            </a:pPr>
            <a:r>
              <a:rPr lang="ar-IQ" dirty="0" smtClean="0"/>
              <a:t>ب لو قال المحجور: </a:t>
            </a:r>
            <a:r>
              <a:rPr lang="ar-IQ" dirty="0" smtClean="0">
                <a:solidFill>
                  <a:srgbClr val="0070C0"/>
                </a:solidFill>
              </a:rPr>
              <a:t>بعتك بعد الحجر</a:t>
            </a:r>
            <a:r>
              <a:rPr lang="ar-IQ" dirty="0" smtClean="0"/>
              <a:t>، وقال المشتري: </a:t>
            </a:r>
            <a:r>
              <a:rPr lang="ar-IQ" dirty="0" smtClean="0">
                <a:solidFill>
                  <a:srgbClr val="C00000"/>
                </a:solidFill>
              </a:rPr>
              <a:t>بل قبله</a:t>
            </a:r>
            <a:r>
              <a:rPr lang="ar-IQ" dirty="0" smtClean="0"/>
              <a:t>، فالقول للمحجور؛ لأن الأصل إضافة البيع إلى أقرب الأوقات وهو وقت الحجر. </a:t>
            </a:r>
          </a:p>
          <a:p>
            <a:pPr algn="l" rtl="1">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p:txBody>
          <a:bodyPr/>
          <a:lstStyle/>
          <a:p>
            <a:r>
              <a:rPr lang="ar-SA" dirty="0"/>
              <a:t>نشأة القواعد الفقهيّة، وتطوّرها، وتدوينها</a:t>
            </a:r>
          </a:p>
        </p:txBody>
      </p:sp>
      <p:graphicFrame>
        <p:nvGraphicFramePr>
          <p:cNvPr id="3" name="رسم تخطيطي 2">
            <a:extLst>
              <a:ext uri="{FF2B5EF4-FFF2-40B4-BE49-F238E27FC236}">
                <a16:creationId xmlns="" xmlns:a16="http://schemas.microsoft.com/office/drawing/2014/main" id="{6CF3EB81-5A75-4338-892F-CD516F2DE60E}"/>
              </a:ext>
            </a:extLst>
          </p:cNvPr>
          <p:cNvGraphicFramePr/>
          <p:nvPr>
            <p:extLst>
              <p:ext uri="{D42A27DB-BD31-4B8C-83A1-F6EECF244321}">
                <p14:modId xmlns:p14="http://schemas.microsoft.com/office/powerpoint/2010/main" val="2781890777"/>
              </p:ext>
            </p:extLst>
          </p:nvPr>
        </p:nvGraphicFramePr>
        <p:xfrm>
          <a:off x="385228" y="1461408"/>
          <a:ext cx="8507252" cy="4991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شكل بيضاوي 5">
            <a:extLst>
              <a:ext uri="{FF2B5EF4-FFF2-40B4-BE49-F238E27FC236}">
                <a16:creationId xmlns="" xmlns:a16="http://schemas.microsoft.com/office/drawing/2014/main" id="{7D0C3144-47F4-4B2F-9A13-1B43E2053A29}"/>
              </a:ext>
            </a:extLst>
          </p:cNvPr>
          <p:cNvSpPr/>
          <p:nvPr/>
        </p:nvSpPr>
        <p:spPr>
          <a:xfrm>
            <a:off x="8151019" y="1924051"/>
            <a:ext cx="364331" cy="65722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3600" dirty="0">
                <a:solidFill>
                  <a:schemeClr val="bg2">
                    <a:lumMod val="10000"/>
                  </a:schemeClr>
                </a:solidFill>
                <a:latin typeface="Dubai" panose="020B0503030403030204" pitchFamily="34" charset="-78"/>
                <a:cs typeface="Dubai" panose="020B0503030403030204" pitchFamily="34" charset="-78"/>
              </a:rPr>
              <a:t>1</a:t>
            </a:r>
            <a:endParaRPr lang="en-US" sz="3600" dirty="0">
              <a:solidFill>
                <a:schemeClr val="bg2">
                  <a:lumMod val="10000"/>
                </a:schemeClr>
              </a:solidFill>
              <a:latin typeface="Dubai" panose="020B0503030403030204" pitchFamily="34" charset="-78"/>
              <a:cs typeface="Dubai" panose="020B0503030403030204" pitchFamily="34" charset="-78"/>
            </a:endParaRPr>
          </a:p>
        </p:txBody>
      </p:sp>
      <p:sp>
        <p:nvSpPr>
          <p:cNvPr id="5" name="Slide Number Placeholder 4"/>
          <p:cNvSpPr txBox="1">
            <a:spLocks/>
          </p:cNvSpPr>
          <p:nvPr/>
        </p:nvSpPr>
        <p:spPr>
          <a:xfrm>
            <a:off x="251520" y="6237312"/>
            <a:ext cx="762000" cy="365125"/>
          </a:xfrm>
          <a:prstGeom prst="ellipse">
            <a:avLst/>
          </a:prstGeom>
          <a:solidFill>
            <a:srgbClr val="C00000"/>
          </a:solid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B81E59-9D79-4EE7-A6CF-7EFA87774B78}" type="slidenum">
              <a:rPr kumimoji="0" lang="ar-SA" sz="2400" b="1"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ar-SA" sz="24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1096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5E542BDB-25E6-466C-B3FD-32905CAA1BBB}"/>
                                            </p:graphicEl>
                                          </p:spTgt>
                                        </p:tgtEl>
                                        <p:attrNameLst>
                                          <p:attrName>style.visibility</p:attrName>
                                        </p:attrNameLst>
                                      </p:cBhvr>
                                      <p:to>
                                        <p:strVal val="visible"/>
                                      </p:to>
                                    </p:set>
                                    <p:animEffect transition="in" filter="fade">
                                      <p:cBhvr>
                                        <p:cTn id="7" dur="500"/>
                                        <p:tgtEl>
                                          <p:spTgt spid="3">
                                            <p:graphicEl>
                                              <a:dgm id="{5E542BDB-25E6-466C-B3FD-32905CAA1BB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graphicEl>
                                              <a:dgm id="{15C20E66-2379-4CE8-AC5B-F9CBC1A9FBA5}"/>
                                            </p:graphicEl>
                                          </p:spTgt>
                                        </p:tgtEl>
                                        <p:attrNameLst>
                                          <p:attrName>style.visibility</p:attrName>
                                        </p:attrNameLst>
                                      </p:cBhvr>
                                      <p:to>
                                        <p:strVal val="visible"/>
                                      </p:to>
                                    </p:set>
                                    <p:animEffect transition="in" filter="fade">
                                      <p:cBhvr>
                                        <p:cTn id="15" dur="500"/>
                                        <p:tgtEl>
                                          <p:spTgt spid="3">
                                            <p:graphicEl>
                                              <a:dgm id="{15C20E66-2379-4CE8-AC5B-F9CBC1A9FBA5}"/>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graphicEl>
                                              <a:dgm id="{5C017FEA-C33A-47D2-8F01-7BD91E1026C2}"/>
                                            </p:graphicEl>
                                          </p:spTgt>
                                        </p:tgtEl>
                                        <p:attrNameLst>
                                          <p:attrName>style.visibility</p:attrName>
                                        </p:attrNameLst>
                                      </p:cBhvr>
                                      <p:to>
                                        <p:strVal val="visible"/>
                                      </p:to>
                                    </p:set>
                                    <p:animEffect transition="in" filter="fade">
                                      <p:cBhvr>
                                        <p:cTn id="18" dur="500"/>
                                        <p:tgtEl>
                                          <p:spTgt spid="3">
                                            <p:graphicEl>
                                              <a:dgm id="{5C017FEA-C33A-47D2-8F01-7BD91E1026C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graphicEl>
                                              <a:dgm id="{662D4493-1F5C-402B-AEA8-36F97595E92C}"/>
                                            </p:graphicEl>
                                          </p:spTgt>
                                        </p:tgtEl>
                                        <p:attrNameLst>
                                          <p:attrName>style.visibility</p:attrName>
                                        </p:attrNameLst>
                                      </p:cBhvr>
                                      <p:to>
                                        <p:strVal val="visible"/>
                                      </p:to>
                                    </p:set>
                                    <p:animEffect transition="in" filter="fade">
                                      <p:cBhvr>
                                        <p:cTn id="23" dur="500"/>
                                        <p:tgtEl>
                                          <p:spTgt spid="3">
                                            <p:graphicEl>
                                              <a:dgm id="{662D4493-1F5C-402B-AEA8-36F97595E92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graphicEl>
                                              <a:dgm id="{72BD78C3-63B3-4DF2-9BEF-C99FF7B3DDFB}"/>
                                            </p:graphicEl>
                                          </p:spTgt>
                                        </p:tgtEl>
                                        <p:attrNameLst>
                                          <p:attrName>style.visibility</p:attrName>
                                        </p:attrNameLst>
                                      </p:cBhvr>
                                      <p:to>
                                        <p:strVal val="visible"/>
                                      </p:to>
                                    </p:set>
                                    <p:animEffect transition="in" filter="fade">
                                      <p:cBhvr>
                                        <p:cTn id="26" dur="500"/>
                                        <p:tgtEl>
                                          <p:spTgt spid="3">
                                            <p:graphicEl>
                                              <a:dgm id="{72BD78C3-63B3-4DF2-9BEF-C99FF7B3DD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Autofit/>
          </a:bodyPr>
          <a:lstStyle/>
          <a:p>
            <a:pPr algn="r" rtl="1" fontAlgn="t">
              <a:buNone/>
            </a:pPr>
            <a:r>
              <a:rPr lang="ar-IQ" dirty="0" smtClean="0"/>
              <a:t> </a:t>
            </a:r>
          </a:p>
          <a:p>
            <a:pPr algn="r" rtl="1" fontAlgn="t">
              <a:buNone/>
            </a:pPr>
            <a:r>
              <a:rPr lang="ar-IQ" dirty="0" smtClean="0"/>
              <a:t>ج - إذا طلق زوجته طلاقاً بائناً ثم مات قبل أن تنقضي عدتها، فادعت الزوجة أنه طلقها بائنا في مرض موته، فطلاقه لها طلاق فارٌ، فلا ترث، فالقول قول الزوجة، والبينة على الورثة لإثبات ادعائهم؛ لأن الزوجة تضيف الحادث وهو الطلاق إلى أقرب الأوقات من الوقت الحاضر، وهو زمن المرض. </a:t>
            </a:r>
          </a:p>
          <a:p>
            <a:pPr algn="r" rtl="1" fontAlgn="t">
              <a:buNone/>
            </a:pPr>
            <a:r>
              <a:rPr lang="ar-IQ" dirty="0" smtClean="0"/>
              <a:t>د- </a:t>
            </a:r>
            <a:r>
              <a:rPr lang="ar-IQ" b="1" dirty="0" smtClean="0"/>
              <a:t>مات مسلم وله زوجة نصرانية فجائت بعد موته، وقالت: أسلمت قبل موته فأنا وارثة منه</a:t>
            </a:r>
            <a:r>
              <a:rPr lang="ar-IQ" dirty="0" smtClean="0"/>
              <a:t>، </a:t>
            </a:r>
            <a:r>
              <a:rPr lang="ar-IQ" b="1" dirty="0" smtClean="0">
                <a:solidFill>
                  <a:srgbClr val="0070C0"/>
                </a:solidFill>
              </a:rPr>
              <a:t>وقال الورثة: أسلمت بعد موته فلا ترثين منه؛ </a:t>
            </a:r>
            <a:r>
              <a:rPr lang="ar-IQ" b="1" dirty="0" smtClean="0">
                <a:solidFill>
                  <a:srgbClr val="C00000"/>
                </a:solidFill>
              </a:rPr>
              <a:t>لاختلاف دينكما عند موته، </a:t>
            </a:r>
            <a:r>
              <a:rPr lang="ar-IQ" b="1" dirty="0" smtClean="0"/>
              <a:t>فالقول للورثة، والبينة على الزوجة. </a:t>
            </a:r>
          </a:p>
          <a:p>
            <a:pPr algn="r" rtl="1" fontAlgn="t">
              <a:buNone/>
            </a:pPr>
            <a:r>
              <a:rPr lang="ar-IQ" b="1" dirty="0" smtClean="0">
                <a:solidFill>
                  <a:srgbClr val="0070C0"/>
                </a:solidFill>
              </a:rPr>
              <a:t> من مستثنيات القاعدة : </a:t>
            </a:r>
          </a:p>
          <a:p>
            <a:pPr algn="r" rtl="1" fontAlgn="t">
              <a:buNone/>
            </a:pPr>
            <a:r>
              <a:rPr lang="ar-IQ" dirty="0" smtClean="0"/>
              <a:t>أ مات ذمي نصراني، فقالت زوجته: أسلمت بعد موته، وقال الورثة: </a:t>
            </a:r>
            <a:r>
              <a:rPr lang="ar-IQ" smtClean="0"/>
              <a:t>أسلمت قبل </a:t>
            </a:r>
            <a:r>
              <a:rPr lang="ar-IQ" dirty="0" smtClean="0"/>
              <a:t>موته، فالقول قولهم، مع أن القاعدة التي نحن بصددها تقضي أن يكون القول قولها، وبه قال الإمام زفر رحمه الله تعالى، وإنما خرجوا عن هذه القاعدة لأجل تحكيم الحال، وهو أن سبب الحرمان من الميراث -وهو اختلاف الدين- ثابت في الحال فيثبت في الماضي. </a:t>
            </a:r>
          </a:p>
          <a:p>
            <a:pPr algn="r" rtl="1" fontAlgn="t">
              <a:buNone/>
            </a:pPr>
            <a:r>
              <a:rPr lang="ar-IQ" dirty="0" smtClean="0"/>
              <a:t>ب- اشترى شيئا ثم جاء ليرده على البائع بخيار الرؤية، فقال البائع: إنك رضيت بالمبيع بعدما رأيته فسقط خيارك، وقال المشتري: رضيت به قبل أن أراه فلم يسقط خياري، فالقول للمشتري.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p:txBody>
          <a:bodyPr/>
          <a:lstStyle/>
          <a:p>
            <a:pPr algn="ctr" rtl="1"/>
            <a:r>
              <a:rPr lang="ar-SA" dirty="0"/>
              <a:t>نشأة القواعد الفقهيّة، وتطوّرها، وتدوينها</a:t>
            </a:r>
          </a:p>
        </p:txBody>
      </p:sp>
      <p:grpSp>
        <p:nvGrpSpPr>
          <p:cNvPr id="3" name="Group 4"/>
          <p:cNvGrpSpPr/>
          <p:nvPr/>
        </p:nvGrpSpPr>
        <p:grpSpPr>
          <a:xfrm>
            <a:off x="4860032" y="1628800"/>
            <a:ext cx="3744416" cy="2160240"/>
            <a:chOff x="1313840" y="330551"/>
            <a:chExt cx="2814712" cy="1656349"/>
          </a:xfrm>
        </p:grpSpPr>
        <p:sp>
          <p:nvSpPr>
            <p:cNvPr id="7" name="Snip Diagonal Corner Rectangle 6"/>
            <p:cNvSpPr/>
            <p:nvPr/>
          </p:nvSpPr>
          <p:spPr>
            <a:xfrm>
              <a:off x="1313840" y="330551"/>
              <a:ext cx="2760583" cy="1656349"/>
            </a:xfrm>
            <a:prstGeom prst="snip2DiagRect">
              <a:avLst/>
            </a:prstGeom>
            <a:ln w="19050"/>
          </p:spPr>
          <p:style>
            <a:lnRef idx="2">
              <a:schemeClr val="accent2"/>
            </a:lnRef>
            <a:fillRef idx="1">
              <a:schemeClr val="lt1"/>
            </a:fillRef>
            <a:effectRef idx="0">
              <a:schemeClr val="accent2"/>
            </a:effectRef>
            <a:fontRef idx="minor">
              <a:schemeClr val="dk1"/>
            </a:fontRef>
          </p:style>
        </p:sp>
        <p:sp>
          <p:nvSpPr>
            <p:cNvPr id="8" name="Snip Diagonal Corner Rectangle 4"/>
            <p:cNvSpPr/>
            <p:nvPr/>
          </p:nvSpPr>
          <p:spPr>
            <a:xfrm>
              <a:off x="1451872" y="468583"/>
              <a:ext cx="2676680" cy="138028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lvl="0" algn="ctr" defTabSz="1066800">
                <a:lnSpc>
                  <a:spcPts val="2900"/>
                </a:lnSpc>
                <a:spcBef>
                  <a:spcPct val="0"/>
                </a:spcBef>
                <a:spcAft>
                  <a:spcPct val="35000"/>
                </a:spcAft>
              </a:pPr>
              <a:r>
                <a:rPr lang="ar-SA" sz="2800" kern="1200" dirty="0">
                  <a:solidFill>
                    <a:schemeClr val="bg2">
                      <a:lumMod val="10000"/>
                    </a:schemeClr>
                  </a:solidFill>
                  <a:latin typeface="Dubai Light" panose="020B0303030403030204" pitchFamily="34" charset="-78"/>
                  <a:cs typeface="Dubai Light" panose="020B0303030403030204" pitchFamily="34" charset="-78"/>
                </a:rPr>
                <a:t>أمّا السّنّة النّبويّة فقد كانت مصدرًا عظيمًا من مصادر القواعد، ومن ذلك حديث: «</a:t>
              </a:r>
              <a:r>
                <a:rPr lang="ar-SA" sz="2800" kern="1200" dirty="0">
                  <a:solidFill>
                    <a:srgbClr val="22B8CB"/>
                  </a:solidFill>
                  <a:latin typeface="Dubai" panose="020B0503030403030204" pitchFamily="34" charset="-78"/>
                  <a:ea typeface="+mn-ea"/>
                  <a:cs typeface="Dubai" panose="020B0503030403030204" pitchFamily="34" charset="-78"/>
                </a:rPr>
                <a:t>إِنَّمَا الْأَعْمَالُ بِالنِّيَّاتِ</a:t>
              </a:r>
              <a:r>
                <a:rPr lang="ar-SA" sz="2800" kern="1200" dirty="0">
                  <a:solidFill>
                    <a:schemeClr val="bg2">
                      <a:lumMod val="10000"/>
                    </a:schemeClr>
                  </a:solidFill>
                  <a:latin typeface="Dubai Light" panose="020B0303030403030204" pitchFamily="34" charset="-78"/>
                  <a:cs typeface="Dubai Light" panose="020B0303030403030204" pitchFamily="34" charset="-78"/>
                </a:rPr>
                <a:t>».</a:t>
              </a:r>
              <a:endParaRPr lang="en-US" sz="2800" kern="1200" dirty="0">
                <a:solidFill>
                  <a:schemeClr val="bg2">
                    <a:lumMod val="10000"/>
                  </a:schemeClr>
                </a:solidFill>
                <a:latin typeface="Dubai Light" panose="020B0303030403030204" pitchFamily="34" charset="-78"/>
                <a:cs typeface="Dubai Light" panose="020B0303030403030204" pitchFamily="34" charset="-78"/>
              </a:endParaRPr>
            </a:p>
          </p:txBody>
        </p:sp>
      </p:grpSp>
      <p:grpSp>
        <p:nvGrpSpPr>
          <p:cNvPr id="4" name="Group 8"/>
          <p:cNvGrpSpPr/>
          <p:nvPr/>
        </p:nvGrpSpPr>
        <p:grpSpPr>
          <a:xfrm>
            <a:off x="1115616" y="1556792"/>
            <a:ext cx="3312368" cy="2304256"/>
            <a:chOff x="2950527" y="1210049"/>
            <a:chExt cx="2606196" cy="1563717"/>
          </a:xfrm>
        </p:grpSpPr>
        <p:sp>
          <p:nvSpPr>
            <p:cNvPr id="10" name="Snip Diagonal Corner Rectangle 9"/>
            <p:cNvSpPr/>
            <p:nvPr/>
          </p:nvSpPr>
          <p:spPr>
            <a:xfrm>
              <a:off x="2950527" y="1210049"/>
              <a:ext cx="2606196" cy="1563717"/>
            </a:xfrm>
            <a:prstGeom prst="snip2DiagRect">
              <a:avLst/>
            </a:prstGeom>
            <a:ln w="19050"/>
          </p:spPr>
          <p:style>
            <a:lnRef idx="2">
              <a:schemeClr val="accent2"/>
            </a:lnRef>
            <a:fillRef idx="1">
              <a:schemeClr val="lt1"/>
            </a:fillRef>
            <a:effectRef idx="0">
              <a:schemeClr val="accent2"/>
            </a:effectRef>
            <a:fontRef idx="minor">
              <a:schemeClr val="dk1"/>
            </a:fontRef>
          </p:style>
        </p:sp>
        <p:sp>
          <p:nvSpPr>
            <p:cNvPr id="11" name="Snip Diagonal Corner Rectangle 4"/>
            <p:cNvSpPr/>
            <p:nvPr/>
          </p:nvSpPr>
          <p:spPr>
            <a:xfrm>
              <a:off x="3080839" y="1340361"/>
              <a:ext cx="2345572" cy="13030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lvl="0" algn="ctr" defTabSz="1066800">
                <a:lnSpc>
                  <a:spcPts val="2500"/>
                </a:lnSpc>
                <a:spcBef>
                  <a:spcPct val="0"/>
                </a:spcBef>
                <a:spcAft>
                  <a:spcPct val="35000"/>
                </a:spcAft>
              </a:pPr>
              <a:r>
                <a:rPr lang="ar-SA" sz="2400" b="1" kern="1200" dirty="0">
                  <a:solidFill>
                    <a:schemeClr val="bg2">
                      <a:lumMod val="10000"/>
                    </a:schemeClr>
                  </a:solidFill>
                  <a:latin typeface="Dubai Light" panose="020B0303030403030204" pitchFamily="34" charset="-78"/>
                  <a:cs typeface="Dubai Light" panose="020B0303030403030204" pitchFamily="34" charset="-78"/>
                </a:rPr>
                <a:t>امتدّت نشأة القواعد إلى </a:t>
              </a:r>
              <a:r>
                <a:rPr lang="ar-SA" sz="2400" b="1" kern="1200" dirty="0">
                  <a:solidFill>
                    <a:schemeClr val="bg2">
                      <a:lumMod val="10000"/>
                    </a:schemeClr>
                  </a:solidFill>
                  <a:latin typeface="Dubai" panose="020B0503030403030204" pitchFamily="34" charset="-78"/>
                  <a:cs typeface="Dubai" panose="020B0503030403030204" pitchFamily="34" charset="-78"/>
                </a:rPr>
                <a:t>عصر الصّحابة فمن بعدهم، </a:t>
              </a:r>
              <a:r>
                <a:rPr lang="ar-SA" sz="2400" b="1" kern="1200" dirty="0">
                  <a:solidFill>
                    <a:schemeClr val="bg2">
                      <a:lumMod val="10000"/>
                    </a:schemeClr>
                  </a:solidFill>
                  <a:latin typeface="Dubai Light" panose="020B0303030403030204" pitchFamily="34" charset="-78"/>
                  <a:cs typeface="Dubai Light" panose="020B0303030403030204" pitchFamily="34" charset="-78"/>
                </a:rPr>
                <a:t>فورد عنهم </a:t>
              </a:r>
              <a:r>
                <a:rPr lang="ar-SA" sz="2400" b="1" kern="1200" dirty="0">
                  <a:solidFill>
                    <a:srgbClr val="C00000"/>
                  </a:solidFill>
                  <a:latin typeface="Dubai Light" panose="020B0303030403030204" pitchFamily="34" charset="-78"/>
                  <a:cs typeface="Dubai Light" panose="020B0303030403030204" pitchFamily="34" charset="-78"/>
                </a:rPr>
                <a:t>مجموعة من النّصوص التي تصلح أن تكون قواعد فقهيّةً</a:t>
              </a:r>
              <a:r>
                <a:rPr lang="ar-SA" sz="2400" kern="1200" dirty="0">
                  <a:solidFill>
                    <a:srgbClr val="C00000"/>
                  </a:solidFill>
                  <a:latin typeface="Dubai Light" panose="020B0303030403030204" pitchFamily="34" charset="-78"/>
                  <a:cs typeface="Dubai Light" panose="020B0303030403030204" pitchFamily="34" charset="-78"/>
                </a:rPr>
                <a:t>.</a:t>
              </a:r>
              <a:endParaRPr lang="en-US" sz="2400" kern="1200" dirty="0">
                <a:solidFill>
                  <a:srgbClr val="C00000"/>
                </a:solidFill>
                <a:latin typeface="Dubai Light" panose="020B0303030403030204" pitchFamily="34" charset="-78"/>
                <a:cs typeface="Dubai Light" panose="020B0303030403030204" pitchFamily="34" charset="-78"/>
              </a:endParaRPr>
            </a:p>
          </p:txBody>
        </p:sp>
      </p:grpSp>
      <p:grpSp>
        <p:nvGrpSpPr>
          <p:cNvPr id="5" name="Group 11"/>
          <p:cNvGrpSpPr/>
          <p:nvPr/>
        </p:nvGrpSpPr>
        <p:grpSpPr>
          <a:xfrm>
            <a:off x="899592" y="4077072"/>
            <a:ext cx="7920880" cy="2218294"/>
            <a:chOff x="10314" y="320388"/>
            <a:chExt cx="3984649" cy="3343038"/>
          </a:xfrm>
        </p:grpSpPr>
        <p:sp>
          <p:nvSpPr>
            <p:cNvPr id="13" name="Snip Diagonal Corner Rectangle 12"/>
            <p:cNvSpPr/>
            <p:nvPr/>
          </p:nvSpPr>
          <p:spPr>
            <a:xfrm>
              <a:off x="10314" y="320388"/>
              <a:ext cx="3984649" cy="3343038"/>
            </a:xfrm>
            <a:prstGeom prst="snip2DiagRect">
              <a:avLst/>
            </a:prstGeom>
            <a:ln w="19050"/>
          </p:spPr>
          <p:style>
            <a:lnRef idx="2">
              <a:schemeClr val="accent2"/>
            </a:lnRef>
            <a:fillRef idx="1">
              <a:schemeClr val="lt1"/>
            </a:fillRef>
            <a:effectRef idx="0">
              <a:schemeClr val="accent2"/>
            </a:effectRef>
            <a:fontRef idx="minor">
              <a:schemeClr val="dk1"/>
            </a:fontRef>
          </p:style>
        </p:sp>
        <p:sp>
          <p:nvSpPr>
            <p:cNvPr id="14" name="Snip Diagonal Corner Rectangle 4"/>
            <p:cNvSpPr/>
            <p:nvPr/>
          </p:nvSpPr>
          <p:spPr>
            <a:xfrm>
              <a:off x="288906" y="598980"/>
              <a:ext cx="3427465" cy="278585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lvl="0" algn="r" defTabSz="1066800">
                <a:lnSpc>
                  <a:spcPts val="2900"/>
                </a:lnSpc>
                <a:spcBef>
                  <a:spcPct val="0"/>
                </a:spcBef>
                <a:spcAft>
                  <a:spcPct val="35000"/>
                </a:spcAft>
              </a:pPr>
              <a:r>
                <a:rPr lang="ar-SA" sz="2800" dirty="0" smtClean="0">
                  <a:solidFill>
                    <a:schemeClr val="bg2">
                      <a:lumMod val="10000"/>
                    </a:schemeClr>
                  </a:solidFill>
                  <a:latin typeface="Dubai Light" panose="020B0303030403030204" pitchFamily="34" charset="-78"/>
                  <a:cs typeface="Dubai Light" panose="020B0303030403030204" pitchFamily="34" charset="-78"/>
                </a:rPr>
                <a:t>من </a:t>
              </a:r>
              <a:r>
                <a:rPr lang="ar-SA" sz="2800" dirty="0">
                  <a:solidFill>
                    <a:schemeClr val="bg2">
                      <a:lumMod val="10000"/>
                    </a:schemeClr>
                  </a:solidFill>
                  <a:latin typeface="Dubai Light" panose="020B0303030403030204" pitchFamily="34" charset="-78"/>
                  <a:cs typeface="Dubai Light" panose="020B0303030403030204" pitchFamily="34" charset="-78"/>
                </a:rPr>
                <a:t>ذلك قول عمر </a:t>
              </a:r>
              <a:r>
                <a:rPr lang="ar-SA" sz="2800" kern="1200" dirty="0">
                  <a:solidFill>
                    <a:schemeClr val="bg2">
                      <a:lumMod val="10000"/>
                    </a:schemeClr>
                  </a:solidFill>
                  <a:latin typeface="Dubai Light" panose="020B0303030403030204" pitchFamily="34" charset="-78"/>
                  <a:cs typeface="Dubai Light" panose="020B0303030403030204" pitchFamily="34" charset="-78"/>
                </a:rPr>
                <a:t>«</a:t>
              </a:r>
              <a:r>
                <a:rPr lang="ar-SA" sz="2800" kern="1200" dirty="0">
                  <a:solidFill>
                    <a:srgbClr val="22B8CB"/>
                  </a:solidFill>
                  <a:latin typeface="Dubai" panose="020B0503030403030204" pitchFamily="34" charset="-78"/>
                  <a:ea typeface="+mn-ea"/>
                  <a:cs typeface="Dubai" panose="020B0503030403030204" pitchFamily="34" charset="-78"/>
                </a:rPr>
                <a:t>مقاطع الحقوق عند الشّروط</a:t>
              </a:r>
              <a:r>
                <a:rPr lang="ar-SA" sz="2800" kern="1200" dirty="0">
                  <a:solidFill>
                    <a:schemeClr val="bg2">
                      <a:lumMod val="10000"/>
                    </a:schemeClr>
                  </a:solidFill>
                  <a:latin typeface="Dubai Light" panose="020B0303030403030204" pitchFamily="34" charset="-78"/>
                  <a:cs typeface="Dubai Light" panose="020B0303030403030204" pitchFamily="34" charset="-78"/>
                </a:rPr>
                <a:t>»، وممّا ورد عن التّابعين قول شريحٍ: «</a:t>
              </a:r>
              <a:r>
                <a:rPr lang="ar-SA" sz="2800" kern="1200" dirty="0">
                  <a:solidFill>
                    <a:srgbClr val="22B8CB"/>
                  </a:solidFill>
                  <a:latin typeface="Dubai" panose="020B0503030403030204" pitchFamily="34" charset="-78"/>
                  <a:ea typeface="+mn-ea"/>
                  <a:cs typeface="Dubai" panose="020B0503030403030204" pitchFamily="34" charset="-78"/>
                </a:rPr>
                <a:t>لا يُقضى على غائبٍ</a:t>
              </a:r>
              <a:r>
                <a:rPr lang="ar-SA" sz="2800" kern="1200" dirty="0">
                  <a:solidFill>
                    <a:schemeClr val="bg2">
                      <a:lumMod val="10000"/>
                    </a:schemeClr>
                  </a:solidFill>
                  <a:latin typeface="Dubai Light" panose="020B0303030403030204" pitchFamily="34" charset="-78"/>
                  <a:cs typeface="Dubai Light" panose="020B0303030403030204" pitchFamily="34" charset="-78"/>
                </a:rPr>
                <a:t>».</a:t>
              </a:r>
              <a:endParaRPr lang="en-US" sz="2800" kern="1200" dirty="0">
                <a:solidFill>
                  <a:schemeClr val="bg2">
                    <a:lumMod val="10000"/>
                  </a:schemeClr>
                </a:solidFill>
                <a:latin typeface="Dubai Light" panose="020B0303030403030204" pitchFamily="34" charset="-78"/>
                <a:cs typeface="Dubai Light" panose="020B0303030403030204" pitchFamily="34" charset="-78"/>
              </a:endParaRPr>
            </a:p>
          </p:txBody>
        </p:sp>
      </p:grpSp>
      <p:sp>
        <p:nvSpPr>
          <p:cNvPr id="12" name="Slide Number Placeholder 4"/>
          <p:cNvSpPr txBox="1">
            <a:spLocks/>
          </p:cNvSpPr>
          <p:nvPr/>
        </p:nvSpPr>
        <p:spPr>
          <a:xfrm>
            <a:off x="251520" y="6237312"/>
            <a:ext cx="762000" cy="365125"/>
          </a:xfrm>
          <a:prstGeom prst="ellipse">
            <a:avLst/>
          </a:prstGeom>
          <a:solidFill>
            <a:srgbClr val="C00000"/>
          </a:solid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B81E59-9D79-4EE7-A6CF-7EFA87774B78}" type="slidenum">
              <a:rPr kumimoji="0" lang="ar-SA" sz="2000" b="1"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ar-SA"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1096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A64FC8F-A71C-4DB0-B411-7D6D7C74D2FB}"/>
              </a:ext>
            </a:extLst>
          </p:cNvPr>
          <p:cNvSpPr>
            <a:spLocks noGrp="1"/>
          </p:cNvSpPr>
          <p:nvPr>
            <p:ph type="title"/>
          </p:nvPr>
        </p:nvSpPr>
        <p:spPr/>
        <p:txBody>
          <a:bodyPr/>
          <a:lstStyle/>
          <a:p>
            <a:pPr algn="ctr" rtl="1"/>
            <a:r>
              <a:rPr lang="ar-SA" dirty="0"/>
              <a:t>نشأة القواعد الفقهيّة، وتطوّرها، وتدوينها</a:t>
            </a:r>
          </a:p>
        </p:txBody>
      </p:sp>
      <p:graphicFrame>
        <p:nvGraphicFramePr>
          <p:cNvPr id="3" name="رسم تخطيطي 2">
            <a:extLst>
              <a:ext uri="{FF2B5EF4-FFF2-40B4-BE49-F238E27FC236}">
                <a16:creationId xmlns="" xmlns:a16="http://schemas.microsoft.com/office/drawing/2014/main" id="{6CF3EB81-5A75-4338-892F-CD516F2DE60E}"/>
              </a:ext>
            </a:extLst>
          </p:cNvPr>
          <p:cNvGraphicFramePr/>
          <p:nvPr>
            <p:extLst>
              <p:ext uri="{D42A27DB-BD31-4B8C-83A1-F6EECF244321}">
                <p14:modId xmlns:p14="http://schemas.microsoft.com/office/powerpoint/2010/main" val="3563178914"/>
              </p:ext>
            </p:extLst>
          </p:nvPr>
        </p:nvGraphicFramePr>
        <p:xfrm>
          <a:off x="251520" y="1340768"/>
          <a:ext cx="8640959"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شكل بيضاوي 5">
            <a:extLst>
              <a:ext uri="{FF2B5EF4-FFF2-40B4-BE49-F238E27FC236}">
                <a16:creationId xmlns="" xmlns:a16="http://schemas.microsoft.com/office/drawing/2014/main" id="{7D0C3144-47F4-4B2F-9A13-1B43E2053A29}"/>
              </a:ext>
            </a:extLst>
          </p:cNvPr>
          <p:cNvSpPr/>
          <p:nvPr/>
        </p:nvSpPr>
        <p:spPr>
          <a:xfrm>
            <a:off x="8460432" y="1556792"/>
            <a:ext cx="364331" cy="65722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3600" dirty="0">
                <a:solidFill>
                  <a:schemeClr val="bg2">
                    <a:lumMod val="10000"/>
                  </a:schemeClr>
                </a:solidFill>
                <a:latin typeface="Dubai" panose="020B0503030403030204" pitchFamily="34" charset="-78"/>
                <a:cs typeface="Dubai" panose="020B0503030403030204" pitchFamily="34" charset="-78"/>
              </a:rPr>
              <a:t>2</a:t>
            </a:r>
            <a:endParaRPr lang="en-US" sz="3600" dirty="0">
              <a:solidFill>
                <a:schemeClr val="bg2">
                  <a:lumMod val="10000"/>
                </a:schemeClr>
              </a:solidFill>
              <a:latin typeface="Dubai" panose="020B0503030403030204" pitchFamily="34" charset="-78"/>
              <a:cs typeface="Dubai" panose="020B0503030403030204" pitchFamily="34" charset="-78"/>
            </a:endParaRPr>
          </a:p>
        </p:txBody>
      </p:sp>
      <p:sp>
        <p:nvSpPr>
          <p:cNvPr id="5" name="Slide Number Placeholder 4"/>
          <p:cNvSpPr txBox="1">
            <a:spLocks/>
          </p:cNvSpPr>
          <p:nvPr/>
        </p:nvSpPr>
        <p:spPr>
          <a:xfrm>
            <a:off x="251520" y="6237312"/>
            <a:ext cx="762000" cy="365125"/>
          </a:xfrm>
          <a:prstGeom prst="ellipse">
            <a:avLst/>
          </a:prstGeom>
          <a:solidFill>
            <a:srgbClr val="C00000"/>
          </a:solidFill>
        </p:spPr>
        <p:txBody>
          <a:bodyP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04B81E59-9D79-4EE7-A6CF-7EFA87774B78}" type="slidenum">
              <a:rPr kumimoji="0" lang="ar-SA" sz="2000" b="1"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1" eaLnBrk="1" fontAlgn="auto" latinLnBrk="0" hangingPunct="1">
                <a:lnSpc>
                  <a:spcPct val="100000"/>
                </a:lnSpc>
                <a:spcBef>
                  <a:spcPts val="0"/>
                </a:spcBef>
                <a:spcAft>
                  <a:spcPts val="0"/>
                </a:spcAft>
                <a:buClrTx/>
                <a:buSzTx/>
                <a:buFontTx/>
                <a:buNone/>
                <a:tabLst/>
                <a:defRPr/>
              </a:pPr>
              <a:t>9</a:t>
            </a:fld>
            <a:endParaRPr kumimoji="0" lang="ar-SA"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7544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5E542BDB-25E6-466C-B3FD-32905CAA1BBB}"/>
                                            </p:graphicEl>
                                          </p:spTgt>
                                        </p:tgtEl>
                                        <p:attrNameLst>
                                          <p:attrName>style.visibility</p:attrName>
                                        </p:attrNameLst>
                                      </p:cBhvr>
                                      <p:to>
                                        <p:strVal val="visible"/>
                                      </p:to>
                                    </p:set>
                                    <p:animEffect transition="in" filter="fade">
                                      <p:cBhvr>
                                        <p:cTn id="7" dur="500"/>
                                        <p:tgtEl>
                                          <p:spTgt spid="3">
                                            <p:graphicEl>
                                              <a:dgm id="{5E542BDB-25E6-466C-B3FD-32905CAA1BB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graphicEl>
                                              <a:dgm id="{15C20E66-2379-4CE8-AC5B-F9CBC1A9FBA5}"/>
                                            </p:graphicEl>
                                          </p:spTgt>
                                        </p:tgtEl>
                                        <p:attrNameLst>
                                          <p:attrName>style.visibility</p:attrName>
                                        </p:attrNameLst>
                                      </p:cBhvr>
                                      <p:to>
                                        <p:strVal val="visible"/>
                                      </p:to>
                                    </p:set>
                                    <p:animEffect transition="in" filter="fade">
                                      <p:cBhvr>
                                        <p:cTn id="15" dur="500"/>
                                        <p:tgtEl>
                                          <p:spTgt spid="3">
                                            <p:graphicEl>
                                              <a:dgm id="{15C20E66-2379-4CE8-AC5B-F9CBC1A9FBA5}"/>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graphicEl>
                                              <a:dgm id="{5C017FEA-C33A-47D2-8F01-7BD91E1026C2}"/>
                                            </p:graphicEl>
                                          </p:spTgt>
                                        </p:tgtEl>
                                        <p:attrNameLst>
                                          <p:attrName>style.visibility</p:attrName>
                                        </p:attrNameLst>
                                      </p:cBhvr>
                                      <p:to>
                                        <p:strVal val="visible"/>
                                      </p:to>
                                    </p:set>
                                    <p:animEffect transition="in" filter="fade">
                                      <p:cBhvr>
                                        <p:cTn id="18" dur="500"/>
                                        <p:tgtEl>
                                          <p:spTgt spid="3">
                                            <p:graphicEl>
                                              <a:dgm id="{5C017FEA-C33A-47D2-8F01-7BD91E1026C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graphicEl>
                                              <a:dgm id="{662D4493-1F5C-402B-AEA8-36F97595E92C}"/>
                                            </p:graphicEl>
                                          </p:spTgt>
                                        </p:tgtEl>
                                        <p:attrNameLst>
                                          <p:attrName>style.visibility</p:attrName>
                                        </p:attrNameLst>
                                      </p:cBhvr>
                                      <p:to>
                                        <p:strVal val="visible"/>
                                      </p:to>
                                    </p:set>
                                    <p:animEffect transition="in" filter="fade">
                                      <p:cBhvr>
                                        <p:cTn id="23" dur="500"/>
                                        <p:tgtEl>
                                          <p:spTgt spid="3">
                                            <p:graphicEl>
                                              <a:dgm id="{662D4493-1F5C-402B-AEA8-36F97595E92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graphicEl>
                                              <a:dgm id="{72BD78C3-63B3-4DF2-9BEF-C99FF7B3DDFB}"/>
                                            </p:graphicEl>
                                          </p:spTgt>
                                        </p:tgtEl>
                                        <p:attrNameLst>
                                          <p:attrName>style.visibility</p:attrName>
                                        </p:attrNameLst>
                                      </p:cBhvr>
                                      <p:to>
                                        <p:strVal val="visible"/>
                                      </p:to>
                                    </p:set>
                                    <p:animEffect transition="in" filter="fade">
                                      <p:cBhvr>
                                        <p:cTn id="26" dur="500"/>
                                        <p:tgtEl>
                                          <p:spTgt spid="3">
                                            <p:graphicEl>
                                              <a:dgm id="{72BD78C3-63B3-4DF2-9BEF-C99FF7B3DDF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graphicEl>
                                              <a:dgm id="{344CEA8F-83C3-409D-9A7F-F10815ABC337}"/>
                                            </p:graphicEl>
                                          </p:spTgt>
                                        </p:tgtEl>
                                        <p:attrNameLst>
                                          <p:attrName>style.visibility</p:attrName>
                                        </p:attrNameLst>
                                      </p:cBhvr>
                                      <p:to>
                                        <p:strVal val="visible"/>
                                      </p:to>
                                    </p:set>
                                    <p:animEffect transition="in" filter="fade">
                                      <p:cBhvr>
                                        <p:cTn id="31" dur="500"/>
                                        <p:tgtEl>
                                          <p:spTgt spid="3">
                                            <p:graphicEl>
                                              <a:dgm id="{344CEA8F-83C3-409D-9A7F-F10815ABC337}"/>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graphicEl>
                                              <a:dgm id="{030EF35C-EA1E-4C59-8144-B5A9CA63C7E4}"/>
                                            </p:graphicEl>
                                          </p:spTgt>
                                        </p:tgtEl>
                                        <p:attrNameLst>
                                          <p:attrName>style.visibility</p:attrName>
                                        </p:attrNameLst>
                                      </p:cBhvr>
                                      <p:to>
                                        <p:strVal val="visible"/>
                                      </p:to>
                                    </p:set>
                                    <p:animEffect transition="in" filter="fade">
                                      <p:cBhvr>
                                        <p:cTn id="34" dur="500"/>
                                        <p:tgtEl>
                                          <p:spTgt spid="3">
                                            <p:graphicEl>
                                              <a:dgm id="{030EF35C-EA1E-4C59-8144-B5A9CA63C7E4}"/>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graphicEl>
                                              <a:dgm id="{AC2E5208-1FDC-4633-86FA-F514CFCA7DC7}"/>
                                            </p:graphicEl>
                                          </p:spTgt>
                                        </p:tgtEl>
                                        <p:attrNameLst>
                                          <p:attrName>style.visibility</p:attrName>
                                        </p:attrNameLst>
                                      </p:cBhvr>
                                      <p:to>
                                        <p:strVal val="visible"/>
                                      </p:to>
                                    </p:set>
                                    <p:animEffect transition="in" filter="fade">
                                      <p:cBhvr>
                                        <p:cTn id="39" dur="500"/>
                                        <p:tgtEl>
                                          <p:spTgt spid="3">
                                            <p:graphicEl>
                                              <a:dgm id="{AC2E5208-1FDC-4633-86FA-F514CFCA7DC7}"/>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graphicEl>
                                              <a:dgm id="{2B7936E5-1164-4A11-9131-E529D299A957}"/>
                                            </p:graphicEl>
                                          </p:spTgt>
                                        </p:tgtEl>
                                        <p:attrNameLst>
                                          <p:attrName>style.visibility</p:attrName>
                                        </p:attrNameLst>
                                      </p:cBhvr>
                                      <p:to>
                                        <p:strVal val="visible"/>
                                      </p:to>
                                    </p:set>
                                    <p:animEffect transition="in" filter="fade">
                                      <p:cBhvr>
                                        <p:cTn id="42" dur="500"/>
                                        <p:tgtEl>
                                          <p:spTgt spid="3">
                                            <p:graphicEl>
                                              <a:dgm id="{2B7936E5-1164-4A11-9131-E529D299A9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1696</TotalTime>
  <Words>4306</Words>
  <Application>Microsoft Office PowerPoint</Application>
  <PresentationFormat>عرض على الشاشة (3:4)‏</PresentationFormat>
  <Paragraphs>516</Paragraphs>
  <Slides>70</Slides>
  <Notes>3</Notes>
  <HiddenSlides>0</HiddenSlides>
  <MMClips>0</MMClips>
  <ScaleCrop>false</ScaleCrop>
  <HeadingPairs>
    <vt:vector size="4" baseType="variant">
      <vt:variant>
        <vt:lpstr>نسق</vt:lpstr>
      </vt:variant>
      <vt:variant>
        <vt:i4>1</vt:i4>
      </vt:variant>
      <vt:variant>
        <vt:lpstr>عناوين الشرائح</vt:lpstr>
      </vt:variant>
      <vt:variant>
        <vt:i4>70</vt:i4>
      </vt:variant>
    </vt:vector>
  </HeadingPairs>
  <TitlesOfParts>
    <vt:vector size="71" baseType="lpstr">
      <vt:lpstr>Equity</vt:lpstr>
      <vt:lpstr>      المادة :    القواعد الفقهية وتطبيقاتها</vt:lpstr>
      <vt:lpstr>عرض تقديمي في PowerPoint</vt:lpstr>
      <vt:lpstr>المدخل للقواعد الفقهية</vt:lpstr>
      <vt:lpstr>معنى القاعدة الفقهيّة اصطلاحًا</vt:lpstr>
      <vt:lpstr>معنى القاعدة الفقهيّة اصطلاحًا</vt:lpstr>
      <vt:lpstr>معنى القاعدة الفقهيّة اصطلاحًا</vt:lpstr>
      <vt:lpstr>نشأة القواعد الفقهيّة، وتطوّرها، وتدوينها</vt:lpstr>
      <vt:lpstr>نشأة القواعد الفقهيّة، وتطوّرها، وتدوينها</vt:lpstr>
      <vt:lpstr>نشأة القواعد الفقهيّة، وتطوّرها، وتدوينها</vt:lpstr>
      <vt:lpstr>نشأة القواعد الفقهيّة، وتطوّرها، وتدوينها</vt:lpstr>
      <vt:lpstr>عرض تقديمي في PowerPoint</vt:lpstr>
      <vt:lpstr>نشأة القواعد الفقهيّة، وتطوّرها، وتدوينها</vt:lpstr>
      <vt:lpstr>موضوعات القواعد الفقهيّة ومباحثها ومسائلها</vt:lpstr>
      <vt:lpstr>خصائص القواعد الفقهيّة</vt:lpstr>
      <vt:lpstr>أهمّيّة دراسة القواعد الفقهية في الفقه الإسلاميّ، وثمرة تلك الدّراسة</vt:lpstr>
      <vt:lpstr>المصادر التي استُمدّت منها القواعد الفقهيّة</vt:lpstr>
      <vt:lpstr>الفرق بين القواعد الفقهيّة وما يشبهها</vt:lpstr>
      <vt:lpstr>الفرق بين القواعد الفقهيّة والضّوابط الفقهيّة</vt:lpstr>
      <vt:lpstr>الفرق بين القواعد الفقهيّة والنّظريّات الفقهيّة</vt:lpstr>
      <vt:lpstr>الفرق بين القواعد الفقهيّة والقواعد الأصوليّة</vt:lpstr>
      <vt:lpstr>أنواع القواعد الفقهيّة من حيث  الشمول  </vt:lpstr>
      <vt:lpstr>أبرز المؤلفات في القواعد الفقهيّة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محل النية</vt:lpstr>
      <vt:lpstr>محل النية</vt:lpstr>
      <vt:lpstr>عرض تقديمي في PowerPoint</vt:lpstr>
      <vt:lpstr>النية المجردة لا حكم لها في أحكام الدنيا</vt:lpstr>
      <vt:lpstr>أسئلة وتطبيقات</vt:lpstr>
      <vt:lpstr>عرض تقديمي في PowerPoint</vt:lpstr>
      <vt:lpstr>عرض تقديمي في PowerPoint</vt:lpstr>
      <vt:lpstr>من أمثلة  القاعدة:</vt:lpstr>
      <vt:lpstr>القاعدة الثالثة الأصل في الكلام الحقيقة</vt:lpstr>
      <vt:lpstr>من فروع القاعدة و تطبيقاتها: </vt:lpstr>
      <vt:lpstr>القاعدة الرابعة : إذا تعذرت الحقيقة يصار إلى المجاز  </vt:lpstr>
      <vt:lpstr>وعلى هذا جاءت القاعدة الفقهية: الحقيقة تترك بدلالة العادة. </vt:lpstr>
      <vt:lpstr>القاعدة الخامسة : إعمال الكلام أولى من إهماله </vt:lpstr>
      <vt:lpstr>إذا تعذر إعمال الكلام يهمل</vt:lpstr>
      <vt:lpstr>القاعدة السادسة : لا ينسب الى ساكت قول ولكن السكوت في معرض الحاجة بيان</vt:lpstr>
      <vt:lpstr>ولكن السكوت في معرض الحاجة بيان</vt:lpstr>
      <vt:lpstr>القاعدة السابعة: لا عبرة بالدلالة في مقابلة التصريح </vt:lpstr>
      <vt:lpstr>لا عبرة للتصريح بعد العمل بالدلالة:</vt:lpstr>
      <vt:lpstr>القاعدة الثامنة: ذكر بعض ما لا يتجزأ كذكر كله </vt:lpstr>
      <vt:lpstr>حكم ذكر بعض ما يتجزأ: </vt:lpstr>
      <vt:lpstr>القاعدة التاسعة: المطلق يجري على إطلاقه ما لم يقم دليل التقييد نصاً أو دلالة </vt:lpstr>
      <vt:lpstr>حكم المطلق: </vt:lpstr>
      <vt:lpstr>حكم المقيد: </vt:lpstr>
      <vt:lpstr>من فروع القاعدة وتطبيقاتها: </vt:lpstr>
      <vt:lpstr>القاعدة العاشرة: لا مساغ للاجتهاد في مورد االنص </vt:lpstr>
      <vt:lpstr>القاعدة الحادية عشرة: الاجتهاد لا ينقض بمثله </vt:lpstr>
      <vt:lpstr>الاجتهاد القديم لا يقيد صاحبه: </vt:lpstr>
      <vt:lpstr>من تطبيقات هذه القاعدة: </vt:lpstr>
      <vt:lpstr>القاعدة الثانية عشرة: اليقين لا يزول بالشك</vt:lpstr>
      <vt:lpstr>تطبيقات القاعدة وما ينبني عليها: </vt:lpstr>
      <vt:lpstr>القاعدة الثالثة عشرة: الأصل براءة الذمة </vt:lpstr>
      <vt:lpstr>ومن فروع هذه القاعدة: </vt:lpstr>
      <vt:lpstr>القاعدة الرابعة عشرة: الأصل بقاء ما كان على ما كان</vt:lpstr>
      <vt:lpstr>من أمثلة القاعدة في نوعها الأول:</vt:lpstr>
      <vt:lpstr>عرض تقديمي في PowerPoint</vt:lpstr>
      <vt:lpstr>عرض تقديمي في PowerPoint</vt:lpstr>
      <vt:lpstr>القاعدة الخامسة عشرة: ما ثبت بزمان يحكم ببقائه ما لم يقم الدليل على خلافه </vt:lpstr>
      <vt:lpstr>القاعده السادسة عشرة: الأصل في الصفات العارضة العدم </vt:lpstr>
      <vt:lpstr> فروع القاعدة وتطبيقاتها: </vt:lpstr>
      <vt:lpstr>القاعدة السابعة عشرة: الأصل إضافة الحادث إلى أقرب أوقاته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High Max</dc:creator>
  <cp:lastModifiedBy>Sahram Center</cp:lastModifiedBy>
  <cp:revision>124</cp:revision>
  <dcterms:created xsi:type="dcterms:W3CDTF">2023-09-19T18:49:18Z</dcterms:created>
  <dcterms:modified xsi:type="dcterms:W3CDTF">2024-05-22T19:29:48Z</dcterms:modified>
</cp:coreProperties>
</file>