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68" r:id="rId1"/>
  </p:sldMasterIdLst>
  <p:notesMasterIdLst>
    <p:notesMasterId r:id="rId102"/>
  </p:notesMasterIdLst>
  <p:sldIdLst>
    <p:sldId id="259" r:id="rId2"/>
    <p:sldId id="260" r:id="rId3"/>
    <p:sldId id="261" r:id="rId4"/>
    <p:sldId id="262" r:id="rId5"/>
    <p:sldId id="272" r:id="rId6"/>
    <p:sldId id="273" r:id="rId7"/>
    <p:sldId id="263" r:id="rId8"/>
    <p:sldId id="264" r:id="rId9"/>
    <p:sldId id="265" r:id="rId10"/>
    <p:sldId id="266" r:id="rId11"/>
    <p:sldId id="267" r:id="rId12"/>
    <p:sldId id="269" r:id="rId13"/>
    <p:sldId id="268" r:id="rId14"/>
    <p:sldId id="274" r:id="rId15"/>
    <p:sldId id="275"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26" r:id="rId42"/>
    <p:sldId id="327"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36" r:id="rId67"/>
    <p:sldId id="328" r:id="rId68"/>
    <p:sldId id="329" r:id="rId69"/>
    <p:sldId id="330" r:id="rId70"/>
    <p:sldId id="338" r:id="rId71"/>
    <p:sldId id="339" r:id="rId72"/>
    <p:sldId id="340" r:id="rId73"/>
    <p:sldId id="342" r:id="rId74"/>
    <p:sldId id="343" r:id="rId75"/>
    <p:sldId id="344" r:id="rId76"/>
    <p:sldId id="346" r:id="rId77"/>
    <p:sldId id="347" r:id="rId78"/>
    <p:sldId id="348" r:id="rId79"/>
    <p:sldId id="349" r:id="rId80"/>
    <p:sldId id="351" r:id="rId81"/>
    <p:sldId id="352" r:id="rId82"/>
    <p:sldId id="353" r:id="rId83"/>
    <p:sldId id="359" r:id="rId84"/>
    <p:sldId id="360" r:id="rId85"/>
    <p:sldId id="361" r:id="rId86"/>
    <p:sldId id="362" r:id="rId87"/>
    <p:sldId id="364" r:id="rId88"/>
    <p:sldId id="365" r:id="rId89"/>
    <p:sldId id="366" r:id="rId90"/>
    <p:sldId id="376" r:id="rId91"/>
    <p:sldId id="377" r:id="rId92"/>
    <p:sldId id="378" r:id="rId93"/>
    <p:sldId id="379" r:id="rId94"/>
    <p:sldId id="368" r:id="rId95"/>
    <p:sldId id="369" r:id="rId96"/>
    <p:sldId id="370" r:id="rId97"/>
    <p:sldId id="372" r:id="rId98"/>
    <p:sldId id="373" r:id="rId99"/>
    <p:sldId id="374" r:id="rId100"/>
    <p:sldId id="380" r:id="rId101"/>
  </p:sldIdLst>
  <p:sldSz cx="9144000" cy="6858000" type="screen4x3"/>
  <p:notesSz cx="6735763" cy="9869488"/>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DF2"/>
    <a:srgbClr val="FFFFCC"/>
    <a:srgbClr val="FFE5FF"/>
    <a:srgbClr val="DAD9F5"/>
    <a:srgbClr val="FFFFFF"/>
    <a:srgbClr val="F6DEF0"/>
    <a:srgbClr val="33CCFF"/>
    <a:srgbClr val="FFCCFF"/>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953" autoAdjust="0"/>
    <p:restoredTop sz="80449" autoAdjust="0"/>
  </p:normalViewPr>
  <p:slideViewPr>
    <p:cSldViewPr>
      <p:cViewPr>
        <p:scale>
          <a:sx n="50" d="100"/>
          <a:sy n="50" d="100"/>
        </p:scale>
        <p:origin x="-1974" y="-27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41" d="100"/>
          <a:sy n="41" d="100"/>
        </p:scale>
        <p:origin x="-2118" y="-108"/>
      </p:cViewPr>
      <p:guideLst>
        <p:guide orient="horz" pos="3108"/>
        <p:guide pos="212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29DF14-C032-4902-A027-B0D6888F763A}" type="doc">
      <dgm:prSet loTypeId="urn:microsoft.com/office/officeart/2005/8/layout/default#1" loCatId="list" qsTypeId="urn:microsoft.com/office/officeart/2005/8/quickstyle/simple3" qsCatId="simple" csTypeId="urn:microsoft.com/office/officeart/2005/8/colors/accent1_2" csCatId="accent1" phldr="1"/>
      <dgm:spPr/>
      <dgm:t>
        <a:bodyPr/>
        <a:lstStyle/>
        <a:p>
          <a:endParaRPr lang="en-US"/>
        </a:p>
      </dgm:t>
    </dgm:pt>
    <dgm:pt modelId="{B1B840C1-3610-46B5-BFD8-C3E4006B7705}">
      <dgm:prSet phldrT="[نص]" custT="1"/>
      <dgm:spPr>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spcFirstLastPara="0" vert="horz" wrap="square" lIns="114300" tIns="114300" rIns="114300" bIns="114300" numCol="1" spcCol="1270" anchor="ctr" anchorCtr="0"/>
        <a:lstStyle/>
        <a:p>
          <a:r>
            <a:rPr lang="ar-SA" sz="3200" kern="1200" dirty="0">
              <a:solidFill>
                <a:srgbClr val="626B8A"/>
              </a:solidFill>
              <a:latin typeface="Dubai" panose="020B0503030403030204" pitchFamily="34" charset="-78"/>
              <a:cs typeface="Dubai" panose="020B0503030403030204" pitchFamily="34" charset="-78"/>
            </a:rPr>
            <a:t>تخريج الأصول على الأصول</a:t>
          </a:r>
          <a:endParaRPr lang="en-US" sz="32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8F0903E4-D9C4-4AC5-9AF2-30FFF71659A9}" type="parTrans" cxnId="{AD284DE5-8FE7-4B27-AFD9-85D54CE095FE}">
      <dgm:prSet/>
      <dgm:spPr/>
      <dgm:t>
        <a:bodyPr/>
        <a:lstStyle/>
        <a:p>
          <a:endParaRPr lang="en-US" sz="3200">
            <a:latin typeface="Dubai" panose="020B0503030403030204" pitchFamily="34" charset="-78"/>
            <a:cs typeface="Dubai" panose="020B0503030403030204" pitchFamily="34" charset="-78"/>
          </a:endParaRPr>
        </a:p>
      </dgm:t>
    </dgm:pt>
    <dgm:pt modelId="{5320683F-3481-47AE-B3A7-9583ED57A1BF}" type="sibTrans" cxnId="{AD284DE5-8FE7-4B27-AFD9-85D54CE095FE}">
      <dgm:prSet/>
      <dgm:spPr/>
      <dgm:t>
        <a:bodyPr/>
        <a:lstStyle/>
        <a:p>
          <a:endParaRPr lang="en-US" sz="3200">
            <a:latin typeface="Dubai" panose="020B0503030403030204" pitchFamily="34" charset="-78"/>
            <a:cs typeface="Dubai" panose="020B0503030403030204" pitchFamily="34" charset="-78"/>
          </a:endParaRPr>
        </a:p>
      </dgm:t>
    </dgm:pt>
    <dgm:pt modelId="{F98DB0A7-7DBB-4155-A88A-E43D9456D02A}">
      <dgm:prSet phldrT="[نص]" custT="1"/>
      <dgm:spPr>
        <a:ln>
          <a:noFill/>
        </a:ln>
      </dgm:spPr>
      <dgm:t>
        <a:bodyPr spcFirstLastPara="0" vert="horz" wrap="square" lIns="114300" tIns="114300" rIns="114300" bIns="114300" numCol="1" spcCol="1270" anchor="ctr" anchorCtr="0"/>
        <a:lstStyle/>
        <a:p>
          <a:pPr marL="0" lvl="0" indent="0" algn="ctr" defTabSz="1333500">
            <a:lnSpc>
              <a:spcPct val="90000"/>
            </a:lnSpc>
            <a:spcBef>
              <a:spcPct val="0"/>
            </a:spcBef>
            <a:spcAft>
              <a:spcPct val="35000"/>
            </a:spcAft>
            <a:buNone/>
          </a:pPr>
          <a:r>
            <a:rPr lang="ar-SA" sz="3200" kern="1200" dirty="0">
              <a:solidFill>
                <a:srgbClr val="626B8A"/>
              </a:solidFill>
              <a:latin typeface="Dubai" panose="020B0503030403030204" pitchFamily="34" charset="-78"/>
              <a:ea typeface="+mn-ea"/>
              <a:cs typeface="Dubai" panose="020B0503030403030204" pitchFamily="34" charset="-78"/>
            </a:rPr>
            <a:t>تخريج الأصول من الفروع</a:t>
          </a:r>
          <a:endParaRPr lang="en-US" sz="32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F0FC8918-7DEB-4AC9-A14F-0AD26DAF6D1E}" type="parTrans" cxnId="{030C51DB-9682-46BF-BEE8-AC1BAD025B19}">
      <dgm:prSet/>
      <dgm:spPr/>
      <dgm:t>
        <a:bodyPr/>
        <a:lstStyle/>
        <a:p>
          <a:endParaRPr lang="en-US" sz="3200">
            <a:latin typeface="Dubai" panose="020B0503030403030204" pitchFamily="34" charset="-78"/>
            <a:cs typeface="Dubai" panose="020B0503030403030204" pitchFamily="34" charset="-78"/>
          </a:endParaRPr>
        </a:p>
      </dgm:t>
    </dgm:pt>
    <dgm:pt modelId="{B7B7D02B-E24C-4199-A8E2-E74AADC1F8C8}" type="sibTrans" cxnId="{030C51DB-9682-46BF-BEE8-AC1BAD025B19}">
      <dgm:prSet/>
      <dgm:spPr/>
      <dgm:t>
        <a:bodyPr/>
        <a:lstStyle/>
        <a:p>
          <a:endParaRPr lang="en-US" sz="3200">
            <a:latin typeface="Dubai" panose="020B0503030403030204" pitchFamily="34" charset="-78"/>
            <a:cs typeface="Dubai" panose="020B0503030403030204" pitchFamily="34" charset="-78"/>
          </a:endParaRPr>
        </a:p>
      </dgm:t>
    </dgm:pt>
    <dgm:pt modelId="{12CD9D88-886B-4604-A7EB-58DC6D0671F0}">
      <dgm:prSet phldrT="[نص]" custT="1"/>
      <dgm:spPr>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spcFirstLastPara="0" vert="horz" wrap="square" lIns="114300" tIns="114300" rIns="114300" bIns="114300" numCol="1" spcCol="1270" anchor="ctr" anchorCtr="0"/>
        <a:lstStyle/>
        <a:p>
          <a:pPr marL="0" lvl="0" indent="0" algn="ctr" defTabSz="1333500">
            <a:lnSpc>
              <a:spcPct val="90000"/>
            </a:lnSpc>
            <a:spcBef>
              <a:spcPct val="0"/>
            </a:spcBef>
            <a:spcAft>
              <a:spcPct val="35000"/>
            </a:spcAft>
            <a:buNone/>
          </a:pPr>
          <a:r>
            <a:rPr lang="ar-SA" sz="3200" kern="1200" dirty="0">
              <a:solidFill>
                <a:srgbClr val="626B8A"/>
              </a:solidFill>
              <a:latin typeface="Dubai" panose="020B0503030403030204" pitchFamily="34" charset="-78"/>
              <a:cs typeface="Dubai" panose="020B0503030403030204" pitchFamily="34" charset="-78"/>
            </a:rPr>
            <a:t>تخريج الفروع على الأصول</a:t>
          </a:r>
          <a:endParaRPr lang="en-US" sz="32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854B1F4B-6B85-43AA-9B6E-C20F77DB3354}" type="parTrans" cxnId="{481FC3A4-349E-478A-963F-0FFC76D6238C}">
      <dgm:prSet/>
      <dgm:spPr/>
      <dgm:t>
        <a:bodyPr/>
        <a:lstStyle/>
        <a:p>
          <a:endParaRPr lang="en-US" sz="3200">
            <a:latin typeface="Dubai" panose="020B0503030403030204" pitchFamily="34" charset="-78"/>
            <a:cs typeface="Dubai" panose="020B0503030403030204" pitchFamily="34" charset="-78"/>
          </a:endParaRPr>
        </a:p>
      </dgm:t>
    </dgm:pt>
    <dgm:pt modelId="{DFA0AFF6-218F-482E-AF9E-BC41EB6A26D0}" type="sibTrans" cxnId="{481FC3A4-349E-478A-963F-0FFC76D6238C}">
      <dgm:prSet/>
      <dgm:spPr/>
      <dgm:t>
        <a:bodyPr/>
        <a:lstStyle/>
        <a:p>
          <a:endParaRPr lang="en-US" sz="3200">
            <a:latin typeface="Dubai" panose="020B0503030403030204" pitchFamily="34" charset="-78"/>
            <a:cs typeface="Dubai" panose="020B0503030403030204" pitchFamily="34" charset="-78"/>
          </a:endParaRPr>
        </a:p>
      </dgm:t>
    </dgm:pt>
    <dgm:pt modelId="{4DD13230-4FFF-4B84-858A-02E97EA58DB6}">
      <dgm:prSet phldrT="[نص]" custT="1"/>
      <dgm:spPr>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spcFirstLastPara="0" vert="horz" wrap="square" lIns="114300" tIns="114300" rIns="114300" bIns="114300" numCol="1" spcCol="1270" anchor="ctr" anchorCtr="0"/>
        <a:lstStyle/>
        <a:p>
          <a:pPr>
            <a:buNone/>
          </a:pPr>
          <a:r>
            <a:rPr lang="ar-SA" sz="3200" dirty="0">
              <a:solidFill>
                <a:srgbClr val="626B8A"/>
              </a:solidFill>
              <a:latin typeface="Dubai" panose="020B0503030403030204" pitchFamily="34" charset="-78"/>
              <a:cs typeface="Dubai" panose="020B0503030403030204" pitchFamily="34" charset="-78"/>
            </a:rPr>
            <a:t>تخريج الفروع من الفروع</a:t>
          </a:r>
          <a:endParaRPr lang="en-US" sz="3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F4529BB9-54A0-49C8-BB54-8CE15609F907}" type="parTrans" cxnId="{9507F5CB-CDE2-4500-94F9-5B4B90B80912}">
      <dgm:prSet/>
      <dgm:spPr/>
      <dgm:t>
        <a:bodyPr/>
        <a:lstStyle/>
        <a:p>
          <a:endParaRPr lang="en-US" sz="3200">
            <a:latin typeface="Dubai" panose="020B0503030403030204" pitchFamily="34" charset="-78"/>
            <a:cs typeface="Dubai" panose="020B0503030403030204" pitchFamily="34" charset="-78"/>
          </a:endParaRPr>
        </a:p>
      </dgm:t>
    </dgm:pt>
    <dgm:pt modelId="{740202C1-6B29-49A5-8468-71EE20CB1CFC}" type="sibTrans" cxnId="{9507F5CB-CDE2-4500-94F9-5B4B90B80912}">
      <dgm:prSet/>
      <dgm:spPr/>
      <dgm:t>
        <a:bodyPr/>
        <a:lstStyle/>
        <a:p>
          <a:endParaRPr lang="en-US" sz="3200">
            <a:latin typeface="Dubai" panose="020B0503030403030204" pitchFamily="34" charset="-78"/>
            <a:cs typeface="Dubai" panose="020B0503030403030204" pitchFamily="34" charset="-78"/>
          </a:endParaRPr>
        </a:p>
      </dgm:t>
    </dgm:pt>
    <dgm:pt modelId="{A995CD1C-DDE3-40CD-9FAC-7043F8A8B844}" type="pres">
      <dgm:prSet presAssocID="{5D29DF14-C032-4902-A027-B0D6888F763A}" presName="diagram" presStyleCnt="0">
        <dgm:presLayoutVars>
          <dgm:dir/>
          <dgm:resizeHandles val="exact"/>
        </dgm:presLayoutVars>
      </dgm:prSet>
      <dgm:spPr/>
      <dgm:t>
        <a:bodyPr/>
        <a:lstStyle/>
        <a:p>
          <a:endParaRPr lang="en-US"/>
        </a:p>
      </dgm:t>
    </dgm:pt>
    <dgm:pt modelId="{20DF02F7-7EC7-4F14-B135-DF5E2B281BB1}" type="pres">
      <dgm:prSet presAssocID="{B1B840C1-3610-46B5-BFD8-C3E4006B7705}" presName="node" presStyleLbl="node1" presStyleIdx="0" presStyleCnt="4" custScaleX="42325" custScaleY="28779" custLinFactNeighborX="3917" custLinFactNeighborY="1651">
        <dgm:presLayoutVars>
          <dgm:bulletEnabled val="1"/>
        </dgm:presLayoutVars>
      </dgm:prSet>
      <dgm:spPr>
        <a:xfrm>
          <a:off x="760572" y="312608"/>
          <a:ext cx="4210011" cy="1431456"/>
        </a:xfrm>
        <a:prstGeom prst="roundRect">
          <a:avLst/>
        </a:prstGeom>
      </dgm:spPr>
      <dgm:t>
        <a:bodyPr/>
        <a:lstStyle/>
        <a:p>
          <a:endParaRPr lang="en-US"/>
        </a:p>
      </dgm:t>
    </dgm:pt>
    <dgm:pt modelId="{599BAE0D-04B1-4033-949D-BA8C92FC2F87}" type="pres">
      <dgm:prSet presAssocID="{5320683F-3481-47AE-B3A7-9583ED57A1BF}" presName="sibTrans" presStyleCnt="0"/>
      <dgm:spPr/>
    </dgm:pt>
    <dgm:pt modelId="{8F6871CD-2260-4E75-8E99-239C5728C62B}" type="pres">
      <dgm:prSet presAssocID="{F98DB0A7-7DBB-4155-A88A-E43D9456D02A}" presName="node" presStyleLbl="node1" presStyleIdx="1" presStyleCnt="4" custScaleX="42433" custScaleY="28529" custLinFactNeighborX="-2241" custLinFactNeighborY="1184">
        <dgm:presLayoutVars>
          <dgm:bulletEnabled val="1"/>
        </dgm:presLayoutVars>
      </dgm:prSet>
      <dgm:spPr>
        <a:xfrm>
          <a:off x="5432118" y="3188"/>
          <a:ext cx="3486373" cy="2091823"/>
        </a:xfrm>
        <a:prstGeom prst="roundRect">
          <a:avLst/>
        </a:prstGeom>
      </dgm:spPr>
      <dgm:t>
        <a:bodyPr/>
        <a:lstStyle/>
        <a:p>
          <a:endParaRPr lang="en-US"/>
        </a:p>
      </dgm:t>
    </dgm:pt>
    <dgm:pt modelId="{461CFBEB-8947-493D-9334-77E8320B6C2A}" type="pres">
      <dgm:prSet presAssocID="{B7B7D02B-E24C-4199-A8E2-E74AADC1F8C8}" presName="sibTrans" presStyleCnt="0"/>
      <dgm:spPr/>
    </dgm:pt>
    <dgm:pt modelId="{FCA0E298-6AFC-4542-BF33-B89B15394BDB}" type="pres">
      <dgm:prSet presAssocID="{12CD9D88-886B-4604-A7EB-58DC6D0671F0}" presName="node" presStyleLbl="node1" presStyleIdx="2" presStyleCnt="4" custScaleX="42508" custScaleY="28734" custLinFactNeighborX="4145" custLinFactNeighborY="-10615">
        <dgm:presLayoutVars>
          <dgm:bulletEnabled val="1"/>
        </dgm:presLayoutVars>
      </dgm:prSet>
      <dgm:spPr>
        <a:xfrm>
          <a:off x="3152794" y="2394533"/>
          <a:ext cx="4210011" cy="1431456"/>
        </a:xfrm>
        <a:prstGeom prst="roundRect">
          <a:avLst/>
        </a:prstGeom>
      </dgm:spPr>
      <dgm:t>
        <a:bodyPr/>
        <a:lstStyle/>
        <a:p>
          <a:endParaRPr lang="en-US"/>
        </a:p>
      </dgm:t>
    </dgm:pt>
    <dgm:pt modelId="{1E151431-CD2B-4311-B6E7-313FBDD3A82A}" type="pres">
      <dgm:prSet presAssocID="{DFA0AFF6-218F-482E-AF9E-BC41EB6A26D0}" presName="sibTrans" presStyleCnt="0"/>
      <dgm:spPr/>
    </dgm:pt>
    <dgm:pt modelId="{DD6549AA-7128-4FB7-BCA6-A8F21CECCE84}" type="pres">
      <dgm:prSet presAssocID="{4DD13230-4FFF-4B84-858A-02E97EA58DB6}" presName="node" presStyleLbl="node1" presStyleIdx="3" presStyleCnt="4" custScaleX="42508" custScaleY="28734" custLinFactNeighborX="-2074" custLinFactNeighborY="-10768">
        <dgm:presLayoutVars>
          <dgm:bulletEnabled val="1"/>
        </dgm:presLayoutVars>
      </dgm:prSet>
      <dgm:spPr>
        <a:prstGeom prst="roundRect">
          <a:avLst/>
        </a:prstGeom>
      </dgm:spPr>
      <dgm:t>
        <a:bodyPr/>
        <a:lstStyle/>
        <a:p>
          <a:endParaRPr lang="en-US"/>
        </a:p>
      </dgm:t>
    </dgm:pt>
  </dgm:ptLst>
  <dgm:cxnLst>
    <dgm:cxn modelId="{030C51DB-9682-46BF-BEE8-AC1BAD025B19}" srcId="{5D29DF14-C032-4902-A027-B0D6888F763A}" destId="{F98DB0A7-7DBB-4155-A88A-E43D9456D02A}" srcOrd="1" destOrd="0" parTransId="{F0FC8918-7DEB-4AC9-A14F-0AD26DAF6D1E}" sibTransId="{B7B7D02B-E24C-4199-A8E2-E74AADC1F8C8}"/>
    <dgm:cxn modelId="{9F9DDADE-9FB2-4DB7-A683-0DBB89F62DF9}" type="presOf" srcId="{F98DB0A7-7DBB-4155-A88A-E43D9456D02A}" destId="{8F6871CD-2260-4E75-8E99-239C5728C62B}" srcOrd="0" destOrd="0" presId="urn:microsoft.com/office/officeart/2005/8/layout/default#1"/>
    <dgm:cxn modelId="{128F371A-12C5-4066-B710-BD3813DD376F}" type="presOf" srcId="{B1B840C1-3610-46B5-BFD8-C3E4006B7705}" destId="{20DF02F7-7EC7-4F14-B135-DF5E2B281BB1}" srcOrd="0" destOrd="0" presId="urn:microsoft.com/office/officeart/2005/8/layout/default#1"/>
    <dgm:cxn modelId="{481FC3A4-349E-478A-963F-0FFC76D6238C}" srcId="{5D29DF14-C032-4902-A027-B0D6888F763A}" destId="{12CD9D88-886B-4604-A7EB-58DC6D0671F0}" srcOrd="2" destOrd="0" parTransId="{854B1F4B-6B85-43AA-9B6E-C20F77DB3354}" sibTransId="{DFA0AFF6-218F-482E-AF9E-BC41EB6A26D0}"/>
    <dgm:cxn modelId="{AD284DE5-8FE7-4B27-AFD9-85D54CE095FE}" srcId="{5D29DF14-C032-4902-A027-B0D6888F763A}" destId="{B1B840C1-3610-46B5-BFD8-C3E4006B7705}" srcOrd="0" destOrd="0" parTransId="{8F0903E4-D9C4-4AC5-9AF2-30FFF71659A9}" sibTransId="{5320683F-3481-47AE-B3A7-9583ED57A1BF}"/>
    <dgm:cxn modelId="{9507F5CB-CDE2-4500-94F9-5B4B90B80912}" srcId="{5D29DF14-C032-4902-A027-B0D6888F763A}" destId="{4DD13230-4FFF-4B84-858A-02E97EA58DB6}" srcOrd="3" destOrd="0" parTransId="{F4529BB9-54A0-49C8-BB54-8CE15609F907}" sibTransId="{740202C1-6B29-49A5-8468-71EE20CB1CFC}"/>
    <dgm:cxn modelId="{48B98549-EE5E-4103-9B58-305DD212CDA0}" type="presOf" srcId="{12CD9D88-886B-4604-A7EB-58DC6D0671F0}" destId="{FCA0E298-6AFC-4542-BF33-B89B15394BDB}" srcOrd="0" destOrd="0" presId="urn:microsoft.com/office/officeart/2005/8/layout/default#1"/>
    <dgm:cxn modelId="{0D1FB990-1CF9-44DA-8950-1584F3E245F3}" type="presOf" srcId="{4DD13230-4FFF-4B84-858A-02E97EA58DB6}" destId="{DD6549AA-7128-4FB7-BCA6-A8F21CECCE84}" srcOrd="0" destOrd="0" presId="urn:microsoft.com/office/officeart/2005/8/layout/default#1"/>
    <dgm:cxn modelId="{7016B123-0846-4FF9-A724-B7AC33F7E2BA}" type="presOf" srcId="{5D29DF14-C032-4902-A027-B0D6888F763A}" destId="{A995CD1C-DDE3-40CD-9FAC-7043F8A8B844}" srcOrd="0" destOrd="0" presId="urn:microsoft.com/office/officeart/2005/8/layout/default#1"/>
    <dgm:cxn modelId="{F0134CC2-BAAC-4483-BDD9-A01D04C93B50}" type="presParOf" srcId="{A995CD1C-DDE3-40CD-9FAC-7043F8A8B844}" destId="{20DF02F7-7EC7-4F14-B135-DF5E2B281BB1}" srcOrd="0" destOrd="0" presId="urn:microsoft.com/office/officeart/2005/8/layout/default#1"/>
    <dgm:cxn modelId="{2CDBF059-DDE6-4888-A2F4-FD6110D96A46}" type="presParOf" srcId="{A995CD1C-DDE3-40CD-9FAC-7043F8A8B844}" destId="{599BAE0D-04B1-4033-949D-BA8C92FC2F87}" srcOrd="1" destOrd="0" presId="urn:microsoft.com/office/officeart/2005/8/layout/default#1"/>
    <dgm:cxn modelId="{31403F38-5240-4EEA-B003-2398A052ACE8}" type="presParOf" srcId="{A995CD1C-DDE3-40CD-9FAC-7043F8A8B844}" destId="{8F6871CD-2260-4E75-8E99-239C5728C62B}" srcOrd="2" destOrd="0" presId="urn:microsoft.com/office/officeart/2005/8/layout/default#1"/>
    <dgm:cxn modelId="{1E45AAB7-B08F-40FD-A514-60B471AF7728}" type="presParOf" srcId="{A995CD1C-DDE3-40CD-9FAC-7043F8A8B844}" destId="{461CFBEB-8947-493D-9334-77E8320B6C2A}" srcOrd="3" destOrd="0" presId="urn:microsoft.com/office/officeart/2005/8/layout/default#1"/>
    <dgm:cxn modelId="{6F678DF4-2F5B-427A-96DA-2712142B426D}" type="presParOf" srcId="{A995CD1C-DDE3-40CD-9FAC-7043F8A8B844}" destId="{FCA0E298-6AFC-4542-BF33-B89B15394BDB}" srcOrd="4" destOrd="0" presId="urn:microsoft.com/office/officeart/2005/8/layout/default#1"/>
    <dgm:cxn modelId="{366C42CD-DBB2-4CBE-9910-A089B6D04E60}" type="presParOf" srcId="{A995CD1C-DDE3-40CD-9FAC-7043F8A8B844}" destId="{1E151431-CD2B-4311-B6E7-313FBDD3A82A}" srcOrd="5" destOrd="0" presId="urn:microsoft.com/office/officeart/2005/8/layout/default#1"/>
    <dgm:cxn modelId="{CEB4ED87-EC4C-43A6-9013-01FDA9DCC8C9}" type="presParOf" srcId="{A995CD1C-DDE3-40CD-9FAC-7043F8A8B844}" destId="{DD6549AA-7128-4FB7-BCA6-A8F21CECCE84}"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F2F796C-0AB2-4F00-9459-D790C4567DE2}" type="doc">
      <dgm:prSet loTypeId="urn:microsoft.com/office/officeart/2005/8/layout/process4" loCatId="process" qsTypeId="urn:microsoft.com/office/officeart/2005/8/quickstyle/simple3" qsCatId="simple" csTypeId="urn:microsoft.com/office/officeart/2005/8/colors/accent3_2" csCatId="accent3" phldr="1"/>
      <dgm:spPr/>
      <dgm:t>
        <a:bodyPr/>
        <a:lstStyle/>
        <a:p>
          <a:endParaRPr lang="en-US"/>
        </a:p>
      </dgm:t>
    </dgm:pt>
    <dgm:pt modelId="{2AD72E36-DB71-4339-B671-2714EF3A5061}">
      <dgm:prSet phldrT="[نص]" custT="1"/>
      <dgm:spPr/>
      <dgm:t>
        <a:bodyPr/>
        <a:lstStyle/>
        <a:p>
          <a:r>
            <a:rPr lang="ar-SA" sz="2800" b="1" dirty="0">
              <a:solidFill>
                <a:sysClr val="windowText" lastClr="000000"/>
              </a:solidFill>
              <a:latin typeface="Dubai" panose="020B0503030403030204" pitchFamily="34" charset="-78"/>
              <a:cs typeface="Dubai" panose="020B0503030403030204" pitchFamily="34" charset="-78"/>
            </a:rPr>
            <a:t>هذه القاعدة مبنية على ثبوت الإجماع؛ </a:t>
          </a:r>
          <a:r>
            <a:rPr lang="ar-SA" sz="2800" b="1" u="sng" dirty="0">
              <a:solidFill>
                <a:srgbClr val="616989"/>
              </a:solidFill>
              <a:latin typeface="Dubai" panose="020B0503030403030204" pitchFamily="34" charset="-78"/>
              <a:cs typeface="Dubai" panose="020B0503030403030204" pitchFamily="34" charset="-78"/>
            </a:rPr>
            <a:t>ومتى ثبت ترتبت عليه أحكامه،</a:t>
          </a:r>
          <a:r>
            <a:rPr lang="ar-SA" sz="2800" b="1" dirty="0">
              <a:solidFill>
                <a:sysClr val="windowText" lastClr="000000"/>
              </a:solidFill>
              <a:latin typeface="Dubai" panose="020B0503030403030204" pitchFamily="34" charset="-78"/>
              <a:cs typeface="Dubai" panose="020B0503030403030204" pitchFamily="34" charset="-78"/>
            </a:rPr>
            <a:t> ومنها:</a:t>
          </a:r>
          <a:endParaRPr lang="en-US" sz="2800" b="1" dirty="0">
            <a:solidFill>
              <a:sysClr val="windowText" lastClr="000000"/>
            </a:solidFill>
            <a:latin typeface="Dubai" panose="020B0503030403030204" pitchFamily="34" charset="-78"/>
            <a:cs typeface="Dubai" panose="020B0503030403030204" pitchFamily="34" charset="-78"/>
          </a:endParaRPr>
        </a:p>
      </dgm:t>
    </dgm:pt>
    <dgm:pt modelId="{958DA06C-CFB4-422D-BEBA-04542EA702F8}" type="parTrans" cxnId="{DBC67788-CC23-499A-8090-F37620EFA3D4}">
      <dgm:prSet/>
      <dgm:spPr/>
      <dgm:t>
        <a:bodyPr/>
        <a:lstStyle/>
        <a:p>
          <a:endParaRPr lang="en-US">
            <a:solidFill>
              <a:sysClr val="windowText" lastClr="000000"/>
            </a:solidFill>
          </a:endParaRPr>
        </a:p>
      </dgm:t>
    </dgm:pt>
    <dgm:pt modelId="{49C667D4-75E3-4A4F-B56B-C8B12ABAB9E1}" type="sibTrans" cxnId="{DBC67788-CC23-499A-8090-F37620EFA3D4}">
      <dgm:prSet/>
      <dgm:spPr/>
      <dgm:t>
        <a:bodyPr/>
        <a:lstStyle/>
        <a:p>
          <a:endParaRPr lang="en-US">
            <a:solidFill>
              <a:sysClr val="windowText" lastClr="000000"/>
            </a:solidFill>
          </a:endParaRPr>
        </a:p>
      </dgm:t>
    </dgm:pt>
    <dgm:pt modelId="{CCCF3E0B-6897-4301-9A55-51460D6B62BB}">
      <dgm:prSet phldrT="[نص]" custT="1"/>
      <dgm:spPr>
        <a:solidFill>
          <a:schemeClr val="accent3">
            <a:lumMod val="20000"/>
            <a:lumOff val="80000"/>
            <a:alpha val="90000"/>
          </a:schemeClr>
        </a:solidFill>
        <a:ln w="12700">
          <a:solidFill>
            <a:schemeClr val="accent3">
              <a:lumMod val="75000"/>
              <a:alpha val="90000"/>
            </a:schemeClr>
          </a:solidFill>
        </a:ln>
      </dgm:spPr>
      <dgm:t>
        <a:bodyPr/>
        <a:lstStyle/>
        <a:p>
          <a:r>
            <a:rPr lang="ar-SA" sz="2800" b="1" dirty="0">
              <a:solidFill>
                <a:sysClr val="windowText" lastClr="000000"/>
              </a:solidFill>
              <a:latin typeface="Dubai Light" panose="020B0303030403030204" pitchFamily="34" charset="-78"/>
              <a:cs typeface="Dubai Light" panose="020B0303030403030204" pitchFamily="34" charset="-78"/>
            </a:rPr>
            <a:t>عدم جواز مخالفته</a:t>
          </a:r>
          <a:endParaRPr lang="en-US" sz="2800" b="1" dirty="0">
            <a:solidFill>
              <a:sysClr val="windowText" lastClr="000000"/>
            </a:solidFill>
            <a:latin typeface="Dubai Light" panose="020B0303030403030204" pitchFamily="34" charset="-78"/>
            <a:cs typeface="Dubai Light" panose="020B0303030403030204" pitchFamily="34" charset="-78"/>
          </a:endParaRPr>
        </a:p>
      </dgm:t>
    </dgm:pt>
    <dgm:pt modelId="{E4476737-17E2-4838-BBA6-289A0EABBF78}" type="parTrans" cxnId="{29C83A7B-051F-43B5-A015-16D98EEE9106}">
      <dgm:prSet/>
      <dgm:spPr/>
      <dgm:t>
        <a:bodyPr/>
        <a:lstStyle/>
        <a:p>
          <a:endParaRPr lang="en-US">
            <a:solidFill>
              <a:sysClr val="windowText" lastClr="000000"/>
            </a:solidFill>
          </a:endParaRPr>
        </a:p>
      </dgm:t>
    </dgm:pt>
    <dgm:pt modelId="{B2909D34-D632-4468-B2CF-97B85E60066F}" type="sibTrans" cxnId="{29C83A7B-051F-43B5-A015-16D98EEE9106}">
      <dgm:prSet/>
      <dgm:spPr/>
      <dgm:t>
        <a:bodyPr/>
        <a:lstStyle/>
        <a:p>
          <a:endParaRPr lang="en-US">
            <a:solidFill>
              <a:sysClr val="windowText" lastClr="000000"/>
            </a:solidFill>
          </a:endParaRPr>
        </a:p>
      </dgm:t>
    </dgm:pt>
    <dgm:pt modelId="{6E4BDA39-B46B-43D8-B166-8BB10BA12993}">
      <dgm:prSet phldrT="[نص]" custT="1"/>
      <dgm:spPr>
        <a:solidFill>
          <a:schemeClr val="accent3">
            <a:lumMod val="20000"/>
            <a:lumOff val="80000"/>
            <a:alpha val="90000"/>
          </a:schemeClr>
        </a:solidFill>
        <a:ln w="12700">
          <a:solidFill>
            <a:schemeClr val="accent3">
              <a:lumMod val="75000"/>
              <a:alpha val="90000"/>
            </a:schemeClr>
          </a:solidFill>
        </a:ln>
      </dgm:spPr>
      <dgm:t>
        <a:bodyPr/>
        <a:lstStyle/>
        <a:p>
          <a:r>
            <a:rPr lang="ar-SA" sz="2800" b="1" dirty="0">
              <a:solidFill>
                <a:sysClr val="windowText" lastClr="000000"/>
              </a:solidFill>
              <a:latin typeface="Dubai Light" panose="020B0303030403030204" pitchFamily="34" charset="-78"/>
              <a:cs typeface="Dubai Light" panose="020B0303030403030204" pitchFamily="34" charset="-78"/>
            </a:rPr>
            <a:t>لا يمكن أن يقع على خلاف النص</a:t>
          </a:r>
          <a:endParaRPr lang="en-US" sz="2800" b="1" dirty="0">
            <a:solidFill>
              <a:sysClr val="windowText" lastClr="000000"/>
            </a:solidFill>
            <a:latin typeface="Dubai Light" panose="020B0303030403030204" pitchFamily="34" charset="-78"/>
            <a:cs typeface="Dubai Light" panose="020B0303030403030204" pitchFamily="34" charset="-78"/>
          </a:endParaRPr>
        </a:p>
      </dgm:t>
    </dgm:pt>
    <dgm:pt modelId="{D4EB4D88-CE20-4CD1-9C4F-1DB1CD1609B3}" type="parTrans" cxnId="{5D08A896-22BA-4C51-87F3-A524F9746A1B}">
      <dgm:prSet/>
      <dgm:spPr/>
      <dgm:t>
        <a:bodyPr/>
        <a:lstStyle/>
        <a:p>
          <a:endParaRPr lang="en-US">
            <a:solidFill>
              <a:sysClr val="windowText" lastClr="000000"/>
            </a:solidFill>
          </a:endParaRPr>
        </a:p>
      </dgm:t>
    </dgm:pt>
    <dgm:pt modelId="{816B477F-68EE-4A89-BAC1-3F8EC51BF7D9}" type="sibTrans" cxnId="{5D08A896-22BA-4C51-87F3-A524F9746A1B}">
      <dgm:prSet/>
      <dgm:spPr/>
      <dgm:t>
        <a:bodyPr/>
        <a:lstStyle/>
        <a:p>
          <a:endParaRPr lang="en-US">
            <a:solidFill>
              <a:sysClr val="windowText" lastClr="000000"/>
            </a:solidFill>
          </a:endParaRPr>
        </a:p>
      </dgm:t>
    </dgm:pt>
    <dgm:pt modelId="{9D7A39BA-1273-4B50-AE31-B8B6F7074EB7}">
      <dgm:prSet phldrT="[نص]" custT="1"/>
      <dgm:spPr/>
      <dgm:t>
        <a:bodyPr/>
        <a:lstStyle/>
        <a:p>
          <a:r>
            <a:rPr lang="ar-SA" sz="2800" b="1" dirty="0">
              <a:solidFill>
                <a:sysClr val="windowText" lastClr="000000"/>
              </a:solidFill>
              <a:latin typeface="Dubai" panose="020B0503030403030204" pitchFamily="34" charset="-78"/>
              <a:cs typeface="Dubai" panose="020B0503030403030204" pitchFamily="34" charset="-78"/>
            </a:rPr>
            <a:t>ومن ادعى مخالفة الإجماع للنص فلا يخلو الحال من أمرين:</a:t>
          </a:r>
          <a:endParaRPr lang="en-US" sz="2800" b="1" dirty="0">
            <a:solidFill>
              <a:sysClr val="windowText" lastClr="000000"/>
            </a:solidFill>
            <a:latin typeface="Dubai" panose="020B0503030403030204" pitchFamily="34" charset="-78"/>
            <a:cs typeface="Dubai" panose="020B0503030403030204" pitchFamily="34" charset="-78"/>
          </a:endParaRPr>
        </a:p>
      </dgm:t>
    </dgm:pt>
    <dgm:pt modelId="{601BC630-D262-4651-AC26-DBB04A6D1880}" type="parTrans" cxnId="{720BE005-1A1B-4316-BB66-EFF8400750C1}">
      <dgm:prSet/>
      <dgm:spPr/>
      <dgm:t>
        <a:bodyPr/>
        <a:lstStyle/>
        <a:p>
          <a:endParaRPr lang="en-US">
            <a:solidFill>
              <a:sysClr val="windowText" lastClr="000000"/>
            </a:solidFill>
          </a:endParaRPr>
        </a:p>
      </dgm:t>
    </dgm:pt>
    <dgm:pt modelId="{17E0752D-0649-4228-AED4-319AAFBABD10}" type="sibTrans" cxnId="{720BE005-1A1B-4316-BB66-EFF8400750C1}">
      <dgm:prSet/>
      <dgm:spPr/>
      <dgm:t>
        <a:bodyPr/>
        <a:lstStyle/>
        <a:p>
          <a:endParaRPr lang="en-US">
            <a:solidFill>
              <a:sysClr val="windowText" lastClr="000000"/>
            </a:solidFill>
          </a:endParaRPr>
        </a:p>
      </dgm:t>
    </dgm:pt>
    <dgm:pt modelId="{E90EE70E-40D5-48CA-94D8-E15FA8A2AF05}">
      <dgm:prSet phldrT="[نص]" custT="1"/>
      <dgm:spPr>
        <a:solidFill>
          <a:schemeClr val="accent3">
            <a:lumMod val="20000"/>
            <a:lumOff val="80000"/>
            <a:alpha val="90000"/>
          </a:schemeClr>
        </a:solidFill>
        <a:ln>
          <a:solidFill>
            <a:schemeClr val="accent3">
              <a:lumMod val="75000"/>
              <a:alpha val="90000"/>
            </a:schemeClr>
          </a:solidFill>
        </a:ln>
      </dgm:spPr>
      <dgm:t>
        <a:bodyPr/>
        <a:lstStyle/>
        <a:p>
          <a:r>
            <a:rPr lang="ar-SA" sz="2400" b="1" dirty="0">
              <a:solidFill>
                <a:sysClr val="windowText" lastClr="000000"/>
              </a:solidFill>
              <a:latin typeface="Dubai Light" panose="020B0303030403030204" pitchFamily="34" charset="-78"/>
              <a:cs typeface="Dubai Light" panose="020B0303030403030204" pitchFamily="34" charset="-78"/>
            </a:rPr>
            <a:t>عدم صحة الإجماع؛ لأن الأمة لا تجتمع على خطأ، ومخالفة النص خطأ</a:t>
          </a:r>
          <a:endParaRPr lang="en-US" sz="2400" b="1" dirty="0">
            <a:solidFill>
              <a:sysClr val="windowText" lastClr="000000"/>
            </a:solidFill>
            <a:latin typeface="Dubai Light" panose="020B0303030403030204" pitchFamily="34" charset="-78"/>
            <a:cs typeface="Dubai Light" panose="020B0303030403030204" pitchFamily="34" charset="-78"/>
          </a:endParaRPr>
        </a:p>
      </dgm:t>
    </dgm:pt>
    <dgm:pt modelId="{C9C60295-CD13-405A-9B24-C9F49EF8136B}" type="parTrans" cxnId="{7DC3CF25-8028-4896-90A2-77E3D14F4480}">
      <dgm:prSet/>
      <dgm:spPr/>
      <dgm:t>
        <a:bodyPr/>
        <a:lstStyle/>
        <a:p>
          <a:endParaRPr lang="en-US">
            <a:solidFill>
              <a:sysClr val="windowText" lastClr="000000"/>
            </a:solidFill>
          </a:endParaRPr>
        </a:p>
      </dgm:t>
    </dgm:pt>
    <dgm:pt modelId="{B838A717-83E3-4121-9A1D-36E7D4DB7D80}" type="sibTrans" cxnId="{7DC3CF25-8028-4896-90A2-77E3D14F4480}">
      <dgm:prSet/>
      <dgm:spPr/>
      <dgm:t>
        <a:bodyPr/>
        <a:lstStyle/>
        <a:p>
          <a:endParaRPr lang="en-US">
            <a:solidFill>
              <a:sysClr val="windowText" lastClr="000000"/>
            </a:solidFill>
          </a:endParaRPr>
        </a:p>
      </dgm:t>
    </dgm:pt>
    <dgm:pt modelId="{234AFE2A-4FB7-4982-869E-17C5D55BF482}">
      <dgm:prSet phldrT="[نص]" custT="1"/>
      <dgm:spPr>
        <a:solidFill>
          <a:schemeClr val="accent3">
            <a:lumMod val="20000"/>
            <a:lumOff val="80000"/>
            <a:alpha val="90000"/>
          </a:schemeClr>
        </a:solidFill>
        <a:ln>
          <a:solidFill>
            <a:schemeClr val="accent3">
              <a:lumMod val="75000"/>
              <a:alpha val="90000"/>
            </a:schemeClr>
          </a:solidFill>
        </a:ln>
      </dgm:spPr>
      <dgm:t>
        <a:bodyPr/>
        <a:lstStyle/>
        <a:p>
          <a:r>
            <a:rPr lang="ar-SA" sz="2400" b="1" dirty="0">
              <a:solidFill>
                <a:sysClr val="windowText" lastClr="000000"/>
              </a:solidFill>
              <a:latin typeface="Dubai Light" panose="020B0303030403030204" pitchFamily="34" charset="-78"/>
              <a:cs typeface="Dubai Light" panose="020B0303030403030204" pitchFamily="34" charset="-78"/>
            </a:rPr>
            <a:t>أن النص منسوخ، فأجمعت الأمة على خلافه استنادًا للنص الناسخ</a:t>
          </a:r>
          <a:endParaRPr lang="en-US" sz="2400" b="1" dirty="0">
            <a:solidFill>
              <a:sysClr val="windowText" lastClr="000000"/>
            </a:solidFill>
            <a:latin typeface="Dubai Light" panose="020B0303030403030204" pitchFamily="34" charset="-78"/>
            <a:cs typeface="Dubai Light" panose="020B0303030403030204" pitchFamily="34" charset="-78"/>
          </a:endParaRPr>
        </a:p>
      </dgm:t>
    </dgm:pt>
    <dgm:pt modelId="{11739682-A441-478D-929F-6BF0EEB05189}" type="parTrans" cxnId="{D7439A86-7E09-4D3B-B0BE-BB22783D918E}">
      <dgm:prSet/>
      <dgm:spPr/>
      <dgm:t>
        <a:bodyPr/>
        <a:lstStyle/>
        <a:p>
          <a:endParaRPr lang="en-US">
            <a:solidFill>
              <a:sysClr val="windowText" lastClr="000000"/>
            </a:solidFill>
          </a:endParaRPr>
        </a:p>
      </dgm:t>
    </dgm:pt>
    <dgm:pt modelId="{52A142C3-A6F4-4EC6-883F-4A0FC40E4425}" type="sibTrans" cxnId="{D7439A86-7E09-4D3B-B0BE-BB22783D918E}">
      <dgm:prSet/>
      <dgm:spPr/>
      <dgm:t>
        <a:bodyPr/>
        <a:lstStyle/>
        <a:p>
          <a:endParaRPr lang="en-US">
            <a:solidFill>
              <a:sysClr val="windowText" lastClr="000000"/>
            </a:solidFill>
          </a:endParaRPr>
        </a:p>
      </dgm:t>
    </dgm:pt>
    <dgm:pt modelId="{565AF7A6-F2C8-4255-A84E-8B30C4963774}" type="pres">
      <dgm:prSet presAssocID="{3F2F796C-0AB2-4F00-9459-D790C4567DE2}" presName="Name0" presStyleCnt="0">
        <dgm:presLayoutVars>
          <dgm:dir val="rev"/>
          <dgm:animLvl val="lvl"/>
          <dgm:resizeHandles val="exact"/>
        </dgm:presLayoutVars>
      </dgm:prSet>
      <dgm:spPr/>
      <dgm:t>
        <a:bodyPr/>
        <a:lstStyle/>
        <a:p>
          <a:endParaRPr lang="en-US"/>
        </a:p>
      </dgm:t>
    </dgm:pt>
    <dgm:pt modelId="{30CCF548-1C11-4EEB-A33B-4090F2D5A713}" type="pres">
      <dgm:prSet presAssocID="{9D7A39BA-1273-4B50-AE31-B8B6F7074EB7}" presName="boxAndChildren" presStyleCnt="0"/>
      <dgm:spPr/>
    </dgm:pt>
    <dgm:pt modelId="{0C7D8763-38A5-4623-8730-46CD3092261F}" type="pres">
      <dgm:prSet presAssocID="{9D7A39BA-1273-4B50-AE31-B8B6F7074EB7}" presName="parentTextBox" presStyleLbl="node1" presStyleIdx="0" presStyleCnt="2"/>
      <dgm:spPr/>
      <dgm:t>
        <a:bodyPr/>
        <a:lstStyle/>
        <a:p>
          <a:endParaRPr lang="en-US"/>
        </a:p>
      </dgm:t>
    </dgm:pt>
    <dgm:pt modelId="{9F24236B-2386-4F90-A83F-15BB5D684840}" type="pres">
      <dgm:prSet presAssocID="{9D7A39BA-1273-4B50-AE31-B8B6F7074EB7}" presName="entireBox" presStyleLbl="node1" presStyleIdx="0" presStyleCnt="2" custScaleY="113436"/>
      <dgm:spPr/>
      <dgm:t>
        <a:bodyPr/>
        <a:lstStyle/>
        <a:p>
          <a:endParaRPr lang="en-US"/>
        </a:p>
      </dgm:t>
    </dgm:pt>
    <dgm:pt modelId="{B8C9CBD0-01C7-47EA-8581-AAF7C706FAAF}" type="pres">
      <dgm:prSet presAssocID="{9D7A39BA-1273-4B50-AE31-B8B6F7074EB7}" presName="descendantBox" presStyleCnt="0"/>
      <dgm:spPr/>
    </dgm:pt>
    <dgm:pt modelId="{E16A2EB3-F218-447D-A2FA-FA7B135AC6F5}" type="pres">
      <dgm:prSet presAssocID="{E90EE70E-40D5-48CA-94D8-E15FA8A2AF05}" presName="childTextBox" presStyleLbl="fgAccFollowNode1" presStyleIdx="0" presStyleCnt="4" custScaleY="130817" custLinFactNeighborX="1308" custLinFactNeighborY="90111">
        <dgm:presLayoutVars>
          <dgm:bulletEnabled val="1"/>
        </dgm:presLayoutVars>
      </dgm:prSet>
      <dgm:spPr/>
      <dgm:t>
        <a:bodyPr/>
        <a:lstStyle/>
        <a:p>
          <a:endParaRPr lang="en-US"/>
        </a:p>
      </dgm:t>
    </dgm:pt>
    <dgm:pt modelId="{4FF544E5-38DF-4182-8F49-1B731927D2BF}" type="pres">
      <dgm:prSet presAssocID="{234AFE2A-4FB7-4982-869E-17C5D55BF482}" presName="childTextBox" presStyleLbl="fgAccFollowNode1" presStyleIdx="1" presStyleCnt="4" custScaleY="130817" custLinFactNeighborY="3607">
        <dgm:presLayoutVars>
          <dgm:bulletEnabled val="1"/>
        </dgm:presLayoutVars>
      </dgm:prSet>
      <dgm:spPr/>
      <dgm:t>
        <a:bodyPr/>
        <a:lstStyle/>
        <a:p>
          <a:endParaRPr lang="en-US"/>
        </a:p>
      </dgm:t>
    </dgm:pt>
    <dgm:pt modelId="{3FF5EF0A-3EF0-4D8D-B463-5C809D4AA4D5}" type="pres">
      <dgm:prSet presAssocID="{49C667D4-75E3-4A4F-B56B-C8B12ABAB9E1}" presName="sp" presStyleCnt="0"/>
      <dgm:spPr/>
    </dgm:pt>
    <dgm:pt modelId="{7F5F465B-1D6B-4C9C-8E36-2CE55CD373D5}" type="pres">
      <dgm:prSet presAssocID="{2AD72E36-DB71-4339-B671-2714EF3A5061}" presName="arrowAndChildren" presStyleCnt="0"/>
      <dgm:spPr/>
    </dgm:pt>
    <dgm:pt modelId="{80CF5207-9C7C-4BFC-AEBD-4B7FFCED55ED}" type="pres">
      <dgm:prSet presAssocID="{2AD72E36-DB71-4339-B671-2714EF3A5061}" presName="parentTextArrow" presStyleLbl="node1" presStyleIdx="0" presStyleCnt="2"/>
      <dgm:spPr/>
      <dgm:t>
        <a:bodyPr/>
        <a:lstStyle/>
        <a:p>
          <a:endParaRPr lang="en-US"/>
        </a:p>
      </dgm:t>
    </dgm:pt>
    <dgm:pt modelId="{2A9E4692-CB87-43D7-8064-05DE733137D7}" type="pres">
      <dgm:prSet presAssocID="{2AD72E36-DB71-4339-B671-2714EF3A5061}" presName="arrow" presStyleLbl="node1" presStyleIdx="1" presStyleCnt="2" custScaleY="119888"/>
      <dgm:spPr/>
      <dgm:t>
        <a:bodyPr/>
        <a:lstStyle/>
        <a:p>
          <a:endParaRPr lang="en-US"/>
        </a:p>
      </dgm:t>
    </dgm:pt>
    <dgm:pt modelId="{CEB014BC-382F-47AA-964A-3D591054B750}" type="pres">
      <dgm:prSet presAssocID="{2AD72E36-DB71-4339-B671-2714EF3A5061}" presName="descendantArrow" presStyleCnt="0"/>
      <dgm:spPr/>
    </dgm:pt>
    <dgm:pt modelId="{33F9D5D9-F1CC-4D59-8873-2AE7869E22E2}" type="pres">
      <dgm:prSet presAssocID="{CCCF3E0B-6897-4301-9A55-51460D6B62BB}" presName="childTextArrow" presStyleLbl="fgAccFollowNode1" presStyleIdx="2" presStyleCnt="4" custScaleY="124466">
        <dgm:presLayoutVars>
          <dgm:bulletEnabled val="1"/>
        </dgm:presLayoutVars>
      </dgm:prSet>
      <dgm:spPr/>
      <dgm:t>
        <a:bodyPr/>
        <a:lstStyle/>
        <a:p>
          <a:endParaRPr lang="en-US"/>
        </a:p>
      </dgm:t>
    </dgm:pt>
    <dgm:pt modelId="{931622E6-0C11-40AC-8403-384239DFEAC1}" type="pres">
      <dgm:prSet presAssocID="{6E4BDA39-B46B-43D8-B166-8BB10BA12993}" presName="childTextArrow" presStyleLbl="fgAccFollowNode1" presStyleIdx="3" presStyleCnt="4" custScaleY="124466">
        <dgm:presLayoutVars>
          <dgm:bulletEnabled val="1"/>
        </dgm:presLayoutVars>
      </dgm:prSet>
      <dgm:spPr/>
      <dgm:t>
        <a:bodyPr/>
        <a:lstStyle/>
        <a:p>
          <a:endParaRPr lang="en-US"/>
        </a:p>
      </dgm:t>
    </dgm:pt>
  </dgm:ptLst>
  <dgm:cxnLst>
    <dgm:cxn modelId="{8E97148E-DC3F-4D0C-B2B4-E7892625BAD4}" type="presOf" srcId="{234AFE2A-4FB7-4982-869E-17C5D55BF482}" destId="{4FF544E5-38DF-4182-8F49-1B731927D2BF}" srcOrd="0" destOrd="0" presId="urn:microsoft.com/office/officeart/2005/8/layout/process4"/>
    <dgm:cxn modelId="{E88C76F5-874E-480D-A7D8-E20404A2FCF5}" type="presOf" srcId="{9D7A39BA-1273-4B50-AE31-B8B6F7074EB7}" destId="{0C7D8763-38A5-4623-8730-46CD3092261F}" srcOrd="0" destOrd="0" presId="urn:microsoft.com/office/officeart/2005/8/layout/process4"/>
    <dgm:cxn modelId="{5D08A896-22BA-4C51-87F3-A524F9746A1B}" srcId="{2AD72E36-DB71-4339-B671-2714EF3A5061}" destId="{6E4BDA39-B46B-43D8-B166-8BB10BA12993}" srcOrd="1" destOrd="0" parTransId="{D4EB4D88-CE20-4CD1-9C4F-1DB1CD1609B3}" sibTransId="{816B477F-68EE-4A89-BAC1-3F8EC51BF7D9}"/>
    <dgm:cxn modelId="{7DC3CF25-8028-4896-90A2-77E3D14F4480}" srcId="{9D7A39BA-1273-4B50-AE31-B8B6F7074EB7}" destId="{E90EE70E-40D5-48CA-94D8-E15FA8A2AF05}" srcOrd="0" destOrd="0" parTransId="{C9C60295-CD13-405A-9B24-C9F49EF8136B}" sibTransId="{B838A717-83E3-4121-9A1D-36E7D4DB7D80}"/>
    <dgm:cxn modelId="{29C83A7B-051F-43B5-A015-16D98EEE9106}" srcId="{2AD72E36-DB71-4339-B671-2714EF3A5061}" destId="{CCCF3E0B-6897-4301-9A55-51460D6B62BB}" srcOrd="0" destOrd="0" parTransId="{E4476737-17E2-4838-BBA6-289A0EABBF78}" sibTransId="{B2909D34-D632-4468-B2CF-97B85E60066F}"/>
    <dgm:cxn modelId="{D7439A86-7E09-4D3B-B0BE-BB22783D918E}" srcId="{9D7A39BA-1273-4B50-AE31-B8B6F7074EB7}" destId="{234AFE2A-4FB7-4982-869E-17C5D55BF482}" srcOrd="1" destOrd="0" parTransId="{11739682-A441-478D-929F-6BF0EEB05189}" sibTransId="{52A142C3-A6F4-4EC6-883F-4A0FC40E4425}"/>
    <dgm:cxn modelId="{9864C38D-E9C1-4A3E-821E-515752F76A92}" type="presOf" srcId="{CCCF3E0B-6897-4301-9A55-51460D6B62BB}" destId="{33F9D5D9-F1CC-4D59-8873-2AE7869E22E2}" srcOrd="0" destOrd="0" presId="urn:microsoft.com/office/officeart/2005/8/layout/process4"/>
    <dgm:cxn modelId="{DBC67788-CC23-499A-8090-F37620EFA3D4}" srcId="{3F2F796C-0AB2-4F00-9459-D790C4567DE2}" destId="{2AD72E36-DB71-4339-B671-2714EF3A5061}" srcOrd="0" destOrd="0" parTransId="{958DA06C-CFB4-422D-BEBA-04542EA702F8}" sibTransId="{49C667D4-75E3-4A4F-B56B-C8B12ABAB9E1}"/>
    <dgm:cxn modelId="{3D6858B2-FDC3-4191-A97D-5630EC4DF0CA}" type="presOf" srcId="{2AD72E36-DB71-4339-B671-2714EF3A5061}" destId="{2A9E4692-CB87-43D7-8064-05DE733137D7}" srcOrd="1" destOrd="0" presId="urn:microsoft.com/office/officeart/2005/8/layout/process4"/>
    <dgm:cxn modelId="{720BE005-1A1B-4316-BB66-EFF8400750C1}" srcId="{3F2F796C-0AB2-4F00-9459-D790C4567DE2}" destId="{9D7A39BA-1273-4B50-AE31-B8B6F7074EB7}" srcOrd="1" destOrd="0" parTransId="{601BC630-D262-4651-AC26-DBB04A6D1880}" sibTransId="{17E0752D-0649-4228-AED4-319AAFBABD10}"/>
    <dgm:cxn modelId="{E0BC3388-7469-4480-9827-8E6864F28422}" type="presOf" srcId="{6E4BDA39-B46B-43D8-B166-8BB10BA12993}" destId="{931622E6-0C11-40AC-8403-384239DFEAC1}" srcOrd="0" destOrd="0" presId="urn:microsoft.com/office/officeart/2005/8/layout/process4"/>
    <dgm:cxn modelId="{D55C6D78-C612-4B61-8215-8117E2B86A3B}" type="presOf" srcId="{3F2F796C-0AB2-4F00-9459-D790C4567DE2}" destId="{565AF7A6-F2C8-4255-A84E-8B30C4963774}" srcOrd="0" destOrd="0" presId="urn:microsoft.com/office/officeart/2005/8/layout/process4"/>
    <dgm:cxn modelId="{F0CA44FB-581B-4572-A776-173AE64D8878}" type="presOf" srcId="{2AD72E36-DB71-4339-B671-2714EF3A5061}" destId="{80CF5207-9C7C-4BFC-AEBD-4B7FFCED55ED}" srcOrd="0" destOrd="0" presId="urn:microsoft.com/office/officeart/2005/8/layout/process4"/>
    <dgm:cxn modelId="{551116DB-C03A-41C9-AD6B-377C4D9F7769}" type="presOf" srcId="{9D7A39BA-1273-4B50-AE31-B8B6F7074EB7}" destId="{9F24236B-2386-4F90-A83F-15BB5D684840}" srcOrd="1" destOrd="0" presId="urn:microsoft.com/office/officeart/2005/8/layout/process4"/>
    <dgm:cxn modelId="{03E26026-1EDD-4E28-A000-0506EDB233BB}" type="presOf" srcId="{E90EE70E-40D5-48CA-94D8-E15FA8A2AF05}" destId="{E16A2EB3-F218-447D-A2FA-FA7B135AC6F5}" srcOrd="0" destOrd="0" presId="urn:microsoft.com/office/officeart/2005/8/layout/process4"/>
    <dgm:cxn modelId="{CB2F2195-1A08-4152-A826-61840FE11B76}" type="presParOf" srcId="{565AF7A6-F2C8-4255-A84E-8B30C4963774}" destId="{30CCF548-1C11-4EEB-A33B-4090F2D5A713}" srcOrd="0" destOrd="0" presId="urn:microsoft.com/office/officeart/2005/8/layout/process4"/>
    <dgm:cxn modelId="{BE874919-FBC4-448E-B3E2-3DFEF25EFAA2}" type="presParOf" srcId="{30CCF548-1C11-4EEB-A33B-4090F2D5A713}" destId="{0C7D8763-38A5-4623-8730-46CD3092261F}" srcOrd="0" destOrd="0" presId="urn:microsoft.com/office/officeart/2005/8/layout/process4"/>
    <dgm:cxn modelId="{22EA9AEA-781D-4827-9C0C-0439CDE7A4DB}" type="presParOf" srcId="{30CCF548-1C11-4EEB-A33B-4090F2D5A713}" destId="{9F24236B-2386-4F90-A83F-15BB5D684840}" srcOrd="1" destOrd="0" presId="urn:microsoft.com/office/officeart/2005/8/layout/process4"/>
    <dgm:cxn modelId="{D18448D7-1172-4CDD-B918-D8EA79742A7E}" type="presParOf" srcId="{30CCF548-1C11-4EEB-A33B-4090F2D5A713}" destId="{B8C9CBD0-01C7-47EA-8581-AAF7C706FAAF}" srcOrd="2" destOrd="0" presId="urn:microsoft.com/office/officeart/2005/8/layout/process4"/>
    <dgm:cxn modelId="{5F837F8C-387E-484B-88DD-2BE067D5BCF4}" type="presParOf" srcId="{B8C9CBD0-01C7-47EA-8581-AAF7C706FAAF}" destId="{E16A2EB3-F218-447D-A2FA-FA7B135AC6F5}" srcOrd="0" destOrd="0" presId="urn:microsoft.com/office/officeart/2005/8/layout/process4"/>
    <dgm:cxn modelId="{D9D3CBD8-3C78-43B3-867B-89F5405D8C2E}" type="presParOf" srcId="{B8C9CBD0-01C7-47EA-8581-AAF7C706FAAF}" destId="{4FF544E5-38DF-4182-8F49-1B731927D2BF}" srcOrd="1" destOrd="0" presId="urn:microsoft.com/office/officeart/2005/8/layout/process4"/>
    <dgm:cxn modelId="{C57AB220-C428-407B-8354-1BF34DFD71A4}" type="presParOf" srcId="{565AF7A6-F2C8-4255-A84E-8B30C4963774}" destId="{3FF5EF0A-3EF0-4D8D-B463-5C809D4AA4D5}" srcOrd="1" destOrd="0" presId="urn:microsoft.com/office/officeart/2005/8/layout/process4"/>
    <dgm:cxn modelId="{95F13433-742A-4763-AD15-A0BD5F30027E}" type="presParOf" srcId="{565AF7A6-F2C8-4255-A84E-8B30C4963774}" destId="{7F5F465B-1D6B-4C9C-8E36-2CE55CD373D5}" srcOrd="2" destOrd="0" presId="urn:microsoft.com/office/officeart/2005/8/layout/process4"/>
    <dgm:cxn modelId="{76FD1BBE-5A35-42C2-B7FA-B65603F823A4}" type="presParOf" srcId="{7F5F465B-1D6B-4C9C-8E36-2CE55CD373D5}" destId="{80CF5207-9C7C-4BFC-AEBD-4B7FFCED55ED}" srcOrd="0" destOrd="0" presId="urn:microsoft.com/office/officeart/2005/8/layout/process4"/>
    <dgm:cxn modelId="{457CD779-7E6F-478E-B4BD-7234BBEFABB9}" type="presParOf" srcId="{7F5F465B-1D6B-4C9C-8E36-2CE55CD373D5}" destId="{2A9E4692-CB87-43D7-8064-05DE733137D7}" srcOrd="1" destOrd="0" presId="urn:microsoft.com/office/officeart/2005/8/layout/process4"/>
    <dgm:cxn modelId="{99BB6CC9-1FBC-4974-97D2-EB85CD5189D3}" type="presParOf" srcId="{7F5F465B-1D6B-4C9C-8E36-2CE55CD373D5}" destId="{CEB014BC-382F-47AA-964A-3D591054B750}" srcOrd="2" destOrd="0" presId="urn:microsoft.com/office/officeart/2005/8/layout/process4"/>
    <dgm:cxn modelId="{E0148E56-5E65-47FC-8ED5-20BB03FEC55E}" type="presParOf" srcId="{CEB014BC-382F-47AA-964A-3D591054B750}" destId="{33F9D5D9-F1CC-4D59-8873-2AE7869E22E2}" srcOrd="0" destOrd="0" presId="urn:microsoft.com/office/officeart/2005/8/layout/process4"/>
    <dgm:cxn modelId="{76596119-0944-44D4-BD6A-680511D77D94}" type="presParOf" srcId="{CEB014BC-382F-47AA-964A-3D591054B750}" destId="{931622E6-0C11-40AC-8403-384239DFEAC1}"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1D3F71C-7507-4F6A-BB7E-C6958C4D9E3F}"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5026E90B-E089-4F01-926A-A24C103DB50E}">
      <dgm:prSet phldrT="[نص]" custT="1"/>
      <dgm:spPr>
        <a:solidFill>
          <a:schemeClr val="accent2">
            <a:lumMod val="20000"/>
            <a:lumOff val="80000"/>
          </a:schemeClr>
        </a:solidFill>
      </dgm:spPr>
      <dgm:t>
        <a:bodyPr/>
        <a:lstStyle/>
        <a:p>
          <a:r>
            <a:rPr lang="ar-SA" sz="2400" b="1" dirty="0">
              <a:solidFill>
                <a:schemeClr val="bg2">
                  <a:lumMod val="10000"/>
                </a:schemeClr>
              </a:solidFill>
              <a:latin typeface="Dubai Light" panose="020B0303030403030204" pitchFamily="34" charset="-78"/>
              <a:cs typeface="Dubai Light" panose="020B0303030403030204" pitchFamily="34" charset="-78"/>
            </a:rPr>
            <a:t>إذا اختلف الصحابة –مثلاً- على قولين؛ هل يجوز لمن بعدهم إحداث قول ثالث يخرج عن قولهم؟</a:t>
          </a:r>
          <a:endParaRPr lang="en-US" sz="2400" b="1" dirty="0">
            <a:solidFill>
              <a:schemeClr val="bg2">
                <a:lumMod val="10000"/>
              </a:schemeClr>
            </a:solidFill>
            <a:latin typeface="Dubai Light" panose="020B0303030403030204" pitchFamily="34" charset="-78"/>
            <a:cs typeface="Dubai Light" panose="020B0303030403030204" pitchFamily="34" charset="-78"/>
          </a:endParaRPr>
        </a:p>
      </dgm:t>
    </dgm:pt>
    <dgm:pt modelId="{DA182B81-C6FE-4C8D-B15A-69980F179B86}" type="parTrans" cxnId="{F85ED6D7-983D-489E-87A5-6A9AD718E95C}">
      <dgm:prSet/>
      <dgm:spPr/>
      <dgm:t>
        <a:bodyPr/>
        <a:lstStyle/>
        <a:p>
          <a:endParaRPr lang="en-US" sz="2400">
            <a:latin typeface="Dubai Light" panose="020B0303030403030204" pitchFamily="34" charset="-78"/>
            <a:cs typeface="Dubai Light" panose="020B0303030403030204" pitchFamily="34" charset="-78"/>
          </a:endParaRPr>
        </a:p>
      </dgm:t>
    </dgm:pt>
    <dgm:pt modelId="{F1E99390-F353-4B1D-9C26-1D5636E73AD9}" type="sibTrans" cxnId="{F85ED6D7-983D-489E-87A5-6A9AD718E95C}">
      <dgm:prSet/>
      <dgm:spPr/>
      <dgm:t>
        <a:bodyPr/>
        <a:lstStyle/>
        <a:p>
          <a:endParaRPr lang="en-US" sz="2400">
            <a:latin typeface="Dubai Light" panose="020B0303030403030204" pitchFamily="34" charset="-78"/>
            <a:cs typeface="Dubai Light" panose="020B0303030403030204" pitchFamily="34" charset="-78"/>
          </a:endParaRPr>
        </a:p>
      </dgm:t>
    </dgm:pt>
    <dgm:pt modelId="{B9315E87-D32D-419C-AD37-C736A7CB8592}">
      <dgm:prSet phldrT="[نص]" custT="1"/>
      <dgm:spPr>
        <a:solidFill>
          <a:schemeClr val="accent2"/>
        </a:solidFill>
      </dgm:spPr>
      <dgm:t>
        <a:bodyPr/>
        <a:lstStyle/>
        <a:p>
          <a:r>
            <a:rPr lang="ar-SA" sz="2800" b="1" dirty="0">
              <a:latin typeface="Dubai Light" panose="020B0303030403030204" pitchFamily="34" charset="-78"/>
              <a:cs typeface="Dubai Light" panose="020B0303030403030204" pitchFamily="34" charset="-78"/>
            </a:rPr>
            <a:t>لا يجوز</a:t>
          </a:r>
          <a:endParaRPr lang="en-US" sz="2800" b="1" dirty="0">
            <a:latin typeface="Dubai Light" panose="020B0303030403030204" pitchFamily="34" charset="-78"/>
            <a:cs typeface="Dubai Light" panose="020B0303030403030204" pitchFamily="34" charset="-78"/>
          </a:endParaRPr>
        </a:p>
      </dgm:t>
    </dgm:pt>
    <dgm:pt modelId="{E2C998B2-9ED0-4469-80ED-42F30ED4626D}" type="parTrans" cxnId="{49F42ABA-4DD0-4C2C-8690-E9C1A91528A8}">
      <dgm:prSet custT="1"/>
      <dgm:spPr>
        <a:ln>
          <a:solidFill>
            <a:schemeClr val="tx1"/>
          </a:solidFill>
        </a:ln>
      </dgm:spPr>
      <dgm:t>
        <a:bodyPr/>
        <a:lstStyle/>
        <a:p>
          <a:endParaRPr lang="en-US" sz="2400">
            <a:latin typeface="Dubai Light" panose="020B0303030403030204" pitchFamily="34" charset="-78"/>
            <a:cs typeface="Dubai Light" panose="020B0303030403030204" pitchFamily="34" charset="-78"/>
          </a:endParaRPr>
        </a:p>
      </dgm:t>
    </dgm:pt>
    <dgm:pt modelId="{F648B36D-0048-41E9-B1D7-CEB17E47FEE3}" type="sibTrans" cxnId="{49F42ABA-4DD0-4C2C-8690-E9C1A91528A8}">
      <dgm:prSet/>
      <dgm:spPr/>
      <dgm:t>
        <a:bodyPr/>
        <a:lstStyle/>
        <a:p>
          <a:endParaRPr lang="en-US" sz="2400">
            <a:latin typeface="Dubai Light" panose="020B0303030403030204" pitchFamily="34" charset="-78"/>
            <a:cs typeface="Dubai Light" panose="020B0303030403030204" pitchFamily="34" charset="-78"/>
          </a:endParaRPr>
        </a:p>
      </dgm:t>
    </dgm:pt>
    <dgm:pt modelId="{E5BE6525-706A-415F-B984-4A6C57D18100}">
      <dgm:prSet phldrT="[نص]" custT="1"/>
      <dgm:spPr>
        <a:solidFill>
          <a:schemeClr val="accent2">
            <a:lumMod val="20000"/>
            <a:lumOff val="80000"/>
          </a:schemeClr>
        </a:solidFill>
      </dgm:spPr>
      <dgm:t>
        <a:bodyPr/>
        <a:lstStyle/>
        <a:p>
          <a:r>
            <a:rPr lang="ar-SA" sz="2400" b="1" dirty="0">
              <a:solidFill>
                <a:schemeClr val="bg2">
                  <a:lumMod val="10000"/>
                </a:schemeClr>
              </a:solidFill>
              <a:latin typeface="Dubai Light" panose="020B0303030403030204" pitchFamily="34" charset="-78"/>
              <a:cs typeface="Dubai Light" panose="020B0303030403030204" pitchFamily="34" charset="-78"/>
            </a:rPr>
            <a:t>لأن في ذلك نسبة الأمة إلى تضييع الحق والغفلة عنه، وهذا باطل قطعًا</a:t>
          </a:r>
          <a:endParaRPr lang="en-US" sz="2400" b="1" dirty="0">
            <a:solidFill>
              <a:schemeClr val="bg2">
                <a:lumMod val="10000"/>
              </a:schemeClr>
            </a:solidFill>
            <a:latin typeface="Dubai Light" panose="020B0303030403030204" pitchFamily="34" charset="-78"/>
            <a:cs typeface="Dubai Light" panose="020B0303030403030204" pitchFamily="34" charset="-78"/>
          </a:endParaRPr>
        </a:p>
      </dgm:t>
    </dgm:pt>
    <dgm:pt modelId="{658BD6D2-BE4A-4D42-9367-329DA7FD1DAB}" type="parTrans" cxnId="{10F210CD-752B-473C-9BD5-F4A00AE80A42}">
      <dgm:prSet custT="1"/>
      <dgm:spPr>
        <a:ln>
          <a:solidFill>
            <a:schemeClr val="tx1"/>
          </a:solidFill>
        </a:ln>
      </dgm:spPr>
      <dgm:t>
        <a:bodyPr/>
        <a:lstStyle/>
        <a:p>
          <a:endParaRPr lang="en-US" sz="2400">
            <a:latin typeface="Dubai Light" panose="020B0303030403030204" pitchFamily="34" charset="-78"/>
            <a:cs typeface="Dubai Light" panose="020B0303030403030204" pitchFamily="34" charset="-78"/>
          </a:endParaRPr>
        </a:p>
      </dgm:t>
    </dgm:pt>
    <dgm:pt modelId="{3A8FD83E-8C23-4919-985B-D2248C0894FA}" type="sibTrans" cxnId="{10F210CD-752B-473C-9BD5-F4A00AE80A42}">
      <dgm:prSet/>
      <dgm:spPr/>
      <dgm:t>
        <a:bodyPr/>
        <a:lstStyle/>
        <a:p>
          <a:endParaRPr lang="en-US" sz="2400">
            <a:latin typeface="Dubai Light" panose="020B0303030403030204" pitchFamily="34" charset="-78"/>
            <a:cs typeface="Dubai Light" panose="020B0303030403030204" pitchFamily="34" charset="-78"/>
          </a:endParaRPr>
        </a:p>
      </dgm:t>
    </dgm:pt>
    <dgm:pt modelId="{ECF65701-E425-4508-8A7F-E4D70DCDDEC3}">
      <dgm:prSet phldrT="[نص]" custT="1"/>
      <dgm:spPr>
        <a:solidFill>
          <a:schemeClr val="accent2">
            <a:lumMod val="20000"/>
            <a:lumOff val="80000"/>
          </a:schemeClr>
        </a:solidFill>
      </dgm:spPr>
      <dgm:t>
        <a:bodyPr/>
        <a:lstStyle/>
        <a:p>
          <a:r>
            <a:rPr lang="ar-SA" sz="2400" b="1" dirty="0">
              <a:solidFill>
                <a:schemeClr val="bg2">
                  <a:lumMod val="10000"/>
                </a:schemeClr>
              </a:solidFill>
              <a:latin typeface="Dubai Light" panose="020B0303030403030204" pitchFamily="34" charset="-78"/>
              <a:cs typeface="Dubai Light" panose="020B0303030403030204" pitchFamily="34" charset="-78"/>
            </a:rPr>
            <a:t>ولأن فيه الاعتقاد بخلو العصر عن قائم لله بحجته، وهذا باطل أيضًا</a:t>
          </a:r>
          <a:endParaRPr lang="en-US" sz="2400" b="1" dirty="0">
            <a:solidFill>
              <a:schemeClr val="bg2">
                <a:lumMod val="10000"/>
              </a:schemeClr>
            </a:solidFill>
            <a:latin typeface="Dubai Light" panose="020B0303030403030204" pitchFamily="34" charset="-78"/>
            <a:cs typeface="Dubai Light" panose="020B0303030403030204" pitchFamily="34" charset="-78"/>
          </a:endParaRPr>
        </a:p>
      </dgm:t>
    </dgm:pt>
    <dgm:pt modelId="{40CD3F0F-1EF5-4D43-A8DB-5D5FB9D29AD3}" type="parTrans" cxnId="{27479AF2-5D28-495E-B4B7-CDA366F41910}">
      <dgm:prSet custT="1"/>
      <dgm:spPr>
        <a:ln>
          <a:solidFill>
            <a:schemeClr val="tx1"/>
          </a:solidFill>
        </a:ln>
      </dgm:spPr>
      <dgm:t>
        <a:bodyPr/>
        <a:lstStyle/>
        <a:p>
          <a:endParaRPr lang="en-US" sz="2400">
            <a:latin typeface="Dubai Light" panose="020B0303030403030204" pitchFamily="34" charset="-78"/>
            <a:cs typeface="Dubai Light" panose="020B0303030403030204" pitchFamily="34" charset="-78"/>
          </a:endParaRPr>
        </a:p>
      </dgm:t>
    </dgm:pt>
    <dgm:pt modelId="{D10E2B37-3E65-486F-A14A-6302CA8ADCBC}" type="sibTrans" cxnId="{27479AF2-5D28-495E-B4B7-CDA366F41910}">
      <dgm:prSet/>
      <dgm:spPr/>
      <dgm:t>
        <a:bodyPr/>
        <a:lstStyle/>
        <a:p>
          <a:endParaRPr lang="en-US" sz="2400">
            <a:latin typeface="Dubai Light" panose="020B0303030403030204" pitchFamily="34" charset="-78"/>
            <a:cs typeface="Dubai Light" panose="020B0303030403030204" pitchFamily="34" charset="-78"/>
          </a:endParaRPr>
        </a:p>
      </dgm:t>
    </dgm:pt>
    <dgm:pt modelId="{ED1C5BA6-07DE-437F-9A06-3CECB29C80AB}" type="pres">
      <dgm:prSet presAssocID="{11D3F71C-7507-4F6A-BB7E-C6958C4D9E3F}" presName="diagram" presStyleCnt="0">
        <dgm:presLayoutVars>
          <dgm:chPref val="1"/>
          <dgm:dir val="rev"/>
          <dgm:animOne val="branch"/>
          <dgm:animLvl val="lvl"/>
          <dgm:resizeHandles val="exact"/>
        </dgm:presLayoutVars>
      </dgm:prSet>
      <dgm:spPr/>
      <dgm:t>
        <a:bodyPr/>
        <a:lstStyle/>
        <a:p>
          <a:endParaRPr lang="en-US"/>
        </a:p>
      </dgm:t>
    </dgm:pt>
    <dgm:pt modelId="{7C52D43B-D096-4A82-AA75-6CA4F77C7CB5}" type="pres">
      <dgm:prSet presAssocID="{5026E90B-E089-4F01-926A-A24C103DB50E}" presName="root1" presStyleCnt="0"/>
      <dgm:spPr/>
    </dgm:pt>
    <dgm:pt modelId="{6ADC4F34-E9FF-446D-9D91-D8C8C7F81675}" type="pres">
      <dgm:prSet presAssocID="{5026E90B-E089-4F01-926A-A24C103DB50E}" presName="LevelOneTextNode" presStyleLbl="node0" presStyleIdx="0" presStyleCnt="1" custScaleX="136019" custScaleY="194290">
        <dgm:presLayoutVars>
          <dgm:chPref val="3"/>
        </dgm:presLayoutVars>
      </dgm:prSet>
      <dgm:spPr>
        <a:prstGeom prst="round2DiagRect">
          <a:avLst/>
        </a:prstGeom>
      </dgm:spPr>
      <dgm:t>
        <a:bodyPr/>
        <a:lstStyle/>
        <a:p>
          <a:endParaRPr lang="en-US"/>
        </a:p>
      </dgm:t>
    </dgm:pt>
    <dgm:pt modelId="{52DBAB30-FEDA-4A00-8916-852C5EF7108D}" type="pres">
      <dgm:prSet presAssocID="{5026E90B-E089-4F01-926A-A24C103DB50E}" presName="level2hierChild" presStyleCnt="0"/>
      <dgm:spPr/>
    </dgm:pt>
    <dgm:pt modelId="{80CCB07C-2BDD-4E7B-8F54-4C6E52CB3160}" type="pres">
      <dgm:prSet presAssocID="{E2C998B2-9ED0-4469-80ED-42F30ED4626D}" presName="conn2-1" presStyleLbl="parChTrans1D2" presStyleIdx="0" presStyleCnt="1"/>
      <dgm:spPr/>
      <dgm:t>
        <a:bodyPr/>
        <a:lstStyle/>
        <a:p>
          <a:endParaRPr lang="en-US"/>
        </a:p>
      </dgm:t>
    </dgm:pt>
    <dgm:pt modelId="{58C044AA-2AAD-4598-86B6-1EF89AE41A22}" type="pres">
      <dgm:prSet presAssocID="{E2C998B2-9ED0-4469-80ED-42F30ED4626D}" presName="connTx" presStyleLbl="parChTrans1D2" presStyleIdx="0" presStyleCnt="1"/>
      <dgm:spPr/>
      <dgm:t>
        <a:bodyPr/>
        <a:lstStyle/>
        <a:p>
          <a:endParaRPr lang="en-US"/>
        </a:p>
      </dgm:t>
    </dgm:pt>
    <dgm:pt modelId="{57217DB4-F479-4FAE-8FF4-0D714B7EAB2A}" type="pres">
      <dgm:prSet presAssocID="{B9315E87-D32D-419C-AD37-C736A7CB8592}" presName="root2" presStyleCnt="0"/>
      <dgm:spPr/>
    </dgm:pt>
    <dgm:pt modelId="{DC4C8381-99A3-4C6F-B7F0-E71C38141165}" type="pres">
      <dgm:prSet presAssocID="{B9315E87-D32D-419C-AD37-C736A7CB8592}" presName="LevelTwoTextNode" presStyleLbl="node2" presStyleIdx="0" presStyleCnt="1" custScaleX="47243" custLinFactNeighborX="15858">
        <dgm:presLayoutVars>
          <dgm:chPref val="3"/>
        </dgm:presLayoutVars>
      </dgm:prSet>
      <dgm:spPr>
        <a:prstGeom prst="round2DiagRect">
          <a:avLst/>
        </a:prstGeom>
      </dgm:spPr>
      <dgm:t>
        <a:bodyPr/>
        <a:lstStyle/>
        <a:p>
          <a:endParaRPr lang="en-US"/>
        </a:p>
      </dgm:t>
    </dgm:pt>
    <dgm:pt modelId="{8E1B6494-AB22-42FA-BFEF-C1F427A56DC7}" type="pres">
      <dgm:prSet presAssocID="{B9315E87-D32D-419C-AD37-C736A7CB8592}" presName="level3hierChild" presStyleCnt="0"/>
      <dgm:spPr/>
    </dgm:pt>
    <dgm:pt modelId="{19A43775-749F-4B26-8627-59384AD39A19}" type="pres">
      <dgm:prSet presAssocID="{658BD6D2-BE4A-4D42-9367-329DA7FD1DAB}" presName="conn2-1" presStyleLbl="parChTrans1D3" presStyleIdx="0" presStyleCnt="2"/>
      <dgm:spPr/>
      <dgm:t>
        <a:bodyPr/>
        <a:lstStyle/>
        <a:p>
          <a:endParaRPr lang="en-US"/>
        </a:p>
      </dgm:t>
    </dgm:pt>
    <dgm:pt modelId="{522F05CD-D0FE-4470-A400-CAAE5092D533}" type="pres">
      <dgm:prSet presAssocID="{658BD6D2-BE4A-4D42-9367-329DA7FD1DAB}" presName="connTx" presStyleLbl="parChTrans1D3" presStyleIdx="0" presStyleCnt="2"/>
      <dgm:spPr/>
      <dgm:t>
        <a:bodyPr/>
        <a:lstStyle/>
        <a:p>
          <a:endParaRPr lang="en-US"/>
        </a:p>
      </dgm:t>
    </dgm:pt>
    <dgm:pt modelId="{F6767B89-6121-4A36-AD91-D4C43C2C9306}" type="pres">
      <dgm:prSet presAssocID="{E5BE6525-706A-415F-B984-4A6C57D18100}" presName="root2" presStyleCnt="0"/>
      <dgm:spPr/>
    </dgm:pt>
    <dgm:pt modelId="{08BB1397-9A23-4C12-B69D-A8DB2BFC7AE7}" type="pres">
      <dgm:prSet presAssocID="{E5BE6525-706A-415F-B984-4A6C57D18100}" presName="LevelTwoTextNode" presStyleLbl="node3" presStyleIdx="0" presStyleCnt="2" custScaleX="168759" custLinFactNeighborX="15858">
        <dgm:presLayoutVars>
          <dgm:chPref val="3"/>
        </dgm:presLayoutVars>
      </dgm:prSet>
      <dgm:spPr>
        <a:prstGeom prst="round2DiagRect">
          <a:avLst/>
        </a:prstGeom>
      </dgm:spPr>
      <dgm:t>
        <a:bodyPr/>
        <a:lstStyle/>
        <a:p>
          <a:endParaRPr lang="en-US"/>
        </a:p>
      </dgm:t>
    </dgm:pt>
    <dgm:pt modelId="{F6D2A530-3040-4984-8CF5-7A7883024813}" type="pres">
      <dgm:prSet presAssocID="{E5BE6525-706A-415F-B984-4A6C57D18100}" presName="level3hierChild" presStyleCnt="0"/>
      <dgm:spPr/>
    </dgm:pt>
    <dgm:pt modelId="{B45678EF-4142-4A5F-B201-D48BD00CC8EB}" type="pres">
      <dgm:prSet presAssocID="{40CD3F0F-1EF5-4D43-A8DB-5D5FB9D29AD3}" presName="conn2-1" presStyleLbl="parChTrans1D3" presStyleIdx="1" presStyleCnt="2"/>
      <dgm:spPr/>
      <dgm:t>
        <a:bodyPr/>
        <a:lstStyle/>
        <a:p>
          <a:endParaRPr lang="en-US"/>
        </a:p>
      </dgm:t>
    </dgm:pt>
    <dgm:pt modelId="{4161F059-F9A5-41B4-AB5C-69ABB86C30DF}" type="pres">
      <dgm:prSet presAssocID="{40CD3F0F-1EF5-4D43-A8DB-5D5FB9D29AD3}" presName="connTx" presStyleLbl="parChTrans1D3" presStyleIdx="1" presStyleCnt="2"/>
      <dgm:spPr/>
      <dgm:t>
        <a:bodyPr/>
        <a:lstStyle/>
        <a:p>
          <a:endParaRPr lang="en-US"/>
        </a:p>
      </dgm:t>
    </dgm:pt>
    <dgm:pt modelId="{41181159-F65F-4C3B-808E-E20164321DC8}" type="pres">
      <dgm:prSet presAssocID="{ECF65701-E425-4508-8A7F-E4D70DCDDEC3}" presName="root2" presStyleCnt="0"/>
      <dgm:spPr/>
    </dgm:pt>
    <dgm:pt modelId="{385C90C8-E51E-4B30-B1FE-214ADE3A5CA2}" type="pres">
      <dgm:prSet presAssocID="{ECF65701-E425-4508-8A7F-E4D70DCDDEC3}" presName="LevelTwoTextNode" presStyleLbl="node3" presStyleIdx="1" presStyleCnt="2" custScaleX="168759" custLinFactNeighborX="15858">
        <dgm:presLayoutVars>
          <dgm:chPref val="3"/>
        </dgm:presLayoutVars>
      </dgm:prSet>
      <dgm:spPr>
        <a:prstGeom prst="round2DiagRect">
          <a:avLst/>
        </a:prstGeom>
      </dgm:spPr>
      <dgm:t>
        <a:bodyPr/>
        <a:lstStyle/>
        <a:p>
          <a:endParaRPr lang="en-US"/>
        </a:p>
      </dgm:t>
    </dgm:pt>
    <dgm:pt modelId="{5FF9B2C8-F8EF-4160-9B2C-323575310153}" type="pres">
      <dgm:prSet presAssocID="{ECF65701-E425-4508-8A7F-E4D70DCDDEC3}" presName="level3hierChild" presStyleCnt="0"/>
      <dgm:spPr/>
    </dgm:pt>
  </dgm:ptLst>
  <dgm:cxnLst>
    <dgm:cxn modelId="{96C4FA8F-10C3-416A-844F-027EDD76B4ED}" type="presOf" srcId="{40CD3F0F-1EF5-4D43-A8DB-5D5FB9D29AD3}" destId="{B45678EF-4142-4A5F-B201-D48BD00CC8EB}" srcOrd="0" destOrd="0" presId="urn:microsoft.com/office/officeart/2005/8/layout/hierarchy2"/>
    <dgm:cxn modelId="{9948BF20-18E8-4897-8CDC-F3BEA38A715C}" type="presOf" srcId="{E2C998B2-9ED0-4469-80ED-42F30ED4626D}" destId="{58C044AA-2AAD-4598-86B6-1EF89AE41A22}" srcOrd="1" destOrd="0" presId="urn:microsoft.com/office/officeart/2005/8/layout/hierarchy2"/>
    <dgm:cxn modelId="{D3E3F6CB-CD73-40CA-BC22-E490481D2C24}" type="presOf" srcId="{40CD3F0F-1EF5-4D43-A8DB-5D5FB9D29AD3}" destId="{4161F059-F9A5-41B4-AB5C-69ABB86C30DF}" srcOrd="1" destOrd="0" presId="urn:microsoft.com/office/officeart/2005/8/layout/hierarchy2"/>
    <dgm:cxn modelId="{5019CB60-D41F-499A-829B-39D423683AA4}" type="presOf" srcId="{658BD6D2-BE4A-4D42-9367-329DA7FD1DAB}" destId="{522F05CD-D0FE-4470-A400-CAAE5092D533}" srcOrd="1" destOrd="0" presId="urn:microsoft.com/office/officeart/2005/8/layout/hierarchy2"/>
    <dgm:cxn modelId="{B39B7295-677B-4919-8EA4-C5D34887F24B}" type="presOf" srcId="{E2C998B2-9ED0-4469-80ED-42F30ED4626D}" destId="{80CCB07C-2BDD-4E7B-8F54-4C6E52CB3160}" srcOrd="0" destOrd="0" presId="urn:microsoft.com/office/officeart/2005/8/layout/hierarchy2"/>
    <dgm:cxn modelId="{114D47A0-5422-424D-A95B-87A72217267C}" type="presOf" srcId="{B9315E87-D32D-419C-AD37-C736A7CB8592}" destId="{DC4C8381-99A3-4C6F-B7F0-E71C38141165}" srcOrd="0" destOrd="0" presId="urn:microsoft.com/office/officeart/2005/8/layout/hierarchy2"/>
    <dgm:cxn modelId="{49F42ABA-4DD0-4C2C-8690-E9C1A91528A8}" srcId="{5026E90B-E089-4F01-926A-A24C103DB50E}" destId="{B9315E87-D32D-419C-AD37-C736A7CB8592}" srcOrd="0" destOrd="0" parTransId="{E2C998B2-9ED0-4469-80ED-42F30ED4626D}" sibTransId="{F648B36D-0048-41E9-B1D7-CEB17E47FEE3}"/>
    <dgm:cxn modelId="{E7758BDA-7ADD-408F-AE92-231B5A6BB14D}" type="presOf" srcId="{5026E90B-E089-4F01-926A-A24C103DB50E}" destId="{6ADC4F34-E9FF-446D-9D91-D8C8C7F81675}" srcOrd="0" destOrd="0" presId="urn:microsoft.com/office/officeart/2005/8/layout/hierarchy2"/>
    <dgm:cxn modelId="{1134740B-20B4-47E4-9ADB-1E6AC49C4BEC}" type="presOf" srcId="{E5BE6525-706A-415F-B984-4A6C57D18100}" destId="{08BB1397-9A23-4C12-B69D-A8DB2BFC7AE7}" srcOrd="0" destOrd="0" presId="urn:microsoft.com/office/officeart/2005/8/layout/hierarchy2"/>
    <dgm:cxn modelId="{10F210CD-752B-473C-9BD5-F4A00AE80A42}" srcId="{B9315E87-D32D-419C-AD37-C736A7CB8592}" destId="{E5BE6525-706A-415F-B984-4A6C57D18100}" srcOrd="0" destOrd="0" parTransId="{658BD6D2-BE4A-4D42-9367-329DA7FD1DAB}" sibTransId="{3A8FD83E-8C23-4919-985B-D2248C0894FA}"/>
    <dgm:cxn modelId="{F85ED6D7-983D-489E-87A5-6A9AD718E95C}" srcId="{11D3F71C-7507-4F6A-BB7E-C6958C4D9E3F}" destId="{5026E90B-E089-4F01-926A-A24C103DB50E}" srcOrd="0" destOrd="0" parTransId="{DA182B81-C6FE-4C8D-B15A-69980F179B86}" sibTransId="{F1E99390-F353-4B1D-9C26-1D5636E73AD9}"/>
    <dgm:cxn modelId="{EE4DC1F7-FEE6-4A72-A902-32A9FDFFBDE5}" type="presOf" srcId="{658BD6D2-BE4A-4D42-9367-329DA7FD1DAB}" destId="{19A43775-749F-4B26-8627-59384AD39A19}" srcOrd="0" destOrd="0" presId="urn:microsoft.com/office/officeart/2005/8/layout/hierarchy2"/>
    <dgm:cxn modelId="{8373AB3D-8EC4-4E0B-86C7-ED200B62A6E7}" type="presOf" srcId="{ECF65701-E425-4508-8A7F-E4D70DCDDEC3}" destId="{385C90C8-E51E-4B30-B1FE-214ADE3A5CA2}" srcOrd="0" destOrd="0" presId="urn:microsoft.com/office/officeart/2005/8/layout/hierarchy2"/>
    <dgm:cxn modelId="{27479AF2-5D28-495E-B4B7-CDA366F41910}" srcId="{B9315E87-D32D-419C-AD37-C736A7CB8592}" destId="{ECF65701-E425-4508-8A7F-E4D70DCDDEC3}" srcOrd="1" destOrd="0" parTransId="{40CD3F0F-1EF5-4D43-A8DB-5D5FB9D29AD3}" sibTransId="{D10E2B37-3E65-486F-A14A-6302CA8ADCBC}"/>
    <dgm:cxn modelId="{2D8AEC69-DF21-48E0-8E6F-00B942C767AB}" type="presOf" srcId="{11D3F71C-7507-4F6A-BB7E-C6958C4D9E3F}" destId="{ED1C5BA6-07DE-437F-9A06-3CECB29C80AB}" srcOrd="0" destOrd="0" presId="urn:microsoft.com/office/officeart/2005/8/layout/hierarchy2"/>
    <dgm:cxn modelId="{EDA1DC92-CC56-4E0A-A57D-24B53DF8148C}" type="presParOf" srcId="{ED1C5BA6-07DE-437F-9A06-3CECB29C80AB}" destId="{7C52D43B-D096-4A82-AA75-6CA4F77C7CB5}" srcOrd="0" destOrd="0" presId="urn:microsoft.com/office/officeart/2005/8/layout/hierarchy2"/>
    <dgm:cxn modelId="{E2D0FDC1-BF52-4A35-B72E-34D8D8E26731}" type="presParOf" srcId="{7C52D43B-D096-4A82-AA75-6CA4F77C7CB5}" destId="{6ADC4F34-E9FF-446D-9D91-D8C8C7F81675}" srcOrd="0" destOrd="0" presId="urn:microsoft.com/office/officeart/2005/8/layout/hierarchy2"/>
    <dgm:cxn modelId="{E02A5F01-11B3-4882-8981-6320FAB7A315}" type="presParOf" srcId="{7C52D43B-D096-4A82-AA75-6CA4F77C7CB5}" destId="{52DBAB30-FEDA-4A00-8916-852C5EF7108D}" srcOrd="1" destOrd="0" presId="urn:microsoft.com/office/officeart/2005/8/layout/hierarchy2"/>
    <dgm:cxn modelId="{14948853-8456-4858-AF2C-D830DAB8F1C5}" type="presParOf" srcId="{52DBAB30-FEDA-4A00-8916-852C5EF7108D}" destId="{80CCB07C-2BDD-4E7B-8F54-4C6E52CB3160}" srcOrd="0" destOrd="0" presId="urn:microsoft.com/office/officeart/2005/8/layout/hierarchy2"/>
    <dgm:cxn modelId="{CB815224-CF84-4B3A-92C4-6232FB1CCA67}" type="presParOf" srcId="{80CCB07C-2BDD-4E7B-8F54-4C6E52CB3160}" destId="{58C044AA-2AAD-4598-86B6-1EF89AE41A22}" srcOrd="0" destOrd="0" presId="urn:microsoft.com/office/officeart/2005/8/layout/hierarchy2"/>
    <dgm:cxn modelId="{FE9A3B9F-4894-4092-B0C7-988AA35E8EB0}" type="presParOf" srcId="{52DBAB30-FEDA-4A00-8916-852C5EF7108D}" destId="{57217DB4-F479-4FAE-8FF4-0D714B7EAB2A}" srcOrd="1" destOrd="0" presId="urn:microsoft.com/office/officeart/2005/8/layout/hierarchy2"/>
    <dgm:cxn modelId="{EC042F15-97E9-4FB7-A283-D740EA2E756A}" type="presParOf" srcId="{57217DB4-F479-4FAE-8FF4-0D714B7EAB2A}" destId="{DC4C8381-99A3-4C6F-B7F0-E71C38141165}" srcOrd="0" destOrd="0" presId="urn:microsoft.com/office/officeart/2005/8/layout/hierarchy2"/>
    <dgm:cxn modelId="{27127306-9944-468F-9438-FC825120BB92}" type="presParOf" srcId="{57217DB4-F479-4FAE-8FF4-0D714B7EAB2A}" destId="{8E1B6494-AB22-42FA-BFEF-C1F427A56DC7}" srcOrd="1" destOrd="0" presId="urn:microsoft.com/office/officeart/2005/8/layout/hierarchy2"/>
    <dgm:cxn modelId="{5F179EBA-043D-44E6-B31C-2598887F0E14}" type="presParOf" srcId="{8E1B6494-AB22-42FA-BFEF-C1F427A56DC7}" destId="{19A43775-749F-4B26-8627-59384AD39A19}" srcOrd="0" destOrd="0" presId="urn:microsoft.com/office/officeart/2005/8/layout/hierarchy2"/>
    <dgm:cxn modelId="{74EF2519-7DC9-4193-B849-005A0D1770E5}" type="presParOf" srcId="{19A43775-749F-4B26-8627-59384AD39A19}" destId="{522F05CD-D0FE-4470-A400-CAAE5092D533}" srcOrd="0" destOrd="0" presId="urn:microsoft.com/office/officeart/2005/8/layout/hierarchy2"/>
    <dgm:cxn modelId="{E476B624-7842-4FB4-913E-CB0E62B68774}" type="presParOf" srcId="{8E1B6494-AB22-42FA-BFEF-C1F427A56DC7}" destId="{F6767B89-6121-4A36-AD91-D4C43C2C9306}" srcOrd="1" destOrd="0" presId="urn:microsoft.com/office/officeart/2005/8/layout/hierarchy2"/>
    <dgm:cxn modelId="{0A4ABA1E-0D50-462F-BB9C-D2857C8E2484}" type="presParOf" srcId="{F6767B89-6121-4A36-AD91-D4C43C2C9306}" destId="{08BB1397-9A23-4C12-B69D-A8DB2BFC7AE7}" srcOrd="0" destOrd="0" presId="urn:microsoft.com/office/officeart/2005/8/layout/hierarchy2"/>
    <dgm:cxn modelId="{48E3D01C-C802-4FB1-8002-1EEA982291F8}" type="presParOf" srcId="{F6767B89-6121-4A36-AD91-D4C43C2C9306}" destId="{F6D2A530-3040-4984-8CF5-7A7883024813}" srcOrd="1" destOrd="0" presId="urn:microsoft.com/office/officeart/2005/8/layout/hierarchy2"/>
    <dgm:cxn modelId="{1F2C12BC-E0EE-4141-B32C-AC487A6349E4}" type="presParOf" srcId="{8E1B6494-AB22-42FA-BFEF-C1F427A56DC7}" destId="{B45678EF-4142-4A5F-B201-D48BD00CC8EB}" srcOrd="2" destOrd="0" presId="urn:microsoft.com/office/officeart/2005/8/layout/hierarchy2"/>
    <dgm:cxn modelId="{22FC40C9-1F34-4431-839A-DB43F9A252F6}" type="presParOf" srcId="{B45678EF-4142-4A5F-B201-D48BD00CC8EB}" destId="{4161F059-F9A5-41B4-AB5C-69ABB86C30DF}" srcOrd="0" destOrd="0" presId="urn:microsoft.com/office/officeart/2005/8/layout/hierarchy2"/>
    <dgm:cxn modelId="{E7F78207-CCDC-4C90-A12F-6C9796320F4E}" type="presParOf" srcId="{8E1B6494-AB22-42FA-BFEF-C1F427A56DC7}" destId="{41181159-F65F-4C3B-808E-E20164321DC8}" srcOrd="3" destOrd="0" presId="urn:microsoft.com/office/officeart/2005/8/layout/hierarchy2"/>
    <dgm:cxn modelId="{BDD78F0B-069B-44B9-B64C-5538EAE8E482}" type="presParOf" srcId="{41181159-F65F-4C3B-808E-E20164321DC8}" destId="{385C90C8-E51E-4B30-B1FE-214ADE3A5CA2}" srcOrd="0" destOrd="0" presId="urn:microsoft.com/office/officeart/2005/8/layout/hierarchy2"/>
    <dgm:cxn modelId="{B8B47762-BC08-4E2F-8B5B-D48C32FCC71B}" type="presParOf" srcId="{41181159-F65F-4C3B-808E-E20164321DC8}" destId="{5FF9B2C8-F8EF-4160-9B2C-323575310153}" srcOrd="1" destOrd="0" presId="urn:microsoft.com/office/officeart/2005/8/layout/hierarchy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1D3F71C-7507-4F6A-BB7E-C6958C4D9E3F}"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5026E90B-E089-4F01-926A-A24C103DB50E}">
      <dgm:prSet phldrT="[نص]" custT="1"/>
      <dgm:spPr>
        <a:solidFill>
          <a:srgbClr val="22B8CB"/>
        </a:solidFill>
        <a:ln w="12700" cap="flat" cmpd="sng" algn="ctr">
          <a:solidFill>
            <a:prstClr val="white">
              <a:hueOff val="0"/>
              <a:satOff val="0"/>
              <a:lumOff val="0"/>
              <a:alphaOff val="0"/>
            </a:prstClr>
          </a:solidFill>
          <a:prstDash val="solid"/>
          <a:miter lim="800000"/>
        </a:ln>
        <a:effectLst/>
      </dgm:spPr>
      <dgm:t>
        <a:bodyPr spcFirstLastPara="0" vert="horz" wrap="square" lIns="17780" tIns="17780" rIns="17780" bIns="17780" numCol="1" spcCol="1270" anchor="ctr" anchorCtr="0"/>
        <a:lstStyle/>
        <a:p>
          <a:r>
            <a:rPr lang="ar-SA" sz="2800" b="1" kern="1200" dirty="0">
              <a:solidFill>
                <a:prstClr val="white"/>
              </a:solidFill>
              <a:latin typeface="Dubai Light" panose="020B0303030403030204" pitchFamily="34" charset="-78"/>
              <a:ea typeface="+mn-ea"/>
              <a:cs typeface="Dubai Light" panose="020B0303030403030204" pitchFamily="34" charset="-78"/>
            </a:rPr>
            <a:t>لا</a:t>
          </a:r>
          <a:r>
            <a:rPr lang="ar-SA" sz="2800" b="1" kern="1200" dirty="0">
              <a:solidFill>
                <a:schemeClr val="bg2">
                  <a:lumMod val="10000"/>
                </a:schemeClr>
              </a:solidFill>
              <a:latin typeface="Dubai Light" panose="020B0303030403030204" pitchFamily="34" charset="-78"/>
              <a:cs typeface="Dubai Light" panose="020B0303030403030204" pitchFamily="34" charset="-78"/>
            </a:rPr>
            <a:t> </a:t>
          </a:r>
          <a:r>
            <a:rPr lang="ar-SA" sz="2800" b="1" kern="1200" dirty="0">
              <a:solidFill>
                <a:schemeClr val="bg1"/>
              </a:solidFill>
              <a:latin typeface="Dubai Light" panose="020B0303030403030204" pitchFamily="34" charset="-78"/>
              <a:cs typeface="Dubai Light" panose="020B0303030403030204" pitchFamily="34" charset="-78"/>
            </a:rPr>
            <a:t>يعد من هذه المسألة</a:t>
          </a:r>
          <a:endParaRPr lang="en-US" sz="2800" b="1" kern="1200" dirty="0">
            <a:solidFill>
              <a:schemeClr val="bg1"/>
            </a:solidFill>
            <a:latin typeface="Dubai Light" panose="020B0303030403030204" pitchFamily="34" charset="-78"/>
            <a:cs typeface="Dubai Light" panose="020B0303030403030204" pitchFamily="34" charset="-78"/>
          </a:endParaRPr>
        </a:p>
      </dgm:t>
    </dgm:pt>
    <dgm:pt modelId="{DA182B81-C6FE-4C8D-B15A-69980F179B86}" type="parTrans" cxnId="{F85ED6D7-983D-489E-87A5-6A9AD718E95C}">
      <dgm:prSet/>
      <dgm:spPr/>
      <dgm:t>
        <a:bodyPr/>
        <a:lstStyle/>
        <a:p>
          <a:endParaRPr lang="en-US" sz="2400">
            <a:latin typeface="Dubai Light" panose="020B0303030403030204" pitchFamily="34" charset="-78"/>
            <a:cs typeface="Dubai Light" panose="020B0303030403030204" pitchFamily="34" charset="-78"/>
          </a:endParaRPr>
        </a:p>
      </dgm:t>
    </dgm:pt>
    <dgm:pt modelId="{F1E99390-F353-4B1D-9C26-1D5636E73AD9}" type="sibTrans" cxnId="{F85ED6D7-983D-489E-87A5-6A9AD718E95C}">
      <dgm:prSet/>
      <dgm:spPr/>
      <dgm:t>
        <a:bodyPr/>
        <a:lstStyle/>
        <a:p>
          <a:endParaRPr lang="en-US" sz="2400">
            <a:latin typeface="Dubai Light" panose="020B0303030403030204" pitchFamily="34" charset="-78"/>
            <a:cs typeface="Dubai Light" panose="020B0303030403030204" pitchFamily="34" charset="-78"/>
          </a:endParaRPr>
        </a:p>
      </dgm:t>
    </dgm:pt>
    <dgm:pt modelId="{A31D93A5-F754-4D81-8E92-1E9CEEA6FF59}">
      <dgm:prSet custT="1"/>
      <dgm:spPr>
        <a:solidFill>
          <a:srgbClr val="22B8CB">
            <a:lumMod val="20000"/>
            <a:lumOff val="80000"/>
          </a:srgbClr>
        </a:solidFill>
        <a:ln w="12700" cap="flat" cmpd="sng" algn="ctr">
          <a:solidFill>
            <a:prstClr val="white">
              <a:hueOff val="0"/>
              <a:satOff val="0"/>
              <a:lumOff val="0"/>
              <a:alphaOff val="0"/>
            </a:prstClr>
          </a:solidFill>
          <a:prstDash val="solid"/>
          <a:miter lim="800000"/>
        </a:ln>
        <a:effectLst/>
      </dgm:spPr>
      <dgm:t>
        <a:bodyPr spcFirstLastPara="0" vert="horz" wrap="square" lIns="15240" tIns="15240" rIns="15240" bIns="15240" numCol="1" spcCol="1270" anchor="ctr" anchorCtr="0"/>
        <a:lstStyle/>
        <a:p>
          <a:pPr marL="0" lvl="0" indent="0" algn="ctr" defTabSz="1066800">
            <a:lnSpc>
              <a:spcPct val="90000"/>
            </a:lnSpc>
            <a:spcBef>
              <a:spcPct val="0"/>
            </a:spcBef>
            <a:spcAft>
              <a:spcPct val="35000"/>
            </a:spcAft>
            <a:buNone/>
          </a:pPr>
          <a:r>
            <a:rPr lang="ar-SA" sz="2400" b="1" kern="1200" dirty="0">
              <a:solidFill>
                <a:srgbClr val="E7E6E6">
                  <a:lumMod val="10000"/>
                </a:srgbClr>
              </a:solidFill>
              <a:latin typeface="Dubai Light" panose="020B0303030403030204" pitchFamily="34" charset="-78"/>
              <a:ea typeface="+mn-ea"/>
              <a:cs typeface="Dubai Light" panose="020B0303030403030204" pitchFamily="34" charset="-78"/>
            </a:rPr>
            <a:t>إحداث تفصيل لا يرفع الاتفاق السابق</a:t>
          </a:r>
          <a:endParaRPr lang="en-US" sz="2400" b="1" kern="1200" dirty="0">
            <a:solidFill>
              <a:srgbClr val="E7E6E6">
                <a:lumMod val="10000"/>
              </a:srgbClr>
            </a:solidFill>
            <a:latin typeface="Dubai Light" panose="020B0303030403030204" pitchFamily="34" charset="-78"/>
            <a:ea typeface="+mn-ea"/>
            <a:cs typeface="Dubai Light" panose="020B0303030403030204" pitchFamily="34" charset="-78"/>
          </a:endParaRPr>
        </a:p>
      </dgm:t>
    </dgm:pt>
    <dgm:pt modelId="{7210B558-2C2E-4AAB-BB3F-C5D7EF983C2F}" type="parTrans" cxnId="{6BBF0D7C-BCB8-41A4-A022-9302046CFBB5}">
      <dgm:prSet/>
      <dgm:spPr>
        <a:ln>
          <a:solidFill>
            <a:schemeClr val="tx1"/>
          </a:solidFill>
        </a:ln>
      </dgm:spPr>
      <dgm:t>
        <a:bodyPr/>
        <a:lstStyle/>
        <a:p>
          <a:endParaRPr lang="en-US"/>
        </a:p>
      </dgm:t>
    </dgm:pt>
    <dgm:pt modelId="{773C9E9F-1B35-4564-B457-EBB45710C542}" type="sibTrans" cxnId="{6BBF0D7C-BCB8-41A4-A022-9302046CFBB5}">
      <dgm:prSet/>
      <dgm:spPr/>
      <dgm:t>
        <a:bodyPr/>
        <a:lstStyle/>
        <a:p>
          <a:endParaRPr lang="en-US"/>
        </a:p>
      </dgm:t>
    </dgm:pt>
    <dgm:pt modelId="{54C28CCC-1E6D-4040-A925-E964B07559BE}">
      <dgm:prSet custT="1"/>
      <dgm:spPr>
        <a:solidFill>
          <a:srgbClr val="22B8CB">
            <a:lumMod val="20000"/>
            <a:lumOff val="80000"/>
          </a:srgbClr>
        </a:solidFill>
        <a:ln w="12700" cap="flat" cmpd="sng" algn="ctr">
          <a:solidFill>
            <a:prstClr val="white">
              <a:hueOff val="0"/>
              <a:satOff val="0"/>
              <a:lumOff val="0"/>
              <a:alphaOff val="0"/>
            </a:prstClr>
          </a:solidFill>
          <a:prstDash val="solid"/>
          <a:miter lim="800000"/>
        </a:ln>
        <a:effectLst/>
      </dgm:spPr>
      <dgm:t>
        <a:bodyPr spcFirstLastPara="0" vert="horz" wrap="square" lIns="15240" tIns="15240" rIns="15240" bIns="15240" numCol="1" spcCol="1270" anchor="ctr" anchorCtr="0"/>
        <a:lstStyle/>
        <a:p>
          <a:pPr marL="0" lvl="0" indent="0" algn="ctr" defTabSz="1066800">
            <a:lnSpc>
              <a:spcPct val="90000"/>
            </a:lnSpc>
            <a:spcBef>
              <a:spcPct val="0"/>
            </a:spcBef>
            <a:spcAft>
              <a:spcPct val="35000"/>
            </a:spcAft>
            <a:buNone/>
          </a:pPr>
          <a:r>
            <a:rPr lang="ar-SA" sz="2400" b="1" kern="1200" dirty="0">
              <a:solidFill>
                <a:srgbClr val="E7E6E6">
                  <a:lumMod val="10000"/>
                </a:srgbClr>
              </a:solidFill>
              <a:latin typeface="Dubai Light" panose="020B0303030403030204" pitchFamily="34" charset="-78"/>
              <a:ea typeface="+mn-ea"/>
              <a:cs typeface="Dubai Light" panose="020B0303030403030204" pitchFamily="34" charset="-78"/>
            </a:rPr>
            <a:t>إحداث دليل جديد فيها</a:t>
          </a:r>
          <a:endParaRPr lang="en-US" sz="2400" b="1" kern="1200" dirty="0">
            <a:solidFill>
              <a:srgbClr val="E7E6E6">
                <a:lumMod val="10000"/>
              </a:srgbClr>
            </a:solidFill>
            <a:latin typeface="Dubai Light" panose="020B0303030403030204" pitchFamily="34" charset="-78"/>
            <a:ea typeface="+mn-ea"/>
            <a:cs typeface="Dubai Light" panose="020B0303030403030204" pitchFamily="34" charset="-78"/>
          </a:endParaRPr>
        </a:p>
      </dgm:t>
    </dgm:pt>
    <dgm:pt modelId="{CAF8FF8F-7DDD-4A85-BB4C-8951982472D3}" type="parTrans" cxnId="{36BCCA7E-42A1-46DF-BFE9-0081A24294CC}">
      <dgm:prSet/>
      <dgm:spPr>
        <a:ln>
          <a:solidFill>
            <a:schemeClr val="tx1"/>
          </a:solidFill>
        </a:ln>
      </dgm:spPr>
      <dgm:t>
        <a:bodyPr/>
        <a:lstStyle/>
        <a:p>
          <a:endParaRPr lang="en-US"/>
        </a:p>
      </dgm:t>
    </dgm:pt>
    <dgm:pt modelId="{4CAED33B-02D4-421A-80DD-2815BF1CD627}" type="sibTrans" cxnId="{36BCCA7E-42A1-46DF-BFE9-0081A24294CC}">
      <dgm:prSet/>
      <dgm:spPr/>
      <dgm:t>
        <a:bodyPr/>
        <a:lstStyle/>
        <a:p>
          <a:endParaRPr lang="en-US"/>
        </a:p>
      </dgm:t>
    </dgm:pt>
    <dgm:pt modelId="{ED1C5BA6-07DE-437F-9A06-3CECB29C80AB}" type="pres">
      <dgm:prSet presAssocID="{11D3F71C-7507-4F6A-BB7E-C6958C4D9E3F}" presName="diagram" presStyleCnt="0">
        <dgm:presLayoutVars>
          <dgm:chPref val="1"/>
          <dgm:dir val="rev"/>
          <dgm:animOne val="branch"/>
          <dgm:animLvl val="lvl"/>
          <dgm:resizeHandles val="exact"/>
        </dgm:presLayoutVars>
      </dgm:prSet>
      <dgm:spPr/>
      <dgm:t>
        <a:bodyPr/>
        <a:lstStyle/>
        <a:p>
          <a:endParaRPr lang="en-US"/>
        </a:p>
      </dgm:t>
    </dgm:pt>
    <dgm:pt modelId="{7C52D43B-D096-4A82-AA75-6CA4F77C7CB5}" type="pres">
      <dgm:prSet presAssocID="{5026E90B-E089-4F01-926A-A24C103DB50E}" presName="root1" presStyleCnt="0"/>
      <dgm:spPr/>
    </dgm:pt>
    <dgm:pt modelId="{6ADC4F34-E9FF-446D-9D91-D8C8C7F81675}" type="pres">
      <dgm:prSet presAssocID="{5026E90B-E089-4F01-926A-A24C103DB50E}" presName="LevelOneTextNode" presStyleLbl="node0" presStyleIdx="0" presStyleCnt="1" custScaleX="164826" custScaleY="162367">
        <dgm:presLayoutVars>
          <dgm:chPref val="3"/>
        </dgm:presLayoutVars>
      </dgm:prSet>
      <dgm:spPr>
        <a:xfrm>
          <a:off x="6028039" y="170207"/>
          <a:ext cx="2118560" cy="1043477"/>
        </a:xfrm>
        <a:prstGeom prst="round2DiagRect">
          <a:avLst/>
        </a:prstGeom>
      </dgm:spPr>
      <dgm:t>
        <a:bodyPr/>
        <a:lstStyle/>
        <a:p>
          <a:endParaRPr lang="en-US"/>
        </a:p>
      </dgm:t>
    </dgm:pt>
    <dgm:pt modelId="{52DBAB30-FEDA-4A00-8916-852C5EF7108D}" type="pres">
      <dgm:prSet presAssocID="{5026E90B-E089-4F01-926A-A24C103DB50E}" presName="level2hierChild" presStyleCnt="0"/>
      <dgm:spPr/>
    </dgm:pt>
    <dgm:pt modelId="{B75BA16C-CBA2-42F7-AF9E-39A87512B07F}" type="pres">
      <dgm:prSet presAssocID="{7210B558-2C2E-4AAB-BB3F-C5D7EF983C2F}" presName="conn2-1" presStyleLbl="parChTrans1D2" presStyleIdx="0" presStyleCnt="2"/>
      <dgm:spPr/>
      <dgm:t>
        <a:bodyPr/>
        <a:lstStyle/>
        <a:p>
          <a:endParaRPr lang="en-US"/>
        </a:p>
      </dgm:t>
    </dgm:pt>
    <dgm:pt modelId="{02F9F159-B7A2-4EF6-8A81-13D18CC4E39A}" type="pres">
      <dgm:prSet presAssocID="{7210B558-2C2E-4AAB-BB3F-C5D7EF983C2F}" presName="connTx" presStyleLbl="parChTrans1D2" presStyleIdx="0" presStyleCnt="2"/>
      <dgm:spPr/>
      <dgm:t>
        <a:bodyPr/>
        <a:lstStyle/>
        <a:p>
          <a:endParaRPr lang="en-US"/>
        </a:p>
      </dgm:t>
    </dgm:pt>
    <dgm:pt modelId="{1B608506-8A07-42E3-A8B0-B816C413A3C1}" type="pres">
      <dgm:prSet presAssocID="{A31D93A5-F754-4D81-8E92-1E9CEEA6FF59}" presName="root2" presStyleCnt="0"/>
      <dgm:spPr/>
    </dgm:pt>
    <dgm:pt modelId="{89CB62F6-F7B1-4674-802D-BE9F4E8ED9B1}" type="pres">
      <dgm:prSet presAssocID="{A31D93A5-F754-4D81-8E92-1E9CEEA6FF59}" presName="LevelTwoTextNode" presStyleLbl="node2" presStyleIdx="0" presStyleCnt="2" custScaleX="340397">
        <dgm:presLayoutVars>
          <dgm:chPref val="3"/>
        </dgm:presLayoutVars>
      </dgm:prSet>
      <dgm:spPr>
        <a:xfrm>
          <a:off x="2577836" y="1080"/>
          <a:ext cx="2339496" cy="642665"/>
        </a:xfrm>
        <a:prstGeom prst="round2DiagRect">
          <a:avLst/>
        </a:prstGeom>
      </dgm:spPr>
      <dgm:t>
        <a:bodyPr/>
        <a:lstStyle/>
        <a:p>
          <a:endParaRPr lang="en-US"/>
        </a:p>
      </dgm:t>
    </dgm:pt>
    <dgm:pt modelId="{E9028AA1-8054-41E2-A19D-58BF890C110E}" type="pres">
      <dgm:prSet presAssocID="{A31D93A5-F754-4D81-8E92-1E9CEEA6FF59}" presName="level3hierChild" presStyleCnt="0"/>
      <dgm:spPr/>
    </dgm:pt>
    <dgm:pt modelId="{6F86B765-18A6-4409-A5BE-A2237DB7285A}" type="pres">
      <dgm:prSet presAssocID="{CAF8FF8F-7DDD-4A85-BB4C-8951982472D3}" presName="conn2-1" presStyleLbl="parChTrans1D2" presStyleIdx="1" presStyleCnt="2"/>
      <dgm:spPr/>
      <dgm:t>
        <a:bodyPr/>
        <a:lstStyle/>
        <a:p>
          <a:endParaRPr lang="en-US"/>
        </a:p>
      </dgm:t>
    </dgm:pt>
    <dgm:pt modelId="{99056B1B-F812-41CA-833A-04DF75A1AD5F}" type="pres">
      <dgm:prSet presAssocID="{CAF8FF8F-7DDD-4A85-BB4C-8951982472D3}" presName="connTx" presStyleLbl="parChTrans1D2" presStyleIdx="1" presStyleCnt="2"/>
      <dgm:spPr/>
      <dgm:t>
        <a:bodyPr/>
        <a:lstStyle/>
        <a:p>
          <a:endParaRPr lang="en-US"/>
        </a:p>
      </dgm:t>
    </dgm:pt>
    <dgm:pt modelId="{DFF678C3-2702-47B5-9F9E-CDD558A18F47}" type="pres">
      <dgm:prSet presAssocID="{54C28CCC-1E6D-4040-A925-E964B07559BE}" presName="root2" presStyleCnt="0"/>
      <dgm:spPr/>
    </dgm:pt>
    <dgm:pt modelId="{32AF1967-1D32-4D8F-8550-00D18E5C5B89}" type="pres">
      <dgm:prSet presAssocID="{54C28CCC-1E6D-4040-A925-E964B07559BE}" presName="LevelTwoTextNode" presStyleLbl="node2" presStyleIdx="1" presStyleCnt="2" custScaleX="340397">
        <dgm:presLayoutVars>
          <dgm:chPref val="3"/>
        </dgm:presLayoutVars>
      </dgm:prSet>
      <dgm:spPr>
        <a:xfrm>
          <a:off x="2577836" y="740146"/>
          <a:ext cx="2339496" cy="642665"/>
        </a:xfrm>
        <a:prstGeom prst="round2DiagRect">
          <a:avLst/>
        </a:prstGeom>
      </dgm:spPr>
      <dgm:t>
        <a:bodyPr/>
        <a:lstStyle/>
        <a:p>
          <a:endParaRPr lang="en-US"/>
        </a:p>
      </dgm:t>
    </dgm:pt>
    <dgm:pt modelId="{1160F52A-54DB-41F2-9606-B1829572EE2F}" type="pres">
      <dgm:prSet presAssocID="{54C28CCC-1E6D-4040-A925-E964B07559BE}" presName="level3hierChild" presStyleCnt="0"/>
      <dgm:spPr/>
    </dgm:pt>
  </dgm:ptLst>
  <dgm:cxnLst>
    <dgm:cxn modelId="{CF797E2D-08FC-4AA7-8191-036E7CF2490B}" type="presOf" srcId="{7210B558-2C2E-4AAB-BB3F-C5D7EF983C2F}" destId="{02F9F159-B7A2-4EF6-8A81-13D18CC4E39A}" srcOrd="1" destOrd="0" presId="urn:microsoft.com/office/officeart/2005/8/layout/hierarchy2"/>
    <dgm:cxn modelId="{F85ED6D7-983D-489E-87A5-6A9AD718E95C}" srcId="{11D3F71C-7507-4F6A-BB7E-C6958C4D9E3F}" destId="{5026E90B-E089-4F01-926A-A24C103DB50E}" srcOrd="0" destOrd="0" parTransId="{DA182B81-C6FE-4C8D-B15A-69980F179B86}" sibTransId="{F1E99390-F353-4B1D-9C26-1D5636E73AD9}"/>
    <dgm:cxn modelId="{328CEAFB-802D-446B-8D4D-E456B6C9DF36}" type="presOf" srcId="{CAF8FF8F-7DDD-4A85-BB4C-8951982472D3}" destId="{99056B1B-F812-41CA-833A-04DF75A1AD5F}" srcOrd="1" destOrd="0" presId="urn:microsoft.com/office/officeart/2005/8/layout/hierarchy2"/>
    <dgm:cxn modelId="{40F51A1C-038C-46A7-B759-8B10A94FFE4C}" type="presOf" srcId="{7210B558-2C2E-4AAB-BB3F-C5D7EF983C2F}" destId="{B75BA16C-CBA2-42F7-AF9E-39A87512B07F}" srcOrd="0" destOrd="0" presId="urn:microsoft.com/office/officeart/2005/8/layout/hierarchy2"/>
    <dgm:cxn modelId="{6BBF0D7C-BCB8-41A4-A022-9302046CFBB5}" srcId="{5026E90B-E089-4F01-926A-A24C103DB50E}" destId="{A31D93A5-F754-4D81-8E92-1E9CEEA6FF59}" srcOrd="0" destOrd="0" parTransId="{7210B558-2C2E-4AAB-BB3F-C5D7EF983C2F}" sibTransId="{773C9E9F-1B35-4564-B457-EBB45710C542}"/>
    <dgm:cxn modelId="{38227FE4-42DE-4BD1-AD13-EFCAF2D02E12}" type="presOf" srcId="{A31D93A5-F754-4D81-8E92-1E9CEEA6FF59}" destId="{89CB62F6-F7B1-4674-802D-BE9F4E8ED9B1}" srcOrd="0" destOrd="0" presId="urn:microsoft.com/office/officeart/2005/8/layout/hierarchy2"/>
    <dgm:cxn modelId="{772F853A-E7B0-48E2-B2E4-5F1EB424255C}" type="presOf" srcId="{5026E90B-E089-4F01-926A-A24C103DB50E}" destId="{6ADC4F34-E9FF-446D-9D91-D8C8C7F81675}" srcOrd="0" destOrd="0" presId="urn:microsoft.com/office/officeart/2005/8/layout/hierarchy2"/>
    <dgm:cxn modelId="{36BCCA7E-42A1-46DF-BFE9-0081A24294CC}" srcId="{5026E90B-E089-4F01-926A-A24C103DB50E}" destId="{54C28CCC-1E6D-4040-A925-E964B07559BE}" srcOrd="1" destOrd="0" parTransId="{CAF8FF8F-7DDD-4A85-BB4C-8951982472D3}" sibTransId="{4CAED33B-02D4-421A-80DD-2815BF1CD627}"/>
    <dgm:cxn modelId="{3FA80F00-8E56-41DE-B02B-0BD2ECED5DC5}" type="presOf" srcId="{54C28CCC-1E6D-4040-A925-E964B07559BE}" destId="{32AF1967-1D32-4D8F-8550-00D18E5C5B89}" srcOrd="0" destOrd="0" presId="urn:microsoft.com/office/officeart/2005/8/layout/hierarchy2"/>
    <dgm:cxn modelId="{222648ED-609F-406C-993B-7EDA664CF129}" type="presOf" srcId="{CAF8FF8F-7DDD-4A85-BB4C-8951982472D3}" destId="{6F86B765-18A6-4409-A5BE-A2237DB7285A}" srcOrd="0" destOrd="0" presId="urn:microsoft.com/office/officeart/2005/8/layout/hierarchy2"/>
    <dgm:cxn modelId="{F9F9CBC7-599A-4E53-9272-EC45039D006A}" type="presOf" srcId="{11D3F71C-7507-4F6A-BB7E-C6958C4D9E3F}" destId="{ED1C5BA6-07DE-437F-9A06-3CECB29C80AB}" srcOrd="0" destOrd="0" presId="urn:microsoft.com/office/officeart/2005/8/layout/hierarchy2"/>
    <dgm:cxn modelId="{FCA659E3-FF26-41B9-AE41-D5D741FD6B89}" type="presParOf" srcId="{ED1C5BA6-07DE-437F-9A06-3CECB29C80AB}" destId="{7C52D43B-D096-4A82-AA75-6CA4F77C7CB5}" srcOrd="0" destOrd="0" presId="urn:microsoft.com/office/officeart/2005/8/layout/hierarchy2"/>
    <dgm:cxn modelId="{E84B2A60-8782-4D73-A6DB-6FCEDE877ACC}" type="presParOf" srcId="{7C52D43B-D096-4A82-AA75-6CA4F77C7CB5}" destId="{6ADC4F34-E9FF-446D-9D91-D8C8C7F81675}" srcOrd="0" destOrd="0" presId="urn:microsoft.com/office/officeart/2005/8/layout/hierarchy2"/>
    <dgm:cxn modelId="{5D6A822A-3C3B-475D-906F-D2F00CD46EDF}" type="presParOf" srcId="{7C52D43B-D096-4A82-AA75-6CA4F77C7CB5}" destId="{52DBAB30-FEDA-4A00-8916-852C5EF7108D}" srcOrd="1" destOrd="0" presId="urn:microsoft.com/office/officeart/2005/8/layout/hierarchy2"/>
    <dgm:cxn modelId="{6ECE4129-7EF1-4B88-9315-822B06B62783}" type="presParOf" srcId="{52DBAB30-FEDA-4A00-8916-852C5EF7108D}" destId="{B75BA16C-CBA2-42F7-AF9E-39A87512B07F}" srcOrd="0" destOrd="0" presId="urn:microsoft.com/office/officeart/2005/8/layout/hierarchy2"/>
    <dgm:cxn modelId="{D058D39C-16F9-4B6A-969C-274B5EB50ADA}" type="presParOf" srcId="{B75BA16C-CBA2-42F7-AF9E-39A87512B07F}" destId="{02F9F159-B7A2-4EF6-8A81-13D18CC4E39A}" srcOrd="0" destOrd="0" presId="urn:microsoft.com/office/officeart/2005/8/layout/hierarchy2"/>
    <dgm:cxn modelId="{3738C13F-6119-4E54-B5E0-028B91794744}" type="presParOf" srcId="{52DBAB30-FEDA-4A00-8916-852C5EF7108D}" destId="{1B608506-8A07-42E3-A8B0-B816C413A3C1}" srcOrd="1" destOrd="0" presId="urn:microsoft.com/office/officeart/2005/8/layout/hierarchy2"/>
    <dgm:cxn modelId="{2ADA37AD-CA3C-4A33-920E-85AA725BF427}" type="presParOf" srcId="{1B608506-8A07-42E3-A8B0-B816C413A3C1}" destId="{89CB62F6-F7B1-4674-802D-BE9F4E8ED9B1}" srcOrd="0" destOrd="0" presId="urn:microsoft.com/office/officeart/2005/8/layout/hierarchy2"/>
    <dgm:cxn modelId="{80F2B9C3-D7DF-47AB-8FD0-0FEF3EC6D4D2}" type="presParOf" srcId="{1B608506-8A07-42E3-A8B0-B816C413A3C1}" destId="{E9028AA1-8054-41E2-A19D-58BF890C110E}" srcOrd="1" destOrd="0" presId="urn:microsoft.com/office/officeart/2005/8/layout/hierarchy2"/>
    <dgm:cxn modelId="{E9A5465F-B16E-42DB-9C04-739F43159FFF}" type="presParOf" srcId="{52DBAB30-FEDA-4A00-8916-852C5EF7108D}" destId="{6F86B765-18A6-4409-A5BE-A2237DB7285A}" srcOrd="2" destOrd="0" presId="urn:microsoft.com/office/officeart/2005/8/layout/hierarchy2"/>
    <dgm:cxn modelId="{3D9B231D-2D43-4D7E-8C25-C6365350893C}" type="presParOf" srcId="{6F86B765-18A6-4409-A5BE-A2237DB7285A}" destId="{99056B1B-F812-41CA-833A-04DF75A1AD5F}" srcOrd="0" destOrd="0" presId="urn:microsoft.com/office/officeart/2005/8/layout/hierarchy2"/>
    <dgm:cxn modelId="{0E604522-9027-4970-9C32-21AB04EA59D0}" type="presParOf" srcId="{52DBAB30-FEDA-4A00-8916-852C5EF7108D}" destId="{DFF678C3-2702-47B5-9F9E-CDD558A18F47}" srcOrd="3" destOrd="0" presId="urn:microsoft.com/office/officeart/2005/8/layout/hierarchy2"/>
    <dgm:cxn modelId="{BAB94D51-1109-48B2-8EF4-E00D548EDD68}" type="presParOf" srcId="{DFF678C3-2702-47B5-9F9E-CDD558A18F47}" destId="{32AF1967-1D32-4D8F-8550-00D18E5C5B89}" srcOrd="0" destOrd="0" presId="urn:microsoft.com/office/officeart/2005/8/layout/hierarchy2"/>
    <dgm:cxn modelId="{0090BCE7-622D-430E-9A08-B14A25AF26A0}" type="presParOf" srcId="{DFF678C3-2702-47B5-9F9E-CDD558A18F47}" destId="{1160F52A-54DB-41F2-9606-B1829572EE2F}" srcOrd="1" destOrd="0" presId="urn:microsoft.com/office/officeart/2005/8/layout/hierarchy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D29DF14-C032-4902-A027-B0D6888F763A}" type="doc">
      <dgm:prSet loTypeId="urn:microsoft.com/office/officeart/2005/8/layout/default#2" loCatId="list" qsTypeId="urn:microsoft.com/office/officeart/2005/8/quickstyle/simple3" qsCatId="simple" csTypeId="urn:microsoft.com/office/officeart/2005/8/colors/accent1_2" csCatId="accent1" phldr="1"/>
      <dgm:spPr/>
      <dgm:t>
        <a:bodyPr/>
        <a:lstStyle/>
        <a:p>
          <a:endParaRPr lang="en-US"/>
        </a:p>
      </dgm:t>
    </dgm:pt>
    <dgm:pt modelId="{F98DB0A7-7DBB-4155-A88A-E43D9456D02A}">
      <dgm:prSet phldrT="[نص]" custT="1"/>
      <dgm:spPr>
        <a:ln>
          <a:noFill/>
        </a:ln>
      </dgm:spPr>
      <dgm:t>
        <a:bodyPr spcFirstLastPara="0" vert="horz" wrap="square" lIns="114300" tIns="114300" rIns="114300" bIns="114300" numCol="1" spcCol="1270" anchor="ctr" anchorCtr="0"/>
        <a:lstStyle/>
        <a:p>
          <a:pPr marL="0" lvl="0" indent="0" algn="ctr" defTabSz="1333500" rtl="1">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(لا عبرةَ بالقياس المخالف للنَّص)</a:t>
          </a:r>
          <a:endParaRPr lang="en-US" sz="28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F0FC8918-7DEB-4AC9-A14F-0AD26DAF6D1E}" type="parTrans" cxnId="{030C51DB-9682-46BF-BEE8-AC1BAD025B19}">
      <dgm:prSet/>
      <dgm:spPr/>
      <dgm:t>
        <a:bodyPr/>
        <a:lstStyle/>
        <a:p>
          <a:endParaRPr lang="en-US"/>
        </a:p>
      </dgm:t>
    </dgm:pt>
    <dgm:pt modelId="{B7B7D02B-E24C-4199-A8E2-E74AADC1F8C8}" type="sibTrans" cxnId="{030C51DB-9682-46BF-BEE8-AC1BAD025B19}">
      <dgm:prSet/>
      <dgm:spPr/>
      <dgm:t>
        <a:bodyPr/>
        <a:lstStyle/>
        <a:p>
          <a:endParaRPr lang="en-US"/>
        </a:p>
      </dgm:t>
    </dgm:pt>
    <dgm:pt modelId="{12CD9D88-886B-4604-A7EB-58DC6D0671F0}">
      <dgm:prSet phldrT="[نص]" custT="1"/>
      <dgm:spPr>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spcFirstLastPara="0" vert="horz" wrap="square" lIns="114300" tIns="114300" rIns="114300" bIns="114300" numCol="1" spcCol="1270" anchor="ctr" anchorCtr="0"/>
        <a:lstStyle/>
        <a:p>
          <a:pPr marL="0" lvl="0" indent="0" algn="ctr" defTabSz="1333500" rtl="1">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(إثباتُ الكفَّارات بالقياس جائزٌ )</a:t>
          </a:r>
          <a:endParaRPr lang="en-US" sz="28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854B1F4B-6B85-43AA-9B6E-C20F77DB3354}" type="parTrans" cxnId="{481FC3A4-349E-478A-963F-0FFC76D6238C}">
      <dgm:prSet/>
      <dgm:spPr/>
      <dgm:t>
        <a:bodyPr/>
        <a:lstStyle/>
        <a:p>
          <a:endParaRPr lang="en-US"/>
        </a:p>
      </dgm:t>
    </dgm:pt>
    <dgm:pt modelId="{DFA0AFF6-218F-482E-AF9E-BC41EB6A26D0}" type="sibTrans" cxnId="{481FC3A4-349E-478A-963F-0FFC76D6238C}">
      <dgm:prSet/>
      <dgm:spPr/>
      <dgm:t>
        <a:bodyPr/>
        <a:lstStyle/>
        <a:p>
          <a:endParaRPr lang="en-US"/>
        </a:p>
      </dgm:t>
    </dgm:pt>
    <dgm:pt modelId="{A995CD1C-DDE3-40CD-9FAC-7043F8A8B844}" type="pres">
      <dgm:prSet presAssocID="{5D29DF14-C032-4902-A027-B0D6888F763A}" presName="diagram" presStyleCnt="0">
        <dgm:presLayoutVars>
          <dgm:dir/>
          <dgm:resizeHandles val="exact"/>
        </dgm:presLayoutVars>
      </dgm:prSet>
      <dgm:spPr/>
      <dgm:t>
        <a:bodyPr/>
        <a:lstStyle/>
        <a:p>
          <a:endParaRPr lang="en-US"/>
        </a:p>
      </dgm:t>
    </dgm:pt>
    <dgm:pt modelId="{8F6871CD-2260-4E75-8E99-239C5728C62B}" type="pres">
      <dgm:prSet presAssocID="{F98DB0A7-7DBB-4155-A88A-E43D9456D02A}" presName="node" presStyleLbl="node1" presStyleIdx="0" presStyleCnt="2" custScaleX="42433" custScaleY="28529" custLinFactNeighborX="49971" custLinFactNeighborY="-14475">
        <dgm:presLayoutVars>
          <dgm:bulletEnabled val="1"/>
        </dgm:presLayoutVars>
      </dgm:prSet>
      <dgm:spPr>
        <a:xfrm>
          <a:off x="5432118" y="3188"/>
          <a:ext cx="3486373" cy="2091823"/>
        </a:xfrm>
        <a:prstGeom prst="roundRect">
          <a:avLst/>
        </a:prstGeom>
      </dgm:spPr>
      <dgm:t>
        <a:bodyPr/>
        <a:lstStyle/>
        <a:p>
          <a:endParaRPr lang="en-US"/>
        </a:p>
      </dgm:t>
    </dgm:pt>
    <dgm:pt modelId="{461CFBEB-8947-493D-9334-77E8320B6C2A}" type="pres">
      <dgm:prSet presAssocID="{B7B7D02B-E24C-4199-A8E2-E74AADC1F8C8}" presName="sibTrans" presStyleCnt="0"/>
      <dgm:spPr/>
    </dgm:pt>
    <dgm:pt modelId="{FCA0E298-6AFC-4542-BF33-B89B15394BDB}" type="pres">
      <dgm:prSet presAssocID="{12CD9D88-886B-4604-A7EB-58DC6D0671F0}" presName="node" presStyleLbl="node1" presStyleIdx="1" presStyleCnt="2" custScaleX="42508" custScaleY="28734" custLinFactNeighborX="-49962" custLinFactNeighborY="-15761">
        <dgm:presLayoutVars>
          <dgm:bulletEnabled val="1"/>
        </dgm:presLayoutVars>
      </dgm:prSet>
      <dgm:spPr>
        <a:xfrm>
          <a:off x="3152794" y="2394533"/>
          <a:ext cx="4210011" cy="1431456"/>
        </a:xfrm>
        <a:prstGeom prst="roundRect">
          <a:avLst/>
        </a:prstGeom>
      </dgm:spPr>
      <dgm:t>
        <a:bodyPr/>
        <a:lstStyle/>
        <a:p>
          <a:endParaRPr lang="en-US"/>
        </a:p>
      </dgm:t>
    </dgm:pt>
  </dgm:ptLst>
  <dgm:cxnLst>
    <dgm:cxn modelId="{481FC3A4-349E-478A-963F-0FFC76D6238C}" srcId="{5D29DF14-C032-4902-A027-B0D6888F763A}" destId="{12CD9D88-886B-4604-A7EB-58DC6D0671F0}" srcOrd="1" destOrd="0" parTransId="{854B1F4B-6B85-43AA-9B6E-C20F77DB3354}" sibTransId="{DFA0AFF6-218F-482E-AF9E-BC41EB6A26D0}"/>
    <dgm:cxn modelId="{FD42EC16-FC81-455B-9069-96DEBA33F6CA}" type="presOf" srcId="{12CD9D88-886B-4604-A7EB-58DC6D0671F0}" destId="{FCA0E298-6AFC-4542-BF33-B89B15394BDB}" srcOrd="0" destOrd="0" presId="urn:microsoft.com/office/officeart/2005/8/layout/default#2"/>
    <dgm:cxn modelId="{351A18F1-1230-4E68-A4AB-3D1CEE791AE4}" type="presOf" srcId="{F98DB0A7-7DBB-4155-A88A-E43D9456D02A}" destId="{8F6871CD-2260-4E75-8E99-239C5728C62B}" srcOrd="0" destOrd="0" presId="urn:microsoft.com/office/officeart/2005/8/layout/default#2"/>
    <dgm:cxn modelId="{DD3EEF5E-58C2-474B-9671-D7BE91D3B966}" type="presOf" srcId="{5D29DF14-C032-4902-A027-B0D6888F763A}" destId="{A995CD1C-DDE3-40CD-9FAC-7043F8A8B844}" srcOrd="0" destOrd="0" presId="urn:microsoft.com/office/officeart/2005/8/layout/default#2"/>
    <dgm:cxn modelId="{030C51DB-9682-46BF-BEE8-AC1BAD025B19}" srcId="{5D29DF14-C032-4902-A027-B0D6888F763A}" destId="{F98DB0A7-7DBB-4155-A88A-E43D9456D02A}" srcOrd="0" destOrd="0" parTransId="{F0FC8918-7DEB-4AC9-A14F-0AD26DAF6D1E}" sibTransId="{B7B7D02B-E24C-4199-A8E2-E74AADC1F8C8}"/>
    <dgm:cxn modelId="{AA31F4EB-629C-48C8-BADB-183CA365D3BA}" type="presParOf" srcId="{A995CD1C-DDE3-40CD-9FAC-7043F8A8B844}" destId="{8F6871CD-2260-4E75-8E99-239C5728C62B}" srcOrd="0" destOrd="0" presId="urn:microsoft.com/office/officeart/2005/8/layout/default#2"/>
    <dgm:cxn modelId="{185BDF9A-C1C0-4BDB-9EDE-3AD3D03B8BC3}" type="presParOf" srcId="{A995CD1C-DDE3-40CD-9FAC-7043F8A8B844}" destId="{461CFBEB-8947-493D-9334-77E8320B6C2A}" srcOrd="1" destOrd="0" presId="urn:microsoft.com/office/officeart/2005/8/layout/default#2"/>
    <dgm:cxn modelId="{85088378-3A94-4CC1-A53C-E8D11600EB84}" type="presParOf" srcId="{A995CD1C-DDE3-40CD-9FAC-7043F8A8B844}" destId="{FCA0E298-6AFC-4542-BF33-B89B15394BDB}" srcOrd="2"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6D40827-6EBA-4851-B8EA-15E4FEB8D55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CB0CD951-B7F4-4D4A-AE87-238C167E3AE3}">
      <dgm:prSet phldrT="[نص]" custT="1"/>
      <dgm:spPr>
        <a:solidFill>
          <a:schemeClr val="accent1">
            <a:lumMod val="40000"/>
            <a:lumOff val="60000"/>
          </a:schemeClr>
        </a:solidFill>
      </dgm:spPr>
      <dgm:t>
        <a:bodyPr/>
        <a:lstStyle/>
        <a:p>
          <a:r>
            <a:rPr lang="ar-SA" sz="2800" b="1" dirty="0">
              <a:solidFill>
                <a:sysClr val="windowText" lastClr="000000"/>
              </a:solidFill>
              <a:latin typeface="Dubai" panose="020B0503030403030204" pitchFamily="34" charset="-78"/>
              <a:cs typeface="Dubai" panose="020B0503030403030204" pitchFamily="34" charset="-78"/>
            </a:rPr>
            <a:t>تعريف الكفارة</a:t>
          </a:r>
          <a:endParaRPr lang="en-US" sz="2800" b="1" dirty="0">
            <a:solidFill>
              <a:sysClr val="windowText" lastClr="000000"/>
            </a:solidFill>
            <a:latin typeface="Dubai" panose="020B0503030403030204" pitchFamily="34" charset="-78"/>
            <a:cs typeface="Dubai" panose="020B0503030403030204" pitchFamily="34" charset="-78"/>
          </a:endParaRPr>
        </a:p>
      </dgm:t>
    </dgm:pt>
    <dgm:pt modelId="{6B83A148-68E6-40A5-BD48-AC659ABED19D}" type="parTrans" cxnId="{71EFADCC-5C18-4964-8A9F-6413019D73BB}">
      <dgm:prSet/>
      <dgm:spPr/>
      <dgm:t>
        <a:bodyPr/>
        <a:lstStyle/>
        <a:p>
          <a:endParaRPr lang="en-US" sz="2400">
            <a:latin typeface="Dubai Light" panose="020B0303030403030204" pitchFamily="34" charset="-78"/>
            <a:cs typeface="Dubai Light" panose="020B0303030403030204" pitchFamily="34" charset="-78"/>
          </a:endParaRPr>
        </a:p>
      </dgm:t>
    </dgm:pt>
    <dgm:pt modelId="{E70C675B-5396-4125-B1C3-496A58B03879}" type="sibTrans" cxnId="{71EFADCC-5C18-4964-8A9F-6413019D73BB}">
      <dgm:prSet/>
      <dgm:spPr/>
      <dgm:t>
        <a:bodyPr/>
        <a:lstStyle/>
        <a:p>
          <a:endParaRPr lang="en-US" sz="2400">
            <a:latin typeface="Dubai Light" panose="020B0303030403030204" pitchFamily="34" charset="-78"/>
            <a:cs typeface="Dubai Light" panose="020B0303030403030204" pitchFamily="34" charset="-78"/>
          </a:endParaRPr>
        </a:p>
      </dgm:t>
    </dgm:pt>
    <dgm:pt modelId="{24631E00-81E4-4894-A924-DE10C838A87C}">
      <dgm:prSet phldrT="[نص]" custT="1"/>
      <dgm:spPr>
        <a:solidFill>
          <a:schemeClr val="accent1">
            <a:lumMod val="20000"/>
            <a:lumOff val="80000"/>
          </a:schemeClr>
        </a:solidFill>
      </dgm:spPr>
      <dgm:t>
        <a:bodyPr/>
        <a:lstStyle/>
        <a:p>
          <a:pPr algn="ctr" rtl="1"/>
          <a:r>
            <a:rPr lang="ar-SA" sz="2800" b="0" dirty="0">
              <a:solidFill>
                <a:sysClr val="windowText" lastClr="000000"/>
              </a:solidFill>
              <a:latin typeface="Dubai Light" panose="020B0303030403030204" pitchFamily="34" charset="-78"/>
              <a:cs typeface="Dubai Light" panose="020B0303030403030204" pitchFamily="34" charset="-78"/>
            </a:rPr>
            <a:t>تصرُّف أوجبه الشَّرع لمحو ذنب معيَّن؛ كالإعتاق، والصّيام، والإطعام، ونحو ذلك. </a:t>
          </a:r>
          <a:endParaRPr lang="en-US" sz="2800" b="0" dirty="0">
            <a:solidFill>
              <a:sysClr val="windowText" lastClr="000000"/>
            </a:solidFill>
            <a:latin typeface="Dubai Light" panose="020B0303030403030204" pitchFamily="34" charset="-78"/>
            <a:cs typeface="Dubai Light" panose="020B0303030403030204" pitchFamily="34" charset="-78"/>
          </a:endParaRPr>
        </a:p>
      </dgm:t>
    </dgm:pt>
    <dgm:pt modelId="{9CAEED9C-A41D-4DCD-9425-8C51A0D8E959}" type="parTrans" cxnId="{4AC0425E-6C39-4ADF-A58C-B17521849447}">
      <dgm:prSet custT="1"/>
      <dgm:spPr/>
      <dgm:t>
        <a:bodyPr/>
        <a:lstStyle/>
        <a:p>
          <a:endParaRPr lang="en-US" sz="2400">
            <a:latin typeface="Dubai Light" panose="020B0303030403030204" pitchFamily="34" charset="-78"/>
            <a:cs typeface="Dubai Light" panose="020B0303030403030204" pitchFamily="34" charset="-78"/>
          </a:endParaRPr>
        </a:p>
      </dgm:t>
    </dgm:pt>
    <dgm:pt modelId="{258CDCCB-2A44-43F3-8BCE-26FF587C73D8}" type="sibTrans" cxnId="{4AC0425E-6C39-4ADF-A58C-B17521849447}">
      <dgm:prSet/>
      <dgm:spPr/>
      <dgm:t>
        <a:bodyPr/>
        <a:lstStyle/>
        <a:p>
          <a:endParaRPr lang="en-US" sz="2400">
            <a:latin typeface="Dubai Light" panose="020B0303030403030204" pitchFamily="34" charset="-78"/>
            <a:cs typeface="Dubai Light" panose="020B0303030403030204" pitchFamily="34" charset="-78"/>
          </a:endParaRPr>
        </a:p>
      </dgm:t>
    </dgm:pt>
    <dgm:pt modelId="{5703EC5E-AC13-4245-9420-D78796CC34B6}" type="pres">
      <dgm:prSet presAssocID="{F6D40827-6EBA-4851-B8EA-15E4FEB8D55E}" presName="diagram" presStyleCnt="0">
        <dgm:presLayoutVars>
          <dgm:chPref val="1"/>
          <dgm:dir val="rev"/>
          <dgm:animOne val="branch"/>
          <dgm:animLvl val="lvl"/>
          <dgm:resizeHandles val="exact"/>
        </dgm:presLayoutVars>
      </dgm:prSet>
      <dgm:spPr/>
      <dgm:t>
        <a:bodyPr/>
        <a:lstStyle/>
        <a:p>
          <a:endParaRPr lang="en-US"/>
        </a:p>
      </dgm:t>
    </dgm:pt>
    <dgm:pt modelId="{73DD32AC-514A-49E6-8543-CBE620B4BD20}" type="pres">
      <dgm:prSet presAssocID="{CB0CD951-B7F4-4D4A-AE87-238C167E3AE3}" presName="root1" presStyleCnt="0"/>
      <dgm:spPr/>
    </dgm:pt>
    <dgm:pt modelId="{8A867E7F-7C25-4F4B-AB88-4CDC7E3F47CE}" type="pres">
      <dgm:prSet presAssocID="{CB0CD951-B7F4-4D4A-AE87-238C167E3AE3}" presName="LevelOneTextNode" presStyleLbl="node0" presStyleIdx="0" presStyleCnt="1" custScaleY="63201" custLinFactNeighborX="-6782">
        <dgm:presLayoutVars>
          <dgm:chPref val="3"/>
        </dgm:presLayoutVars>
      </dgm:prSet>
      <dgm:spPr/>
      <dgm:t>
        <a:bodyPr/>
        <a:lstStyle/>
        <a:p>
          <a:endParaRPr lang="en-US"/>
        </a:p>
      </dgm:t>
    </dgm:pt>
    <dgm:pt modelId="{B888F095-D34B-42AE-BBD6-3DFB4282307B}" type="pres">
      <dgm:prSet presAssocID="{CB0CD951-B7F4-4D4A-AE87-238C167E3AE3}" presName="level2hierChild" presStyleCnt="0"/>
      <dgm:spPr/>
    </dgm:pt>
    <dgm:pt modelId="{6B6F0FB9-A857-469A-B657-AC1FDBE68DAF}" type="pres">
      <dgm:prSet presAssocID="{9CAEED9C-A41D-4DCD-9425-8C51A0D8E959}" presName="conn2-1" presStyleLbl="parChTrans1D2" presStyleIdx="0" presStyleCnt="1"/>
      <dgm:spPr/>
      <dgm:t>
        <a:bodyPr/>
        <a:lstStyle/>
        <a:p>
          <a:endParaRPr lang="en-US"/>
        </a:p>
      </dgm:t>
    </dgm:pt>
    <dgm:pt modelId="{EC2E2179-EEEF-4DBF-B62D-F5979E8DDB15}" type="pres">
      <dgm:prSet presAssocID="{9CAEED9C-A41D-4DCD-9425-8C51A0D8E959}" presName="connTx" presStyleLbl="parChTrans1D2" presStyleIdx="0" presStyleCnt="1"/>
      <dgm:spPr/>
      <dgm:t>
        <a:bodyPr/>
        <a:lstStyle/>
        <a:p>
          <a:endParaRPr lang="en-US"/>
        </a:p>
      </dgm:t>
    </dgm:pt>
    <dgm:pt modelId="{D9D61EAA-017D-4ECD-9BFC-BCFC0487B134}" type="pres">
      <dgm:prSet presAssocID="{24631E00-81E4-4894-A924-DE10C838A87C}" presName="root2" presStyleCnt="0"/>
      <dgm:spPr/>
    </dgm:pt>
    <dgm:pt modelId="{5402C531-14BF-4565-8742-7322A0BCA8F1}" type="pres">
      <dgm:prSet presAssocID="{24631E00-81E4-4894-A924-DE10C838A87C}" presName="LevelTwoTextNode" presStyleLbl="node2" presStyleIdx="0" presStyleCnt="1" custScaleX="264409" custScaleY="72303">
        <dgm:presLayoutVars>
          <dgm:chPref val="3"/>
        </dgm:presLayoutVars>
      </dgm:prSet>
      <dgm:spPr/>
      <dgm:t>
        <a:bodyPr/>
        <a:lstStyle/>
        <a:p>
          <a:endParaRPr lang="en-US"/>
        </a:p>
      </dgm:t>
    </dgm:pt>
    <dgm:pt modelId="{95AEE66E-6AEA-4C80-B38D-70AEA1E32BDB}" type="pres">
      <dgm:prSet presAssocID="{24631E00-81E4-4894-A924-DE10C838A87C}" presName="level3hierChild" presStyleCnt="0"/>
      <dgm:spPr/>
    </dgm:pt>
  </dgm:ptLst>
  <dgm:cxnLst>
    <dgm:cxn modelId="{FFE29190-6C9E-4F45-9E50-1AD7E42207C8}" type="presOf" srcId="{9CAEED9C-A41D-4DCD-9425-8C51A0D8E959}" destId="{6B6F0FB9-A857-469A-B657-AC1FDBE68DAF}" srcOrd="0" destOrd="0" presId="urn:microsoft.com/office/officeart/2005/8/layout/hierarchy2"/>
    <dgm:cxn modelId="{4AC0425E-6C39-4ADF-A58C-B17521849447}" srcId="{CB0CD951-B7F4-4D4A-AE87-238C167E3AE3}" destId="{24631E00-81E4-4894-A924-DE10C838A87C}" srcOrd="0" destOrd="0" parTransId="{9CAEED9C-A41D-4DCD-9425-8C51A0D8E959}" sibTransId="{258CDCCB-2A44-43F3-8BCE-26FF587C73D8}"/>
    <dgm:cxn modelId="{C2D700B9-6A3A-4ECF-AC92-4CD14D9BA193}" type="presOf" srcId="{F6D40827-6EBA-4851-B8EA-15E4FEB8D55E}" destId="{5703EC5E-AC13-4245-9420-D78796CC34B6}" srcOrd="0" destOrd="0" presId="urn:microsoft.com/office/officeart/2005/8/layout/hierarchy2"/>
    <dgm:cxn modelId="{C1EE2FF1-6F1E-452B-BA13-A07EB276D101}" type="presOf" srcId="{24631E00-81E4-4894-A924-DE10C838A87C}" destId="{5402C531-14BF-4565-8742-7322A0BCA8F1}" srcOrd="0" destOrd="0" presId="urn:microsoft.com/office/officeart/2005/8/layout/hierarchy2"/>
    <dgm:cxn modelId="{C86BB18D-EADE-4874-B065-63287C1A38F0}" type="presOf" srcId="{CB0CD951-B7F4-4D4A-AE87-238C167E3AE3}" destId="{8A867E7F-7C25-4F4B-AB88-4CDC7E3F47CE}" srcOrd="0" destOrd="0" presId="urn:microsoft.com/office/officeart/2005/8/layout/hierarchy2"/>
    <dgm:cxn modelId="{17FD543F-8268-4782-9BF1-01E855FA6890}" type="presOf" srcId="{9CAEED9C-A41D-4DCD-9425-8C51A0D8E959}" destId="{EC2E2179-EEEF-4DBF-B62D-F5979E8DDB15}" srcOrd="1" destOrd="0" presId="urn:microsoft.com/office/officeart/2005/8/layout/hierarchy2"/>
    <dgm:cxn modelId="{71EFADCC-5C18-4964-8A9F-6413019D73BB}" srcId="{F6D40827-6EBA-4851-B8EA-15E4FEB8D55E}" destId="{CB0CD951-B7F4-4D4A-AE87-238C167E3AE3}" srcOrd="0" destOrd="0" parTransId="{6B83A148-68E6-40A5-BD48-AC659ABED19D}" sibTransId="{E70C675B-5396-4125-B1C3-496A58B03879}"/>
    <dgm:cxn modelId="{DA1805CE-D1B6-4F41-AB19-C7F83A85EC8B}" type="presParOf" srcId="{5703EC5E-AC13-4245-9420-D78796CC34B6}" destId="{73DD32AC-514A-49E6-8543-CBE620B4BD20}" srcOrd="0" destOrd="0" presId="urn:microsoft.com/office/officeart/2005/8/layout/hierarchy2"/>
    <dgm:cxn modelId="{9B578DE0-F9BD-471F-8EF6-7C46F6B4966C}" type="presParOf" srcId="{73DD32AC-514A-49E6-8543-CBE620B4BD20}" destId="{8A867E7F-7C25-4F4B-AB88-4CDC7E3F47CE}" srcOrd="0" destOrd="0" presId="urn:microsoft.com/office/officeart/2005/8/layout/hierarchy2"/>
    <dgm:cxn modelId="{55FB3D58-F639-4B50-B9AE-24647A16108A}" type="presParOf" srcId="{73DD32AC-514A-49E6-8543-CBE620B4BD20}" destId="{B888F095-D34B-42AE-BBD6-3DFB4282307B}" srcOrd="1" destOrd="0" presId="urn:microsoft.com/office/officeart/2005/8/layout/hierarchy2"/>
    <dgm:cxn modelId="{9959E005-0967-4584-A153-297BB3DB3B9F}" type="presParOf" srcId="{B888F095-D34B-42AE-BBD6-3DFB4282307B}" destId="{6B6F0FB9-A857-469A-B657-AC1FDBE68DAF}" srcOrd="0" destOrd="0" presId="urn:microsoft.com/office/officeart/2005/8/layout/hierarchy2"/>
    <dgm:cxn modelId="{0A0CE829-E339-4A63-A215-DE4999949375}" type="presParOf" srcId="{6B6F0FB9-A857-469A-B657-AC1FDBE68DAF}" destId="{EC2E2179-EEEF-4DBF-B62D-F5979E8DDB15}" srcOrd="0" destOrd="0" presId="urn:microsoft.com/office/officeart/2005/8/layout/hierarchy2"/>
    <dgm:cxn modelId="{E442C469-463C-40CF-8279-990803C37A5E}" type="presParOf" srcId="{B888F095-D34B-42AE-BBD6-3DFB4282307B}" destId="{D9D61EAA-017D-4ECD-9BFC-BCFC0487B134}" srcOrd="1" destOrd="0" presId="urn:microsoft.com/office/officeart/2005/8/layout/hierarchy2"/>
    <dgm:cxn modelId="{EEC2C7B3-EB82-4176-B9E1-1BA57412EC5D}" type="presParOf" srcId="{D9D61EAA-017D-4ECD-9BFC-BCFC0487B134}" destId="{5402C531-14BF-4565-8742-7322A0BCA8F1}" srcOrd="0" destOrd="0" presId="urn:microsoft.com/office/officeart/2005/8/layout/hierarchy2"/>
    <dgm:cxn modelId="{949E6BF3-3434-4A31-9805-FDC10BC2B946}" type="presParOf" srcId="{D9D61EAA-017D-4ECD-9BFC-BCFC0487B134}" destId="{95AEE66E-6AEA-4C80-B38D-70AEA1E32BD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6D40827-6EBA-4851-B8EA-15E4FEB8D55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CB0CD951-B7F4-4D4A-AE87-238C167E3AE3}">
      <dgm:prSet phldrT="[نص]" custT="1"/>
      <dgm:spPr>
        <a:solidFill>
          <a:schemeClr val="accent1">
            <a:lumMod val="40000"/>
            <a:lumOff val="60000"/>
          </a:schemeClr>
        </a:solidFill>
      </dgm:spPr>
      <dgm:t>
        <a:bodyPr/>
        <a:lstStyle/>
        <a:p>
          <a:r>
            <a:rPr lang="ar-SA" sz="2800" b="1" dirty="0">
              <a:solidFill>
                <a:sysClr val="windowText" lastClr="000000"/>
              </a:solidFill>
              <a:latin typeface="Dubai" panose="020B0503030403030204" pitchFamily="34" charset="-78"/>
              <a:cs typeface="Dubai" panose="020B0503030403030204" pitchFamily="34" charset="-78"/>
            </a:rPr>
            <a:t>الخلاف في القاعدة</a:t>
          </a:r>
          <a:endParaRPr lang="en-US" sz="2800" b="1" dirty="0">
            <a:solidFill>
              <a:sysClr val="windowText" lastClr="000000"/>
            </a:solidFill>
            <a:latin typeface="Dubai" panose="020B0503030403030204" pitchFamily="34" charset="-78"/>
            <a:cs typeface="Dubai" panose="020B0503030403030204" pitchFamily="34" charset="-78"/>
          </a:endParaRPr>
        </a:p>
      </dgm:t>
    </dgm:pt>
    <dgm:pt modelId="{6B83A148-68E6-40A5-BD48-AC659ABED19D}" type="parTrans" cxnId="{71EFADCC-5C18-4964-8A9F-6413019D73BB}">
      <dgm:prSet/>
      <dgm:spPr/>
      <dgm:t>
        <a:bodyPr/>
        <a:lstStyle/>
        <a:p>
          <a:endParaRPr lang="en-US" sz="2400">
            <a:latin typeface="Dubai Light" panose="020B0303030403030204" pitchFamily="34" charset="-78"/>
            <a:cs typeface="Dubai Light" panose="020B0303030403030204" pitchFamily="34" charset="-78"/>
          </a:endParaRPr>
        </a:p>
      </dgm:t>
    </dgm:pt>
    <dgm:pt modelId="{E70C675B-5396-4125-B1C3-496A58B03879}" type="sibTrans" cxnId="{71EFADCC-5C18-4964-8A9F-6413019D73BB}">
      <dgm:prSet/>
      <dgm:spPr/>
      <dgm:t>
        <a:bodyPr/>
        <a:lstStyle/>
        <a:p>
          <a:endParaRPr lang="en-US" sz="2400">
            <a:latin typeface="Dubai Light" panose="020B0303030403030204" pitchFamily="34" charset="-78"/>
            <a:cs typeface="Dubai Light" panose="020B0303030403030204" pitchFamily="34" charset="-78"/>
          </a:endParaRPr>
        </a:p>
      </dgm:t>
    </dgm:pt>
    <dgm:pt modelId="{24631E00-81E4-4894-A924-DE10C838A87C}">
      <dgm:prSet phldrT="[نص]" custT="1"/>
      <dgm:spPr>
        <a:solidFill>
          <a:srgbClr val="9EB822">
            <a:lumMod val="20000"/>
            <a:lumOff val="80000"/>
          </a:srgbClr>
        </a:solidFill>
        <a:ln w="12700" cap="flat" cmpd="sng" algn="ctr">
          <a:solidFill>
            <a:prstClr val="white">
              <a:hueOff val="0"/>
              <a:satOff val="0"/>
              <a:lumOff val="0"/>
              <a:alphaOff val="0"/>
            </a:prstClr>
          </a:solidFill>
          <a:prstDash val="solid"/>
          <a:miter lim="800000"/>
        </a:ln>
        <a:effectLst/>
      </dgm:spPr>
      <dgm:t>
        <a:bodyPr spcFirstLastPara="0" vert="horz" wrap="square" lIns="15240" tIns="15240" rIns="15240" bIns="15240" numCol="1" spcCol="1270" anchor="ctr" anchorCtr="0"/>
        <a:lstStyle/>
        <a:p>
          <a:r>
            <a:rPr lang="ar-SA" sz="2800" b="0" kern="1200" dirty="0">
              <a:solidFill>
                <a:schemeClr val="accent1"/>
              </a:solidFill>
              <a:latin typeface="Dubai Light" panose="020B0303030403030204" pitchFamily="34" charset="-78"/>
              <a:cs typeface="Dubai Light" panose="020B0303030403030204" pitchFamily="34" charset="-78"/>
            </a:rPr>
            <a:t>المشهور من مذهب الحنفية: </a:t>
          </a:r>
          <a:r>
            <a:rPr lang="ar-SA" sz="2800" b="0" kern="1200" dirty="0">
              <a:solidFill>
                <a:sysClr val="windowText" lastClr="000000"/>
              </a:solidFill>
              <a:latin typeface="Dubai Light" panose="020B0303030403030204" pitchFamily="34" charset="-78"/>
              <a:cs typeface="Dubai Light" panose="020B0303030403030204" pitchFamily="34" charset="-78"/>
            </a:rPr>
            <a:t>عدم دخول القياس فيها.</a:t>
          </a:r>
          <a:endParaRPr lang="en-US" sz="2800" b="0" kern="1200" dirty="0">
            <a:solidFill>
              <a:sysClr val="windowText" lastClr="000000"/>
            </a:solidFill>
            <a:latin typeface="Dubai Light" panose="020B0303030403030204" pitchFamily="34" charset="-78"/>
            <a:cs typeface="Dubai Light" panose="020B0303030403030204" pitchFamily="34" charset="-78"/>
          </a:endParaRPr>
        </a:p>
      </dgm:t>
    </dgm:pt>
    <dgm:pt modelId="{9CAEED9C-A41D-4DCD-9425-8C51A0D8E959}" type="parTrans" cxnId="{4AC0425E-6C39-4ADF-A58C-B17521849447}">
      <dgm:prSet custT="1"/>
      <dgm:spPr/>
      <dgm:t>
        <a:bodyPr/>
        <a:lstStyle/>
        <a:p>
          <a:endParaRPr lang="en-US" sz="2400">
            <a:latin typeface="Dubai Light" panose="020B0303030403030204" pitchFamily="34" charset="-78"/>
            <a:cs typeface="Dubai Light" panose="020B0303030403030204" pitchFamily="34" charset="-78"/>
          </a:endParaRPr>
        </a:p>
      </dgm:t>
    </dgm:pt>
    <dgm:pt modelId="{258CDCCB-2A44-43F3-8BCE-26FF587C73D8}" type="sibTrans" cxnId="{4AC0425E-6C39-4ADF-A58C-B17521849447}">
      <dgm:prSet/>
      <dgm:spPr/>
      <dgm:t>
        <a:bodyPr/>
        <a:lstStyle/>
        <a:p>
          <a:endParaRPr lang="en-US" sz="2400">
            <a:latin typeface="Dubai Light" panose="020B0303030403030204" pitchFamily="34" charset="-78"/>
            <a:cs typeface="Dubai Light" panose="020B0303030403030204" pitchFamily="34" charset="-78"/>
          </a:endParaRPr>
        </a:p>
      </dgm:t>
    </dgm:pt>
    <dgm:pt modelId="{3ACC8207-7802-4909-A471-D1C098B15FA0}">
      <dgm:prSet custT="1"/>
      <dgm:spPr>
        <a:solidFill>
          <a:srgbClr val="9EB822">
            <a:lumMod val="20000"/>
            <a:lumOff val="80000"/>
          </a:srgbClr>
        </a:solidFill>
        <a:ln w="12700" cap="flat" cmpd="sng" algn="ctr">
          <a:solidFill>
            <a:prstClr val="white">
              <a:hueOff val="0"/>
              <a:satOff val="0"/>
              <a:lumOff val="0"/>
              <a:alphaOff val="0"/>
            </a:prstClr>
          </a:solidFill>
          <a:prstDash val="solid"/>
          <a:miter lim="800000"/>
        </a:ln>
        <a:effectLst/>
      </dgm:spPr>
      <dgm:t>
        <a:bodyPr spcFirstLastPara="0" vert="horz" wrap="square" lIns="15240" tIns="15240" rIns="15240" bIns="15240" numCol="1" spcCol="1270" anchor="ctr" anchorCtr="0"/>
        <a:lstStyle/>
        <a:p>
          <a:pPr marL="0" lvl="0" indent="0" algn="ctr" defTabSz="1066800">
            <a:lnSpc>
              <a:spcPct val="90000"/>
            </a:lnSpc>
            <a:spcBef>
              <a:spcPct val="0"/>
            </a:spcBef>
            <a:spcAft>
              <a:spcPct val="35000"/>
            </a:spcAft>
            <a:buNone/>
          </a:pPr>
          <a:r>
            <a:rPr lang="ar-SA" sz="2800" b="0" kern="1200" dirty="0">
              <a:solidFill>
                <a:schemeClr val="accent1"/>
              </a:solidFill>
              <a:latin typeface="Dubai Light" panose="020B0303030403030204" pitchFamily="34" charset="-78"/>
              <a:ea typeface="+mn-ea"/>
              <a:cs typeface="Dubai Light" panose="020B0303030403030204" pitchFamily="34" charset="-78"/>
            </a:rPr>
            <a:t>مذهب جمهور العلماء: </a:t>
          </a:r>
          <a:r>
            <a:rPr lang="ar-SA" sz="2800" b="0" kern="1200" dirty="0">
              <a:solidFill>
                <a:sysClr val="windowText" lastClr="000000"/>
              </a:solidFill>
              <a:latin typeface="Dubai Light" panose="020B0303030403030204" pitchFamily="34" charset="-78"/>
              <a:ea typeface="+mn-ea"/>
              <a:cs typeface="Dubai Light" panose="020B0303030403030204" pitchFamily="34" charset="-78"/>
            </a:rPr>
            <a:t>دخول القياس في الكفَّارات </a:t>
          </a:r>
          <a:r>
            <a:rPr lang="ar-SA" sz="2800" b="0" kern="1200" dirty="0" smtClean="0">
              <a:solidFill>
                <a:sysClr val="windowText" lastClr="000000"/>
              </a:solidFill>
              <a:latin typeface="Dubai Light" panose="020B0303030403030204" pitchFamily="34" charset="-78"/>
              <a:ea typeface="+mn-ea"/>
              <a:cs typeface="Dubai Light" panose="020B0303030403030204" pitchFamily="34" charset="-78"/>
            </a:rPr>
            <a:t>والحدود</a:t>
          </a:r>
          <a:r>
            <a:rPr lang="ar-IQ" sz="2800" b="0" kern="1200" dirty="0" smtClean="0">
              <a:solidFill>
                <a:sysClr val="windowText" lastClr="000000"/>
              </a:solidFill>
              <a:latin typeface="Dubai Light" panose="020B0303030403030204" pitchFamily="34" charset="-78"/>
              <a:ea typeface="+mn-ea"/>
              <a:cs typeface="Dubai Light" panose="020B0303030403030204" pitchFamily="34" charset="-78"/>
            </a:rPr>
            <a:t>.</a:t>
          </a:r>
          <a:endParaRPr lang="en-US" sz="2800" b="0" kern="1200" dirty="0">
            <a:solidFill>
              <a:sysClr val="windowText" lastClr="000000"/>
            </a:solidFill>
            <a:latin typeface="Dubai Light" panose="020B0303030403030204" pitchFamily="34" charset="-78"/>
            <a:ea typeface="+mn-ea"/>
            <a:cs typeface="Dubai Light" panose="020B0303030403030204" pitchFamily="34" charset="-78"/>
          </a:endParaRPr>
        </a:p>
      </dgm:t>
    </dgm:pt>
    <dgm:pt modelId="{344C2909-C3EC-4D11-8901-35EFCD9F6D95}" type="parTrans" cxnId="{0DF04D2A-55B6-41AF-8233-3B7442862ACD}">
      <dgm:prSet/>
      <dgm:spPr/>
      <dgm:t>
        <a:bodyPr/>
        <a:lstStyle/>
        <a:p>
          <a:endParaRPr lang="en-US"/>
        </a:p>
      </dgm:t>
    </dgm:pt>
    <dgm:pt modelId="{E371F4B4-7A6F-49C6-9CDD-57A87C98FDA1}" type="sibTrans" cxnId="{0DF04D2A-55B6-41AF-8233-3B7442862ACD}">
      <dgm:prSet/>
      <dgm:spPr/>
      <dgm:t>
        <a:bodyPr/>
        <a:lstStyle/>
        <a:p>
          <a:endParaRPr lang="en-US"/>
        </a:p>
      </dgm:t>
    </dgm:pt>
    <dgm:pt modelId="{5703EC5E-AC13-4245-9420-D78796CC34B6}" type="pres">
      <dgm:prSet presAssocID="{F6D40827-6EBA-4851-B8EA-15E4FEB8D55E}" presName="diagram" presStyleCnt="0">
        <dgm:presLayoutVars>
          <dgm:chPref val="1"/>
          <dgm:dir val="rev"/>
          <dgm:animOne val="branch"/>
          <dgm:animLvl val="lvl"/>
          <dgm:resizeHandles val="exact"/>
        </dgm:presLayoutVars>
      </dgm:prSet>
      <dgm:spPr/>
      <dgm:t>
        <a:bodyPr/>
        <a:lstStyle/>
        <a:p>
          <a:endParaRPr lang="en-US"/>
        </a:p>
      </dgm:t>
    </dgm:pt>
    <dgm:pt modelId="{73DD32AC-514A-49E6-8543-CBE620B4BD20}" type="pres">
      <dgm:prSet presAssocID="{CB0CD951-B7F4-4D4A-AE87-238C167E3AE3}" presName="root1" presStyleCnt="0"/>
      <dgm:spPr/>
    </dgm:pt>
    <dgm:pt modelId="{8A867E7F-7C25-4F4B-AB88-4CDC7E3F47CE}" type="pres">
      <dgm:prSet presAssocID="{CB0CD951-B7F4-4D4A-AE87-238C167E3AE3}" presName="LevelOneTextNode" presStyleLbl="node0" presStyleIdx="0" presStyleCnt="1" custScaleX="163040" custScaleY="93364">
        <dgm:presLayoutVars>
          <dgm:chPref val="3"/>
        </dgm:presLayoutVars>
      </dgm:prSet>
      <dgm:spPr/>
      <dgm:t>
        <a:bodyPr/>
        <a:lstStyle/>
        <a:p>
          <a:endParaRPr lang="en-US"/>
        </a:p>
      </dgm:t>
    </dgm:pt>
    <dgm:pt modelId="{B888F095-D34B-42AE-BBD6-3DFB4282307B}" type="pres">
      <dgm:prSet presAssocID="{CB0CD951-B7F4-4D4A-AE87-238C167E3AE3}" presName="level2hierChild" presStyleCnt="0"/>
      <dgm:spPr/>
    </dgm:pt>
    <dgm:pt modelId="{11A72B10-4DE5-46D5-8620-7E522DDDBB26}" type="pres">
      <dgm:prSet presAssocID="{344C2909-C3EC-4D11-8901-35EFCD9F6D95}" presName="conn2-1" presStyleLbl="parChTrans1D2" presStyleIdx="0" presStyleCnt="2"/>
      <dgm:spPr/>
      <dgm:t>
        <a:bodyPr/>
        <a:lstStyle/>
        <a:p>
          <a:endParaRPr lang="en-US"/>
        </a:p>
      </dgm:t>
    </dgm:pt>
    <dgm:pt modelId="{A8987ED3-CF36-4AFC-8CC1-E4F57690FA39}" type="pres">
      <dgm:prSet presAssocID="{344C2909-C3EC-4D11-8901-35EFCD9F6D95}" presName="connTx" presStyleLbl="parChTrans1D2" presStyleIdx="0" presStyleCnt="2"/>
      <dgm:spPr/>
      <dgm:t>
        <a:bodyPr/>
        <a:lstStyle/>
        <a:p>
          <a:endParaRPr lang="en-US"/>
        </a:p>
      </dgm:t>
    </dgm:pt>
    <dgm:pt modelId="{01F84ED0-B542-423C-960E-CFA5663BD2A1}" type="pres">
      <dgm:prSet presAssocID="{3ACC8207-7802-4909-A471-D1C098B15FA0}" presName="root2" presStyleCnt="0"/>
      <dgm:spPr/>
    </dgm:pt>
    <dgm:pt modelId="{1591466D-8643-4DD3-8BCE-198F650CDD78}" type="pres">
      <dgm:prSet presAssocID="{3ACC8207-7802-4909-A471-D1C098B15FA0}" presName="LevelTwoTextNode" presStyleLbl="node2" presStyleIdx="0" presStyleCnt="2" custScaleX="393166">
        <dgm:presLayoutVars>
          <dgm:chPref val="3"/>
        </dgm:presLayoutVars>
      </dgm:prSet>
      <dgm:spPr>
        <a:xfrm>
          <a:off x="3824189" y="1125"/>
          <a:ext cx="1338909" cy="669454"/>
        </a:xfrm>
        <a:prstGeom prst="roundRect">
          <a:avLst>
            <a:gd name="adj" fmla="val 10000"/>
          </a:avLst>
        </a:prstGeom>
      </dgm:spPr>
      <dgm:t>
        <a:bodyPr/>
        <a:lstStyle/>
        <a:p>
          <a:endParaRPr lang="en-US"/>
        </a:p>
      </dgm:t>
    </dgm:pt>
    <dgm:pt modelId="{A47C1213-9175-4FFE-912F-AEFBBB1E6A84}" type="pres">
      <dgm:prSet presAssocID="{3ACC8207-7802-4909-A471-D1C098B15FA0}" presName="level3hierChild" presStyleCnt="0"/>
      <dgm:spPr/>
    </dgm:pt>
    <dgm:pt modelId="{6B6F0FB9-A857-469A-B657-AC1FDBE68DAF}" type="pres">
      <dgm:prSet presAssocID="{9CAEED9C-A41D-4DCD-9425-8C51A0D8E959}" presName="conn2-1" presStyleLbl="parChTrans1D2" presStyleIdx="1" presStyleCnt="2"/>
      <dgm:spPr/>
      <dgm:t>
        <a:bodyPr/>
        <a:lstStyle/>
        <a:p>
          <a:endParaRPr lang="en-US"/>
        </a:p>
      </dgm:t>
    </dgm:pt>
    <dgm:pt modelId="{EC2E2179-EEEF-4DBF-B62D-F5979E8DDB15}" type="pres">
      <dgm:prSet presAssocID="{9CAEED9C-A41D-4DCD-9425-8C51A0D8E959}" presName="connTx" presStyleLbl="parChTrans1D2" presStyleIdx="1" presStyleCnt="2"/>
      <dgm:spPr/>
      <dgm:t>
        <a:bodyPr/>
        <a:lstStyle/>
        <a:p>
          <a:endParaRPr lang="en-US"/>
        </a:p>
      </dgm:t>
    </dgm:pt>
    <dgm:pt modelId="{D9D61EAA-017D-4ECD-9BFC-BCFC0487B134}" type="pres">
      <dgm:prSet presAssocID="{24631E00-81E4-4894-A924-DE10C838A87C}" presName="root2" presStyleCnt="0"/>
      <dgm:spPr/>
    </dgm:pt>
    <dgm:pt modelId="{5402C531-14BF-4565-8742-7322A0BCA8F1}" type="pres">
      <dgm:prSet presAssocID="{24631E00-81E4-4894-A924-DE10C838A87C}" presName="LevelTwoTextNode" presStyleLbl="node2" presStyleIdx="1" presStyleCnt="2" custScaleX="392431">
        <dgm:presLayoutVars>
          <dgm:chPref val="3"/>
        </dgm:presLayoutVars>
      </dgm:prSet>
      <dgm:spPr>
        <a:xfrm>
          <a:off x="2273343" y="770998"/>
          <a:ext cx="2889754" cy="669454"/>
        </a:xfrm>
        <a:prstGeom prst="roundRect">
          <a:avLst>
            <a:gd name="adj" fmla="val 10000"/>
          </a:avLst>
        </a:prstGeom>
      </dgm:spPr>
      <dgm:t>
        <a:bodyPr/>
        <a:lstStyle/>
        <a:p>
          <a:endParaRPr lang="en-US"/>
        </a:p>
      </dgm:t>
    </dgm:pt>
    <dgm:pt modelId="{95AEE66E-6AEA-4C80-B38D-70AEA1E32BDB}" type="pres">
      <dgm:prSet presAssocID="{24631E00-81E4-4894-A924-DE10C838A87C}" presName="level3hierChild" presStyleCnt="0"/>
      <dgm:spPr/>
    </dgm:pt>
  </dgm:ptLst>
  <dgm:cxnLst>
    <dgm:cxn modelId="{2B3EC919-66F8-41A6-B78F-1187EB70CCE9}" type="presOf" srcId="{344C2909-C3EC-4D11-8901-35EFCD9F6D95}" destId="{11A72B10-4DE5-46D5-8620-7E522DDDBB26}" srcOrd="0" destOrd="0" presId="urn:microsoft.com/office/officeart/2005/8/layout/hierarchy2"/>
    <dgm:cxn modelId="{6ADBD7BF-1655-44DB-844A-8C3545D4532C}" type="presOf" srcId="{344C2909-C3EC-4D11-8901-35EFCD9F6D95}" destId="{A8987ED3-CF36-4AFC-8CC1-E4F57690FA39}" srcOrd="1" destOrd="0" presId="urn:microsoft.com/office/officeart/2005/8/layout/hierarchy2"/>
    <dgm:cxn modelId="{08CEF146-204E-4D7D-9CB7-6A779CC69F92}" type="presOf" srcId="{24631E00-81E4-4894-A924-DE10C838A87C}" destId="{5402C531-14BF-4565-8742-7322A0BCA8F1}" srcOrd="0" destOrd="0" presId="urn:microsoft.com/office/officeart/2005/8/layout/hierarchy2"/>
    <dgm:cxn modelId="{4AC0425E-6C39-4ADF-A58C-B17521849447}" srcId="{CB0CD951-B7F4-4D4A-AE87-238C167E3AE3}" destId="{24631E00-81E4-4894-A924-DE10C838A87C}" srcOrd="1" destOrd="0" parTransId="{9CAEED9C-A41D-4DCD-9425-8C51A0D8E959}" sibTransId="{258CDCCB-2A44-43F3-8BCE-26FF587C73D8}"/>
    <dgm:cxn modelId="{B07F9A90-980D-487E-8AE4-CFC5EEFD6D66}" type="presOf" srcId="{3ACC8207-7802-4909-A471-D1C098B15FA0}" destId="{1591466D-8643-4DD3-8BCE-198F650CDD78}" srcOrd="0" destOrd="0" presId="urn:microsoft.com/office/officeart/2005/8/layout/hierarchy2"/>
    <dgm:cxn modelId="{0DF04D2A-55B6-41AF-8233-3B7442862ACD}" srcId="{CB0CD951-B7F4-4D4A-AE87-238C167E3AE3}" destId="{3ACC8207-7802-4909-A471-D1C098B15FA0}" srcOrd="0" destOrd="0" parTransId="{344C2909-C3EC-4D11-8901-35EFCD9F6D95}" sibTransId="{E371F4B4-7A6F-49C6-9CDD-57A87C98FDA1}"/>
    <dgm:cxn modelId="{6B818DDA-9A1C-40CC-B0B5-EB558B1A69BD}" type="presOf" srcId="{9CAEED9C-A41D-4DCD-9425-8C51A0D8E959}" destId="{EC2E2179-EEEF-4DBF-B62D-F5979E8DDB15}" srcOrd="1" destOrd="0" presId="urn:microsoft.com/office/officeart/2005/8/layout/hierarchy2"/>
    <dgm:cxn modelId="{B43FEA3B-E303-4788-8734-2AD2C6DA45A3}" type="presOf" srcId="{F6D40827-6EBA-4851-B8EA-15E4FEB8D55E}" destId="{5703EC5E-AC13-4245-9420-D78796CC34B6}" srcOrd="0" destOrd="0" presId="urn:microsoft.com/office/officeart/2005/8/layout/hierarchy2"/>
    <dgm:cxn modelId="{71EFADCC-5C18-4964-8A9F-6413019D73BB}" srcId="{F6D40827-6EBA-4851-B8EA-15E4FEB8D55E}" destId="{CB0CD951-B7F4-4D4A-AE87-238C167E3AE3}" srcOrd="0" destOrd="0" parTransId="{6B83A148-68E6-40A5-BD48-AC659ABED19D}" sibTransId="{E70C675B-5396-4125-B1C3-496A58B03879}"/>
    <dgm:cxn modelId="{9B886044-D723-4F7E-88EC-0A052BEA7E2D}" type="presOf" srcId="{CB0CD951-B7F4-4D4A-AE87-238C167E3AE3}" destId="{8A867E7F-7C25-4F4B-AB88-4CDC7E3F47CE}" srcOrd="0" destOrd="0" presId="urn:microsoft.com/office/officeart/2005/8/layout/hierarchy2"/>
    <dgm:cxn modelId="{0B7A7F19-D576-42FE-A979-5125D83CEA33}" type="presOf" srcId="{9CAEED9C-A41D-4DCD-9425-8C51A0D8E959}" destId="{6B6F0FB9-A857-469A-B657-AC1FDBE68DAF}" srcOrd="0" destOrd="0" presId="urn:microsoft.com/office/officeart/2005/8/layout/hierarchy2"/>
    <dgm:cxn modelId="{F23FFFD7-5B27-44B8-BF77-F767A98B94F3}" type="presParOf" srcId="{5703EC5E-AC13-4245-9420-D78796CC34B6}" destId="{73DD32AC-514A-49E6-8543-CBE620B4BD20}" srcOrd="0" destOrd="0" presId="urn:microsoft.com/office/officeart/2005/8/layout/hierarchy2"/>
    <dgm:cxn modelId="{6D0DE535-8B4E-4771-8373-1963A2D1E79D}" type="presParOf" srcId="{73DD32AC-514A-49E6-8543-CBE620B4BD20}" destId="{8A867E7F-7C25-4F4B-AB88-4CDC7E3F47CE}" srcOrd="0" destOrd="0" presId="urn:microsoft.com/office/officeart/2005/8/layout/hierarchy2"/>
    <dgm:cxn modelId="{31455F8B-4CF2-483D-98FB-ED40713339BE}" type="presParOf" srcId="{73DD32AC-514A-49E6-8543-CBE620B4BD20}" destId="{B888F095-D34B-42AE-BBD6-3DFB4282307B}" srcOrd="1" destOrd="0" presId="urn:microsoft.com/office/officeart/2005/8/layout/hierarchy2"/>
    <dgm:cxn modelId="{A3F61A25-5A39-4A42-9F9A-A19786AA5E12}" type="presParOf" srcId="{B888F095-D34B-42AE-BBD6-3DFB4282307B}" destId="{11A72B10-4DE5-46D5-8620-7E522DDDBB26}" srcOrd="0" destOrd="0" presId="urn:microsoft.com/office/officeart/2005/8/layout/hierarchy2"/>
    <dgm:cxn modelId="{EF2E2200-7147-4D59-AE34-995BEED5110E}" type="presParOf" srcId="{11A72B10-4DE5-46D5-8620-7E522DDDBB26}" destId="{A8987ED3-CF36-4AFC-8CC1-E4F57690FA39}" srcOrd="0" destOrd="0" presId="urn:microsoft.com/office/officeart/2005/8/layout/hierarchy2"/>
    <dgm:cxn modelId="{8C1D7DF1-CECD-4D67-B7E8-2A8783ACA051}" type="presParOf" srcId="{B888F095-D34B-42AE-BBD6-3DFB4282307B}" destId="{01F84ED0-B542-423C-960E-CFA5663BD2A1}" srcOrd="1" destOrd="0" presId="urn:microsoft.com/office/officeart/2005/8/layout/hierarchy2"/>
    <dgm:cxn modelId="{84B68E0A-EC3C-445D-BA17-C35D1622546D}" type="presParOf" srcId="{01F84ED0-B542-423C-960E-CFA5663BD2A1}" destId="{1591466D-8643-4DD3-8BCE-198F650CDD78}" srcOrd="0" destOrd="0" presId="urn:microsoft.com/office/officeart/2005/8/layout/hierarchy2"/>
    <dgm:cxn modelId="{334C6F77-507A-4027-9B76-F00625E15353}" type="presParOf" srcId="{01F84ED0-B542-423C-960E-CFA5663BD2A1}" destId="{A47C1213-9175-4FFE-912F-AEFBBB1E6A84}" srcOrd="1" destOrd="0" presId="urn:microsoft.com/office/officeart/2005/8/layout/hierarchy2"/>
    <dgm:cxn modelId="{F98DD307-C982-4DCD-9821-FAE353024C55}" type="presParOf" srcId="{B888F095-D34B-42AE-BBD6-3DFB4282307B}" destId="{6B6F0FB9-A857-469A-B657-AC1FDBE68DAF}" srcOrd="2" destOrd="0" presId="urn:microsoft.com/office/officeart/2005/8/layout/hierarchy2"/>
    <dgm:cxn modelId="{E713EDDE-14ED-4874-B41C-7E44F9BBD039}" type="presParOf" srcId="{6B6F0FB9-A857-469A-B657-AC1FDBE68DAF}" destId="{EC2E2179-EEEF-4DBF-B62D-F5979E8DDB15}" srcOrd="0" destOrd="0" presId="urn:microsoft.com/office/officeart/2005/8/layout/hierarchy2"/>
    <dgm:cxn modelId="{845C3837-DBA0-46A1-A978-1F7C7FF4A853}" type="presParOf" srcId="{B888F095-D34B-42AE-BBD6-3DFB4282307B}" destId="{D9D61EAA-017D-4ECD-9BFC-BCFC0487B134}" srcOrd="3" destOrd="0" presId="urn:microsoft.com/office/officeart/2005/8/layout/hierarchy2"/>
    <dgm:cxn modelId="{58F92817-B069-4B72-B05B-B49C99D0BDD4}" type="presParOf" srcId="{D9D61EAA-017D-4ECD-9BFC-BCFC0487B134}" destId="{5402C531-14BF-4565-8742-7322A0BCA8F1}" srcOrd="0" destOrd="0" presId="urn:microsoft.com/office/officeart/2005/8/layout/hierarchy2"/>
    <dgm:cxn modelId="{3AE41F71-4FA7-4C03-A8CF-C4290354570C}" type="presParOf" srcId="{D9D61EAA-017D-4ECD-9BFC-BCFC0487B134}" destId="{95AEE66E-6AEA-4C80-B38D-70AEA1E32BDB}"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6D40827-6EBA-4851-B8EA-15E4FEB8D55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CB0CD951-B7F4-4D4A-AE87-238C167E3AE3}">
      <dgm:prSet phldrT="[نص]" custT="1"/>
      <dgm:spPr>
        <a:solidFill>
          <a:schemeClr val="accent1">
            <a:lumMod val="40000"/>
            <a:lumOff val="60000"/>
          </a:schemeClr>
        </a:solidFill>
      </dgm:spPr>
      <dgm:t>
        <a:bodyPr/>
        <a:lstStyle/>
        <a:p>
          <a:r>
            <a:rPr lang="ar-SA" sz="2800" b="1" dirty="0">
              <a:solidFill>
                <a:sysClr val="windowText" lastClr="000000"/>
              </a:solidFill>
              <a:latin typeface="Dubai" panose="020B0503030403030204" pitchFamily="34" charset="-78"/>
              <a:cs typeface="Dubai" panose="020B0503030403030204" pitchFamily="34" charset="-78"/>
            </a:rPr>
            <a:t>سبب الخلاف</a:t>
          </a:r>
          <a:endParaRPr lang="en-US" sz="2800" b="1" dirty="0">
            <a:solidFill>
              <a:sysClr val="windowText" lastClr="000000"/>
            </a:solidFill>
            <a:latin typeface="Dubai" panose="020B0503030403030204" pitchFamily="34" charset="-78"/>
            <a:cs typeface="Dubai" panose="020B0503030403030204" pitchFamily="34" charset="-78"/>
          </a:endParaRPr>
        </a:p>
      </dgm:t>
    </dgm:pt>
    <dgm:pt modelId="{6B83A148-68E6-40A5-BD48-AC659ABED19D}" type="parTrans" cxnId="{71EFADCC-5C18-4964-8A9F-6413019D73BB}">
      <dgm:prSet/>
      <dgm:spPr/>
      <dgm:t>
        <a:bodyPr/>
        <a:lstStyle/>
        <a:p>
          <a:endParaRPr lang="en-US" sz="2400">
            <a:latin typeface="Dubai Light" panose="020B0303030403030204" pitchFamily="34" charset="-78"/>
            <a:cs typeface="Dubai Light" panose="020B0303030403030204" pitchFamily="34" charset="-78"/>
          </a:endParaRPr>
        </a:p>
      </dgm:t>
    </dgm:pt>
    <dgm:pt modelId="{E70C675B-5396-4125-B1C3-496A58B03879}" type="sibTrans" cxnId="{71EFADCC-5C18-4964-8A9F-6413019D73BB}">
      <dgm:prSet/>
      <dgm:spPr/>
      <dgm:t>
        <a:bodyPr/>
        <a:lstStyle/>
        <a:p>
          <a:endParaRPr lang="en-US" sz="2400">
            <a:latin typeface="Dubai Light" panose="020B0303030403030204" pitchFamily="34" charset="-78"/>
            <a:cs typeface="Dubai Light" panose="020B0303030403030204" pitchFamily="34" charset="-78"/>
          </a:endParaRPr>
        </a:p>
      </dgm:t>
    </dgm:pt>
    <dgm:pt modelId="{24631E00-81E4-4894-A924-DE10C838A87C}">
      <dgm:prSet phldrT="[نص]" custT="1"/>
      <dgm:spPr>
        <a:solidFill>
          <a:srgbClr val="9EB822">
            <a:lumMod val="20000"/>
            <a:lumOff val="80000"/>
          </a:srgbClr>
        </a:solidFill>
        <a:ln w="12700" cap="flat" cmpd="sng" algn="ctr">
          <a:solidFill>
            <a:prstClr val="white">
              <a:hueOff val="0"/>
              <a:satOff val="0"/>
              <a:lumOff val="0"/>
              <a:alphaOff val="0"/>
            </a:prstClr>
          </a:solidFill>
          <a:prstDash val="solid"/>
          <a:miter lim="800000"/>
        </a:ln>
        <a:effectLst/>
      </dgm:spPr>
      <dgm:t>
        <a:bodyPr spcFirstLastPara="0" vert="horz" wrap="square" lIns="15240" tIns="15240" rIns="15240" bIns="15240" numCol="1" spcCol="1270" anchor="ctr" anchorCtr="0"/>
        <a:lstStyle/>
        <a:p>
          <a:r>
            <a:rPr lang="ar-SA" sz="2800" kern="1200" dirty="0">
              <a:solidFill>
                <a:sysClr val="windowText" lastClr="000000"/>
              </a:solidFill>
              <a:latin typeface="Dubai Light" panose="020B0303030403030204" pitchFamily="34" charset="-78"/>
              <a:cs typeface="Dubai Light" panose="020B0303030403030204" pitchFamily="34" charset="-78"/>
            </a:rPr>
            <a:t>الخلاف في دخول دلالة النص ضمن القياس.</a:t>
          </a:r>
          <a:endParaRPr lang="en-US" sz="2800" kern="1200" dirty="0">
            <a:solidFill>
              <a:sysClr val="windowText" lastClr="000000"/>
            </a:solidFill>
            <a:latin typeface="Dubai Light" panose="020B0303030403030204" pitchFamily="34" charset="-78"/>
            <a:cs typeface="Dubai Light" panose="020B0303030403030204" pitchFamily="34" charset="-78"/>
          </a:endParaRPr>
        </a:p>
      </dgm:t>
    </dgm:pt>
    <dgm:pt modelId="{9CAEED9C-A41D-4DCD-9425-8C51A0D8E959}" type="parTrans" cxnId="{4AC0425E-6C39-4ADF-A58C-B17521849447}">
      <dgm:prSet custT="1"/>
      <dgm:spPr/>
      <dgm:t>
        <a:bodyPr/>
        <a:lstStyle/>
        <a:p>
          <a:endParaRPr lang="en-US" sz="2400">
            <a:latin typeface="Dubai Light" panose="020B0303030403030204" pitchFamily="34" charset="-78"/>
            <a:cs typeface="Dubai Light" panose="020B0303030403030204" pitchFamily="34" charset="-78"/>
          </a:endParaRPr>
        </a:p>
      </dgm:t>
    </dgm:pt>
    <dgm:pt modelId="{258CDCCB-2A44-43F3-8BCE-26FF587C73D8}" type="sibTrans" cxnId="{4AC0425E-6C39-4ADF-A58C-B17521849447}">
      <dgm:prSet/>
      <dgm:spPr/>
      <dgm:t>
        <a:bodyPr/>
        <a:lstStyle/>
        <a:p>
          <a:endParaRPr lang="en-US" sz="2400">
            <a:latin typeface="Dubai Light" panose="020B0303030403030204" pitchFamily="34" charset="-78"/>
            <a:cs typeface="Dubai Light" panose="020B0303030403030204" pitchFamily="34" charset="-78"/>
          </a:endParaRPr>
        </a:p>
      </dgm:t>
    </dgm:pt>
    <dgm:pt modelId="{3ACC8207-7802-4909-A471-D1C098B15FA0}">
      <dgm:prSet custT="1"/>
      <dgm:spPr>
        <a:solidFill>
          <a:srgbClr val="9EB822">
            <a:lumMod val="20000"/>
            <a:lumOff val="80000"/>
          </a:srgbClr>
        </a:solidFill>
        <a:ln w="12700" cap="flat" cmpd="sng" algn="ctr">
          <a:solidFill>
            <a:prstClr val="white">
              <a:hueOff val="0"/>
              <a:satOff val="0"/>
              <a:lumOff val="0"/>
              <a:alphaOff val="0"/>
            </a:prstClr>
          </a:solidFill>
          <a:prstDash val="solid"/>
          <a:miter lim="800000"/>
        </a:ln>
        <a:effectLst/>
      </dgm:spPr>
      <dgm:t>
        <a:bodyPr spcFirstLastPara="0" vert="horz" wrap="square" lIns="15240" tIns="15240" rIns="15240" bIns="15240" numCol="1" spcCol="1270" anchor="ctr" anchorCtr="0"/>
        <a:lstStyle/>
        <a:p>
          <a:pPr marL="0" lvl="0" indent="0" algn="ctr" defTabSz="1066800">
            <a:lnSpc>
              <a:spcPct val="90000"/>
            </a:lnSpc>
            <a:spcBef>
              <a:spcPct val="0"/>
            </a:spcBef>
            <a:spcAft>
              <a:spcPct val="35000"/>
            </a:spcAft>
            <a:buNone/>
          </a:pPr>
          <a:r>
            <a:rPr lang="ar-SA" sz="2800" kern="1200" dirty="0">
              <a:solidFill>
                <a:sysClr val="windowText" lastClr="000000"/>
              </a:solidFill>
              <a:latin typeface="Dubai Light" panose="020B0303030403030204" pitchFamily="34" charset="-78"/>
              <a:ea typeface="+mn-ea"/>
              <a:cs typeface="Dubai Light" panose="020B0303030403030204" pitchFamily="34" charset="-78"/>
            </a:rPr>
            <a:t>الخلاف في جواز تعقل علة شرع الحكم في الكّفارات والحدود.</a:t>
          </a:r>
          <a:endParaRPr lang="en-US" sz="2800" kern="1200" dirty="0">
            <a:solidFill>
              <a:sysClr val="windowText" lastClr="000000"/>
            </a:solidFill>
            <a:latin typeface="Dubai Light" panose="020B0303030403030204" pitchFamily="34" charset="-78"/>
            <a:ea typeface="+mn-ea"/>
            <a:cs typeface="Dubai Light" panose="020B0303030403030204" pitchFamily="34" charset="-78"/>
          </a:endParaRPr>
        </a:p>
      </dgm:t>
    </dgm:pt>
    <dgm:pt modelId="{344C2909-C3EC-4D11-8901-35EFCD9F6D95}" type="parTrans" cxnId="{0DF04D2A-55B6-41AF-8233-3B7442862ACD}">
      <dgm:prSet/>
      <dgm:spPr/>
      <dgm:t>
        <a:bodyPr/>
        <a:lstStyle/>
        <a:p>
          <a:endParaRPr lang="en-US"/>
        </a:p>
      </dgm:t>
    </dgm:pt>
    <dgm:pt modelId="{E371F4B4-7A6F-49C6-9CDD-57A87C98FDA1}" type="sibTrans" cxnId="{0DF04D2A-55B6-41AF-8233-3B7442862ACD}">
      <dgm:prSet/>
      <dgm:spPr/>
      <dgm:t>
        <a:bodyPr/>
        <a:lstStyle/>
        <a:p>
          <a:endParaRPr lang="en-US"/>
        </a:p>
      </dgm:t>
    </dgm:pt>
    <dgm:pt modelId="{5703EC5E-AC13-4245-9420-D78796CC34B6}" type="pres">
      <dgm:prSet presAssocID="{F6D40827-6EBA-4851-B8EA-15E4FEB8D55E}" presName="diagram" presStyleCnt="0">
        <dgm:presLayoutVars>
          <dgm:chPref val="1"/>
          <dgm:dir val="rev"/>
          <dgm:animOne val="branch"/>
          <dgm:animLvl val="lvl"/>
          <dgm:resizeHandles val="exact"/>
        </dgm:presLayoutVars>
      </dgm:prSet>
      <dgm:spPr/>
      <dgm:t>
        <a:bodyPr/>
        <a:lstStyle/>
        <a:p>
          <a:endParaRPr lang="en-US"/>
        </a:p>
      </dgm:t>
    </dgm:pt>
    <dgm:pt modelId="{73DD32AC-514A-49E6-8543-CBE620B4BD20}" type="pres">
      <dgm:prSet presAssocID="{CB0CD951-B7F4-4D4A-AE87-238C167E3AE3}" presName="root1" presStyleCnt="0"/>
      <dgm:spPr/>
    </dgm:pt>
    <dgm:pt modelId="{8A867E7F-7C25-4F4B-AB88-4CDC7E3F47CE}" type="pres">
      <dgm:prSet presAssocID="{CB0CD951-B7F4-4D4A-AE87-238C167E3AE3}" presName="LevelOneTextNode" presStyleLbl="node0" presStyleIdx="0" presStyleCnt="1" custScaleX="105885" custScaleY="61977" custLinFactNeighborX="20718" custLinFactNeighborY="-2599">
        <dgm:presLayoutVars>
          <dgm:chPref val="3"/>
        </dgm:presLayoutVars>
      </dgm:prSet>
      <dgm:spPr/>
      <dgm:t>
        <a:bodyPr/>
        <a:lstStyle/>
        <a:p>
          <a:endParaRPr lang="en-US"/>
        </a:p>
      </dgm:t>
    </dgm:pt>
    <dgm:pt modelId="{B888F095-D34B-42AE-BBD6-3DFB4282307B}" type="pres">
      <dgm:prSet presAssocID="{CB0CD951-B7F4-4D4A-AE87-238C167E3AE3}" presName="level2hierChild" presStyleCnt="0"/>
      <dgm:spPr/>
    </dgm:pt>
    <dgm:pt modelId="{11A72B10-4DE5-46D5-8620-7E522DDDBB26}" type="pres">
      <dgm:prSet presAssocID="{344C2909-C3EC-4D11-8901-35EFCD9F6D95}" presName="conn2-1" presStyleLbl="parChTrans1D2" presStyleIdx="0" presStyleCnt="2"/>
      <dgm:spPr/>
      <dgm:t>
        <a:bodyPr/>
        <a:lstStyle/>
        <a:p>
          <a:endParaRPr lang="en-US"/>
        </a:p>
      </dgm:t>
    </dgm:pt>
    <dgm:pt modelId="{A8987ED3-CF36-4AFC-8CC1-E4F57690FA39}" type="pres">
      <dgm:prSet presAssocID="{344C2909-C3EC-4D11-8901-35EFCD9F6D95}" presName="connTx" presStyleLbl="parChTrans1D2" presStyleIdx="0" presStyleCnt="2"/>
      <dgm:spPr/>
      <dgm:t>
        <a:bodyPr/>
        <a:lstStyle/>
        <a:p>
          <a:endParaRPr lang="en-US"/>
        </a:p>
      </dgm:t>
    </dgm:pt>
    <dgm:pt modelId="{01F84ED0-B542-423C-960E-CFA5663BD2A1}" type="pres">
      <dgm:prSet presAssocID="{3ACC8207-7802-4909-A471-D1C098B15FA0}" presName="root2" presStyleCnt="0"/>
      <dgm:spPr/>
    </dgm:pt>
    <dgm:pt modelId="{1591466D-8643-4DD3-8BCE-198F650CDD78}" type="pres">
      <dgm:prSet presAssocID="{3ACC8207-7802-4909-A471-D1C098B15FA0}" presName="LevelTwoTextNode" presStyleLbl="node2" presStyleIdx="0" presStyleCnt="2" custScaleX="295921" custScaleY="63170" custLinFactNeighborX="16067" custLinFactNeighborY="4121">
        <dgm:presLayoutVars>
          <dgm:chPref val="3"/>
        </dgm:presLayoutVars>
      </dgm:prSet>
      <dgm:spPr>
        <a:xfrm>
          <a:off x="3824189" y="1125"/>
          <a:ext cx="1338909" cy="669454"/>
        </a:xfrm>
        <a:prstGeom prst="roundRect">
          <a:avLst>
            <a:gd name="adj" fmla="val 10000"/>
          </a:avLst>
        </a:prstGeom>
      </dgm:spPr>
      <dgm:t>
        <a:bodyPr/>
        <a:lstStyle/>
        <a:p>
          <a:endParaRPr lang="en-US"/>
        </a:p>
      </dgm:t>
    </dgm:pt>
    <dgm:pt modelId="{A47C1213-9175-4FFE-912F-AEFBBB1E6A84}" type="pres">
      <dgm:prSet presAssocID="{3ACC8207-7802-4909-A471-D1C098B15FA0}" presName="level3hierChild" presStyleCnt="0"/>
      <dgm:spPr/>
    </dgm:pt>
    <dgm:pt modelId="{6B6F0FB9-A857-469A-B657-AC1FDBE68DAF}" type="pres">
      <dgm:prSet presAssocID="{9CAEED9C-A41D-4DCD-9425-8C51A0D8E959}" presName="conn2-1" presStyleLbl="parChTrans1D2" presStyleIdx="1" presStyleCnt="2"/>
      <dgm:spPr/>
      <dgm:t>
        <a:bodyPr/>
        <a:lstStyle/>
        <a:p>
          <a:endParaRPr lang="en-US"/>
        </a:p>
      </dgm:t>
    </dgm:pt>
    <dgm:pt modelId="{EC2E2179-EEEF-4DBF-B62D-F5979E8DDB15}" type="pres">
      <dgm:prSet presAssocID="{9CAEED9C-A41D-4DCD-9425-8C51A0D8E959}" presName="connTx" presStyleLbl="parChTrans1D2" presStyleIdx="1" presStyleCnt="2"/>
      <dgm:spPr/>
      <dgm:t>
        <a:bodyPr/>
        <a:lstStyle/>
        <a:p>
          <a:endParaRPr lang="en-US"/>
        </a:p>
      </dgm:t>
    </dgm:pt>
    <dgm:pt modelId="{D9D61EAA-017D-4ECD-9BFC-BCFC0487B134}" type="pres">
      <dgm:prSet presAssocID="{24631E00-81E4-4894-A924-DE10C838A87C}" presName="root2" presStyleCnt="0"/>
      <dgm:spPr/>
    </dgm:pt>
    <dgm:pt modelId="{5402C531-14BF-4565-8742-7322A0BCA8F1}" type="pres">
      <dgm:prSet presAssocID="{24631E00-81E4-4894-A924-DE10C838A87C}" presName="LevelTwoTextNode" presStyleLbl="node2" presStyleIdx="1" presStyleCnt="2" custScaleX="295367" custScaleY="63170" custLinFactNeighborX="16067" custLinFactNeighborY="4121">
        <dgm:presLayoutVars>
          <dgm:chPref val="3"/>
        </dgm:presLayoutVars>
      </dgm:prSet>
      <dgm:spPr>
        <a:xfrm>
          <a:off x="2273343" y="770998"/>
          <a:ext cx="2889754" cy="669454"/>
        </a:xfrm>
        <a:prstGeom prst="roundRect">
          <a:avLst>
            <a:gd name="adj" fmla="val 10000"/>
          </a:avLst>
        </a:prstGeom>
      </dgm:spPr>
      <dgm:t>
        <a:bodyPr/>
        <a:lstStyle/>
        <a:p>
          <a:endParaRPr lang="en-US"/>
        </a:p>
      </dgm:t>
    </dgm:pt>
    <dgm:pt modelId="{95AEE66E-6AEA-4C80-B38D-70AEA1E32BDB}" type="pres">
      <dgm:prSet presAssocID="{24631E00-81E4-4894-A924-DE10C838A87C}" presName="level3hierChild" presStyleCnt="0"/>
      <dgm:spPr/>
    </dgm:pt>
  </dgm:ptLst>
  <dgm:cxnLst>
    <dgm:cxn modelId="{EB65AC6B-D976-449D-B246-B276078BB4ED}" type="presOf" srcId="{CB0CD951-B7F4-4D4A-AE87-238C167E3AE3}" destId="{8A867E7F-7C25-4F4B-AB88-4CDC7E3F47CE}" srcOrd="0" destOrd="0" presId="urn:microsoft.com/office/officeart/2005/8/layout/hierarchy2"/>
    <dgm:cxn modelId="{B255D766-DCBA-4075-B338-66F30917F636}" type="presOf" srcId="{9CAEED9C-A41D-4DCD-9425-8C51A0D8E959}" destId="{6B6F0FB9-A857-469A-B657-AC1FDBE68DAF}" srcOrd="0" destOrd="0" presId="urn:microsoft.com/office/officeart/2005/8/layout/hierarchy2"/>
    <dgm:cxn modelId="{4AC0425E-6C39-4ADF-A58C-B17521849447}" srcId="{CB0CD951-B7F4-4D4A-AE87-238C167E3AE3}" destId="{24631E00-81E4-4894-A924-DE10C838A87C}" srcOrd="1" destOrd="0" parTransId="{9CAEED9C-A41D-4DCD-9425-8C51A0D8E959}" sibTransId="{258CDCCB-2A44-43F3-8BCE-26FF587C73D8}"/>
    <dgm:cxn modelId="{93DAB520-0F76-4B0B-84C7-5FDB50B492F0}" type="presOf" srcId="{24631E00-81E4-4894-A924-DE10C838A87C}" destId="{5402C531-14BF-4565-8742-7322A0BCA8F1}" srcOrd="0" destOrd="0" presId="urn:microsoft.com/office/officeart/2005/8/layout/hierarchy2"/>
    <dgm:cxn modelId="{4EF1377D-E863-43F3-B7B6-DE27159CF59E}" type="presOf" srcId="{3ACC8207-7802-4909-A471-D1C098B15FA0}" destId="{1591466D-8643-4DD3-8BCE-198F650CDD78}" srcOrd="0" destOrd="0" presId="urn:microsoft.com/office/officeart/2005/8/layout/hierarchy2"/>
    <dgm:cxn modelId="{0DF04D2A-55B6-41AF-8233-3B7442862ACD}" srcId="{CB0CD951-B7F4-4D4A-AE87-238C167E3AE3}" destId="{3ACC8207-7802-4909-A471-D1C098B15FA0}" srcOrd="0" destOrd="0" parTransId="{344C2909-C3EC-4D11-8901-35EFCD9F6D95}" sibTransId="{E371F4B4-7A6F-49C6-9CDD-57A87C98FDA1}"/>
    <dgm:cxn modelId="{91195783-94C0-4027-88A4-BD45DC95A98E}" type="presOf" srcId="{344C2909-C3EC-4D11-8901-35EFCD9F6D95}" destId="{11A72B10-4DE5-46D5-8620-7E522DDDBB26}" srcOrd="0" destOrd="0" presId="urn:microsoft.com/office/officeart/2005/8/layout/hierarchy2"/>
    <dgm:cxn modelId="{800756C4-9E30-4DD9-BFD8-31CFD1426099}" type="presOf" srcId="{F6D40827-6EBA-4851-B8EA-15E4FEB8D55E}" destId="{5703EC5E-AC13-4245-9420-D78796CC34B6}" srcOrd="0" destOrd="0" presId="urn:microsoft.com/office/officeart/2005/8/layout/hierarchy2"/>
    <dgm:cxn modelId="{659F66E8-0DE2-431A-8EB3-D39F5D018B47}" type="presOf" srcId="{9CAEED9C-A41D-4DCD-9425-8C51A0D8E959}" destId="{EC2E2179-EEEF-4DBF-B62D-F5979E8DDB15}" srcOrd="1" destOrd="0" presId="urn:microsoft.com/office/officeart/2005/8/layout/hierarchy2"/>
    <dgm:cxn modelId="{EE59B389-31A2-4838-A941-738DB923B1E6}" type="presOf" srcId="{344C2909-C3EC-4D11-8901-35EFCD9F6D95}" destId="{A8987ED3-CF36-4AFC-8CC1-E4F57690FA39}" srcOrd="1" destOrd="0" presId="urn:microsoft.com/office/officeart/2005/8/layout/hierarchy2"/>
    <dgm:cxn modelId="{71EFADCC-5C18-4964-8A9F-6413019D73BB}" srcId="{F6D40827-6EBA-4851-B8EA-15E4FEB8D55E}" destId="{CB0CD951-B7F4-4D4A-AE87-238C167E3AE3}" srcOrd="0" destOrd="0" parTransId="{6B83A148-68E6-40A5-BD48-AC659ABED19D}" sibTransId="{E70C675B-5396-4125-B1C3-496A58B03879}"/>
    <dgm:cxn modelId="{0A0348A9-A193-4D01-906B-1FA5C4ABB9B0}" type="presParOf" srcId="{5703EC5E-AC13-4245-9420-D78796CC34B6}" destId="{73DD32AC-514A-49E6-8543-CBE620B4BD20}" srcOrd="0" destOrd="0" presId="urn:microsoft.com/office/officeart/2005/8/layout/hierarchy2"/>
    <dgm:cxn modelId="{26EBB146-CDC4-4081-B6C9-69857374A54B}" type="presParOf" srcId="{73DD32AC-514A-49E6-8543-CBE620B4BD20}" destId="{8A867E7F-7C25-4F4B-AB88-4CDC7E3F47CE}" srcOrd="0" destOrd="0" presId="urn:microsoft.com/office/officeart/2005/8/layout/hierarchy2"/>
    <dgm:cxn modelId="{7ED4052B-C637-4B2E-B791-EF6EB7E16F06}" type="presParOf" srcId="{73DD32AC-514A-49E6-8543-CBE620B4BD20}" destId="{B888F095-D34B-42AE-BBD6-3DFB4282307B}" srcOrd="1" destOrd="0" presId="urn:microsoft.com/office/officeart/2005/8/layout/hierarchy2"/>
    <dgm:cxn modelId="{C10C84DD-3F43-4642-8AE7-769B1B6A6C1D}" type="presParOf" srcId="{B888F095-D34B-42AE-BBD6-3DFB4282307B}" destId="{11A72B10-4DE5-46D5-8620-7E522DDDBB26}" srcOrd="0" destOrd="0" presId="urn:microsoft.com/office/officeart/2005/8/layout/hierarchy2"/>
    <dgm:cxn modelId="{CBE08ECC-EE5E-4629-A9ED-0641555B0F92}" type="presParOf" srcId="{11A72B10-4DE5-46D5-8620-7E522DDDBB26}" destId="{A8987ED3-CF36-4AFC-8CC1-E4F57690FA39}" srcOrd="0" destOrd="0" presId="urn:microsoft.com/office/officeart/2005/8/layout/hierarchy2"/>
    <dgm:cxn modelId="{07E76977-7724-4A3F-9A61-D1EF94B0FC86}" type="presParOf" srcId="{B888F095-D34B-42AE-BBD6-3DFB4282307B}" destId="{01F84ED0-B542-423C-960E-CFA5663BD2A1}" srcOrd="1" destOrd="0" presId="urn:microsoft.com/office/officeart/2005/8/layout/hierarchy2"/>
    <dgm:cxn modelId="{B305D429-2931-4246-910B-C4E95DE6AC54}" type="presParOf" srcId="{01F84ED0-B542-423C-960E-CFA5663BD2A1}" destId="{1591466D-8643-4DD3-8BCE-198F650CDD78}" srcOrd="0" destOrd="0" presId="urn:microsoft.com/office/officeart/2005/8/layout/hierarchy2"/>
    <dgm:cxn modelId="{DAF1ED39-B698-4CFE-BDEC-304FE06190A7}" type="presParOf" srcId="{01F84ED0-B542-423C-960E-CFA5663BD2A1}" destId="{A47C1213-9175-4FFE-912F-AEFBBB1E6A84}" srcOrd="1" destOrd="0" presId="urn:microsoft.com/office/officeart/2005/8/layout/hierarchy2"/>
    <dgm:cxn modelId="{1690A085-302A-45C5-B4D5-0FE6B6E4F538}" type="presParOf" srcId="{B888F095-D34B-42AE-BBD6-3DFB4282307B}" destId="{6B6F0FB9-A857-469A-B657-AC1FDBE68DAF}" srcOrd="2" destOrd="0" presId="urn:microsoft.com/office/officeart/2005/8/layout/hierarchy2"/>
    <dgm:cxn modelId="{0C6F42FB-3773-4C62-A2BB-B6BD18BE1828}" type="presParOf" srcId="{6B6F0FB9-A857-469A-B657-AC1FDBE68DAF}" destId="{EC2E2179-EEEF-4DBF-B62D-F5979E8DDB15}" srcOrd="0" destOrd="0" presId="urn:microsoft.com/office/officeart/2005/8/layout/hierarchy2"/>
    <dgm:cxn modelId="{66964660-1B96-4AAF-8405-9F314991C727}" type="presParOf" srcId="{B888F095-D34B-42AE-BBD6-3DFB4282307B}" destId="{D9D61EAA-017D-4ECD-9BFC-BCFC0487B134}" srcOrd="3" destOrd="0" presId="urn:microsoft.com/office/officeart/2005/8/layout/hierarchy2"/>
    <dgm:cxn modelId="{8931D1CD-17CA-41F9-8648-3AF3FC57FC1C}" type="presParOf" srcId="{D9D61EAA-017D-4ECD-9BFC-BCFC0487B134}" destId="{5402C531-14BF-4565-8742-7322A0BCA8F1}" srcOrd="0" destOrd="0" presId="urn:microsoft.com/office/officeart/2005/8/layout/hierarchy2"/>
    <dgm:cxn modelId="{BEFE48A6-F410-4141-B96B-34A2F3FC3AF5}" type="presParOf" srcId="{D9D61EAA-017D-4ECD-9BFC-BCFC0487B134}" destId="{95AEE66E-6AEA-4C80-B38D-70AEA1E32BDB}" srcOrd="1" destOrd="0" presId="urn:microsoft.com/office/officeart/2005/8/layout/hierarchy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1B54390-4D9F-4AA8-91DA-0CB0940F6DE6}" type="doc">
      <dgm:prSet loTypeId="urn:microsoft.com/office/officeart/2005/8/layout/default#1" loCatId="list" qsTypeId="urn:microsoft.com/office/officeart/2005/8/quickstyle/simple3" qsCatId="simple" csTypeId="urn:microsoft.com/office/officeart/2005/8/colors/accent1_2" csCatId="accent1" phldr="1"/>
      <dgm:spPr/>
      <dgm:t>
        <a:bodyPr/>
        <a:lstStyle/>
        <a:p>
          <a:pPr rtl="1"/>
          <a:endParaRPr lang="ar-SA"/>
        </a:p>
      </dgm:t>
    </dgm:pt>
    <dgm:pt modelId="{78B77997-438B-444E-9D2C-FC6E63AEA559}">
      <dgm:prSet phldrT="[نص]" custT="1"/>
      <dgm:spPr/>
      <dgm:t>
        <a:bodyPr/>
        <a:lstStyle/>
        <a:p>
          <a:pPr rtl="1"/>
          <a:r>
            <a:rPr lang="ar-SA" sz="2800" dirty="0">
              <a:solidFill>
                <a:srgbClr val="626B8A"/>
              </a:solidFill>
              <a:latin typeface="Dubai" panose="020B0503030403030204" pitchFamily="34" charset="-78"/>
              <a:cs typeface="Dubai" panose="020B0503030403030204" pitchFamily="34" charset="-78"/>
            </a:rPr>
            <a:t>تخريج بعض الفروع على قاعدة: (قول الصحابي  إذا لم ينتشر ولم يعلم له مخالف: حجة)</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9A041CCB-B055-46FA-AD7D-C73CABF12E51}" type="parTrans" cxnId="{4920BF47-FEC4-445C-95B6-1FBFF179B4F7}">
      <dgm:prSet/>
      <dgm:spPr/>
      <dgm:t>
        <a:bodyPr/>
        <a:lstStyle/>
        <a:p>
          <a:pPr rtl="1"/>
          <a:endParaRPr lang="ar-SA"/>
        </a:p>
      </dgm:t>
    </dgm:pt>
    <dgm:pt modelId="{CC079D70-9DA4-4349-9857-379019BDA7B9}" type="sibTrans" cxnId="{4920BF47-FEC4-445C-95B6-1FBFF179B4F7}">
      <dgm:prSet/>
      <dgm:spPr/>
      <dgm:t>
        <a:bodyPr/>
        <a:lstStyle/>
        <a:p>
          <a:pPr rtl="1"/>
          <a:endParaRPr lang="ar-SA"/>
        </a:p>
      </dgm:t>
    </dgm:pt>
    <dgm:pt modelId="{16888D9B-4768-45AA-A3E3-D87C00D10D37}">
      <dgm:prSet phldrT="[نص]" custT="1"/>
      <dgm:spPr/>
      <dgm:t>
        <a:bodyPr/>
        <a:lstStyle/>
        <a:p>
          <a:pPr rtl="1"/>
          <a:r>
            <a:rPr lang="ar-SA" sz="2800" dirty="0">
              <a:solidFill>
                <a:srgbClr val="626B8A"/>
              </a:solidFill>
              <a:latin typeface="Dubai" panose="020B0503030403030204" pitchFamily="34" charset="-78"/>
              <a:cs typeface="Dubai" panose="020B0503030403030204" pitchFamily="34" charset="-78"/>
            </a:rPr>
            <a:t>تخريج بعض الفروع على قاعدة: (شرع من قبلنا شرعٌ لنا مالم يرد شرعنا بخلافه)</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C70C46F3-4520-46F4-875A-9FF48072091C}" type="parTrans" cxnId="{F41841A8-FE48-4689-84D2-F30B76F432A1}">
      <dgm:prSet/>
      <dgm:spPr/>
      <dgm:t>
        <a:bodyPr/>
        <a:lstStyle/>
        <a:p>
          <a:pPr rtl="1"/>
          <a:endParaRPr lang="ar-SA"/>
        </a:p>
      </dgm:t>
    </dgm:pt>
    <dgm:pt modelId="{B07B783C-9CF3-4E37-9FE3-4D8A0906B9B1}" type="sibTrans" cxnId="{F41841A8-FE48-4689-84D2-F30B76F432A1}">
      <dgm:prSet/>
      <dgm:spPr/>
      <dgm:t>
        <a:bodyPr/>
        <a:lstStyle/>
        <a:p>
          <a:pPr rtl="1"/>
          <a:endParaRPr lang="ar-SA"/>
        </a:p>
      </dgm:t>
    </dgm:pt>
    <dgm:pt modelId="{C92B9F1E-6AD8-4040-AA20-487AFE618F1A}">
      <dgm:prSet phldrT="[نص]" custT="1"/>
      <dgm:spPr/>
      <dgm:t>
        <a:bodyPr/>
        <a:lstStyle/>
        <a:p>
          <a:pPr rtl="1"/>
          <a:r>
            <a:rPr lang="ar-SA" sz="2800" dirty="0">
              <a:solidFill>
                <a:srgbClr val="626B8A"/>
              </a:solidFill>
              <a:latin typeface="Dubai" panose="020B0503030403030204" pitchFamily="34" charset="-78"/>
              <a:cs typeface="Dubai" panose="020B0503030403030204" pitchFamily="34" charset="-78"/>
            </a:rPr>
            <a:t>تخريج بعض الفروع على قاعدة </a:t>
          </a:r>
          <a:r>
            <a:rPr lang="ar-SA" sz="2800" dirty="0" smtClean="0">
              <a:solidFill>
                <a:srgbClr val="626B8A"/>
              </a:solidFill>
              <a:latin typeface="Dubai" panose="020B0503030403030204" pitchFamily="34" charset="-78"/>
              <a:cs typeface="Dubai" panose="020B0503030403030204" pitchFamily="34" charset="-78"/>
            </a:rPr>
            <a:t>:</a:t>
          </a:r>
          <a:endParaRPr lang="ar-IQ" sz="2800" dirty="0" smtClean="0">
            <a:solidFill>
              <a:srgbClr val="626B8A"/>
            </a:solidFill>
            <a:latin typeface="Dubai" panose="020B0503030403030204" pitchFamily="34" charset="-78"/>
            <a:cs typeface="Dubai" panose="020B0503030403030204" pitchFamily="34" charset="-78"/>
          </a:endParaRPr>
        </a:p>
        <a:p>
          <a:pPr rtl="1"/>
          <a:r>
            <a:rPr lang="ar-SA" sz="2800" dirty="0" smtClean="0">
              <a:solidFill>
                <a:srgbClr val="626B8A"/>
              </a:solidFill>
              <a:latin typeface="Dubai" panose="020B0503030403030204" pitchFamily="34" charset="-78"/>
              <a:cs typeface="Dubai" panose="020B0503030403030204" pitchFamily="34" charset="-78"/>
            </a:rPr>
            <a:t> </a:t>
          </a:r>
          <a:r>
            <a:rPr lang="ar-SA" sz="2800" dirty="0">
              <a:solidFill>
                <a:srgbClr val="626B8A"/>
              </a:solidFill>
              <a:latin typeface="Dubai" panose="020B0503030403030204" pitchFamily="34" charset="-78"/>
              <a:cs typeface="Dubai" panose="020B0503030403030204" pitchFamily="34" charset="-78"/>
            </a:rPr>
            <a:t>(ما حُرِّم سدًّا للذريعة أبيح للمصلحة الراجحة)</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385032DC-C970-4FC4-8FE6-DB5B3EA5E0F7}" type="sibTrans" cxnId="{1984990F-C450-49EA-85AE-ECED8B99D632}">
      <dgm:prSet/>
      <dgm:spPr/>
      <dgm:t>
        <a:bodyPr/>
        <a:lstStyle/>
        <a:p>
          <a:pPr rtl="1"/>
          <a:endParaRPr lang="ar-SA"/>
        </a:p>
      </dgm:t>
    </dgm:pt>
    <dgm:pt modelId="{F8B5C037-361B-45F0-82D2-141360FD23A3}" type="parTrans" cxnId="{1984990F-C450-49EA-85AE-ECED8B99D632}">
      <dgm:prSet/>
      <dgm:spPr/>
      <dgm:t>
        <a:bodyPr/>
        <a:lstStyle/>
        <a:p>
          <a:pPr rtl="1"/>
          <a:endParaRPr lang="ar-SA"/>
        </a:p>
      </dgm:t>
    </dgm:pt>
    <dgm:pt modelId="{3C5F3B7E-9529-42A3-B3CE-46F63271A87E}" type="pres">
      <dgm:prSet presAssocID="{A1B54390-4D9F-4AA8-91DA-0CB0940F6DE6}" presName="diagram" presStyleCnt="0">
        <dgm:presLayoutVars>
          <dgm:dir/>
          <dgm:resizeHandles val="exact"/>
        </dgm:presLayoutVars>
      </dgm:prSet>
      <dgm:spPr/>
      <dgm:t>
        <a:bodyPr/>
        <a:lstStyle/>
        <a:p>
          <a:endParaRPr lang="en-US"/>
        </a:p>
      </dgm:t>
    </dgm:pt>
    <dgm:pt modelId="{5D408408-BE7C-42AA-944B-39427423B392}" type="pres">
      <dgm:prSet presAssocID="{78B77997-438B-444E-9D2C-FC6E63AEA559}" presName="node" presStyleLbl="node1" presStyleIdx="0" presStyleCnt="3" custScaleX="163615" custLinFactNeighborX="-9636" custLinFactNeighborY="-1179">
        <dgm:presLayoutVars>
          <dgm:bulletEnabled val="1"/>
        </dgm:presLayoutVars>
      </dgm:prSet>
      <dgm:spPr>
        <a:prstGeom prst="roundRect">
          <a:avLst/>
        </a:prstGeom>
      </dgm:spPr>
      <dgm:t>
        <a:bodyPr/>
        <a:lstStyle/>
        <a:p>
          <a:endParaRPr lang="en-US"/>
        </a:p>
      </dgm:t>
    </dgm:pt>
    <dgm:pt modelId="{BD437CCE-E1B2-48E4-9554-5BE9D7FFBCDB}" type="pres">
      <dgm:prSet presAssocID="{CC079D70-9DA4-4349-9857-379019BDA7B9}" presName="sibTrans" presStyleCnt="0"/>
      <dgm:spPr/>
    </dgm:pt>
    <dgm:pt modelId="{17929B41-CAEE-4D60-9850-5FBD04453063}" type="pres">
      <dgm:prSet presAssocID="{16888D9B-4768-45AA-A3E3-D87C00D10D37}" presName="node" presStyleLbl="node1" presStyleIdx="1" presStyleCnt="3" custScaleX="152764" custLinFactNeighborX="-4982" custLinFactNeighborY="-1179">
        <dgm:presLayoutVars>
          <dgm:bulletEnabled val="1"/>
        </dgm:presLayoutVars>
      </dgm:prSet>
      <dgm:spPr>
        <a:prstGeom prst="roundRect">
          <a:avLst/>
        </a:prstGeom>
      </dgm:spPr>
      <dgm:t>
        <a:bodyPr/>
        <a:lstStyle/>
        <a:p>
          <a:endParaRPr lang="en-US"/>
        </a:p>
      </dgm:t>
    </dgm:pt>
    <dgm:pt modelId="{FADB75DE-468A-4C46-BBF7-66D8E2648D82}" type="pres">
      <dgm:prSet presAssocID="{B07B783C-9CF3-4E37-9FE3-4D8A0906B9B1}" presName="sibTrans" presStyleCnt="0"/>
      <dgm:spPr/>
    </dgm:pt>
    <dgm:pt modelId="{058E9AE2-97DF-43DA-B341-9B8FB5B849B1}" type="pres">
      <dgm:prSet presAssocID="{C92B9F1E-6AD8-4040-AA20-487AFE618F1A}" presName="node" presStyleLbl="node1" presStyleIdx="2" presStyleCnt="3" custScaleX="189046">
        <dgm:presLayoutVars>
          <dgm:bulletEnabled val="1"/>
        </dgm:presLayoutVars>
      </dgm:prSet>
      <dgm:spPr>
        <a:prstGeom prst="roundRect">
          <a:avLst/>
        </a:prstGeom>
      </dgm:spPr>
      <dgm:t>
        <a:bodyPr/>
        <a:lstStyle/>
        <a:p>
          <a:endParaRPr lang="en-US"/>
        </a:p>
      </dgm:t>
    </dgm:pt>
  </dgm:ptLst>
  <dgm:cxnLst>
    <dgm:cxn modelId="{1984990F-C450-49EA-85AE-ECED8B99D632}" srcId="{A1B54390-4D9F-4AA8-91DA-0CB0940F6DE6}" destId="{C92B9F1E-6AD8-4040-AA20-487AFE618F1A}" srcOrd="2" destOrd="0" parTransId="{F8B5C037-361B-45F0-82D2-141360FD23A3}" sibTransId="{385032DC-C970-4FC4-8FE6-DB5B3EA5E0F7}"/>
    <dgm:cxn modelId="{79301F32-FEC9-4579-B415-70E5FDFAD3FB}" type="presOf" srcId="{16888D9B-4768-45AA-A3E3-D87C00D10D37}" destId="{17929B41-CAEE-4D60-9850-5FBD04453063}" srcOrd="0" destOrd="0" presId="urn:microsoft.com/office/officeart/2005/8/layout/default#1"/>
    <dgm:cxn modelId="{DA195CF0-CF42-438F-9660-4D0EEAF96D24}" type="presOf" srcId="{A1B54390-4D9F-4AA8-91DA-0CB0940F6DE6}" destId="{3C5F3B7E-9529-42A3-B3CE-46F63271A87E}" srcOrd="0" destOrd="0" presId="urn:microsoft.com/office/officeart/2005/8/layout/default#1"/>
    <dgm:cxn modelId="{4920BF47-FEC4-445C-95B6-1FBFF179B4F7}" srcId="{A1B54390-4D9F-4AA8-91DA-0CB0940F6DE6}" destId="{78B77997-438B-444E-9D2C-FC6E63AEA559}" srcOrd="0" destOrd="0" parTransId="{9A041CCB-B055-46FA-AD7D-C73CABF12E51}" sibTransId="{CC079D70-9DA4-4349-9857-379019BDA7B9}"/>
    <dgm:cxn modelId="{F41841A8-FE48-4689-84D2-F30B76F432A1}" srcId="{A1B54390-4D9F-4AA8-91DA-0CB0940F6DE6}" destId="{16888D9B-4768-45AA-A3E3-D87C00D10D37}" srcOrd="1" destOrd="0" parTransId="{C70C46F3-4520-46F4-875A-9FF48072091C}" sibTransId="{B07B783C-9CF3-4E37-9FE3-4D8A0906B9B1}"/>
    <dgm:cxn modelId="{821910CF-CDCA-4A6D-9B84-92364B499DDF}" type="presOf" srcId="{C92B9F1E-6AD8-4040-AA20-487AFE618F1A}" destId="{058E9AE2-97DF-43DA-B341-9B8FB5B849B1}" srcOrd="0" destOrd="0" presId="urn:microsoft.com/office/officeart/2005/8/layout/default#1"/>
    <dgm:cxn modelId="{49A67806-E1D6-4315-9C4F-E8235400DC38}" type="presOf" srcId="{78B77997-438B-444E-9D2C-FC6E63AEA559}" destId="{5D408408-BE7C-42AA-944B-39427423B392}" srcOrd="0" destOrd="0" presId="urn:microsoft.com/office/officeart/2005/8/layout/default#1"/>
    <dgm:cxn modelId="{830AB27A-C18F-4256-B605-F48BC06FB5D5}" type="presParOf" srcId="{3C5F3B7E-9529-42A3-B3CE-46F63271A87E}" destId="{5D408408-BE7C-42AA-944B-39427423B392}" srcOrd="0" destOrd="0" presId="urn:microsoft.com/office/officeart/2005/8/layout/default#1"/>
    <dgm:cxn modelId="{CEF73D77-C169-4181-AFE9-CDE381A9188D}" type="presParOf" srcId="{3C5F3B7E-9529-42A3-B3CE-46F63271A87E}" destId="{BD437CCE-E1B2-48E4-9554-5BE9D7FFBCDB}" srcOrd="1" destOrd="0" presId="urn:microsoft.com/office/officeart/2005/8/layout/default#1"/>
    <dgm:cxn modelId="{D655EB25-550D-416E-8CDA-84149AF85BCF}" type="presParOf" srcId="{3C5F3B7E-9529-42A3-B3CE-46F63271A87E}" destId="{17929B41-CAEE-4D60-9850-5FBD04453063}" srcOrd="2" destOrd="0" presId="urn:microsoft.com/office/officeart/2005/8/layout/default#1"/>
    <dgm:cxn modelId="{40B62B3B-F5DE-452E-B63E-F8B6FB2F88EC}" type="presParOf" srcId="{3C5F3B7E-9529-42A3-B3CE-46F63271A87E}" destId="{FADB75DE-468A-4C46-BBF7-66D8E2648D82}" srcOrd="3" destOrd="0" presId="urn:microsoft.com/office/officeart/2005/8/layout/default#1"/>
    <dgm:cxn modelId="{22ADFFC4-3CA6-4F71-885A-0168D7A37DF5}" type="presParOf" srcId="{3C5F3B7E-9529-42A3-B3CE-46F63271A87E}" destId="{058E9AE2-97DF-43DA-B341-9B8FB5B849B1}" srcOrd="4"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1ECFF0-238A-4D4F-8285-989CB8D99EE4}"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en-US"/>
        </a:p>
      </dgm:t>
    </dgm:pt>
    <dgm:pt modelId="{813B76C8-1F35-4374-BD4B-AA229B408C5C}">
      <dgm:prSet phldrT="[نص]" custT="1"/>
      <dgm:spPr/>
      <dgm:t>
        <a:bodyPr/>
        <a:lstStyle/>
        <a:p>
          <a:r>
            <a:rPr lang="ar-SA" sz="2800" dirty="0">
              <a:solidFill>
                <a:schemeClr val="bg2">
                  <a:lumMod val="10000"/>
                </a:schemeClr>
              </a:solidFill>
              <a:latin typeface="Dubai" panose="020B0503030403030204" pitchFamily="34" charset="-78"/>
              <a:cs typeface="Dubai" panose="020B0503030403030204" pitchFamily="34" charset="-78"/>
            </a:rPr>
            <a:t>المقصود به</a:t>
          </a:r>
          <a:endParaRPr lang="en-US" sz="2800" dirty="0">
            <a:solidFill>
              <a:schemeClr val="bg2">
                <a:lumMod val="10000"/>
              </a:schemeClr>
            </a:solidFill>
            <a:latin typeface="Dubai" panose="020B0503030403030204" pitchFamily="34" charset="-78"/>
            <a:cs typeface="Dubai" panose="020B0503030403030204" pitchFamily="34" charset="-78"/>
          </a:endParaRPr>
        </a:p>
      </dgm:t>
    </dgm:pt>
    <dgm:pt modelId="{2D68D356-BF92-4233-8A9D-73D91855373E}" type="parTrans" cxnId="{673910FE-193A-4B2A-B601-1047FADA6E8E}">
      <dgm:prSet/>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99FAF511-1DE0-446F-BFD0-EA14F923413A}" type="sibTrans" cxnId="{673910FE-193A-4B2A-B601-1047FADA6E8E}">
      <dgm:prSet/>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50D3C8FE-E84C-459E-8DBA-66DC2A58B353}">
      <dgm:prSet phldrT="[نص]" custT="1"/>
      <dgm:spPr>
        <a:solidFill>
          <a:schemeClr val="accent1">
            <a:lumMod val="20000"/>
            <a:lumOff val="80000"/>
          </a:schemeClr>
        </a:solidFill>
      </dgm:spPr>
      <dgm:t>
        <a:bodyPr/>
        <a:lstStyle/>
        <a:p>
          <a:r>
            <a:rPr lang="ar-SA" sz="2800" dirty="0">
              <a:solidFill>
                <a:schemeClr val="bg2">
                  <a:lumMod val="10000"/>
                </a:schemeClr>
              </a:solidFill>
              <a:latin typeface="Dubai Light" panose="020B0303030403030204" pitchFamily="34" charset="-78"/>
              <a:cs typeface="Dubai Light" panose="020B0303030403030204" pitchFamily="34" charset="-78"/>
            </a:rPr>
            <a:t>استخراج أحكام الفروع من أصولها، </a:t>
          </a:r>
          <a:r>
            <a:rPr lang="ar-SA" sz="2800" dirty="0">
              <a:solidFill>
                <a:schemeClr val="accent1"/>
              </a:solidFill>
              <a:latin typeface="Dubai Light" panose="020B0303030403030204" pitchFamily="34" charset="-78"/>
              <a:cs typeface="Dubai Light" panose="020B0303030403030204" pitchFamily="34" charset="-78"/>
            </a:rPr>
            <a:t>وهو على قسمين:</a:t>
          </a:r>
          <a:endParaRPr lang="en-US" sz="2800" dirty="0">
            <a:solidFill>
              <a:schemeClr val="accent1"/>
            </a:solidFill>
            <a:latin typeface="Dubai Light" panose="020B0303030403030204" pitchFamily="34" charset="-78"/>
            <a:cs typeface="Dubai Light" panose="020B0303030403030204" pitchFamily="34" charset="-78"/>
          </a:endParaRPr>
        </a:p>
      </dgm:t>
    </dgm:pt>
    <dgm:pt modelId="{01B8F6A1-B26A-4274-AB4D-9E16C3A1877F}" type="parTrans" cxnId="{FAA89F1D-3764-4354-A158-5D0C879DA7D9}">
      <dgm:prSet custT="1"/>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3A76E531-6CE8-4CB1-B2AF-C1CB037C827E}" type="sibTrans" cxnId="{FAA89F1D-3764-4354-A158-5D0C879DA7D9}">
      <dgm:prSet/>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F26E6F59-B986-4C11-8251-071A1E452C71}">
      <dgm:prSet phldrT="[نص]" custT="1"/>
      <dgm:spPr>
        <a:solidFill>
          <a:schemeClr val="accent1">
            <a:lumMod val="20000"/>
            <a:lumOff val="80000"/>
          </a:schemeClr>
        </a:solidFill>
      </dgm:spPr>
      <dgm:t>
        <a:bodyPr/>
        <a:lstStyle/>
        <a:p>
          <a:r>
            <a:rPr lang="ar-SA" sz="2800" dirty="0">
              <a:solidFill>
                <a:schemeClr val="bg2">
                  <a:lumMod val="10000"/>
                </a:schemeClr>
              </a:solidFill>
              <a:latin typeface="Dubai Light" panose="020B0303030403030204" pitchFamily="34" charset="-78"/>
              <a:cs typeface="Dubai Light" panose="020B0303030403030204" pitchFamily="34" charset="-78"/>
            </a:rPr>
            <a:t>تخريج في مذهب معين</a:t>
          </a:r>
          <a:endParaRPr lang="en-US" sz="2800" dirty="0">
            <a:solidFill>
              <a:schemeClr val="bg2">
                <a:lumMod val="10000"/>
              </a:schemeClr>
            </a:solidFill>
            <a:latin typeface="Dubai Light" panose="020B0303030403030204" pitchFamily="34" charset="-78"/>
            <a:cs typeface="Dubai Light" panose="020B0303030403030204" pitchFamily="34" charset="-78"/>
          </a:endParaRPr>
        </a:p>
      </dgm:t>
    </dgm:pt>
    <dgm:pt modelId="{DE858B01-1809-4CD1-97C5-753A63DBDCF6}" type="parTrans" cxnId="{0B7903DF-D4F8-4502-81D8-D1DE2D3945C1}">
      <dgm:prSet custT="1"/>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20298D48-510B-45ED-ACD3-1B4E2B6A936A}" type="sibTrans" cxnId="{0B7903DF-D4F8-4502-81D8-D1DE2D3945C1}">
      <dgm:prSet/>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BEBF8E12-E80E-4D56-9D08-AC3594C35AFB}">
      <dgm:prSet phldrT="[نص]" custT="1"/>
      <dgm:spPr>
        <a:solidFill>
          <a:schemeClr val="accent1">
            <a:lumMod val="20000"/>
            <a:lumOff val="80000"/>
          </a:schemeClr>
        </a:solidFill>
      </dgm:spPr>
      <dgm:t>
        <a:bodyPr/>
        <a:lstStyle/>
        <a:p>
          <a:r>
            <a:rPr lang="ar-SA" sz="2800" dirty="0">
              <a:solidFill>
                <a:schemeClr val="bg2">
                  <a:lumMod val="10000"/>
                </a:schemeClr>
              </a:solidFill>
              <a:latin typeface="Dubai Light" panose="020B0303030403030204" pitchFamily="34" charset="-78"/>
              <a:cs typeface="Dubai Light" panose="020B0303030403030204" pitchFamily="34" charset="-78"/>
            </a:rPr>
            <a:t>تخريج على أكثر من مذهب</a:t>
          </a:r>
          <a:endParaRPr lang="en-US" sz="2800" dirty="0">
            <a:solidFill>
              <a:schemeClr val="bg2">
                <a:lumMod val="10000"/>
              </a:schemeClr>
            </a:solidFill>
            <a:latin typeface="Dubai Light" panose="020B0303030403030204" pitchFamily="34" charset="-78"/>
            <a:cs typeface="Dubai Light" panose="020B0303030403030204" pitchFamily="34" charset="-78"/>
          </a:endParaRPr>
        </a:p>
      </dgm:t>
    </dgm:pt>
    <dgm:pt modelId="{8EE71315-197D-4056-ACEA-205269F00952}" type="parTrans" cxnId="{81E63EE5-91CE-443E-8277-BF360DB2CD6B}">
      <dgm:prSet custT="1"/>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5F2F19E9-0837-4CBE-8EC2-45B24AEB60F1}" type="sibTrans" cxnId="{81E63EE5-91CE-443E-8277-BF360DB2CD6B}">
      <dgm:prSet/>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9D9F28E9-4164-4BFF-80C8-BFF3C7A8F2AF}" type="pres">
      <dgm:prSet presAssocID="{431ECFF0-238A-4D4F-8285-989CB8D99EE4}" presName="diagram" presStyleCnt="0">
        <dgm:presLayoutVars>
          <dgm:chPref val="1"/>
          <dgm:dir val="rev"/>
          <dgm:animOne val="branch"/>
          <dgm:animLvl val="lvl"/>
          <dgm:resizeHandles val="exact"/>
        </dgm:presLayoutVars>
      </dgm:prSet>
      <dgm:spPr/>
      <dgm:t>
        <a:bodyPr/>
        <a:lstStyle/>
        <a:p>
          <a:endParaRPr lang="en-US"/>
        </a:p>
      </dgm:t>
    </dgm:pt>
    <dgm:pt modelId="{13CDA0AC-CCD0-486F-8D60-DA2EA83EA03E}" type="pres">
      <dgm:prSet presAssocID="{813B76C8-1F35-4374-BD4B-AA229B408C5C}" presName="root1" presStyleCnt="0"/>
      <dgm:spPr/>
    </dgm:pt>
    <dgm:pt modelId="{8C214BFC-AFBD-4E1E-9E7E-96FC751E396D}" type="pres">
      <dgm:prSet presAssocID="{813B76C8-1F35-4374-BD4B-AA229B408C5C}" presName="LevelOneTextNode" presStyleLbl="node0" presStyleIdx="0" presStyleCnt="1" custScaleX="143667" custScaleY="114196">
        <dgm:presLayoutVars>
          <dgm:chPref val="3"/>
        </dgm:presLayoutVars>
      </dgm:prSet>
      <dgm:spPr/>
      <dgm:t>
        <a:bodyPr/>
        <a:lstStyle/>
        <a:p>
          <a:endParaRPr lang="en-US"/>
        </a:p>
      </dgm:t>
    </dgm:pt>
    <dgm:pt modelId="{46363E43-AA2A-4671-9DB4-18220C50F7E5}" type="pres">
      <dgm:prSet presAssocID="{813B76C8-1F35-4374-BD4B-AA229B408C5C}" presName="level2hierChild" presStyleCnt="0"/>
      <dgm:spPr/>
    </dgm:pt>
    <dgm:pt modelId="{D3AABD86-57EB-4550-A24E-04BAE3DDB4FB}" type="pres">
      <dgm:prSet presAssocID="{01B8F6A1-B26A-4274-AB4D-9E16C3A1877F}" presName="conn2-1" presStyleLbl="parChTrans1D2" presStyleIdx="0" presStyleCnt="1"/>
      <dgm:spPr/>
      <dgm:t>
        <a:bodyPr/>
        <a:lstStyle/>
        <a:p>
          <a:endParaRPr lang="en-US"/>
        </a:p>
      </dgm:t>
    </dgm:pt>
    <dgm:pt modelId="{5EE7E9DE-6D3A-417C-9942-745495230886}" type="pres">
      <dgm:prSet presAssocID="{01B8F6A1-B26A-4274-AB4D-9E16C3A1877F}" presName="connTx" presStyleLbl="parChTrans1D2" presStyleIdx="0" presStyleCnt="1"/>
      <dgm:spPr/>
      <dgm:t>
        <a:bodyPr/>
        <a:lstStyle/>
        <a:p>
          <a:endParaRPr lang="en-US"/>
        </a:p>
      </dgm:t>
    </dgm:pt>
    <dgm:pt modelId="{C51941EF-9542-4A22-9A70-EA53C17BE7CD}" type="pres">
      <dgm:prSet presAssocID="{50D3C8FE-E84C-459E-8DBA-66DC2A58B353}" presName="root2" presStyleCnt="0"/>
      <dgm:spPr/>
    </dgm:pt>
    <dgm:pt modelId="{B75D72B4-6AE1-4488-B0EB-8D1D2DC1FF0E}" type="pres">
      <dgm:prSet presAssocID="{50D3C8FE-E84C-459E-8DBA-66DC2A58B353}" presName="LevelTwoTextNode" presStyleLbl="node2" presStyleIdx="0" presStyleCnt="1" custScaleX="210812" custScaleY="190739">
        <dgm:presLayoutVars>
          <dgm:chPref val="3"/>
        </dgm:presLayoutVars>
      </dgm:prSet>
      <dgm:spPr/>
      <dgm:t>
        <a:bodyPr/>
        <a:lstStyle/>
        <a:p>
          <a:endParaRPr lang="en-US"/>
        </a:p>
      </dgm:t>
    </dgm:pt>
    <dgm:pt modelId="{B3F1D942-1346-44A2-8C4F-0A16238D470C}" type="pres">
      <dgm:prSet presAssocID="{50D3C8FE-E84C-459E-8DBA-66DC2A58B353}" presName="level3hierChild" presStyleCnt="0"/>
      <dgm:spPr/>
    </dgm:pt>
    <dgm:pt modelId="{0FC38A05-9F6D-4D8C-A4CA-CFBD631B4571}" type="pres">
      <dgm:prSet presAssocID="{DE858B01-1809-4CD1-97C5-753A63DBDCF6}" presName="conn2-1" presStyleLbl="parChTrans1D3" presStyleIdx="0" presStyleCnt="2"/>
      <dgm:spPr/>
      <dgm:t>
        <a:bodyPr/>
        <a:lstStyle/>
        <a:p>
          <a:endParaRPr lang="en-US"/>
        </a:p>
      </dgm:t>
    </dgm:pt>
    <dgm:pt modelId="{D2431067-CDE7-4004-96DF-40768A3D8FEF}" type="pres">
      <dgm:prSet presAssocID="{DE858B01-1809-4CD1-97C5-753A63DBDCF6}" presName="connTx" presStyleLbl="parChTrans1D3" presStyleIdx="0" presStyleCnt="2"/>
      <dgm:spPr/>
      <dgm:t>
        <a:bodyPr/>
        <a:lstStyle/>
        <a:p>
          <a:endParaRPr lang="en-US"/>
        </a:p>
      </dgm:t>
    </dgm:pt>
    <dgm:pt modelId="{406886CB-A241-45BB-985C-772F8070492B}" type="pres">
      <dgm:prSet presAssocID="{F26E6F59-B986-4C11-8251-071A1E452C71}" presName="root2" presStyleCnt="0"/>
      <dgm:spPr/>
    </dgm:pt>
    <dgm:pt modelId="{25683E28-629E-4BF9-9F39-9FB5A87A3988}" type="pres">
      <dgm:prSet presAssocID="{F26E6F59-B986-4C11-8251-071A1E452C71}" presName="LevelTwoTextNode" presStyleLbl="node3" presStyleIdx="0" presStyleCnt="2" custScaleX="188548" custScaleY="144776" custLinFactNeighborX="-129" custLinFactNeighborY="-11424">
        <dgm:presLayoutVars>
          <dgm:chPref val="3"/>
        </dgm:presLayoutVars>
      </dgm:prSet>
      <dgm:spPr/>
      <dgm:t>
        <a:bodyPr/>
        <a:lstStyle/>
        <a:p>
          <a:endParaRPr lang="en-US"/>
        </a:p>
      </dgm:t>
    </dgm:pt>
    <dgm:pt modelId="{E7482A1B-8CC7-4DB8-8428-332EB253DBEE}" type="pres">
      <dgm:prSet presAssocID="{F26E6F59-B986-4C11-8251-071A1E452C71}" presName="level3hierChild" presStyleCnt="0"/>
      <dgm:spPr/>
    </dgm:pt>
    <dgm:pt modelId="{D1BC0C10-FB01-47C6-8B66-45BD370D0538}" type="pres">
      <dgm:prSet presAssocID="{8EE71315-197D-4056-ACEA-205269F00952}" presName="conn2-1" presStyleLbl="parChTrans1D3" presStyleIdx="1" presStyleCnt="2"/>
      <dgm:spPr/>
      <dgm:t>
        <a:bodyPr/>
        <a:lstStyle/>
        <a:p>
          <a:endParaRPr lang="en-US"/>
        </a:p>
      </dgm:t>
    </dgm:pt>
    <dgm:pt modelId="{25F5BD0E-B5F0-4374-808B-2B7B1084233C}" type="pres">
      <dgm:prSet presAssocID="{8EE71315-197D-4056-ACEA-205269F00952}" presName="connTx" presStyleLbl="parChTrans1D3" presStyleIdx="1" presStyleCnt="2"/>
      <dgm:spPr/>
      <dgm:t>
        <a:bodyPr/>
        <a:lstStyle/>
        <a:p>
          <a:endParaRPr lang="en-US"/>
        </a:p>
      </dgm:t>
    </dgm:pt>
    <dgm:pt modelId="{F92E9BCE-A02B-4568-A1B5-7E7570584A11}" type="pres">
      <dgm:prSet presAssocID="{BEBF8E12-E80E-4D56-9D08-AC3594C35AFB}" presName="root2" presStyleCnt="0"/>
      <dgm:spPr/>
    </dgm:pt>
    <dgm:pt modelId="{0AAD08AB-B82B-476F-B779-033B28E72F24}" type="pres">
      <dgm:prSet presAssocID="{BEBF8E12-E80E-4D56-9D08-AC3594C35AFB}" presName="LevelTwoTextNode" presStyleLbl="node3" presStyleIdx="1" presStyleCnt="2" custScaleX="190210" custScaleY="128792" custLinFactNeighborX="1533" custLinFactNeighborY="6506">
        <dgm:presLayoutVars>
          <dgm:chPref val="3"/>
        </dgm:presLayoutVars>
      </dgm:prSet>
      <dgm:spPr/>
      <dgm:t>
        <a:bodyPr/>
        <a:lstStyle/>
        <a:p>
          <a:endParaRPr lang="en-US"/>
        </a:p>
      </dgm:t>
    </dgm:pt>
    <dgm:pt modelId="{950CD73C-D749-4110-8BE8-EEE81B051DDE}" type="pres">
      <dgm:prSet presAssocID="{BEBF8E12-E80E-4D56-9D08-AC3594C35AFB}" presName="level3hierChild" presStyleCnt="0"/>
      <dgm:spPr/>
    </dgm:pt>
  </dgm:ptLst>
  <dgm:cxnLst>
    <dgm:cxn modelId="{A02B51EE-1DB6-4159-9F2D-B034E6C41351}" type="presOf" srcId="{01B8F6A1-B26A-4274-AB4D-9E16C3A1877F}" destId="{D3AABD86-57EB-4550-A24E-04BAE3DDB4FB}" srcOrd="0" destOrd="0" presId="urn:microsoft.com/office/officeart/2005/8/layout/hierarchy2"/>
    <dgm:cxn modelId="{6565EF97-3ACD-4FF2-9289-AA9CF4A6AD8C}" type="presOf" srcId="{DE858B01-1809-4CD1-97C5-753A63DBDCF6}" destId="{0FC38A05-9F6D-4D8C-A4CA-CFBD631B4571}" srcOrd="0" destOrd="0" presId="urn:microsoft.com/office/officeart/2005/8/layout/hierarchy2"/>
    <dgm:cxn modelId="{AD415EF2-A0E8-4BF0-88D8-D096CA386E02}" type="presOf" srcId="{8EE71315-197D-4056-ACEA-205269F00952}" destId="{25F5BD0E-B5F0-4374-808B-2B7B1084233C}" srcOrd="1" destOrd="0" presId="urn:microsoft.com/office/officeart/2005/8/layout/hierarchy2"/>
    <dgm:cxn modelId="{4A1802CF-C2D1-4921-AA4A-30FF302C3B7A}" type="presOf" srcId="{50D3C8FE-E84C-459E-8DBA-66DC2A58B353}" destId="{B75D72B4-6AE1-4488-B0EB-8D1D2DC1FF0E}" srcOrd="0" destOrd="0" presId="urn:microsoft.com/office/officeart/2005/8/layout/hierarchy2"/>
    <dgm:cxn modelId="{F51719CF-D736-46B1-A4EA-06489FB9E742}" type="presOf" srcId="{813B76C8-1F35-4374-BD4B-AA229B408C5C}" destId="{8C214BFC-AFBD-4E1E-9E7E-96FC751E396D}" srcOrd="0" destOrd="0" presId="urn:microsoft.com/office/officeart/2005/8/layout/hierarchy2"/>
    <dgm:cxn modelId="{0B7903DF-D4F8-4502-81D8-D1DE2D3945C1}" srcId="{50D3C8FE-E84C-459E-8DBA-66DC2A58B353}" destId="{F26E6F59-B986-4C11-8251-071A1E452C71}" srcOrd="0" destOrd="0" parTransId="{DE858B01-1809-4CD1-97C5-753A63DBDCF6}" sibTransId="{20298D48-510B-45ED-ACD3-1B4E2B6A936A}"/>
    <dgm:cxn modelId="{C9A5C9C8-B289-4E3E-9A83-4C0C4D3A1C96}" type="presOf" srcId="{F26E6F59-B986-4C11-8251-071A1E452C71}" destId="{25683E28-629E-4BF9-9F39-9FB5A87A3988}" srcOrd="0" destOrd="0" presId="urn:microsoft.com/office/officeart/2005/8/layout/hierarchy2"/>
    <dgm:cxn modelId="{673910FE-193A-4B2A-B601-1047FADA6E8E}" srcId="{431ECFF0-238A-4D4F-8285-989CB8D99EE4}" destId="{813B76C8-1F35-4374-BD4B-AA229B408C5C}" srcOrd="0" destOrd="0" parTransId="{2D68D356-BF92-4233-8A9D-73D91855373E}" sibTransId="{99FAF511-1DE0-446F-BFD0-EA14F923413A}"/>
    <dgm:cxn modelId="{568D7092-E670-4D25-98AA-050B15298826}" type="presOf" srcId="{8EE71315-197D-4056-ACEA-205269F00952}" destId="{D1BC0C10-FB01-47C6-8B66-45BD370D0538}" srcOrd="0" destOrd="0" presId="urn:microsoft.com/office/officeart/2005/8/layout/hierarchy2"/>
    <dgm:cxn modelId="{FAA89F1D-3764-4354-A158-5D0C879DA7D9}" srcId="{813B76C8-1F35-4374-BD4B-AA229B408C5C}" destId="{50D3C8FE-E84C-459E-8DBA-66DC2A58B353}" srcOrd="0" destOrd="0" parTransId="{01B8F6A1-B26A-4274-AB4D-9E16C3A1877F}" sibTransId="{3A76E531-6CE8-4CB1-B2AF-C1CB037C827E}"/>
    <dgm:cxn modelId="{A7BA4CA3-5845-42D2-A639-1E8868DAD68B}" type="presOf" srcId="{01B8F6A1-B26A-4274-AB4D-9E16C3A1877F}" destId="{5EE7E9DE-6D3A-417C-9942-745495230886}" srcOrd="1" destOrd="0" presId="urn:microsoft.com/office/officeart/2005/8/layout/hierarchy2"/>
    <dgm:cxn modelId="{01C37B37-8E64-49A9-AF04-5FFB4698DB43}" type="presOf" srcId="{DE858B01-1809-4CD1-97C5-753A63DBDCF6}" destId="{D2431067-CDE7-4004-96DF-40768A3D8FEF}" srcOrd="1" destOrd="0" presId="urn:microsoft.com/office/officeart/2005/8/layout/hierarchy2"/>
    <dgm:cxn modelId="{E07A29FB-A4FF-4F25-8A3D-00A9419C099F}" type="presOf" srcId="{431ECFF0-238A-4D4F-8285-989CB8D99EE4}" destId="{9D9F28E9-4164-4BFF-80C8-BFF3C7A8F2AF}" srcOrd="0" destOrd="0" presId="urn:microsoft.com/office/officeart/2005/8/layout/hierarchy2"/>
    <dgm:cxn modelId="{81E63EE5-91CE-443E-8277-BF360DB2CD6B}" srcId="{50D3C8FE-E84C-459E-8DBA-66DC2A58B353}" destId="{BEBF8E12-E80E-4D56-9D08-AC3594C35AFB}" srcOrd="1" destOrd="0" parTransId="{8EE71315-197D-4056-ACEA-205269F00952}" sibTransId="{5F2F19E9-0837-4CBE-8EC2-45B24AEB60F1}"/>
    <dgm:cxn modelId="{4A3865E1-1D80-48B1-B754-CF028059C782}" type="presOf" srcId="{BEBF8E12-E80E-4D56-9D08-AC3594C35AFB}" destId="{0AAD08AB-B82B-476F-B779-033B28E72F24}" srcOrd="0" destOrd="0" presId="urn:microsoft.com/office/officeart/2005/8/layout/hierarchy2"/>
    <dgm:cxn modelId="{DE9C6B01-4F73-45C4-A907-9F17DF39B2D7}" type="presParOf" srcId="{9D9F28E9-4164-4BFF-80C8-BFF3C7A8F2AF}" destId="{13CDA0AC-CCD0-486F-8D60-DA2EA83EA03E}" srcOrd="0" destOrd="0" presId="urn:microsoft.com/office/officeart/2005/8/layout/hierarchy2"/>
    <dgm:cxn modelId="{839410B5-0F75-4660-B7BC-4311B88A16DC}" type="presParOf" srcId="{13CDA0AC-CCD0-486F-8D60-DA2EA83EA03E}" destId="{8C214BFC-AFBD-4E1E-9E7E-96FC751E396D}" srcOrd="0" destOrd="0" presId="urn:microsoft.com/office/officeart/2005/8/layout/hierarchy2"/>
    <dgm:cxn modelId="{A8F6E77D-88D9-4E6C-8254-200CC067F7CC}" type="presParOf" srcId="{13CDA0AC-CCD0-486F-8D60-DA2EA83EA03E}" destId="{46363E43-AA2A-4671-9DB4-18220C50F7E5}" srcOrd="1" destOrd="0" presId="urn:microsoft.com/office/officeart/2005/8/layout/hierarchy2"/>
    <dgm:cxn modelId="{43D6A4B4-8226-4EBC-A8FF-BBFA919806B7}" type="presParOf" srcId="{46363E43-AA2A-4671-9DB4-18220C50F7E5}" destId="{D3AABD86-57EB-4550-A24E-04BAE3DDB4FB}" srcOrd="0" destOrd="0" presId="urn:microsoft.com/office/officeart/2005/8/layout/hierarchy2"/>
    <dgm:cxn modelId="{9F9706B9-647B-4027-A147-4AD0DF681685}" type="presParOf" srcId="{D3AABD86-57EB-4550-A24E-04BAE3DDB4FB}" destId="{5EE7E9DE-6D3A-417C-9942-745495230886}" srcOrd="0" destOrd="0" presId="urn:microsoft.com/office/officeart/2005/8/layout/hierarchy2"/>
    <dgm:cxn modelId="{56A256B2-F3E0-4B19-AD01-AAEB8156224C}" type="presParOf" srcId="{46363E43-AA2A-4671-9DB4-18220C50F7E5}" destId="{C51941EF-9542-4A22-9A70-EA53C17BE7CD}" srcOrd="1" destOrd="0" presId="urn:microsoft.com/office/officeart/2005/8/layout/hierarchy2"/>
    <dgm:cxn modelId="{EC838902-54FE-421E-AC03-2724268AFCE6}" type="presParOf" srcId="{C51941EF-9542-4A22-9A70-EA53C17BE7CD}" destId="{B75D72B4-6AE1-4488-B0EB-8D1D2DC1FF0E}" srcOrd="0" destOrd="0" presId="urn:microsoft.com/office/officeart/2005/8/layout/hierarchy2"/>
    <dgm:cxn modelId="{8E74B0B4-46EF-4DDC-B71A-BA8196751129}" type="presParOf" srcId="{C51941EF-9542-4A22-9A70-EA53C17BE7CD}" destId="{B3F1D942-1346-44A2-8C4F-0A16238D470C}" srcOrd="1" destOrd="0" presId="urn:microsoft.com/office/officeart/2005/8/layout/hierarchy2"/>
    <dgm:cxn modelId="{184B5B9D-0A71-451E-B316-E9C82580FB9C}" type="presParOf" srcId="{B3F1D942-1346-44A2-8C4F-0A16238D470C}" destId="{0FC38A05-9F6D-4D8C-A4CA-CFBD631B4571}" srcOrd="0" destOrd="0" presId="urn:microsoft.com/office/officeart/2005/8/layout/hierarchy2"/>
    <dgm:cxn modelId="{C8A8FB15-1767-4AB0-A032-E9B1643B1CBB}" type="presParOf" srcId="{0FC38A05-9F6D-4D8C-A4CA-CFBD631B4571}" destId="{D2431067-CDE7-4004-96DF-40768A3D8FEF}" srcOrd="0" destOrd="0" presId="urn:microsoft.com/office/officeart/2005/8/layout/hierarchy2"/>
    <dgm:cxn modelId="{76D27EA4-17C5-4EB0-A185-F62449410836}" type="presParOf" srcId="{B3F1D942-1346-44A2-8C4F-0A16238D470C}" destId="{406886CB-A241-45BB-985C-772F8070492B}" srcOrd="1" destOrd="0" presId="urn:microsoft.com/office/officeart/2005/8/layout/hierarchy2"/>
    <dgm:cxn modelId="{411F531F-5662-4600-AFAD-737D9E271B6E}" type="presParOf" srcId="{406886CB-A241-45BB-985C-772F8070492B}" destId="{25683E28-629E-4BF9-9F39-9FB5A87A3988}" srcOrd="0" destOrd="0" presId="urn:microsoft.com/office/officeart/2005/8/layout/hierarchy2"/>
    <dgm:cxn modelId="{27D2FB40-F135-4FA3-9B8B-F332530D1915}" type="presParOf" srcId="{406886CB-A241-45BB-985C-772F8070492B}" destId="{E7482A1B-8CC7-4DB8-8428-332EB253DBEE}" srcOrd="1" destOrd="0" presId="urn:microsoft.com/office/officeart/2005/8/layout/hierarchy2"/>
    <dgm:cxn modelId="{3590569A-40A8-4BBB-BA9C-B5FD375D7A41}" type="presParOf" srcId="{B3F1D942-1346-44A2-8C4F-0A16238D470C}" destId="{D1BC0C10-FB01-47C6-8B66-45BD370D0538}" srcOrd="2" destOrd="0" presId="urn:microsoft.com/office/officeart/2005/8/layout/hierarchy2"/>
    <dgm:cxn modelId="{C1C0FCDE-AAA2-451B-8FDD-FE2CE66B9E4A}" type="presParOf" srcId="{D1BC0C10-FB01-47C6-8B66-45BD370D0538}" destId="{25F5BD0E-B5F0-4374-808B-2B7B1084233C}" srcOrd="0" destOrd="0" presId="urn:microsoft.com/office/officeart/2005/8/layout/hierarchy2"/>
    <dgm:cxn modelId="{5F31483C-5B55-48A4-8A96-8F65F924100F}" type="presParOf" srcId="{B3F1D942-1346-44A2-8C4F-0A16238D470C}" destId="{F92E9BCE-A02B-4568-A1B5-7E7570584A11}" srcOrd="3" destOrd="0" presId="urn:microsoft.com/office/officeart/2005/8/layout/hierarchy2"/>
    <dgm:cxn modelId="{8E47A853-775F-410E-B4E8-C496F876920B}" type="presParOf" srcId="{F92E9BCE-A02B-4568-A1B5-7E7570584A11}" destId="{0AAD08AB-B82B-476F-B779-033B28E72F24}" srcOrd="0" destOrd="0" presId="urn:microsoft.com/office/officeart/2005/8/layout/hierarchy2"/>
    <dgm:cxn modelId="{1A06FD12-2FE4-46F1-9D1F-42992B3D8D79}" type="presParOf" srcId="{F92E9BCE-A02B-4568-A1B5-7E7570584A11}" destId="{950CD73C-D749-4110-8BE8-EEE81B051DDE}"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29DF14-C032-4902-A027-B0D6888F763A}" type="doc">
      <dgm:prSet loTypeId="urn:microsoft.com/office/officeart/2005/8/layout/default#1" loCatId="list" qsTypeId="urn:microsoft.com/office/officeart/2005/8/quickstyle/simple3" qsCatId="simple" csTypeId="urn:microsoft.com/office/officeart/2005/8/colors/accent1_2" csCatId="accent1" phldr="1"/>
      <dgm:spPr/>
      <dgm:t>
        <a:bodyPr/>
        <a:lstStyle/>
        <a:p>
          <a:endParaRPr lang="en-US"/>
        </a:p>
      </dgm:t>
    </dgm:pt>
    <dgm:pt modelId="{B1B840C1-3610-46B5-BFD8-C3E4006B7705}">
      <dgm:prSet phldrT="[نص]" custT="1"/>
      <dgm:spPr>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spcFirstLastPara="0" vert="horz" wrap="square" lIns="114300" tIns="114300" rIns="114300" bIns="114300" numCol="1" spcCol="1270" anchor="ctr" anchorCtr="0"/>
        <a:lstStyle/>
        <a:p>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(ما لا يتم الواجب إلا به فهو واجب)</a:t>
          </a:r>
          <a:endParaRPr lang="en-US" sz="28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8F0903E4-D9C4-4AC5-9AF2-30FFF71659A9}" type="parTrans" cxnId="{AD284DE5-8FE7-4B27-AFD9-85D54CE095FE}">
      <dgm:prSet/>
      <dgm:spPr/>
      <dgm:t>
        <a:bodyPr/>
        <a:lstStyle/>
        <a:p>
          <a:endParaRPr lang="en-US"/>
        </a:p>
      </dgm:t>
    </dgm:pt>
    <dgm:pt modelId="{5320683F-3481-47AE-B3A7-9583ED57A1BF}" type="sibTrans" cxnId="{AD284DE5-8FE7-4B27-AFD9-85D54CE095FE}">
      <dgm:prSet/>
      <dgm:spPr/>
      <dgm:t>
        <a:bodyPr/>
        <a:lstStyle/>
        <a:p>
          <a:endParaRPr lang="en-US"/>
        </a:p>
      </dgm:t>
    </dgm:pt>
    <dgm:pt modelId="{F98DB0A7-7DBB-4155-A88A-E43D9456D02A}">
      <dgm:prSet phldrT="[نص]" custT="1"/>
      <dgm:spPr>
        <a:ln>
          <a:noFill/>
        </a:ln>
      </dgm:spPr>
      <dgm:t>
        <a:bodyPr spcFirstLastPara="0" vert="horz" wrap="square" lIns="114300" tIns="114300" rIns="114300" bIns="114300" numCol="1" spcCol="1270" anchor="ctr" anchorCtr="0"/>
        <a:lstStyle/>
        <a:p>
          <a:pPr marL="0" lvl="0" indent="0" algn="ctr" defTabSz="1333500">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(لا يلزم المندوب بالشروع)</a:t>
          </a:r>
          <a:endParaRPr lang="en-US" sz="28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F0FC8918-7DEB-4AC9-A14F-0AD26DAF6D1E}" type="parTrans" cxnId="{030C51DB-9682-46BF-BEE8-AC1BAD025B19}">
      <dgm:prSet/>
      <dgm:spPr/>
      <dgm:t>
        <a:bodyPr/>
        <a:lstStyle/>
        <a:p>
          <a:endParaRPr lang="en-US"/>
        </a:p>
      </dgm:t>
    </dgm:pt>
    <dgm:pt modelId="{B7B7D02B-E24C-4199-A8E2-E74AADC1F8C8}" type="sibTrans" cxnId="{030C51DB-9682-46BF-BEE8-AC1BAD025B19}">
      <dgm:prSet/>
      <dgm:spPr/>
      <dgm:t>
        <a:bodyPr/>
        <a:lstStyle/>
        <a:p>
          <a:endParaRPr lang="en-US"/>
        </a:p>
      </dgm:t>
    </dgm:pt>
    <dgm:pt modelId="{12CD9D88-886B-4604-A7EB-58DC6D0671F0}">
      <dgm:prSet phldrT="[نص]" custT="1"/>
      <dgm:spPr>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spcFirstLastPara="0" vert="horz" wrap="square" lIns="114300" tIns="114300" rIns="114300" bIns="114300" numCol="1" spcCol="1270" anchor="ctr" anchorCtr="0"/>
        <a:lstStyle/>
        <a:p>
          <a:pPr marL="0" lvl="0" indent="0" algn="ctr" defTabSz="1333500">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(الكفار مخاطبون بفروع الإسلام)</a:t>
          </a:r>
          <a:endParaRPr lang="en-US" sz="28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854B1F4B-6B85-43AA-9B6E-C20F77DB3354}" type="parTrans" cxnId="{481FC3A4-349E-478A-963F-0FFC76D6238C}">
      <dgm:prSet/>
      <dgm:spPr/>
      <dgm:t>
        <a:bodyPr/>
        <a:lstStyle/>
        <a:p>
          <a:endParaRPr lang="en-US"/>
        </a:p>
      </dgm:t>
    </dgm:pt>
    <dgm:pt modelId="{DFA0AFF6-218F-482E-AF9E-BC41EB6A26D0}" type="sibTrans" cxnId="{481FC3A4-349E-478A-963F-0FFC76D6238C}">
      <dgm:prSet/>
      <dgm:spPr/>
      <dgm:t>
        <a:bodyPr/>
        <a:lstStyle/>
        <a:p>
          <a:endParaRPr lang="en-US"/>
        </a:p>
      </dgm:t>
    </dgm:pt>
    <dgm:pt modelId="{A995CD1C-DDE3-40CD-9FAC-7043F8A8B844}" type="pres">
      <dgm:prSet presAssocID="{5D29DF14-C032-4902-A027-B0D6888F763A}" presName="diagram" presStyleCnt="0">
        <dgm:presLayoutVars>
          <dgm:dir/>
          <dgm:resizeHandles val="exact"/>
        </dgm:presLayoutVars>
      </dgm:prSet>
      <dgm:spPr/>
      <dgm:t>
        <a:bodyPr/>
        <a:lstStyle/>
        <a:p>
          <a:endParaRPr lang="en-US"/>
        </a:p>
      </dgm:t>
    </dgm:pt>
    <dgm:pt modelId="{20DF02F7-7EC7-4F14-B135-DF5E2B281BB1}" type="pres">
      <dgm:prSet presAssocID="{B1B840C1-3610-46B5-BFD8-C3E4006B7705}" presName="node" presStyleLbl="node1" presStyleIdx="0" presStyleCnt="3" custScaleX="42325" custScaleY="28779" custLinFactNeighborX="3917" custLinFactNeighborY="1651">
        <dgm:presLayoutVars>
          <dgm:bulletEnabled val="1"/>
        </dgm:presLayoutVars>
      </dgm:prSet>
      <dgm:spPr>
        <a:xfrm>
          <a:off x="760572" y="312608"/>
          <a:ext cx="4210011" cy="1431456"/>
        </a:xfrm>
        <a:prstGeom prst="roundRect">
          <a:avLst/>
        </a:prstGeom>
      </dgm:spPr>
      <dgm:t>
        <a:bodyPr/>
        <a:lstStyle/>
        <a:p>
          <a:endParaRPr lang="en-US"/>
        </a:p>
      </dgm:t>
    </dgm:pt>
    <dgm:pt modelId="{599BAE0D-04B1-4033-949D-BA8C92FC2F87}" type="pres">
      <dgm:prSet presAssocID="{5320683F-3481-47AE-B3A7-9583ED57A1BF}" presName="sibTrans" presStyleCnt="0"/>
      <dgm:spPr/>
    </dgm:pt>
    <dgm:pt modelId="{8F6871CD-2260-4E75-8E99-239C5728C62B}" type="pres">
      <dgm:prSet presAssocID="{F98DB0A7-7DBB-4155-A88A-E43D9456D02A}" presName="node" presStyleLbl="node1" presStyleIdx="1" presStyleCnt="3" custScaleX="42433" custScaleY="28529" custLinFactNeighborX="-2241" custLinFactNeighborY="1184">
        <dgm:presLayoutVars>
          <dgm:bulletEnabled val="1"/>
        </dgm:presLayoutVars>
      </dgm:prSet>
      <dgm:spPr>
        <a:xfrm>
          <a:off x="5432118" y="3188"/>
          <a:ext cx="3486373" cy="2091823"/>
        </a:xfrm>
        <a:prstGeom prst="roundRect">
          <a:avLst/>
        </a:prstGeom>
      </dgm:spPr>
      <dgm:t>
        <a:bodyPr/>
        <a:lstStyle/>
        <a:p>
          <a:endParaRPr lang="en-US"/>
        </a:p>
      </dgm:t>
    </dgm:pt>
    <dgm:pt modelId="{461CFBEB-8947-493D-9334-77E8320B6C2A}" type="pres">
      <dgm:prSet presAssocID="{B7B7D02B-E24C-4199-A8E2-E74AADC1F8C8}" presName="sibTrans" presStyleCnt="0"/>
      <dgm:spPr/>
    </dgm:pt>
    <dgm:pt modelId="{FCA0E298-6AFC-4542-BF33-B89B15394BDB}" type="pres">
      <dgm:prSet presAssocID="{12CD9D88-886B-4604-A7EB-58DC6D0671F0}" presName="node" presStyleLbl="node1" presStyleIdx="2" presStyleCnt="3" custScaleX="42508" custScaleY="28734" custLinFactNeighborX="2223" custLinFactNeighborY="-10615">
        <dgm:presLayoutVars>
          <dgm:bulletEnabled val="1"/>
        </dgm:presLayoutVars>
      </dgm:prSet>
      <dgm:spPr>
        <a:xfrm>
          <a:off x="3152794" y="2394533"/>
          <a:ext cx="4210011" cy="1431456"/>
        </a:xfrm>
        <a:prstGeom prst="roundRect">
          <a:avLst/>
        </a:prstGeom>
      </dgm:spPr>
      <dgm:t>
        <a:bodyPr/>
        <a:lstStyle/>
        <a:p>
          <a:endParaRPr lang="en-US"/>
        </a:p>
      </dgm:t>
    </dgm:pt>
  </dgm:ptLst>
  <dgm:cxnLst>
    <dgm:cxn modelId="{030C51DB-9682-46BF-BEE8-AC1BAD025B19}" srcId="{5D29DF14-C032-4902-A027-B0D6888F763A}" destId="{F98DB0A7-7DBB-4155-A88A-E43D9456D02A}" srcOrd="1" destOrd="0" parTransId="{F0FC8918-7DEB-4AC9-A14F-0AD26DAF6D1E}" sibTransId="{B7B7D02B-E24C-4199-A8E2-E74AADC1F8C8}"/>
    <dgm:cxn modelId="{891A1C1C-C440-40F9-86CF-414EB858E955}" type="presOf" srcId="{12CD9D88-886B-4604-A7EB-58DC6D0671F0}" destId="{FCA0E298-6AFC-4542-BF33-B89B15394BDB}" srcOrd="0" destOrd="0" presId="urn:microsoft.com/office/officeart/2005/8/layout/default#1"/>
    <dgm:cxn modelId="{35E6DFE1-CA27-46E3-BF7C-0740249F3653}" type="presOf" srcId="{F98DB0A7-7DBB-4155-A88A-E43D9456D02A}" destId="{8F6871CD-2260-4E75-8E99-239C5728C62B}" srcOrd="0" destOrd="0" presId="urn:microsoft.com/office/officeart/2005/8/layout/default#1"/>
    <dgm:cxn modelId="{F54D3DD8-FD58-4E77-A658-35C81A608D66}" type="presOf" srcId="{5D29DF14-C032-4902-A027-B0D6888F763A}" destId="{A995CD1C-DDE3-40CD-9FAC-7043F8A8B844}" srcOrd="0" destOrd="0" presId="urn:microsoft.com/office/officeart/2005/8/layout/default#1"/>
    <dgm:cxn modelId="{AD284DE5-8FE7-4B27-AFD9-85D54CE095FE}" srcId="{5D29DF14-C032-4902-A027-B0D6888F763A}" destId="{B1B840C1-3610-46B5-BFD8-C3E4006B7705}" srcOrd="0" destOrd="0" parTransId="{8F0903E4-D9C4-4AC5-9AF2-30FFF71659A9}" sibTransId="{5320683F-3481-47AE-B3A7-9583ED57A1BF}"/>
    <dgm:cxn modelId="{481FC3A4-349E-478A-963F-0FFC76D6238C}" srcId="{5D29DF14-C032-4902-A027-B0D6888F763A}" destId="{12CD9D88-886B-4604-A7EB-58DC6D0671F0}" srcOrd="2" destOrd="0" parTransId="{854B1F4B-6B85-43AA-9B6E-C20F77DB3354}" sibTransId="{DFA0AFF6-218F-482E-AF9E-BC41EB6A26D0}"/>
    <dgm:cxn modelId="{170EF5C6-2EC1-4D38-B08B-1762D03A17BF}" type="presOf" srcId="{B1B840C1-3610-46B5-BFD8-C3E4006B7705}" destId="{20DF02F7-7EC7-4F14-B135-DF5E2B281BB1}" srcOrd="0" destOrd="0" presId="urn:microsoft.com/office/officeart/2005/8/layout/default#1"/>
    <dgm:cxn modelId="{1143EBA7-C359-4159-B13A-95DF8C40D63B}" type="presParOf" srcId="{A995CD1C-DDE3-40CD-9FAC-7043F8A8B844}" destId="{20DF02F7-7EC7-4F14-B135-DF5E2B281BB1}" srcOrd="0" destOrd="0" presId="urn:microsoft.com/office/officeart/2005/8/layout/default#1"/>
    <dgm:cxn modelId="{479F9F51-53EB-41EE-8898-086190EDDFF9}" type="presParOf" srcId="{A995CD1C-DDE3-40CD-9FAC-7043F8A8B844}" destId="{599BAE0D-04B1-4033-949D-BA8C92FC2F87}" srcOrd="1" destOrd="0" presId="urn:microsoft.com/office/officeart/2005/8/layout/default#1"/>
    <dgm:cxn modelId="{E03A1760-5187-4817-8651-1725C7EBDC72}" type="presParOf" srcId="{A995CD1C-DDE3-40CD-9FAC-7043F8A8B844}" destId="{8F6871CD-2260-4E75-8E99-239C5728C62B}" srcOrd="2" destOrd="0" presId="urn:microsoft.com/office/officeart/2005/8/layout/default#1"/>
    <dgm:cxn modelId="{41C9B675-0C5D-48EC-850E-5D9CC0186863}" type="presParOf" srcId="{A995CD1C-DDE3-40CD-9FAC-7043F8A8B844}" destId="{461CFBEB-8947-493D-9334-77E8320B6C2A}" srcOrd="3" destOrd="0" presId="urn:microsoft.com/office/officeart/2005/8/layout/default#1"/>
    <dgm:cxn modelId="{48B15EBB-033B-44AF-8164-3978F03ABCCE}" type="presParOf" srcId="{A995CD1C-DDE3-40CD-9FAC-7043F8A8B844}" destId="{FCA0E298-6AFC-4542-BF33-B89B15394BDB}" srcOrd="4"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8F4A1B-044D-4FA8-8ABC-72FBDE3584C5}"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31B8DD97-83D5-4BED-B0C7-48720A506765}">
      <dgm:prSet phldrT="[نص]" custT="1"/>
      <dgm:spPr>
        <a:solidFill>
          <a:schemeClr val="accent1">
            <a:lumMod val="40000"/>
            <a:lumOff val="60000"/>
          </a:schemeClr>
        </a:solidFill>
      </dgm:spPr>
      <dgm:t>
        <a:bodyPr/>
        <a:lstStyle/>
        <a:p>
          <a:r>
            <a:rPr lang="ar-SA" sz="2800" b="0" dirty="0">
              <a:solidFill>
                <a:sysClr val="windowText" lastClr="000000"/>
              </a:solidFill>
              <a:effectLst/>
              <a:latin typeface="Dubai" panose="020B0503030403030204" pitchFamily="34" charset="-78"/>
              <a:cs typeface="Dubai" panose="020B0503030403030204" pitchFamily="34" charset="-78"/>
            </a:rPr>
            <a:t>تحرير محل النزاع</a:t>
          </a:r>
          <a:endParaRPr lang="en-US" sz="2800" b="0" dirty="0">
            <a:solidFill>
              <a:sysClr val="windowText" lastClr="000000"/>
            </a:solidFill>
            <a:effectLst/>
            <a:latin typeface="Dubai" panose="020B0503030403030204" pitchFamily="34" charset="-78"/>
            <a:cs typeface="Dubai" panose="020B0503030403030204" pitchFamily="34" charset="-78"/>
          </a:endParaRPr>
        </a:p>
      </dgm:t>
    </dgm:pt>
    <dgm:pt modelId="{F73DA14A-94F0-42D5-9E8A-42D11D7A495C}" type="parTrans" cxnId="{ABDDC10F-C836-4E12-967F-6B97A4722003}">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9D089EEE-EE5C-4382-9470-7EC934AB7157}" type="sibTrans" cxnId="{ABDDC10F-C836-4E12-967F-6B97A4722003}">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9C2E23D9-1362-4127-A528-D059AFCDDDE8}">
      <dgm:prSet phldrT="[نص]" custT="1"/>
      <dgm:spPr>
        <a:solidFill>
          <a:schemeClr val="accent1">
            <a:lumMod val="20000"/>
            <a:lumOff val="80000"/>
          </a:schemeClr>
        </a:solidFill>
      </dgm:spPr>
      <dgm:t>
        <a:bodyPr/>
        <a:lstStyle/>
        <a:p>
          <a:pPr>
            <a:lnSpc>
              <a:spcPts val="2700"/>
            </a:lnSpc>
          </a:pPr>
          <a:r>
            <a:rPr lang="ar-SA" sz="2400" b="1" dirty="0">
              <a:solidFill>
                <a:sysClr val="windowText" lastClr="000000"/>
              </a:solidFill>
              <a:effectLst/>
              <a:latin typeface="Dubai Light" panose="020B0303030403030204" pitchFamily="34" charset="-78"/>
              <a:cs typeface="Dubai Light" panose="020B0303030403030204" pitchFamily="34" charset="-78"/>
            </a:rPr>
            <a:t>لا خلاف في أن الكفار مخاطبون بالإيمان الذي هو الأصل</a:t>
          </a:r>
          <a:endParaRPr lang="en-US" sz="2400" b="1" dirty="0">
            <a:solidFill>
              <a:sysClr val="windowText" lastClr="000000"/>
            </a:solidFill>
            <a:effectLst/>
            <a:latin typeface="Dubai Light" panose="020B0303030403030204" pitchFamily="34" charset="-78"/>
            <a:cs typeface="Dubai Light" panose="020B0303030403030204" pitchFamily="34" charset="-78"/>
          </a:endParaRPr>
        </a:p>
      </dgm:t>
    </dgm:pt>
    <dgm:pt modelId="{BC3FCB33-2AD5-4970-BA2D-8B89B8A06AEC}" type="parTrans" cxnId="{1A0052EB-C1D3-4C8C-8D9A-2D7B617C3340}">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B88CC302-3E4B-4BB3-BFD1-B1A235656669}" type="sibTrans" cxnId="{1A0052EB-C1D3-4C8C-8D9A-2D7B617C3340}">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43ECEFA0-03CF-41DA-9755-F611AF17EDE3}">
      <dgm:prSet phldrT="[نص]" custT="1"/>
      <dgm:spPr>
        <a:solidFill>
          <a:schemeClr val="accent1">
            <a:lumMod val="20000"/>
            <a:lumOff val="80000"/>
          </a:schemeClr>
        </a:solidFill>
      </dgm:spPr>
      <dgm:t>
        <a:bodyPr/>
        <a:lstStyle/>
        <a:p>
          <a:pPr>
            <a:lnSpc>
              <a:spcPts val="2700"/>
            </a:lnSpc>
          </a:pPr>
          <a:r>
            <a:rPr lang="ar-SA" sz="2400" b="1" dirty="0">
              <a:solidFill>
                <a:sysClr val="windowText" lastClr="000000"/>
              </a:solidFill>
              <a:effectLst/>
              <a:latin typeface="Dubai Light" panose="020B0303030403030204" pitchFamily="34" charset="-78"/>
              <a:cs typeface="Dubai Light" panose="020B0303030403030204" pitchFamily="34" charset="-78"/>
            </a:rPr>
            <a:t>وقع الخلاف في مخاطبتهم بفروع الإيمان كالصلاة، والصوم، والحج، والزكاة.</a:t>
          </a:r>
          <a:endParaRPr lang="en-US" sz="2400" b="1" dirty="0">
            <a:solidFill>
              <a:sysClr val="windowText" lastClr="000000"/>
            </a:solidFill>
            <a:effectLst/>
            <a:latin typeface="Dubai Light" panose="020B0303030403030204" pitchFamily="34" charset="-78"/>
            <a:cs typeface="Dubai Light" panose="020B0303030403030204" pitchFamily="34" charset="-78"/>
          </a:endParaRPr>
        </a:p>
      </dgm:t>
    </dgm:pt>
    <dgm:pt modelId="{C6BAF422-DED7-4118-9DEA-86E4EBE2DF05}" type="parTrans" cxnId="{7D8648DE-6CD7-41AB-AC37-7B36F486620A}">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086514F9-5074-441C-8EC9-FA8BBD6BD9A1}" type="sibTrans" cxnId="{7D8648DE-6CD7-41AB-AC37-7B36F486620A}">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FAD62988-D163-4D00-94B8-0DAEFC2EE0CC}">
      <dgm:prSet phldrT="[نص]" custT="1"/>
      <dgm:spPr>
        <a:solidFill>
          <a:schemeClr val="accent3">
            <a:lumMod val="20000"/>
            <a:lumOff val="80000"/>
          </a:schemeClr>
        </a:solidFill>
      </dgm:spPr>
      <dgm:t>
        <a:bodyPr/>
        <a:lstStyle/>
        <a:p>
          <a:pPr>
            <a:lnSpc>
              <a:spcPts val="2700"/>
            </a:lnSpc>
            <a:spcAft>
              <a:spcPts val="0"/>
            </a:spcAft>
          </a:pPr>
          <a:r>
            <a:rPr lang="ar-SA" sz="2400" b="1" dirty="0">
              <a:solidFill>
                <a:srgbClr val="B9B822"/>
              </a:solidFill>
              <a:effectLst/>
              <a:latin typeface="Dubai Light" panose="020B0303030403030204" pitchFamily="34" charset="-78"/>
              <a:cs typeface="Dubai Light" panose="020B0303030403030204" pitchFamily="34" charset="-78"/>
            </a:rPr>
            <a:t>مذهب جماهير أهل العلم: </a:t>
          </a:r>
          <a:r>
            <a:rPr lang="ar-SA" sz="2400" b="1" dirty="0">
              <a:solidFill>
                <a:sysClr val="windowText" lastClr="000000"/>
              </a:solidFill>
              <a:effectLst/>
              <a:latin typeface="Dubai Light" panose="020B0303030403030204" pitchFamily="34" charset="-78"/>
              <a:cs typeface="Dubai Light" panose="020B0303030403030204" pitchFamily="34" charset="-78"/>
            </a:rPr>
            <a:t>أن الكفار مكلفون بها.</a:t>
          </a:r>
          <a:endParaRPr lang="en-US" sz="2400" b="1" dirty="0">
            <a:solidFill>
              <a:sysClr val="windowText" lastClr="000000"/>
            </a:solidFill>
            <a:effectLst/>
            <a:latin typeface="Dubai Light" panose="020B0303030403030204" pitchFamily="34" charset="-78"/>
            <a:cs typeface="Dubai Light" panose="020B0303030403030204" pitchFamily="34" charset="-78"/>
          </a:endParaRPr>
        </a:p>
      </dgm:t>
    </dgm:pt>
    <dgm:pt modelId="{E51DDC3E-9CAE-4232-8B8D-24495B2B7A96}" type="parTrans" cxnId="{13329D8E-0300-44F3-A1F2-BEDED0ED2412}">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5D02D23A-FE96-4912-880E-988B634983FA}" type="sibTrans" cxnId="{13329D8E-0300-44F3-A1F2-BEDED0ED2412}">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843BA6BC-57CB-4A07-9D98-FC7A3F1097BA}">
      <dgm:prSet custT="1"/>
      <dgm:spPr>
        <a:solidFill>
          <a:schemeClr val="accent1">
            <a:lumMod val="20000"/>
            <a:lumOff val="80000"/>
          </a:schemeClr>
        </a:solidFill>
      </dgm:spPr>
      <dgm:t>
        <a:bodyPr/>
        <a:lstStyle/>
        <a:p>
          <a:pPr>
            <a:lnSpc>
              <a:spcPts val="2700"/>
            </a:lnSpc>
          </a:pPr>
          <a:r>
            <a:rPr lang="ar-SA" sz="2400" b="1" dirty="0">
              <a:solidFill>
                <a:sysClr val="windowText" lastClr="000000"/>
              </a:solidFill>
              <a:effectLst/>
              <a:latin typeface="Dubai Light" panose="020B0303030403030204" pitchFamily="34" charset="-78"/>
              <a:cs typeface="Dubai Light" panose="020B0303030403030204" pitchFamily="34" charset="-78"/>
            </a:rPr>
            <a:t>واتفقوا على أن الكافر:</a:t>
          </a:r>
          <a:endParaRPr lang="en-US" sz="2400" b="1" dirty="0">
            <a:solidFill>
              <a:sysClr val="windowText" lastClr="000000"/>
            </a:solidFill>
            <a:effectLst/>
            <a:latin typeface="Dubai Light" panose="020B0303030403030204" pitchFamily="34" charset="-78"/>
            <a:cs typeface="Dubai Light" panose="020B0303030403030204" pitchFamily="34" charset="-78"/>
          </a:endParaRPr>
        </a:p>
      </dgm:t>
    </dgm:pt>
    <dgm:pt modelId="{2C881635-B345-448B-B4CF-405BAD36BBA2}" type="parTrans" cxnId="{E516591A-556B-40BB-8B38-EBD19BC2E883}">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CE41B611-5991-4B62-8EDE-7B7E7D24885C}" type="sibTrans" cxnId="{E516591A-556B-40BB-8B38-EBD19BC2E883}">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AA7EE210-C6B7-481E-BC17-0BF22964D20C}">
      <dgm:prSet custT="1"/>
      <dgm:spPr>
        <a:solidFill>
          <a:schemeClr val="accent3">
            <a:lumMod val="20000"/>
            <a:lumOff val="80000"/>
          </a:schemeClr>
        </a:solidFill>
      </dgm:spPr>
      <dgm:t>
        <a:bodyPr/>
        <a:lstStyle/>
        <a:p>
          <a:pPr algn="r" rtl="1">
            <a:lnSpc>
              <a:spcPts val="2700"/>
            </a:lnSpc>
            <a:spcAft>
              <a:spcPts val="0"/>
            </a:spcAft>
          </a:pPr>
          <a:r>
            <a:rPr lang="ar-SA" sz="2400" b="1" kern="1200" dirty="0" smtClean="0">
              <a:solidFill>
                <a:srgbClr val="B9B822"/>
              </a:solidFill>
              <a:effectLst/>
              <a:latin typeface="Dubai Light" panose="020B0303030403030204" pitchFamily="34" charset="-78"/>
              <a:ea typeface="+mn-ea"/>
              <a:cs typeface="Dubai Light" panose="020B0303030403030204" pitchFamily="34" charset="-78"/>
            </a:rPr>
            <a:t>وعن</a:t>
          </a:r>
          <a:r>
            <a:rPr lang="ar-IQ" sz="2400" b="1" kern="1200" dirty="0" smtClean="0">
              <a:solidFill>
                <a:srgbClr val="B9B822"/>
              </a:solidFill>
              <a:effectLst/>
              <a:latin typeface="Dubai Light" panose="020B0303030403030204" pitchFamily="34" charset="-78"/>
              <a:ea typeface="+mn-ea"/>
              <a:cs typeface="Dubai Light" panose="020B0303030403030204" pitchFamily="34" charset="-78"/>
            </a:rPr>
            <a:t> </a:t>
          </a:r>
          <a:r>
            <a:rPr lang="ar-SA" sz="2400" b="1" kern="1200" dirty="0" smtClean="0">
              <a:solidFill>
                <a:srgbClr val="B9B822"/>
              </a:solidFill>
              <a:effectLst/>
              <a:latin typeface="Dubai Light" panose="020B0303030403030204" pitchFamily="34" charset="-78"/>
              <a:ea typeface="+mn-ea"/>
              <a:cs typeface="Dubai Light" panose="020B0303030403030204" pitchFamily="34" charset="-78"/>
            </a:rPr>
            <a:t>الإمام أحمد</a:t>
          </a:r>
          <a:r>
            <a:rPr lang="ar-IQ" sz="2400" b="1" kern="1200" dirty="0" smtClean="0">
              <a:solidFill>
                <a:srgbClr val="B9B822"/>
              </a:solidFill>
              <a:effectLst/>
              <a:latin typeface="Dubai Light" panose="020B0303030403030204" pitchFamily="34" charset="-78"/>
              <a:ea typeface="+mn-ea"/>
              <a:cs typeface="Dubai Light" panose="020B0303030403030204" pitchFamily="34" charset="-78"/>
            </a:rPr>
            <a:t> </a:t>
          </a:r>
          <a:r>
            <a:rPr lang="ar-SA" sz="2400" b="1" kern="1200" dirty="0" smtClean="0">
              <a:solidFill>
                <a:srgbClr val="B9B822"/>
              </a:solidFill>
              <a:effectLst/>
              <a:latin typeface="Dubai Light" panose="020B0303030403030204" pitchFamily="34" charset="-78"/>
              <a:ea typeface="+mn-ea"/>
              <a:cs typeface="Dubai Light" panose="020B0303030403030204" pitchFamily="34" charset="-78"/>
            </a:rPr>
            <a:t>رواية</a:t>
          </a:r>
          <a:r>
            <a:rPr lang="ar-SA" sz="2400" b="1" kern="1200" dirty="0">
              <a:solidFill>
                <a:srgbClr val="B9B822"/>
              </a:solidFill>
              <a:effectLst/>
              <a:latin typeface="Dubai Light" panose="020B0303030403030204" pitchFamily="34" charset="-78"/>
              <a:ea typeface="+mn-ea"/>
              <a:cs typeface="Dubai Light" panose="020B0303030403030204" pitchFamily="34" charset="-78"/>
            </a:rPr>
            <a:t>: </a:t>
          </a:r>
          <a:r>
            <a:rPr lang="ar-SA" sz="2400" b="1" kern="1200" dirty="0" smtClean="0">
              <a:solidFill>
                <a:sysClr val="windowText" lastClr="000000"/>
              </a:solidFill>
              <a:effectLst/>
              <a:latin typeface="Dubai Light" panose="020B0303030403030204" pitchFamily="34" charset="-78"/>
              <a:cs typeface="Dubai Light" panose="020B0303030403030204" pitchFamily="34" charset="-78"/>
            </a:rPr>
            <a:t>أنهم</a:t>
          </a:r>
          <a:r>
            <a:rPr lang="ar-IQ" sz="2400" b="1" kern="1200" dirty="0" smtClean="0">
              <a:solidFill>
                <a:sysClr val="windowText" lastClr="000000"/>
              </a:solidFill>
              <a:effectLst/>
              <a:latin typeface="Dubai Light" panose="020B0303030403030204" pitchFamily="34" charset="-78"/>
              <a:cs typeface="Dubai Light" panose="020B0303030403030204" pitchFamily="34" charset="-78"/>
            </a:rPr>
            <a:t> </a:t>
          </a:r>
          <a:r>
            <a:rPr lang="ar-SA" sz="2400" b="1" kern="1200" dirty="0" smtClean="0">
              <a:solidFill>
                <a:sysClr val="windowText" lastClr="000000"/>
              </a:solidFill>
              <a:effectLst/>
              <a:latin typeface="Dubai Light" panose="020B0303030403030204" pitchFamily="34" charset="-78"/>
              <a:cs typeface="Dubai Light" panose="020B0303030403030204" pitchFamily="34" charset="-78"/>
            </a:rPr>
            <a:t>مخاطبون </a:t>
          </a:r>
          <a:r>
            <a:rPr lang="ar-SA" sz="2400" b="1" kern="1200" dirty="0">
              <a:solidFill>
                <a:sysClr val="windowText" lastClr="000000"/>
              </a:solidFill>
              <a:effectLst/>
              <a:latin typeface="Dubai Light" panose="020B0303030403030204" pitchFamily="34" charset="-78"/>
              <a:cs typeface="Dubai Light" panose="020B0303030403030204" pitchFamily="34" charset="-78"/>
            </a:rPr>
            <a:t>بالنواهي دون الأوامر.</a:t>
          </a:r>
          <a:endParaRPr lang="en-US" sz="2400" b="1" kern="1200" dirty="0">
            <a:solidFill>
              <a:sysClr val="windowText" lastClr="000000"/>
            </a:solidFill>
            <a:effectLst/>
            <a:latin typeface="Dubai Light" panose="020B0303030403030204" pitchFamily="34" charset="-78"/>
            <a:cs typeface="Dubai Light" panose="020B0303030403030204" pitchFamily="34" charset="-78"/>
          </a:endParaRPr>
        </a:p>
      </dgm:t>
    </dgm:pt>
    <dgm:pt modelId="{BBB0F765-F882-41E0-B906-31CB9100E905}" type="parTrans" cxnId="{87E654AC-CFD9-4368-B91D-C6AC92B04456}">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AD524ABB-08C1-4454-A75B-7C5D522DF538}" type="sibTrans" cxnId="{87E654AC-CFD9-4368-B91D-C6AC92B04456}">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840467D1-CB4E-4EBE-88AC-F8F7C4E6707A}">
      <dgm:prSet custT="1"/>
      <dgm:spPr>
        <a:solidFill>
          <a:schemeClr val="accent3">
            <a:lumMod val="20000"/>
            <a:lumOff val="80000"/>
          </a:schemeClr>
        </a:solidFill>
      </dgm:spPr>
      <dgm:t>
        <a:bodyPr/>
        <a:lstStyle/>
        <a:p>
          <a:pPr>
            <a:lnSpc>
              <a:spcPts val="2700"/>
            </a:lnSpc>
            <a:spcAft>
              <a:spcPts val="0"/>
            </a:spcAft>
          </a:pPr>
          <a:r>
            <a:rPr lang="ar-SA" sz="2400" b="1" kern="1200" dirty="0">
              <a:solidFill>
                <a:srgbClr val="B9B822"/>
              </a:solidFill>
              <a:effectLst/>
              <a:latin typeface="Dubai Light" panose="020B0303030403030204" pitchFamily="34" charset="-78"/>
              <a:ea typeface="+mn-ea"/>
              <a:cs typeface="Dubai Light" panose="020B0303030403030204" pitchFamily="34" charset="-78"/>
            </a:rPr>
            <a:t>وقيل: </a:t>
          </a:r>
          <a:r>
            <a:rPr lang="ar-SA" sz="2400" b="1" kern="1200" dirty="0">
              <a:solidFill>
                <a:sysClr val="windowText" lastClr="000000"/>
              </a:solidFill>
              <a:effectLst/>
              <a:latin typeface="Dubai Light" panose="020B0303030403030204" pitchFamily="34" charset="-78"/>
              <a:cs typeface="Dubai Light" panose="020B0303030403030204" pitchFamily="34" charset="-78"/>
            </a:rPr>
            <a:t>يُكلّف المرتد دون الكافر الأصلي.</a:t>
          </a:r>
          <a:endParaRPr lang="en-US" sz="2400" b="1" kern="1200" dirty="0">
            <a:solidFill>
              <a:sysClr val="windowText" lastClr="000000"/>
            </a:solidFill>
            <a:effectLst/>
            <a:latin typeface="Dubai Light" panose="020B0303030403030204" pitchFamily="34" charset="-78"/>
            <a:cs typeface="Dubai Light" panose="020B0303030403030204" pitchFamily="34" charset="-78"/>
          </a:endParaRPr>
        </a:p>
      </dgm:t>
    </dgm:pt>
    <dgm:pt modelId="{94BC151E-F478-4B5B-BC09-FABDAEE7A7CE}" type="parTrans" cxnId="{92DE4F0D-5C3F-4092-AC67-90F9CF4832F9}">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2BAE61A7-E9FC-48E9-992F-27C6AB4C18D3}" type="sibTrans" cxnId="{92DE4F0D-5C3F-4092-AC67-90F9CF4832F9}">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C85B42E1-6EF2-4A95-BE18-CB89057145ED}">
      <dgm:prSet custT="1"/>
      <dgm:spPr>
        <a:solidFill>
          <a:schemeClr val="accent3">
            <a:lumMod val="20000"/>
            <a:lumOff val="80000"/>
          </a:schemeClr>
        </a:solidFill>
      </dgm:spPr>
      <dgm:t>
        <a:bodyPr/>
        <a:lstStyle/>
        <a:p>
          <a:pPr>
            <a:lnSpc>
              <a:spcPts val="2700"/>
            </a:lnSpc>
            <a:spcAft>
              <a:spcPts val="0"/>
            </a:spcAft>
          </a:pPr>
          <a:r>
            <a:rPr lang="ar-SA" sz="2400" b="1" dirty="0">
              <a:solidFill>
                <a:sysClr val="windowText" lastClr="000000"/>
              </a:solidFill>
              <a:effectLst/>
              <a:latin typeface="Dubai Light" panose="020B0303030403030204" pitchFamily="34" charset="-78"/>
              <a:cs typeface="Dubai Light" panose="020B0303030403030204" pitchFamily="34" charset="-78"/>
            </a:rPr>
            <a:t>لا يطالب بأدائها حال كفره إلا إذا قدّم الإيمان لأنه شرط في صحتها</a:t>
          </a:r>
          <a:endParaRPr lang="en-US" sz="2400" b="1" dirty="0">
            <a:solidFill>
              <a:sysClr val="windowText" lastClr="000000"/>
            </a:solidFill>
            <a:effectLst/>
            <a:latin typeface="Dubai Light" panose="020B0303030403030204" pitchFamily="34" charset="-78"/>
            <a:cs typeface="Dubai Light" panose="020B0303030403030204" pitchFamily="34" charset="-78"/>
          </a:endParaRPr>
        </a:p>
      </dgm:t>
    </dgm:pt>
    <dgm:pt modelId="{83FA2580-1E72-418F-8492-CA57C0011DCE}" type="parTrans" cxnId="{51E09B29-2DD9-4B8E-AE06-5DD080AB269B}">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A4678C0F-4A82-47A3-BC9C-1B4DD0A2976B}" type="sibTrans" cxnId="{51E09B29-2DD9-4B8E-AE06-5DD080AB269B}">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C737CC08-F2C5-4FF5-8A4D-AAB594D23A82}">
      <dgm:prSet custT="1"/>
      <dgm:spPr>
        <a:solidFill>
          <a:schemeClr val="accent3">
            <a:lumMod val="20000"/>
            <a:lumOff val="80000"/>
          </a:schemeClr>
        </a:solidFill>
      </dgm:spPr>
      <dgm:t>
        <a:bodyPr/>
        <a:lstStyle/>
        <a:p>
          <a:pPr>
            <a:lnSpc>
              <a:spcPts val="2700"/>
            </a:lnSpc>
            <a:spcAft>
              <a:spcPts val="0"/>
            </a:spcAft>
          </a:pPr>
          <a:r>
            <a:rPr lang="ar-SA" sz="2400" b="1" dirty="0">
              <a:solidFill>
                <a:sysClr val="windowText" lastClr="000000"/>
              </a:solidFill>
              <a:effectLst/>
              <a:latin typeface="Dubai Light" panose="020B0303030403030204" pitchFamily="34" charset="-78"/>
              <a:cs typeface="Dubai Light" panose="020B0303030403030204" pitchFamily="34" charset="-78"/>
            </a:rPr>
            <a:t>لا يكلف بقضائها بعد إسلامه</a:t>
          </a:r>
          <a:endParaRPr lang="en-US" sz="2400" b="1" dirty="0">
            <a:solidFill>
              <a:sysClr val="windowText" lastClr="000000"/>
            </a:solidFill>
            <a:effectLst/>
            <a:latin typeface="Dubai Light" panose="020B0303030403030204" pitchFamily="34" charset="-78"/>
            <a:cs typeface="Dubai Light" panose="020B0303030403030204" pitchFamily="34" charset="-78"/>
          </a:endParaRPr>
        </a:p>
      </dgm:t>
    </dgm:pt>
    <dgm:pt modelId="{F35B5F08-5347-4D8C-AA7D-C2E64897961F}" type="parTrans" cxnId="{8FB4C354-783A-4141-A759-E6DEFA2D3DB1}">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CDA24771-B17D-4CC1-BCC7-72F8ED0FF3A5}" type="sibTrans" cxnId="{8FB4C354-783A-4141-A759-E6DEFA2D3DB1}">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113B2A0C-485A-49BF-BE48-0100A5A600CE}">
      <dgm:prSet custT="1"/>
      <dgm:spPr>
        <a:solidFill>
          <a:schemeClr val="accent3">
            <a:lumMod val="20000"/>
            <a:lumOff val="80000"/>
          </a:schemeClr>
        </a:solidFill>
      </dgm:spPr>
      <dgm:t>
        <a:bodyPr/>
        <a:lstStyle/>
        <a:p>
          <a:pPr>
            <a:lnSpc>
              <a:spcPts val="2700"/>
            </a:lnSpc>
            <a:spcAft>
              <a:spcPts val="0"/>
            </a:spcAft>
          </a:pPr>
          <a:r>
            <a:rPr lang="ar-SA" sz="2400" b="1" dirty="0">
              <a:solidFill>
                <a:sysClr val="windowText" lastClr="000000"/>
              </a:solidFill>
              <a:effectLst/>
              <a:latin typeface="Dubai Light" panose="020B0303030403030204" pitchFamily="34" charset="-78"/>
              <a:cs typeface="Dubai Light" panose="020B0303030403030204" pitchFamily="34" charset="-78"/>
            </a:rPr>
            <a:t>يعاقب في الآخرة على ترك الإيمان وفروع الشريعة</a:t>
          </a:r>
          <a:endParaRPr lang="en-US" sz="2400" b="1" dirty="0">
            <a:solidFill>
              <a:sysClr val="windowText" lastClr="000000"/>
            </a:solidFill>
            <a:effectLst/>
            <a:latin typeface="Dubai Light" panose="020B0303030403030204" pitchFamily="34" charset="-78"/>
            <a:cs typeface="Dubai Light" panose="020B0303030403030204" pitchFamily="34" charset="-78"/>
          </a:endParaRPr>
        </a:p>
      </dgm:t>
    </dgm:pt>
    <dgm:pt modelId="{3E38B443-586A-48CC-8D9E-2F33F248D46E}" type="parTrans" cxnId="{6EDD6C7D-3783-43C9-9579-89A26B3AEC76}">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DE81062F-1655-48C5-A551-3CAE0E287EF2}" type="sibTrans" cxnId="{6EDD6C7D-3783-43C9-9579-89A26B3AEC76}">
      <dgm:prSet/>
      <dgm:spPr/>
      <dgm:t>
        <a:bodyPr/>
        <a:lstStyle/>
        <a:p>
          <a:endParaRPr lang="en-US" sz="2400" b="1">
            <a:solidFill>
              <a:sysClr val="windowText" lastClr="000000"/>
            </a:solidFill>
            <a:effectLst/>
            <a:latin typeface="Dubai Light" panose="020B0303030403030204" pitchFamily="34" charset="-78"/>
            <a:cs typeface="Dubai Light" panose="020B0303030403030204" pitchFamily="34" charset="-78"/>
          </a:endParaRPr>
        </a:p>
      </dgm:t>
    </dgm:pt>
    <dgm:pt modelId="{30C50BDD-0ACB-47DF-B881-1978A8263501}" type="pres">
      <dgm:prSet presAssocID="{8C8F4A1B-044D-4FA8-8ABC-72FBDE3584C5}" presName="hierChild1" presStyleCnt="0">
        <dgm:presLayoutVars>
          <dgm:orgChart val="1"/>
          <dgm:chPref val="1"/>
          <dgm:dir val="rev"/>
          <dgm:animOne val="branch"/>
          <dgm:animLvl val="lvl"/>
          <dgm:resizeHandles/>
        </dgm:presLayoutVars>
      </dgm:prSet>
      <dgm:spPr/>
      <dgm:t>
        <a:bodyPr/>
        <a:lstStyle/>
        <a:p>
          <a:endParaRPr lang="en-US"/>
        </a:p>
      </dgm:t>
    </dgm:pt>
    <dgm:pt modelId="{6271F24F-EDFF-4FEC-9807-C66C73AB85E7}" type="pres">
      <dgm:prSet presAssocID="{31B8DD97-83D5-4BED-B0C7-48720A506765}" presName="hierRoot1" presStyleCnt="0">
        <dgm:presLayoutVars>
          <dgm:hierBranch val="init"/>
        </dgm:presLayoutVars>
      </dgm:prSet>
      <dgm:spPr/>
    </dgm:pt>
    <dgm:pt modelId="{EB4C6086-0D7F-493E-82EF-11C8411FAC8C}" type="pres">
      <dgm:prSet presAssocID="{31B8DD97-83D5-4BED-B0C7-48720A506765}" presName="rootComposite1" presStyleCnt="0"/>
      <dgm:spPr/>
    </dgm:pt>
    <dgm:pt modelId="{A99AFBEA-C2E1-4F0F-AF35-0D9FD8FF8B4F}" type="pres">
      <dgm:prSet presAssocID="{31B8DD97-83D5-4BED-B0C7-48720A506765}" presName="rootText1" presStyleLbl="node0" presStyleIdx="0" presStyleCnt="1" custScaleX="444591" custScaleY="160868" custLinFactNeighborX="30172" custLinFactNeighborY="-43757">
        <dgm:presLayoutVars>
          <dgm:chPref val="3"/>
        </dgm:presLayoutVars>
      </dgm:prSet>
      <dgm:spPr/>
      <dgm:t>
        <a:bodyPr/>
        <a:lstStyle/>
        <a:p>
          <a:endParaRPr lang="en-US"/>
        </a:p>
      </dgm:t>
    </dgm:pt>
    <dgm:pt modelId="{8650DF67-A135-4C5F-863B-F0984F7B9E12}" type="pres">
      <dgm:prSet presAssocID="{31B8DD97-83D5-4BED-B0C7-48720A506765}" presName="rootConnector1" presStyleLbl="node1" presStyleIdx="0" presStyleCnt="0"/>
      <dgm:spPr/>
      <dgm:t>
        <a:bodyPr/>
        <a:lstStyle/>
        <a:p>
          <a:endParaRPr lang="en-US"/>
        </a:p>
      </dgm:t>
    </dgm:pt>
    <dgm:pt modelId="{1F882BBC-9109-4094-BFD2-3EFE84F5EB14}" type="pres">
      <dgm:prSet presAssocID="{31B8DD97-83D5-4BED-B0C7-48720A506765}" presName="hierChild2" presStyleCnt="0"/>
      <dgm:spPr/>
    </dgm:pt>
    <dgm:pt modelId="{2187EC6A-CCA1-4B9F-888B-BD77320696ED}" type="pres">
      <dgm:prSet presAssocID="{BC3FCB33-2AD5-4970-BA2D-8B89B8A06AEC}" presName="Name37" presStyleLbl="parChTrans1D2" presStyleIdx="0" presStyleCnt="3"/>
      <dgm:spPr/>
      <dgm:t>
        <a:bodyPr/>
        <a:lstStyle/>
        <a:p>
          <a:endParaRPr lang="en-US"/>
        </a:p>
      </dgm:t>
    </dgm:pt>
    <dgm:pt modelId="{01376B42-0DA9-4C3B-BDD0-D7F88873E820}" type="pres">
      <dgm:prSet presAssocID="{9C2E23D9-1362-4127-A528-D059AFCDDDE8}" presName="hierRoot2" presStyleCnt="0">
        <dgm:presLayoutVars>
          <dgm:hierBranch val="init"/>
        </dgm:presLayoutVars>
      </dgm:prSet>
      <dgm:spPr/>
    </dgm:pt>
    <dgm:pt modelId="{E4548BDC-9D60-4D7D-8458-68B004674D00}" type="pres">
      <dgm:prSet presAssocID="{9C2E23D9-1362-4127-A528-D059AFCDDDE8}" presName="rootComposite" presStyleCnt="0"/>
      <dgm:spPr/>
    </dgm:pt>
    <dgm:pt modelId="{72C112D9-85F6-43D5-8BEC-3B1FF539171C}" type="pres">
      <dgm:prSet presAssocID="{9C2E23D9-1362-4127-A528-D059AFCDDDE8}" presName="rootText" presStyleLbl="node2" presStyleIdx="0" presStyleCnt="3" custScaleX="274369" custScaleY="670572">
        <dgm:presLayoutVars>
          <dgm:chPref val="3"/>
        </dgm:presLayoutVars>
      </dgm:prSet>
      <dgm:spPr/>
      <dgm:t>
        <a:bodyPr/>
        <a:lstStyle/>
        <a:p>
          <a:endParaRPr lang="en-US"/>
        </a:p>
      </dgm:t>
    </dgm:pt>
    <dgm:pt modelId="{A660D1CB-A33C-4F4A-BD58-8F81B1F1B8ED}" type="pres">
      <dgm:prSet presAssocID="{9C2E23D9-1362-4127-A528-D059AFCDDDE8}" presName="rootConnector" presStyleLbl="node2" presStyleIdx="0" presStyleCnt="3"/>
      <dgm:spPr/>
      <dgm:t>
        <a:bodyPr/>
        <a:lstStyle/>
        <a:p>
          <a:endParaRPr lang="en-US"/>
        </a:p>
      </dgm:t>
    </dgm:pt>
    <dgm:pt modelId="{528A2793-8095-4145-9B2D-EE8EFB7CE0FC}" type="pres">
      <dgm:prSet presAssocID="{9C2E23D9-1362-4127-A528-D059AFCDDDE8}" presName="hierChild4" presStyleCnt="0"/>
      <dgm:spPr/>
    </dgm:pt>
    <dgm:pt modelId="{5ACC5F7A-3697-4CD6-B9C7-720FEF93534D}" type="pres">
      <dgm:prSet presAssocID="{9C2E23D9-1362-4127-A528-D059AFCDDDE8}" presName="hierChild5" presStyleCnt="0"/>
      <dgm:spPr/>
    </dgm:pt>
    <dgm:pt modelId="{DA821EFF-E466-46F2-BE51-70EF8032F5DB}" type="pres">
      <dgm:prSet presAssocID="{C6BAF422-DED7-4118-9DEA-86E4EBE2DF05}" presName="Name37" presStyleLbl="parChTrans1D2" presStyleIdx="1" presStyleCnt="3"/>
      <dgm:spPr/>
      <dgm:t>
        <a:bodyPr/>
        <a:lstStyle/>
        <a:p>
          <a:endParaRPr lang="en-US"/>
        </a:p>
      </dgm:t>
    </dgm:pt>
    <dgm:pt modelId="{70F48640-93CD-4E28-8153-9729CD9EA130}" type="pres">
      <dgm:prSet presAssocID="{43ECEFA0-03CF-41DA-9755-F611AF17EDE3}" presName="hierRoot2" presStyleCnt="0">
        <dgm:presLayoutVars>
          <dgm:hierBranch/>
        </dgm:presLayoutVars>
      </dgm:prSet>
      <dgm:spPr/>
    </dgm:pt>
    <dgm:pt modelId="{21244081-998B-4B9A-AC9D-17924AAF4D4D}" type="pres">
      <dgm:prSet presAssocID="{43ECEFA0-03CF-41DA-9755-F611AF17EDE3}" presName="rootComposite" presStyleCnt="0"/>
      <dgm:spPr/>
    </dgm:pt>
    <dgm:pt modelId="{32E2E9FF-2DEC-43C5-AA89-25A1F60B9708}" type="pres">
      <dgm:prSet presAssocID="{43ECEFA0-03CF-41DA-9755-F611AF17EDE3}" presName="rootText" presStyleLbl="node2" presStyleIdx="1" presStyleCnt="3" custScaleX="472556" custScaleY="336381" custLinFactNeighborX="4543" custLinFactNeighborY="14890">
        <dgm:presLayoutVars>
          <dgm:chPref val="3"/>
        </dgm:presLayoutVars>
      </dgm:prSet>
      <dgm:spPr/>
      <dgm:t>
        <a:bodyPr/>
        <a:lstStyle/>
        <a:p>
          <a:endParaRPr lang="en-US"/>
        </a:p>
      </dgm:t>
    </dgm:pt>
    <dgm:pt modelId="{008EAF00-AF90-4376-8776-901AC7E6A665}" type="pres">
      <dgm:prSet presAssocID="{43ECEFA0-03CF-41DA-9755-F611AF17EDE3}" presName="rootConnector" presStyleLbl="node2" presStyleIdx="1" presStyleCnt="3"/>
      <dgm:spPr/>
      <dgm:t>
        <a:bodyPr/>
        <a:lstStyle/>
        <a:p>
          <a:endParaRPr lang="en-US"/>
        </a:p>
      </dgm:t>
    </dgm:pt>
    <dgm:pt modelId="{FF612026-D1E6-42D2-9BB2-87141D4889B1}" type="pres">
      <dgm:prSet presAssocID="{43ECEFA0-03CF-41DA-9755-F611AF17EDE3}" presName="hierChild4" presStyleCnt="0"/>
      <dgm:spPr/>
    </dgm:pt>
    <dgm:pt modelId="{040324A1-A084-4A1E-AAC0-E0DCE4365A34}" type="pres">
      <dgm:prSet presAssocID="{E51DDC3E-9CAE-4232-8B8D-24495B2B7A96}" presName="Name35" presStyleLbl="parChTrans1D3" presStyleIdx="0" presStyleCnt="6"/>
      <dgm:spPr/>
      <dgm:t>
        <a:bodyPr/>
        <a:lstStyle/>
        <a:p>
          <a:endParaRPr lang="en-US"/>
        </a:p>
      </dgm:t>
    </dgm:pt>
    <dgm:pt modelId="{53D1A225-825D-4FC8-9F04-CA47A4F005E3}" type="pres">
      <dgm:prSet presAssocID="{FAD62988-D163-4D00-94B8-0DAEFC2EE0CC}" presName="hierRoot2" presStyleCnt="0">
        <dgm:presLayoutVars>
          <dgm:hierBranch val="init"/>
        </dgm:presLayoutVars>
      </dgm:prSet>
      <dgm:spPr/>
    </dgm:pt>
    <dgm:pt modelId="{8B012D3B-03CE-4EBB-85BB-6FB983128A6E}" type="pres">
      <dgm:prSet presAssocID="{FAD62988-D163-4D00-94B8-0DAEFC2EE0CC}" presName="rootComposite" presStyleCnt="0"/>
      <dgm:spPr/>
    </dgm:pt>
    <dgm:pt modelId="{87BAB63B-6693-4FD3-90DD-FE71C349EC99}" type="pres">
      <dgm:prSet presAssocID="{FAD62988-D163-4D00-94B8-0DAEFC2EE0CC}" presName="rootText" presStyleLbl="node3" presStyleIdx="0" presStyleCnt="6" custScaleX="169041" custScaleY="722916" custLinFactY="164" custLinFactNeighborX="48037" custLinFactNeighborY="100000">
        <dgm:presLayoutVars>
          <dgm:chPref val="3"/>
        </dgm:presLayoutVars>
      </dgm:prSet>
      <dgm:spPr/>
      <dgm:t>
        <a:bodyPr/>
        <a:lstStyle/>
        <a:p>
          <a:endParaRPr lang="en-US"/>
        </a:p>
      </dgm:t>
    </dgm:pt>
    <dgm:pt modelId="{3CAB53D8-DE59-424B-A1B5-1DB877E474F6}" type="pres">
      <dgm:prSet presAssocID="{FAD62988-D163-4D00-94B8-0DAEFC2EE0CC}" presName="rootConnector" presStyleLbl="node3" presStyleIdx="0" presStyleCnt="6"/>
      <dgm:spPr/>
      <dgm:t>
        <a:bodyPr/>
        <a:lstStyle/>
        <a:p>
          <a:endParaRPr lang="en-US"/>
        </a:p>
      </dgm:t>
    </dgm:pt>
    <dgm:pt modelId="{CC123687-9152-4D8B-A8B0-E72730C4DC22}" type="pres">
      <dgm:prSet presAssocID="{FAD62988-D163-4D00-94B8-0DAEFC2EE0CC}" presName="hierChild4" presStyleCnt="0"/>
      <dgm:spPr/>
    </dgm:pt>
    <dgm:pt modelId="{AE7DA822-595A-464E-9E31-B3A84427FCB5}" type="pres">
      <dgm:prSet presAssocID="{FAD62988-D163-4D00-94B8-0DAEFC2EE0CC}" presName="hierChild5" presStyleCnt="0"/>
      <dgm:spPr/>
    </dgm:pt>
    <dgm:pt modelId="{37A1815D-4BA6-4FC6-9A0F-C0739E2F717F}" type="pres">
      <dgm:prSet presAssocID="{BBB0F765-F882-41E0-B906-31CB9100E905}" presName="Name35" presStyleLbl="parChTrans1D3" presStyleIdx="1" presStyleCnt="6"/>
      <dgm:spPr/>
      <dgm:t>
        <a:bodyPr/>
        <a:lstStyle/>
        <a:p>
          <a:endParaRPr lang="en-US"/>
        </a:p>
      </dgm:t>
    </dgm:pt>
    <dgm:pt modelId="{DCBFCC4E-D400-4E10-9571-3D9528117ECC}" type="pres">
      <dgm:prSet presAssocID="{AA7EE210-C6B7-481E-BC17-0BF22964D20C}" presName="hierRoot2" presStyleCnt="0">
        <dgm:presLayoutVars>
          <dgm:hierBranch val="init"/>
        </dgm:presLayoutVars>
      </dgm:prSet>
      <dgm:spPr/>
    </dgm:pt>
    <dgm:pt modelId="{79BBB510-66FD-4F35-BD27-693953FE1A3E}" type="pres">
      <dgm:prSet presAssocID="{AA7EE210-C6B7-481E-BC17-0BF22964D20C}" presName="rootComposite" presStyleCnt="0"/>
      <dgm:spPr/>
    </dgm:pt>
    <dgm:pt modelId="{5846447F-31D6-40AB-BD17-A1FA90819730}" type="pres">
      <dgm:prSet presAssocID="{AA7EE210-C6B7-481E-BC17-0BF22964D20C}" presName="rootText" presStyleLbl="node3" presStyleIdx="1" presStyleCnt="6" custScaleX="240267" custScaleY="809121" custLinFactNeighborX="24752" custLinFactNeighborY="92145">
        <dgm:presLayoutVars>
          <dgm:chPref val="3"/>
        </dgm:presLayoutVars>
      </dgm:prSet>
      <dgm:spPr/>
      <dgm:t>
        <a:bodyPr/>
        <a:lstStyle/>
        <a:p>
          <a:endParaRPr lang="en-US"/>
        </a:p>
      </dgm:t>
    </dgm:pt>
    <dgm:pt modelId="{B2400E9B-CF5D-4F44-B2FB-62FAA5E82F98}" type="pres">
      <dgm:prSet presAssocID="{AA7EE210-C6B7-481E-BC17-0BF22964D20C}" presName="rootConnector" presStyleLbl="node3" presStyleIdx="1" presStyleCnt="6"/>
      <dgm:spPr/>
      <dgm:t>
        <a:bodyPr/>
        <a:lstStyle/>
        <a:p>
          <a:endParaRPr lang="en-US"/>
        </a:p>
      </dgm:t>
    </dgm:pt>
    <dgm:pt modelId="{CEC1EC2F-DCAF-4D57-BB1E-8EE2744D8ABC}" type="pres">
      <dgm:prSet presAssocID="{AA7EE210-C6B7-481E-BC17-0BF22964D20C}" presName="hierChild4" presStyleCnt="0"/>
      <dgm:spPr/>
    </dgm:pt>
    <dgm:pt modelId="{D369C8CE-37F9-4EC4-83A5-50A06DE645D8}" type="pres">
      <dgm:prSet presAssocID="{AA7EE210-C6B7-481E-BC17-0BF22964D20C}" presName="hierChild5" presStyleCnt="0"/>
      <dgm:spPr/>
    </dgm:pt>
    <dgm:pt modelId="{180D5FED-890D-41F9-9492-647610BA815D}" type="pres">
      <dgm:prSet presAssocID="{94BC151E-F478-4B5B-BC09-FABDAEE7A7CE}" presName="Name35" presStyleLbl="parChTrans1D3" presStyleIdx="2" presStyleCnt="6"/>
      <dgm:spPr/>
      <dgm:t>
        <a:bodyPr/>
        <a:lstStyle/>
        <a:p>
          <a:endParaRPr lang="en-US"/>
        </a:p>
      </dgm:t>
    </dgm:pt>
    <dgm:pt modelId="{6AED857D-AB5E-43A8-BCB3-6D63B0A5D04C}" type="pres">
      <dgm:prSet presAssocID="{840467D1-CB4E-4EBE-88AC-F8F7C4E6707A}" presName="hierRoot2" presStyleCnt="0">
        <dgm:presLayoutVars>
          <dgm:hierBranch val="init"/>
        </dgm:presLayoutVars>
      </dgm:prSet>
      <dgm:spPr/>
    </dgm:pt>
    <dgm:pt modelId="{D754ABFC-4060-499E-A566-FEAC27321B66}" type="pres">
      <dgm:prSet presAssocID="{840467D1-CB4E-4EBE-88AC-F8F7C4E6707A}" presName="rootComposite" presStyleCnt="0"/>
      <dgm:spPr/>
    </dgm:pt>
    <dgm:pt modelId="{EE1B76FC-22F0-430D-BC68-F95D167B79C6}" type="pres">
      <dgm:prSet presAssocID="{840467D1-CB4E-4EBE-88AC-F8F7C4E6707A}" presName="rootText" presStyleLbl="node3" presStyleIdx="2" presStyleCnt="6" custScaleX="150467" custScaleY="790952" custLinFactY="2031" custLinFactNeighborX="16689" custLinFactNeighborY="100000">
        <dgm:presLayoutVars>
          <dgm:chPref val="3"/>
        </dgm:presLayoutVars>
      </dgm:prSet>
      <dgm:spPr/>
      <dgm:t>
        <a:bodyPr/>
        <a:lstStyle/>
        <a:p>
          <a:endParaRPr lang="en-US"/>
        </a:p>
      </dgm:t>
    </dgm:pt>
    <dgm:pt modelId="{9E6C3B67-FB94-43E2-AB50-CA50E8C5B205}" type="pres">
      <dgm:prSet presAssocID="{840467D1-CB4E-4EBE-88AC-F8F7C4E6707A}" presName="rootConnector" presStyleLbl="node3" presStyleIdx="2" presStyleCnt="6"/>
      <dgm:spPr/>
      <dgm:t>
        <a:bodyPr/>
        <a:lstStyle/>
        <a:p>
          <a:endParaRPr lang="en-US"/>
        </a:p>
      </dgm:t>
    </dgm:pt>
    <dgm:pt modelId="{BAF9E033-7BB0-4AC9-BEF6-226557E6B25A}" type="pres">
      <dgm:prSet presAssocID="{840467D1-CB4E-4EBE-88AC-F8F7C4E6707A}" presName="hierChild4" presStyleCnt="0"/>
      <dgm:spPr/>
    </dgm:pt>
    <dgm:pt modelId="{5A501F23-A9D2-4A48-B0F3-D1D0B30EA853}" type="pres">
      <dgm:prSet presAssocID="{840467D1-CB4E-4EBE-88AC-F8F7C4E6707A}" presName="hierChild5" presStyleCnt="0"/>
      <dgm:spPr/>
    </dgm:pt>
    <dgm:pt modelId="{9B857313-0B1C-4F88-BCC7-102F135F43AE}" type="pres">
      <dgm:prSet presAssocID="{43ECEFA0-03CF-41DA-9755-F611AF17EDE3}" presName="hierChild5" presStyleCnt="0"/>
      <dgm:spPr/>
    </dgm:pt>
    <dgm:pt modelId="{86D25C0D-B79F-4D69-9665-F481AC354B5A}" type="pres">
      <dgm:prSet presAssocID="{2C881635-B345-448B-B4CF-405BAD36BBA2}" presName="Name37" presStyleLbl="parChTrans1D2" presStyleIdx="2" presStyleCnt="3"/>
      <dgm:spPr/>
      <dgm:t>
        <a:bodyPr/>
        <a:lstStyle/>
        <a:p>
          <a:endParaRPr lang="en-US"/>
        </a:p>
      </dgm:t>
    </dgm:pt>
    <dgm:pt modelId="{98020D86-59B3-4067-8438-E5E508A4FED1}" type="pres">
      <dgm:prSet presAssocID="{843BA6BC-57CB-4A07-9D98-FC7A3F1097BA}" presName="hierRoot2" presStyleCnt="0">
        <dgm:presLayoutVars>
          <dgm:hierBranch/>
        </dgm:presLayoutVars>
      </dgm:prSet>
      <dgm:spPr/>
    </dgm:pt>
    <dgm:pt modelId="{8C80AE6C-9037-4284-BB53-F81FB787AB67}" type="pres">
      <dgm:prSet presAssocID="{843BA6BC-57CB-4A07-9D98-FC7A3F1097BA}" presName="rootComposite" presStyleCnt="0"/>
      <dgm:spPr/>
    </dgm:pt>
    <dgm:pt modelId="{A6D85751-8EB3-4FA8-9C89-9F9307FC8C34}" type="pres">
      <dgm:prSet presAssocID="{843BA6BC-57CB-4A07-9D98-FC7A3F1097BA}" presName="rootText" presStyleLbl="node2" presStyleIdx="2" presStyleCnt="3" custScaleX="258573" custScaleY="273230">
        <dgm:presLayoutVars>
          <dgm:chPref val="3"/>
        </dgm:presLayoutVars>
      </dgm:prSet>
      <dgm:spPr/>
      <dgm:t>
        <a:bodyPr/>
        <a:lstStyle/>
        <a:p>
          <a:endParaRPr lang="en-US"/>
        </a:p>
      </dgm:t>
    </dgm:pt>
    <dgm:pt modelId="{C92D6DBD-D308-44A8-B4E9-66AA2C623DEB}" type="pres">
      <dgm:prSet presAssocID="{843BA6BC-57CB-4A07-9D98-FC7A3F1097BA}" presName="rootConnector" presStyleLbl="node2" presStyleIdx="2" presStyleCnt="3"/>
      <dgm:spPr/>
      <dgm:t>
        <a:bodyPr/>
        <a:lstStyle/>
        <a:p>
          <a:endParaRPr lang="en-US"/>
        </a:p>
      </dgm:t>
    </dgm:pt>
    <dgm:pt modelId="{803DA936-5E89-4B30-AA03-F9E49EAEEACA}" type="pres">
      <dgm:prSet presAssocID="{843BA6BC-57CB-4A07-9D98-FC7A3F1097BA}" presName="hierChild4" presStyleCnt="0"/>
      <dgm:spPr/>
    </dgm:pt>
    <dgm:pt modelId="{F650B658-3756-4C73-A82A-096B54ECF541}" type="pres">
      <dgm:prSet presAssocID="{83FA2580-1E72-418F-8492-CA57C0011DCE}" presName="Name35" presStyleLbl="parChTrans1D3" presStyleIdx="3" presStyleCnt="6"/>
      <dgm:spPr/>
      <dgm:t>
        <a:bodyPr/>
        <a:lstStyle/>
        <a:p>
          <a:endParaRPr lang="en-US"/>
        </a:p>
      </dgm:t>
    </dgm:pt>
    <dgm:pt modelId="{5F3E6ECE-517F-468A-9D76-D03F624857B0}" type="pres">
      <dgm:prSet presAssocID="{C85B42E1-6EF2-4A95-BE18-CB89057145ED}" presName="hierRoot2" presStyleCnt="0">
        <dgm:presLayoutVars>
          <dgm:hierBranch val="init"/>
        </dgm:presLayoutVars>
      </dgm:prSet>
      <dgm:spPr/>
    </dgm:pt>
    <dgm:pt modelId="{50F2FBCC-539B-40DF-B9CA-5326A67DECB4}" type="pres">
      <dgm:prSet presAssocID="{C85B42E1-6EF2-4A95-BE18-CB89057145ED}" presName="rootComposite" presStyleCnt="0"/>
      <dgm:spPr/>
    </dgm:pt>
    <dgm:pt modelId="{414A7779-977B-493D-A84C-7CD24FC61799}" type="pres">
      <dgm:prSet presAssocID="{C85B42E1-6EF2-4A95-BE18-CB89057145ED}" presName="rootText" presStyleLbl="node3" presStyleIdx="3" presStyleCnt="6" custScaleX="184492" custScaleY="722317">
        <dgm:presLayoutVars>
          <dgm:chPref val="3"/>
        </dgm:presLayoutVars>
      </dgm:prSet>
      <dgm:spPr/>
      <dgm:t>
        <a:bodyPr/>
        <a:lstStyle/>
        <a:p>
          <a:endParaRPr lang="en-US"/>
        </a:p>
      </dgm:t>
    </dgm:pt>
    <dgm:pt modelId="{A774DE67-5358-4AA5-BB57-06736E01C703}" type="pres">
      <dgm:prSet presAssocID="{C85B42E1-6EF2-4A95-BE18-CB89057145ED}" presName="rootConnector" presStyleLbl="node3" presStyleIdx="3" presStyleCnt="6"/>
      <dgm:spPr/>
      <dgm:t>
        <a:bodyPr/>
        <a:lstStyle/>
        <a:p>
          <a:endParaRPr lang="en-US"/>
        </a:p>
      </dgm:t>
    </dgm:pt>
    <dgm:pt modelId="{46DC0C2F-7673-4EF6-BABA-0B3BB2E3F753}" type="pres">
      <dgm:prSet presAssocID="{C85B42E1-6EF2-4A95-BE18-CB89057145ED}" presName="hierChild4" presStyleCnt="0"/>
      <dgm:spPr/>
    </dgm:pt>
    <dgm:pt modelId="{0B6DE59E-4B7A-4DBF-8EFB-DECC22C1BC5B}" type="pres">
      <dgm:prSet presAssocID="{C85B42E1-6EF2-4A95-BE18-CB89057145ED}" presName="hierChild5" presStyleCnt="0"/>
      <dgm:spPr/>
    </dgm:pt>
    <dgm:pt modelId="{7CF5E07D-2DC2-46B9-B3D4-35A6C6D6580C}" type="pres">
      <dgm:prSet presAssocID="{F35B5F08-5347-4D8C-AA7D-C2E64897961F}" presName="Name35" presStyleLbl="parChTrans1D3" presStyleIdx="4" presStyleCnt="6"/>
      <dgm:spPr/>
      <dgm:t>
        <a:bodyPr/>
        <a:lstStyle/>
        <a:p>
          <a:endParaRPr lang="en-US"/>
        </a:p>
      </dgm:t>
    </dgm:pt>
    <dgm:pt modelId="{9C88D751-E7F3-426F-91B6-D079AB8E0A5C}" type="pres">
      <dgm:prSet presAssocID="{C737CC08-F2C5-4FF5-8A4D-AAB594D23A82}" presName="hierRoot2" presStyleCnt="0">
        <dgm:presLayoutVars>
          <dgm:hierBranch val="init"/>
        </dgm:presLayoutVars>
      </dgm:prSet>
      <dgm:spPr/>
    </dgm:pt>
    <dgm:pt modelId="{38D9D586-329C-4BF1-B39C-7E6F3A1C8C18}" type="pres">
      <dgm:prSet presAssocID="{C737CC08-F2C5-4FF5-8A4D-AAB594D23A82}" presName="rootComposite" presStyleCnt="0"/>
      <dgm:spPr/>
    </dgm:pt>
    <dgm:pt modelId="{41903259-2A1A-4ED8-86AA-01B60653780F}" type="pres">
      <dgm:prSet presAssocID="{C737CC08-F2C5-4FF5-8A4D-AAB594D23A82}" presName="rootText" presStyleLbl="node3" presStyleIdx="4" presStyleCnt="6" custScaleX="142813" custScaleY="746507">
        <dgm:presLayoutVars>
          <dgm:chPref val="3"/>
        </dgm:presLayoutVars>
      </dgm:prSet>
      <dgm:spPr/>
      <dgm:t>
        <a:bodyPr/>
        <a:lstStyle/>
        <a:p>
          <a:endParaRPr lang="en-US"/>
        </a:p>
      </dgm:t>
    </dgm:pt>
    <dgm:pt modelId="{76DE9446-6862-4D10-A66A-8D7E29073598}" type="pres">
      <dgm:prSet presAssocID="{C737CC08-F2C5-4FF5-8A4D-AAB594D23A82}" presName="rootConnector" presStyleLbl="node3" presStyleIdx="4" presStyleCnt="6"/>
      <dgm:spPr/>
      <dgm:t>
        <a:bodyPr/>
        <a:lstStyle/>
        <a:p>
          <a:endParaRPr lang="en-US"/>
        </a:p>
      </dgm:t>
    </dgm:pt>
    <dgm:pt modelId="{54F336BE-6579-4F14-90EA-2A74FD78EE92}" type="pres">
      <dgm:prSet presAssocID="{C737CC08-F2C5-4FF5-8A4D-AAB594D23A82}" presName="hierChild4" presStyleCnt="0"/>
      <dgm:spPr/>
    </dgm:pt>
    <dgm:pt modelId="{20CDD69D-CAE6-429A-A958-9362AE707DBC}" type="pres">
      <dgm:prSet presAssocID="{C737CC08-F2C5-4FF5-8A4D-AAB594D23A82}" presName="hierChild5" presStyleCnt="0"/>
      <dgm:spPr/>
    </dgm:pt>
    <dgm:pt modelId="{AB8483F9-7412-45DE-8FCD-08248746C05A}" type="pres">
      <dgm:prSet presAssocID="{3E38B443-586A-48CC-8D9E-2F33F248D46E}" presName="Name35" presStyleLbl="parChTrans1D3" presStyleIdx="5" presStyleCnt="6"/>
      <dgm:spPr/>
      <dgm:t>
        <a:bodyPr/>
        <a:lstStyle/>
        <a:p>
          <a:endParaRPr lang="en-US"/>
        </a:p>
      </dgm:t>
    </dgm:pt>
    <dgm:pt modelId="{61BDB15F-A9D7-4F48-9E55-A8ACC1591362}" type="pres">
      <dgm:prSet presAssocID="{113B2A0C-485A-49BF-BE48-0100A5A600CE}" presName="hierRoot2" presStyleCnt="0">
        <dgm:presLayoutVars>
          <dgm:hierBranch val="init"/>
        </dgm:presLayoutVars>
      </dgm:prSet>
      <dgm:spPr/>
    </dgm:pt>
    <dgm:pt modelId="{0CF9E813-A108-4049-8ED7-D5401A0133AE}" type="pres">
      <dgm:prSet presAssocID="{113B2A0C-485A-49BF-BE48-0100A5A600CE}" presName="rootComposite" presStyleCnt="0"/>
      <dgm:spPr/>
    </dgm:pt>
    <dgm:pt modelId="{50D2D164-398B-43E2-AC06-0B128C9862C5}" type="pres">
      <dgm:prSet presAssocID="{113B2A0C-485A-49BF-BE48-0100A5A600CE}" presName="rootText" presStyleLbl="node3" presStyleIdx="5" presStyleCnt="6" custScaleX="162925" custScaleY="757735">
        <dgm:presLayoutVars>
          <dgm:chPref val="3"/>
        </dgm:presLayoutVars>
      </dgm:prSet>
      <dgm:spPr/>
      <dgm:t>
        <a:bodyPr/>
        <a:lstStyle/>
        <a:p>
          <a:endParaRPr lang="en-US"/>
        </a:p>
      </dgm:t>
    </dgm:pt>
    <dgm:pt modelId="{B24E89BB-6AB6-43D1-B724-9C9BBFE943FF}" type="pres">
      <dgm:prSet presAssocID="{113B2A0C-485A-49BF-BE48-0100A5A600CE}" presName="rootConnector" presStyleLbl="node3" presStyleIdx="5" presStyleCnt="6"/>
      <dgm:spPr/>
      <dgm:t>
        <a:bodyPr/>
        <a:lstStyle/>
        <a:p>
          <a:endParaRPr lang="en-US"/>
        </a:p>
      </dgm:t>
    </dgm:pt>
    <dgm:pt modelId="{D8F12C01-17AF-4E16-BEDC-6BC08ED21C27}" type="pres">
      <dgm:prSet presAssocID="{113B2A0C-485A-49BF-BE48-0100A5A600CE}" presName="hierChild4" presStyleCnt="0"/>
      <dgm:spPr/>
    </dgm:pt>
    <dgm:pt modelId="{53DB065B-2379-49A4-AEB7-745543D2ADF8}" type="pres">
      <dgm:prSet presAssocID="{113B2A0C-485A-49BF-BE48-0100A5A600CE}" presName="hierChild5" presStyleCnt="0"/>
      <dgm:spPr/>
    </dgm:pt>
    <dgm:pt modelId="{742B48B4-79DA-47F2-A70E-EAE3E1CF8E49}" type="pres">
      <dgm:prSet presAssocID="{843BA6BC-57CB-4A07-9D98-FC7A3F1097BA}" presName="hierChild5" presStyleCnt="0"/>
      <dgm:spPr/>
    </dgm:pt>
    <dgm:pt modelId="{EE093330-C3DB-44A8-81AB-62F1A2C4233C}" type="pres">
      <dgm:prSet presAssocID="{31B8DD97-83D5-4BED-B0C7-48720A506765}" presName="hierChild3" presStyleCnt="0"/>
      <dgm:spPr/>
    </dgm:pt>
  </dgm:ptLst>
  <dgm:cxnLst>
    <dgm:cxn modelId="{63D379D1-7649-42E1-B35F-FBA916E21DFC}" type="presOf" srcId="{C737CC08-F2C5-4FF5-8A4D-AAB594D23A82}" destId="{76DE9446-6862-4D10-A66A-8D7E29073598}" srcOrd="1" destOrd="0" presId="urn:microsoft.com/office/officeart/2005/8/layout/orgChart1"/>
    <dgm:cxn modelId="{92DE4F0D-5C3F-4092-AC67-90F9CF4832F9}" srcId="{43ECEFA0-03CF-41DA-9755-F611AF17EDE3}" destId="{840467D1-CB4E-4EBE-88AC-F8F7C4E6707A}" srcOrd="2" destOrd="0" parTransId="{94BC151E-F478-4B5B-BC09-FABDAEE7A7CE}" sibTransId="{2BAE61A7-E9FC-48E9-992F-27C6AB4C18D3}"/>
    <dgm:cxn modelId="{ABDDC10F-C836-4E12-967F-6B97A4722003}" srcId="{8C8F4A1B-044D-4FA8-8ABC-72FBDE3584C5}" destId="{31B8DD97-83D5-4BED-B0C7-48720A506765}" srcOrd="0" destOrd="0" parTransId="{F73DA14A-94F0-42D5-9E8A-42D11D7A495C}" sibTransId="{9D089EEE-EE5C-4382-9470-7EC934AB7157}"/>
    <dgm:cxn modelId="{458E1AAE-95B7-49C1-A922-B1C16BF01FF3}" type="presOf" srcId="{83FA2580-1E72-418F-8492-CA57C0011DCE}" destId="{F650B658-3756-4C73-A82A-096B54ECF541}" srcOrd="0" destOrd="0" presId="urn:microsoft.com/office/officeart/2005/8/layout/orgChart1"/>
    <dgm:cxn modelId="{3B9A8093-B624-46F9-8976-118E9CEE7A87}" type="presOf" srcId="{43ECEFA0-03CF-41DA-9755-F611AF17EDE3}" destId="{32E2E9FF-2DEC-43C5-AA89-25A1F60B9708}" srcOrd="0" destOrd="0" presId="urn:microsoft.com/office/officeart/2005/8/layout/orgChart1"/>
    <dgm:cxn modelId="{4FCF42F2-E12C-461A-B50F-207F72EE2B8A}" type="presOf" srcId="{AA7EE210-C6B7-481E-BC17-0BF22964D20C}" destId="{B2400E9B-CF5D-4F44-B2FB-62FAA5E82F98}" srcOrd="1" destOrd="0" presId="urn:microsoft.com/office/officeart/2005/8/layout/orgChart1"/>
    <dgm:cxn modelId="{D61132E6-A514-48CD-AAB9-C4F6663253C5}" type="presOf" srcId="{31B8DD97-83D5-4BED-B0C7-48720A506765}" destId="{8650DF67-A135-4C5F-863B-F0984F7B9E12}" srcOrd="1" destOrd="0" presId="urn:microsoft.com/office/officeart/2005/8/layout/orgChart1"/>
    <dgm:cxn modelId="{7D8648DE-6CD7-41AB-AC37-7B36F486620A}" srcId="{31B8DD97-83D5-4BED-B0C7-48720A506765}" destId="{43ECEFA0-03CF-41DA-9755-F611AF17EDE3}" srcOrd="1" destOrd="0" parTransId="{C6BAF422-DED7-4118-9DEA-86E4EBE2DF05}" sibTransId="{086514F9-5074-441C-8EC9-FA8BBD6BD9A1}"/>
    <dgm:cxn modelId="{B4A93DB4-76BC-4FA6-8DFC-E38FF6DAA66C}" type="presOf" srcId="{C6BAF422-DED7-4118-9DEA-86E4EBE2DF05}" destId="{DA821EFF-E466-46F2-BE51-70EF8032F5DB}" srcOrd="0" destOrd="0" presId="urn:microsoft.com/office/officeart/2005/8/layout/orgChart1"/>
    <dgm:cxn modelId="{245B9950-C084-4CC7-A0FC-A08A727A832A}" type="presOf" srcId="{31B8DD97-83D5-4BED-B0C7-48720A506765}" destId="{A99AFBEA-C2E1-4F0F-AF35-0D9FD8FF8B4F}" srcOrd="0" destOrd="0" presId="urn:microsoft.com/office/officeart/2005/8/layout/orgChart1"/>
    <dgm:cxn modelId="{13329D8E-0300-44F3-A1F2-BEDED0ED2412}" srcId="{43ECEFA0-03CF-41DA-9755-F611AF17EDE3}" destId="{FAD62988-D163-4D00-94B8-0DAEFC2EE0CC}" srcOrd="0" destOrd="0" parTransId="{E51DDC3E-9CAE-4232-8B8D-24495B2B7A96}" sibTransId="{5D02D23A-FE96-4912-880E-988B634983FA}"/>
    <dgm:cxn modelId="{BBAA16F2-6AEE-4E27-8693-B59F2B379BF7}" type="presOf" srcId="{E51DDC3E-9CAE-4232-8B8D-24495B2B7A96}" destId="{040324A1-A084-4A1E-AAC0-E0DCE4365A34}" srcOrd="0" destOrd="0" presId="urn:microsoft.com/office/officeart/2005/8/layout/orgChart1"/>
    <dgm:cxn modelId="{8DB810EE-D686-480E-A68E-A7FB122EE52B}" type="presOf" srcId="{3E38B443-586A-48CC-8D9E-2F33F248D46E}" destId="{AB8483F9-7412-45DE-8FCD-08248746C05A}" srcOrd="0" destOrd="0" presId="urn:microsoft.com/office/officeart/2005/8/layout/orgChart1"/>
    <dgm:cxn modelId="{68DC542F-0118-4DB4-B501-83947B63F4D2}" type="presOf" srcId="{113B2A0C-485A-49BF-BE48-0100A5A600CE}" destId="{50D2D164-398B-43E2-AC06-0B128C9862C5}" srcOrd="0" destOrd="0" presId="urn:microsoft.com/office/officeart/2005/8/layout/orgChart1"/>
    <dgm:cxn modelId="{83FFCB53-E2B9-4016-BCF9-B9AD3447129F}" type="presOf" srcId="{BBB0F765-F882-41E0-B906-31CB9100E905}" destId="{37A1815D-4BA6-4FC6-9A0F-C0739E2F717F}" srcOrd="0" destOrd="0" presId="urn:microsoft.com/office/officeart/2005/8/layout/orgChart1"/>
    <dgm:cxn modelId="{18E02F27-F4EB-4AFD-B12C-68D6CAF347C9}" type="presOf" srcId="{43ECEFA0-03CF-41DA-9755-F611AF17EDE3}" destId="{008EAF00-AF90-4376-8776-901AC7E6A665}" srcOrd="1" destOrd="0" presId="urn:microsoft.com/office/officeart/2005/8/layout/orgChart1"/>
    <dgm:cxn modelId="{87E654AC-CFD9-4368-B91D-C6AC92B04456}" srcId="{43ECEFA0-03CF-41DA-9755-F611AF17EDE3}" destId="{AA7EE210-C6B7-481E-BC17-0BF22964D20C}" srcOrd="1" destOrd="0" parTransId="{BBB0F765-F882-41E0-B906-31CB9100E905}" sibTransId="{AD524ABB-08C1-4454-A75B-7C5D522DF538}"/>
    <dgm:cxn modelId="{369A8574-BB14-47FC-8FDA-C539560D729B}" type="presOf" srcId="{AA7EE210-C6B7-481E-BC17-0BF22964D20C}" destId="{5846447F-31D6-40AB-BD17-A1FA90819730}" srcOrd="0" destOrd="0" presId="urn:microsoft.com/office/officeart/2005/8/layout/orgChart1"/>
    <dgm:cxn modelId="{F2D160C6-0F72-484E-9275-2DC4E266EE51}" type="presOf" srcId="{C737CC08-F2C5-4FF5-8A4D-AAB594D23A82}" destId="{41903259-2A1A-4ED8-86AA-01B60653780F}" srcOrd="0" destOrd="0" presId="urn:microsoft.com/office/officeart/2005/8/layout/orgChart1"/>
    <dgm:cxn modelId="{7108A086-F1E9-4FDC-BAF8-AA6F835FD621}" type="presOf" srcId="{840467D1-CB4E-4EBE-88AC-F8F7C4E6707A}" destId="{9E6C3B67-FB94-43E2-AB50-CA50E8C5B205}" srcOrd="1" destOrd="0" presId="urn:microsoft.com/office/officeart/2005/8/layout/orgChart1"/>
    <dgm:cxn modelId="{B3360BA6-61BE-4C49-ACC1-4833CEFB7F09}" type="presOf" srcId="{840467D1-CB4E-4EBE-88AC-F8F7C4E6707A}" destId="{EE1B76FC-22F0-430D-BC68-F95D167B79C6}" srcOrd="0" destOrd="0" presId="urn:microsoft.com/office/officeart/2005/8/layout/orgChart1"/>
    <dgm:cxn modelId="{8FB4C354-783A-4141-A759-E6DEFA2D3DB1}" srcId="{843BA6BC-57CB-4A07-9D98-FC7A3F1097BA}" destId="{C737CC08-F2C5-4FF5-8A4D-AAB594D23A82}" srcOrd="1" destOrd="0" parTransId="{F35B5F08-5347-4D8C-AA7D-C2E64897961F}" sibTransId="{CDA24771-B17D-4CC1-BCC7-72F8ED0FF3A5}"/>
    <dgm:cxn modelId="{81A61E90-770B-4BFB-811B-42BD61C24125}" type="presOf" srcId="{9C2E23D9-1362-4127-A528-D059AFCDDDE8}" destId="{A660D1CB-A33C-4F4A-BD58-8F81B1F1B8ED}" srcOrd="1" destOrd="0" presId="urn:microsoft.com/office/officeart/2005/8/layout/orgChart1"/>
    <dgm:cxn modelId="{24D9A608-7941-4C59-8F83-AF10AA6F691F}" type="presOf" srcId="{C85B42E1-6EF2-4A95-BE18-CB89057145ED}" destId="{A774DE67-5358-4AA5-BB57-06736E01C703}" srcOrd="1" destOrd="0" presId="urn:microsoft.com/office/officeart/2005/8/layout/orgChart1"/>
    <dgm:cxn modelId="{6CC07F3F-FFB6-49C0-86D2-FB629DF60271}" type="presOf" srcId="{9C2E23D9-1362-4127-A528-D059AFCDDDE8}" destId="{72C112D9-85F6-43D5-8BEC-3B1FF539171C}" srcOrd="0" destOrd="0" presId="urn:microsoft.com/office/officeart/2005/8/layout/orgChart1"/>
    <dgm:cxn modelId="{36E44FEA-EFEC-4E15-B47F-9E37AE8F1537}" type="presOf" srcId="{BC3FCB33-2AD5-4970-BA2D-8B89B8A06AEC}" destId="{2187EC6A-CCA1-4B9F-888B-BD77320696ED}" srcOrd="0" destOrd="0" presId="urn:microsoft.com/office/officeart/2005/8/layout/orgChart1"/>
    <dgm:cxn modelId="{0A8B13F8-B1ED-4566-9723-6B8E3783ACA7}" type="presOf" srcId="{94BC151E-F478-4B5B-BC09-FABDAEE7A7CE}" destId="{180D5FED-890D-41F9-9492-647610BA815D}" srcOrd="0" destOrd="0" presId="urn:microsoft.com/office/officeart/2005/8/layout/orgChart1"/>
    <dgm:cxn modelId="{E601C1E7-8FC0-4544-8991-A669D7A5804C}" type="presOf" srcId="{2C881635-B345-448B-B4CF-405BAD36BBA2}" destId="{86D25C0D-B79F-4D69-9665-F481AC354B5A}" srcOrd="0" destOrd="0" presId="urn:microsoft.com/office/officeart/2005/8/layout/orgChart1"/>
    <dgm:cxn modelId="{9B001966-BA96-42B5-9568-693EA7569338}" type="presOf" srcId="{F35B5F08-5347-4D8C-AA7D-C2E64897961F}" destId="{7CF5E07D-2DC2-46B9-B3D4-35A6C6D6580C}" srcOrd="0" destOrd="0" presId="urn:microsoft.com/office/officeart/2005/8/layout/orgChart1"/>
    <dgm:cxn modelId="{733F2770-C2F8-4CD6-B756-FE17EB86A0D3}" type="presOf" srcId="{FAD62988-D163-4D00-94B8-0DAEFC2EE0CC}" destId="{87BAB63B-6693-4FD3-90DD-FE71C349EC99}" srcOrd="0" destOrd="0" presId="urn:microsoft.com/office/officeart/2005/8/layout/orgChart1"/>
    <dgm:cxn modelId="{1D985C31-B12C-47E1-8CB7-4305945F2AD9}" type="presOf" srcId="{8C8F4A1B-044D-4FA8-8ABC-72FBDE3584C5}" destId="{30C50BDD-0ACB-47DF-B881-1978A8263501}" srcOrd="0" destOrd="0" presId="urn:microsoft.com/office/officeart/2005/8/layout/orgChart1"/>
    <dgm:cxn modelId="{51E09B29-2DD9-4B8E-AE06-5DD080AB269B}" srcId="{843BA6BC-57CB-4A07-9D98-FC7A3F1097BA}" destId="{C85B42E1-6EF2-4A95-BE18-CB89057145ED}" srcOrd="0" destOrd="0" parTransId="{83FA2580-1E72-418F-8492-CA57C0011DCE}" sibTransId="{A4678C0F-4A82-47A3-BC9C-1B4DD0A2976B}"/>
    <dgm:cxn modelId="{71AB9D10-1844-4339-B86C-832596BFFAF7}" type="presOf" srcId="{843BA6BC-57CB-4A07-9D98-FC7A3F1097BA}" destId="{A6D85751-8EB3-4FA8-9C89-9F9307FC8C34}" srcOrd="0" destOrd="0" presId="urn:microsoft.com/office/officeart/2005/8/layout/orgChart1"/>
    <dgm:cxn modelId="{1A0052EB-C1D3-4C8C-8D9A-2D7B617C3340}" srcId="{31B8DD97-83D5-4BED-B0C7-48720A506765}" destId="{9C2E23D9-1362-4127-A528-D059AFCDDDE8}" srcOrd="0" destOrd="0" parTransId="{BC3FCB33-2AD5-4970-BA2D-8B89B8A06AEC}" sibTransId="{B88CC302-3E4B-4BB3-BFD1-B1A235656669}"/>
    <dgm:cxn modelId="{AA689117-6CE1-49F6-88CD-062E7FC68868}" type="presOf" srcId="{C85B42E1-6EF2-4A95-BE18-CB89057145ED}" destId="{414A7779-977B-493D-A84C-7CD24FC61799}" srcOrd="0" destOrd="0" presId="urn:microsoft.com/office/officeart/2005/8/layout/orgChart1"/>
    <dgm:cxn modelId="{BF005F13-28A4-4038-BAF4-4F83809AC848}" type="presOf" srcId="{843BA6BC-57CB-4A07-9D98-FC7A3F1097BA}" destId="{C92D6DBD-D308-44A8-B4E9-66AA2C623DEB}" srcOrd="1" destOrd="0" presId="urn:microsoft.com/office/officeart/2005/8/layout/orgChart1"/>
    <dgm:cxn modelId="{E516591A-556B-40BB-8B38-EBD19BC2E883}" srcId="{31B8DD97-83D5-4BED-B0C7-48720A506765}" destId="{843BA6BC-57CB-4A07-9D98-FC7A3F1097BA}" srcOrd="2" destOrd="0" parTransId="{2C881635-B345-448B-B4CF-405BAD36BBA2}" sibTransId="{CE41B611-5991-4B62-8EDE-7B7E7D24885C}"/>
    <dgm:cxn modelId="{6EDD6C7D-3783-43C9-9579-89A26B3AEC76}" srcId="{843BA6BC-57CB-4A07-9D98-FC7A3F1097BA}" destId="{113B2A0C-485A-49BF-BE48-0100A5A600CE}" srcOrd="2" destOrd="0" parTransId="{3E38B443-586A-48CC-8D9E-2F33F248D46E}" sibTransId="{DE81062F-1655-48C5-A551-3CAE0E287EF2}"/>
    <dgm:cxn modelId="{B8988A09-1F82-475F-9FA0-BB296FA0E890}" type="presOf" srcId="{113B2A0C-485A-49BF-BE48-0100A5A600CE}" destId="{B24E89BB-6AB6-43D1-B724-9C9BBFE943FF}" srcOrd="1" destOrd="0" presId="urn:microsoft.com/office/officeart/2005/8/layout/orgChart1"/>
    <dgm:cxn modelId="{9BD92EE9-F851-4743-B776-59444620B78A}" type="presOf" srcId="{FAD62988-D163-4D00-94B8-0DAEFC2EE0CC}" destId="{3CAB53D8-DE59-424B-A1B5-1DB877E474F6}" srcOrd="1" destOrd="0" presId="urn:microsoft.com/office/officeart/2005/8/layout/orgChart1"/>
    <dgm:cxn modelId="{1E1E929A-8F8F-46B8-9291-E23FEC314FD3}" type="presParOf" srcId="{30C50BDD-0ACB-47DF-B881-1978A8263501}" destId="{6271F24F-EDFF-4FEC-9807-C66C73AB85E7}" srcOrd="0" destOrd="0" presId="urn:microsoft.com/office/officeart/2005/8/layout/orgChart1"/>
    <dgm:cxn modelId="{CE5B32DF-A6B8-4A86-8733-A245720BCC43}" type="presParOf" srcId="{6271F24F-EDFF-4FEC-9807-C66C73AB85E7}" destId="{EB4C6086-0D7F-493E-82EF-11C8411FAC8C}" srcOrd="0" destOrd="0" presId="urn:microsoft.com/office/officeart/2005/8/layout/orgChart1"/>
    <dgm:cxn modelId="{11C7FE1A-85BA-4C72-B2E2-B4F697D2D12E}" type="presParOf" srcId="{EB4C6086-0D7F-493E-82EF-11C8411FAC8C}" destId="{A99AFBEA-C2E1-4F0F-AF35-0D9FD8FF8B4F}" srcOrd="0" destOrd="0" presId="urn:microsoft.com/office/officeart/2005/8/layout/orgChart1"/>
    <dgm:cxn modelId="{2D3663D6-67AB-4F7C-9F79-F071FE8F3B1B}" type="presParOf" srcId="{EB4C6086-0D7F-493E-82EF-11C8411FAC8C}" destId="{8650DF67-A135-4C5F-863B-F0984F7B9E12}" srcOrd="1" destOrd="0" presId="urn:microsoft.com/office/officeart/2005/8/layout/orgChart1"/>
    <dgm:cxn modelId="{AE9C637A-2186-4ABC-9CE4-84729841116D}" type="presParOf" srcId="{6271F24F-EDFF-4FEC-9807-C66C73AB85E7}" destId="{1F882BBC-9109-4094-BFD2-3EFE84F5EB14}" srcOrd="1" destOrd="0" presId="urn:microsoft.com/office/officeart/2005/8/layout/orgChart1"/>
    <dgm:cxn modelId="{40FF54C2-EE30-4C06-867D-8B92C6551F2B}" type="presParOf" srcId="{1F882BBC-9109-4094-BFD2-3EFE84F5EB14}" destId="{2187EC6A-CCA1-4B9F-888B-BD77320696ED}" srcOrd="0" destOrd="0" presId="urn:microsoft.com/office/officeart/2005/8/layout/orgChart1"/>
    <dgm:cxn modelId="{8D024113-B2E6-441C-A6BB-B352E32ACDA0}" type="presParOf" srcId="{1F882BBC-9109-4094-BFD2-3EFE84F5EB14}" destId="{01376B42-0DA9-4C3B-BDD0-D7F88873E820}" srcOrd="1" destOrd="0" presId="urn:microsoft.com/office/officeart/2005/8/layout/orgChart1"/>
    <dgm:cxn modelId="{A8478465-99C6-4186-8B0C-C9414535F082}" type="presParOf" srcId="{01376B42-0DA9-4C3B-BDD0-D7F88873E820}" destId="{E4548BDC-9D60-4D7D-8458-68B004674D00}" srcOrd="0" destOrd="0" presId="urn:microsoft.com/office/officeart/2005/8/layout/orgChart1"/>
    <dgm:cxn modelId="{CAB20998-BADC-4802-B406-B165D06AA293}" type="presParOf" srcId="{E4548BDC-9D60-4D7D-8458-68B004674D00}" destId="{72C112D9-85F6-43D5-8BEC-3B1FF539171C}" srcOrd="0" destOrd="0" presId="urn:microsoft.com/office/officeart/2005/8/layout/orgChart1"/>
    <dgm:cxn modelId="{E7744E7E-F578-49B9-A80C-20F3C419870B}" type="presParOf" srcId="{E4548BDC-9D60-4D7D-8458-68B004674D00}" destId="{A660D1CB-A33C-4F4A-BD58-8F81B1F1B8ED}" srcOrd="1" destOrd="0" presId="urn:microsoft.com/office/officeart/2005/8/layout/orgChart1"/>
    <dgm:cxn modelId="{D0F7E752-0230-4255-90FF-CB2D9554DF72}" type="presParOf" srcId="{01376B42-0DA9-4C3B-BDD0-D7F88873E820}" destId="{528A2793-8095-4145-9B2D-EE8EFB7CE0FC}" srcOrd="1" destOrd="0" presId="urn:microsoft.com/office/officeart/2005/8/layout/orgChart1"/>
    <dgm:cxn modelId="{AFF3A456-DAC1-47AB-9A26-AE9F0D672CBD}" type="presParOf" srcId="{01376B42-0DA9-4C3B-BDD0-D7F88873E820}" destId="{5ACC5F7A-3697-4CD6-B9C7-720FEF93534D}" srcOrd="2" destOrd="0" presId="urn:microsoft.com/office/officeart/2005/8/layout/orgChart1"/>
    <dgm:cxn modelId="{D124184E-2A7B-4176-A400-EC05D04E652C}" type="presParOf" srcId="{1F882BBC-9109-4094-BFD2-3EFE84F5EB14}" destId="{DA821EFF-E466-46F2-BE51-70EF8032F5DB}" srcOrd="2" destOrd="0" presId="urn:microsoft.com/office/officeart/2005/8/layout/orgChart1"/>
    <dgm:cxn modelId="{DF7FCBC6-50BF-4A05-8943-5811218E9BEC}" type="presParOf" srcId="{1F882BBC-9109-4094-BFD2-3EFE84F5EB14}" destId="{70F48640-93CD-4E28-8153-9729CD9EA130}" srcOrd="3" destOrd="0" presId="urn:microsoft.com/office/officeart/2005/8/layout/orgChart1"/>
    <dgm:cxn modelId="{6D480227-8AC3-45B4-BCEB-EB3509083118}" type="presParOf" srcId="{70F48640-93CD-4E28-8153-9729CD9EA130}" destId="{21244081-998B-4B9A-AC9D-17924AAF4D4D}" srcOrd="0" destOrd="0" presId="urn:microsoft.com/office/officeart/2005/8/layout/orgChart1"/>
    <dgm:cxn modelId="{E6966492-F6FD-43E2-8C6D-CBFA1BD87D44}" type="presParOf" srcId="{21244081-998B-4B9A-AC9D-17924AAF4D4D}" destId="{32E2E9FF-2DEC-43C5-AA89-25A1F60B9708}" srcOrd="0" destOrd="0" presId="urn:microsoft.com/office/officeart/2005/8/layout/orgChart1"/>
    <dgm:cxn modelId="{30A4FF5A-0648-4917-9ADF-CDBD74F78FEF}" type="presParOf" srcId="{21244081-998B-4B9A-AC9D-17924AAF4D4D}" destId="{008EAF00-AF90-4376-8776-901AC7E6A665}" srcOrd="1" destOrd="0" presId="urn:microsoft.com/office/officeart/2005/8/layout/orgChart1"/>
    <dgm:cxn modelId="{1C786490-AFE9-4BBB-9BC4-4AD3C71B8774}" type="presParOf" srcId="{70F48640-93CD-4E28-8153-9729CD9EA130}" destId="{FF612026-D1E6-42D2-9BB2-87141D4889B1}" srcOrd="1" destOrd="0" presId="urn:microsoft.com/office/officeart/2005/8/layout/orgChart1"/>
    <dgm:cxn modelId="{EB145EBE-A0BE-4570-878B-73EEEA105D7A}" type="presParOf" srcId="{FF612026-D1E6-42D2-9BB2-87141D4889B1}" destId="{040324A1-A084-4A1E-AAC0-E0DCE4365A34}" srcOrd="0" destOrd="0" presId="urn:microsoft.com/office/officeart/2005/8/layout/orgChart1"/>
    <dgm:cxn modelId="{2989B54D-B2CB-48AF-9C96-5110A8702264}" type="presParOf" srcId="{FF612026-D1E6-42D2-9BB2-87141D4889B1}" destId="{53D1A225-825D-4FC8-9F04-CA47A4F005E3}" srcOrd="1" destOrd="0" presId="urn:microsoft.com/office/officeart/2005/8/layout/orgChart1"/>
    <dgm:cxn modelId="{6AC5F88D-C82F-4B0F-B2E8-22F039B94D2C}" type="presParOf" srcId="{53D1A225-825D-4FC8-9F04-CA47A4F005E3}" destId="{8B012D3B-03CE-4EBB-85BB-6FB983128A6E}" srcOrd="0" destOrd="0" presId="urn:microsoft.com/office/officeart/2005/8/layout/orgChart1"/>
    <dgm:cxn modelId="{D3BF31CB-90D6-4C71-8841-2DFC3A7D07D5}" type="presParOf" srcId="{8B012D3B-03CE-4EBB-85BB-6FB983128A6E}" destId="{87BAB63B-6693-4FD3-90DD-FE71C349EC99}" srcOrd="0" destOrd="0" presId="urn:microsoft.com/office/officeart/2005/8/layout/orgChart1"/>
    <dgm:cxn modelId="{7F6648B1-C9C2-4BE3-B132-5A3FFFB934C5}" type="presParOf" srcId="{8B012D3B-03CE-4EBB-85BB-6FB983128A6E}" destId="{3CAB53D8-DE59-424B-A1B5-1DB877E474F6}" srcOrd="1" destOrd="0" presId="urn:microsoft.com/office/officeart/2005/8/layout/orgChart1"/>
    <dgm:cxn modelId="{A3C2E0B5-80DB-49BE-B960-F6CEE9D824F9}" type="presParOf" srcId="{53D1A225-825D-4FC8-9F04-CA47A4F005E3}" destId="{CC123687-9152-4D8B-A8B0-E72730C4DC22}" srcOrd="1" destOrd="0" presId="urn:microsoft.com/office/officeart/2005/8/layout/orgChart1"/>
    <dgm:cxn modelId="{A3C02606-B595-40BB-A48B-54EAE912CD72}" type="presParOf" srcId="{53D1A225-825D-4FC8-9F04-CA47A4F005E3}" destId="{AE7DA822-595A-464E-9E31-B3A84427FCB5}" srcOrd="2" destOrd="0" presId="urn:microsoft.com/office/officeart/2005/8/layout/orgChart1"/>
    <dgm:cxn modelId="{1C5E7BAB-9356-4729-B3E8-CF524D98845E}" type="presParOf" srcId="{FF612026-D1E6-42D2-9BB2-87141D4889B1}" destId="{37A1815D-4BA6-4FC6-9A0F-C0739E2F717F}" srcOrd="2" destOrd="0" presId="urn:microsoft.com/office/officeart/2005/8/layout/orgChart1"/>
    <dgm:cxn modelId="{B8474BAA-E212-453C-804C-58715811B56B}" type="presParOf" srcId="{FF612026-D1E6-42D2-9BB2-87141D4889B1}" destId="{DCBFCC4E-D400-4E10-9571-3D9528117ECC}" srcOrd="3" destOrd="0" presId="urn:microsoft.com/office/officeart/2005/8/layout/orgChart1"/>
    <dgm:cxn modelId="{5E713438-16EC-435D-B349-2633CDE2E369}" type="presParOf" srcId="{DCBFCC4E-D400-4E10-9571-3D9528117ECC}" destId="{79BBB510-66FD-4F35-BD27-693953FE1A3E}" srcOrd="0" destOrd="0" presId="urn:microsoft.com/office/officeart/2005/8/layout/orgChart1"/>
    <dgm:cxn modelId="{575A4FBC-5842-4401-ACFF-98529F4053F2}" type="presParOf" srcId="{79BBB510-66FD-4F35-BD27-693953FE1A3E}" destId="{5846447F-31D6-40AB-BD17-A1FA90819730}" srcOrd="0" destOrd="0" presId="urn:microsoft.com/office/officeart/2005/8/layout/orgChart1"/>
    <dgm:cxn modelId="{B4E2ACD0-4A72-4C6F-A36E-8C0BDE1663C1}" type="presParOf" srcId="{79BBB510-66FD-4F35-BD27-693953FE1A3E}" destId="{B2400E9B-CF5D-4F44-B2FB-62FAA5E82F98}" srcOrd="1" destOrd="0" presId="urn:microsoft.com/office/officeart/2005/8/layout/orgChart1"/>
    <dgm:cxn modelId="{E48C0BF7-DDB6-4B1B-9413-18E30D58F8F8}" type="presParOf" srcId="{DCBFCC4E-D400-4E10-9571-3D9528117ECC}" destId="{CEC1EC2F-DCAF-4D57-BB1E-8EE2744D8ABC}" srcOrd="1" destOrd="0" presId="urn:microsoft.com/office/officeart/2005/8/layout/orgChart1"/>
    <dgm:cxn modelId="{99701CB4-0E96-4249-9F57-0809659346E7}" type="presParOf" srcId="{DCBFCC4E-D400-4E10-9571-3D9528117ECC}" destId="{D369C8CE-37F9-4EC4-83A5-50A06DE645D8}" srcOrd="2" destOrd="0" presId="urn:microsoft.com/office/officeart/2005/8/layout/orgChart1"/>
    <dgm:cxn modelId="{D671A224-FBF1-4D7B-8520-0297C1F7C282}" type="presParOf" srcId="{FF612026-D1E6-42D2-9BB2-87141D4889B1}" destId="{180D5FED-890D-41F9-9492-647610BA815D}" srcOrd="4" destOrd="0" presId="urn:microsoft.com/office/officeart/2005/8/layout/orgChart1"/>
    <dgm:cxn modelId="{299CC10C-E4F3-4893-B916-9510D4303EE6}" type="presParOf" srcId="{FF612026-D1E6-42D2-9BB2-87141D4889B1}" destId="{6AED857D-AB5E-43A8-BCB3-6D63B0A5D04C}" srcOrd="5" destOrd="0" presId="urn:microsoft.com/office/officeart/2005/8/layout/orgChart1"/>
    <dgm:cxn modelId="{9E704887-E7AC-4A72-AD99-DE78B4F6ECC8}" type="presParOf" srcId="{6AED857D-AB5E-43A8-BCB3-6D63B0A5D04C}" destId="{D754ABFC-4060-499E-A566-FEAC27321B66}" srcOrd="0" destOrd="0" presId="urn:microsoft.com/office/officeart/2005/8/layout/orgChart1"/>
    <dgm:cxn modelId="{DE6304C7-32FC-49E4-AFC6-FFFB925C1082}" type="presParOf" srcId="{D754ABFC-4060-499E-A566-FEAC27321B66}" destId="{EE1B76FC-22F0-430D-BC68-F95D167B79C6}" srcOrd="0" destOrd="0" presId="urn:microsoft.com/office/officeart/2005/8/layout/orgChart1"/>
    <dgm:cxn modelId="{E74A9DEB-EC5C-4D33-B8DF-C2E6EA097514}" type="presParOf" srcId="{D754ABFC-4060-499E-A566-FEAC27321B66}" destId="{9E6C3B67-FB94-43E2-AB50-CA50E8C5B205}" srcOrd="1" destOrd="0" presId="urn:microsoft.com/office/officeart/2005/8/layout/orgChart1"/>
    <dgm:cxn modelId="{20ACF93D-9B45-4576-B7FE-6E4E7677A14B}" type="presParOf" srcId="{6AED857D-AB5E-43A8-BCB3-6D63B0A5D04C}" destId="{BAF9E033-7BB0-4AC9-BEF6-226557E6B25A}" srcOrd="1" destOrd="0" presId="urn:microsoft.com/office/officeart/2005/8/layout/orgChart1"/>
    <dgm:cxn modelId="{E7BF5A5C-6F71-4F6F-B705-01A079A0ECC4}" type="presParOf" srcId="{6AED857D-AB5E-43A8-BCB3-6D63B0A5D04C}" destId="{5A501F23-A9D2-4A48-B0F3-D1D0B30EA853}" srcOrd="2" destOrd="0" presId="urn:microsoft.com/office/officeart/2005/8/layout/orgChart1"/>
    <dgm:cxn modelId="{9BAC242F-9EB9-4348-BB7C-2F25F8406937}" type="presParOf" srcId="{70F48640-93CD-4E28-8153-9729CD9EA130}" destId="{9B857313-0B1C-4F88-BCC7-102F135F43AE}" srcOrd="2" destOrd="0" presId="urn:microsoft.com/office/officeart/2005/8/layout/orgChart1"/>
    <dgm:cxn modelId="{3A3F805C-5744-428E-85A2-0EA408DAC442}" type="presParOf" srcId="{1F882BBC-9109-4094-BFD2-3EFE84F5EB14}" destId="{86D25C0D-B79F-4D69-9665-F481AC354B5A}" srcOrd="4" destOrd="0" presId="urn:microsoft.com/office/officeart/2005/8/layout/orgChart1"/>
    <dgm:cxn modelId="{2B6C7CA4-E000-4D4F-BC1A-1F74D60E009D}" type="presParOf" srcId="{1F882BBC-9109-4094-BFD2-3EFE84F5EB14}" destId="{98020D86-59B3-4067-8438-E5E508A4FED1}" srcOrd="5" destOrd="0" presId="urn:microsoft.com/office/officeart/2005/8/layout/orgChart1"/>
    <dgm:cxn modelId="{77CD16D3-B827-4215-9F35-2D80E5B1CC9C}" type="presParOf" srcId="{98020D86-59B3-4067-8438-E5E508A4FED1}" destId="{8C80AE6C-9037-4284-BB53-F81FB787AB67}" srcOrd="0" destOrd="0" presId="urn:microsoft.com/office/officeart/2005/8/layout/orgChart1"/>
    <dgm:cxn modelId="{A6F54848-8295-4217-BF53-BA3003F988AC}" type="presParOf" srcId="{8C80AE6C-9037-4284-BB53-F81FB787AB67}" destId="{A6D85751-8EB3-4FA8-9C89-9F9307FC8C34}" srcOrd="0" destOrd="0" presId="urn:microsoft.com/office/officeart/2005/8/layout/orgChart1"/>
    <dgm:cxn modelId="{C623982E-96F1-4FEF-A533-96CF8709F718}" type="presParOf" srcId="{8C80AE6C-9037-4284-BB53-F81FB787AB67}" destId="{C92D6DBD-D308-44A8-B4E9-66AA2C623DEB}" srcOrd="1" destOrd="0" presId="urn:microsoft.com/office/officeart/2005/8/layout/orgChart1"/>
    <dgm:cxn modelId="{2ED5ED5C-3C27-46B1-B199-7280B0A07CA0}" type="presParOf" srcId="{98020D86-59B3-4067-8438-E5E508A4FED1}" destId="{803DA936-5E89-4B30-AA03-F9E49EAEEACA}" srcOrd="1" destOrd="0" presId="urn:microsoft.com/office/officeart/2005/8/layout/orgChart1"/>
    <dgm:cxn modelId="{F9917E8A-296F-4F3B-96EF-E1587C3A762C}" type="presParOf" srcId="{803DA936-5E89-4B30-AA03-F9E49EAEEACA}" destId="{F650B658-3756-4C73-A82A-096B54ECF541}" srcOrd="0" destOrd="0" presId="urn:microsoft.com/office/officeart/2005/8/layout/orgChart1"/>
    <dgm:cxn modelId="{FF2EFC8C-E41C-4461-8E31-5E82F4771241}" type="presParOf" srcId="{803DA936-5E89-4B30-AA03-F9E49EAEEACA}" destId="{5F3E6ECE-517F-468A-9D76-D03F624857B0}" srcOrd="1" destOrd="0" presId="urn:microsoft.com/office/officeart/2005/8/layout/orgChart1"/>
    <dgm:cxn modelId="{915FE899-39DA-47B1-BFED-D086903FE882}" type="presParOf" srcId="{5F3E6ECE-517F-468A-9D76-D03F624857B0}" destId="{50F2FBCC-539B-40DF-B9CA-5326A67DECB4}" srcOrd="0" destOrd="0" presId="urn:microsoft.com/office/officeart/2005/8/layout/orgChart1"/>
    <dgm:cxn modelId="{5C9447EB-4A04-48C5-9A99-3516886B3F82}" type="presParOf" srcId="{50F2FBCC-539B-40DF-B9CA-5326A67DECB4}" destId="{414A7779-977B-493D-A84C-7CD24FC61799}" srcOrd="0" destOrd="0" presId="urn:microsoft.com/office/officeart/2005/8/layout/orgChart1"/>
    <dgm:cxn modelId="{B0FA394E-7B52-4198-8B3B-9CF6C60F2A38}" type="presParOf" srcId="{50F2FBCC-539B-40DF-B9CA-5326A67DECB4}" destId="{A774DE67-5358-4AA5-BB57-06736E01C703}" srcOrd="1" destOrd="0" presId="urn:microsoft.com/office/officeart/2005/8/layout/orgChart1"/>
    <dgm:cxn modelId="{C4FB993F-ADD9-4793-8A3E-5C37E2FA10D9}" type="presParOf" srcId="{5F3E6ECE-517F-468A-9D76-D03F624857B0}" destId="{46DC0C2F-7673-4EF6-BABA-0B3BB2E3F753}" srcOrd="1" destOrd="0" presId="urn:microsoft.com/office/officeart/2005/8/layout/orgChart1"/>
    <dgm:cxn modelId="{025BB620-1BE6-4EF3-B5EE-CCB9C231D6F9}" type="presParOf" srcId="{5F3E6ECE-517F-468A-9D76-D03F624857B0}" destId="{0B6DE59E-4B7A-4DBF-8EFB-DECC22C1BC5B}" srcOrd="2" destOrd="0" presId="urn:microsoft.com/office/officeart/2005/8/layout/orgChart1"/>
    <dgm:cxn modelId="{21112880-A8DF-4723-8429-11291EE10C0B}" type="presParOf" srcId="{803DA936-5E89-4B30-AA03-F9E49EAEEACA}" destId="{7CF5E07D-2DC2-46B9-B3D4-35A6C6D6580C}" srcOrd="2" destOrd="0" presId="urn:microsoft.com/office/officeart/2005/8/layout/orgChart1"/>
    <dgm:cxn modelId="{EA960611-B5E0-4CDB-AE24-11F6BCDABC8B}" type="presParOf" srcId="{803DA936-5E89-4B30-AA03-F9E49EAEEACA}" destId="{9C88D751-E7F3-426F-91B6-D079AB8E0A5C}" srcOrd="3" destOrd="0" presId="urn:microsoft.com/office/officeart/2005/8/layout/orgChart1"/>
    <dgm:cxn modelId="{AB400F2D-2D9F-439F-A130-33F4498A148F}" type="presParOf" srcId="{9C88D751-E7F3-426F-91B6-D079AB8E0A5C}" destId="{38D9D586-329C-4BF1-B39C-7E6F3A1C8C18}" srcOrd="0" destOrd="0" presId="urn:microsoft.com/office/officeart/2005/8/layout/orgChart1"/>
    <dgm:cxn modelId="{815DBD35-ADAA-41D3-A8E2-3A8A6BDDE9C5}" type="presParOf" srcId="{38D9D586-329C-4BF1-B39C-7E6F3A1C8C18}" destId="{41903259-2A1A-4ED8-86AA-01B60653780F}" srcOrd="0" destOrd="0" presId="urn:microsoft.com/office/officeart/2005/8/layout/orgChart1"/>
    <dgm:cxn modelId="{3E8E9283-E1F0-4AFD-BBA3-336C7D73C5DE}" type="presParOf" srcId="{38D9D586-329C-4BF1-B39C-7E6F3A1C8C18}" destId="{76DE9446-6862-4D10-A66A-8D7E29073598}" srcOrd="1" destOrd="0" presId="urn:microsoft.com/office/officeart/2005/8/layout/orgChart1"/>
    <dgm:cxn modelId="{3EAF95E9-B01F-4729-8CA1-64AC02A43137}" type="presParOf" srcId="{9C88D751-E7F3-426F-91B6-D079AB8E0A5C}" destId="{54F336BE-6579-4F14-90EA-2A74FD78EE92}" srcOrd="1" destOrd="0" presId="urn:microsoft.com/office/officeart/2005/8/layout/orgChart1"/>
    <dgm:cxn modelId="{9BBDF323-9407-45F6-AD18-9A53D6FE5473}" type="presParOf" srcId="{9C88D751-E7F3-426F-91B6-D079AB8E0A5C}" destId="{20CDD69D-CAE6-429A-A958-9362AE707DBC}" srcOrd="2" destOrd="0" presId="urn:microsoft.com/office/officeart/2005/8/layout/orgChart1"/>
    <dgm:cxn modelId="{945A192E-6D3D-4FED-B618-77CA026904F8}" type="presParOf" srcId="{803DA936-5E89-4B30-AA03-F9E49EAEEACA}" destId="{AB8483F9-7412-45DE-8FCD-08248746C05A}" srcOrd="4" destOrd="0" presId="urn:microsoft.com/office/officeart/2005/8/layout/orgChart1"/>
    <dgm:cxn modelId="{CB318DC3-3F1D-4D1B-B594-60207ABF4D60}" type="presParOf" srcId="{803DA936-5E89-4B30-AA03-F9E49EAEEACA}" destId="{61BDB15F-A9D7-4F48-9E55-A8ACC1591362}" srcOrd="5" destOrd="0" presId="urn:microsoft.com/office/officeart/2005/8/layout/orgChart1"/>
    <dgm:cxn modelId="{2BE7FC9F-BEFE-4C81-8B50-ABBB2F93136B}" type="presParOf" srcId="{61BDB15F-A9D7-4F48-9E55-A8ACC1591362}" destId="{0CF9E813-A108-4049-8ED7-D5401A0133AE}" srcOrd="0" destOrd="0" presId="urn:microsoft.com/office/officeart/2005/8/layout/orgChart1"/>
    <dgm:cxn modelId="{ADA61D78-F4A4-4A31-B852-99276AD1601F}" type="presParOf" srcId="{0CF9E813-A108-4049-8ED7-D5401A0133AE}" destId="{50D2D164-398B-43E2-AC06-0B128C9862C5}" srcOrd="0" destOrd="0" presId="urn:microsoft.com/office/officeart/2005/8/layout/orgChart1"/>
    <dgm:cxn modelId="{DCB87217-C4AA-4526-AAE9-6779006A2727}" type="presParOf" srcId="{0CF9E813-A108-4049-8ED7-D5401A0133AE}" destId="{B24E89BB-6AB6-43D1-B724-9C9BBFE943FF}" srcOrd="1" destOrd="0" presId="urn:microsoft.com/office/officeart/2005/8/layout/orgChart1"/>
    <dgm:cxn modelId="{A81F96A9-AB20-4A66-90FB-5202FB4F7537}" type="presParOf" srcId="{61BDB15F-A9D7-4F48-9E55-A8ACC1591362}" destId="{D8F12C01-17AF-4E16-BEDC-6BC08ED21C27}" srcOrd="1" destOrd="0" presId="urn:microsoft.com/office/officeart/2005/8/layout/orgChart1"/>
    <dgm:cxn modelId="{637EEC07-4871-471C-A079-4FB24B289F41}" type="presParOf" srcId="{61BDB15F-A9D7-4F48-9E55-A8ACC1591362}" destId="{53DB065B-2379-49A4-AEB7-745543D2ADF8}" srcOrd="2" destOrd="0" presId="urn:microsoft.com/office/officeart/2005/8/layout/orgChart1"/>
    <dgm:cxn modelId="{8685CAB7-7BAE-46C8-A9BE-FD91F71AFB65}" type="presParOf" srcId="{98020D86-59B3-4067-8438-E5E508A4FED1}" destId="{742B48B4-79DA-47F2-A70E-EAE3E1CF8E49}" srcOrd="2" destOrd="0" presId="urn:microsoft.com/office/officeart/2005/8/layout/orgChart1"/>
    <dgm:cxn modelId="{279059C8-E3E8-4BC2-9013-2A9A41B61B38}" type="presParOf" srcId="{6271F24F-EDFF-4FEC-9807-C66C73AB85E7}" destId="{EE093330-C3DB-44A8-81AB-62F1A2C4233C}"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29DF14-C032-4902-A027-B0D6888F763A}" type="doc">
      <dgm:prSet loTypeId="urn:microsoft.com/office/officeart/2005/8/layout/default#1" loCatId="list" qsTypeId="urn:microsoft.com/office/officeart/2005/8/quickstyle/simple3" qsCatId="simple" csTypeId="urn:microsoft.com/office/officeart/2005/8/colors/accent1_2" csCatId="accent1" phldr="1"/>
      <dgm:spPr/>
      <dgm:t>
        <a:bodyPr/>
        <a:lstStyle/>
        <a:p>
          <a:endParaRPr lang="en-US"/>
        </a:p>
      </dgm:t>
    </dgm:pt>
    <dgm:pt modelId="{B1B840C1-3610-46B5-BFD8-C3E4006B7705}">
      <dgm:prSet phldrT="[نص]" custT="1"/>
      <dgm:spPr>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spcFirstLastPara="0" vert="horz" wrap="square" lIns="114300" tIns="114300" rIns="114300" bIns="114300" numCol="1" spcCol="1270" anchor="ctr" anchorCtr="0"/>
        <a:lstStyle/>
        <a:p>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(الحكم يدور مع علّته وسببه وجودًا وعدمًا)</a:t>
          </a:r>
          <a:endParaRPr lang="en-US" sz="28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8F0903E4-D9C4-4AC5-9AF2-30FFF71659A9}" type="parTrans" cxnId="{AD284DE5-8FE7-4B27-AFD9-85D54CE095FE}">
      <dgm:prSet/>
      <dgm:spPr/>
      <dgm:t>
        <a:bodyPr/>
        <a:lstStyle/>
        <a:p>
          <a:endParaRPr lang="en-US"/>
        </a:p>
      </dgm:t>
    </dgm:pt>
    <dgm:pt modelId="{5320683F-3481-47AE-B3A7-9583ED57A1BF}" type="sibTrans" cxnId="{AD284DE5-8FE7-4B27-AFD9-85D54CE095FE}">
      <dgm:prSet/>
      <dgm:spPr/>
      <dgm:t>
        <a:bodyPr/>
        <a:lstStyle/>
        <a:p>
          <a:endParaRPr lang="en-US"/>
        </a:p>
      </dgm:t>
    </dgm:pt>
    <dgm:pt modelId="{F98DB0A7-7DBB-4155-A88A-E43D9456D02A}">
      <dgm:prSet phldrT="[نص]" custT="1"/>
      <dgm:spPr>
        <a:ln>
          <a:noFill/>
        </a:ln>
      </dgm:spPr>
      <dgm:t>
        <a:bodyPr spcFirstLastPara="0" vert="horz" wrap="square" lIns="114300" tIns="114300" rIns="114300" bIns="114300" numCol="1" spcCol="1270" anchor="ctr" anchorCtr="0"/>
        <a:lstStyle/>
        <a:p>
          <a:pPr marL="0" lvl="0" indent="0" algn="ctr" defTabSz="1333500">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(إذا انتفى الشرط انتفى المشروط)</a:t>
          </a:r>
          <a:endParaRPr lang="en-US" sz="28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F0FC8918-7DEB-4AC9-A14F-0AD26DAF6D1E}" type="parTrans" cxnId="{030C51DB-9682-46BF-BEE8-AC1BAD025B19}">
      <dgm:prSet/>
      <dgm:spPr/>
      <dgm:t>
        <a:bodyPr/>
        <a:lstStyle/>
        <a:p>
          <a:endParaRPr lang="en-US"/>
        </a:p>
      </dgm:t>
    </dgm:pt>
    <dgm:pt modelId="{B7B7D02B-E24C-4199-A8E2-E74AADC1F8C8}" type="sibTrans" cxnId="{030C51DB-9682-46BF-BEE8-AC1BAD025B19}">
      <dgm:prSet/>
      <dgm:spPr/>
      <dgm:t>
        <a:bodyPr/>
        <a:lstStyle/>
        <a:p>
          <a:endParaRPr lang="en-US"/>
        </a:p>
      </dgm:t>
    </dgm:pt>
    <dgm:pt modelId="{12CD9D88-886B-4604-A7EB-58DC6D0671F0}">
      <dgm:prSet phldrT="[نص]" custT="1"/>
      <dgm:spPr>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spcFirstLastPara="0" vert="horz" wrap="square" lIns="114300" tIns="114300" rIns="114300" bIns="114300" numCol="1" spcCol="1270" anchor="ctr" anchorCtr="0"/>
        <a:lstStyle/>
        <a:p>
          <a:pPr marL="0" lvl="0" indent="0" algn="ctr" defTabSz="1333500">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(هل يثبت القضاء بأمر جديد أم بالأمر السابق؟)</a:t>
          </a:r>
          <a:endParaRPr lang="en-US" sz="28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854B1F4B-6B85-43AA-9B6E-C20F77DB3354}" type="parTrans" cxnId="{481FC3A4-349E-478A-963F-0FFC76D6238C}">
      <dgm:prSet/>
      <dgm:spPr/>
      <dgm:t>
        <a:bodyPr/>
        <a:lstStyle/>
        <a:p>
          <a:endParaRPr lang="en-US"/>
        </a:p>
      </dgm:t>
    </dgm:pt>
    <dgm:pt modelId="{DFA0AFF6-218F-482E-AF9E-BC41EB6A26D0}" type="sibTrans" cxnId="{481FC3A4-349E-478A-963F-0FFC76D6238C}">
      <dgm:prSet/>
      <dgm:spPr/>
      <dgm:t>
        <a:bodyPr/>
        <a:lstStyle/>
        <a:p>
          <a:endParaRPr lang="en-US"/>
        </a:p>
      </dgm:t>
    </dgm:pt>
    <dgm:pt modelId="{A995CD1C-DDE3-40CD-9FAC-7043F8A8B844}" type="pres">
      <dgm:prSet presAssocID="{5D29DF14-C032-4902-A027-B0D6888F763A}" presName="diagram" presStyleCnt="0">
        <dgm:presLayoutVars>
          <dgm:dir/>
          <dgm:resizeHandles val="exact"/>
        </dgm:presLayoutVars>
      </dgm:prSet>
      <dgm:spPr/>
      <dgm:t>
        <a:bodyPr/>
        <a:lstStyle/>
        <a:p>
          <a:endParaRPr lang="en-US"/>
        </a:p>
      </dgm:t>
    </dgm:pt>
    <dgm:pt modelId="{20DF02F7-7EC7-4F14-B135-DF5E2B281BB1}" type="pres">
      <dgm:prSet presAssocID="{B1B840C1-3610-46B5-BFD8-C3E4006B7705}" presName="node" presStyleLbl="node1" presStyleIdx="0" presStyleCnt="3" custScaleX="42325" custScaleY="28779" custLinFactNeighborX="3917" custLinFactNeighborY="1651">
        <dgm:presLayoutVars>
          <dgm:bulletEnabled val="1"/>
        </dgm:presLayoutVars>
      </dgm:prSet>
      <dgm:spPr>
        <a:xfrm>
          <a:off x="760572" y="312608"/>
          <a:ext cx="4210011" cy="1431456"/>
        </a:xfrm>
        <a:prstGeom prst="roundRect">
          <a:avLst/>
        </a:prstGeom>
      </dgm:spPr>
      <dgm:t>
        <a:bodyPr/>
        <a:lstStyle/>
        <a:p>
          <a:endParaRPr lang="en-US"/>
        </a:p>
      </dgm:t>
    </dgm:pt>
    <dgm:pt modelId="{599BAE0D-04B1-4033-949D-BA8C92FC2F87}" type="pres">
      <dgm:prSet presAssocID="{5320683F-3481-47AE-B3A7-9583ED57A1BF}" presName="sibTrans" presStyleCnt="0"/>
      <dgm:spPr/>
    </dgm:pt>
    <dgm:pt modelId="{8F6871CD-2260-4E75-8E99-239C5728C62B}" type="pres">
      <dgm:prSet presAssocID="{F98DB0A7-7DBB-4155-A88A-E43D9456D02A}" presName="node" presStyleLbl="node1" presStyleIdx="1" presStyleCnt="3" custScaleX="42433" custScaleY="28529" custLinFactNeighborX="-2241" custLinFactNeighborY="1184">
        <dgm:presLayoutVars>
          <dgm:bulletEnabled val="1"/>
        </dgm:presLayoutVars>
      </dgm:prSet>
      <dgm:spPr>
        <a:xfrm>
          <a:off x="5432118" y="3188"/>
          <a:ext cx="3486373" cy="2091823"/>
        </a:xfrm>
        <a:prstGeom prst="roundRect">
          <a:avLst/>
        </a:prstGeom>
      </dgm:spPr>
      <dgm:t>
        <a:bodyPr/>
        <a:lstStyle/>
        <a:p>
          <a:endParaRPr lang="en-US"/>
        </a:p>
      </dgm:t>
    </dgm:pt>
    <dgm:pt modelId="{461CFBEB-8947-493D-9334-77E8320B6C2A}" type="pres">
      <dgm:prSet presAssocID="{B7B7D02B-E24C-4199-A8E2-E74AADC1F8C8}" presName="sibTrans" presStyleCnt="0"/>
      <dgm:spPr/>
    </dgm:pt>
    <dgm:pt modelId="{FCA0E298-6AFC-4542-BF33-B89B15394BDB}" type="pres">
      <dgm:prSet presAssocID="{12CD9D88-886B-4604-A7EB-58DC6D0671F0}" presName="node" presStyleLbl="node1" presStyleIdx="2" presStyleCnt="3" custScaleX="42508" custScaleY="31557" custLinFactNeighborX="2223" custLinFactNeighborY="-10615">
        <dgm:presLayoutVars>
          <dgm:bulletEnabled val="1"/>
        </dgm:presLayoutVars>
      </dgm:prSet>
      <dgm:spPr>
        <a:xfrm>
          <a:off x="3152794" y="2394533"/>
          <a:ext cx="4210011" cy="1431456"/>
        </a:xfrm>
        <a:prstGeom prst="roundRect">
          <a:avLst/>
        </a:prstGeom>
      </dgm:spPr>
      <dgm:t>
        <a:bodyPr/>
        <a:lstStyle/>
        <a:p>
          <a:endParaRPr lang="en-US"/>
        </a:p>
      </dgm:t>
    </dgm:pt>
  </dgm:ptLst>
  <dgm:cxnLst>
    <dgm:cxn modelId="{030C51DB-9682-46BF-BEE8-AC1BAD025B19}" srcId="{5D29DF14-C032-4902-A027-B0D6888F763A}" destId="{F98DB0A7-7DBB-4155-A88A-E43D9456D02A}" srcOrd="1" destOrd="0" parTransId="{F0FC8918-7DEB-4AC9-A14F-0AD26DAF6D1E}" sibTransId="{B7B7D02B-E24C-4199-A8E2-E74AADC1F8C8}"/>
    <dgm:cxn modelId="{8EB1A557-D572-4F1D-B9AD-16F1E9D6BF90}" type="presOf" srcId="{B1B840C1-3610-46B5-BFD8-C3E4006B7705}" destId="{20DF02F7-7EC7-4F14-B135-DF5E2B281BB1}" srcOrd="0" destOrd="0" presId="urn:microsoft.com/office/officeart/2005/8/layout/default#1"/>
    <dgm:cxn modelId="{4DA6C4C6-49EA-4167-934B-EE39A6197AD6}" type="presOf" srcId="{12CD9D88-886B-4604-A7EB-58DC6D0671F0}" destId="{FCA0E298-6AFC-4542-BF33-B89B15394BDB}" srcOrd="0" destOrd="0" presId="urn:microsoft.com/office/officeart/2005/8/layout/default#1"/>
    <dgm:cxn modelId="{481FC3A4-349E-478A-963F-0FFC76D6238C}" srcId="{5D29DF14-C032-4902-A027-B0D6888F763A}" destId="{12CD9D88-886B-4604-A7EB-58DC6D0671F0}" srcOrd="2" destOrd="0" parTransId="{854B1F4B-6B85-43AA-9B6E-C20F77DB3354}" sibTransId="{DFA0AFF6-218F-482E-AF9E-BC41EB6A26D0}"/>
    <dgm:cxn modelId="{AD284DE5-8FE7-4B27-AFD9-85D54CE095FE}" srcId="{5D29DF14-C032-4902-A027-B0D6888F763A}" destId="{B1B840C1-3610-46B5-BFD8-C3E4006B7705}" srcOrd="0" destOrd="0" parTransId="{8F0903E4-D9C4-4AC5-9AF2-30FFF71659A9}" sibTransId="{5320683F-3481-47AE-B3A7-9583ED57A1BF}"/>
    <dgm:cxn modelId="{BA2D115F-92D1-416B-AD71-885FCAFDB58D}" type="presOf" srcId="{5D29DF14-C032-4902-A027-B0D6888F763A}" destId="{A995CD1C-DDE3-40CD-9FAC-7043F8A8B844}" srcOrd="0" destOrd="0" presId="urn:microsoft.com/office/officeart/2005/8/layout/default#1"/>
    <dgm:cxn modelId="{D9B05D28-1026-4809-8B55-B63DD6970AF6}" type="presOf" srcId="{F98DB0A7-7DBB-4155-A88A-E43D9456D02A}" destId="{8F6871CD-2260-4E75-8E99-239C5728C62B}" srcOrd="0" destOrd="0" presId="urn:microsoft.com/office/officeart/2005/8/layout/default#1"/>
    <dgm:cxn modelId="{D254CBE1-1CA7-4D06-8375-8D08BEAC08A0}" type="presParOf" srcId="{A995CD1C-DDE3-40CD-9FAC-7043F8A8B844}" destId="{20DF02F7-7EC7-4F14-B135-DF5E2B281BB1}" srcOrd="0" destOrd="0" presId="urn:microsoft.com/office/officeart/2005/8/layout/default#1"/>
    <dgm:cxn modelId="{19D869E2-DB34-4797-8A2F-A69FD1973759}" type="presParOf" srcId="{A995CD1C-DDE3-40CD-9FAC-7043F8A8B844}" destId="{599BAE0D-04B1-4033-949D-BA8C92FC2F87}" srcOrd="1" destOrd="0" presId="urn:microsoft.com/office/officeart/2005/8/layout/default#1"/>
    <dgm:cxn modelId="{FB3612ED-CEC2-4A58-8EB0-AA38A2D27AEE}" type="presParOf" srcId="{A995CD1C-DDE3-40CD-9FAC-7043F8A8B844}" destId="{8F6871CD-2260-4E75-8E99-239C5728C62B}" srcOrd="2" destOrd="0" presId="urn:microsoft.com/office/officeart/2005/8/layout/default#1"/>
    <dgm:cxn modelId="{7401AF3C-815A-4178-87BF-9347019D4871}" type="presParOf" srcId="{A995CD1C-DDE3-40CD-9FAC-7043F8A8B844}" destId="{461CFBEB-8947-493D-9334-77E8320B6C2A}" srcOrd="3" destOrd="0" presId="urn:microsoft.com/office/officeart/2005/8/layout/default#1"/>
    <dgm:cxn modelId="{1D96AB80-71D2-439C-8F6C-48C4E958DA45}" type="presParOf" srcId="{A995CD1C-DDE3-40CD-9FAC-7043F8A8B844}" destId="{FCA0E298-6AFC-4542-BF33-B89B15394BDB}" srcOrd="4"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C93E395-3FE8-4E16-A6F4-B66ACDF4C30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E10F43D-D359-47F9-9358-48197BD692BF}">
      <dgm:prSet phldrT="[نص]" custT="1"/>
      <dgm:spPr>
        <a:solidFill>
          <a:schemeClr val="tx2">
            <a:lumMod val="20000"/>
            <a:lumOff val="80000"/>
          </a:schemeClr>
        </a:solidFill>
      </dgm:spPr>
      <dgm:t>
        <a:bodyPr/>
        <a:lstStyle/>
        <a:p>
          <a:r>
            <a:rPr lang="ar-SA" sz="2800" b="1" dirty="0">
              <a:solidFill>
                <a:sysClr val="windowText" lastClr="000000"/>
              </a:solidFill>
              <a:latin typeface="Dubai" panose="020B0503030403030204" pitchFamily="34" charset="-78"/>
              <a:cs typeface="Dubai" panose="020B0503030403030204" pitchFamily="34" charset="-78"/>
            </a:rPr>
            <a:t>الأدلة</a:t>
          </a:r>
          <a:endParaRPr lang="en-US" sz="2800" b="1" dirty="0">
            <a:solidFill>
              <a:sysClr val="windowText" lastClr="000000"/>
            </a:solidFill>
            <a:latin typeface="Dubai" panose="020B0503030403030204" pitchFamily="34" charset="-78"/>
            <a:cs typeface="Dubai" panose="020B0503030403030204" pitchFamily="34" charset="-78"/>
          </a:endParaRPr>
        </a:p>
      </dgm:t>
    </dgm:pt>
    <dgm:pt modelId="{B58825FE-DD87-40F7-8A35-D88F71BE4500}" type="parTrans" cxnId="{636E9937-BCB3-46F8-A9A2-9FAB226763C3}">
      <dgm:prSet/>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6353AF7C-3C4B-4411-A03C-9DF977B86638}" type="sibTrans" cxnId="{636E9937-BCB3-46F8-A9A2-9FAB226763C3}">
      <dgm:prSet/>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1DEF72DD-7404-4537-9B67-BD49434D6DA9}">
      <dgm:prSet phldrT="[نص]" custT="1"/>
      <dgm:spPr>
        <a:solidFill>
          <a:schemeClr val="accent3">
            <a:lumMod val="40000"/>
            <a:lumOff val="60000"/>
          </a:schemeClr>
        </a:solidFill>
      </dgm:spPr>
      <dgm:t>
        <a:bodyPr/>
        <a:lstStyle/>
        <a:p>
          <a:r>
            <a:rPr lang="ar-SA" sz="2800" b="0" dirty="0">
              <a:solidFill>
                <a:sysClr val="windowText" lastClr="000000"/>
              </a:solidFill>
              <a:latin typeface="Dubai" panose="020B0503030403030204" pitchFamily="34" charset="-78"/>
              <a:cs typeface="Dubai" panose="020B0503030403030204" pitchFamily="34" charset="-78"/>
            </a:rPr>
            <a:t>متفق عليها</a:t>
          </a:r>
          <a:endParaRPr lang="en-US" sz="2800" b="0" dirty="0">
            <a:solidFill>
              <a:sysClr val="windowText" lastClr="000000"/>
            </a:solidFill>
            <a:latin typeface="Dubai" panose="020B0503030403030204" pitchFamily="34" charset="-78"/>
            <a:cs typeface="Dubai" panose="020B0503030403030204" pitchFamily="34" charset="-78"/>
          </a:endParaRPr>
        </a:p>
      </dgm:t>
    </dgm:pt>
    <dgm:pt modelId="{F7AC65F7-845C-417B-83C0-DFF2FD30E0E0}" type="parTrans" cxnId="{2D6F50DA-E731-4FA0-A9B7-B56952F498B8}">
      <dgm:prSet custT="1"/>
      <dgm:spPr>
        <a:solidFill>
          <a:schemeClr val="accent1">
            <a:lumMod val="40000"/>
            <a:lumOff val="60000"/>
          </a:schemeClr>
        </a:solidFill>
        <a:ln>
          <a:solidFill>
            <a:srgbClr val="626B8A"/>
          </a:solidFill>
        </a:ln>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3CDB6714-C218-4192-8EFC-C813BDCCBAC0}" type="sibTrans" cxnId="{2D6F50DA-E731-4FA0-A9B7-B56952F498B8}">
      <dgm:prSet/>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54B4737F-022E-40AA-929B-B56994DC9DE2}">
      <dgm:prSet phldrT="[نص]" custT="1"/>
      <dgm:spPr>
        <a:solidFill>
          <a:schemeClr val="accent1">
            <a:lumMod val="40000"/>
            <a:lumOff val="60000"/>
          </a:schemeClr>
        </a:solidFill>
      </dgm:spPr>
      <dgm:t>
        <a:bodyPr/>
        <a:lstStyle/>
        <a:p>
          <a:r>
            <a:rPr lang="ar-SA" sz="2400" b="1" dirty="0">
              <a:solidFill>
                <a:sysClr val="windowText" lastClr="000000"/>
              </a:solidFill>
              <a:latin typeface="Dubai" panose="020B0503030403030204" pitchFamily="34" charset="-78"/>
              <a:cs typeface="Dubai" panose="020B0503030403030204" pitchFamily="34" charset="-78"/>
            </a:rPr>
            <a:t>مختلف فيها</a:t>
          </a:r>
          <a:endParaRPr lang="en-US" sz="2400" b="1" dirty="0">
            <a:solidFill>
              <a:sysClr val="windowText" lastClr="000000"/>
            </a:solidFill>
            <a:latin typeface="Dubai" panose="020B0503030403030204" pitchFamily="34" charset="-78"/>
            <a:cs typeface="Dubai" panose="020B0503030403030204" pitchFamily="34" charset="-78"/>
          </a:endParaRPr>
        </a:p>
      </dgm:t>
    </dgm:pt>
    <dgm:pt modelId="{563C41A4-8D7D-414B-84D0-9E72874FDBA6}" type="parTrans" cxnId="{10BF230C-5574-45C6-89A2-DBD43E180995}">
      <dgm:prSet custT="1"/>
      <dgm:spPr>
        <a:solidFill>
          <a:schemeClr val="accent1">
            <a:lumMod val="40000"/>
            <a:lumOff val="60000"/>
          </a:schemeClr>
        </a:solidFill>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5962ED9E-72C9-4948-A981-9D97D47A99D0}" type="sibTrans" cxnId="{10BF230C-5574-45C6-89A2-DBD43E180995}">
      <dgm:prSet/>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0CC2B9EE-9DD8-4790-B2C1-070733E732B9}">
      <dgm:prSet custT="1"/>
      <dgm:spPr>
        <a:solidFill>
          <a:schemeClr val="accent1">
            <a:lumMod val="40000"/>
            <a:lumOff val="60000"/>
          </a:schemeClr>
        </a:solidFill>
      </dgm:spPr>
      <dgm:t>
        <a:bodyPr/>
        <a:lstStyle/>
        <a:p>
          <a:r>
            <a:rPr lang="ar-SA" sz="2400" b="1" dirty="0">
              <a:solidFill>
                <a:sysClr val="windowText" lastClr="000000"/>
              </a:solidFill>
              <a:effectLst/>
              <a:latin typeface="Dubai Light" panose="020B0303030403030204" pitchFamily="34" charset="-78"/>
              <a:cs typeface="Dubai Light" panose="020B0303030403030204" pitchFamily="34" charset="-78"/>
            </a:rPr>
            <a:t>ما وقع في الاحتجاج بها خلاف معتبر، وهي كثيرة منها:</a:t>
          </a:r>
          <a:endParaRPr lang="en-US" sz="2400" b="1" dirty="0">
            <a:solidFill>
              <a:sysClr val="windowText" lastClr="000000"/>
            </a:solidFill>
            <a:latin typeface="Dubai Light" panose="020B0303030403030204" pitchFamily="34" charset="-78"/>
            <a:cs typeface="Dubai Light" panose="020B0303030403030204" pitchFamily="34" charset="-78"/>
          </a:endParaRPr>
        </a:p>
      </dgm:t>
    </dgm:pt>
    <dgm:pt modelId="{59E79D35-4C78-494B-8CBC-02927A647AC5}" type="parTrans" cxnId="{B7C28AB8-CC3D-4396-9E71-28BF0A70C514}">
      <dgm:prSet custT="1"/>
      <dgm:spPr>
        <a:solidFill>
          <a:schemeClr val="accent1">
            <a:lumMod val="40000"/>
            <a:lumOff val="60000"/>
          </a:schemeClr>
        </a:solidFill>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170272EE-348C-4152-8920-ADFB267AD982}" type="sibTrans" cxnId="{B7C28AB8-CC3D-4396-9E71-28BF0A70C514}">
      <dgm:prSet/>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0DECF405-680F-4983-9B19-5FB90BE2C074}">
      <dgm:prSet custT="1"/>
      <dgm:spPr>
        <a:solidFill>
          <a:schemeClr val="accent3">
            <a:lumMod val="40000"/>
            <a:lumOff val="60000"/>
          </a:schemeClr>
        </a:solidFill>
      </dgm:spPr>
      <dgm:t>
        <a:bodyPr/>
        <a:lstStyle/>
        <a:p>
          <a:r>
            <a:rPr lang="ar-SA" sz="2400" b="1" dirty="0">
              <a:solidFill>
                <a:sysClr val="windowText" lastClr="000000"/>
              </a:solidFill>
              <a:latin typeface="Dubai Light" panose="020B0303030403030204" pitchFamily="34" charset="-78"/>
              <a:cs typeface="Dubai Light" panose="020B0303030403030204" pitchFamily="34" charset="-78"/>
            </a:rPr>
            <a:t>هي </a:t>
          </a:r>
          <a:r>
            <a:rPr lang="ar-SA" sz="2400" b="1" dirty="0">
              <a:solidFill>
                <a:sysClr val="windowText" lastClr="000000"/>
              </a:solidFill>
              <a:effectLst/>
              <a:latin typeface="Dubai Light" panose="020B0303030403030204" pitchFamily="34" charset="-78"/>
              <a:cs typeface="Dubai Light" panose="020B0303030403030204" pitchFamily="34" charset="-78"/>
            </a:rPr>
            <a:t>التي لم يقع في الاحتجاج بها خلاف معتبر، وهي:</a:t>
          </a:r>
          <a:endParaRPr lang="en-US" sz="2400" b="1" dirty="0">
            <a:solidFill>
              <a:sysClr val="windowText" lastClr="000000"/>
            </a:solidFill>
            <a:latin typeface="Dubai Light" panose="020B0303030403030204" pitchFamily="34" charset="-78"/>
            <a:cs typeface="Dubai Light" panose="020B0303030403030204" pitchFamily="34" charset="-78"/>
          </a:endParaRPr>
        </a:p>
      </dgm:t>
    </dgm:pt>
    <dgm:pt modelId="{6636241C-5BCE-4E24-9BCF-A11B286D199C}" type="parTrans" cxnId="{CC2F4B6C-D6CB-4C85-8B75-D4F0E9696241}">
      <dgm:prSet custT="1"/>
      <dgm:spPr>
        <a:solidFill>
          <a:schemeClr val="accent1">
            <a:lumMod val="40000"/>
            <a:lumOff val="60000"/>
          </a:schemeClr>
        </a:solidFill>
        <a:ln>
          <a:solidFill>
            <a:srgbClr val="626B8A"/>
          </a:solidFill>
        </a:ln>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B24DDA42-0689-4E90-84C3-41C77F9F4ED9}" type="sibTrans" cxnId="{CC2F4B6C-D6CB-4C85-8B75-D4F0E9696241}">
      <dgm:prSet/>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0DB10674-BFC7-488A-86D2-01D515F7FF75}">
      <dgm:prSet custT="1"/>
      <dgm:spPr>
        <a:solidFill>
          <a:schemeClr val="accent3">
            <a:lumMod val="40000"/>
            <a:lumOff val="60000"/>
          </a:schemeClr>
        </a:solidFill>
      </dgm:spPr>
      <dgm:t>
        <a:bodyPr/>
        <a:lstStyle/>
        <a:p>
          <a:r>
            <a:rPr lang="ar-SA" sz="2800" dirty="0">
              <a:solidFill>
                <a:sysClr val="windowText" lastClr="000000"/>
              </a:solidFill>
              <a:latin typeface="Dubai Light" panose="020B0303030403030204" pitchFamily="34" charset="-78"/>
              <a:cs typeface="Dubai Light" panose="020B0303030403030204" pitchFamily="34" charset="-78"/>
            </a:rPr>
            <a:t>الكتاب</a:t>
          </a:r>
          <a:endParaRPr lang="en-US" sz="2800" dirty="0">
            <a:solidFill>
              <a:sysClr val="windowText" lastClr="000000"/>
            </a:solidFill>
            <a:latin typeface="Dubai Light" panose="020B0303030403030204" pitchFamily="34" charset="-78"/>
            <a:cs typeface="Dubai Light" panose="020B0303030403030204" pitchFamily="34" charset="-78"/>
          </a:endParaRPr>
        </a:p>
      </dgm:t>
    </dgm:pt>
    <dgm:pt modelId="{87C5BE9D-49DA-4C48-BF81-2991EE56A4FE}" type="parTrans" cxnId="{4D59D753-0743-4728-B528-E1509FCFAB24}">
      <dgm:prSet custT="1"/>
      <dgm:spPr>
        <a:solidFill>
          <a:schemeClr val="accent1">
            <a:lumMod val="40000"/>
            <a:lumOff val="60000"/>
          </a:schemeClr>
        </a:solidFill>
        <a:ln>
          <a:solidFill>
            <a:srgbClr val="626B8A"/>
          </a:solidFill>
        </a:ln>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92AE57C3-724B-4A91-8DCD-AAEB56C65AB0}" type="sibTrans" cxnId="{4D59D753-0743-4728-B528-E1509FCFAB24}">
      <dgm:prSet/>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9E6F30DF-A56E-4072-8CCC-C8CFACE49F9E}">
      <dgm:prSet custT="1"/>
      <dgm:spPr>
        <a:solidFill>
          <a:schemeClr val="accent3">
            <a:lumMod val="40000"/>
            <a:lumOff val="60000"/>
          </a:schemeClr>
        </a:solidFill>
      </dgm:spPr>
      <dgm:t>
        <a:bodyPr/>
        <a:lstStyle/>
        <a:p>
          <a:r>
            <a:rPr lang="ar-SA" sz="2800" dirty="0">
              <a:solidFill>
                <a:sysClr val="windowText" lastClr="000000"/>
              </a:solidFill>
              <a:latin typeface="Dubai Light" panose="020B0303030403030204" pitchFamily="34" charset="-78"/>
              <a:cs typeface="Dubai Light" panose="020B0303030403030204" pitchFamily="34" charset="-78"/>
            </a:rPr>
            <a:t>السنة</a:t>
          </a:r>
          <a:endParaRPr lang="en-US" sz="2800" dirty="0">
            <a:solidFill>
              <a:sysClr val="windowText" lastClr="000000"/>
            </a:solidFill>
            <a:latin typeface="Dubai Light" panose="020B0303030403030204" pitchFamily="34" charset="-78"/>
            <a:cs typeface="Dubai Light" panose="020B0303030403030204" pitchFamily="34" charset="-78"/>
          </a:endParaRPr>
        </a:p>
      </dgm:t>
    </dgm:pt>
    <dgm:pt modelId="{019CC4D1-F9B2-4172-BA1E-6B666B40EE5F}" type="parTrans" cxnId="{E66FA5A0-DB73-4781-A026-FAB107F00B4C}">
      <dgm:prSet custT="1"/>
      <dgm:spPr>
        <a:solidFill>
          <a:schemeClr val="accent1">
            <a:lumMod val="40000"/>
            <a:lumOff val="60000"/>
          </a:schemeClr>
        </a:solidFill>
        <a:ln>
          <a:solidFill>
            <a:srgbClr val="626B8A"/>
          </a:solidFill>
        </a:ln>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B9B8923D-02D8-45E2-9576-E2F5F570A565}" type="sibTrans" cxnId="{E66FA5A0-DB73-4781-A026-FAB107F00B4C}">
      <dgm:prSet/>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00A8B24C-C0EE-48EB-BBF7-1A58545D7CE4}">
      <dgm:prSet custT="1"/>
      <dgm:spPr>
        <a:solidFill>
          <a:schemeClr val="accent3">
            <a:lumMod val="40000"/>
            <a:lumOff val="60000"/>
          </a:schemeClr>
        </a:solidFill>
      </dgm:spPr>
      <dgm:t>
        <a:bodyPr/>
        <a:lstStyle/>
        <a:p>
          <a:r>
            <a:rPr lang="ar-SA" sz="2800" dirty="0">
              <a:solidFill>
                <a:sysClr val="windowText" lastClr="000000"/>
              </a:solidFill>
              <a:latin typeface="Dubai Light" panose="020B0303030403030204" pitchFamily="34" charset="-78"/>
              <a:cs typeface="Dubai Light" panose="020B0303030403030204" pitchFamily="34" charset="-78"/>
            </a:rPr>
            <a:t>الإجماع</a:t>
          </a:r>
          <a:endParaRPr lang="en-US" sz="2800" dirty="0">
            <a:solidFill>
              <a:sysClr val="windowText" lastClr="000000"/>
            </a:solidFill>
            <a:latin typeface="Dubai Light" panose="020B0303030403030204" pitchFamily="34" charset="-78"/>
            <a:cs typeface="Dubai Light" panose="020B0303030403030204" pitchFamily="34" charset="-78"/>
          </a:endParaRPr>
        </a:p>
      </dgm:t>
    </dgm:pt>
    <dgm:pt modelId="{888DD1E6-3A3A-4FE6-905F-07C97B172794}" type="parTrans" cxnId="{24E0ACE5-67FB-43A1-A31A-AABED25A59C1}">
      <dgm:prSet custT="1"/>
      <dgm:spPr>
        <a:solidFill>
          <a:schemeClr val="accent1">
            <a:lumMod val="40000"/>
            <a:lumOff val="60000"/>
          </a:schemeClr>
        </a:solidFill>
        <a:ln>
          <a:solidFill>
            <a:srgbClr val="626B8A"/>
          </a:solidFill>
        </a:ln>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CD577D9C-BD07-48DF-9907-9F65C89E7703}" type="sibTrans" cxnId="{24E0ACE5-67FB-43A1-A31A-AABED25A59C1}">
      <dgm:prSet/>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A9757ABD-74D4-4683-9CBB-23682D923EA3}">
      <dgm:prSet custT="1"/>
      <dgm:spPr>
        <a:solidFill>
          <a:schemeClr val="accent3">
            <a:lumMod val="40000"/>
            <a:lumOff val="60000"/>
          </a:schemeClr>
        </a:solidFill>
      </dgm:spPr>
      <dgm:t>
        <a:bodyPr/>
        <a:lstStyle/>
        <a:p>
          <a:r>
            <a:rPr lang="ar-SA" sz="2800" dirty="0">
              <a:solidFill>
                <a:sysClr val="windowText" lastClr="000000"/>
              </a:solidFill>
              <a:latin typeface="Dubai Light" panose="020B0303030403030204" pitchFamily="34" charset="-78"/>
              <a:cs typeface="Dubai Light" panose="020B0303030403030204" pitchFamily="34" charset="-78"/>
            </a:rPr>
            <a:t>القياس</a:t>
          </a:r>
          <a:endParaRPr lang="en-US" sz="2800" dirty="0">
            <a:solidFill>
              <a:sysClr val="windowText" lastClr="000000"/>
            </a:solidFill>
            <a:latin typeface="Dubai Light" panose="020B0303030403030204" pitchFamily="34" charset="-78"/>
            <a:cs typeface="Dubai Light" panose="020B0303030403030204" pitchFamily="34" charset="-78"/>
          </a:endParaRPr>
        </a:p>
      </dgm:t>
    </dgm:pt>
    <dgm:pt modelId="{D596B670-77C7-4ED4-8551-AEC5347F6A1F}" type="parTrans" cxnId="{ECD55B37-B1DB-40C7-BB05-F12E820AA978}">
      <dgm:prSet custT="1"/>
      <dgm:spPr>
        <a:solidFill>
          <a:schemeClr val="accent1">
            <a:lumMod val="40000"/>
            <a:lumOff val="60000"/>
          </a:schemeClr>
        </a:solidFill>
        <a:ln>
          <a:solidFill>
            <a:srgbClr val="626B8A"/>
          </a:solidFill>
        </a:ln>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5BCC6F50-6012-4CC1-AA65-B22314620160}" type="sibTrans" cxnId="{ECD55B37-B1DB-40C7-BB05-F12E820AA978}">
      <dgm:prSet/>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D6BED255-7403-44E4-BF22-A7F507A435E8}">
      <dgm:prSet custT="1"/>
      <dgm:spPr>
        <a:solidFill>
          <a:schemeClr val="accent1">
            <a:lumMod val="40000"/>
            <a:lumOff val="60000"/>
          </a:schemeClr>
        </a:solidFill>
      </dgm:spPr>
      <dgm:t>
        <a:bodyPr/>
        <a:lstStyle/>
        <a:p>
          <a:r>
            <a:rPr lang="ar-SA" sz="2800" dirty="0">
              <a:solidFill>
                <a:sysClr val="windowText" lastClr="000000"/>
              </a:solidFill>
              <a:latin typeface="Dubai Light" panose="020B0303030403030204" pitchFamily="34" charset="-78"/>
              <a:cs typeface="Dubai Light" panose="020B0303030403030204" pitchFamily="34" charset="-78"/>
            </a:rPr>
            <a:t>شرع من قبلنا</a:t>
          </a:r>
          <a:endParaRPr lang="en-US" sz="2800" dirty="0">
            <a:solidFill>
              <a:sysClr val="windowText" lastClr="000000"/>
            </a:solidFill>
            <a:latin typeface="Dubai Light" panose="020B0303030403030204" pitchFamily="34" charset="-78"/>
            <a:cs typeface="Dubai Light" panose="020B0303030403030204" pitchFamily="34" charset="-78"/>
          </a:endParaRPr>
        </a:p>
      </dgm:t>
    </dgm:pt>
    <dgm:pt modelId="{B2CBB964-1C11-421B-9FA9-7B678FCFCFB4}" type="parTrans" cxnId="{27598A6F-1593-4458-97DC-24D8518F02B6}">
      <dgm:prSet custT="1"/>
      <dgm:spPr>
        <a:solidFill>
          <a:schemeClr val="accent1">
            <a:lumMod val="40000"/>
            <a:lumOff val="60000"/>
          </a:schemeClr>
        </a:solidFill>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41D23152-B178-4BFB-B7FC-12F8D4A610D9}" type="sibTrans" cxnId="{27598A6F-1593-4458-97DC-24D8518F02B6}">
      <dgm:prSet/>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6E45246E-9271-4DDA-9FD4-2165D27E5A21}">
      <dgm:prSet custT="1"/>
      <dgm:spPr>
        <a:solidFill>
          <a:schemeClr val="accent1">
            <a:lumMod val="40000"/>
            <a:lumOff val="60000"/>
          </a:schemeClr>
        </a:solidFill>
      </dgm:spPr>
      <dgm:t>
        <a:bodyPr/>
        <a:lstStyle/>
        <a:p>
          <a:r>
            <a:rPr lang="ar-SA" sz="2800" dirty="0">
              <a:solidFill>
                <a:sysClr val="windowText" lastClr="000000"/>
              </a:solidFill>
              <a:latin typeface="Dubai Light" panose="020B0303030403030204" pitchFamily="34" charset="-78"/>
              <a:cs typeface="Dubai Light" panose="020B0303030403030204" pitchFamily="34" charset="-78"/>
            </a:rPr>
            <a:t>قول الصحابي</a:t>
          </a:r>
          <a:endParaRPr lang="en-US" sz="2800" dirty="0">
            <a:solidFill>
              <a:sysClr val="windowText" lastClr="000000"/>
            </a:solidFill>
            <a:latin typeface="Dubai Light" panose="020B0303030403030204" pitchFamily="34" charset="-78"/>
            <a:cs typeface="Dubai Light" panose="020B0303030403030204" pitchFamily="34" charset="-78"/>
          </a:endParaRPr>
        </a:p>
      </dgm:t>
    </dgm:pt>
    <dgm:pt modelId="{35A5B663-3A86-4DC4-A105-0838CA687CC1}" type="parTrans" cxnId="{F56F4A40-CF56-4089-AB33-BE0C747682CB}">
      <dgm:prSet custT="1"/>
      <dgm:spPr>
        <a:solidFill>
          <a:schemeClr val="accent1">
            <a:lumMod val="40000"/>
            <a:lumOff val="60000"/>
          </a:schemeClr>
        </a:solidFill>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0A0CF789-C643-440A-BE08-502BC4996E73}" type="sibTrans" cxnId="{F56F4A40-CF56-4089-AB33-BE0C747682CB}">
      <dgm:prSet/>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43E891CB-02AB-49E6-B253-33BBDB5BDA4F}">
      <dgm:prSet custT="1"/>
      <dgm:spPr>
        <a:solidFill>
          <a:schemeClr val="accent1">
            <a:lumMod val="40000"/>
            <a:lumOff val="60000"/>
          </a:schemeClr>
        </a:solidFill>
      </dgm:spPr>
      <dgm:t>
        <a:bodyPr/>
        <a:lstStyle/>
        <a:p>
          <a:r>
            <a:rPr lang="ar-SA" sz="2800" dirty="0">
              <a:solidFill>
                <a:sysClr val="windowText" lastClr="000000"/>
              </a:solidFill>
              <a:latin typeface="Dubai Light" panose="020B0303030403030204" pitchFamily="34" charset="-78"/>
              <a:cs typeface="Dubai Light" panose="020B0303030403030204" pitchFamily="34" charset="-78"/>
            </a:rPr>
            <a:t>عمل أهل المدينة</a:t>
          </a:r>
          <a:endParaRPr lang="en-US" sz="2800" dirty="0">
            <a:solidFill>
              <a:sysClr val="windowText" lastClr="000000"/>
            </a:solidFill>
            <a:latin typeface="Dubai Light" panose="020B0303030403030204" pitchFamily="34" charset="-78"/>
            <a:cs typeface="Dubai Light" panose="020B0303030403030204" pitchFamily="34" charset="-78"/>
          </a:endParaRPr>
        </a:p>
      </dgm:t>
    </dgm:pt>
    <dgm:pt modelId="{D197A127-D22B-41C9-BF54-64FB9CCA5E89}" type="parTrans" cxnId="{5C686DAC-A9E0-4BCB-90ED-B7CC054CB10A}">
      <dgm:prSet custT="1"/>
      <dgm:spPr>
        <a:solidFill>
          <a:schemeClr val="accent1">
            <a:lumMod val="40000"/>
            <a:lumOff val="60000"/>
          </a:schemeClr>
        </a:solidFill>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82F25DA0-5A76-4CE1-B683-9B4F21CBAE65}" type="sibTrans" cxnId="{5C686DAC-A9E0-4BCB-90ED-B7CC054CB10A}">
      <dgm:prSet/>
      <dgm:spPr/>
      <dgm:t>
        <a:bodyPr/>
        <a:lstStyle/>
        <a:p>
          <a:endParaRPr lang="en-US" sz="2400">
            <a:solidFill>
              <a:sysClr val="windowText" lastClr="000000"/>
            </a:solidFill>
            <a:latin typeface="Dubai Light" panose="020B0303030403030204" pitchFamily="34" charset="-78"/>
            <a:cs typeface="Dubai Light" panose="020B0303030403030204" pitchFamily="34" charset="-78"/>
          </a:endParaRPr>
        </a:p>
      </dgm:t>
    </dgm:pt>
    <dgm:pt modelId="{54C73E61-2156-451E-AC6B-CEDC1812E3BF}">
      <dgm:prSet custT="1"/>
      <dgm:spPr>
        <a:solidFill>
          <a:schemeClr val="accent1">
            <a:lumMod val="40000"/>
            <a:lumOff val="60000"/>
          </a:schemeClr>
        </a:solidFill>
      </dgm:spPr>
      <dgm:t>
        <a:bodyPr/>
        <a:lstStyle/>
        <a:p>
          <a:r>
            <a:rPr lang="ar-SA" sz="2800" dirty="0">
              <a:solidFill>
                <a:sysClr val="windowText" lastClr="000000"/>
              </a:solidFill>
              <a:latin typeface="Dubai Light" panose="020B0303030403030204" pitchFamily="34" charset="-78"/>
              <a:cs typeface="Dubai Light" panose="020B0303030403030204" pitchFamily="34" charset="-78"/>
            </a:rPr>
            <a:t>سد الذرائع</a:t>
          </a:r>
          <a:endParaRPr lang="en-US" sz="2800" dirty="0">
            <a:solidFill>
              <a:sysClr val="windowText" lastClr="000000"/>
            </a:solidFill>
            <a:latin typeface="Dubai Light" panose="020B0303030403030204" pitchFamily="34" charset="-78"/>
            <a:cs typeface="Dubai Light" panose="020B0303030403030204" pitchFamily="34" charset="-78"/>
          </a:endParaRPr>
        </a:p>
      </dgm:t>
    </dgm:pt>
    <dgm:pt modelId="{17ACDBE8-8F06-432D-BE02-959E56BC5E69}" type="parTrans" cxnId="{8119616A-5997-4B40-BF4C-889F1AA343BA}">
      <dgm:prSet/>
      <dgm:spPr>
        <a:solidFill>
          <a:schemeClr val="accent1">
            <a:lumMod val="40000"/>
            <a:lumOff val="60000"/>
          </a:schemeClr>
        </a:solidFill>
      </dgm:spPr>
      <dgm:t>
        <a:bodyPr/>
        <a:lstStyle/>
        <a:p>
          <a:endParaRPr lang="en-US">
            <a:solidFill>
              <a:sysClr val="windowText" lastClr="000000"/>
            </a:solidFill>
          </a:endParaRPr>
        </a:p>
      </dgm:t>
    </dgm:pt>
    <dgm:pt modelId="{D2377975-BE46-4B3F-A733-075D28B885A6}" type="sibTrans" cxnId="{8119616A-5997-4B40-BF4C-889F1AA343BA}">
      <dgm:prSet/>
      <dgm:spPr/>
      <dgm:t>
        <a:bodyPr/>
        <a:lstStyle/>
        <a:p>
          <a:endParaRPr lang="en-US">
            <a:solidFill>
              <a:sysClr val="windowText" lastClr="000000"/>
            </a:solidFill>
          </a:endParaRPr>
        </a:p>
      </dgm:t>
    </dgm:pt>
    <dgm:pt modelId="{20BD3FC8-CDDF-48C9-9EE5-56C122C59394}" type="pres">
      <dgm:prSet presAssocID="{FC93E395-3FE8-4E16-A6F4-B66ACDF4C30C}" presName="diagram" presStyleCnt="0">
        <dgm:presLayoutVars>
          <dgm:chPref val="1"/>
          <dgm:dir val="rev"/>
          <dgm:animOne val="branch"/>
          <dgm:animLvl val="lvl"/>
          <dgm:resizeHandles val="exact"/>
        </dgm:presLayoutVars>
      </dgm:prSet>
      <dgm:spPr/>
      <dgm:t>
        <a:bodyPr/>
        <a:lstStyle/>
        <a:p>
          <a:endParaRPr lang="en-US"/>
        </a:p>
      </dgm:t>
    </dgm:pt>
    <dgm:pt modelId="{20F0153D-36EE-4A1D-988E-3400B891D29B}" type="pres">
      <dgm:prSet presAssocID="{BE10F43D-D359-47F9-9358-48197BD692BF}" presName="root1" presStyleCnt="0"/>
      <dgm:spPr/>
    </dgm:pt>
    <dgm:pt modelId="{4C5212CA-9EBB-4B7B-BFD6-0D16D543B0BF}" type="pres">
      <dgm:prSet presAssocID="{BE10F43D-D359-47F9-9358-48197BD692BF}" presName="LevelOneTextNode" presStyleLbl="node0" presStyleIdx="0" presStyleCnt="1">
        <dgm:presLayoutVars>
          <dgm:chPref val="3"/>
        </dgm:presLayoutVars>
      </dgm:prSet>
      <dgm:spPr/>
      <dgm:t>
        <a:bodyPr/>
        <a:lstStyle/>
        <a:p>
          <a:endParaRPr lang="en-US"/>
        </a:p>
      </dgm:t>
    </dgm:pt>
    <dgm:pt modelId="{00E1E348-E862-441A-9160-42F8546D87ED}" type="pres">
      <dgm:prSet presAssocID="{BE10F43D-D359-47F9-9358-48197BD692BF}" presName="level2hierChild" presStyleCnt="0"/>
      <dgm:spPr/>
    </dgm:pt>
    <dgm:pt modelId="{75AFC819-C248-449D-A082-985570CFCED2}" type="pres">
      <dgm:prSet presAssocID="{F7AC65F7-845C-417B-83C0-DFF2FD30E0E0}" presName="conn2-1" presStyleLbl="parChTrans1D2" presStyleIdx="0" presStyleCnt="2"/>
      <dgm:spPr/>
      <dgm:t>
        <a:bodyPr/>
        <a:lstStyle/>
        <a:p>
          <a:endParaRPr lang="en-US"/>
        </a:p>
      </dgm:t>
    </dgm:pt>
    <dgm:pt modelId="{229AB8C3-A6A7-4446-A00D-645EB0777A31}" type="pres">
      <dgm:prSet presAssocID="{F7AC65F7-845C-417B-83C0-DFF2FD30E0E0}" presName="connTx" presStyleLbl="parChTrans1D2" presStyleIdx="0" presStyleCnt="2"/>
      <dgm:spPr/>
      <dgm:t>
        <a:bodyPr/>
        <a:lstStyle/>
        <a:p>
          <a:endParaRPr lang="en-US"/>
        </a:p>
      </dgm:t>
    </dgm:pt>
    <dgm:pt modelId="{683CBD16-91A8-4571-83EE-D686B787FB57}" type="pres">
      <dgm:prSet presAssocID="{1DEF72DD-7404-4537-9B67-BD49434D6DA9}" presName="root2" presStyleCnt="0"/>
      <dgm:spPr/>
    </dgm:pt>
    <dgm:pt modelId="{E4DDE1D3-E000-4166-81CA-91426804F737}" type="pres">
      <dgm:prSet presAssocID="{1DEF72DD-7404-4537-9B67-BD49434D6DA9}" presName="LevelTwoTextNode" presStyleLbl="node2" presStyleIdx="0" presStyleCnt="2" custScaleX="136857">
        <dgm:presLayoutVars>
          <dgm:chPref val="3"/>
        </dgm:presLayoutVars>
      </dgm:prSet>
      <dgm:spPr/>
      <dgm:t>
        <a:bodyPr/>
        <a:lstStyle/>
        <a:p>
          <a:endParaRPr lang="en-US"/>
        </a:p>
      </dgm:t>
    </dgm:pt>
    <dgm:pt modelId="{3908D394-6342-4499-99DE-3131B108E913}" type="pres">
      <dgm:prSet presAssocID="{1DEF72DD-7404-4537-9B67-BD49434D6DA9}" presName="level3hierChild" presStyleCnt="0"/>
      <dgm:spPr/>
    </dgm:pt>
    <dgm:pt modelId="{D357E613-A366-49D7-8996-B0FB6A04A83E}" type="pres">
      <dgm:prSet presAssocID="{6636241C-5BCE-4E24-9BCF-A11B286D199C}" presName="conn2-1" presStyleLbl="parChTrans1D3" presStyleIdx="0" presStyleCnt="2"/>
      <dgm:spPr/>
      <dgm:t>
        <a:bodyPr/>
        <a:lstStyle/>
        <a:p>
          <a:endParaRPr lang="en-US"/>
        </a:p>
      </dgm:t>
    </dgm:pt>
    <dgm:pt modelId="{EF4CA708-B6ED-4FFC-80CF-CF0FDDCB8FC8}" type="pres">
      <dgm:prSet presAssocID="{6636241C-5BCE-4E24-9BCF-A11B286D199C}" presName="connTx" presStyleLbl="parChTrans1D3" presStyleIdx="0" presStyleCnt="2"/>
      <dgm:spPr/>
      <dgm:t>
        <a:bodyPr/>
        <a:lstStyle/>
        <a:p>
          <a:endParaRPr lang="en-US"/>
        </a:p>
      </dgm:t>
    </dgm:pt>
    <dgm:pt modelId="{EC0D90A5-241A-4677-A41C-42E49CAB288A}" type="pres">
      <dgm:prSet presAssocID="{0DECF405-680F-4983-9B19-5FB90BE2C074}" presName="root2" presStyleCnt="0"/>
      <dgm:spPr/>
    </dgm:pt>
    <dgm:pt modelId="{20577095-F5CC-4941-BEFD-A5D94EB7E523}" type="pres">
      <dgm:prSet presAssocID="{0DECF405-680F-4983-9B19-5FB90BE2C074}" presName="LevelTwoTextNode" presStyleLbl="node3" presStyleIdx="0" presStyleCnt="2" custScaleX="293618" custScaleY="185796">
        <dgm:presLayoutVars>
          <dgm:chPref val="3"/>
        </dgm:presLayoutVars>
      </dgm:prSet>
      <dgm:spPr/>
      <dgm:t>
        <a:bodyPr/>
        <a:lstStyle/>
        <a:p>
          <a:endParaRPr lang="en-US"/>
        </a:p>
      </dgm:t>
    </dgm:pt>
    <dgm:pt modelId="{CFE0C3CB-1DFB-41BE-B5B1-01251FFAB586}" type="pres">
      <dgm:prSet presAssocID="{0DECF405-680F-4983-9B19-5FB90BE2C074}" presName="level3hierChild" presStyleCnt="0"/>
      <dgm:spPr/>
    </dgm:pt>
    <dgm:pt modelId="{22FE4F7F-1898-4490-8A6A-5BB60AA1DBC1}" type="pres">
      <dgm:prSet presAssocID="{87C5BE9D-49DA-4C48-BF81-2991EE56A4FE}" presName="conn2-1" presStyleLbl="parChTrans1D4" presStyleIdx="0" presStyleCnt="8"/>
      <dgm:spPr/>
      <dgm:t>
        <a:bodyPr/>
        <a:lstStyle/>
        <a:p>
          <a:endParaRPr lang="en-US"/>
        </a:p>
      </dgm:t>
    </dgm:pt>
    <dgm:pt modelId="{BAA7C98F-6D9A-4A7E-89D7-F5D6778D131D}" type="pres">
      <dgm:prSet presAssocID="{87C5BE9D-49DA-4C48-BF81-2991EE56A4FE}" presName="connTx" presStyleLbl="parChTrans1D4" presStyleIdx="0" presStyleCnt="8"/>
      <dgm:spPr/>
      <dgm:t>
        <a:bodyPr/>
        <a:lstStyle/>
        <a:p>
          <a:endParaRPr lang="en-US"/>
        </a:p>
      </dgm:t>
    </dgm:pt>
    <dgm:pt modelId="{6E290C4F-7641-42D8-8B12-D8D454C86093}" type="pres">
      <dgm:prSet presAssocID="{0DB10674-BFC7-488A-86D2-01D515F7FF75}" presName="root2" presStyleCnt="0"/>
      <dgm:spPr/>
    </dgm:pt>
    <dgm:pt modelId="{89395020-8E80-4BE4-96DD-14F323F8E3C8}" type="pres">
      <dgm:prSet presAssocID="{0DB10674-BFC7-488A-86D2-01D515F7FF75}" presName="LevelTwoTextNode" presStyleLbl="node4" presStyleIdx="0" presStyleCnt="8" custScaleX="188572" custScaleY="64689">
        <dgm:presLayoutVars>
          <dgm:chPref val="3"/>
        </dgm:presLayoutVars>
      </dgm:prSet>
      <dgm:spPr>
        <a:prstGeom prst="roundRect">
          <a:avLst/>
        </a:prstGeom>
      </dgm:spPr>
      <dgm:t>
        <a:bodyPr/>
        <a:lstStyle/>
        <a:p>
          <a:endParaRPr lang="en-US"/>
        </a:p>
      </dgm:t>
    </dgm:pt>
    <dgm:pt modelId="{0B6C16D0-3542-4E8B-8C34-19A1780926F2}" type="pres">
      <dgm:prSet presAssocID="{0DB10674-BFC7-488A-86D2-01D515F7FF75}" presName="level3hierChild" presStyleCnt="0"/>
      <dgm:spPr/>
    </dgm:pt>
    <dgm:pt modelId="{E40C8BD1-0953-4FF4-AEC3-7624109BBB8F}" type="pres">
      <dgm:prSet presAssocID="{019CC4D1-F9B2-4172-BA1E-6B666B40EE5F}" presName="conn2-1" presStyleLbl="parChTrans1D4" presStyleIdx="1" presStyleCnt="8"/>
      <dgm:spPr/>
      <dgm:t>
        <a:bodyPr/>
        <a:lstStyle/>
        <a:p>
          <a:endParaRPr lang="en-US"/>
        </a:p>
      </dgm:t>
    </dgm:pt>
    <dgm:pt modelId="{17BAE606-85FC-44C8-ADAC-4BF1359576EE}" type="pres">
      <dgm:prSet presAssocID="{019CC4D1-F9B2-4172-BA1E-6B666B40EE5F}" presName="connTx" presStyleLbl="parChTrans1D4" presStyleIdx="1" presStyleCnt="8"/>
      <dgm:spPr/>
      <dgm:t>
        <a:bodyPr/>
        <a:lstStyle/>
        <a:p>
          <a:endParaRPr lang="en-US"/>
        </a:p>
      </dgm:t>
    </dgm:pt>
    <dgm:pt modelId="{270A8805-EEBD-4888-A1E3-686027C0D6A7}" type="pres">
      <dgm:prSet presAssocID="{9E6F30DF-A56E-4072-8CCC-C8CFACE49F9E}" presName="root2" presStyleCnt="0"/>
      <dgm:spPr/>
    </dgm:pt>
    <dgm:pt modelId="{BACD070E-A85B-4F56-91D0-29A0F808E904}" type="pres">
      <dgm:prSet presAssocID="{9E6F30DF-A56E-4072-8CCC-C8CFACE49F9E}" presName="LevelTwoTextNode" presStyleLbl="node4" presStyleIdx="1" presStyleCnt="8" custScaleX="188572" custScaleY="64689">
        <dgm:presLayoutVars>
          <dgm:chPref val="3"/>
        </dgm:presLayoutVars>
      </dgm:prSet>
      <dgm:spPr>
        <a:prstGeom prst="roundRect">
          <a:avLst/>
        </a:prstGeom>
      </dgm:spPr>
      <dgm:t>
        <a:bodyPr/>
        <a:lstStyle/>
        <a:p>
          <a:endParaRPr lang="en-US"/>
        </a:p>
      </dgm:t>
    </dgm:pt>
    <dgm:pt modelId="{0BB238D2-1CE1-4D53-8220-CF7FC78CE0E2}" type="pres">
      <dgm:prSet presAssocID="{9E6F30DF-A56E-4072-8CCC-C8CFACE49F9E}" presName="level3hierChild" presStyleCnt="0"/>
      <dgm:spPr/>
    </dgm:pt>
    <dgm:pt modelId="{26013062-ABAE-4301-9578-BAC4742FB8B8}" type="pres">
      <dgm:prSet presAssocID="{888DD1E6-3A3A-4FE6-905F-07C97B172794}" presName="conn2-1" presStyleLbl="parChTrans1D4" presStyleIdx="2" presStyleCnt="8"/>
      <dgm:spPr/>
      <dgm:t>
        <a:bodyPr/>
        <a:lstStyle/>
        <a:p>
          <a:endParaRPr lang="en-US"/>
        </a:p>
      </dgm:t>
    </dgm:pt>
    <dgm:pt modelId="{1E8C6D27-82B4-4C38-B04F-804BDC2E0FF2}" type="pres">
      <dgm:prSet presAssocID="{888DD1E6-3A3A-4FE6-905F-07C97B172794}" presName="connTx" presStyleLbl="parChTrans1D4" presStyleIdx="2" presStyleCnt="8"/>
      <dgm:spPr/>
      <dgm:t>
        <a:bodyPr/>
        <a:lstStyle/>
        <a:p>
          <a:endParaRPr lang="en-US"/>
        </a:p>
      </dgm:t>
    </dgm:pt>
    <dgm:pt modelId="{AABD6B95-484D-46A2-A648-66FDFFF39A4E}" type="pres">
      <dgm:prSet presAssocID="{00A8B24C-C0EE-48EB-BBF7-1A58545D7CE4}" presName="root2" presStyleCnt="0"/>
      <dgm:spPr/>
    </dgm:pt>
    <dgm:pt modelId="{8ED2B966-B289-4425-928F-A94EA4D2A452}" type="pres">
      <dgm:prSet presAssocID="{00A8B24C-C0EE-48EB-BBF7-1A58545D7CE4}" presName="LevelTwoTextNode" presStyleLbl="node4" presStyleIdx="2" presStyleCnt="8" custScaleX="188572" custScaleY="64689">
        <dgm:presLayoutVars>
          <dgm:chPref val="3"/>
        </dgm:presLayoutVars>
      </dgm:prSet>
      <dgm:spPr>
        <a:prstGeom prst="roundRect">
          <a:avLst/>
        </a:prstGeom>
      </dgm:spPr>
      <dgm:t>
        <a:bodyPr/>
        <a:lstStyle/>
        <a:p>
          <a:endParaRPr lang="en-US"/>
        </a:p>
      </dgm:t>
    </dgm:pt>
    <dgm:pt modelId="{A6654D01-6DE9-4E75-AE67-F096F3C1DC28}" type="pres">
      <dgm:prSet presAssocID="{00A8B24C-C0EE-48EB-BBF7-1A58545D7CE4}" presName="level3hierChild" presStyleCnt="0"/>
      <dgm:spPr/>
    </dgm:pt>
    <dgm:pt modelId="{6A9FCBC7-EE73-4584-8526-08F8225D57D6}" type="pres">
      <dgm:prSet presAssocID="{D596B670-77C7-4ED4-8551-AEC5347F6A1F}" presName="conn2-1" presStyleLbl="parChTrans1D4" presStyleIdx="3" presStyleCnt="8"/>
      <dgm:spPr/>
      <dgm:t>
        <a:bodyPr/>
        <a:lstStyle/>
        <a:p>
          <a:endParaRPr lang="en-US"/>
        </a:p>
      </dgm:t>
    </dgm:pt>
    <dgm:pt modelId="{4B304FCE-0ECD-4E0D-AA53-801B78884D72}" type="pres">
      <dgm:prSet presAssocID="{D596B670-77C7-4ED4-8551-AEC5347F6A1F}" presName="connTx" presStyleLbl="parChTrans1D4" presStyleIdx="3" presStyleCnt="8"/>
      <dgm:spPr/>
      <dgm:t>
        <a:bodyPr/>
        <a:lstStyle/>
        <a:p>
          <a:endParaRPr lang="en-US"/>
        </a:p>
      </dgm:t>
    </dgm:pt>
    <dgm:pt modelId="{E3AB7B6D-5990-453F-AFC6-422F68A87CBB}" type="pres">
      <dgm:prSet presAssocID="{A9757ABD-74D4-4683-9CBB-23682D923EA3}" presName="root2" presStyleCnt="0"/>
      <dgm:spPr/>
    </dgm:pt>
    <dgm:pt modelId="{09929D1F-4F88-4BFD-A612-6516D62FA255}" type="pres">
      <dgm:prSet presAssocID="{A9757ABD-74D4-4683-9CBB-23682D923EA3}" presName="LevelTwoTextNode" presStyleLbl="node4" presStyleIdx="3" presStyleCnt="8" custScaleX="188572" custScaleY="64689">
        <dgm:presLayoutVars>
          <dgm:chPref val="3"/>
        </dgm:presLayoutVars>
      </dgm:prSet>
      <dgm:spPr>
        <a:prstGeom prst="roundRect">
          <a:avLst/>
        </a:prstGeom>
      </dgm:spPr>
      <dgm:t>
        <a:bodyPr/>
        <a:lstStyle/>
        <a:p>
          <a:endParaRPr lang="en-US"/>
        </a:p>
      </dgm:t>
    </dgm:pt>
    <dgm:pt modelId="{1DACDCCB-E535-47AA-BB70-693A2126A43A}" type="pres">
      <dgm:prSet presAssocID="{A9757ABD-74D4-4683-9CBB-23682D923EA3}" presName="level3hierChild" presStyleCnt="0"/>
      <dgm:spPr/>
    </dgm:pt>
    <dgm:pt modelId="{DD696DBF-F873-482F-9A03-AF5E53E62AA7}" type="pres">
      <dgm:prSet presAssocID="{563C41A4-8D7D-414B-84D0-9E72874FDBA6}" presName="conn2-1" presStyleLbl="parChTrans1D2" presStyleIdx="1" presStyleCnt="2"/>
      <dgm:spPr/>
      <dgm:t>
        <a:bodyPr/>
        <a:lstStyle/>
        <a:p>
          <a:endParaRPr lang="en-US"/>
        </a:p>
      </dgm:t>
    </dgm:pt>
    <dgm:pt modelId="{34161A0C-AEAB-4CBA-82A2-EBBC38BB33CA}" type="pres">
      <dgm:prSet presAssocID="{563C41A4-8D7D-414B-84D0-9E72874FDBA6}" presName="connTx" presStyleLbl="parChTrans1D2" presStyleIdx="1" presStyleCnt="2"/>
      <dgm:spPr/>
      <dgm:t>
        <a:bodyPr/>
        <a:lstStyle/>
        <a:p>
          <a:endParaRPr lang="en-US"/>
        </a:p>
      </dgm:t>
    </dgm:pt>
    <dgm:pt modelId="{0A3A9329-5428-4D76-A0ED-81DEAC565FD2}" type="pres">
      <dgm:prSet presAssocID="{54B4737F-022E-40AA-929B-B56994DC9DE2}" presName="root2" presStyleCnt="0"/>
      <dgm:spPr/>
    </dgm:pt>
    <dgm:pt modelId="{3AA1A266-0457-47D7-89FE-3C2550FBD99B}" type="pres">
      <dgm:prSet presAssocID="{54B4737F-022E-40AA-929B-B56994DC9DE2}" presName="LevelTwoTextNode" presStyleLbl="node2" presStyleIdx="1" presStyleCnt="2" custScaleX="136857">
        <dgm:presLayoutVars>
          <dgm:chPref val="3"/>
        </dgm:presLayoutVars>
      </dgm:prSet>
      <dgm:spPr/>
      <dgm:t>
        <a:bodyPr/>
        <a:lstStyle/>
        <a:p>
          <a:endParaRPr lang="en-US"/>
        </a:p>
      </dgm:t>
    </dgm:pt>
    <dgm:pt modelId="{4F7B4084-FEE3-4C91-9237-437EE0A3FA82}" type="pres">
      <dgm:prSet presAssocID="{54B4737F-022E-40AA-929B-B56994DC9DE2}" presName="level3hierChild" presStyleCnt="0"/>
      <dgm:spPr/>
    </dgm:pt>
    <dgm:pt modelId="{CA4942E6-B163-4F86-A0BE-42610FDFB244}" type="pres">
      <dgm:prSet presAssocID="{59E79D35-4C78-494B-8CBC-02927A647AC5}" presName="conn2-1" presStyleLbl="parChTrans1D3" presStyleIdx="1" presStyleCnt="2"/>
      <dgm:spPr/>
      <dgm:t>
        <a:bodyPr/>
        <a:lstStyle/>
        <a:p>
          <a:endParaRPr lang="en-US"/>
        </a:p>
      </dgm:t>
    </dgm:pt>
    <dgm:pt modelId="{E48D60FB-5844-45C2-A4D4-DEC04E041F66}" type="pres">
      <dgm:prSet presAssocID="{59E79D35-4C78-494B-8CBC-02927A647AC5}" presName="connTx" presStyleLbl="parChTrans1D3" presStyleIdx="1" presStyleCnt="2"/>
      <dgm:spPr/>
      <dgm:t>
        <a:bodyPr/>
        <a:lstStyle/>
        <a:p>
          <a:endParaRPr lang="en-US"/>
        </a:p>
      </dgm:t>
    </dgm:pt>
    <dgm:pt modelId="{A56F3017-600A-4CD8-B5F2-E863CDBC020A}" type="pres">
      <dgm:prSet presAssocID="{0CC2B9EE-9DD8-4790-B2C1-070733E732B9}" presName="root2" presStyleCnt="0"/>
      <dgm:spPr/>
    </dgm:pt>
    <dgm:pt modelId="{C68DA314-87CA-4AD2-9FE7-C9298CA8B652}" type="pres">
      <dgm:prSet presAssocID="{0CC2B9EE-9DD8-4790-B2C1-070733E732B9}" presName="LevelTwoTextNode" presStyleLbl="node3" presStyleIdx="1" presStyleCnt="2" custScaleX="293618" custScaleY="190933">
        <dgm:presLayoutVars>
          <dgm:chPref val="3"/>
        </dgm:presLayoutVars>
      </dgm:prSet>
      <dgm:spPr/>
      <dgm:t>
        <a:bodyPr/>
        <a:lstStyle/>
        <a:p>
          <a:endParaRPr lang="en-US"/>
        </a:p>
      </dgm:t>
    </dgm:pt>
    <dgm:pt modelId="{1C2D9B62-338F-40B3-A905-AA93086AFA7A}" type="pres">
      <dgm:prSet presAssocID="{0CC2B9EE-9DD8-4790-B2C1-070733E732B9}" presName="level3hierChild" presStyleCnt="0"/>
      <dgm:spPr/>
    </dgm:pt>
    <dgm:pt modelId="{DC5E22A3-4F5D-4107-B422-15D128FD283C}" type="pres">
      <dgm:prSet presAssocID="{B2CBB964-1C11-421B-9FA9-7B678FCFCFB4}" presName="conn2-1" presStyleLbl="parChTrans1D4" presStyleIdx="4" presStyleCnt="8"/>
      <dgm:spPr/>
      <dgm:t>
        <a:bodyPr/>
        <a:lstStyle/>
        <a:p>
          <a:endParaRPr lang="en-US"/>
        </a:p>
      </dgm:t>
    </dgm:pt>
    <dgm:pt modelId="{7E188F8A-FBCA-463D-9B50-1423498408CF}" type="pres">
      <dgm:prSet presAssocID="{B2CBB964-1C11-421B-9FA9-7B678FCFCFB4}" presName="connTx" presStyleLbl="parChTrans1D4" presStyleIdx="4" presStyleCnt="8"/>
      <dgm:spPr/>
      <dgm:t>
        <a:bodyPr/>
        <a:lstStyle/>
        <a:p>
          <a:endParaRPr lang="en-US"/>
        </a:p>
      </dgm:t>
    </dgm:pt>
    <dgm:pt modelId="{54E395BF-FA92-479C-9484-D835B2ED973B}" type="pres">
      <dgm:prSet presAssocID="{D6BED255-7403-44E4-BF22-A7F507A435E8}" presName="root2" presStyleCnt="0"/>
      <dgm:spPr/>
    </dgm:pt>
    <dgm:pt modelId="{F8A01F7A-AFD6-4FB2-A6AF-8B2435088BA5}" type="pres">
      <dgm:prSet presAssocID="{D6BED255-7403-44E4-BF22-A7F507A435E8}" presName="LevelTwoTextNode" presStyleLbl="node4" presStyleIdx="4" presStyleCnt="8" custScaleX="188572" custScaleY="64689">
        <dgm:presLayoutVars>
          <dgm:chPref val="3"/>
        </dgm:presLayoutVars>
      </dgm:prSet>
      <dgm:spPr>
        <a:prstGeom prst="roundRect">
          <a:avLst/>
        </a:prstGeom>
      </dgm:spPr>
      <dgm:t>
        <a:bodyPr/>
        <a:lstStyle/>
        <a:p>
          <a:endParaRPr lang="en-US"/>
        </a:p>
      </dgm:t>
    </dgm:pt>
    <dgm:pt modelId="{7B815722-C8C3-4DE6-9751-D9466FF5EBA1}" type="pres">
      <dgm:prSet presAssocID="{D6BED255-7403-44E4-BF22-A7F507A435E8}" presName="level3hierChild" presStyleCnt="0"/>
      <dgm:spPr/>
    </dgm:pt>
    <dgm:pt modelId="{75C8ED45-C1F5-4B42-8F58-B38A06D3B319}" type="pres">
      <dgm:prSet presAssocID="{35A5B663-3A86-4DC4-A105-0838CA687CC1}" presName="conn2-1" presStyleLbl="parChTrans1D4" presStyleIdx="5" presStyleCnt="8"/>
      <dgm:spPr/>
      <dgm:t>
        <a:bodyPr/>
        <a:lstStyle/>
        <a:p>
          <a:endParaRPr lang="en-US"/>
        </a:p>
      </dgm:t>
    </dgm:pt>
    <dgm:pt modelId="{70257928-328C-49CD-A540-1277A844CF32}" type="pres">
      <dgm:prSet presAssocID="{35A5B663-3A86-4DC4-A105-0838CA687CC1}" presName="connTx" presStyleLbl="parChTrans1D4" presStyleIdx="5" presStyleCnt="8"/>
      <dgm:spPr/>
      <dgm:t>
        <a:bodyPr/>
        <a:lstStyle/>
        <a:p>
          <a:endParaRPr lang="en-US"/>
        </a:p>
      </dgm:t>
    </dgm:pt>
    <dgm:pt modelId="{20CA98AC-315E-49B8-B28B-CB7AAD9FEB88}" type="pres">
      <dgm:prSet presAssocID="{6E45246E-9271-4DDA-9FD4-2165D27E5A21}" presName="root2" presStyleCnt="0"/>
      <dgm:spPr/>
    </dgm:pt>
    <dgm:pt modelId="{504B39C1-5688-4CA1-A140-0D950709A2D1}" type="pres">
      <dgm:prSet presAssocID="{6E45246E-9271-4DDA-9FD4-2165D27E5A21}" presName="LevelTwoTextNode" presStyleLbl="node4" presStyleIdx="5" presStyleCnt="8" custScaleX="188572" custScaleY="64689">
        <dgm:presLayoutVars>
          <dgm:chPref val="3"/>
        </dgm:presLayoutVars>
      </dgm:prSet>
      <dgm:spPr>
        <a:prstGeom prst="roundRect">
          <a:avLst/>
        </a:prstGeom>
      </dgm:spPr>
      <dgm:t>
        <a:bodyPr/>
        <a:lstStyle/>
        <a:p>
          <a:endParaRPr lang="en-US"/>
        </a:p>
      </dgm:t>
    </dgm:pt>
    <dgm:pt modelId="{7F3EE578-BC4A-4DA0-AAC8-CA582DA38343}" type="pres">
      <dgm:prSet presAssocID="{6E45246E-9271-4DDA-9FD4-2165D27E5A21}" presName="level3hierChild" presStyleCnt="0"/>
      <dgm:spPr/>
    </dgm:pt>
    <dgm:pt modelId="{F120FAA4-8FCC-46D6-B25F-543413728754}" type="pres">
      <dgm:prSet presAssocID="{D197A127-D22B-41C9-BF54-64FB9CCA5E89}" presName="conn2-1" presStyleLbl="parChTrans1D4" presStyleIdx="6" presStyleCnt="8"/>
      <dgm:spPr/>
      <dgm:t>
        <a:bodyPr/>
        <a:lstStyle/>
        <a:p>
          <a:endParaRPr lang="en-US"/>
        </a:p>
      </dgm:t>
    </dgm:pt>
    <dgm:pt modelId="{662572DD-E763-4ABE-8D67-D92E7F26470E}" type="pres">
      <dgm:prSet presAssocID="{D197A127-D22B-41C9-BF54-64FB9CCA5E89}" presName="connTx" presStyleLbl="parChTrans1D4" presStyleIdx="6" presStyleCnt="8"/>
      <dgm:spPr/>
      <dgm:t>
        <a:bodyPr/>
        <a:lstStyle/>
        <a:p>
          <a:endParaRPr lang="en-US"/>
        </a:p>
      </dgm:t>
    </dgm:pt>
    <dgm:pt modelId="{BF212C37-B678-495E-BDCF-EA365F3F3502}" type="pres">
      <dgm:prSet presAssocID="{43E891CB-02AB-49E6-B253-33BBDB5BDA4F}" presName="root2" presStyleCnt="0"/>
      <dgm:spPr/>
    </dgm:pt>
    <dgm:pt modelId="{557FC868-D118-4C2B-A8CE-ADA071BA9031}" type="pres">
      <dgm:prSet presAssocID="{43E891CB-02AB-49E6-B253-33BBDB5BDA4F}" presName="LevelTwoTextNode" presStyleLbl="node4" presStyleIdx="6" presStyleCnt="8" custScaleX="188572" custScaleY="64689">
        <dgm:presLayoutVars>
          <dgm:chPref val="3"/>
        </dgm:presLayoutVars>
      </dgm:prSet>
      <dgm:spPr>
        <a:prstGeom prst="roundRect">
          <a:avLst/>
        </a:prstGeom>
      </dgm:spPr>
      <dgm:t>
        <a:bodyPr/>
        <a:lstStyle/>
        <a:p>
          <a:endParaRPr lang="en-US"/>
        </a:p>
      </dgm:t>
    </dgm:pt>
    <dgm:pt modelId="{6FE18A70-C96C-4896-992E-2BC9144572AB}" type="pres">
      <dgm:prSet presAssocID="{43E891CB-02AB-49E6-B253-33BBDB5BDA4F}" presName="level3hierChild" presStyleCnt="0"/>
      <dgm:spPr/>
    </dgm:pt>
    <dgm:pt modelId="{175DD7D5-818C-47BF-BDB7-5ADE616DD341}" type="pres">
      <dgm:prSet presAssocID="{17ACDBE8-8F06-432D-BE02-959E56BC5E69}" presName="conn2-1" presStyleLbl="parChTrans1D4" presStyleIdx="7" presStyleCnt="8"/>
      <dgm:spPr/>
      <dgm:t>
        <a:bodyPr/>
        <a:lstStyle/>
        <a:p>
          <a:endParaRPr lang="en-US"/>
        </a:p>
      </dgm:t>
    </dgm:pt>
    <dgm:pt modelId="{F3CCC6D7-541C-48E3-8397-619A32BD455F}" type="pres">
      <dgm:prSet presAssocID="{17ACDBE8-8F06-432D-BE02-959E56BC5E69}" presName="connTx" presStyleLbl="parChTrans1D4" presStyleIdx="7" presStyleCnt="8"/>
      <dgm:spPr/>
      <dgm:t>
        <a:bodyPr/>
        <a:lstStyle/>
        <a:p>
          <a:endParaRPr lang="en-US"/>
        </a:p>
      </dgm:t>
    </dgm:pt>
    <dgm:pt modelId="{7A5D71A0-D25D-4EC2-AEA2-63861B4F5329}" type="pres">
      <dgm:prSet presAssocID="{54C73E61-2156-451E-AC6B-CEDC1812E3BF}" presName="root2" presStyleCnt="0"/>
      <dgm:spPr/>
    </dgm:pt>
    <dgm:pt modelId="{5D5F394D-1B8C-47B6-B07B-0917533F5298}" type="pres">
      <dgm:prSet presAssocID="{54C73E61-2156-451E-AC6B-CEDC1812E3BF}" presName="LevelTwoTextNode" presStyleLbl="node4" presStyleIdx="7" presStyleCnt="8" custScaleX="188572" custScaleY="63945">
        <dgm:presLayoutVars>
          <dgm:chPref val="3"/>
        </dgm:presLayoutVars>
      </dgm:prSet>
      <dgm:spPr>
        <a:prstGeom prst="roundRect">
          <a:avLst/>
        </a:prstGeom>
      </dgm:spPr>
      <dgm:t>
        <a:bodyPr/>
        <a:lstStyle/>
        <a:p>
          <a:endParaRPr lang="en-US"/>
        </a:p>
      </dgm:t>
    </dgm:pt>
    <dgm:pt modelId="{6C99CF40-A5E3-4F62-82A4-E0A94A88EEBA}" type="pres">
      <dgm:prSet presAssocID="{54C73E61-2156-451E-AC6B-CEDC1812E3BF}" presName="level3hierChild" presStyleCnt="0"/>
      <dgm:spPr/>
    </dgm:pt>
  </dgm:ptLst>
  <dgm:cxnLst>
    <dgm:cxn modelId="{406AB443-EC85-4D44-8DBB-73D923559BE8}" type="presOf" srcId="{17ACDBE8-8F06-432D-BE02-959E56BC5E69}" destId="{175DD7D5-818C-47BF-BDB7-5ADE616DD341}" srcOrd="0" destOrd="0" presId="urn:microsoft.com/office/officeart/2005/8/layout/hierarchy2"/>
    <dgm:cxn modelId="{0721B2A6-F53E-41EF-8E47-E60048624A26}" type="presOf" srcId="{43E891CB-02AB-49E6-B253-33BBDB5BDA4F}" destId="{557FC868-D118-4C2B-A8CE-ADA071BA9031}" srcOrd="0" destOrd="0" presId="urn:microsoft.com/office/officeart/2005/8/layout/hierarchy2"/>
    <dgm:cxn modelId="{551CBD08-860A-4CDD-B81E-27122AB2D69D}" type="presOf" srcId="{54C73E61-2156-451E-AC6B-CEDC1812E3BF}" destId="{5D5F394D-1B8C-47B6-B07B-0917533F5298}" srcOrd="0" destOrd="0" presId="urn:microsoft.com/office/officeart/2005/8/layout/hierarchy2"/>
    <dgm:cxn modelId="{F56F4A40-CF56-4089-AB33-BE0C747682CB}" srcId="{0CC2B9EE-9DD8-4790-B2C1-070733E732B9}" destId="{6E45246E-9271-4DDA-9FD4-2165D27E5A21}" srcOrd="1" destOrd="0" parTransId="{35A5B663-3A86-4DC4-A105-0838CA687CC1}" sibTransId="{0A0CF789-C643-440A-BE08-502BC4996E73}"/>
    <dgm:cxn modelId="{FB3C1A15-5464-4115-B527-D13554B6EE79}" type="presOf" srcId="{D596B670-77C7-4ED4-8551-AEC5347F6A1F}" destId="{4B304FCE-0ECD-4E0D-AA53-801B78884D72}" srcOrd="1" destOrd="0" presId="urn:microsoft.com/office/officeart/2005/8/layout/hierarchy2"/>
    <dgm:cxn modelId="{27598A6F-1593-4458-97DC-24D8518F02B6}" srcId="{0CC2B9EE-9DD8-4790-B2C1-070733E732B9}" destId="{D6BED255-7403-44E4-BF22-A7F507A435E8}" srcOrd="0" destOrd="0" parTransId="{B2CBB964-1C11-421B-9FA9-7B678FCFCFB4}" sibTransId="{41D23152-B178-4BFB-B7FC-12F8D4A610D9}"/>
    <dgm:cxn modelId="{53564AA4-3114-4BCB-83EE-D443814C98FE}" type="presOf" srcId="{1DEF72DD-7404-4537-9B67-BD49434D6DA9}" destId="{E4DDE1D3-E000-4166-81CA-91426804F737}" srcOrd="0" destOrd="0" presId="urn:microsoft.com/office/officeart/2005/8/layout/hierarchy2"/>
    <dgm:cxn modelId="{2D6F50DA-E731-4FA0-A9B7-B56952F498B8}" srcId="{BE10F43D-D359-47F9-9358-48197BD692BF}" destId="{1DEF72DD-7404-4537-9B67-BD49434D6DA9}" srcOrd="0" destOrd="0" parTransId="{F7AC65F7-845C-417B-83C0-DFF2FD30E0E0}" sibTransId="{3CDB6714-C218-4192-8EFC-C813BDCCBAC0}"/>
    <dgm:cxn modelId="{E66FA5A0-DB73-4781-A026-FAB107F00B4C}" srcId="{0DECF405-680F-4983-9B19-5FB90BE2C074}" destId="{9E6F30DF-A56E-4072-8CCC-C8CFACE49F9E}" srcOrd="1" destOrd="0" parTransId="{019CC4D1-F9B2-4172-BA1E-6B666B40EE5F}" sibTransId="{B9B8923D-02D8-45E2-9576-E2F5F570A565}"/>
    <dgm:cxn modelId="{24E0ACE5-67FB-43A1-A31A-AABED25A59C1}" srcId="{0DECF405-680F-4983-9B19-5FB90BE2C074}" destId="{00A8B24C-C0EE-48EB-BBF7-1A58545D7CE4}" srcOrd="2" destOrd="0" parTransId="{888DD1E6-3A3A-4FE6-905F-07C97B172794}" sibTransId="{CD577D9C-BD07-48DF-9907-9F65C89E7703}"/>
    <dgm:cxn modelId="{E3883DBF-0F81-4105-A4FB-19D695EDD984}" type="presOf" srcId="{54B4737F-022E-40AA-929B-B56994DC9DE2}" destId="{3AA1A266-0457-47D7-89FE-3C2550FBD99B}" srcOrd="0" destOrd="0" presId="urn:microsoft.com/office/officeart/2005/8/layout/hierarchy2"/>
    <dgm:cxn modelId="{CC2F4B6C-D6CB-4C85-8B75-D4F0E9696241}" srcId="{1DEF72DD-7404-4537-9B67-BD49434D6DA9}" destId="{0DECF405-680F-4983-9B19-5FB90BE2C074}" srcOrd="0" destOrd="0" parTransId="{6636241C-5BCE-4E24-9BCF-A11B286D199C}" sibTransId="{B24DDA42-0689-4E90-84C3-41C77F9F4ED9}"/>
    <dgm:cxn modelId="{10BF230C-5574-45C6-89A2-DBD43E180995}" srcId="{BE10F43D-D359-47F9-9358-48197BD692BF}" destId="{54B4737F-022E-40AA-929B-B56994DC9DE2}" srcOrd="1" destOrd="0" parTransId="{563C41A4-8D7D-414B-84D0-9E72874FDBA6}" sibTransId="{5962ED9E-72C9-4948-A981-9D97D47A99D0}"/>
    <dgm:cxn modelId="{9FC262D4-CB9A-41A6-A104-F8633323476D}" type="presOf" srcId="{D6BED255-7403-44E4-BF22-A7F507A435E8}" destId="{F8A01F7A-AFD6-4FB2-A6AF-8B2435088BA5}" srcOrd="0" destOrd="0" presId="urn:microsoft.com/office/officeart/2005/8/layout/hierarchy2"/>
    <dgm:cxn modelId="{B7C28AB8-CC3D-4396-9E71-28BF0A70C514}" srcId="{54B4737F-022E-40AA-929B-B56994DC9DE2}" destId="{0CC2B9EE-9DD8-4790-B2C1-070733E732B9}" srcOrd="0" destOrd="0" parTransId="{59E79D35-4C78-494B-8CBC-02927A647AC5}" sibTransId="{170272EE-348C-4152-8920-ADFB267AD982}"/>
    <dgm:cxn modelId="{3C98C3B5-6E5B-49C6-8FAC-AD70F4246A3B}" type="presOf" srcId="{35A5B663-3A86-4DC4-A105-0838CA687CC1}" destId="{70257928-328C-49CD-A540-1277A844CF32}" srcOrd="1" destOrd="0" presId="urn:microsoft.com/office/officeart/2005/8/layout/hierarchy2"/>
    <dgm:cxn modelId="{AA0E0354-CE46-494D-9E93-1F0DA2FF536C}" type="presOf" srcId="{B2CBB964-1C11-421B-9FA9-7B678FCFCFB4}" destId="{DC5E22A3-4F5D-4107-B422-15D128FD283C}" srcOrd="0" destOrd="0" presId="urn:microsoft.com/office/officeart/2005/8/layout/hierarchy2"/>
    <dgm:cxn modelId="{5C686DAC-A9E0-4BCB-90ED-B7CC054CB10A}" srcId="{0CC2B9EE-9DD8-4790-B2C1-070733E732B9}" destId="{43E891CB-02AB-49E6-B253-33BBDB5BDA4F}" srcOrd="2" destOrd="0" parTransId="{D197A127-D22B-41C9-BF54-64FB9CCA5E89}" sibTransId="{82F25DA0-5A76-4CE1-B683-9B4F21CBAE65}"/>
    <dgm:cxn modelId="{EF26E9CF-052F-41DF-8837-38D9E79D618A}" type="presOf" srcId="{B2CBB964-1C11-421B-9FA9-7B678FCFCFB4}" destId="{7E188F8A-FBCA-463D-9B50-1423498408CF}" srcOrd="1" destOrd="0" presId="urn:microsoft.com/office/officeart/2005/8/layout/hierarchy2"/>
    <dgm:cxn modelId="{C2FB5507-01D5-41AC-987B-D242ED81FB30}" type="presOf" srcId="{019CC4D1-F9B2-4172-BA1E-6B666B40EE5F}" destId="{E40C8BD1-0953-4FF4-AEC3-7624109BBB8F}" srcOrd="0" destOrd="0" presId="urn:microsoft.com/office/officeart/2005/8/layout/hierarchy2"/>
    <dgm:cxn modelId="{389ADFC7-769F-4849-BFA2-0ADED5A9E49A}" type="presOf" srcId="{9E6F30DF-A56E-4072-8CCC-C8CFACE49F9E}" destId="{BACD070E-A85B-4F56-91D0-29A0F808E904}" srcOrd="0" destOrd="0" presId="urn:microsoft.com/office/officeart/2005/8/layout/hierarchy2"/>
    <dgm:cxn modelId="{4D59D753-0743-4728-B528-E1509FCFAB24}" srcId="{0DECF405-680F-4983-9B19-5FB90BE2C074}" destId="{0DB10674-BFC7-488A-86D2-01D515F7FF75}" srcOrd="0" destOrd="0" parTransId="{87C5BE9D-49DA-4C48-BF81-2991EE56A4FE}" sibTransId="{92AE57C3-724B-4A91-8DCD-AAEB56C65AB0}"/>
    <dgm:cxn modelId="{140D4118-D719-465E-AFAF-D17313FC19FA}" type="presOf" srcId="{0DECF405-680F-4983-9B19-5FB90BE2C074}" destId="{20577095-F5CC-4941-BEFD-A5D94EB7E523}" srcOrd="0" destOrd="0" presId="urn:microsoft.com/office/officeart/2005/8/layout/hierarchy2"/>
    <dgm:cxn modelId="{912DA4A1-5613-45B6-A874-1E57ECE8BC9E}" type="presOf" srcId="{59E79D35-4C78-494B-8CBC-02927A647AC5}" destId="{E48D60FB-5844-45C2-A4D4-DEC04E041F66}" srcOrd="1" destOrd="0" presId="urn:microsoft.com/office/officeart/2005/8/layout/hierarchy2"/>
    <dgm:cxn modelId="{E32FC6CE-FEFA-4F7A-93A8-0ED25E17B982}" type="presOf" srcId="{0DB10674-BFC7-488A-86D2-01D515F7FF75}" destId="{89395020-8E80-4BE4-96DD-14F323F8E3C8}" srcOrd="0" destOrd="0" presId="urn:microsoft.com/office/officeart/2005/8/layout/hierarchy2"/>
    <dgm:cxn modelId="{E596BFAF-DDBD-49B5-BCD8-AA726B3BEDA8}" type="presOf" srcId="{563C41A4-8D7D-414B-84D0-9E72874FDBA6}" destId="{DD696DBF-F873-482F-9A03-AF5E53E62AA7}" srcOrd="0" destOrd="0" presId="urn:microsoft.com/office/officeart/2005/8/layout/hierarchy2"/>
    <dgm:cxn modelId="{BC08C91D-E2F5-4B73-B068-1AD5EEA75524}" type="presOf" srcId="{87C5BE9D-49DA-4C48-BF81-2991EE56A4FE}" destId="{22FE4F7F-1898-4490-8A6A-5BB60AA1DBC1}" srcOrd="0" destOrd="0" presId="urn:microsoft.com/office/officeart/2005/8/layout/hierarchy2"/>
    <dgm:cxn modelId="{D29314F4-EBDA-4BDC-93F2-A3D14081CEC9}" type="presOf" srcId="{17ACDBE8-8F06-432D-BE02-959E56BC5E69}" destId="{F3CCC6D7-541C-48E3-8397-619A32BD455F}" srcOrd="1" destOrd="0" presId="urn:microsoft.com/office/officeart/2005/8/layout/hierarchy2"/>
    <dgm:cxn modelId="{76C855FD-F08D-4091-BAF9-B0A6B0C5AE87}" type="presOf" srcId="{888DD1E6-3A3A-4FE6-905F-07C97B172794}" destId="{26013062-ABAE-4301-9578-BAC4742FB8B8}" srcOrd="0" destOrd="0" presId="urn:microsoft.com/office/officeart/2005/8/layout/hierarchy2"/>
    <dgm:cxn modelId="{46DFB95B-FCCB-4BF7-8033-FE96273A743D}" type="presOf" srcId="{BE10F43D-D359-47F9-9358-48197BD692BF}" destId="{4C5212CA-9EBB-4B7B-BFD6-0D16D543B0BF}" srcOrd="0" destOrd="0" presId="urn:microsoft.com/office/officeart/2005/8/layout/hierarchy2"/>
    <dgm:cxn modelId="{3E6A0EB5-00DC-4380-8E5E-AA3D40F7EE15}" type="presOf" srcId="{019CC4D1-F9B2-4172-BA1E-6B666B40EE5F}" destId="{17BAE606-85FC-44C8-ADAC-4BF1359576EE}" srcOrd="1" destOrd="0" presId="urn:microsoft.com/office/officeart/2005/8/layout/hierarchy2"/>
    <dgm:cxn modelId="{3FBE17DC-28AF-4782-B473-0FC634C82C87}" type="presOf" srcId="{0CC2B9EE-9DD8-4790-B2C1-070733E732B9}" destId="{C68DA314-87CA-4AD2-9FE7-C9298CA8B652}" srcOrd="0" destOrd="0" presId="urn:microsoft.com/office/officeart/2005/8/layout/hierarchy2"/>
    <dgm:cxn modelId="{93ACD4E1-6FF4-4CA7-AFF8-A219FDAF65E2}" type="presOf" srcId="{D197A127-D22B-41C9-BF54-64FB9CCA5E89}" destId="{F120FAA4-8FCC-46D6-B25F-543413728754}" srcOrd="0" destOrd="0" presId="urn:microsoft.com/office/officeart/2005/8/layout/hierarchy2"/>
    <dgm:cxn modelId="{03D4357C-2B63-49DF-ACE6-F21657C67D2C}" type="presOf" srcId="{00A8B24C-C0EE-48EB-BBF7-1A58545D7CE4}" destId="{8ED2B966-B289-4425-928F-A94EA4D2A452}" srcOrd="0" destOrd="0" presId="urn:microsoft.com/office/officeart/2005/8/layout/hierarchy2"/>
    <dgm:cxn modelId="{E983A8A2-F34C-4675-B184-00D6A7BE5750}" type="presOf" srcId="{888DD1E6-3A3A-4FE6-905F-07C97B172794}" destId="{1E8C6D27-82B4-4C38-B04F-804BDC2E0FF2}" srcOrd="1" destOrd="0" presId="urn:microsoft.com/office/officeart/2005/8/layout/hierarchy2"/>
    <dgm:cxn modelId="{98B6CE5F-17D0-4643-A62A-D8BAC9CD660B}" type="presOf" srcId="{563C41A4-8D7D-414B-84D0-9E72874FDBA6}" destId="{34161A0C-AEAB-4CBA-82A2-EBBC38BB33CA}" srcOrd="1" destOrd="0" presId="urn:microsoft.com/office/officeart/2005/8/layout/hierarchy2"/>
    <dgm:cxn modelId="{ECD55B37-B1DB-40C7-BB05-F12E820AA978}" srcId="{0DECF405-680F-4983-9B19-5FB90BE2C074}" destId="{A9757ABD-74D4-4683-9CBB-23682D923EA3}" srcOrd="3" destOrd="0" parTransId="{D596B670-77C7-4ED4-8551-AEC5347F6A1F}" sibTransId="{5BCC6F50-6012-4CC1-AA65-B22314620160}"/>
    <dgm:cxn modelId="{63EC8FD9-37FE-4F12-BFDD-6B4C82386B03}" type="presOf" srcId="{59E79D35-4C78-494B-8CBC-02927A647AC5}" destId="{CA4942E6-B163-4F86-A0BE-42610FDFB244}" srcOrd="0" destOrd="0" presId="urn:microsoft.com/office/officeart/2005/8/layout/hierarchy2"/>
    <dgm:cxn modelId="{BCB1B634-11FF-47F9-A5C2-3524569A2BE4}" type="presOf" srcId="{6636241C-5BCE-4E24-9BCF-A11B286D199C}" destId="{EF4CA708-B6ED-4FFC-80CF-CF0FDDCB8FC8}" srcOrd="1" destOrd="0" presId="urn:microsoft.com/office/officeart/2005/8/layout/hierarchy2"/>
    <dgm:cxn modelId="{B341B9BF-0FCA-4CBD-B399-B6D7EBA30A98}" type="presOf" srcId="{6E45246E-9271-4DDA-9FD4-2165D27E5A21}" destId="{504B39C1-5688-4CA1-A140-0D950709A2D1}" srcOrd="0" destOrd="0" presId="urn:microsoft.com/office/officeart/2005/8/layout/hierarchy2"/>
    <dgm:cxn modelId="{B1113B32-4F59-4A8A-AA15-76CC72D60A7A}" type="presOf" srcId="{87C5BE9D-49DA-4C48-BF81-2991EE56A4FE}" destId="{BAA7C98F-6D9A-4A7E-89D7-F5D6778D131D}" srcOrd="1" destOrd="0" presId="urn:microsoft.com/office/officeart/2005/8/layout/hierarchy2"/>
    <dgm:cxn modelId="{1CFC3851-2AEA-4A59-BC34-DDBC7FD685DC}" type="presOf" srcId="{A9757ABD-74D4-4683-9CBB-23682D923EA3}" destId="{09929D1F-4F88-4BFD-A612-6516D62FA255}" srcOrd="0" destOrd="0" presId="urn:microsoft.com/office/officeart/2005/8/layout/hierarchy2"/>
    <dgm:cxn modelId="{DA5140A7-2C0E-43BD-BBE0-61659C017519}" type="presOf" srcId="{6636241C-5BCE-4E24-9BCF-A11B286D199C}" destId="{D357E613-A366-49D7-8996-B0FB6A04A83E}" srcOrd="0" destOrd="0" presId="urn:microsoft.com/office/officeart/2005/8/layout/hierarchy2"/>
    <dgm:cxn modelId="{8119616A-5997-4B40-BF4C-889F1AA343BA}" srcId="{0CC2B9EE-9DD8-4790-B2C1-070733E732B9}" destId="{54C73E61-2156-451E-AC6B-CEDC1812E3BF}" srcOrd="3" destOrd="0" parTransId="{17ACDBE8-8F06-432D-BE02-959E56BC5E69}" sibTransId="{D2377975-BE46-4B3F-A733-075D28B885A6}"/>
    <dgm:cxn modelId="{636E9937-BCB3-46F8-A9A2-9FAB226763C3}" srcId="{FC93E395-3FE8-4E16-A6F4-B66ACDF4C30C}" destId="{BE10F43D-D359-47F9-9358-48197BD692BF}" srcOrd="0" destOrd="0" parTransId="{B58825FE-DD87-40F7-8A35-D88F71BE4500}" sibTransId="{6353AF7C-3C4B-4411-A03C-9DF977B86638}"/>
    <dgm:cxn modelId="{997CA735-6D3A-488B-B814-56E21B7053BD}" type="presOf" srcId="{F7AC65F7-845C-417B-83C0-DFF2FD30E0E0}" destId="{75AFC819-C248-449D-A082-985570CFCED2}" srcOrd="0" destOrd="0" presId="urn:microsoft.com/office/officeart/2005/8/layout/hierarchy2"/>
    <dgm:cxn modelId="{29D1C05C-E5BF-4943-B56F-4158AC3702DC}" type="presOf" srcId="{D596B670-77C7-4ED4-8551-AEC5347F6A1F}" destId="{6A9FCBC7-EE73-4584-8526-08F8225D57D6}" srcOrd="0" destOrd="0" presId="urn:microsoft.com/office/officeart/2005/8/layout/hierarchy2"/>
    <dgm:cxn modelId="{A44F9B98-3F79-459B-B266-47441424A27E}" type="presOf" srcId="{FC93E395-3FE8-4E16-A6F4-B66ACDF4C30C}" destId="{20BD3FC8-CDDF-48C9-9EE5-56C122C59394}" srcOrd="0" destOrd="0" presId="urn:microsoft.com/office/officeart/2005/8/layout/hierarchy2"/>
    <dgm:cxn modelId="{A6332E42-91F5-4EEC-9561-30E2BA988EEF}" type="presOf" srcId="{35A5B663-3A86-4DC4-A105-0838CA687CC1}" destId="{75C8ED45-C1F5-4B42-8F58-B38A06D3B319}" srcOrd="0" destOrd="0" presId="urn:microsoft.com/office/officeart/2005/8/layout/hierarchy2"/>
    <dgm:cxn modelId="{E09670F0-46AA-430B-BA92-475914D8AE58}" type="presOf" srcId="{F7AC65F7-845C-417B-83C0-DFF2FD30E0E0}" destId="{229AB8C3-A6A7-4446-A00D-645EB0777A31}" srcOrd="1" destOrd="0" presId="urn:microsoft.com/office/officeart/2005/8/layout/hierarchy2"/>
    <dgm:cxn modelId="{F4780393-55E5-43AE-9FB8-F29ACEC6A165}" type="presOf" srcId="{D197A127-D22B-41C9-BF54-64FB9CCA5E89}" destId="{662572DD-E763-4ABE-8D67-D92E7F26470E}" srcOrd="1" destOrd="0" presId="urn:microsoft.com/office/officeart/2005/8/layout/hierarchy2"/>
    <dgm:cxn modelId="{5B29973F-3086-4D5A-959F-F2F3CAF13C97}" type="presParOf" srcId="{20BD3FC8-CDDF-48C9-9EE5-56C122C59394}" destId="{20F0153D-36EE-4A1D-988E-3400B891D29B}" srcOrd="0" destOrd="0" presId="urn:microsoft.com/office/officeart/2005/8/layout/hierarchy2"/>
    <dgm:cxn modelId="{B7EAB606-5EA0-4ABA-ACA8-B26CC8D015EE}" type="presParOf" srcId="{20F0153D-36EE-4A1D-988E-3400B891D29B}" destId="{4C5212CA-9EBB-4B7B-BFD6-0D16D543B0BF}" srcOrd="0" destOrd="0" presId="urn:microsoft.com/office/officeart/2005/8/layout/hierarchy2"/>
    <dgm:cxn modelId="{14ADFAC6-7D1B-4C73-AB99-1203739DD07B}" type="presParOf" srcId="{20F0153D-36EE-4A1D-988E-3400B891D29B}" destId="{00E1E348-E862-441A-9160-42F8546D87ED}" srcOrd="1" destOrd="0" presId="urn:microsoft.com/office/officeart/2005/8/layout/hierarchy2"/>
    <dgm:cxn modelId="{867D857D-58C1-45AA-B83D-C8E68B92E57A}" type="presParOf" srcId="{00E1E348-E862-441A-9160-42F8546D87ED}" destId="{75AFC819-C248-449D-A082-985570CFCED2}" srcOrd="0" destOrd="0" presId="urn:microsoft.com/office/officeart/2005/8/layout/hierarchy2"/>
    <dgm:cxn modelId="{FEC2C83A-9E76-4619-AC5C-D81A31397776}" type="presParOf" srcId="{75AFC819-C248-449D-A082-985570CFCED2}" destId="{229AB8C3-A6A7-4446-A00D-645EB0777A31}" srcOrd="0" destOrd="0" presId="urn:microsoft.com/office/officeart/2005/8/layout/hierarchy2"/>
    <dgm:cxn modelId="{F6247D89-CEA2-44AF-9984-70AC1B8B4454}" type="presParOf" srcId="{00E1E348-E862-441A-9160-42F8546D87ED}" destId="{683CBD16-91A8-4571-83EE-D686B787FB57}" srcOrd="1" destOrd="0" presId="urn:microsoft.com/office/officeart/2005/8/layout/hierarchy2"/>
    <dgm:cxn modelId="{EAA39FD9-66D5-4200-96BE-2484271C2C5F}" type="presParOf" srcId="{683CBD16-91A8-4571-83EE-D686B787FB57}" destId="{E4DDE1D3-E000-4166-81CA-91426804F737}" srcOrd="0" destOrd="0" presId="urn:microsoft.com/office/officeart/2005/8/layout/hierarchy2"/>
    <dgm:cxn modelId="{74019B8D-64BD-4E9A-8AEB-04D455253141}" type="presParOf" srcId="{683CBD16-91A8-4571-83EE-D686B787FB57}" destId="{3908D394-6342-4499-99DE-3131B108E913}" srcOrd="1" destOrd="0" presId="urn:microsoft.com/office/officeart/2005/8/layout/hierarchy2"/>
    <dgm:cxn modelId="{9ACC9651-D4FA-44B4-919F-E801E815F1DA}" type="presParOf" srcId="{3908D394-6342-4499-99DE-3131B108E913}" destId="{D357E613-A366-49D7-8996-B0FB6A04A83E}" srcOrd="0" destOrd="0" presId="urn:microsoft.com/office/officeart/2005/8/layout/hierarchy2"/>
    <dgm:cxn modelId="{08402C6B-1263-45CE-844E-19FE842AFFAB}" type="presParOf" srcId="{D357E613-A366-49D7-8996-B0FB6A04A83E}" destId="{EF4CA708-B6ED-4FFC-80CF-CF0FDDCB8FC8}" srcOrd="0" destOrd="0" presId="urn:microsoft.com/office/officeart/2005/8/layout/hierarchy2"/>
    <dgm:cxn modelId="{12DBD534-6438-4198-AF59-19D83FED3F88}" type="presParOf" srcId="{3908D394-6342-4499-99DE-3131B108E913}" destId="{EC0D90A5-241A-4677-A41C-42E49CAB288A}" srcOrd="1" destOrd="0" presId="urn:microsoft.com/office/officeart/2005/8/layout/hierarchy2"/>
    <dgm:cxn modelId="{94ACFDB5-C710-49AD-9BD6-17E31DF7C5BB}" type="presParOf" srcId="{EC0D90A5-241A-4677-A41C-42E49CAB288A}" destId="{20577095-F5CC-4941-BEFD-A5D94EB7E523}" srcOrd="0" destOrd="0" presId="urn:microsoft.com/office/officeart/2005/8/layout/hierarchy2"/>
    <dgm:cxn modelId="{E7F6F821-B620-4854-8652-8B12E83E87D7}" type="presParOf" srcId="{EC0D90A5-241A-4677-A41C-42E49CAB288A}" destId="{CFE0C3CB-1DFB-41BE-B5B1-01251FFAB586}" srcOrd="1" destOrd="0" presId="urn:microsoft.com/office/officeart/2005/8/layout/hierarchy2"/>
    <dgm:cxn modelId="{8408DFB1-4A69-4898-86F6-2D9B5E1090CF}" type="presParOf" srcId="{CFE0C3CB-1DFB-41BE-B5B1-01251FFAB586}" destId="{22FE4F7F-1898-4490-8A6A-5BB60AA1DBC1}" srcOrd="0" destOrd="0" presId="urn:microsoft.com/office/officeart/2005/8/layout/hierarchy2"/>
    <dgm:cxn modelId="{0A130BEE-FEBA-488F-9875-523393046E85}" type="presParOf" srcId="{22FE4F7F-1898-4490-8A6A-5BB60AA1DBC1}" destId="{BAA7C98F-6D9A-4A7E-89D7-F5D6778D131D}" srcOrd="0" destOrd="0" presId="urn:microsoft.com/office/officeart/2005/8/layout/hierarchy2"/>
    <dgm:cxn modelId="{82D3D3A7-14BD-438B-B92E-F5A0C2387EC8}" type="presParOf" srcId="{CFE0C3CB-1DFB-41BE-B5B1-01251FFAB586}" destId="{6E290C4F-7641-42D8-8B12-D8D454C86093}" srcOrd="1" destOrd="0" presId="urn:microsoft.com/office/officeart/2005/8/layout/hierarchy2"/>
    <dgm:cxn modelId="{9BCD15B8-7F1D-4CA1-9C92-9CE1C696341F}" type="presParOf" srcId="{6E290C4F-7641-42D8-8B12-D8D454C86093}" destId="{89395020-8E80-4BE4-96DD-14F323F8E3C8}" srcOrd="0" destOrd="0" presId="urn:microsoft.com/office/officeart/2005/8/layout/hierarchy2"/>
    <dgm:cxn modelId="{511BCC63-1D3B-4335-96CF-F618BBF6B0F5}" type="presParOf" srcId="{6E290C4F-7641-42D8-8B12-D8D454C86093}" destId="{0B6C16D0-3542-4E8B-8C34-19A1780926F2}" srcOrd="1" destOrd="0" presId="urn:microsoft.com/office/officeart/2005/8/layout/hierarchy2"/>
    <dgm:cxn modelId="{CB0E4DE8-B742-45BE-B72F-62DB42CCE975}" type="presParOf" srcId="{CFE0C3CB-1DFB-41BE-B5B1-01251FFAB586}" destId="{E40C8BD1-0953-4FF4-AEC3-7624109BBB8F}" srcOrd="2" destOrd="0" presId="urn:microsoft.com/office/officeart/2005/8/layout/hierarchy2"/>
    <dgm:cxn modelId="{B9357C78-065B-4E13-B1AB-6161240DDD02}" type="presParOf" srcId="{E40C8BD1-0953-4FF4-AEC3-7624109BBB8F}" destId="{17BAE606-85FC-44C8-ADAC-4BF1359576EE}" srcOrd="0" destOrd="0" presId="urn:microsoft.com/office/officeart/2005/8/layout/hierarchy2"/>
    <dgm:cxn modelId="{8D231A8F-55E2-4007-86CA-6635591C9312}" type="presParOf" srcId="{CFE0C3CB-1DFB-41BE-B5B1-01251FFAB586}" destId="{270A8805-EEBD-4888-A1E3-686027C0D6A7}" srcOrd="3" destOrd="0" presId="urn:microsoft.com/office/officeart/2005/8/layout/hierarchy2"/>
    <dgm:cxn modelId="{7F34756F-396B-4443-A9F8-9DB354CA765E}" type="presParOf" srcId="{270A8805-EEBD-4888-A1E3-686027C0D6A7}" destId="{BACD070E-A85B-4F56-91D0-29A0F808E904}" srcOrd="0" destOrd="0" presId="urn:microsoft.com/office/officeart/2005/8/layout/hierarchy2"/>
    <dgm:cxn modelId="{F9FE8B92-E889-410D-9C6E-15A364250BD5}" type="presParOf" srcId="{270A8805-EEBD-4888-A1E3-686027C0D6A7}" destId="{0BB238D2-1CE1-4D53-8220-CF7FC78CE0E2}" srcOrd="1" destOrd="0" presId="urn:microsoft.com/office/officeart/2005/8/layout/hierarchy2"/>
    <dgm:cxn modelId="{2A15D7D2-7F34-4DD0-95F7-73850BD5CE1C}" type="presParOf" srcId="{CFE0C3CB-1DFB-41BE-B5B1-01251FFAB586}" destId="{26013062-ABAE-4301-9578-BAC4742FB8B8}" srcOrd="4" destOrd="0" presId="urn:microsoft.com/office/officeart/2005/8/layout/hierarchy2"/>
    <dgm:cxn modelId="{2193B2CD-1010-4DE2-9FC3-6914A3FA1C14}" type="presParOf" srcId="{26013062-ABAE-4301-9578-BAC4742FB8B8}" destId="{1E8C6D27-82B4-4C38-B04F-804BDC2E0FF2}" srcOrd="0" destOrd="0" presId="urn:microsoft.com/office/officeart/2005/8/layout/hierarchy2"/>
    <dgm:cxn modelId="{7419274D-C065-43BA-A5EC-904A4C1BD20E}" type="presParOf" srcId="{CFE0C3CB-1DFB-41BE-B5B1-01251FFAB586}" destId="{AABD6B95-484D-46A2-A648-66FDFFF39A4E}" srcOrd="5" destOrd="0" presId="urn:microsoft.com/office/officeart/2005/8/layout/hierarchy2"/>
    <dgm:cxn modelId="{98BDF364-49EC-414B-BA36-0BD51BE9CFCE}" type="presParOf" srcId="{AABD6B95-484D-46A2-A648-66FDFFF39A4E}" destId="{8ED2B966-B289-4425-928F-A94EA4D2A452}" srcOrd="0" destOrd="0" presId="urn:microsoft.com/office/officeart/2005/8/layout/hierarchy2"/>
    <dgm:cxn modelId="{11EE52E9-14B3-4E21-AE01-8FE91365B4DE}" type="presParOf" srcId="{AABD6B95-484D-46A2-A648-66FDFFF39A4E}" destId="{A6654D01-6DE9-4E75-AE67-F096F3C1DC28}" srcOrd="1" destOrd="0" presId="urn:microsoft.com/office/officeart/2005/8/layout/hierarchy2"/>
    <dgm:cxn modelId="{D8D43997-F651-4DB3-90DA-9104E083D2BD}" type="presParOf" srcId="{CFE0C3CB-1DFB-41BE-B5B1-01251FFAB586}" destId="{6A9FCBC7-EE73-4584-8526-08F8225D57D6}" srcOrd="6" destOrd="0" presId="urn:microsoft.com/office/officeart/2005/8/layout/hierarchy2"/>
    <dgm:cxn modelId="{1677DB67-F5F1-4C79-96BB-020EC832853B}" type="presParOf" srcId="{6A9FCBC7-EE73-4584-8526-08F8225D57D6}" destId="{4B304FCE-0ECD-4E0D-AA53-801B78884D72}" srcOrd="0" destOrd="0" presId="urn:microsoft.com/office/officeart/2005/8/layout/hierarchy2"/>
    <dgm:cxn modelId="{24754A5C-1D4C-4BEA-9BE7-0F5BC686CBAE}" type="presParOf" srcId="{CFE0C3CB-1DFB-41BE-B5B1-01251FFAB586}" destId="{E3AB7B6D-5990-453F-AFC6-422F68A87CBB}" srcOrd="7" destOrd="0" presId="urn:microsoft.com/office/officeart/2005/8/layout/hierarchy2"/>
    <dgm:cxn modelId="{6A842867-8002-4AF9-B6B3-BE1EEE404B0C}" type="presParOf" srcId="{E3AB7B6D-5990-453F-AFC6-422F68A87CBB}" destId="{09929D1F-4F88-4BFD-A612-6516D62FA255}" srcOrd="0" destOrd="0" presId="urn:microsoft.com/office/officeart/2005/8/layout/hierarchy2"/>
    <dgm:cxn modelId="{E67880D5-8A96-4D9A-A305-77C63A71C147}" type="presParOf" srcId="{E3AB7B6D-5990-453F-AFC6-422F68A87CBB}" destId="{1DACDCCB-E535-47AA-BB70-693A2126A43A}" srcOrd="1" destOrd="0" presId="urn:microsoft.com/office/officeart/2005/8/layout/hierarchy2"/>
    <dgm:cxn modelId="{AB502307-FAF4-4147-ABD0-7F2A8824D22C}" type="presParOf" srcId="{00E1E348-E862-441A-9160-42F8546D87ED}" destId="{DD696DBF-F873-482F-9A03-AF5E53E62AA7}" srcOrd="2" destOrd="0" presId="urn:microsoft.com/office/officeart/2005/8/layout/hierarchy2"/>
    <dgm:cxn modelId="{4372A84D-0F02-4A3A-B00F-86593A962C28}" type="presParOf" srcId="{DD696DBF-F873-482F-9A03-AF5E53E62AA7}" destId="{34161A0C-AEAB-4CBA-82A2-EBBC38BB33CA}" srcOrd="0" destOrd="0" presId="urn:microsoft.com/office/officeart/2005/8/layout/hierarchy2"/>
    <dgm:cxn modelId="{6B294A64-9419-42D3-8492-DF3E4477DDDA}" type="presParOf" srcId="{00E1E348-E862-441A-9160-42F8546D87ED}" destId="{0A3A9329-5428-4D76-A0ED-81DEAC565FD2}" srcOrd="3" destOrd="0" presId="urn:microsoft.com/office/officeart/2005/8/layout/hierarchy2"/>
    <dgm:cxn modelId="{91ADE9C9-E092-440B-B807-59CD978BBB2A}" type="presParOf" srcId="{0A3A9329-5428-4D76-A0ED-81DEAC565FD2}" destId="{3AA1A266-0457-47D7-89FE-3C2550FBD99B}" srcOrd="0" destOrd="0" presId="urn:microsoft.com/office/officeart/2005/8/layout/hierarchy2"/>
    <dgm:cxn modelId="{506DE3F7-070A-431E-B9BF-072FE50DB951}" type="presParOf" srcId="{0A3A9329-5428-4D76-A0ED-81DEAC565FD2}" destId="{4F7B4084-FEE3-4C91-9237-437EE0A3FA82}" srcOrd="1" destOrd="0" presId="urn:microsoft.com/office/officeart/2005/8/layout/hierarchy2"/>
    <dgm:cxn modelId="{96F4210E-9AC3-47BF-A92F-D5EDDE130753}" type="presParOf" srcId="{4F7B4084-FEE3-4C91-9237-437EE0A3FA82}" destId="{CA4942E6-B163-4F86-A0BE-42610FDFB244}" srcOrd="0" destOrd="0" presId="urn:microsoft.com/office/officeart/2005/8/layout/hierarchy2"/>
    <dgm:cxn modelId="{2D9B6DA4-CFE4-4157-862F-D8DCCD33C7B9}" type="presParOf" srcId="{CA4942E6-B163-4F86-A0BE-42610FDFB244}" destId="{E48D60FB-5844-45C2-A4D4-DEC04E041F66}" srcOrd="0" destOrd="0" presId="urn:microsoft.com/office/officeart/2005/8/layout/hierarchy2"/>
    <dgm:cxn modelId="{7E817722-A1C0-4893-9D8D-21AED480593F}" type="presParOf" srcId="{4F7B4084-FEE3-4C91-9237-437EE0A3FA82}" destId="{A56F3017-600A-4CD8-B5F2-E863CDBC020A}" srcOrd="1" destOrd="0" presId="urn:microsoft.com/office/officeart/2005/8/layout/hierarchy2"/>
    <dgm:cxn modelId="{87D951B8-F66D-452C-98EA-ED693AB3A415}" type="presParOf" srcId="{A56F3017-600A-4CD8-B5F2-E863CDBC020A}" destId="{C68DA314-87CA-4AD2-9FE7-C9298CA8B652}" srcOrd="0" destOrd="0" presId="urn:microsoft.com/office/officeart/2005/8/layout/hierarchy2"/>
    <dgm:cxn modelId="{3EC85DEE-4C7B-4142-9D0E-E828C636C008}" type="presParOf" srcId="{A56F3017-600A-4CD8-B5F2-E863CDBC020A}" destId="{1C2D9B62-338F-40B3-A905-AA93086AFA7A}" srcOrd="1" destOrd="0" presId="urn:microsoft.com/office/officeart/2005/8/layout/hierarchy2"/>
    <dgm:cxn modelId="{28659B34-9F18-46DA-BED4-485A4DFA732B}" type="presParOf" srcId="{1C2D9B62-338F-40B3-A905-AA93086AFA7A}" destId="{DC5E22A3-4F5D-4107-B422-15D128FD283C}" srcOrd="0" destOrd="0" presId="urn:microsoft.com/office/officeart/2005/8/layout/hierarchy2"/>
    <dgm:cxn modelId="{5613A694-320E-480C-B300-1982A5EF73B9}" type="presParOf" srcId="{DC5E22A3-4F5D-4107-B422-15D128FD283C}" destId="{7E188F8A-FBCA-463D-9B50-1423498408CF}" srcOrd="0" destOrd="0" presId="urn:microsoft.com/office/officeart/2005/8/layout/hierarchy2"/>
    <dgm:cxn modelId="{3F858675-FCCB-471A-BA16-C8CF3F90EB72}" type="presParOf" srcId="{1C2D9B62-338F-40B3-A905-AA93086AFA7A}" destId="{54E395BF-FA92-479C-9484-D835B2ED973B}" srcOrd="1" destOrd="0" presId="urn:microsoft.com/office/officeart/2005/8/layout/hierarchy2"/>
    <dgm:cxn modelId="{A5F48740-8EA5-44CD-8D21-8382B660FE16}" type="presParOf" srcId="{54E395BF-FA92-479C-9484-D835B2ED973B}" destId="{F8A01F7A-AFD6-4FB2-A6AF-8B2435088BA5}" srcOrd="0" destOrd="0" presId="urn:microsoft.com/office/officeart/2005/8/layout/hierarchy2"/>
    <dgm:cxn modelId="{8024A05D-BE06-407C-A770-8FE01C6181AC}" type="presParOf" srcId="{54E395BF-FA92-479C-9484-D835B2ED973B}" destId="{7B815722-C8C3-4DE6-9751-D9466FF5EBA1}" srcOrd="1" destOrd="0" presId="urn:microsoft.com/office/officeart/2005/8/layout/hierarchy2"/>
    <dgm:cxn modelId="{FEAE32FA-11DC-46C4-959E-48DA8D4A9C68}" type="presParOf" srcId="{1C2D9B62-338F-40B3-A905-AA93086AFA7A}" destId="{75C8ED45-C1F5-4B42-8F58-B38A06D3B319}" srcOrd="2" destOrd="0" presId="urn:microsoft.com/office/officeart/2005/8/layout/hierarchy2"/>
    <dgm:cxn modelId="{6BF61C15-8E39-46BF-B63D-A6E241B5FDBE}" type="presParOf" srcId="{75C8ED45-C1F5-4B42-8F58-B38A06D3B319}" destId="{70257928-328C-49CD-A540-1277A844CF32}" srcOrd="0" destOrd="0" presId="urn:microsoft.com/office/officeart/2005/8/layout/hierarchy2"/>
    <dgm:cxn modelId="{7837444A-F8CA-4792-8E3F-919BB2742DD7}" type="presParOf" srcId="{1C2D9B62-338F-40B3-A905-AA93086AFA7A}" destId="{20CA98AC-315E-49B8-B28B-CB7AAD9FEB88}" srcOrd="3" destOrd="0" presId="urn:microsoft.com/office/officeart/2005/8/layout/hierarchy2"/>
    <dgm:cxn modelId="{2B48FEF6-21A8-4DB1-8139-C21192FC946B}" type="presParOf" srcId="{20CA98AC-315E-49B8-B28B-CB7AAD9FEB88}" destId="{504B39C1-5688-4CA1-A140-0D950709A2D1}" srcOrd="0" destOrd="0" presId="urn:microsoft.com/office/officeart/2005/8/layout/hierarchy2"/>
    <dgm:cxn modelId="{9EA5B9B4-94F4-4265-8CA3-0EE5393AA29D}" type="presParOf" srcId="{20CA98AC-315E-49B8-B28B-CB7AAD9FEB88}" destId="{7F3EE578-BC4A-4DA0-AAC8-CA582DA38343}" srcOrd="1" destOrd="0" presId="urn:microsoft.com/office/officeart/2005/8/layout/hierarchy2"/>
    <dgm:cxn modelId="{CF90C831-115E-4074-86D1-4465C0A9DDA4}" type="presParOf" srcId="{1C2D9B62-338F-40B3-A905-AA93086AFA7A}" destId="{F120FAA4-8FCC-46D6-B25F-543413728754}" srcOrd="4" destOrd="0" presId="urn:microsoft.com/office/officeart/2005/8/layout/hierarchy2"/>
    <dgm:cxn modelId="{633D58EA-65C9-46B3-B875-082EAD60C1EB}" type="presParOf" srcId="{F120FAA4-8FCC-46D6-B25F-543413728754}" destId="{662572DD-E763-4ABE-8D67-D92E7F26470E}" srcOrd="0" destOrd="0" presId="urn:microsoft.com/office/officeart/2005/8/layout/hierarchy2"/>
    <dgm:cxn modelId="{E5C29358-940D-4520-A7B4-5B40AAA2A7CF}" type="presParOf" srcId="{1C2D9B62-338F-40B3-A905-AA93086AFA7A}" destId="{BF212C37-B678-495E-BDCF-EA365F3F3502}" srcOrd="5" destOrd="0" presId="urn:microsoft.com/office/officeart/2005/8/layout/hierarchy2"/>
    <dgm:cxn modelId="{BE2ABB51-91A3-4101-9E30-65FB61A356A3}" type="presParOf" srcId="{BF212C37-B678-495E-BDCF-EA365F3F3502}" destId="{557FC868-D118-4C2B-A8CE-ADA071BA9031}" srcOrd="0" destOrd="0" presId="urn:microsoft.com/office/officeart/2005/8/layout/hierarchy2"/>
    <dgm:cxn modelId="{D8EC980A-5468-4061-9B61-D33FD0909619}" type="presParOf" srcId="{BF212C37-B678-495E-BDCF-EA365F3F3502}" destId="{6FE18A70-C96C-4896-992E-2BC9144572AB}" srcOrd="1" destOrd="0" presId="urn:microsoft.com/office/officeart/2005/8/layout/hierarchy2"/>
    <dgm:cxn modelId="{F84E1A6B-AB39-4007-8A0C-A0B9F66B7EAA}" type="presParOf" srcId="{1C2D9B62-338F-40B3-A905-AA93086AFA7A}" destId="{175DD7D5-818C-47BF-BDB7-5ADE616DD341}" srcOrd="6" destOrd="0" presId="urn:microsoft.com/office/officeart/2005/8/layout/hierarchy2"/>
    <dgm:cxn modelId="{92B97A46-E8E9-417E-A68B-178853E151A9}" type="presParOf" srcId="{175DD7D5-818C-47BF-BDB7-5ADE616DD341}" destId="{F3CCC6D7-541C-48E3-8397-619A32BD455F}" srcOrd="0" destOrd="0" presId="urn:microsoft.com/office/officeart/2005/8/layout/hierarchy2"/>
    <dgm:cxn modelId="{2B34BC94-1474-4AC5-A108-56905F2C7474}" type="presParOf" srcId="{1C2D9B62-338F-40B3-A905-AA93086AFA7A}" destId="{7A5D71A0-D25D-4EC2-AEA2-63861B4F5329}" srcOrd="7" destOrd="0" presId="urn:microsoft.com/office/officeart/2005/8/layout/hierarchy2"/>
    <dgm:cxn modelId="{6AC40308-E3EA-4A97-A4F9-38E6637D4614}" type="presParOf" srcId="{7A5D71A0-D25D-4EC2-AEA2-63861B4F5329}" destId="{5D5F394D-1B8C-47B6-B07B-0917533F5298}" srcOrd="0" destOrd="0" presId="urn:microsoft.com/office/officeart/2005/8/layout/hierarchy2"/>
    <dgm:cxn modelId="{A8AF6148-B052-4C00-A8F4-5853A9CA8F4B}" type="presParOf" srcId="{7A5D71A0-D25D-4EC2-AEA2-63861B4F5329}" destId="{6C99CF40-A5E3-4F62-82A4-E0A94A88EEB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D29DF14-C032-4902-A027-B0D6888F763A}" type="doc">
      <dgm:prSet loTypeId="urn:microsoft.com/office/officeart/2005/8/layout/default#1" loCatId="list" qsTypeId="urn:microsoft.com/office/officeart/2005/8/quickstyle/simple3" qsCatId="simple" csTypeId="urn:microsoft.com/office/officeart/2005/8/colors/accent1_2" csCatId="accent1" phldr="1"/>
      <dgm:spPr/>
      <dgm:t>
        <a:bodyPr/>
        <a:lstStyle/>
        <a:p>
          <a:endParaRPr lang="en-US"/>
        </a:p>
      </dgm:t>
    </dgm:pt>
    <dgm:pt modelId="{B1B840C1-3610-46B5-BFD8-C3E4006B7705}">
      <dgm:prSet phldrT="[نص]" custT="1"/>
      <dgm:spPr>
        <a:solidFill>
          <a:schemeClr val="accent1">
            <a:lumMod val="60000"/>
            <a:lumOff val="40000"/>
          </a:schemeClr>
        </a:solidFill>
        <a:ln>
          <a:solidFill>
            <a:schemeClr val="accent1"/>
          </a:solidFill>
        </a:ln>
        <a:effectLst/>
        <a:scene3d>
          <a:camera prst="orthographicFront"/>
          <a:lightRig rig="flat" dir="t"/>
        </a:scene3d>
        <a:sp3d prstMaterial="dkEdge">
          <a:bevelT w="8200" h="38100"/>
        </a:sp3d>
      </dgm:spPr>
      <dgm:t>
        <a:bodyPr spcFirstLastPara="0" vert="horz" wrap="square" lIns="114300" tIns="114300" rIns="114300" bIns="114300" numCol="1" spcCol="1270" anchor="ctr" anchorCtr="0"/>
        <a:lstStyle/>
        <a:p>
          <a:pPr rtl="1"/>
          <a:r>
            <a:rPr lang="ar-SA" sz="3200" kern="1200" dirty="0">
              <a:solidFill>
                <a:srgbClr val="626B8A"/>
              </a:solidFill>
              <a:latin typeface="Dubai Light"/>
              <a:cs typeface="Dubai" panose="020B0503030403030204" pitchFamily="34" charset="-78"/>
            </a:rPr>
            <a:t>تخريج بعض الفروع على قاعدة: (القراءةُ الشاذة حجّة)</a:t>
          </a:r>
          <a:endParaRPr lang="en-US" sz="32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8F0903E4-D9C4-4AC5-9AF2-30FFF71659A9}" type="parTrans" cxnId="{AD284DE5-8FE7-4B27-AFD9-85D54CE095FE}">
      <dgm:prSet/>
      <dgm:spPr/>
      <dgm:t>
        <a:bodyPr/>
        <a:lstStyle/>
        <a:p>
          <a:endParaRPr lang="en-US" sz="3200"/>
        </a:p>
      </dgm:t>
    </dgm:pt>
    <dgm:pt modelId="{5320683F-3481-47AE-B3A7-9583ED57A1BF}" type="sibTrans" cxnId="{AD284DE5-8FE7-4B27-AFD9-85D54CE095FE}">
      <dgm:prSet/>
      <dgm:spPr/>
      <dgm:t>
        <a:bodyPr/>
        <a:lstStyle/>
        <a:p>
          <a:endParaRPr lang="en-US" sz="3200"/>
        </a:p>
      </dgm:t>
    </dgm:pt>
    <dgm:pt modelId="{F98DB0A7-7DBB-4155-A88A-E43D9456D02A}">
      <dgm:prSet phldrT="[نص]" custT="1"/>
      <dgm:spPr>
        <a:solidFill>
          <a:schemeClr val="accent1">
            <a:lumMod val="60000"/>
            <a:lumOff val="40000"/>
          </a:schemeClr>
        </a:solidFill>
        <a:ln>
          <a:solidFill>
            <a:schemeClr val="accent1"/>
          </a:solidFill>
        </a:ln>
      </dgm:spPr>
      <dgm:t>
        <a:bodyPr spcFirstLastPara="0" vert="horz" wrap="square" lIns="114300" tIns="114300" rIns="114300" bIns="114300" numCol="1" spcCol="1270" anchor="ctr" anchorCtr="0"/>
        <a:lstStyle/>
        <a:p>
          <a:pPr marL="0" lvl="0" indent="0" algn="ctr" defTabSz="1333500" rtl="1">
            <a:lnSpc>
              <a:spcPct val="90000"/>
            </a:lnSpc>
            <a:spcBef>
              <a:spcPct val="0"/>
            </a:spcBef>
            <a:spcAft>
              <a:spcPct val="35000"/>
            </a:spcAft>
            <a:buNone/>
          </a:pPr>
          <a:r>
            <a:rPr lang="ar-SA" sz="3200" kern="1200" dirty="0">
              <a:solidFill>
                <a:srgbClr val="626B8A"/>
              </a:solidFill>
              <a:latin typeface="Dubai Light"/>
              <a:cs typeface="Dubai" panose="020B0503030403030204" pitchFamily="34" charset="-78"/>
            </a:rPr>
            <a:t>تخريج بعض الفروع على قاعدة: (القرآن معجِزٌ بنفسه، لفظُه ومعناه)</a:t>
          </a:r>
          <a:endParaRPr lang="en-US" sz="32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F0FC8918-7DEB-4AC9-A14F-0AD26DAF6D1E}" type="parTrans" cxnId="{030C51DB-9682-46BF-BEE8-AC1BAD025B19}">
      <dgm:prSet/>
      <dgm:spPr/>
      <dgm:t>
        <a:bodyPr/>
        <a:lstStyle/>
        <a:p>
          <a:endParaRPr lang="en-US" sz="3200"/>
        </a:p>
      </dgm:t>
    </dgm:pt>
    <dgm:pt modelId="{B7B7D02B-E24C-4199-A8E2-E74AADC1F8C8}" type="sibTrans" cxnId="{030C51DB-9682-46BF-BEE8-AC1BAD025B19}">
      <dgm:prSet/>
      <dgm:spPr/>
      <dgm:t>
        <a:bodyPr/>
        <a:lstStyle/>
        <a:p>
          <a:endParaRPr lang="en-US" sz="3200"/>
        </a:p>
      </dgm:t>
    </dgm:pt>
    <dgm:pt modelId="{A995CD1C-DDE3-40CD-9FAC-7043F8A8B844}" type="pres">
      <dgm:prSet presAssocID="{5D29DF14-C032-4902-A027-B0D6888F763A}" presName="diagram" presStyleCnt="0">
        <dgm:presLayoutVars>
          <dgm:dir/>
          <dgm:resizeHandles val="exact"/>
        </dgm:presLayoutVars>
      </dgm:prSet>
      <dgm:spPr/>
      <dgm:t>
        <a:bodyPr/>
        <a:lstStyle/>
        <a:p>
          <a:endParaRPr lang="en-US"/>
        </a:p>
      </dgm:t>
    </dgm:pt>
    <dgm:pt modelId="{20DF02F7-7EC7-4F14-B135-DF5E2B281BB1}" type="pres">
      <dgm:prSet presAssocID="{B1B840C1-3610-46B5-BFD8-C3E4006B7705}" presName="node" presStyleLbl="node1" presStyleIdx="0" presStyleCnt="2" custScaleX="46558" custScaleY="33919" custLinFactNeighborX="3917" custLinFactNeighborY="1651">
        <dgm:presLayoutVars>
          <dgm:bulletEnabled val="1"/>
        </dgm:presLayoutVars>
      </dgm:prSet>
      <dgm:spPr>
        <a:xfrm>
          <a:off x="760572" y="312608"/>
          <a:ext cx="4210011" cy="1431456"/>
        </a:xfrm>
        <a:prstGeom prst="roundRect">
          <a:avLst/>
        </a:prstGeom>
      </dgm:spPr>
      <dgm:t>
        <a:bodyPr/>
        <a:lstStyle/>
        <a:p>
          <a:endParaRPr lang="en-US"/>
        </a:p>
      </dgm:t>
    </dgm:pt>
    <dgm:pt modelId="{599BAE0D-04B1-4033-949D-BA8C92FC2F87}" type="pres">
      <dgm:prSet presAssocID="{5320683F-3481-47AE-B3A7-9583ED57A1BF}" presName="sibTrans" presStyleCnt="0"/>
      <dgm:spPr/>
    </dgm:pt>
    <dgm:pt modelId="{8F6871CD-2260-4E75-8E99-239C5728C62B}" type="pres">
      <dgm:prSet presAssocID="{F98DB0A7-7DBB-4155-A88A-E43D9456D02A}" presName="node" presStyleLbl="node1" presStyleIdx="1" presStyleCnt="2" custScaleX="46676" custScaleY="31382" custLinFactNeighborX="-2241" custLinFactNeighborY="1184">
        <dgm:presLayoutVars>
          <dgm:bulletEnabled val="1"/>
        </dgm:presLayoutVars>
      </dgm:prSet>
      <dgm:spPr>
        <a:xfrm>
          <a:off x="5432118" y="3188"/>
          <a:ext cx="3486373" cy="2091823"/>
        </a:xfrm>
        <a:prstGeom prst="roundRect">
          <a:avLst/>
        </a:prstGeom>
      </dgm:spPr>
      <dgm:t>
        <a:bodyPr/>
        <a:lstStyle/>
        <a:p>
          <a:endParaRPr lang="en-US"/>
        </a:p>
      </dgm:t>
    </dgm:pt>
  </dgm:ptLst>
  <dgm:cxnLst>
    <dgm:cxn modelId="{030C51DB-9682-46BF-BEE8-AC1BAD025B19}" srcId="{5D29DF14-C032-4902-A027-B0D6888F763A}" destId="{F98DB0A7-7DBB-4155-A88A-E43D9456D02A}" srcOrd="1" destOrd="0" parTransId="{F0FC8918-7DEB-4AC9-A14F-0AD26DAF6D1E}" sibTransId="{B7B7D02B-E24C-4199-A8E2-E74AADC1F8C8}"/>
    <dgm:cxn modelId="{8D945623-C624-48A5-899A-0BB95F5ADA78}" type="presOf" srcId="{B1B840C1-3610-46B5-BFD8-C3E4006B7705}" destId="{20DF02F7-7EC7-4F14-B135-DF5E2B281BB1}" srcOrd="0" destOrd="0" presId="urn:microsoft.com/office/officeart/2005/8/layout/default#1"/>
    <dgm:cxn modelId="{3B31FD5F-AEE7-4D2D-9E21-881E8A210E02}" type="presOf" srcId="{5D29DF14-C032-4902-A027-B0D6888F763A}" destId="{A995CD1C-DDE3-40CD-9FAC-7043F8A8B844}" srcOrd="0" destOrd="0" presId="urn:microsoft.com/office/officeart/2005/8/layout/default#1"/>
    <dgm:cxn modelId="{3ECC4930-09AF-448D-B042-D791294E4119}" type="presOf" srcId="{F98DB0A7-7DBB-4155-A88A-E43D9456D02A}" destId="{8F6871CD-2260-4E75-8E99-239C5728C62B}" srcOrd="0" destOrd="0" presId="urn:microsoft.com/office/officeart/2005/8/layout/default#1"/>
    <dgm:cxn modelId="{AD284DE5-8FE7-4B27-AFD9-85D54CE095FE}" srcId="{5D29DF14-C032-4902-A027-B0D6888F763A}" destId="{B1B840C1-3610-46B5-BFD8-C3E4006B7705}" srcOrd="0" destOrd="0" parTransId="{8F0903E4-D9C4-4AC5-9AF2-30FFF71659A9}" sibTransId="{5320683F-3481-47AE-B3A7-9583ED57A1BF}"/>
    <dgm:cxn modelId="{96D5396F-B352-4A70-8889-11FA2C8E0374}" type="presParOf" srcId="{A995CD1C-DDE3-40CD-9FAC-7043F8A8B844}" destId="{20DF02F7-7EC7-4F14-B135-DF5E2B281BB1}" srcOrd="0" destOrd="0" presId="urn:microsoft.com/office/officeart/2005/8/layout/default#1"/>
    <dgm:cxn modelId="{B0B54DC2-F629-4683-8C3A-AC24FB51B34F}" type="presParOf" srcId="{A995CD1C-DDE3-40CD-9FAC-7043F8A8B844}" destId="{599BAE0D-04B1-4033-949D-BA8C92FC2F87}" srcOrd="1" destOrd="0" presId="urn:microsoft.com/office/officeart/2005/8/layout/default#1"/>
    <dgm:cxn modelId="{52F44E87-8902-491D-A983-7DD15D6B567B}" type="presParOf" srcId="{A995CD1C-DDE3-40CD-9FAC-7043F8A8B844}" destId="{8F6871CD-2260-4E75-8E99-239C5728C62B}" srcOrd="2"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2C566D7-2A80-41EB-B96D-64887B781A7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11EBA98-A7EA-4297-8F81-865EF2616B96}">
      <dgm:prSet phldrT="[نص]" custT="1"/>
      <dgm:spPr>
        <a:solidFill>
          <a:schemeClr val="accent1">
            <a:lumMod val="40000"/>
            <a:lumOff val="60000"/>
          </a:schemeClr>
        </a:solidFill>
        <a:ln>
          <a:solidFill>
            <a:srgbClr val="626B8A"/>
          </a:solidFill>
        </a:ln>
      </dgm:spPr>
      <dgm:t>
        <a:bodyPr/>
        <a:lstStyle/>
        <a:p>
          <a:r>
            <a:rPr lang="ar-SA" sz="2800" b="1" dirty="0">
              <a:solidFill>
                <a:sysClr val="windowText" lastClr="000000"/>
              </a:solidFill>
              <a:latin typeface="Dubai" panose="020B0503030403030204" pitchFamily="34" charset="-78"/>
              <a:cs typeface="Dubai" panose="020B0503030403030204" pitchFamily="34" charset="-78"/>
            </a:rPr>
            <a:t>تحرير محل النزاع</a:t>
          </a:r>
          <a:endParaRPr lang="en-US" sz="2800" b="1" dirty="0">
            <a:solidFill>
              <a:sysClr val="windowText" lastClr="000000"/>
            </a:solidFill>
            <a:latin typeface="Dubai" panose="020B0503030403030204" pitchFamily="34" charset="-78"/>
            <a:cs typeface="Dubai" panose="020B0503030403030204" pitchFamily="34" charset="-78"/>
          </a:endParaRPr>
        </a:p>
      </dgm:t>
    </dgm:pt>
    <dgm:pt modelId="{C4F4F5FC-0E8A-469D-AAFF-D247CB23B70E}" type="parTrans" cxnId="{3353ED51-936A-42D7-9624-2767DB8AE3A1}">
      <dgm:prSet/>
      <dgm:spPr/>
      <dgm:t>
        <a:bodyPr/>
        <a:lstStyle/>
        <a:p>
          <a:endParaRPr lang="en-US"/>
        </a:p>
      </dgm:t>
    </dgm:pt>
    <dgm:pt modelId="{D9A61789-78DF-471C-B831-450E70F6E7B8}" type="sibTrans" cxnId="{3353ED51-936A-42D7-9624-2767DB8AE3A1}">
      <dgm:prSet/>
      <dgm:spPr/>
      <dgm:t>
        <a:bodyPr/>
        <a:lstStyle/>
        <a:p>
          <a:endParaRPr lang="en-US"/>
        </a:p>
      </dgm:t>
    </dgm:pt>
    <dgm:pt modelId="{390AF735-AB9D-414D-AA2D-7A549DB01CD3}">
      <dgm:prSet phldrT="[نص]" custT="1"/>
      <dgm:spPr>
        <a:solidFill>
          <a:schemeClr val="accent3">
            <a:lumMod val="40000"/>
            <a:lumOff val="60000"/>
          </a:schemeClr>
        </a:solidFill>
        <a:ln>
          <a:noFill/>
        </a:ln>
      </dgm:spPr>
      <dgm:t>
        <a:bodyPr/>
        <a:lstStyle/>
        <a:p>
          <a:r>
            <a:rPr lang="ar-SA" sz="2800" b="1" dirty="0">
              <a:solidFill>
                <a:schemeClr val="bg2">
                  <a:lumMod val="10000"/>
                </a:schemeClr>
              </a:solidFill>
              <a:latin typeface="Dubai Light" panose="020B0303030403030204" pitchFamily="34" charset="-78"/>
              <a:cs typeface="Dubai Light" panose="020B0303030403030204" pitchFamily="34" charset="-78"/>
            </a:rPr>
            <a:t>اتفق العلماء على أن القراءة الشاذة ليست قرآنًا</a:t>
          </a:r>
          <a:endParaRPr lang="en-US" sz="2800" b="1" dirty="0">
            <a:solidFill>
              <a:schemeClr val="bg2">
                <a:lumMod val="10000"/>
              </a:schemeClr>
            </a:solidFill>
            <a:latin typeface="Dubai Light" panose="020B0303030403030204" pitchFamily="34" charset="-78"/>
            <a:cs typeface="Dubai Light" panose="020B0303030403030204" pitchFamily="34" charset="-78"/>
          </a:endParaRPr>
        </a:p>
      </dgm:t>
    </dgm:pt>
    <dgm:pt modelId="{585DFEE9-0DE1-494D-87BA-00A597E31206}" type="parTrans" cxnId="{994B16C0-5880-4BF0-86C6-5793402B33A1}">
      <dgm:prSet/>
      <dgm:spPr>
        <a:ln>
          <a:solidFill>
            <a:srgbClr val="626B8A"/>
          </a:solidFill>
        </a:ln>
      </dgm:spPr>
      <dgm:t>
        <a:bodyPr/>
        <a:lstStyle/>
        <a:p>
          <a:endParaRPr lang="en-US"/>
        </a:p>
      </dgm:t>
    </dgm:pt>
    <dgm:pt modelId="{4947816F-F056-4901-9160-2B50BFABEB7D}" type="sibTrans" cxnId="{994B16C0-5880-4BF0-86C6-5793402B33A1}">
      <dgm:prSet/>
      <dgm:spPr/>
      <dgm:t>
        <a:bodyPr/>
        <a:lstStyle/>
        <a:p>
          <a:endParaRPr lang="en-US"/>
        </a:p>
      </dgm:t>
    </dgm:pt>
    <dgm:pt modelId="{93EFBDF4-61A8-4833-BD3B-17B64C019AFD}">
      <dgm:prSet phldrT="[نص]" custT="1"/>
      <dgm:spPr>
        <a:solidFill>
          <a:schemeClr val="accent3">
            <a:lumMod val="40000"/>
            <a:lumOff val="60000"/>
          </a:schemeClr>
        </a:solidFill>
        <a:ln>
          <a:noFill/>
        </a:ln>
      </dgm:spPr>
      <dgm:t>
        <a:bodyPr/>
        <a:lstStyle/>
        <a:p>
          <a:r>
            <a:rPr lang="ar-SA" sz="2800" b="1" dirty="0">
              <a:solidFill>
                <a:schemeClr val="bg2">
                  <a:lumMod val="10000"/>
                </a:schemeClr>
              </a:solidFill>
              <a:latin typeface="Dubai Light" panose="020B0303030403030204" pitchFamily="34" charset="-78"/>
              <a:cs typeface="Dubai Light" panose="020B0303030403030204" pitchFamily="34" charset="-78"/>
            </a:rPr>
            <a:t>اختلفوا في الاحتجاج بها على قولين:</a:t>
          </a:r>
          <a:endParaRPr lang="en-US" sz="2800" b="1" dirty="0">
            <a:solidFill>
              <a:schemeClr val="bg2">
                <a:lumMod val="10000"/>
              </a:schemeClr>
            </a:solidFill>
            <a:latin typeface="Dubai Light" panose="020B0303030403030204" pitchFamily="34" charset="-78"/>
            <a:cs typeface="Dubai Light" panose="020B0303030403030204" pitchFamily="34" charset="-78"/>
          </a:endParaRPr>
        </a:p>
      </dgm:t>
    </dgm:pt>
    <dgm:pt modelId="{E9327ED1-A5EF-47AD-B351-E45A526A1A39}" type="parTrans" cxnId="{FE6AD4DF-67FA-4F55-9E8C-0EC138752B80}">
      <dgm:prSet/>
      <dgm:spPr>
        <a:ln>
          <a:solidFill>
            <a:srgbClr val="626B8A"/>
          </a:solidFill>
        </a:ln>
      </dgm:spPr>
      <dgm:t>
        <a:bodyPr/>
        <a:lstStyle/>
        <a:p>
          <a:endParaRPr lang="en-US"/>
        </a:p>
      </dgm:t>
    </dgm:pt>
    <dgm:pt modelId="{BDDA1674-D951-47AB-B393-AA57E84275B2}" type="sibTrans" cxnId="{FE6AD4DF-67FA-4F55-9E8C-0EC138752B80}">
      <dgm:prSet/>
      <dgm:spPr/>
      <dgm:t>
        <a:bodyPr/>
        <a:lstStyle/>
        <a:p>
          <a:endParaRPr lang="en-US"/>
        </a:p>
      </dgm:t>
    </dgm:pt>
    <dgm:pt modelId="{ABCF2BB0-0C92-4536-A21D-C18D9094D6F6}">
      <dgm:prSet custT="1"/>
      <dgm:spPr>
        <a:solidFill>
          <a:schemeClr val="accent3">
            <a:lumMod val="20000"/>
            <a:lumOff val="80000"/>
          </a:schemeClr>
        </a:solidFill>
        <a:ln>
          <a:noFill/>
        </a:ln>
      </dgm:spPr>
      <dgm:t>
        <a:bodyPr/>
        <a:lstStyle/>
        <a:p>
          <a:r>
            <a:rPr lang="ar-SA" sz="2800" b="1" dirty="0">
              <a:solidFill>
                <a:schemeClr val="accent1"/>
              </a:solidFill>
              <a:latin typeface="Dubai Light" panose="020B0303030403030204" pitchFamily="34" charset="-78"/>
              <a:cs typeface="Dubai Light" panose="020B0303030403030204" pitchFamily="34" charset="-78"/>
            </a:rPr>
            <a:t>أنها حجة، </a:t>
          </a:r>
          <a:r>
            <a:rPr lang="ar-SA" sz="2800" b="1" dirty="0">
              <a:solidFill>
                <a:schemeClr val="bg2">
                  <a:lumMod val="10000"/>
                </a:schemeClr>
              </a:solidFill>
              <a:latin typeface="Dubai Light" panose="020B0303030403030204" pitchFamily="34" charset="-78"/>
              <a:cs typeface="Dubai Light" panose="020B0303030403030204" pitchFamily="34" charset="-78"/>
            </a:rPr>
            <a:t>وهو مذهب الحنفية والحنابلة وبعض الشافعية.</a:t>
          </a:r>
          <a:endParaRPr lang="en-US" sz="2800" b="1" dirty="0">
            <a:solidFill>
              <a:schemeClr val="bg2">
                <a:lumMod val="10000"/>
              </a:schemeClr>
            </a:solidFill>
            <a:latin typeface="Dubai Light" panose="020B0303030403030204" pitchFamily="34" charset="-78"/>
            <a:cs typeface="Dubai Light" panose="020B0303030403030204" pitchFamily="34" charset="-78"/>
          </a:endParaRPr>
        </a:p>
      </dgm:t>
    </dgm:pt>
    <dgm:pt modelId="{C812E983-7533-4E29-9FDE-311FDF427853}" type="parTrans" cxnId="{7480FBEA-BC8D-43BE-97C5-C07D5A986777}">
      <dgm:prSet/>
      <dgm:spPr>
        <a:ln>
          <a:solidFill>
            <a:srgbClr val="626B8A"/>
          </a:solidFill>
        </a:ln>
      </dgm:spPr>
      <dgm:t>
        <a:bodyPr/>
        <a:lstStyle/>
        <a:p>
          <a:endParaRPr lang="en-US"/>
        </a:p>
      </dgm:t>
    </dgm:pt>
    <dgm:pt modelId="{43675333-301B-4AE0-BA66-845175A76346}" type="sibTrans" cxnId="{7480FBEA-BC8D-43BE-97C5-C07D5A986777}">
      <dgm:prSet/>
      <dgm:spPr/>
      <dgm:t>
        <a:bodyPr/>
        <a:lstStyle/>
        <a:p>
          <a:endParaRPr lang="en-US"/>
        </a:p>
      </dgm:t>
    </dgm:pt>
    <dgm:pt modelId="{2D2F2C20-9F83-4ACE-B270-CFFF8EFF5029}">
      <dgm:prSet custT="1"/>
      <dgm:spPr>
        <a:solidFill>
          <a:schemeClr val="accent3">
            <a:lumMod val="20000"/>
            <a:lumOff val="80000"/>
          </a:schemeClr>
        </a:solidFill>
        <a:ln>
          <a:noFill/>
        </a:ln>
      </dgm:spPr>
      <dgm:t>
        <a:bodyPr/>
        <a:lstStyle/>
        <a:p>
          <a:r>
            <a:rPr lang="ar-SA" sz="2800" b="1" dirty="0">
              <a:solidFill>
                <a:schemeClr val="accent1"/>
              </a:solidFill>
              <a:latin typeface="Dubai Light" panose="020B0303030403030204" pitchFamily="34" charset="-78"/>
              <a:cs typeface="Dubai Light" panose="020B0303030403030204" pitchFamily="34" charset="-78"/>
            </a:rPr>
            <a:t>ليست بحجة، </a:t>
          </a:r>
          <a:r>
            <a:rPr lang="ar-SA" sz="2800" b="1" dirty="0">
              <a:solidFill>
                <a:schemeClr val="bg2">
                  <a:lumMod val="10000"/>
                </a:schemeClr>
              </a:solidFill>
              <a:latin typeface="Dubai Light" panose="020B0303030403030204" pitchFamily="34" charset="-78"/>
              <a:cs typeface="Dubai Light" panose="020B0303030403030204" pitchFamily="34" charset="-78"/>
            </a:rPr>
            <a:t>وهو مذهب المالكية وبعض الشافعية</a:t>
          </a:r>
          <a:endParaRPr lang="en-US" sz="2800" b="1" dirty="0">
            <a:solidFill>
              <a:schemeClr val="bg2">
                <a:lumMod val="10000"/>
              </a:schemeClr>
            </a:solidFill>
            <a:latin typeface="Dubai Light" panose="020B0303030403030204" pitchFamily="34" charset="-78"/>
            <a:cs typeface="Dubai Light" panose="020B0303030403030204" pitchFamily="34" charset="-78"/>
          </a:endParaRPr>
        </a:p>
      </dgm:t>
    </dgm:pt>
    <dgm:pt modelId="{06EB3434-3B30-4576-8527-B21D9501217A}" type="parTrans" cxnId="{157A2D8C-2F33-4AF4-B686-4D8E7F109640}">
      <dgm:prSet/>
      <dgm:spPr>
        <a:ln>
          <a:solidFill>
            <a:srgbClr val="626B8A"/>
          </a:solidFill>
        </a:ln>
      </dgm:spPr>
      <dgm:t>
        <a:bodyPr/>
        <a:lstStyle/>
        <a:p>
          <a:endParaRPr lang="en-US"/>
        </a:p>
      </dgm:t>
    </dgm:pt>
    <dgm:pt modelId="{86A328C6-0748-46E8-BB99-564AB4DD9D02}" type="sibTrans" cxnId="{157A2D8C-2F33-4AF4-B686-4D8E7F109640}">
      <dgm:prSet/>
      <dgm:spPr/>
      <dgm:t>
        <a:bodyPr/>
        <a:lstStyle/>
        <a:p>
          <a:endParaRPr lang="en-US"/>
        </a:p>
      </dgm:t>
    </dgm:pt>
    <dgm:pt modelId="{95A0B749-040A-44BB-A659-EC988F2A118E}" type="pres">
      <dgm:prSet presAssocID="{02C566D7-2A80-41EB-B96D-64887B781A77}" presName="hierChild1" presStyleCnt="0">
        <dgm:presLayoutVars>
          <dgm:orgChart val="1"/>
          <dgm:chPref val="1"/>
          <dgm:dir val="rev"/>
          <dgm:animOne val="branch"/>
          <dgm:animLvl val="lvl"/>
          <dgm:resizeHandles/>
        </dgm:presLayoutVars>
      </dgm:prSet>
      <dgm:spPr/>
      <dgm:t>
        <a:bodyPr/>
        <a:lstStyle/>
        <a:p>
          <a:endParaRPr lang="en-US"/>
        </a:p>
      </dgm:t>
    </dgm:pt>
    <dgm:pt modelId="{6088FC45-E342-4473-9CE2-E7CA435C177E}" type="pres">
      <dgm:prSet presAssocID="{F11EBA98-A7EA-4297-8F81-865EF2616B96}" presName="hierRoot1" presStyleCnt="0">
        <dgm:presLayoutVars>
          <dgm:hierBranch val="init"/>
        </dgm:presLayoutVars>
      </dgm:prSet>
      <dgm:spPr/>
    </dgm:pt>
    <dgm:pt modelId="{E050F4BD-0E34-44EE-9C44-BE356055CF0C}" type="pres">
      <dgm:prSet presAssocID="{F11EBA98-A7EA-4297-8F81-865EF2616B96}" presName="rootComposite1" presStyleCnt="0"/>
      <dgm:spPr/>
    </dgm:pt>
    <dgm:pt modelId="{FDE1088A-2FF9-43FB-A2B7-2D7261F29E9F}" type="pres">
      <dgm:prSet presAssocID="{F11EBA98-A7EA-4297-8F81-865EF2616B96}" presName="rootText1" presStyleLbl="node0" presStyleIdx="0" presStyleCnt="1" custScaleX="302034" custScaleY="122394" custLinFactNeighborX="-9454" custLinFactNeighborY="-74308">
        <dgm:presLayoutVars>
          <dgm:chPref val="3"/>
        </dgm:presLayoutVars>
      </dgm:prSet>
      <dgm:spPr>
        <a:prstGeom prst="round2DiagRect">
          <a:avLst/>
        </a:prstGeom>
      </dgm:spPr>
      <dgm:t>
        <a:bodyPr/>
        <a:lstStyle/>
        <a:p>
          <a:endParaRPr lang="en-US"/>
        </a:p>
      </dgm:t>
    </dgm:pt>
    <dgm:pt modelId="{A9D01B43-98F6-44E1-870F-BBE6ED2D29AD}" type="pres">
      <dgm:prSet presAssocID="{F11EBA98-A7EA-4297-8F81-865EF2616B96}" presName="rootConnector1" presStyleLbl="node1" presStyleIdx="0" presStyleCnt="0"/>
      <dgm:spPr/>
      <dgm:t>
        <a:bodyPr/>
        <a:lstStyle/>
        <a:p>
          <a:endParaRPr lang="en-US"/>
        </a:p>
      </dgm:t>
    </dgm:pt>
    <dgm:pt modelId="{34D34BFA-5A77-433E-BC05-8CAFAEA25C01}" type="pres">
      <dgm:prSet presAssocID="{F11EBA98-A7EA-4297-8F81-865EF2616B96}" presName="hierChild2" presStyleCnt="0"/>
      <dgm:spPr/>
    </dgm:pt>
    <dgm:pt modelId="{1FC6F471-DD76-4708-B18C-892D6F2DC6A9}" type="pres">
      <dgm:prSet presAssocID="{585DFEE9-0DE1-494D-87BA-00A597E31206}" presName="Name37" presStyleLbl="parChTrans1D2" presStyleIdx="0" presStyleCnt="2"/>
      <dgm:spPr/>
      <dgm:t>
        <a:bodyPr/>
        <a:lstStyle/>
        <a:p>
          <a:endParaRPr lang="en-US"/>
        </a:p>
      </dgm:t>
    </dgm:pt>
    <dgm:pt modelId="{2C605502-C649-479C-AAB3-8912B850F334}" type="pres">
      <dgm:prSet presAssocID="{390AF735-AB9D-414D-AA2D-7A549DB01CD3}" presName="hierRoot2" presStyleCnt="0">
        <dgm:presLayoutVars>
          <dgm:hierBranch val="init"/>
        </dgm:presLayoutVars>
      </dgm:prSet>
      <dgm:spPr/>
    </dgm:pt>
    <dgm:pt modelId="{1F351884-CFE9-4C7D-8B68-E25716C11048}" type="pres">
      <dgm:prSet presAssocID="{390AF735-AB9D-414D-AA2D-7A549DB01CD3}" presName="rootComposite" presStyleCnt="0"/>
      <dgm:spPr/>
    </dgm:pt>
    <dgm:pt modelId="{FF630314-82BF-442C-836C-2BD9B8CA21DB}" type="pres">
      <dgm:prSet presAssocID="{390AF735-AB9D-414D-AA2D-7A549DB01CD3}" presName="rootText" presStyleLbl="node2" presStyleIdx="0" presStyleCnt="2" custScaleX="279785" custScaleY="461572" custLinFactNeighborX="21976" custLinFactNeighborY="-23580">
        <dgm:presLayoutVars>
          <dgm:chPref val="3"/>
        </dgm:presLayoutVars>
      </dgm:prSet>
      <dgm:spPr>
        <a:prstGeom prst="round2DiagRect">
          <a:avLst/>
        </a:prstGeom>
      </dgm:spPr>
      <dgm:t>
        <a:bodyPr/>
        <a:lstStyle/>
        <a:p>
          <a:endParaRPr lang="en-US"/>
        </a:p>
      </dgm:t>
    </dgm:pt>
    <dgm:pt modelId="{72B26303-F5B6-4F1E-8F2B-C21E6D696C63}" type="pres">
      <dgm:prSet presAssocID="{390AF735-AB9D-414D-AA2D-7A549DB01CD3}" presName="rootConnector" presStyleLbl="node2" presStyleIdx="0" presStyleCnt="2"/>
      <dgm:spPr/>
      <dgm:t>
        <a:bodyPr/>
        <a:lstStyle/>
        <a:p>
          <a:endParaRPr lang="en-US"/>
        </a:p>
      </dgm:t>
    </dgm:pt>
    <dgm:pt modelId="{CB00266A-CC1D-469A-AAD2-FA37DAF940F8}" type="pres">
      <dgm:prSet presAssocID="{390AF735-AB9D-414D-AA2D-7A549DB01CD3}" presName="hierChild4" presStyleCnt="0"/>
      <dgm:spPr/>
    </dgm:pt>
    <dgm:pt modelId="{CB1425A6-07D4-49D3-822D-FBDFC8CD908A}" type="pres">
      <dgm:prSet presAssocID="{390AF735-AB9D-414D-AA2D-7A549DB01CD3}" presName="hierChild5" presStyleCnt="0"/>
      <dgm:spPr/>
    </dgm:pt>
    <dgm:pt modelId="{4EC245E8-64C9-4B4C-9464-7240F0D269C8}" type="pres">
      <dgm:prSet presAssocID="{E9327ED1-A5EF-47AD-B351-E45A526A1A39}" presName="Name37" presStyleLbl="parChTrans1D2" presStyleIdx="1" presStyleCnt="2"/>
      <dgm:spPr/>
      <dgm:t>
        <a:bodyPr/>
        <a:lstStyle/>
        <a:p>
          <a:endParaRPr lang="en-US"/>
        </a:p>
      </dgm:t>
    </dgm:pt>
    <dgm:pt modelId="{DFECF810-A673-45B6-9AC3-F45D3CFAF0D4}" type="pres">
      <dgm:prSet presAssocID="{93EFBDF4-61A8-4833-BD3B-17B64C019AFD}" presName="hierRoot2" presStyleCnt="0">
        <dgm:presLayoutVars>
          <dgm:hierBranch/>
        </dgm:presLayoutVars>
      </dgm:prSet>
      <dgm:spPr/>
    </dgm:pt>
    <dgm:pt modelId="{5A7B23AC-64CA-470B-BF7D-6E44C1B00BED}" type="pres">
      <dgm:prSet presAssocID="{93EFBDF4-61A8-4833-BD3B-17B64C019AFD}" presName="rootComposite" presStyleCnt="0"/>
      <dgm:spPr/>
    </dgm:pt>
    <dgm:pt modelId="{D1684649-D69B-4FBC-B70A-CFECC53BF9BA}" type="pres">
      <dgm:prSet presAssocID="{93EFBDF4-61A8-4833-BD3B-17B64C019AFD}" presName="rootText" presStyleLbl="node2" presStyleIdx="1" presStyleCnt="2" custScaleX="435945" custScaleY="182674" custLinFactNeighborX="1381" custLinFactNeighborY="-23580">
        <dgm:presLayoutVars>
          <dgm:chPref val="3"/>
        </dgm:presLayoutVars>
      </dgm:prSet>
      <dgm:spPr>
        <a:prstGeom prst="round2DiagRect">
          <a:avLst/>
        </a:prstGeom>
      </dgm:spPr>
      <dgm:t>
        <a:bodyPr/>
        <a:lstStyle/>
        <a:p>
          <a:endParaRPr lang="en-US"/>
        </a:p>
      </dgm:t>
    </dgm:pt>
    <dgm:pt modelId="{5223237C-173E-486A-90EB-2727EE2AAAF4}" type="pres">
      <dgm:prSet presAssocID="{93EFBDF4-61A8-4833-BD3B-17B64C019AFD}" presName="rootConnector" presStyleLbl="node2" presStyleIdx="1" presStyleCnt="2"/>
      <dgm:spPr/>
      <dgm:t>
        <a:bodyPr/>
        <a:lstStyle/>
        <a:p>
          <a:endParaRPr lang="en-US"/>
        </a:p>
      </dgm:t>
    </dgm:pt>
    <dgm:pt modelId="{9753C8DB-4180-417B-872E-83EA1859EDC4}" type="pres">
      <dgm:prSet presAssocID="{93EFBDF4-61A8-4833-BD3B-17B64C019AFD}" presName="hierChild4" presStyleCnt="0"/>
      <dgm:spPr/>
    </dgm:pt>
    <dgm:pt modelId="{F4857498-401E-49C7-B67C-99847807EA8E}" type="pres">
      <dgm:prSet presAssocID="{C812E983-7533-4E29-9FDE-311FDF427853}" presName="Name35" presStyleLbl="parChTrans1D3" presStyleIdx="0" presStyleCnt="2"/>
      <dgm:spPr/>
      <dgm:t>
        <a:bodyPr/>
        <a:lstStyle/>
        <a:p>
          <a:endParaRPr lang="en-US"/>
        </a:p>
      </dgm:t>
    </dgm:pt>
    <dgm:pt modelId="{6E8078E2-25D2-48E5-A579-EAF8223DA275}" type="pres">
      <dgm:prSet presAssocID="{ABCF2BB0-0C92-4536-A21D-C18D9094D6F6}" presName="hierRoot2" presStyleCnt="0">
        <dgm:presLayoutVars>
          <dgm:hierBranch val="init"/>
        </dgm:presLayoutVars>
      </dgm:prSet>
      <dgm:spPr/>
    </dgm:pt>
    <dgm:pt modelId="{2881ECC5-01ED-4C30-A9EF-EEF9CBA74909}" type="pres">
      <dgm:prSet presAssocID="{ABCF2BB0-0C92-4536-A21D-C18D9094D6F6}" presName="rootComposite" presStyleCnt="0"/>
      <dgm:spPr/>
    </dgm:pt>
    <dgm:pt modelId="{04B4C677-3DBB-467F-B01A-1EBA496CC323}" type="pres">
      <dgm:prSet presAssocID="{ABCF2BB0-0C92-4536-A21D-C18D9094D6F6}" presName="rootText" presStyleLbl="node3" presStyleIdx="0" presStyleCnt="2" custScaleX="378349" custScaleY="325659" custLinFactNeighborX="10500" custLinFactNeighborY="57365">
        <dgm:presLayoutVars>
          <dgm:chPref val="3"/>
        </dgm:presLayoutVars>
      </dgm:prSet>
      <dgm:spPr>
        <a:prstGeom prst="round2DiagRect">
          <a:avLst/>
        </a:prstGeom>
      </dgm:spPr>
      <dgm:t>
        <a:bodyPr/>
        <a:lstStyle/>
        <a:p>
          <a:endParaRPr lang="en-US"/>
        </a:p>
      </dgm:t>
    </dgm:pt>
    <dgm:pt modelId="{3D61A81C-0400-42D1-B3D9-0E8C5CE82EB4}" type="pres">
      <dgm:prSet presAssocID="{ABCF2BB0-0C92-4536-A21D-C18D9094D6F6}" presName="rootConnector" presStyleLbl="node3" presStyleIdx="0" presStyleCnt="2"/>
      <dgm:spPr/>
      <dgm:t>
        <a:bodyPr/>
        <a:lstStyle/>
        <a:p>
          <a:endParaRPr lang="en-US"/>
        </a:p>
      </dgm:t>
    </dgm:pt>
    <dgm:pt modelId="{6F4E93DF-B7A1-468F-B1F0-3AB855F5E3D0}" type="pres">
      <dgm:prSet presAssocID="{ABCF2BB0-0C92-4536-A21D-C18D9094D6F6}" presName="hierChild4" presStyleCnt="0"/>
      <dgm:spPr/>
    </dgm:pt>
    <dgm:pt modelId="{E1E81094-5235-409E-A6DA-1DCCE994E605}" type="pres">
      <dgm:prSet presAssocID="{ABCF2BB0-0C92-4536-A21D-C18D9094D6F6}" presName="hierChild5" presStyleCnt="0"/>
      <dgm:spPr/>
    </dgm:pt>
    <dgm:pt modelId="{541E7C53-B554-47CA-8250-4143A0C86FD5}" type="pres">
      <dgm:prSet presAssocID="{06EB3434-3B30-4576-8527-B21D9501217A}" presName="Name35" presStyleLbl="parChTrans1D3" presStyleIdx="1" presStyleCnt="2"/>
      <dgm:spPr/>
      <dgm:t>
        <a:bodyPr/>
        <a:lstStyle/>
        <a:p>
          <a:endParaRPr lang="en-US"/>
        </a:p>
      </dgm:t>
    </dgm:pt>
    <dgm:pt modelId="{A08931AA-8D75-462C-8E90-DFF9A6DD8C81}" type="pres">
      <dgm:prSet presAssocID="{2D2F2C20-9F83-4ACE-B270-CFFF8EFF5029}" presName="hierRoot2" presStyleCnt="0">
        <dgm:presLayoutVars>
          <dgm:hierBranch val="init"/>
        </dgm:presLayoutVars>
      </dgm:prSet>
      <dgm:spPr/>
    </dgm:pt>
    <dgm:pt modelId="{AA0133CB-E083-43A9-8E0F-DF8619D278EE}" type="pres">
      <dgm:prSet presAssocID="{2D2F2C20-9F83-4ACE-B270-CFFF8EFF5029}" presName="rootComposite" presStyleCnt="0"/>
      <dgm:spPr/>
    </dgm:pt>
    <dgm:pt modelId="{30FE3820-A570-438D-809F-5907930FE779}" type="pres">
      <dgm:prSet presAssocID="{2D2F2C20-9F83-4ACE-B270-CFFF8EFF5029}" presName="rootText" presStyleLbl="node3" presStyleIdx="1" presStyleCnt="2" custScaleX="274334" custScaleY="428833" custLinFactNeighborX="288" custLinFactNeighborY="57365">
        <dgm:presLayoutVars>
          <dgm:chPref val="3"/>
        </dgm:presLayoutVars>
      </dgm:prSet>
      <dgm:spPr>
        <a:prstGeom prst="round2DiagRect">
          <a:avLst/>
        </a:prstGeom>
      </dgm:spPr>
      <dgm:t>
        <a:bodyPr/>
        <a:lstStyle/>
        <a:p>
          <a:endParaRPr lang="en-US"/>
        </a:p>
      </dgm:t>
    </dgm:pt>
    <dgm:pt modelId="{1BB5C92F-0A4B-4BA1-9D16-FF74656568C4}" type="pres">
      <dgm:prSet presAssocID="{2D2F2C20-9F83-4ACE-B270-CFFF8EFF5029}" presName="rootConnector" presStyleLbl="node3" presStyleIdx="1" presStyleCnt="2"/>
      <dgm:spPr/>
      <dgm:t>
        <a:bodyPr/>
        <a:lstStyle/>
        <a:p>
          <a:endParaRPr lang="en-US"/>
        </a:p>
      </dgm:t>
    </dgm:pt>
    <dgm:pt modelId="{58BEE0F5-0C27-4D69-8380-9D1374AE7731}" type="pres">
      <dgm:prSet presAssocID="{2D2F2C20-9F83-4ACE-B270-CFFF8EFF5029}" presName="hierChild4" presStyleCnt="0"/>
      <dgm:spPr/>
    </dgm:pt>
    <dgm:pt modelId="{008013FB-4952-46B6-AF15-91550DE83760}" type="pres">
      <dgm:prSet presAssocID="{2D2F2C20-9F83-4ACE-B270-CFFF8EFF5029}" presName="hierChild5" presStyleCnt="0"/>
      <dgm:spPr/>
    </dgm:pt>
    <dgm:pt modelId="{C242FE46-1910-4DA2-9109-CB27E3223D90}" type="pres">
      <dgm:prSet presAssocID="{93EFBDF4-61A8-4833-BD3B-17B64C019AFD}" presName="hierChild5" presStyleCnt="0"/>
      <dgm:spPr/>
    </dgm:pt>
    <dgm:pt modelId="{79A08DC7-0C2A-4CE2-BD78-801DA1FB735E}" type="pres">
      <dgm:prSet presAssocID="{F11EBA98-A7EA-4297-8F81-865EF2616B96}" presName="hierChild3" presStyleCnt="0"/>
      <dgm:spPr/>
    </dgm:pt>
  </dgm:ptLst>
  <dgm:cxnLst>
    <dgm:cxn modelId="{E60F6ECE-4D24-46E3-8FBD-3B3800681293}" type="presOf" srcId="{C812E983-7533-4E29-9FDE-311FDF427853}" destId="{F4857498-401E-49C7-B67C-99847807EA8E}" srcOrd="0" destOrd="0" presId="urn:microsoft.com/office/officeart/2005/8/layout/orgChart1"/>
    <dgm:cxn modelId="{5F14629F-2B36-4036-B0A4-8920D5EB4B4E}" type="presOf" srcId="{06EB3434-3B30-4576-8527-B21D9501217A}" destId="{541E7C53-B554-47CA-8250-4143A0C86FD5}" srcOrd="0" destOrd="0" presId="urn:microsoft.com/office/officeart/2005/8/layout/orgChart1"/>
    <dgm:cxn modelId="{994B16C0-5880-4BF0-86C6-5793402B33A1}" srcId="{F11EBA98-A7EA-4297-8F81-865EF2616B96}" destId="{390AF735-AB9D-414D-AA2D-7A549DB01CD3}" srcOrd="0" destOrd="0" parTransId="{585DFEE9-0DE1-494D-87BA-00A597E31206}" sibTransId="{4947816F-F056-4901-9160-2B50BFABEB7D}"/>
    <dgm:cxn modelId="{6041EAEB-86EC-4EB4-A3C2-CB5A886BC15F}" type="presOf" srcId="{93EFBDF4-61A8-4833-BD3B-17B64C019AFD}" destId="{5223237C-173E-486A-90EB-2727EE2AAAF4}" srcOrd="1" destOrd="0" presId="urn:microsoft.com/office/officeart/2005/8/layout/orgChart1"/>
    <dgm:cxn modelId="{A31C6724-C823-4708-AC95-77E467312767}" type="presOf" srcId="{585DFEE9-0DE1-494D-87BA-00A597E31206}" destId="{1FC6F471-DD76-4708-B18C-892D6F2DC6A9}" srcOrd="0" destOrd="0" presId="urn:microsoft.com/office/officeart/2005/8/layout/orgChart1"/>
    <dgm:cxn modelId="{FE36A06F-5509-40DD-9858-3F44BA18B895}" type="presOf" srcId="{F11EBA98-A7EA-4297-8F81-865EF2616B96}" destId="{FDE1088A-2FF9-43FB-A2B7-2D7261F29E9F}" srcOrd="0" destOrd="0" presId="urn:microsoft.com/office/officeart/2005/8/layout/orgChart1"/>
    <dgm:cxn modelId="{476B79AF-2FE5-41DE-A285-CF7B69EF7AED}" type="presOf" srcId="{02C566D7-2A80-41EB-B96D-64887B781A77}" destId="{95A0B749-040A-44BB-A659-EC988F2A118E}" srcOrd="0" destOrd="0" presId="urn:microsoft.com/office/officeart/2005/8/layout/orgChart1"/>
    <dgm:cxn modelId="{FFDF1DD3-D3DD-4AB7-889C-C54669985229}" type="presOf" srcId="{E9327ED1-A5EF-47AD-B351-E45A526A1A39}" destId="{4EC245E8-64C9-4B4C-9464-7240F0D269C8}" srcOrd="0" destOrd="0" presId="urn:microsoft.com/office/officeart/2005/8/layout/orgChart1"/>
    <dgm:cxn modelId="{9AD43C53-463B-4FD9-87A8-47FE94275C70}" type="presOf" srcId="{F11EBA98-A7EA-4297-8F81-865EF2616B96}" destId="{A9D01B43-98F6-44E1-870F-BBE6ED2D29AD}" srcOrd="1" destOrd="0" presId="urn:microsoft.com/office/officeart/2005/8/layout/orgChart1"/>
    <dgm:cxn modelId="{6CEDA362-EC53-4917-BBBB-2A057F8346E4}" type="presOf" srcId="{390AF735-AB9D-414D-AA2D-7A549DB01CD3}" destId="{FF630314-82BF-442C-836C-2BD9B8CA21DB}" srcOrd="0" destOrd="0" presId="urn:microsoft.com/office/officeart/2005/8/layout/orgChart1"/>
    <dgm:cxn modelId="{ADD5AADC-2992-4961-AA0F-B7C0991E74B0}" type="presOf" srcId="{2D2F2C20-9F83-4ACE-B270-CFFF8EFF5029}" destId="{1BB5C92F-0A4B-4BA1-9D16-FF74656568C4}" srcOrd="1" destOrd="0" presId="urn:microsoft.com/office/officeart/2005/8/layout/orgChart1"/>
    <dgm:cxn modelId="{7480FBEA-BC8D-43BE-97C5-C07D5A986777}" srcId="{93EFBDF4-61A8-4833-BD3B-17B64C019AFD}" destId="{ABCF2BB0-0C92-4536-A21D-C18D9094D6F6}" srcOrd="0" destOrd="0" parTransId="{C812E983-7533-4E29-9FDE-311FDF427853}" sibTransId="{43675333-301B-4AE0-BA66-845175A76346}"/>
    <dgm:cxn modelId="{FE6AD4DF-67FA-4F55-9E8C-0EC138752B80}" srcId="{F11EBA98-A7EA-4297-8F81-865EF2616B96}" destId="{93EFBDF4-61A8-4833-BD3B-17B64C019AFD}" srcOrd="1" destOrd="0" parTransId="{E9327ED1-A5EF-47AD-B351-E45A526A1A39}" sibTransId="{BDDA1674-D951-47AB-B393-AA57E84275B2}"/>
    <dgm:cxn modelId="{346D718F-2FE8-4DB1-A79C-686ECDE4DCFD}" type="presOf" srcId="{390AF735-AB9D-414D-AA2D-7A549DB01CD3}" destId="{72B26303-F5B6-4F1E-8F2B-C21E6D696C63}" srcOrd="1" destOrd="0" presId="urn:microsoft.com/office/officeart/2005/8/layout/orgChart1"/>
    <dgm:cxn modelId="{157A2D8C-2F33-4AF4-B686-4D8E7F109640}" srcId="{93EFBDF4-61A8-4833-BD3B-17B64C019AFD}" destId="{2D2F2C20-9F83-4ACE-B270-CFFF8EFF5029}" srcOrd="1" destOrd="0" parTransId="{06EB3434-3B30-4576-8527-B21D9501217A}" sibTransId="{86A328C6-0748-46E8-BB99-564AB4DD9D02}"/>
    <dgm:cxn modelId="{E9253E59-12FA-42CE-AED3-4175EB549326}" type="presOf" srcId="{ABCF2BB0-0C92-4536-A21D-C18D9094D6F6}" destId="{3D61A81C-0400-42D1-B3D9-0E8C5CE82EB4}" srcOrd="1" destOrd="0" presId="urn:microsoft.com/office/officeart/2005/8/layout/orgChart1"/>
    <dgm:cxn modelId="{320E6787-AC0A-4D6C-9E76-D8524ADEA778}" type="presOf" srcId="{93EFBDF4-61A8-4833-BD3B-17B64C019AFD}" destId="{D1684649-D69B-4FBC-B70A-CFECC53BF9BA}" srcOrd="0" destOrd="0" presId="urn:microsoft.com/office/officeart/2005/8/layout/orgChart1"/>
    <dgm:cxn modelId="{3353ED51-936A-42D7-9624-2767DB8AE3A1}" srcId="{02C566D7-2A80-41EB-B96D-64887B781A77}" destId="{F11EBA98-A7EA-4297-8F81-865EF2616B96}" srcOrd="0" destOrd="0" parTransId="{C4F4F5FC-0E8A-469D-AAFF-D247CB23B70E}" sibTransId="{D9A61789-78DF-471C-B831-450E70F6E7B8}"/>
    <dgm:cxn modelId="{28C250B8-E39E-44DF-98E5-0057D8DA5759}" type="presOf" srcId="{ABCF2BB0-0C92-4536-A21D-C18D9094D6F6}" destId="{04B4C677-3DBB-467F-B01A-1EBA496CC323}" srcOrd="0" destOrd="0" presId="urn:microsoft.com/office/officeart/2005/8/layout/orgChart1"/>
    <dgm:cxn modelId="{3032E8DE-E679-4C4D-9A09-D3AB75FA2781}" type="presOf" srcId="{2D2F2C20-9F83-4ACE-B270-CFFF8EFF5029}" destId="{30FE3820-A570-438D-809F-5907930FE779}" srcOrd="0" destOrd="0" presId="urn:microsoft.com/office/officeart/2005/8/layout/orgChart1"/>
    <dgm:cxn modelId="{39735350-B121-4D8C-BC4D-0043091CB17E}" type="presParOf" srcId="{95A0B749-040A-44BB-A659-EC988F2A118E}" destId="{6088FC45-E342-4473-9CE2-E7CA435C177E}" srcOrd="0" destOrd="0" presId="urn:microsoft.com/office/officeart/2005/8/layout/orgChart1"/>
    <dgm:cxn modelId="{978A8285-2947-4F33-9C66-C4E555D83B94}" type="presParOf" srcId="{6088FC45-E342-4473-9CE2-E7CA435C177E}" destId="{E050F4BD-0E34-44EE-9C44-BE356055CF0C}" srcOrd="0" destOrd="0" presId="urn:microsoft.com/office/officeart/2005/8/layout/orgChart1"/>
    <dgm:cxn modelId="{B6689D2E-6780-4C9F-A9FD-00737CBF7397}" type="presParOf" srcId="{E050F4BD-0E34-44EE-9C44-BE356055CF0C}" destId="{FDE1088A-2FF9-43FB-A2B7-2D7261F29E9F}" srcOrd="0" destOrd="0" presId="urn:microsoft.com/office/officeart/2005/8/layout/orgChart1"/>
    <dgm:cxn modelId="{93142021-4635-47D4-BBF8-3483FFCECA2D}" type="presParOf" srcId="{E050F4BD-0E34-44EE-9C44-BE356055CF0C}" destId="{A9D01B43-98F6-44E1-870F-BBE6ED2D29AD}" srcOrd="1" destOrd="0" presId="urn:microsoft.com/office/officeart/2005/8/layout/orgChart1"/>
    <dgm:cxn modelId="{592E7D21-B7D8-461A-B85B-8BBF404639CD}" type="presParOf" srcId="{6088FC45-E342-4473-9CE2-E7CA435C177E}" destId="{34D34BFA-5A77-433E-BC05-8CAFAEA25C01}" srcOrd="1" destOrd="0" presId="urn:microsoft.com/office/officeart/2005/8/layout/orgChart1"/>
    <dgm:cxn modelId="{868E142E-1297-4026-8473-414E5D24AE88}" type="presParOf" srcId="{34D34BFA-5A77-433E-BC05-8CAFAEA25C01}" destId="{1FC6F471-DD76-4708-B18C-892D6F2DC6A9}" srcOrd="0" destOrd="0" presId="urn:microsoft.com/office/officeart/2005/8/layout/orgChart1"/>
    <dgm:cxn modelId="{651DCEFE-ED2A-4C11-ADAE-A18BC1E9D26E}" type="presParOf" srcId="{34D34BFA-5A77-433E-BC05-8CAFAEA25C01}" destId="{2C605502-C649-479C-AAB3-8912B850F334}" srcOrd="1" destOrd="0" presId="urn:microsoft.com/office/officeart/2005/8/layout/orgChart1"/>
    <dgm:cxn modelId="{E9200767-1E75-410E-84D8-241E86C5A0C8}" type="presParOf" srcId="{2C605502-C649-479C-AAB3-8912B850F334}" destId="{1F351884-CFE9-4C7D-8B68-E25716C11048}" srcOrd="0" destOrd="0" presId="urn:microsoft.com/office/officeart/2005/8/layout/orgChart1"/>
    <dgm:cxn modelId="{5EDB6148-4459-4298-AED0-0E6788096F00}" type="presParOf" srcId="{1F351884-CFE9-4C7D-8B68-E25716C11048}" destId="{FF630314-82BF-442C-836C-2BD9B8CA21DB}" srcOrd="0" destOrd="0" presId="urn:microsoft.com/office/officeart/2005/8/layout/orgChart1"/>
    <dgm:cxn modelId="{9BEC69B6-F7D3-4023-BE89-5E8660FAF3F4}" type="presParOf" srcId="{1F351884-CFE9-4C7D-8B68-E25716C11048}" destId="{72B26303-F5B6-4F1E-8F2B-C21E6D696C63}" srcOrd="1" destOrd="0" presId="urn:microsoft.com/office/officeart/2005/8/layout/orgChart1"/>
    <dgm:cxn modelId="{831714AB-1E62-4D31-AA7C-1A69CDB86554}" type="presParOf" srcId="{2C605502-C649-479C-AAB3-8912B850F334}" destId="{CB00266A-CC1D-469A-AAD2-FA37DAF940F8}" srcOrd="1" destOrd="0" presId="urn:microsoft.com/office/officeart/2005/8/layout/orgChart1"/>
    <dgm:cxn modelId="{CF1502AC-36A7-41BE-B618-51DA11CA0F4C}" type="presParOf" srcId="{2C605502-C649-479C-AAB3-8912B850F334}" destId="{CB1425A6-07D4-49D3-822D-FBDFC8CD908A}" srcOrd="2" destOrd="0" presId="urn:microsoft.com/office/officeart/2005/8/layout/orgChart1"/>
    <dgm:cxn modelId="{A1657BFB-BC65-40CD-A9D4-B83199E2FA1C}" type="presParOf" srcId="{34D34BFA-5A77-433E-BC05-8CAFAEA25C01}" destId="{4EC245E8-64C9-4B4C-9464-7240F0D269C8}" srcOrd="2" destOrd="0" presId="urn:microsoft.com/office/officeart/2005/8/layout/orgChart1"/>
    <dgm:cxn modelId="{B43DFA8A-D1F6-4387-86CF-48B79EA000B9}" type="presParOf" srcId="{34D34BFA-5A77-433E-BC05-8CAFAEA25C01}" destId="{DFECF810-A673-45B6-9AC3-F45D3CFAF0D4}" srcOrd="3" destOrd="0" presId="urn:microsoft.com/office/officeart/2005/8/layout/orgChart1"/>
    <dgm:cxn modelId="{15A90C44-3269-42EB-B51B-A36F8F6D7214}" type="presParOf" srcId="{DFECF810-A673-45B6-9AC3-F45D3CFAF0D4}" destId="{5A7B23AC-64CA-470B-BF7D-6E44C1B00BED}" srcOrd="0" destOrd="0" presId="urn:microsoft.com/office/officeart/2005/8/layout/orgChart1"/>
    <dgm:cxn modelId="{85149BE4-4AB1-4E1B-A391-E92E1BAC0DC8}" type="presParOf" srcId="{5A7B23AC-64CA-470B-BF7D-6E44C1B00BED}" destId="{D1684649-D69B-4FBC-B70A-CFECC53BF9BA}" srcOrd="0" destOrd="0" presId="urn:microsoft.com/office/officeart/2005/8/layout/orgChart1"/>
    <dgm:cxn modelId="{6B30B011-FAFE-4B1F-91A1-CC84C3E975B5}" type="presParOf" srcId="{5A7B23AC-64CA-470B-BF7D-6E44C1B00BED}" destId="{5223237C-173E-486A-90EB-2727EE2AAAF4}" srcOrd="1" destOrd="0" presId="urn:microsoft.com/office/officeart/2005/8/layout/orgChart1"/>
    <dgm:cxn modelId="{E04BB73F-810E-47FD-9EA4-A44564FE9ECE}" type="presParOf" srcId="{DFECF810-A673-45B6-9AC3-F45D3CFAF0D4}" destId="{9753C8DB-4180-417B-872E-83EA1859EDC4}" srcOrd="1" destOrd="0" presId="urn:microsoft.com/office/officeart/2005/8/layout/orgChart1"/>
    <dgm:cxn modelId="{B2C91A33-18C5-4FDE-B3C9-6F1AC2CD2F5F}" type="presParOf" srcId="{9753C8DB-4180-417B-872E-83EA1859EDC4}" destId="{F4857498-401E-49C7-B67C-99847807EA8E}" srcOrd="0" destOrd="0" presId="urn:microsoft.com/office/officeart/2005/8/layout/orgChart1"/>
    <dgm:cxn modelId="{68559FE9-FEE5-460E-B8CB-1351E8339C76}" type="presParOf" srcId="{9753C8DB-4180-417B-872E-83EA1859EDC4}" destId="{6E8078E2-25D2-48E5-A579-EAF8223DA275}" srcOrd="1" destOrd="0" presId="urn:microsoft.com/office/officeart/2005/8/layout/orgChart1"/>
    <dgm:cxn modelId="{E6BAF768-B718-4622-9843-2EBFC716E974}" type="presParOf" srcId="{6E8078E2-25D2-48E5-A579-EAF8223DA275}" destId="{2881ECC5-01ED-4C30-A9EF-EEF9CBA74909}" srcOrd="0" destOrd="0" presId="urn:microsoft.com/office/officeart/2005/8/layout/orgChart1"/>
    <dgm:cxn modelId="{9855E80C-1631-4C86-B2D5-D878764BBF90}" type="presParOf" srcId="{2881ECC5-01ED-4C30-A9EF-EEF9CBA74909}" destId="{04B4C677-3DBB-467F-B01A-1EBA496CC323}" srcOrd="0" destOrd="0" presId="urn:microsoft.com/office/officeart/2005/8/layout/orgChart1"/>
    <dgm:cxn modelId="{0197932F-6571-455F-9CDA-114025A8C625}" type="presParOf" srcId="{2881ECC5-01ED-4C30-A9EF-EEF9CBA74909}" destId="{3D61A81C-0400-42D1-B3D9-0E8C5CE82EB4}" srcOrd="1" destOrd="0" presId="urn:microsoft.com/office/officeart/2005/8/layout/orgChart1"/>
    <dgm:cxn modelId="{721130F9-B9DA-44B1-8BF8-FF6D4A1A2705}" type="presParOf" srcId="{6E8078E2-25D2-48E5-A579-EAF8223DA275}" destId="{6F4E93DF-B7A1-468F-B1F0-3AB855F5E3D0}" srcOrd="1" destOrd="0" presId="urn:microsoft.com/office/officeart/2005/8/layout/orgChart1"/>
    <dgm:cxn modelId="{5F323217-9756-4562-A037-E4E8D50711A4}" type="presParOf" srcId="{6E8078E2-25D2-48E5-A579-EAF8223DA275}" destId="{E1E81094-5235-409E-A6DA-1DCCE994E605}" srcOrd="2" destOrd="0" presId="urn:microsoft.com/office/officeart/2005/8/layout/orgChart1"/>
    <dgm:cxn modelId="{932E189D-7DAC-4AF4-AC38-A8CF2B42E9CD}" type="presParOf" srcId="{9753C8DB-4180-417B-872E-83EA1859EDC4}" destId="{541E7C53-B554-47CA-8250-4143A0C86FD5}" srcOrd="2" destOrd="0" presId="urn:microsoft.com/office/officeart/2005/8/layout/orgChart1"/>
    <dgm:cxn modelId="{EFA27AAD-3A23-48B0-B366-05F72B57651F}" type="presParOf" srcId="{9753C8DB-4180-417B-872E-83EA1859EDC4}" destId="{A08931AA-8D75-462C-8E90-DFF9A6DD8C81}" srcOrd="3" destOrd="0" presId="urn:microsoft.com/office/officeart/2005/8/layout/orgChart1"/>
    <dgm:cxn modelId="{A1D99979-FB2C-4B13-90A4-EF2E9B1C36C3}" type="presParOf" srcId="{A08931AA-8D75-462C-8E90-DFF9A6DD8C81}" destId="{AA0133CB-E083-43A9-8E0F-DF8619D278EE}" srcOrd="0" destOrd="0" presId="urn:microsoft.com/office/officeart/2005/8/layout/orgChart1"/>
    <dgm:cxn modelId="{7B41D76C-7BF8-451F-9908-439475E14B7D}" type="presParOf" srcId="{AA0133CB-E083-43A9-8E0F-DF8619D278EE}" destId="{30FE3820-A570-438D-809F-5907930FE779}" srcOrd="0" destOrd="0" presId="urn:microsoft.com/office/officeart/2005/8/layout/orgChart1"/>
    <dgm:cxn modelId="{B9349961-7C82-4742-B774-6984547C6391}" type="presParOf" srcId="{AA0133CB-E083-43A9-8E0F-DF8619D278EE}" destId="{1BB5C92F-0A4B-4BA1-9D16-FF74656568C4}" srcOrd="1" destOrd="0" presId="urn:microsoft.com/office/officeart/2005/8/layout/orgChart1"/>
    <dgm:cxn modelId="{9B549520-61C6-40E0-857E-E4DF2B8D45EB}" type="presParOf" srcId="{A08931AA-8D75-462C-8E90-DFF9A6DD8C81}" destId="{58BEE0F5-0C27-4D69-8380-9D1374AE7731}" srcOrd="1" destOrd="0" presId="urn:microsoft.com/office/officeart/2005/8/layout/orgChart1"/>
    <dgm:cxn modelId="{E523B58B-3235-41DC-A863-5C03FD58A155}" type="presParOf" srcId="{A08931AA-8D75-462C-8E90-DFF9A6DD8C81}" destId="{008013FB-4952-46B6-AF15-91550DE83760}" srcOrd="2" destOrd="0" presId="urn:microsoft.com/office/officeart/2005/8/layout/orgChart1"/>
    <dgm:cxn modelId="{63405A7B-C845-4776-ABD9-CEBD345F8931}" type="presParOf" srcId="{DFECF810-A673-45B6-9AC3-F45D3CFAF0D4}" destId="{C242FE46-1910-4DA2-9109-CB27E3223D90}" srcOrd="2" destOrd="0" presId="urn:microsoft.com/office/officeart/2005/8/layout/orgChart1"/>
    <dgm:cxn modelId="{7A0F0D59-1C22-4FDD-95A1-6E077AF82B36}" type="presParOf" srcId="{6088FC45-E342-4473-9CE2-E7CA435C177E}" destId="{79A08DC7-0C2A-4CE2-BD78-801DA1FB735E}" srcOrd="2" destOrd="0" presId="urn:microsoft.com/office/officeart/2005/8/layout/orgChart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D29DF14-C032-4902-A027-B0D6888F763A}" type="doc">
      <dgm:prSet loTypeId="urn:microsoft.com/office/officeart/2005/8/layout/default#3" loCatId="list" qsTypeId="urn:microsoft.com/office/officeart/2005/8/quickstyle/simple3" qsCatId="simple" csTypeId="urn:microsoft.com/office/officeart/2005/8/colors/accent1_2" csCatId="accent1" phldr="1"/>
      <dgm:spPr/>
      <dgm:t>
        <a:bodyPr/>
        <a:lstStyle/>
        <a:p>
          <a:endParaRPr lang="en-US"/>
        </a:p>
      </dgm:t>
    </dgm:pt>
    <dgm:pt modelId="{B1B840C1-3610-46B5-BFD8-C3E4006B7705}">
      <dgm:prSet phldrT="[نص]" custT="1"/>
      <dgm:spPr>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spcFirstLastPara="0" vert="horz" wrap="square" lIns="114300" tIns="114300" rIns="114300" bIns="114300" numCol="1" spcCol="1270" anchor="ctr" anchorCtr="0"/>
        <a:lstStyle/>
        <a:p>
          <a:pPr rtl="1"/>
          <a:r>
            <a:rPr lang="ar-SA" sz="2800" kern="1200" dirty="0">
              <a:solidFill>
                <a:schemeClr val="tx1"/>
              </a:solidFill>
              <a:latin typeface="Dubai" panose="020B0503030403030204" pitchFamily="34" charset="-78"/>
              <a:ea typeface="+mn-ea"/>
              <a:cs typeface="Dubai" panose="020B0503030403030204" pitchFamily="34" charset="-78"/>
            </a:rPr>
            <a:t>تخريج بعض الفروع على قاعدة: (متى اشتهر قول الصحابي ولم يُنكر كان إجماعاً)</a:t>
          </a:r>
          <a:endParaRPr lang="en-US" sz="2800" kern="1200" dirty="0">
            <a:solidFill>
              <a:schemeClr val="tx1"/>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8F0903E4-D9C4-4AC5-9AF2-30FFF71659A9}" type="parTrans" cxnId="{AD284DE5-8FE7-4B27-AFD9-85D54CE095FE}">
      <dgm:prSet/>
      <dgm:spPr/>
      <dgm:t>
        <a:bodyPr/>
        <a:lstStyle/>
        <a:p>
          <a:endParaRPr lang="en-US"/>
        </a:p>
      </dgm:t>
    </dgm:pt>
    <dgm:pt modelId="{5320683F-3481-47AE-B3A7-9583ED57A1BF}" type="sibTrans" cxnId="{AD284DE5-8FE7-4B27-AFD9-85D54CE095FE}">
      <dgm:prSet/>
      <dgm:spPr/>
      <dgm:t>
        <a:bodyPr/>
        <a:lstStyle/>
        <a:p>
          <a:endParaRPr lang="en-US"/>
        </a:p>
      </dgm:t>
    </dgm:pt>
    <dgm:pt modelId="{F98DB0A7-7DBB-4155-A88A-E43D9456D02A}">
      <dgm:prSet phldrT="[نص]" custT="1"/>
      <dgm:spPr>
        <a:ln>
          <a:noFill/>
        </a:ln>
      </dgm:spPr>
      <dgm:t>
        <a:bodyPr spcFirstLastPara="0" vert="horz" wrap="square" lIns="114300" tIns="114300" rIns="114300" bIns="114300" numCol="1" spcCol="1270" anchor="ctr" anchorCtr="0"/>
        <a:lstStyle/>
        <a:p>
          <a:pPr marL="0" lvl="0" indent="0" algn="ctr" defTabSz="1333500" rtl="1">
            <a:lnSpc>
              <a:spcPct val="90000"/>
            </a:lnSpc>
            <a:spcBef>
              <a:spcPct val="0"/>
            </a:spcBef>
            <a:spcAft>
              <a:spcPct val="35000"/>
            </a:spcAft>
            <a:buNone/>
          </a:pPr>
          <a:r>
            <a:rPr lang="ar-SA" sz="2800" kern="1200" dirty="0">
              <a:solidFill>
                <a:schemeClr val="tx1"/>
              </a:solidFill>
              <a:latin typeface="Dubai" panose="020B0503030403030204" pitchFamily="34" charset="-78"/>
              <a:ea typeface="+mn-ea"/>
              <a:cs typeface="Dubai" panose="020B0503030403030204" pitchFamily="34" charset="-78"/>
            </a:rPr>
            <a:t>تخريج بعض الفروع على قاعدة: (لا ينعقد الإجماع على خلاف النص)</a:t>
          </a:r>
          <a:endParaRPr lang="en-US" sz="2800" kern="1200" dirty="0">
            <a:solidFill>
              <a:schemeClr val="tx1"/>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F0FC8918-7DEB-4AC9-A14F-0AD26DAF6D1E}" type="parTrans" cxnId="{030C51DB-9682-46BF-BEE8-AC1BAD025B19}">
      <dgm:prSet/>
      <dgm:spPr/>
      <dgm:t>
        <a:bodyPr/>
        <a:lstStyle/>
        <a:p>
          <a:endParaRPr lang="en-US"/>
        </a:p>
      </dgm:t>
    </dgm:pt>
    <dgm:pt modelId="{B7B7D02B-E24C-4199-A8E2-E74AADC1F8C8}" type="sibTrans" cxnId="{030C51DB-9682-46BF-BEE8-AC1BAD025B19}">
      <dgm:prSet/>
      <dgm:spPr/>
      <dgm:t>
        <a:bodyPr/>
        <a:lstStyle/>
        <a:p>
          <a:endParaRPr lang="en-US"/>
        </a:p>
      </dgm:t>
    </dgm:pt>
    <dgm:pt modelId="{12CD9D88-886B-4604-A7EB-58DC6D0671F0}">
      <dgm:prSet phldrT="[نص]" custT="1"/>
      <dgm:spPr>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spcFirstLastPara="0" vert="horz" wrap="square" lIns="114300" tIns="114300" rIns="114300" bIns="114300" numCol="1" spcCol="1270" anchor="ctr" anchorCtr="0"/>
        <a:lstStyle/>
        <a:p>
          <a:pPr marL="0" lvl="0" indent="0" algn="ctr" defTabSz="1333500" rtl="1">
            <a:lnSpc>
              <a:spcPct val="90000"/>
            </a:lnSpc>
            <a:spcBef>
              <a:spcPct val="0"/>
            </a:spcBef>
            <a:spcAft>
              <a:spcPct val="35000"/>
            </a:spcAft>
            <a:buNone/>
          </a:pPr>
          <a:r>
            <a:rPr lang="ar-SA" sz="2800" kern="1200" dirty="0">
              <a:solidFill>
                <a:schemeClr val="tx1"/>
              </a:solidFill>
              <a:latin typeface="Dubai" panose="020B0503030403030204" pitchFamily="34" charset="-78"/>
              <a:ea typeface="+mn-ea"/>
              <a:cs typeface="Dubai" panose="020B0503030403030204" pitchFamily="34" charset="-78"/>
            </a:rPr>
            <a:t>تخريج بعض الفروع على قاعدة: (الإجماع على قولين مانع </a:t>
          </a:r>
          <a:r>
            <a:rPr lang="ar-SA" sz="2800" kern="1200" dirty="0" smtClean="0">
              <a:solidFill>
                <a:schemeClr val="tx1"/>
              </a:solidFill>
              <a:latin typeface="Dubai" panose="020B0503030403030204" pitchFamily="34" charset="-78"/>
              <a:ea typeface="+mn-ea"/>
              <a:cs typeface="Dubai" panose="020B0503030403030204" pitchFamily="34" charset="-78"/>
            </a:rPr>
            <a:t>من</a:t>
          </a:r>
          <a:r>
            <a:rPr lang="ar-IQ" sz="2800" kern="1200" dirty="0" smtClean="0">
              <a:solidFill>
                <a:schemeClr val="tx1"/>
              </a:solidFill>
              <a:latin typeface="Dubai" panose="020B0503030403030204" pitchFamily="34" charset="-78"/>
              <a:ea typeface="+mn-ea"/>
              <a:cs typeface="Dubai" panose="020B0503030403030204" pitchFamily="34" charset="-78"/>
            </a:rPr>
            <a:t> </a:t>
          </a:r>
          <a:r>
            <a:rPr lang="ar-SA" sz="2800" kern="1200" dirty="0" smtClean="0">
              <a:solidFill>
                <a:schemeClr val="tx1"/>
              </a:solidFill>
              <a:latin typeface="Dubai" panose="020B0503030403030204" pitchFamily="34" charset="-78"/>
              <a:ea typeface="+mn-ea"/>
              <a:cs typeface="Dubai" panose="020B0503030403030204" pitchFamily="34" charset="-78"/>
            </a:rPr>
            <a:t>إحداث</a:t>
          </a:r>
          <a:r>
            <a:rPr lang="ar-IQ" sz="2800" kern="1200" dirty="0" smtClean="0">
              <a:solidFill>
                <a:schemeClr val="tx1"/>
              </a:solidFill>
              <a:latin typeface="Dubai" panose="020B0503030403030204" pitchFamily="34" charset="-78"/>
              <a:ea typeface="+mn-ea"/>
              <a:cs typeface="Dubai" panose="020B0503030403030204" pitchFamily="34" charset="-78"/>
            </a:rPr>
            <a:t> </a:t>
          </a:r>
          <a:r>
            <a:rPr lang="ar-SA" sz="2800" kern="1200" dirty="0" smtClean="0">
              <a:solidFill>
                <a:schemeClr val="tx1"/>
              </a:solidFill>
              <a:latin typeface="Dubai" panose="020B0503030403030204" pitchFamily="34" charset="-78"/>
              <a:ea typeface="+mn-ea"/>
              <a:cs typeface="Dubai" panose="020B0503030403030204" pitchFamily="34" charset="-78"/>
            </a:rPr>
            <a:t>قول ثالث)</a:t>
          </a:r>
          <a:endParaRPr lang="en-US" sz="2800" kern="1200" dirty="0">
            <a:solidFill>
              <a:schemeClr val="tx1"/>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854B1F4B-6B85-43AA-9B6E-C20F77DB3354}" type="parTrans" cxnId="{481FC3A4-349E-478A-963F-0FFC76D6238C}">
      <dgm:prSet/>
      <dgm:spPr/>
      <dgm:t>
        <a:bodyPr/>
        <a:lstStyle/>
        <a:p>
          <a:endParaRPr lang="en-US"/>
        </a:p>
      </dgm:t>
    </dgm:pt>
    <dgm:pt modelId="{DFA0AFF6-218F-482E-AF9E-BC41EB6A26D0}" type="sibTrans" cxnId="{481FC3A4-349E-478A-963F-0FFC76D6238C}">
      <dgm:prSet/>
      <dgm:spPr/>
      <dgm:t>
        <a:bodyPr/>
        <a:lstStyle/>
        <a:p>
          <a:endParaRPr lang="en-US"/>
        </a:p>
      </dgm:t>
    </dgm:pt>
    <dgm:pt modelId="{7182F59A-B2AB-462A-9FF8-03F4B60B510E}">
      <dgm:prSet phldrT="[نص]" custT="1"/>
      <dgm:spPr>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spcFirstLastPara="0" vert="horz" wrap="square" lIns="114300" tIns="114300" rIns="114300" bIns="114300" numCol="1" spcCol="1270" anchor="ctr" anchorCtr="0"/>
        <a:lstStyle/>
        <a:p>
          <a:pPr marL="0" lvl="0" indent="0" algn="ctr" defTabSz="1333500" rtl="1">
            <a:lnSpc>
              <a:spcPct val="90000"/>
            </a:lnSpc>
            <a:spcBef>
              <a:spcPct val="0"/>
            </a:spcBef>
            <a:spcAft>
              <a:spcPct val="35000"/>
            </a:spcAft>
            <a:buNone/>
          </a:pPr>
          <a:r>
            <a:rPr lang="ar-IQ" sz="2800" b="1" kern="1200" cap="none" spc="0" dirty="0" smtClean="0">
              <a:ln w="1905"/>
              <a:solidFill>
                <a:schemeClr val="tx1"/>
              </a:solidFill>
              <a:effectLst>
                <a:innerShdw blurRad="69850" dist="43180" dir="5400000">
                  <a:srgbClr val="000000">
                    <a:alpha val="65000"/>
                  </a:srgbClr>
                </a:innerShdw>
              </a:effectLst>
            </a:rPr>
            <a:t>لا يعتد بقول العوام في الإجماع </a:t>
          </a:r>
          <a:endParaRPr lang="en-US" sz="2800" kern="1200" dirty="0">
            <a:solidFill>
              <a:schemeClr val="tx1"/>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A9DE20F2-22CE-4EEB-BB39-7E29B95E64D6}" type="parTrans" cxnId="{39CAC9D5-5CE1-434D-AF81-3E3E3D71BA38}">
      <dgm:prSet/>
      <dgm:spPr/>
      <dgm:t>
        <a:bodyPr/>
        <a:lstStyle/>
        <a:p>
          <a:endParaRPr lang="en-US"/>
        </a:p>
      </dgm:t>
    </dgm:pt>
    <dgm:pt modelId="{A8871E53-3385-4864-B7A6-FE28C7A4FF99}" type="sibTrans" cxnId="{39CAC9D5-5CE1-434D-AF81-3E3E3D71BA38}">
      <dgm:prSet/>
      <dgm:spPr/>
      <dgm:t>
        <a:bodyPr/>
        <a:lstStyle/>
        <a:p>
          <a:endParaRPr lang="en-US"/>
        </a:p>
      </dgm:t>
    </dgm:pt>
    <dgm:pt modelId="{A995CD1C-DDE3-40CD-9FAC-7043F8A8B844}" type="pres">
      <dgm:prSet presAssocID="{5D29DF14-C032-4902-A027-B0D6888F763A}" presName="diagram" presStyleCnt="0">
        <dgm:presLayoutVars>
          <dgm:dir/>
          <dgm:resizeHandles val="exact"/>
        </dgm:presLayoutVars>
      </dgm:prSet>
      <dgm:spPr/>
      <dgm:t>
        <a:bodyPr/>
        <a:lstStyle/>
        <a:p>
          <a:endParaRPr lang="en-US"/>
        </a:p>
      </dgm:t>
    </dgm:pt>
    <dgm:pt modelId="{20DF02F7-7EC7-4F14-B135-DF5E2B281BB1}" type="pres">
      <dgm:prSet presAssocID="{B1B840C1-3610-46B5-BFD8-C3E4006B7705}" presName="node" presStyleLbl="node1" presStyleIdx="0" presStyleCnt="4" custScaleX="42325" custScaleY="28779" custLinFactNeighborX="3917" custLinFactNeighborY="1651">
        <dgm:presLayoutVars>
          <dgm:bulletEnabled val="1"/>
        </dgm:presLayoutVars>
      </dgm:prSet>
      <dgm:spPr>
        <a:xfrm>
          <a:off x="760572" y="312608"/>
          <a:ext cx="4210011" cy="1431456"/>
        </a:xfrm>
        <a:prstGeom prst="roundRect">
          <a:avLst/>
        </a:prstGeom>
      </dgm:spPr>
      <dgm:t>
        <a:bodyPr/>
        <a:lstStyle/>
        <a:p>
          <a:endParaRPr lang="en-US"/>
        </a:p>
      </dgm:t>
    </dgm:pt>
    <dgm:pt modelId="{599BAE0D-04B1-4033-949D-BA8C92FC2F87}" type="pres">
      <dgm:prSet presAssocID="{5320683F-3481-47AE-B3A7-9583ED57A1BF}" presName="sibTrans" presStyleCnt="0"/>
      <dgm:spPr/>
    </dgm:pt>
    <dgm:pt modelId="{8F6871CD-2260-4E75-8E99-239C5728C62B}" type="pres">
      <dgm:prSet presAssocID="{F98DB0A7-7DBB-4155-A88A-E43D9456D02A}" presName="node" presStyleLbl="node1" presStyleIdx="1" presStyleCnt="4" custScaleX="42433" custScaleY="28529" custLinFactNeighborX="-775" custLinFactNeighborY="36146">
        <dgm:presLayoutVars>
          <dgm:bulletEnabled val="1"/>
        </dgm:presLayoutVars>
      </dgm:prSet>
      <dgm:spPr>
        <a:xfrm>
          <a:off x="5432118" y="3188"/>
          <a:ext cx="3486373" cy="2091823"/>
        </a:xfrm>
        <a:prstGeom prst="roundRect">
          <a:avLst/>
        </a:prstGeom>
      </dgm:spPr>
      <dgm:t>
        <a:bodyPr/>
        <a:lstStyle/>
        <a:p>
          <a:endParaRPr lang="en-US"/>
        </a:p>
      </dgm:t>
    </dgm:pt>
    <dgm:pt modelId="{461CFBEB-8947-493D-9334-77E8320B6C2A}" type="pres">
      <dgm:prSet presAssocID="{B7B7D02B-E24C-4199-A8E2-E74AADC1F8C8}" presName="sibTrans" presStyleCnt="0"/>
      <dgm:spPr/>
    </dgm:pt>
    <dgm:pt modelId="{FCA0E298-6AFC-4542-BF33-B89B15394BDB}" type="pres">
      <dgm:prSet presAssocID="{12CD9D88-886B-4604-A7EB-58DC6D0671F0}" presName="node" presStyleLbl="node1" presStyleIdx="2" presStyleCnt="4" custScaleX="42508" custScaleY="28734" custLinFactNeighborX="4315" custLinFactNeighborY="-10565">
        <dgm:presLayoutVars>
          <dgm:bulletEnabled val="1"/>
        </dgm:presLayoutVars>
      </dgm:prSet>
      <dgm:spPr>
        <a:xfrm>
          <a:off x="3152794" y="2394533"/>
          <a:ext cx="4210011" cy="1431456"/>
        </a:xfrm>
        <a:prstGeom prst="roundRect">
          <a:avLst/>
        </a:prstGeom>
      </dgm:spPr>
      <dgm:t>
        <a:bodyPr/>
        <a:lstStyle/>
        <a:p>
          <a:endParaRPr lang="en-US"/>
        </a:p>
      </dgm:t>
    </dgm:pt>
    <dgm:pt modelId="{7654F8D5-E746-45E9-8505-F702D20EC34C}" type="pres">
      <dgm:prSet presAssocID="{DFA0AFF6-218F-482E-AF9E-BC41EB6A26D0}" presName="sibTrans" presStyleCnt="0"/>
      <dgm:spPr/>
    </dgm:pt>
    <dgm:pt modelId="{DF18E057-3CEC-4A54-84DA-C4E06C2FFAF4}" type="pres">
      <dgm:prSet presAssocID="{7182F59A-B2AB-462A-9FF8-03F4B60B510E}" presName="node" presStyleLbl="node1" presStyleIdx="3" presStyleCnt="4" custScaleX="41206" custScaleY="28163" custLinFactNeighborX="-2314" custLinFactNeighborY="-44216">
        <dgm:presLayoutVars>
          <dgm:bulletEnabled val="1"/>
        </dgm:presLayoutVars>
      </dgm:prSet>
      <dgm:spPr/>
      <dgm:t>
        <a:bodyPr/>
        <a:lstStyle/>
        <a:p>
          <a:endParaRPr lang="en-US"/>
        </a:p>
      </dgm:t>
    </dgm:pt>
  </dgm:ptLst>
  <dgm:cxnLst>
    <dgm:cxn modelId="{030C51DB-9682-46BF-BEE8-AC1BAD025B19}" srcId="{5D29DF14-C032-4902-A027-B0D6888F763A}" destId="{F98DB0A7-7DBB-4155-A88A-E43D9456D02A}" srcOrd="1" destOrd="0" parTransId="{F0FC8918-7DEB-4AC9-A14F-0AD26DAF6D1E}" sibTransId="{B7B7D02B-E24C-4199-A8E2-E74AADC1F8C8}"/>
    <dgm:cxn modelId="{39CAC9D5-5CE1-434D-AF81-3E3E3D71BA38}" srcId="{5D29DF14-C032-4902-A027-B0D6888F763A}" destId="{7182F59A-B2AB-462A-9FF8-03F4B60B510E}" srcOrd="3" destOrd="0" parTransId="{A9DE20F2-22CE-4EEB-BB39-7E29B95E64D6}" sibTransId="{A8871E53-3385-4864-B7A6-FE28C7A4FF99}"/>
    <dgm:cxn modelId="{7D890BFD-5B67-4BCA-A746-2CDE91F4DE6E}" type="presOf" srcId="{F98DB0A7-7DBB-4155-A88A-E43D9456D02A}" destId="{8F6871CD-2260-4E75-8E99-239C5728C62B}" srcOrd="0" destOrd="0" presId="urn:microsoft.com/office/officeart/2005/8/layout/default#3"/>
    <dgm:cxn modelId="{8C8793FA-8C45-47D0-8B3D-10F025510176}" type="presOf" srcId="{5D29DF14-C032-4902-A027-B0D6888F763A}" destId="{A995CD1C-DDE3-40CD-9FAC-7043F8A8B844}" srcOrd="0" destOrd="0" presId="urn:microsoft.com/office/officeart/2005/8/layout/default#3"/>
    <dgm:cxn modelId="{8DF36B91-5695-43AE-A336-A84CD22BDB7F}" type="presOf" srcId="{12CD9D88-886B-4604-A7EB-58DC6D0671F0}" destId="{FCA0E298-6AFC-4542-BF33-B89B15394BDB}" srcOrd="0" destOrd="0" presId="urn:microsoft.com/office/officeart/2005/8/layout/default#3"/>
    <dgm:cxn modelId="{481FC3A4-349E-478A-963F-0FFC76D6238C}" srcId="{5D29DF14-C032-4902-A027-B0D6888F763A}" destId="{12CD9D88-886B-4604-A7EB-58DC6D0671F0}" srcOrd="2" destOrd="0" parTransId="{854B1F4B-6B85-43AA-9B6E-C20F77DB3354}" sibTransId="{DFA0AFF6-218F-482E-AF9E-BC41EB6A26D0}"/>
    <dgm:cxn modelId="{AD284DE5-8FE7-4B27-AFD9-85D54CE095FE}" srcId="{5D29DF14-C032-4902-A027-B0D6888F763A}" destId="{B1B840C1-3610-46B5-BFD8-C3E4006B7705}" srcOrd="0" destOrd="0" parTransId="{8F0903E4-D9C4-4AC5-9AF2-30FFF71659A9}" sibTransId="{5320683F-3481-47AE-B3A7-9583ED57A1BF}"/>
    <dgm:cxn modelId="{F62DFCBA-CBD7-49FB-931C-8B944B54F28D}" type="presOf" srcId="{7182F59A-B2AB-462A-9FF8-03F4B60B510E}" destId="{DF18E057-3CEC-4A54-84DA-C4E06C2FFAF4}" srcOrd="0" destOrd="0" presId="urn:microsoft.com/office/officeart/2005/8/layout/default#3"/>
    <dgm:cxn modelId="{311C95C0-DB1C-45AC-B269-A5BB37BFD7AE}" type="presOf" srcId="{B1B840C1-3610-46B5-BFD8-C3E4006B7705}" destId="{20DF02F7-7EC7-4F14-B135-DF5E2B281BB1}" srcOrd="0" destOrd="0" presId="urn:microsoft.com/office/officeart/2005/8/layout/default#3"/>
    <dgm:cxn modelId="{857B2B58-9631-436A-8B9B-8B5829C00B3C}" type="presParOf" srcId="{A995CD1C-DDE3-40CD-9FAC-7043F8A8B844}" destId="{20DF02F7-7EC7-4F14-B135-DF5E2B281BB1}" srcOrd="0" destOrd="0" presId="urn:microsoft.com/office/officeart/2005/8/layout/default#3"/>
    <dgm:cxn modelId="{33536112-EF31-4E4C-8AC1-EB9CF56DCC8F}" type="presParOf" srcId="{A995CD1C-DDE3-40CD-9FAC-7043F8A8B844}" destId="{599BAE0D-04B1-4033-949D-BA8C92FC2F87}" srcOrd="1" destOrd="0" presId="urn:microsoft.com/office/officeart/2005/8/layout/default#3"/>
    <dgm:cxn modelId="{708037D9-F6E7-497B-AD51-9A86ED7ABE78}" type="presParOf" srcId="{A995CD1C-DDE3-40CD-9FAC-7043F8A8B844}" destId="{8F6871CD-2260-4E75-8E99-239C5728C62B}" srcOrd="2" destOrd="0" presId="urn:microsoft.com/office/officeart/2005/8/layout/default#3"/>
    <dgm:cxn modelId="{60489545-C86E-4E5A-BF10-921970643757}" type="presParOf" srcId="{A995CD1C-DDE3-40CD-9FAC-7043F8A8B844}" destId="{461CFBEB-8947-493D-9334-77E8320B6C2A}" srcOrd="3" destOrd="0" presId="urn:microsoft.com/office/officeart/2005/8/layout/default#3"/>
    <dgm:cxn modelId="{105CC4F4-2313-4928-969F-F0DDE8B7033C}" type="presParOf" srcId="{A995CD1C-DDE3-40CD-9FAC-7043F8A8B844}" destId="{FCA0E298-6AFC-4542-BF33-B89B15394BDB}" srcOrd="4" destOrd="0" presId="urn:microsoft.com/office/officeart/2005/8/layout/default#3"/>
    <dgm:cxn modelId="{BB593DF7-0E6C-4A44-A8C8-BCA8CC8802E3}" type="presParOf" srcId="{A995CD1C-DDE3-40CD-9FAC-7043F8A8B844}" destId="{7654F8D5-E746-45E9-8505-F702D20EC34C}" srcOrd="5" destOrd="0" presId="urn:microsoft.com/office/officeart/2005/8/layout/default#3"/>
    <dgm:cxn modelId="{3AB9FD78-16B9-480B-9961-3E4CA4CAE9DF}" type="presParOf" srcId="{A995CD1C-DDE3-40CD-9FAC-7043F8A8B844}" destId="{DF18E057-3CEC-4A54-84DA-C4E06C2FFAF4}" srcOrd="6"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F02F7-7EC7-4F14-B135-DF5E2B281BB1}">
      <dsp:nvSpPr>
        <dsp:cNvPr id="0" name=""/>
        <dsp:cNvSpPr/>
      </dsp:nvSpPr>
      <dsp:spPr>
        <a:xfrm>
          <a:off x="515632" y="592358"/>
          <a:ext cx="3338045" cy="1361828"/>
        </a:xfrm>
        <a:prstGeom prst="roundRect">
          <a:avLst/>
        </a:prstGeom>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422400">
            <a:lnSpc>
              <a:spcPct val="90000"/>
            </a:lnSpc>
            <a:spcBef>
              <a:spcPct val="0"/>
            </a:spcBef>
            <a:spcAft>
              <a:spcPct val="35000"/>
            </a:spcAft>
          </a:pPr>
          <a:r>
            <a:rPr lang="ar-SA" sz="3200" kern="1200" dirty="0">
              <a:solidFill>
                <a:srgbClr val="626B8A"/>
              </a:solidFill>
              <a:latin typeface="Dubai" panose="020B0503030403030204" pitchFamily="34" charset="-78"/>
              <a:cs typeface="Dubai" panose="020B0503030403030204" pitchFamily="34" charset="-78"/>
            </a:rPr>
            <a:t>تخريج الأصول على الأصول</a:t>
          </a:r>
          <a:endParaRPr lang="en-US" sz="3200" kern="1200" dirty="0">
            <a:solidFill>
              <a:srgbClr val="626B8A"/>
            </a:solidFill>
            <a:latin typeface="Dubai" panose="020B0503030403030204" pitchFamily="34" charset="-78"/>
            <a:ea typeface="+mn-ea"/>
            <a:cs typeface="Dubai" panose="020B0503030403030204" pitchFamily="34" charset="-78"/>
          </a:endParaRPr>
        </a:p>
      </dsp:txBody>
      <dsp:txXfrm>
        <a:off x="582111" y="658837"/>
        <a:ext cx="3205087" cy="1228870"/>
      </dsp:txXfrm>
    </dsp:sp>
    <dsp:sp modelId="{8F6871CD-2260-4E75-8E99-239C5728C62B}">
      <dsp:nvSpPr>
        <dsp:cNvPr id="0" name=""/>
        <dsp:cNvSpPr/>
      </dsp:nvSpPr>
      <dsp:spPr>
        <a:xfrm>
          <a:off x="4156685" y="576174"/>
          <a:ext cx="3346563" cy="1349997"/>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3200" kern="1200" dirty="0">
              <a:solidFill>
                <a:srgbClr val="626B8A"/>
              </a:solidFill>
              <a:latin typeface="Dubai" panose="020B0503030403030204" pitchFamily="34" charset="-78"/>
              <a:ea typeface="+mn-ea"/>
              <a:cs typeface="Dubai" panose="020B0503030403030204" pitchFamily="34" charset="-78"/>
            </a:rPr>
            <a:t>تخريج الأصول من الفروع</a:t>
          </a:r>
          <a:endParaRPr lang="en-US" sz="3200" kern="1200" dirty="0">
            <a:solidFill>
              <a:srgbClr val="626B8A"/>
            </a:solidFill>
            <a:latin typeface="Dubai" panose="020B0503030403030204" pitchFamily="34" charset="-78"/>
            <a:ea typeface="+mn-ea"/>
            <a:cs typeface="Dubai" panose="020B0503030403030204" pitchFamily="34" charset="-78"/>
          </a:endParaRPr>
        </a:p>
      </dsp:txBody>
      <dsp:txXfrm>
        <a:off x="4222586" y="642075"/>
        <a:ext cx="3214761" cy="1218195"/>
      </dsp:txXfrm>
    </dsp:sp>
    <dsp:sp modelId="{FCA0E298-6AFC-4542-BF33-B89B15394BDB}">
      <dsp:nvSpPr>
        <dsp:cNvPr id="0" name=""/>
        <dsp:cNvSpPr/>
      </dsp:nvSpPr>
      <dsp:spPr>
        <a:xfrm>
          <a:off x="523440" y="2162426"/>
          <a:ext cx="3352478" cy="1359698"/>
        </a:xfrm>
        <a:prstGeom prst="roundRect">
          <a:avLst/>
        </a:prstGeom>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3200" kern="1200" dirty="0">
              <a:solidFill>
                <a:srgbClr val="626B8A"/>
              </a:solidFill>
              <a:latin typeface="Dubai" panose="020B0503030403030204" pitchFamily="34" charset="-78"/>
              <a:cs typeface="Dubai" panose="020B0503030403030204" pitchFamily="34" charset="-78"/>
            </a:rPr>
            <a:t>تخريج الفروع على الأصول</a:t>
          </a:r>
          <a:endParaRPr lang="en-US" sz="3200" kern="1200" dirty="0">
            <a:solidFill>
              <a:srgbClr val="626B8A"/>
            </a:solidFill>
            <a:latin typeface="Dubai" panose="020B0503030403030204" pitchFamily="34" charset="-78"/>
            <a:ea typeface="+mn-ea"/>
            <a:cs typeface="Dubai" panose="020B0503030403030204" pitchFamily="34" charset="-78"/>
          </a:endParaRPr>
        </a:p>
      </dsp:txBody>
      <dsp:txXfrm>
        <a:off x="589815" y="2228801"/>
        <a:ext cx="3219728" cy="1226948"/>
      </dsp:txXfrm>
    </dsp:sp>
    <dsp:sp modelId="{DD6549AA-7128-4FB7-BCA6-A8F21CECCE84}">
      <dsp:nvSpPr>
        <dsp:cNvPr id="0" name=""/>
        <dsp:cNvSpPr/>
      </dsp:nvSpPr>
      <dsp:spPr>
        <a:xfrm>
          <a:off x="4174114" y="2155186"/>
          <a:ext cx="3352478" cy="1359698"/>
        </a:xfrm>
        <a:prstGeom prst="roundRect">
          <a:avLst/>
        </a:prstGeom>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422400">
            <a:lnSpc>
              <a:spcPct val="90000"/>
            </a:lnSpc>
            <a:spcBef>
              <a:spcPct val="0"/>
            </a:spcBef>
            <a:spcAft>
              <a:spcPct val="35000"/>
            </a:spcAft>
            <a:buNone/>
          </a:pPr>
          <a:r>
            <a:rPr lang="ar-SA" sz="3200" kern="1200" dirty="0">
              <a:solidFill>
                <a:srgbClr val="626B8A"/>
              </a:solidFill>
              <a:latin typeface="Dubai" panose="020B0503030403030204" pitchFamily="34" charset="-78"/>
              <a:cs typeface="Dubai" panose="020B0503030403030204" pitchFamily="34" charset="-78"/>
            </a:rPr>
            <a:t>تخريج الفروع من الفروع</a:t>
          </a:r>
          <a:endParaRPr lang="en-US" sz="3200" kern="1200" dirty="0">
            <a:solidFill>
              <a:srgbClr val="626B8A"/>
            </a:solidFill>
            <a:latin typeface="Dubai" panose="020B0503030403030204" pitchFamily="34" charset="-78"/>
            <a:ea typeface="+mn-ea"/>
            <a:cs typeface="Dubai" panose="020B0503030403030204" pitchFamily="34" charset="-78"/>
          </a:endParaRPr>
        </a:p>
      </dsp:txBody>
      <dsp:txXfrm>
        <a:off x="4240489" y="2221561"/>
        <a:ext cx="3219728" cy="122694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214BFC-AFBD-4E1E-9E7E-96FC751E396D}">
      <dsp:nvSpPr>
        <dsp:cNvPr id="0" name=""/>
        <dsp:cNvSpPr/>
      </dsp:nvSpPr>
      <dsp:spPr>
        <a:xfrm>
          <a:off x="5670896" y="2346328"/>
          <a:ext cx="1691972" cy="672445"/>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SA" sz="2800" kern="1200" dirty="0">
              <a:solidFill>
                <a:schemeClr val="bg2">
                  <a:lumMod val="10000"/>
                </a:schemeClr>
              </a:solidFill>
              <a:latin typeface="Dubai" panose="020B0503030403030204" pitchFamily="34" charset="-78"/>
              <a:cs typeface="Dubai" panose="020B0503030403030204" pitchFamily="34" charset="-78"/>
            </a:rPr>
            <a:t>المقصود به</a:t>
          </a:r>
          <a:endParaRPr lang="en-US" sz="2800" kern="1200" dirty="0">
            <a:solidFill>
              <a:schemeClr val="bg2">
                <a:lumMod val="10000"/>
              </a:schemeClr>
            </a:solidFill>
            <a:latin typeface="Dubai" panose="020B0503030403030204" pitchFamily="34" charset="-78"/>
            <a:cs typeface="Dubai" panose="020B0503030403030204" pitchFamily="34" charset="-78"/>
          </a:endParaRPr>
        </a:p>
      </dsp:txBody>
      <dsp:txXfrm>
        <a:off x="5690591" y="2366023"/>
        <a:ext cx="1652582" cy="633055"/>
      </dsp:txXfrm>
    </dsp:sp>
    <dsp:sp modelId="{D3AABD86-57EB-4550-A24E-04BAE3DDB4FB}">
      <dsp:nvSpPr>
        <dsp:cNvPr id="0" name=""/>
        <dsp:cNvSpPr/>
      </dsp:nvSpPr>
      <dsp:spPr>
        <a:xfrm rot="10800000">
          <a:off x="5199815" y="2672672"/>
          <a:ext cx="471081" cy="19756"/>
        </a:xfrm>
        <a:custGeom>
          <a:avLst/>
          <a:gdLst/>
          <a:ahLst/>
          <a:cxnLst/>
          <a:rect l="0" t="0" r="0" b="0"/>
          <a:pathLst>
            <a:path>
              <a:moveTo>
                <a:pt x="0" y="9878"/>
              </a:moveTo>
              <a:lnTo>
                <a:pt x="471081" y="9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a:solidFill>
              <a:schemeClr val="bg2">
                <a:lumMod val="10000"/>
              </a:schemeClr>
            </a:solidFill>
            <a:latin typeface="Dubai Light" panose="020B0303030403030204" pitchFamily="34" charset="-78"/>
            <a:cs typeface="Dubai Light" panose="020B0303030403030204" pitchFamily="34" charset="-78"/>
          </a:endParaRPr>
        </a:p>
      </dsp:txBody>
      <dsp:txXfrm rot="10800000">
        <a:off x="5423579" y="2670773"/>
        <a:ext cx="23554" cy="23554"/>
      </dsp:txXfrm>
    </dsp:sp>
    <dsp:sp modelId="{B75D72B4-6AE1-4488-B0EB-8D1D2DC1FF0E}">
      <dsp:nvSpPr>
        <dsp:cNvPr id="0" name=""/>
        <dsp:cNvSpPr/>
      </dsp:nvSpPr>
      <dsp:spPr>
        <a:xfrm>
          <a:off x="2717073" y="2120965"/>
          <a:ext cx="2482741" cy="1123170"/>
        </a:xfrm>
        <a:prstGeom prst="roundRect">
          <a:avLst>
            <a:gd name="adj" fmla="val 10000"/>
          </a:avLst>
        </a:prstGeom>
        <a:solidFill>
          <a:schemeClr val="accent1">
            <a:lumMod val="20000"/>
            <a:lumOff val="8000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SA" sz="2800" kern="1200" dirty="0">
              <a:solidFill>
                <a:schemeClr val="bg2">
                  <a:lumMod val="10000"/>
                </a:schemeClr>
              </a:solidFill>
              <a:latin typeface="Dubai Light" panose="020B0303030403030204" pitchFamily="34" charset="-78"/>
              <a:cs typeface="Dubai Light" panose="020B0303030403030204" pitchFamily="34" charset="-78"/>
            </a:rPr>
            <a:t>استخراج أحكام الفروع من أصولها، </a:t>
          </a:r>
          <a:r>
            <a:rPr lang="ar-SA" sz="2800" kern="1200" dirty="0">
              <a:solidFill>
                <a:schemeClr val="accent1"/>
              </a:solidFill>
              <a:latin typeface="Dubai Light" panose="020B0303030403030204" pitchFamily="34" charset="-78"/>
              <a:cs typeface="Dubai Light" panose="020B0303030403030204" pitchFamily="34" charset="-78"/>
            </a:rPr>
            <a:t>وهو على قسمين:</a:t>
          </a:r>
          <a:endParaRPr lang="en-US" sz="2800" kern="1200" dirty="0">
            <a:solidFill>
              <a:schemeClr val="accent1"/>
            </a:solidFill>
            <a:latin typeface="Dubai Light" panose="020B0303030403030204" pitchFamily="34" charset="-78"/>
            <a:cs typeface="Dubai Light" panose="020B0303030403030204" pitchFamily="34" charset="-78"/>
          </a:endParaRPr>
        </a:p>
      </dsp:txBody>
      <dsp:txXfrm>
        <a:off x="2749970" y="2153862"/>
        <a:ext cx="2416947" cy="1057376"/>
      </dsp:txXfrm>
    </dsp:sp>
    <dsp:sp modelId="{0FC38A05-9F6D-4D8C-A4CA-CFBD631B4571}">
      <dsp:nvSpPr>
        <dsp:cNvPr id="0" name=""/>
        <dsp:cNvSpPr/>
      </dsp:nvSpPr>
      <dsp:spPr>
        <a:xfrm rot="13564343">
          <a:off x="2140159" y="2427357"/>
          <a:ext cx="681227" cy="19756"/>
        </a:xfrm>
        <a:custGeom>
          <a:avLst/>
          <a:gdLst/>
          <a:ahLst/>
          <a:cxnLst/>
          <a:rect l="0" t="0" r="0" b="0"/>
          <a:pathLst>
            <a:path>
              <a:moveTo>
                <a:pt x="0" y="9878"/>
              </a:moveTo>
              <a:lnTo>
                <a:pt x="681227" y="987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a:solidFill>
              <a:schemeClr val="bg2">
                <a:lumMod val="10000"/>
              </a:schemeClr>
            </a:solidFill>
            <a:latin typeface="Dubai Light" panose="020B0303030403030204" pitchFamily="34" charset="-78"/>
            <a:cs typeface="Dubai Light" panose="020B0303030403030204" pitchFamily="34" charset="-78"/>
          </a:endParaRPr>
        </a:p>
      </dsp:txBody>
      <dsp:txXfrm rot="10800000">
        <a:off x="2463742" y="2420204"/>
        <a:ext cx="34061" cy="34061"/>
      </dsp:txXfrm>
    </dsp:sp>
    <dsp:sp modelId="{25683E28-629E-4BF9-9F39-9FB5A87A3988}">
      <dsp:nvSpPr>
        <dsp:cNvPr id="0" name=""/>
        <dsp:cNvSpPr/>
      </dsp:nvSpPr>
      <dsp:spPr>
        <a:xfrm>
          <a:off x="23934" y="1765661"/>
          <a:ext cx="2220537" cy="852516"/>
        </a:xfrm>
        <a:prstGeom prst="roundRect">
          <a:avLst>
            <a:gd name="adj" fmla="val 10000"/>
          </a:avLst>
        </a:prstGeom>
        <a:solidFill>
          <a:schemeClr val="accent1">
            <a:lumMod val="20000"/>
            <a:lumOff val="8000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SA" sz="2800" kern="1200" dirty="0">
              <a:solidFill>
                <a:schemeClr val="bg2">
                  <a:lumMod val="10000"/>
                </a:schemeClr>
              </a:solidFill>
              <a:latin typeface="Dubai Light" panose="020B0303030403030204" pitchFamily="34" charset="-78"/>
              <a:cs typeface="Dubai Light" panose="020B0303030403030204" pitchFamily="34" charset="-78"/>
            </a:rPr>
            <a:t>تخريج في مذهب معين</a:t>
          </a:r>
          <a:endParaRPr lang="en-US" sz="2800" kern="1200" dirty="0">
            <a:solidFill>
              <a:schemeClr val="bg2">
                <a:lumMod val="10000"/>
              </a:schemeClr>
            </a:solidFill>
            <a:latin typeface="Dubai Light" panose="020B0303030403030204" pitchFamily="34" charset="-78"/>
            <a:cs typeface="Dubai Light" panose="020B0303030403030204" pitchFamily="34" charset="-78"/>
          </a:endParaRPr>
        </a:p>
      </dsp:txBody>
      <dsp:txXfrm>
        <a:off x="48903" y="1790630"/>
        <a:ext cx="2170599" cy="802578"/>
      </dsp:txXfrm>
    </dsp:sp>
    <dsp:sp modelId="{D1BC0C10-FB01-47C6-8B66-45BD370D0538}">
      <dsp:nvSpPr>
        <dsp:cNvPr id="0" name=""/>
        <dsp:cNvSpPr/>
      </dsp:nvSpPr>
      <dsp:spPr>
        <a:xfrm rot="7901107">
          <a:off x="2149956" y="2927039"/>
          <a:ext cx="681207" cy="19756"/>
        </a:xfrm>
        <a:custGeom>
          <a:avLst/>
          <a:gdLst/>
          <a:ahLst/>
          <a:cxnLst/>
          <a:rect l="0" t="0" r="0" b="0"/>
          <a:pathLst>
            <a:path>
              <a:moveTo>
                <a:pt x="0" y="9878"/>
              </a:moveTo>
              <a:lnTo>
                <a:pt x="681207" y="987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a:solidFill>
              <a:schemeClr val="bg2">
                <a:lumMod val="10000"/>
              </a:schemeClr>
            </a:solidFill>
            <a:latin typeface="Dubai Light" panose="020B0303030403030204" pitchFamily="34" charset="-78"/>
            <a:cs typeface="Dubai Light" panose="020B0303030403030204" pitchFamily="34" charset="-78"/>
          </a:endParaRPr>
        </a:p>
      </dsp:txBody>
      <dsp:txXfrm rot="10800000">
        <a:off x="2473529" y="2919887"/>
        <a:ext cx="34060" cy="34060"/>
      </dsp:txXfrm>
    </dsp:sp>
    <dsp:sp modelId="{0AAD08AB-B82B-476F-B779-033B28E72F24}">
      <dsp:nvSpPr>
        <dsp:cNvPr id="0" name=""/>
        <dsp:cNvSpPr/>
      </dsp:nvSpPr>
      <dsp:spPr>
        <a:xfrm>
          <a:off x="23934" y="2812086"/>
          <a:ext cx="2240111" cy="758394"/>
        </a:xfrm>
        <a:prstGeom prst="roundRect">
          <a:avLst>
            <a:gd name="adj" fmla="val 10000"/>
          </a:avLst>
        </a:prstGeom>
        <a:solidFill>
          <a:schemeClr val="accent1">
            <a:lumMod val="20000"/>
            <a:lumOff val="8000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SA" sz="2800" kern="1200" dirty="0">
              <a:solidFill>
                <a:schemeClr val="bg2">
                  <a:lumMod val="10000"/>
                </a:schemeClr>
              </a:solidFill>
              <a:latin typeface="Dubai Light" panose="020B0303030403030204" pitchFamily="34" charset="-78"/>
              <a:cs typeface="Dubai Light" panose="020B0303030403030204" pitchFamily="34" charset="-78"/>
            </a:rPr>
            <a:t>تخريج على أكثر من مذهب</a:t>
          </a:r>
          <a:endParaRPr lang="en-US" sz="2800" kern="1200" dirty="0">
            <a:solidFill>
              <a:schemeClr val="bg2">
                <a:lumMod val="10000"/>
              </a:schemeClr>
            </a:solidFill>
            <a:latin typeface="Dubai Light" panose="020B0303030403030204" pitchFamily="34" charset="-78"/>
            <a:cs typeface="Dubai Light" panose="020B0303030403030204" pitchFamily="34" charset="-78"/>
          </a:endParaRPr>
        </a:p>
      </dsp:txBody>
      <dsp:txXfrm>
        <a:off x="46147" y="2834299"/>
        <a:ext cx="2195685" cy="7139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F02F7-7EC7-4F14-B135-DF5E2B281BB1}">
      <dsp:nvSpPr>
        <dsp:cNvPr id="0" name=""/>
        <dsp:cNvSpPr/>
      </dsp:nvSpPr>
      <dsp:spPr>
        <a:xfrm>
          <a:off x="518979" y="593995"/>
          <a:ext cx="3334785" cy="1360498"/>
        </a:xfrm>
        <a:prstGeom prst="roundRect">
          <a:avLst/>
        </a:prstGeom>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244600">
            <a:lnSpc>
              <a:spcPct val="90000"/>
            </a:lnSpc>
            <a:spcBef>
              <a:spcPct val="0"/>
            </a:spcBef>
            <a:spcAft>
              <a:spcPct val="35000"/>
            </a:spcAft>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(ما لا يتم الواجب إلا به فهو واجب)</a:t>
          </a:r>
          <a:endParaRPr lang="en-US" sz="2800" kern="1200" dirty="0">
            <a:solidFill>
              <a:srgbClr val="626B8A"/>
            </a:solidFill>
            <a:latin typeface="Dubai" panose="020B0503030403030204" pitchFamily="34" charset="-78"/>
            <a:ea typeface="+mn-ea"/>
            <a:cs typeface="Dubai" panose="020B0503030403030204" pitchFamily="34" charset="-78"/>
          </a:endParaRPr>
        </a:p>
      </dsp:txBody>
      <dsp:txXfrm>
        <a:off x="585393" y="660409"/>
        <a:ext cx="3201957" cy="1227670"/>
      </dsp:txXfrm>
    </dsp:sp>
    <dsp:sp modelId="{8F6871CD-2260-4E75-8E99-239C5728C62B}">
      <dsp:nvSpPr>
        <dsp:cNvPr id="0" name=""/>
        <dsp:cNvSpPr/>
      </dsp:nvSpPr>
      <dsp:spPr>
        <a:xfrm>
          <a:off x="4156476" y="577828"/>
          <a:ext cx="3343295" cy="1348679"/>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(لا يلزم المندوب بالشروع)</a:t>
          </a:r>
          <a:endParaRPr lang="en-US" sz="2800" kern="1200" dirty="0">
            <a:solidFill>
              <a:srgbClr val="626B8A"/>
            </a:solidFill>
            <a:latin typeface="Dubai" panose="020B0503030403030204" pitchFamily="34" charset="-78"/>
            <a:ea typeface="+mn-ea"/>
            <a:cs typeface="Dubai" panose="020B0503030403030204" pitchFamily="34" charset="-78"/>
          </a:endParaRPr>
        </a:p>
      </dsp:txBody>
      <dsp:txXfrm>
        <a:off x="4222313" y="643665"/>
        <a:ext cx="3211621" cy="1217005"/>
      </dsp:txXfrm>
    </dsp:sp>
    <dsp:sp modelId="{FCA0E298-6AFC-4542-BF33-B89B15394BDB}">
      <dsp:nvSpPr>
        <dsp:cNvPr id="0" name=""/>
        <dsp:cNvSpPr/>
      </dsp:nvSpPr>
      <dsp:spPr>
        <a:xfrm>
          <a:off x="2443897" y="2162531"/>
          <a:ext cx="3349204" cy="1358370"/>
        </a:xfrm>
        <a:prstGeom prst="roundRect">
          <a:avLst/>
        </a:prstGeom>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(الكفار مخاطبون بفروع الإسلام)</a:t>
          </a:r>
          <a:endParaRPr lang="en-US" sz="2800" kern="1200" dirty="0">
            <a:solidFill>
              <a:srgbClr val="626B8A"/>
            </a:solidFill>
            <a:latin typeface="Dubai" panose="020B0503030403030204" pitchFamily="34" charset="-78"/>
            <a:ea typeface="+mn-ea"/>
            <a:cs typeface="Dubai" panose="020B0503030403030204" pitchFamily="34" charset="-78"/>
          </a:endParaRPr>
        </a:p>
      </dsp:txBody>
      <dsp:txXfrm>
        <a:off x="2510207" y="2228841"/>
        <a:ext cx="3216584" cy="12257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16932" y="0"/>
            <a:ext cx="2918831" cy="493474"/>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60" y="0"/>
            <a:ext cx="2918831" cy="493474"/>
          </a:xfrm>
          <a:prstGeom prst="rect">
            <a:avLst/>
          </a:prstGeom>
        </p:spPr>
        <p:txBody>
          <a:bodyPr vert="horz" lIns="91440" tIns="45720" rIns="91440" bIns="45720" rtlCol="1"/>
          <a:lstStyle>
            <a:lvl1pPr algn="l">
              <a:defRPr sz="1200"/>
            </a:lvl1pPr>
          </a:lstStyle>
          <a:p>
            <a:fld id="{DC2EA113-446E-4411-9B9B-AD56407CA42F}" type="datetimeFigureOut">
              <a:rPr lang="ar-SA" smtClean="0"/>
              <a:pPr/>
              <a:t>20/07/1445</a:t>
            </a:fld>
            <a:endParaRPr lang="ar-SA"/>
          </a:p>
        </p:txBody>
      </p:sp>
      <p:sp>
        <p:nvSpPr>
          <p:cNvPr id="4" name="Slide Image Placeholder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73577" y="4688007"/>
            <a:ext cx="5388610" cy="444127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16932" y="9374301"/>
            <a:ext cx="2918831" cy="493474"/>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60" y="9374301"/>
            <a:ext cx="2918831" cy="493474"/>
          </a:xfrm>
          <a:prstGeom prst="rect">
            <a:avLst/>
          </a:prstGeom>
        </p:spPr>
        <p:txBody>
          <a:bodyPr vert="horz" lIns="91440" tIns="45720" rIns="91440" bIns="45720" rtlCol="1" anchor="b"/>
          <a:lstStyle>
            <a:lvl1pPr algn="l">
              <a:defRPr sz="1200"/>
            </a:lvl1pPr>
          </a:lstStyle>
          <a:p>
            <a:fld id="{3439F029-3836-4261-B091-68F293CF33EA}" type="slidenum">
              <a:rPr lang="ar-SA" smtClean="0"/>
              <a:pPr/>
              <a:t>‹#›</a:t>
            </a:fld>
            <a:endParaRPr lang="ar-SA"/>
          </a:p>
        </p:txBody>
      </p:sp>
    </p:spTree>
    <p:extLst>
      <p:ext uri="{BB962C8B-B14F-4D97-AF65-F5344CB8AC3E}">
        <p14:creationId xmlns:p14="http://schemas.microsoft.com/office/powerpoint/2010/main" val="179545746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3439F029-3836-4261-B091-68F293CF33EA}" type="slidenum">
              <a:rPr lang="ar-SA" smtClean="0"/>
              <a:pPr/>
              <a:t>5</a:t>
            </a:fld>
            <a:endParaRPr lang="ar-SA"/>
          </a:p>
        </p:txBody>
      </p:sp>
    </p:spTree>
    <p:extLst>
      <p:ext uri="{BB962C8B-B14F-4D97-AF65-F5344CB8AC3E}">
        <p14:creationId xmlns:p14="http://schemas.microsoft.com/office/powerpoint/2010/main" val="3757466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39F029-3836-4261-B091-68F293CF33EA}" type="slidenum">
              <a:rPr lang="ar-SA" smtClean="0"/>
              <a:pPr/>
              <a:t>26</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4B81E59-9D79-4EE7-A6CF-7EFA87774B78}"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4B81E59-9D79-4EE7-A6CF-7EFA87774B7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4B81E59-9D79-4EE7-A6CF-7EFA87774B78}"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عنوان ومحتوى">
    <p:spTree>
      <p:nvGrpSpPr>
        <p:cNvPr id="1" name=""/>
        <p:cNvGrpSpPr/>
        <p:nvPr/>
      </p:nvGrpSpPr>
      <p:grpSpPr>
        <a:xfrm>
          <a:off x="0" y="0"/>
          <a:ext cx="0" cy="0"/>
          <a:chOff x="0" y="0"/>
          <a:chExt cx="0" cy="0"/>
        </a:xfrm>
      </p:grpSpPr>
      <p:sp>
        <p:nvSpPr>
          <p:cNvPr id="12" name="عنوان 11"/>
          <p:cNvSpPr>
            <a:spLocks noGrp="1"/>
          </p:cNvSpPr>
          <p:nvPr>
            <p:ph type="title"/>
          </p:nvPr>
        </p:nvSpPr>
        <p:spPr>
          <a:xfrm>
            <a:off x="1274102" y="467527"/>
            <a:ext cx="6595796" cy="711695"/>
          </a:xfrm>
          <a:solidFill>
            <a:srgbClr val="22B8CB">
              <a:alpha val="9804"/>
            </a:srgbClr>
          </a:solidFill>
        </p:spPr>
        <p:txBody>
          <a:bodyPr vert="horz" lIns="91440" tIns="45720" rIns="91440" bIns="45720" rtlCol="0" anchor="ctr">
            <a:noAutofit/>
          </a:bodyPr>
          <a:lstStyle>
            <a:lvl1pPr>
              <a:defRPr lang="ar-SA" sz="32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defRPr>
            </a:lvl1pPr>
          </a:lstStyle>
          <a:p>
            <a:pPr lvl="0"/>
            <a:r>
              <a:rPr lang="ar-SA"/>
              <a:t>انقر لتحرير نمط عنوان الشكل الرئيسي</a:t>
            </a:r>
            <a:endParaRPr lang="ar-SA" dirty="0"/>
          </a:p>
        </p:txBody>
      </p:sp>
      <p:sp>
        <p:nvSpPr>
          <p:cNvPr id="14" name="Slide Number Placeholder 5"/>
          <p:cNvSpPr txBox="1">
            <a:spLocks/>
          </p:cNvSpPr>
          <p:nvPr/>
        </p:nvSpPr>
        <p:spPr>
          <a:xfrm>
            <a:off x="-152493" y="6379282"/>
            <a:ext cx="556915" cy="365125"/>
          </a:xfrm>
          <a:prstGeom prst="rect">
            <a:avLst/>
          </a:prstGeom>
        </p:spPr>
        <p:txBody>
          <a:bodyPr vert="horz" lIns="91440" tIns="45720" rIns="91440" bIns="45720" rtlCol="0" anchor="ctr"/>
          <a:lstStyle>
            <a:defPPr>
              <a:defRPr lang="ar-SA"/>
            </a:defPPr>
            <a:lvl1pPr marL="0" algn="r" defTabSz="914400" rtl="1" eaLnBrk="1" latinLnBrk="0" hangingPunct="1">
              <a:defRPr lang="ar-SA" sz="1600" b="1" kern="1200" smtClean="0">
                <a:solidFill>
                  <a:srgbClr val="616989"/>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fld id="{286C1653-2A46-4345-927C-6C3169622717}" type="slidenum">
              <a:rPr lang="ar-SA" sz="2400" kern="1200" smtClean="0">
                <a:solidFill>
                  <a:schemeClr val="bg1"/>
                </a:solidFill>
                <a:effectLst>
                  <a:outerShdw blurRad="38100" dist="38100" dir="2700000" algn="tl">
                    <a:srgbClr val="000000">
                      <a:alpha val="43137"/>
                    </a:srgbClr>
                  </a:outerShdw>
                </a:effectLst>
                <a:latin typeface="+mj-lt"/>
                <a:ea typeface="+mj-ea"/>
                <a:cs typeface="+mn-cs"/>
              </a:rPr>
              <a:pPr algn="ctr"/>
              <a:t>‹#›</a:t>
            </a:fld>
            <a:endParaRPr lang="ar-SA" sz="3000" kern="1200" dirty="0">
              <a:solidFill>
                <a:schemeClr val="bg1"/>
              </a:solidFill>
              <a:effectLst>
                <a:outerShdw blurRad="38100" dist="38100" dir="2700000" algn="tl">
                  <a:srgbClr val="000000">
                    <a:alpha val="43137"/>
                  </a:srgbClr>
                </a:outerShdw>
              </a:effectLst>
              <a:latin typeface="+mj-lt"/>
              <a:ea typeface="+mj-ea"/>
              <a:cs typeface="+mn-cs"/>
            </a:endParaRPr>
          </a:p>
        </p:txBody>
      </p:sp>
      <p:sp>
        <p:nvSpPr>
          <p:cNvPr id="6" name="Content Placeholder 2">
            <a:extLst>
              <a:ext uri="{FF2B5EF4-FFF2-40B4-BE49-F238E27FC236}">
                <a16:creationId xmlns:a16="http://schemas.microsoft.com/office/drawing/2014/main" xmlns="" id="{8276B6BD-CE2F-42F8-B8E0-7807AF6392C5}"/>
              </a:ext>
            </a:extLst>
          </p:cNvPr>
          <p:cNvSpPr>
            <a:spLocks noGrp="1"/>
          </p:cNvSpPr>
          <p:nvPr>
            <p:ph idx="1"/>
          </p:nvPr>
        </p:nvSpPr>
        <p:spPr>
          <a:xfrm>
            <a:off x="628650" y="1690449"/>
            <a:ext cx="7886700" cy="4538663"/>
          </a:xfrm>
        </p:spPr>
        <p:txBody>
          <a:bodyPr>
            <a:noAutofit/>
          </a:bodyPr>
          <a:lstStyle>
            <a:lvl1pPr marL="0" indent="0" algn="just">
              <a:lnSpc>
                <a:spcPct val="110000"/>
              </a:lnSpc>
              <a:buNone/>
              <a:defRPr sz="350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defRPr>
            </a:lvl1pPr>
            <a:lvl2pPr marL="685800" indent="-228600" algn="just">
              <a:lnSpc>
                <a:spcPct val="110000"/>
              </a:lnSpc>
              <a:buSzPct val="70000"/>
              <a:buFont typeface="Wingdings" panose="05000000000000000000" pitchFamily="2" charset="2"/>
              <a:buChar char="§"/>
              <a:defRPr sz="2800">
                <a:solidFill>
                  <a:srgbClr val="B9B822"/>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defRPr>
            </a:lvl2pPr>
            <a:lvl3pPr marL="1143000" indent="-228600" algn="just">
              <a:lnSpc>
                <a:spcPct val="110000"/>
              </a:lnSpc>
              <a:buSzPct val="50000"/>
              <a:buFont typeface="Wingdings" panose="05000000000000000000" pitchFamily="2" charset="2"/>
              <a:buChar char="v"/>
              <a:defRPr sz="2800">
                <a:solidFill>
                  <a:srgbClr val="22B8CB"/>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defRPr>
            </a:lvl3pPr>
            <a:lvl4pPr algn="just">
              <a:lnSpc>
                <a:spcPct val="110000"/>
              </a:lnSpc>
              <a:defRPr sz="2800">
                <a:latin typeface="Dubai Light" panose="020B0303030403030204" pitchFamily="34" charset="-78"/>
                <a:cs typeface="Dubai Light" panose="020B0303030403030204" pitchFamily="34" charset="-78"/>
              </a:defRPr>
            </a:lvl4pPr>
            <a:lvl5pPr algn="just">
              <a:lnSpc>
                <a:spcPct val="110000"/>
              </a:lnSpc>
              <a:defRPr sz="2800">
                <a:latin typeface="Dubai Light" panose="020B0303030403030204" pitchFamily="34" charset="-78"/>
                <a:cs typeface="Dubai Light" panose="020B0303030403030204" pitchFamily="34" charset="-78"/>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عنصر نائب للنص 10">
            <a:extLst>
              <a:ext uri="{FF2B5EF4-FFF2-40B4-BE49-F238E27FC236}">
                <a16:creationId xmlns:a16="http://schemas.microsoft.com/office/drawing/2014/main" xmlns="" id="{289957D7-6121-4A14-A1CA-F9044D3D96BF}"/>
              </a:ext>
            </a:extLst>
          </p:cNvPr>
          <p:cNvSpPr>
            <a:spLocks noGrp="1"/>
          </p:cNvSpPr>
          <p:nvPr>
            <p:ph type="body" sz="quarter" idx="14"/>
          </p:nvPr>
        </p:nvSpPr>
        <p:spPr>
          <a:xfrm>
            <a:off x="2952000" y="6247608"/>
            <a:ext cx="3240000" cy="360000"/>
          </a:xfrm>
          <a:prstGeom prst="roundRect">
            <a:avLst/>
          </a:prstGeom>
          <a:solidFill>
            <a:srgbClr val="000000">
              <a:alpha val="10196"/>
            </a:srgbClr>
          </a:solidFill>
        </p:spPr>
        <p:txBody>
          <a:bodyPr wrap="square" anchor="ctr">
            <a:noAutofit/>
          </a:bodyPr>
          <a:lstStyle>
            <a:lvl1pPr marL="0" indent="0" algn="ctr">
              <a:lnSpc>
                <a:spcPct val="100000"/>
              </a:lnSpc>
              <a:buNone/>
              <a:defRPr sz="1800" b="0">
                <a:solidFill>
                  <a:srgbClr val="616989"/>
                </a:solidFill>
                <a:effectLst>
                  <a:outerShdw blurRad="38100" dist="38100" dir="2700000" algn="tl">
                    <a:srgbClr val="000000">
                      <a:alpha val="43137"/>
                    </a:srgbClr>
                  </a:outerShdw>
                </a:effectLst>
                <a:latin typeface="Dubai" panose="020B0503030403030204" pitchFamily="34" charset="-78"/>
                <a:cs typeface="Dubai" panose="020B0503030403030204" pitchFamily="34" charset="-78"/>
              </a:defRPr>
            </a:lvl1pPr>
          </a:lstStyle>
          <a:p>
            <a:pPr lvl="0"/>
            <a:r>
              <a:rPr lang="ar-SA"/>
              <a:t>انقر لتحرير أنماط نص الشكل الرئيسي</a:t>
            </a:r>
          </a:p>
        </p:txBody>
      </p:sp>
    </p:spTree>
    <p:extLst>
      <p:ext uri="{BB962C8B-B14F-4D97-AF65-F5344CB8AC3E}">
        <p14:creationId xmlns:p14="http://schemas.microsoft.com/office/powerpoint/2010/main" val="27769273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10"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1162409" y="365128"/>
            <a:ext cx="6819182" cy="1325563"/>
          </a:xfrm>
          <a:prstGeom prst="roundRect">
            <a:avLst/>
          </a:prstGeom>
          <a:solidFill>
            <a:srgbClr val="22B8CB">
              <a:alpha val="10196"/>
            </a:srgbClr>
          </a:solidFill>
        </p:spPr>
        <p:txBody>
          <a:bodyPr>
            <a:normAutofit/>
          </a:bodyPr>
          <a:lstStyle>
            <a:lvl1pPr>
              <a:defRPr lang="en-US" sz="3200" kern="1200" dirty="0">
                <a:solidFill>
                  <a:schemeClr val="tx1"/>
                </a:solidFill>
                <a:effectLst>
                  <a:outerShdw blurRad="38100" dist="38100" dir="2700000" algn="tl">
                    <a:srgbClr val="000000">
                      <a:alpha val="43137"/>
                    </a:srgbClr>
                  </a:outerShdw>
                </a:effectLst>
                <a:latin typeface="Dubai" panose="020B0503030403030204" pitchFamily="34" charset="-78"/>
                <a:ea typeface="+mj-ea"/>
                <a:cs typeface="Dubai" panose="020B0503030403030204" pitchFamily="34" charset="-78"/>
              </a:defRPr>
            </a:lvl1pPr>
          </a:lstStyle>
          <a:p>
            <a:r>
              <a:rPr lang="ar-SA" dirty="0"/>
              <a:t>انقر لتحرير نمط عنوان الشكل الرئيسي</a:t>
            </a:r>
            <a:endParaRPr lang="en-US" dirty="0"/>
          </a:p>
        </p:txBody>
      </p:sp>
      <p:sp>
        <p:nvSpPr>
          <p:cNvPr id="6" name="Slide Number Placeholder 5">
            <a:extLst>
              <a:ext uri="{FF2B5EF4-FFF2-40B4-BE49-F238E27FC236}">
                <a16:creationId xmlns="" xmlns:a16="http://schemas.microsoft.com/office/drawing/2014/main" id="{361F4BD8-EEBD-4FE7-BE6D-466DB018FE99}"/>
              </a:ext>
            </a:extLst>
          </p:cNvPr>
          <p:cNvSpPr txBox="1">
            <a:spLocks/>
          </p:cNvSpPr>
          <p:nvPr userDrawn="1"/>
        </p:nvSpPr>
        <p:spPr>
          <a:xfrm>
            <a:off x="-152493" y="6379282"/>
            <a:ext cx="556915" cy="365125"/>
          </a:xfrm>
          <a:prstGeom prst="rect">
            <a:avLst/>
          </a:prstGeom>
        </p:spPr>
        <p:txBody>
          <a:bodyPr vert="horz" lIns="91440" tIns="45720" rIns="91440" bIns="45720" rtlCol="0" anchor="ctr"/>
          <a:lstStyle>
            <a:defPPr>
              <a:defRPr lang="ar-SA"/>
            </a:defPPr>
            <a:lvl1pPr marL="0" algn="r" defTabSz="914400" rtl="1" eaLnBrk="1" latinLnBrk="0" hangingPunct="1">
              <a:defRPr lang="ar-SA" sz="1600" b="1" kern="1200" smtClean="0">
                <a:solidFill>
                  <a:srgbClr val="616989"/>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fld id="{286C1653-2A46-4345-927C-6C3169622717}" type="slidenum">
              <a:rPr lang="ar-SA" sz="2400" kern="1200" smtClean="0">
                <a:solidFill>
                  <a:schemeClr val="bg1"/>
                </a:solidFill>
                <a:effectLst>
                  <a:outerShdw blurRad="38100" dist="38100" dir="2700000" algn="tl">
                    <a:srgbClr val="000000">
                      <a:alpha val="43137"/>
                    </a:srgbClr>
                  </a:outerShdw>
                </a:effectLst>
                <a:latin typeface="+mj-lt"/>
                <a:ea typeface="+mj-ea"/>
                <a:cs typeface="+mn-cs"/>
              </a:rPr>
              <a:pPr algn="ctr"/>
              <a:t>‹#›</a:t>
            </a:fld>
            <a:endParaRPr lang="ar-SA" sz="3000" kern="1200" dirty="0">
              <a:solidFill>
                <a:schemeClr val="bg1"/>
              </a:solidFill>
              <a:effectLst>
                <a:outerShdw blurRad="38100" dist="38100" dir="2700000" algn="tl">
                  <a:srgbClr val="000000">
                    <a:alpha val="43137"/>
                  </a:srgbClr>
                </a:outerShdw>
              </a:effectLst>
              <a:latin typeface="+mj-lt"/>
              <a:ea typeface="+mj-ea"/>
              <a:cs typeface="+mn-cs"/>
            </a:endParaRPr>
          </a:p>
        </p:txBody>
      </p:sp>
    </p:spTree>
    <p:extLst>
      <p:ext uri="{BB962C8B-B14F-4D97-AF65-F5344CB8AC3E}">
        <p14:creationId xmlns:p14="http://schemas.microsoft.com/office/powerpoint/2010/main" val="39225713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4B81E59-9D79-4EE7-A6CF-7EFA87774B7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4B81E59-9D79-4EE7-A6CF-7EFA87774B78}"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4B81E59-9D79-4EE7-A6CF-7EFA87774B7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4B81E59-9D79-4EE7-A6CF-7EFA87774B78}"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4B81E59-9D79-4EE7-A6CF-7EFA87774B7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4B81E59-9D79-4EE7-A6CF-7EFA87774B7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4B81E59-9D79-4EE7-A6CF-7EFA87774B7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4B81E59-9D79-4EE7-A6CF-7EFA87774B78}"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B81E59-9D79-4EE7-A6CF-7EFA87774B78}"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369" r:id="rId1"/>
    <p:sldLayoutId id="2147484370" r:id="rId2"/>
    <p:sldLayoutId id="2147484371" r:id="rId3"/>
    <p:sldLayoutId id="2147484372" r:id="rId4"/>
    <p:sldLayoutId id="2147484373" r:id="rId5"/>
    <p:sldLayoutId id="2147484374" r:id="rId6"/>
    <p:sldLayoutId id="2147484375" r:id="rId7"/>
    <p:sldLayoutId id="2147484376" r:id="rId8"/>
    <p:sldLayoutId id="2147484377" r:id="rId9"/>
    <p:sldLayoutId id="2147484378" r:id="rId10"/>
    <p:sldLayoutId id="2147484379" r:id="rId11"/>
    <p:sldLayoutId id="2147484380" r:id="rId12"/>
    <p:sldLayoutId id="2147484381" r:id="rId13"/>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2.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12.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6.xml"/><Relationship Id="rId1" Type="http://schemas.openxmlformats.org/officeDocument/2006/relationships/slideLayout" Target="../slideLayouts/slideLayout12.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6.xml"/><Relationship Id="rId1" Type="http://schemas.openxmlformats.org/officeDocument/2006/relationships/slideLayout" Target="../slideLayouts/slideLayout12.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microsoft.com/office/2007/relationships/hdphoto" Target="../media/hdphoto1.wdp"/><Relationship Id="rId4" Type="http://schemas.openxmlformats.org/officeDocument/2006/relationships/diagramLayout" Target="../diagrams/layout2.xml"/><Relationship Id="rId9"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38.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2.png"/><Relationship Id="rId7" Type="http://schemas.openxmlformats.org/officeDocument/2006/relationships/diagramQuickStyle" Target="../diagrams/quickStyle4.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microsoft.com/office/2007/relationships/hdphoto" Target="../media/hdphoto1.wdp"/><Relationship Id="rId9" Type="http://schemas.microsoft.com/office/2007/relationships/diagramDrawing" Target="../diagrams/drawing4.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5.xml"/><Relationship Id="rId1" Type="http://schemas.openxmlformats.org/officeDocument/2006/relationships/slideLayout" Target="../slideLayouts/slideLayout1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8" Type="http://schemas.openxmlformats.org/officeDocument/2006/relationships/diagramColors" Target="../diagrams/colors11.xml"/><Relationship Id="rId13" Type="http://schemas.openxmlformats.org/officeDocument/2006/relationships/diagramColors" Target="../diagrams/colors12.xml"/><Relationship Id="rId3" Type="http://schemas.openxmlformats.org/officeDocument/2006/relationships/image" Target="../media/image2.png"/><Relationship Id="rId7" Type="http://schemas.openxmlformats.org/officeDocument/2006/relationships/diagramQuickStyle" Target="../diagrams/quickStyle11.xml"/><Relationship Id="rId12" Type="http://schemas.openxmlformats.org/officeDocument/2006/relationships/diagramQuickStyle" Target="../diagrams/quickStyle12.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diagramLayout" Target="../diagrams/layout11.xml"/><Relationship Id="rId11" Type="http://schemas.openxmlformats.org/officeDocument/2006/relationships/diagramLayout" Target="../diagrams/layout12.xml"/><Relationship Id="rId5" Type="http://schemas.openxmlformats.org/officeDocument/2006/relationships/diagramData" Target="../diagrams/data11.xml"/><Relationship Id="rId10" Type="http://schemas.openxmlformats.org/officeDocument/2006/relationships/diagramData" Target="../diagrams/data12.xml"/><Relationship Id="rId4" Type="http://schemas.microsoft.com/office/2007/relationships/hdphoto" Target="../media/hdphoto1.wdp"/><Relationship Id="rId9" Type="http://schemas.microsoft.com/office/2007/relationships/diagramDrawing" Target="../diagrams/drawing11.xml"/><Relationship Id="rId14" Type="http://schemas.microsoft.com/office/2007/relationships/diagramDrawing" Target="../diagrams/drawing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diagramLayout" Target="../diagrams/layout15.xml"/><Relationship Id="rId13" Type="http://schemas.openxmlformats.org/officeDocument/2006/relationships/diagramLayout" Target="../diagrams/layout16.xml"/><Relationship Id="rId3" Type="http://schemas.openxmlformats.org/officeDocument/2006/relationships/diagramLayout" Target="../diagrams/layout14.xml"/><Relationship Id="rId7" Type="http://schemas.openxmlformats.org/officeDocument/2006/relationships/diagramData" Target="../diagrams/data15.xml"/><Relationship Id="rId12" Type="http://schemas.openxmlformats.org/officeDocument/2006/relationships/diagramData" Target="../diagrams/data16.xml"/><Relationship Id="rId2" Type="http://schemas.openxmlformats.org/officeDocument/2006/relationships/diagramData" Target="../diagrams/data14.xml"/><Relationship Id="rId16" Type="http://schemas.microsoft.com/office/2007/relationships/diagramDrawing" Target="../diagrams/drawing16.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5" Type="http://schemas.openxmlformats.org/officeDocument/2006/relationships/diagramColors" Target="../diagrams/colors16.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 Id="rId14" Type="http://schemas.openxmlformats.org/officeDocument/2006/relationships/diagramQuickStyle" Target="../diagrams/quickStyle1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3.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1052736"/>
            <a:ext cx="7488832" cy="1754326"/>
          </a:xfrm>
          <a:prstGeom prst="rect">
            <a:avLst/>
          </a:prstGeom>
          <a:solidFill>
            <a:schemeClr val="bg1">
              <a:lumMod val="75000"/>
            </a:schemeClr>
          </a:solidFill>
        </p:spPr>
        <p:txBody>
          <a:bodyPr wrap="square" lIns="91440" tIns="45720" rIns="91440" bIns="45720">
            <a:spAutoFit/>
          </a:bodyPr>
          <a:lstStyle/>
          <a:p>
            <a:pPr algn="ctr"/>
            <a:r>
              <a:rPr lang="ar-IQ"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المادة : القواعد الأصولية وتطبيقاتها </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Rectangle 3"/>
          <p:cNvSpPr/>
          <p:nvPr/>
        </p:nvSpPr>
        <p:spPr>
          <a:xfrm>
            <a:off x="1115616" y="3212976"/>
            <a:ext cx="7272808" cy="1446550"/>
          </a:xfrm>
          <a:prstGeom prst="rect">
            <a:avLst/>
          </a:prstGeom>
          <a:solidFill>
            <a:srgbClr val="E2EDF2"/>
          </a:solidFill>
        </p:spPr>
        <p:txBody>
          <a:bodyPr wrap="square" lIns="91440" tIns="45720" rIns="91440" bIns="45720">
            <a:spAutoFit/>
          </a:bodyPr>
          <a:lstStyle/>
          <a:p>
            <a:pPr algn="ctr"/>
            <a:r>
              <a:rPr lang="ar-IQ"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li-A-Alwand" pitchFamily="2" charset="-78"/>
              </a:rPr>
              <a:t>مدرس المادة </a:t>
            </a:r>
            <a:r>
              <a:rPr lang="ar-IQ"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ar-IQ"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li_K_Alwand" pitchFamily="2" charset="-78"/>
              </a:rPr>
              <a:t> أ.م.د  حسن محمد إبراهيم</a:t>
            </a:r>
            <a:endParaRPr lang="ar-IQ"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li_K_Alwand" pitchFamily="2" charset="-78"/>
            </a:endParaRPr>
          </a:p>
          <a:p>
            <a:pPr algn="ctr"/>
            <a:r>
              <a:rPr lang="ar-IQ"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li_K_Alwand" pitchFamily="2" charset="-78"/>
              </a:rPr>
              <a:t>                  </a:t>
            </a:r>
            <a:r>
              <a:rPr lang="ar-IQ"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li_K_Alwand" pitchFamily="2" charset="-78"/>
              </a:rPr>
              <a:t>م.ي.  أيوب خالد محمود</a:t>
            </a:r>
            <a:endParaRPr lang="ar-IQ"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li_K_Alwand" pitchFamily="2" charset="-78"/>
            </a:endParaRPr>
          </a:p>
        </p:txBody>
      </p:sp>
      <p:sp>
        <p:nvSpPr>
          <p:cNvPr id="5" name="Rectangle 4"/>
          <p:cNvSpPr/>
          <p:nvPr/>
        </p:nvSpPr>
        <p:spPr>
          <a:xfrm>
            <a:off x="5580112" y="5445224"/>
            <a:ext cx="2406428" cy="646331"/>
          </a:xfrm>
          <a:prstGeom prst="rect">
            <a:avLst/>
          </a:prstGeom>
          <a:noFill/>
        </p:spPr>
        <p:txBody>
          <a:bodyPr wrap="none" lIns="91440" tIns="45720" rIns="91440" bIns="45720">
            <a:spAutoFit/>
          </a:bodyPr>
          <a:lstStyle/>
          <a:p>
            <a:pPr algn="ctr"/>
            <a:r>
              <a:rPr lang="ar-IQ" sz="3600" b="1" dirty="0" smtClean="0">
                <a:ln w="1905"/>
                <a:solidFill>
                  <a:schemeClr val="tx2">
                    <a:lumMod val="60000"/>
                    <a:lumOff val="40000"/>
                  </a:schemeClr>
                </a:solidFill>
                <a:effectLst>
                  <a:innerShdw blurRad="69850" dist="43180" dir="5400000">
                    <a:srgbClr val="000000">
                      <a:alpha val="65000"/>
                    </a:srgbClr>
                  </a:innerShdw>
                </a:effectLst>
              </a:rPr>
              <a:t>المرحلة</a:t>
            </a:r>
            <a:r>
              <a:rPr lang="ar-IQ" sz="2400" b="1" cap="all" spc="0" dirty="0" smtClean="0">
                <a:ln w="9000" cmpd="sng">
                  <a:solidFill>
                    <a:schemeClr val="accent4">
                      <a:shade val="50000"/>
                      <a:satMod val="120000"/>
                    </a:schemeClr>
                  </a:solidFill>
                  <a:prstDash val="solid"/>
                </a:ln>
                <a:solidFill>
                  <a:schemeClr val="tx2">
                    <a:lumMod val="60000"/>
                    <a:lumOff val="40000"/>
                  </a:schemeClr>
                </a:solidFill>
                <a:effectLst>
                  <a:reflection blurRad="12700" stA="28000" endPos="45000" dist="1000" dir="5400000" sy="-100000" algn="bl" rotWithShape="0"/>
                </a:effectLst>
              </a:rPr>
              <a:t> </a:t>
            </a:r>
            <a:r>
              <a:rPr lang="ar-IQ" sz="3600" b="1" dirty="0" smtClean="0">
                <a:ln w="1905"/>
                <a:solidFill>
                  <a:schemeClr val="tx2">
                    <a:lumMod val="60000"/>
                    <a:lumOff val="40000"/>
                  </a:schemeClr>
                </a:solidFill>
                <a:effectLst>
                  <a:innerShdw blurRad="69850" dist="43180" dir="5400000">
                    <a:srgbClr val="000000">
                      <a:alpha val="65000"/>
                    </a:srgbClr>
                  </a:innerShdw>
                </a:effectLst>
              </a:rPr>
              <a:t>الرابعة</a:t>
            </a:r>
            <a:endParaRPr lang="en-US" sz="3600" b="1" dirty="0" smtClean="0">
              <a:ln w="1905"/>
              <a:solidFill>
                <a:schemeClr val="tx2">
                  <a:lumMod val="60000"/>
                  <a:lumOff val="40000"/>
                </a:schemeClr>
              </a:solidFill>
              <a:effectLst>
                <a:innerShdw blurRad="69850" dist="43180" dir="5400000">
                  <a:srgbClr val="000000">
                    <a:alpha val="65000"/>
                  </a:srgbClr>
                </a:innerShdw>
              </a:effectLst>
            </a:endParaRPr>
          </a:p>
        </p:txBody>
      </p:sp>
      <p:sp>
        <p:nvSpPr>
          <p:cNvPr id="6" name="Rectangle 5"/>
          <p:cNvSpPr/>
          <p:nvPr/>
        </p:nvSpPr>
        <p:spPr>
          <a:xfrm>
            <a:off x="1907704" y="5445224"/>
            <a:ext cx="2390399" cy="646331"/>
          </a:xfrm>
          <a:prstGeom prst="rect">
            <a:avLst/>
          </a:prstGeom>
          <a:noFill/>
        </p:spPr>
        <p:txBody>
          <a:bodyPr wrap="none" lIns="91440" tIns="45720" rIns="91440" bIns="45720">
            <a:spAutoFit/>
          </a:bodyPr>
          <a:lstStyle/>
          <a:p>
            <a:pPr algn="ctr"/>
            <a:r>
              <a:rPr lang="ar-IQ" sz="3600" b="1" dirty="0" smtClean="0">
                <a:ln w="1905"/>
                <a:solidFill>
                  <a:schemeClr val="tx2">
                    <a:lumMod val="60000"/>
                    <a:lumOff val="40000"/>
                  </a:schemeClr>
                </a:solidFill>
                <a:effectLst>
                  <a:innerShdw blurRad="69850" dist="43180" dir="5400000">
                    <a:srgbClr val="000000">
                      <a:alpha val="65000"/>
                    </a:srgbClr>
                  </a:innerShdw>
                </a:effectLst>
              </a:rPr>
              <a:t>2023-2024</a:t>
            </a:r>
            <a:endParaRPr lang="en-US" sz="3600" b="1" dirty="0" smtClean="0">
              <a:ln w="1905"/>
              <a:solidFill>
                <a:schemeClr val="tx2">
                  <a:lumMod val="60000"/>
                  <a:lumOff val="40000"/>
                </a:schemeClr>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1196752"/>
            <a:ext cx="7488832" cy="4401205"/>
          </a:xfrm>
          <a:prstGeom prst="rect">
            <a:avLst/>
          </a:prstGeom>
        </p:spPr>
        <p:txBody>
          <a:bodyPr wrap="square">
            <a:spAutoFit/>
          </a:bodyPr>
          <a:lstStyle/>
          <a:p>
            <a:r>
              <a:rPr lang="ar-IQ" sz="2800" dirty="0" smtClean="0"/>
              <a:t>يرجع الفرق بين القواعد الأصولية والقواعد الفقهية إلى ثمانية أشياء</a:t>
            </a:r>
          </a:p>
          <a:p>
            <a:r>
              <a:rPr lang="ar-IQ" sz="2800" dirty="0" smtClean="0"/>
              <a:t>:۱ - من جهة الاستمداد ؛ فعلمُ أصول الفقه مستمد من ثلاثة أشياء: علم الكلام، وعلوم العربية، والأحكام الشرعية </a:t>
            </a:r>
            <a:r>
              <a:rPr lang="ar-IQ" sz="2800" dirty="0" smtClean="0"/>
              <a:t> والمنطق.</a:t>
            </a:r>
            <a:endParaRPr lang="ar-IQ" sz="2800" dirty="0" smtClean="0"/>
          </a:p>
          <a:p>
            <a:r>
              <a:rPr lang="ar-IQ" sz="2800" dirty="0" smtClean="0"/>
              <a:t> أما القواعد الفقهية، فهي مستمدة من الأدلة الشرعية، أو المسائل الفرعية المتشابهة وأحكامها . </a:t>
            </a:r>
          </a:p>
          <a:p>
            <a:r>
              <a:rPr lang="ar-IQ" sz="2800" dirty="0" smtClean="0"/>
              <a:t>٢ - من جهة المتعلق، فالقواعد الأصولية متعلقة بالأدلة الشرعية، وأما القواعد الفقهية، فهي متعلقة بأفعال المكلفين .</a:t>
            </a:r>
          </a:p>
          <a:p>
            <a:endParaRPr lang="ar-IQ" sz="2800" dirty="0" smtClean="0"/>
          </a:p>
          <a:p>
            <a:endParaRPr lang="en-US" sz="2800" dirty="0"/>
          </a:p>
        </p:txBody>
      </p:sp>
      <p:sp>
        <p:nvSpPr>
          <p:cNvPr id="4" name="Rectangle 3"/>
          <p:cNvSpPr/>
          <p:nvPr/>
        </p:nvSpPr>
        <p:spPr>
          <a:xfrm>
            <a:off x="2123728" y="548680"/>
            <a:ext cx="5118709" cy="523220"/>
          </a:xfrm>
          <a:prstGeom prst="rect">
            <a:avLst/>
          </a:prstGeom>
          <a:solidFill>
            <a:schemeClr val="bg1">
              <a:lumMod val="85000"/>
            </a:schemeClr>
          </a:solidFill>
        </p:spPr>
        <p:txBody>
          <a:bodyPr wrap="none">
            <a:spAutoFit/>
          </a:bodyPr>
          <a:lstStyle/>
          <a:p>
            <a:r>
              <a:rPr lang="ar-IQ" sz="2800" dirty="0" smtClean="0"/>
              <a:t>الفرق بين القواعد الفقهية والقواعد الأصولية</a:t>
            </a:r>
            <a:endParaRPr lang="en-US" sz="2800" dirty="0"/>
          </a:p>
        </p:txBody>
      </p:sp>
      <p:sp>
        <p:nvSpPr>
          <p:cNvPr id="5" name="Rectangle 4"/>
          <p:cNvSpPr/>
          <p:nvPr/>
        </p:nvSpPr>
        <p:spPr>
          <a:xfrm>
            <a:off x="683568" y="4941168"/>
            <a:ext cx="7956376" cy="1384995"/>
          </a:xfrm>
          <a:prstGeom prst="rect">
            <a:avLst/>
          </a:prstGeom>
        </p:spPr>
        <p:txBody>
          <a:bodyPr wrap="square">
            <a:spAutoFit/>
          </a:bodyPr>
          <a:lstStyle/>
          <a:p>
            <a:r>
              <a:rPr lang="ar-IQ" sz="2800" dirty="0" smtClean="0"/>
              <a:t>فالقاعدة الأصولية مثل: </a:t>
            </a:r>
            <a:r>
              <a:rPr lang="ar-IQ" sz="2800" b="1" dirty="0" smtClean="0"/>
              <a:t>النهي يقتضي الفساد</a:t>
            </a:r>
            <a:r>
              <a:rPr lang="ar-IQ" sz="2800" dirty="0" smtClean="0"/>
              <a:t>، </a:t>
            </a:r>
            <a:r>
              <a:rPr lang="ar-IQ" sz="2800" dirty="0" smtClean="0">
                <a:solidFill>
                  <a:srgbClr val="C00000"/>
                </a:solidFill>
              </a:rPr>
              <a:t>متعلقة بكل دليل شرعي فيه نهي</a:t>
            </a:r>
            <a:r>
              <a:rPr lang="ar-IQ" sz="2800" dirty="0" smtClean="0"/>
              <a:t>، والقاعدة الفقهية مثل </a:t>
            </a:r>
            <a:r>
              <a:rPr lang="ar-IQ" sz="2800" b="1" dirty="0" smtClean="0"/>
              <a:t>: الضرر يزال</a:t>
            </a:r>
            <a:r>
              <a:rPr lang="ar-IQ" sz="2800" dirty="0" smtClean="0"/>
              <a:t> </a:t>
            </a:r>
            <a:r>
              <a:rPr lang="ar-IQ" sz="2800" dirty="0" smtClean="0">
                <a:solidFill>
                  <a:schemeClr val="bg2">
                    <a:lumMod val="50000"/>
                  </a:schemeClr>
                </a:solidFill>
              </a:rPr>
              <a:t>متعلقة بكل فعل من أفعال المكلفين فيه ضرر</a:t>
            </a:r>
            <a:endParaRPr lang="en-US" sz="2800" dirty="0">
              <a:solidFill>
                <a:schemeClr val="bg2">
                  <a:lumMod val="50000"/>
                </a:schemeClr>
              </a:solidFill>
            </a:endParaRPr>
          </a:p>
        </p:txBody>
      </p:sp>
      <p:sp>
        <p:nvSpPr>
          <p:cNvPr id="6" name="Rectangle 5"/>
          <p:cNvSpPr/>
          <p:nvPr/>
        </p:nvSpPr>
        <p:spPr>
          <a:xfrm>
            <a:off x="392584" y="6334780"/>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64704"/>
            <a:ext cx="8892480" cy="5693866"/>
          </a:xfrm>
          <a:prstGeom prst="rect">
            <a:avLst/>
          </a:prstGeom>
        </p:spPr>
        <p:txBody>
          <a:bodyPr wrap="square">
            <a:spAutoFit/>
          </a:bodyPr>
          <a:lstStyle/>
          <a:p>
            <a:r>
              <a:rPr lang="ar-IQ" sz="2800" dirty="0" smtClean="0"/>
              <a:t>3- من جهة المستفيد منها، فالقاعدة الأصولية </a:t>
            </a:r>
            <a:r>
              <a:rPr lang="ar-IQ" sz="2800" dirty="0" smtClean="0">
                <a:solidFill>
                  <a:schemeClr val="bg2">
                    <a:lumMod val="25000"/>
                  </a:schemeClr>
                </a:solidFill>
              </a:rPr>
              <a:t>يستفيد منها المجتهد خاصة</a:t>
            </a:r>
            <a:r>
              <a:rPr lang="ar-IQ" sz="2800" dirty="0" smtClean="0"/>
              <a:t>، فيستعملها عند استنباط الأحكام الشرعية الفرعية من أدلتها . وأما القاعدة الفقهية، </a:t>
            </a:r>
            <a:r>
              <a:rPr lang="ar-IQ" sz="2800" dirty="0" smtClean="0">
                <a:solidFill>
                  <a:srgbClr val="C00000"/>
                </a:solidFill>
              </a:rPr>
              <a:t>فيستفيد منها الفقيه . والمتعلم، </a:t>
            </a:r>
            <a:r>
              <a:rPr lang="ar-IQ" sz="2800" dirty="0" smtClean="0"/>
              <a:t>فالرجوع إليها أيسر من الرجوع لكل فرع على حدة .</a:t>
            </a:r>
          </a:p>
          <a:p>
            <a:r>
              <a:rPr lang="ar-IQ" sz="2800" dirty="0" smtClean="0"/>
              <a:t>4- النظر في القواعد الأصولية خاص</a:t>
            </a:r>
            <a:r>
              <a:rPr lang="ar-IQ" sz="2800" dirty="0" smtClean="0">
                <a:solidFill>
                  <a:schemeClr val="bg2">
                    <a:lumMod val="25000"/>
                  </a:schemeClr>
                </a:solidFill>
              </a:rPr>
              <a:t> </a:t>
            </a:r>
            <a:r>
              <a:rPr lang="ar-IQ" sz="2800" b="1" dirty="0" smtClean="0">
                <a:solidFill>
                  <a:schemeClr val="bg2">
                    <a:lumMod val="25000"/>
                  </a:schemeClr>
                </a:solidFill>
              </a:rPr>
              <a:t>باللفظ </a:t>
            </a:r>
            <a:r>
              <a:rPr lang="ar-IQ" sz="2800" dirty="0" smtClean="0"/>
              <a:t>من حيث تحققه بالفرع الذي يراد إثبات الحكم الشرعي له، أو عدم تحققه فيه . بينما النظر في القواعد الفقهية خاص</a:t>
            </a:r>
            <a:r>
              <a:rPr lang="ar-IQ" sz="2800" b="1" dirty="0" smtClean="0"/>
              <a:t> </a:t>
            </a:r>
            <a:r>
              <a:rPr lang="ar-IQ" sz="2800" b="1" dirty="0" smtClean="0">
                <a:solidFill>
                  <a:srgbClr val="C00000"/>
                </a:solidFill>
              </a:rPr>
              <a:t>بالمعنى</a:t>
            </a:r>
            <a:r>
              <a:rPr lang="ar-IQ" sz="2800" b="1" dirty="0" smtClean="0"/>
              <a:t> </a:t>
            </a:r>
            <a:r>
              <a:rPr lang="ar-IQ" sz="2800" dirty="0" smtClean="0"/>
              <a:t>من حيث تحقق بالفرع أم لا.</a:t>
            </a:r>
          </a:p>
          <a:p>
            <a:r>
              <a:rPr lang="ar-IQ" sz="2800" dirty="0" smtClean="0"/>
              <a:t> فالأصولي ينظر في قوله تعالى مثلا: ﴿وَأَقِيمُوا الصَّلَوةَ ) في لفظه، فيجده أمراً مجرداً من القرائن، ثم يستحضر القاعدة الأصولية فيه، </a:t>
            </a:r>
            <a:r>
              <a:rPr lang="ar-IQ" sz="2800" b="1" dirty="0" smtClean="0"/>
              <a:t>فيجده يفيد الوجوب </a:t>
            </a:r>
            <a:r>
              <a:rPr lang="ar-IQ" sz="2800" dirty="0" smtClean="0"/>
              <a:t>؛ وأما في القواعد الفقهية، كأن يريد إثبات حكم حادثة ما، فمن توضأ، ثمَّ شَكٍّ في انتقاض وضوئه، فإنه ينظر من حيث المعنى، فيقول: وضوءٌ متيقن، طرأ عليه شكٌ، ثم يستحضر القاعدة الفقهية:</a:t>
            </a:r>
            <a:r>
              <a:rPr lang="ar-IQ" sz="2800" b="1" dirty="0" smtClean="0"/>
              <a:t> اليقين لا يزول بالشك</a:t>
            </a:r>
            <a:r>
              <a:rPr lang="ar-IQ" sz="2800" dirty="0" smtClean="0"/>
              <a:t>، فينتج أنَّ وضوئه باق لا يزول بالشك. </a:t>
            </a:r>
            <a:endParaRPr lang="en-US" sz="2800" dirty="0"/>
          </a:p>
        </p:txBody>
      </p:sp>
      <p:sp>
        <p:nvSpPr>
          <p:cNvPr id="4" name="Rectangle 3"/>
          <p:cNvSpPr/>
          <p:nvPr/>
        </p:nvSpPr>
        <p:spPr>
          <a:xfrm>
            <a:off x="392584" y="6334780"/>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836712"/>
            <a:ext cx="8568952" cy="1384995"/>
          </a:xfrm>
          <a:prstGeom prst="rect">
            <a:avLst/>
          </a:prstGeom>
        </p:spPr>
        <p:txBody>
          <a:bodyPr wrap="square">
            <a:spAutoFit/>
          </a:bodyPr>
          <a:lstStyle/>
          <a:p>
            <a:r>
              <a:rPr lang="ar-IQ" sz="2800" dirty="0" smtClean="0"/>
              <a:t>5- </a:t>
            </a:r>
            <a:r>
              <a:rPr lang="ar-IQ" sz="2800" dirty="0" smtClean="0">
                <a:solidFill>
                  <a:schemeClr val="bg2">
                    <a:lumMod val="25000"/>
                  </a:schemeClr>
                </a:solidFill>
              </a:rPr>
              <a:t>القواعد الأصولية مطردة، </a:t>
            </a:r>
            <a:r>
              <a:rPr lang="ar-IQ" sz="2800" dirty="0" smtClean="0"/>
              <a:t>أي: أنَّ حكمها ثابت لجميع جزئياتها، بحيث لا تتخلف عن دخولها تحت حكم القاعدة . </a:t>
            </a:r>
            <a:r>
              <a:rPr lang="ar-IQ" sz="2800" dirty="0" smtClean="0">
                <a:solidFill>
                  <a:srgbClr val="C00000"/>
                </a:solidFill>
              </a:rPr>
              <a:t>أما القاعدة الفقهية، فهي غالبية، </a:t>
            </a:r>
            <a:r>
              <a:rPr lang="ar-IQ" sz="2800" dirty="0" smtClean="0"/>
              <a:t>ليست مطّردة في جميع جزئياتها ، ولها استثناءات متعددة. </a:t>
            </a:r>
            <a:endParaRPr lang="en-US" sz="2800" dirty="0"/>
          </a:p>
        </p:txBody>
      </p:sp>
      <p:sp>
        <p:nvSpPr>
          <p:cNvPr id="4" name="Rectangle 3"/>
          <p:cNvSpPr/>
          <p:nvPr/>
        </p:nvSpPr>
        <p:spPr>
          <a:xfrm>
            <a:off x="251520" y="2276872"/>
            <a:ext cx="8640960" cy="2246769"/>
          </a:xfrm>
          <a:prstGeom prst="rect">
            <a:avLst/>
          </a:prstGeom>
        </p:spPr>
        <p:txBody>
          <a:bodyPr wrap="square">
            <a:spAutoFit/>
          </a:bodyPr>
          <a:lstStyle/>
          <a:p>
            <a:pPr algn="just"/>
            <a:r>
              <a:rPr lang="ar-IQ" sz="2800" dirty="0" smtClean="0"/>
              <a:t>-٦- القاعدة الأصولية </a:t>
            </a:r>
            <a:r>
              <a:rPr lang="ar-IQ" sz="2800" dirty="0" smtClean="0">
                <a:solidFill>
                  <a:schemeClr val="bg2">
                    <a:lumMod val="25000"/>
                  </a:schemeClr>
                </a:solidFill>
              </a:rPr>
              <a:t>هي أصلٌ </a:t>
            </a:r>
            <a:r>
              <a:rPr lang="ar-IQ" sz="2800" dirty="0" smtClean="0"/>
              <a:t>في إثبات حكم جزئياتها، فالأوامرُ الشرعية ثبت لها الوجوب بنصوص الأوامر الخاصة بها، وهذه النصوص جزئياتٌ للقاعدة الكلية : </a:t>
            </a:r>
            <a:r>
              <a:rPr lang="ar-IQ" sz="2800" dirty="0" smtClean="0">
                <a:solidFill>
                  <a:schemeClr val="bg2">
                    <a:lumMod val="50000"/>
                  </a:schemeClr>
                </a:solidFill>
              </a:rPr>
              <a:t>الأمر المطلق يفيد الوجوب </a:t>
            </a:r>
            <a:r>
              <a:rPr lang="ar-IQ" sz="2800" dirty="0" smtClean="0"/>
              <a:t>. بينما القاعدة الفقهية </a:t>
            </a:r>
            <a:r>
              <a:rPr lang="ar-IQ" sz="2800" dirty="0" smtClean="0">
                <a:solidFill>
                  <a:srgbClr val="C00000"/>
                </a:solidFill>
              </a:rPr>
              <a:t>ليست أصلا </a:t>
            </a:r>
            <a:r>
              <a:rPr lang="ar-IQ" sz="2800" dirty="0" smtClean="0"/>
              <a:t>في إثبات حكم جزئياتها، بل حكم القاعدة نفسها مستمدٌ من حكم جزئياتها، فهي تكونت من المعنى الجامع بين جزئياتها . </a:t>
            </a:r>
            <a:endParaRPr lang="en-US" sz="2800" dirty="0"/>
          </a:p>
        </p:txBody>
      </p:sp>
      <p:sp>
        <p:nvSpPr>
          <p:cNvPr id="5" name="Rectangle 4"/>
          <p:cNvSpPr/>
          <p:nvPr/>
        </p:nvSpPr>
        <p:spPr>
          <a:xfrm>
            <a:off x="0" y="4581128"/>
            <a:ext cx="8892480" cy="1815882"/>
          </a:xfrm>
          <a:prstGeom prst="rect">
            <a:avLst/>
          </a:prstGeom>
        </p:spPr>
        <p:txBody>
          <a:bodyPr wrap="square">
            <a:spAutoFit/>
          </a:bodyPr>
          <a:lstStyle/>
          <a:p>
            <a:r>
              <a:rPr lang="ar-IQ" sz="2800" dirty="0" smtClean="0"/>
              <a:t>٧- القواعد الأصولية وضعت </a:t>
            </a:r>
            <a:r>
              <a:rPr lang="ar-IQ" sz="2800" dirty="0" smtClean="0">
                <a:solidFill>
                  <a:schemeClr val="bg2">
                    <a:lumMod val="25000"/>
                  </a:schemeClr>
                </a:solidFill>
              </a:rPr>
              <a:t>لتضبط للمجتهد طرق الاستنباط </a:t>
            </a:r>
            <a:r>
              <a:rPr lang="ar-IQ" sz="2800" dirty="0" smtClean="0"/>
              <a:t>والاستدلال، وترسم للفقيه مناهج البحث والنظر في استخراج الأحكام الكلية من الأدلة الإجمالية. </a:t>
            </a:r>
            <a:r>
              <a:rPr lang="ar-IQ" sz="2800" b="1" dirty="0" smtClean="0"/>
              <a:t>بينها القواعد الفقهية</a:t>
            </a:r>
            <a:r>
              <a:rPr lang="ar-IQ" sz="2800" dirty="0" smtClean="0"/>
              <a:t>، يراد بها </a:t>
            </a:r>
            <a:r>
              <a:rPr lang="ar-IQ" sz="2800" dirty="0" smtClean="0">
                <a:solidFill>
                  <a:srgbClr val="C00000"/>
                </a:solidFill>
              </a:rPr>
              <a:t>ربط المسائل المختلفة الأبواب </a:t>
            </a:r>
            <a:r>
              <a:rPr lang="ar-IQ" sz="2800" dirty="0" smtClean="0"/>
              <a:t>برباطٍ متحدٍ، وحكم واحد، هو الحكم الذي سيقت القاعدة لأجله .</a:t>
            </a:r>
            <a:endParaRPr lang="en-US" sz="2800" dirty="0"/>
          </a:p>
        </p:txBody>
      </p:sp>
      <p:sp>
        <p:nvSpPr>
          <p:cNvPr id="6" name="Rectangle 5"/>
          <p:cNvSpPr/>
          <p:nvPr/>
        </p:nvSpPr>
        <p:spPr>
          <a:xfrm>
            <a:off x="392584" y="6334780"/>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612845"/>
            <a:ext cx="8424936" cy="3108543"/>
          </a:xfrm>
          <a:prstGeom prst="rect">
            <a:avLst/>
          </a:prstGeom>
        </p:spPr>
        <p:txBody>
          <a:bodyPr wrap="square">
            <a:spAutoFit/>
          </a:bodyPr>
          <a:lstStyle/>
          <a:p>
            <a:r>
              <a:rPr lang="ar-IQ" sz="2800" dirty="0" smtClean="0"/>
              <a:t>8- القواعد الأصولية </a:t>
            </a:r>
            <a:r>
              <a:rPr lang="ar-IQ" sz="2800" dirty="0" smtClean="0">
                <a:solidFill>
                  <a:schemeClr val="bg2">
                    <a:lumMod val="25000"/>
                  </a:schemeClr>
                </a:solidFill>
              </a:rPr>
              <a:t>موجودة ذهنا قبل الفروع </a:t>
            </a:r>
            <a:r>
              <a:rPr lang="ar-IQ" sz="2800" dirty="0" smtClean="0"/>
              <a:t>؛ لأنها القيود التي أخذ الفقيه نفسه بها عند الاستنباط ، ككون ما في القرآن مقدًما على ما جاءت به السنة، وكون هذه الأصول كشفت عنها الفروع </a:t>
            </a:r>
            <a:r>
              <a:rPr lang="ar-IQ" sz="2800" dirty="0" smtClean="0">
                <a:solidFill>
                  <a:schemeClr val="bg2">
                    <a:lumMod val="50000"/>
                  </a:schemeClr>
                </a:solidFill>
              </a:rPr>
              <a:t>ليس دليلا على تقدُم الفروع عليها، بل هي سابقة وجوداً، والفروع كاشفة</a:t>
            </a:r>
            <a:r>
              <a:rPr lang="ar-IQ" sz="2800" dirty="0" smtClean="0"/>
              <a:t>، كما يدل الزرع على نوع البذور </a:t>
            </a:r>
          </a:p>
          <a:p>
            <a:r>
              <a:rPr lang="ar-IQ" sz="2800" dirty="0" smtClean="0"/>
              <a:t>بينما القواعد الفقهية </a:t>
            </a:r>
            <a:r>
              <a:rPr lang="ar-IQ" sz="2800" dirty="0" smtClean="0">
                <a:solidFill>
                  <a:srgbClr val="C00000"/>
                </a:solidFill>
              </a:rPr>
              <a:t>متأخرة في وجودها الذهني </a:t>
            </a:r>
            <a:r>
              <a:rPr lang="ar-IQ" sz="2800" dirty="0" smtClean="0"/>
              <a:t>والواقعي عن الفروع ؛ لأنها جمع لأشتاتها، وربط بينها، وجمع لمعانيها .</a:t>
            </a:r>
          </a:p>
        </p:txBody>
      </p:sp>
      <p:sp>
        <p:nvSpPr>
          <p:cNvPr id="5" name="Rectangle 4"/>
          <p:cNvSpPr/>
          <p:nvPr/>
        </p:nvSpPr>
        <p:spPr>
          <a:xfrm>
            <a:off x="392584" y="6334780"/>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8733FA4-5004-4F03-8527-CF71F178A0B9}"/>
              </a:ext>
            </a:extLst>
          </p:cNvPr>
          <p:cNvSpPr>
            <a:spLocks noGrp="1"/>
          </p:cNvSpPr>
          <p:nvPr>
            <p:ph type="title"/>
          </p:nvPr>
        </p:nvSpPr>
        <p:spPr>
          <a:xfrm>
            <a:off x="1259632" y="980729"/>
            <a:ext cx="6912768" cy="1224590"/>
          </a:xfrm>
        </p:spPr>
        <p:txBody>
          <a:bodyPr/>
          <a:lstStyle/>
          <a:p>
            <a:pPr algn="r"/>
            <a:r>
              <a:rPr lang="ar-IQ" dirty="0" smtClean="0">
                <a:effectLst/>
              </a:rPr>
              <a:t/>
            </a:r>
            <a:br>
              <a:rPr lang="ar-IQ" dirty="0" smtClean="0">
                <a:effectLst/>
              </a:rPr>
            </a:br>
            <a:r>
              <a:rPr lang="ar-IQ" dirty="0" smtClean="0">
                <a:effectLst/>
              </a:rPr>
              <a:t>ويمكن أن نقول للقواعد الاصولية تسمية اخرى وهي قواعد الاستنباط </a:t>
            </a:r>
            <a:br>
              <a:rPr lang="ar-IQ" dirty="0" smtClean="0">
                <a:effectLst/>
              </a:rPr>
            </a:br>
            <a:endParaRPr lang="ar-SA" dirty="0"/>
          </a:p>
        </p:txBody>
      </p:sp>
      <p:sp>
        <p:nvSpPr>
          <p:cNvPr id="3" name="عنصر نائب للمحتوى 2">
            <a:extLst>
              <a:ext uri="{FF2B5EF4-FFF2-40B4-BE49-F238E27FC236}">
                <a16:creationId xmlns:a16="http://schemas.microsoft.com/office/drawing/2014/main" xmlns="" id="{A8BC279B-51FA-4870-B2A5-72153B9B7331}"/>
              </a:ext>
            </a:extLst>
          </p:cNvPr>
          <p:cNvSpPr>
            <a:spLocks noGrp="1"/>
          </p:cNvSpPr>
          <p:nvPr>
            <p:ph idx="1"/>
          </p:nvPr>
        </p:nvSpPr>
        <p:spPr>
          <a:xfrm>
            <a:off x="628649" y="2312894"/>
            <a:ext cx="7886700" cy="2115672"/>
          </a:xfrm>
        </p:spPr>
        <p:txBody>
          <a:bodyPr/>
          <a:lstStyle/>
          <a:p>
            <a:pPr algn="r"/>
            <a:r>
              <a:rPr lang="ar-IQ" sz="2800" dirty="0" smtClean="0">
                <a:effectLst/>
              </a:rPr>
              <a:t>وتسمى أيضا  بعلم تخريج الفروع على الأصول </a:t>
            </a:r>
            <a:r>
              <a:rPr lang="ar-SA" sz="2800" dirty="0" smtClean="0">
                <a:effectLst/>
              </a:rPr>
              <a:t>فإن </a:t>
            </a:r>
            <a:r>
              <a:rPr lang="ar-SA" sz="2800" dirty="0">
                <a:effectLst/>
              </a:rPr>
              <a:t>علم </a:t>
            </a:r>
            <a:r>
              <a:rPr lang="ar-SA" sz="2800" dirty="0">
                <a:solidFill>
                  <a:schemeClr val="tx1"/>
                </a:solidFill>
                <a:effectLst>
                  <a:outerShdw blurRad="38100" dist="38100" dir="2700000" algn="tl">
                    <a:srgbClr val="000000">
                      <a:alpha val="43137"/>
                    </a:srgbClr>
                  </a:outerShdw>
                </a:effectLst>
              </a:rPr>
              <a:t>تخريج الفروع على الأصول </a:t>
            </a:r>
            <a:r>
              <a:rPr lang="ar-SA" sz="2800" dirty="0">
                <a:effectLst/>
              </a:rPr>
              <a:t>علمٌ جليل القدر، عظيم الأهمية، يحقِّق الربط بين علمين مهمين: </a:t>
            </a:r>
          </a:p>
        </p:txBody>
      </p:sp>
      <p:grpSp>
        <p:nvGrpSpPr>
          <p:cNvPr id="4" name="مجموعة 3">
            <a:extLst>
              <a:ext uri="{FF2B5EF4-FFF2-40B4-BE49-F238E27FC236}">
                <a16:creationId xmlns:a16="http://schemas.microsoft.com/office/drawing/2014/main" xmlns="" id="{CF59030B-A94A-4F57-879D-C105CCB434B1}"/>
              </a:ext>
            </a:extLst>
          </p:cNvPr>
          <p:cNvGrpSpPr>
            <a:grpSpLocks/>
          </p:cNvGrpSpPr>
          <p:nvPr/>
        </p:nvGrpSpPr>
        <p:grpSpPr>
          <a:xfrm flipH="1">
            <a:off x="3491880" y="4005064"/>
            <a:ext cx="2910633" cy="504056"/>
            <a:chOff x="388438" y="227805"/>
            <a:chExt cx="5286417" cy="974861"/>
          </a:xfrm>
        </p:grpSpPr>
        <p:sp>
          <p:nvSpPr>
            <p:cNvPr id="5" name="مستطيل 4">
              <a:extLst>
                <a:ext uri="{FF2B5EF4-FFF2-40B4-BE49-F238E27FC236}">
                  <a16:creationId xmlns:a16="http://schemas.microsoft.com/office/drawing/2014/main" xmlns="" id="{D5CA500B-2C95-488B-9F92-B13F3F010F67}"/>
                </a:ext>
              </a:extLst>
            </p:cNvPr>
            <p:cNvSpPr/>
            <p:nvPr/>
          </p:nvSpPr>
          <p:spPr>
            <a:xfrm>
              <a:off x="1425740" y="314519"/>
              <a:ext cx="2156571" cy="888145"/>
            </a:xfrm>
            <a:prstGeom prst="rect">
              <a:avLst/>
            </a:prstGeom>
            <a:solidFill>
              <a:sysClr val="window" lastClr="FFFFFF"/>
            </a:solidFill>
            <a:ln w="25400" cap="flat" cmpd="sng" algn="ctr">
              <a:solidFill>
                <a:schemeClr val="accent1"/>
              </a:solidFill>
              <a:prstDash val="solid"/>
            </a:ln>
            <a:effectLst/>
          </p:spPr>
          <p:txBody>
            <a:bodyPr/>
            <a:lstStyle/>
            <a:p>
              <a:pPr algn="ctr" rtl="1">
                <a:spcAft>
                  <a:spcPts val="800"/>
                </a:spcAft>
              </a:pPr>
              <a:r>
                <a:rPr lang="ar-EG" sz="2800" dirty="0">
                  <a:solidFill>
                    <a:schemeClr val="bg2">
                      <a:lumMod val="10000"/>
                    </a:schemeClr>
                  </a:solidFill>
                  <a:effectLst/>
                  <a:latin typeface="Dubai Light" panose="020B0303030403030204" pitchFamily="34" charset="-78"/>
                  <a:ea typeface="Calibri" panose="020F0502020204030204" pitchFamily="34" charset="0"/>
                  <a:cs typeface="Dubai Light" panose="020B0303030403030204" pitchFamily="34" charset="-78"/>
                </a:rPr>
                <a:t>الفقه</a:t>
              </a:r>
              <a:endParaRPr lang="en-US" sz="2800" dirty="0">
                <a:solidFill>
                  <a:schemeClr val="bg2">
                    <a:lumMod val="10000"/>
                  </a:schemeClr>
                </a:solidFill>
                <a:effectLst/>
                <a:latin typeface="Dubai Light" panose="020B0303030403030204" pitchFamily="34" charset="-78"/>
                <a:ea typeface="Calibri" panose="020F0502020204030204" pitchFamily="34" charset="0"/>
                <a:cs typeface="Dubai Light" panose="020B0303030403030204" pitchFamily="34" charset="-78"/>
              </a:endParaRPr>
            </a:p>
          </p:txBody>
        </p:sp>
        <p:sp>
          <p:nvSpPr>
            <p:cNvPr id="6" name="مستطيل 5">
              <a:extLst>
                <a:ext uri="{FF2B5EF4-FFF2-40B4-BE49-F238E27FC236}">
                  <a16:creationId xmlns:a16="http://schemas.microsoft.com/office/drawing/2014/main" xmlns="" id="{DE02087B-581C-4D0F-87EE-8B724713D1EA}"/>
                </a:ext>
              </a:extLst>
            </p:cNvPr>
            <p:cNvSpPr/>
            <p:nvPr/>
          </p:nvSpPr>
          <p:spPr>
            <a:xfrm>
              <a:off x="3550297" y="314523"/>
              <a:ext cx="2124558" cy="888143"/>
            </a:xfrm>
            <a:prstGeom prst="rect">
              <a:avLst/>
            </a:prstGeom>
            <a:solidFill>
              <a:sysClr val="window" lastClr="FFFFFF"/>
            </a:solidFill>
            <a:ln w="25400" cap="flat" cmpd="sng" algn="ctr">
              <a:solidFill>
                <a:schemeClr val="accent1"/>
              </a:solidFill>
              <a:prstDash val="solid"/>
            </a:ln>
            <a:effectLst/>
          </p:spPr>
          <p:txBody>
            <a:bodyPr/>
            <a:lstStyle/>
            <a:p>
              <a:pPr algn="ctr" rtl="1">
                <a:spcAft>
                  <a:spcPts val="800"/>
                </a:spcAft>
              </a:pPr>
              <a:r>
                <a:rPr lang="ar-EG" sz="2800" dirty="0">
                  <a:solidFill>
                    <a:schemeClr val="bg2">
                      <a:lumMod val="10000"/>
                    </a:schemeClr>
                  </a:solidFill>
                  <a:effectLst/>
                  <a:latin typeface="Dubai Light" panose="020B0303030403030204" pitchFamily="34" charset="-78"/>
                  <a:ea typeface="Calibri" panose="020F0502020204030204" pitchFamily="34" charset="0"/>
                  <a:cs typeface="Dubai Light" panose="020B0303030403030204" pitchFamily="34" charset="-78"/>
                </a:rPr>
                <a:t>وأصوله</a:t>
              </a:r>
              <a:endParaRPr lang="en-US" sz="2800" dirty="0">
                <a:solidFill>
                  <a:schemeClr val="bg2">
                    <a:lumMod val="10000"/>
                  </a:schemeClr>
                </a:solidFill>
                <a:effectLst/>
                <a:latin typeface="Dubai Light" panose="020B0303030403030204" pitchFamily="34" charset="-78"/>
                <a:ea typeface="Calibri" panose="020F0502020204030204" pitchFamily="34" charset="0"/>
                <a:cs typeface="Dubai Light" panose="020B0303030403030204" pitchFamily="34" charset="-78"/>
              </a:endParaRPr>
            </a:p>
            <a:p>
              <a:pPr algn="ctr" rtl="1">
                <a:spcAft>
                  <a:spcPts val="800"/>
                </a:spcAft>
              </a:pPr>
              <a:r>
                <a:rPr lang="en-US" sz="2800" dirty="0">
                  <a:solidFill>
                    <a:schemeClr val="bg2">
                      <a:lumMod val="10000"/>
                    </a:schemeClr>
                  </a:solidFill>
                  <a:effectLst/>
                  <a:latin typeface="Dubai Light" panose="020B0303030403030204" pitchFamily="34" charset="-78"/>
                  <a:ea typeface="Calibri" panose="020F0502020204030204" pitchFamily="34" charset="0"/>
                  <a:cs typeface="Dubai Light" panose="020B0303030403030204" pitchFamily="34" charset="-78"/>
                </a:rPr>
                <a:t> </a:t>
              </a:r>
            </a:p>
          </p:txBody>
        </p:sp>
        <p:grpSp>
          <p:nvGrpSpPr>
            <p:cNvPr id="7" name="مجموعة 6">
              <a:extLst>
                <a:ext uri="{FF2B5EF4-FFF2-40B4-BE49-F238E27FC236}">
                  <a16:creationId xmlns:a16="http://schemas.microsoft.com/office/drawing/2014/main" xmlns="" id="{F0E691E4-4404-4820-9659-3A9173A8169B}"/>
                </a:ext>
              </a:extLst>
            </p:cNvPr>
            <p:cNvGrpSpPr/>
            <p:nvPr/>
          </p:nvGrpSpPr>
          <p:grpSpPr>
            <a:xfrm>
              <a:off x="388438" y="227805"/>
              <a:ext cx="942403" cy="956873"/>
              <a:chOff x="208438" y="47805"/>
              <a:chExt cx="942403" cy="956873"/>
            </a:xfrm>
          </p:grpSpPr>
          <p:sp>
            <p:nvSpPr>
              <p:cNvPr id="8" name="شكل بيضاوي 7">
                <a:extLst>
                  <a:ext uri="{FF2B5EF4-FFF2-40B4-BE49-F238E27FC236}">
                    <a16:creationId xmlns:a16="http://schemas.microsoft.com/office/drawing/2014/main" xmlns="" id="{D4861747-5F86-4334-8D50-BB11DAF17164}"/>
                  </a:ext>
                </a:extLst>
              </p:cNvPr>
              <p:cNvSpPr/>
              <p:nvPr/>
            </p:nvSpPr>
            <p:spPr>
              <a:xfrm>
                <a:off x="208445" y="47805"/>
                <a:ext cx="942396" cy="942402"/>
              </a:xfrm>
              <a:prstGeom prst="ellipse">
                <a:avLst/>
              </a:prstGeom>
              <a:solidFill>
                <a:schemeClr val="accent1">
                  <a:lumMod val="20000"/>
                  <a:lumOff val="80000"/>
                </a:schemeClr>
              </a:solidFill>
              <a:ln w="25400" cap="flat" cmpd="sng" algn="ctr">
                <a:solidFill>
                  <a:schemeClr val="accent1"/>
                </a:solidFill>
                <a:prstDash val="solid"/>
              </a:ln>
              <a:effectLst/>
            </p:spPr>
            <p:txBody>
              <a:bodyPr/>
              <a:lstStyle/>
              <a:p>
                <a:endParaRPr lang="en-US" sz="2400" dirty="0">
                  <a:solidFill>
                    <a:schemeClr val="bg2">
                      <a:lumMod val="10000"/>
                    </a:schemeClr>
                  </a:solidFill>
                  <a:latin typeface="Dubai Light" panose="020B0303030403030204" pitchFamily="34" charset="-78"/>
                  <a:cs typeface="Dubai Light" panose="020B0303030403030204" pitchFamily="34" charset="-78"/>
                </a:endParaRPr>
              </a:p>
            </p:txBody>
          </p:sp>
          <p:sp>
            <p:nvSpPr>
              <p:cNvPr id="9" name="شكل بيضاوي 8">
                <a:extLst>
                  <a:ext uri="{FF2B5EF4-FFF2-40B4-BE49-F238E27FC236}">
                    <a16:creationId xmlns:a16="http://schemas.microsoft.com/office/drawing/2014/main" xmlns="" id="{A725E7D5-0060-40B2-B3B7-45AB484ED83C}"/>
                  </a:ext>
                </a:extLst>
              </p:cNvPr>
              <p:cNvSpPr/>
              <p:nvPr/>
            </p:nvSpPr>
            <p:spPr>
              <a:xfrm>
                <a:off x="208438" y="62278"/>
                <a:ext cx="942402" cy="942400"/>
              </a:xfrm>
              <a:prstGeom prst="rect">
                <a:avLst/>
              </a:prstGeom>
              <a:noFill/>
              <a:ln>
                <a:noFill/>
              </a:ln>
              <a:effectLst/>
            </p:spPr>
            <p:txBody>
              <a:bodyPr spcFirstLastPara="0" vert="horz" wrap="square" lIns="0" tIns="0" rIns="0" bIns="0" numCol="1" spcCol="1270" anchor="ctr" anchorCtr="0">
                <a:noAutofit/>
              </a:bodyPr>
              <a:lstStyle/>
              <a:p>
                <a:pPr algn="ctr" rtl="1">
                  <a:spcAft>
                    <a:spcPts val="800"/>
                  </a:spcAft>
                </a:pPr>
                <a:r>
                  <a:rPr lang="ar-EG" sz="2800" dirty="0">
                    <a:solidFill>
                      <a:schemeClr val="bg2">
                        <a:lumMod val="10000"/>
                      </a:schemeClr>
                    </a:solidFill>
                    <a:effectLst/>
                    <a:latin typeface="Dubai Light" panose="020B0303030403030204" pitchFamily="34" charset="-78"/>
                    <a:ea typeface="Calibri" panose="020F0502020204030204" pitchFamily="34" charset="0"/>
                    <a:cs typeface="Dubai Light" panose="020B0303030403030204" pitchFamily="34" charset="-78"/>
                  </a:rPr>
                  <a:t>هما:</a:t>
                </a:r>
                <a:endParaRPr lang="en-US" sz="2800" dirty="0">
                  <a:solidFill>
                    <a:schemeClr val="bg2">
                      <a:lumMod val="10000"/>
                    </a:schemeClr>
                  </a:solidFill>
                  <a:effectLst/>
                  <a:latin typeface="Dubai Light" panose="020B0303030403030204" pitchFamily="34" charset="-78"/>
                  <a:ea typeface="Calibri" panose="020F0502020204030204" pitchFamily="34" charset="0"/>
                  <a:cs typeface="Dubai Light" panose="020B0303030403030204" pitchFamily="34" charset="-78"/>
                </a:endParaRPr>
              </a:p>
            </p:txBody>
          </p:sp>
        </p:grpSp>
      </p:grpSp>
      <p:sp>
        <p:nvSpPr>
          <p:cNvPr id="11" name="مربع نص 10">
            <a:extLst>
              <a:ext uri="{FF2B5EF4-FFF2-40B4-BE49-F238E27FC236}">
                <a16:creationId xmlns:a16="http://schemas.microsoft.com/office/drawing/2014/main" xmlns="" id="{F6775583-B772-4BDF-A63E-823FFBED29E8}"/>
              </a:ext>
            </a:extLst>
          </p:cNvPr>
          <p:cNvSpPr txBox="1"/>
          <p:nvPr/>
        </p:nvSpPr>
        <p:spPr>
          <a:xfrm>
            <a:off x="755576" y="4797152"/>
            <a:ext cx="7816361" cy="954107"/>
          </a:xfrm>
          <a:prstGeom prst="rect">
            <a:avLst/>
          </a:prstGeom>
          <a:noFill/>
        </p:spPr>
        <p:txBody>
          <a:bodyPr wrap="square">
            <a:spAutoFit/>
          </a:bodyPr>
          <a:lstStyle/>
          <a:p>
            <a:pPr algn="just"/>
            <a:r>
              <a:rPr lang="ar-SA" sz="2800" b="1" dirty="0">
                <a:solidFill>
                  <a:srgbClr val="000000"/>
                </a:solidFill>
                <a:latin typeface="Dubai Light" panose="020B0303030403030204" pitchFamily="34" charset="-78"/>
                <a:cs typeface="Dubai Light" panose="020B0303030403030204" pitchFamily="34" charset="-78"/>
              </a:rPr>
              <a:t> ويُخرج علم أصول الفقه من الجانب النظري إلى المجال التطبيقي؛ بحيث تتبين به الثمرات المترتبة على القواعد الأصولية.</a:t>
            </a:r>
          </a:p>
        </p:txBody>
      </p:sp>
      <p:sp>
        <p:nvSpPr>
          <p:cNvPr id="13" name="Rectangle 12"/>
          <p:cNvSpPr/>
          <p:nvPr/>
        </p:nvSpPr>
        <p:spPr>
          <a:xfrm>
            <a:off x="392584" y="6334780"/>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4150776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ربع نص 10">
            <a:extLst>
              <a:ext uri="{FF2B5EF4-FFF2-40B4-BE49-F238E27FC236}">
                <a16:creationId xmlns:a16="http://schemas.microsoft.com/office/drawing/2014/main" xmlns="" id="{F6775583-B772-4BDF-A63E-823FFBED29E8}"/>
              </a:ext>
            </a:extLst>
          </p:cNvPr>
          <p:cNvSpPr txBox="1"/>
          <p:nvPr/>
        </p:nvSpPr>
        <p:spPr>
          <a:xfrm>
            <a:off x="395536" y="955967"/>
            <a:ext cx="8208912" cy="4708981"/>
          </a:xfrm>
          <a:prstGeom prst="rect">
            <a:avLst/>
          </a:prstGeom>
          <a:noFill/>
        </p:spPr>
        <p:txBody>
          <a:bodyPr wrap="square">
            <a:spAutoFit/>
          </a:bodyPr>
          <a:lstStyle/>
          <a:p>
            <a:pPr algn="ctr">
              <a:lnSpc>
                <a:spcPct val="150000"/>
              </a:lnSpc>
            </a:pPr>
            <a:r>
              <a:rPr lang="ar-SA" sz="3200" dirty="0">
                <a:solidFill>
                  <a:srgbClr val="B9B822"/>
                </a:solidFill>
                <a:latin typeface="Dubai" panose="020B0503030403030204" pitchFamily="34" charset="-78"/>
                <a:cs typeface="Dubai" panose="020B0503030403030204" pitchFamily="34" charset="-78"/>
              </a:rPr>
              <a:t>يقول </a:t>
            </a:r>
            <a:r>
              <a:rPr lang="ar-SA" sz="3200" dirty="0" err="1">
                <a:solidFill>
                  <a:srgbClr val="B9B822"/>
                </a:solidFill>
                <a:latin typeface="Dubai" panose="020B0503030403030204" pitchFamily="34" charset="-78"/>
                <a:cs typeface="Dubai" panose="020B0503030403030204" pitchFamily="34" charset="-78"/>
              </a:rPr>
              <a:t>الزنجاني</a:t>
            </a:r>
            <a:r>
              <a:rPr lang="ar-SA" sz="3200" dirty="0">
                <a:solidFill>
                  <a:srgbClr val="B9B822"/>
                </a:solidFill>
                <a:latin typeface="Dubai" panose="020B0503030403030204" pitchFamily="34" charset="-78"/>
                <a:cs typeface="Dubai" panose="020B0503030403030204" pitchFamily="34" charset="-78"/>
              </a:rPr>
              <a:t>-رحمه الله-: </a:t>
            </a:r>
          </a:p>
          <a:p>
            <a:pPr algn="just">
              <a:lnSpc>
                <a:spcPct val="150000"/>
              </a:lnSpc>
            </a:pPr>
            <a:r>
              <a:rPr lang="ar-SA" sz="2800" b="1" dirty="0">
                <a:solidFill>
                  <a:srgbClr val="000000"/>
                </a:solidFill>
                <a:latin typeface="Dubai Light" panose="020B0303030403030204" pitchFamily="34" charset="-78"/>
                <a:cs typeface="Dubai Light" panose="020B0303030403030204" pitchFamily="34" charset="-78"/>
              </a:rPr>
              <a:t>«لا يَخفى عليك أن الفروع إنما تُبنى على الأصول، وأن من لا يفهم كيفية الاستنباط، ولا يهتدي إلى وجه الارتباط بين </a:t>
            </a:r>
            <a:r>
              <a:rPr lang="ar-SA" sz="2800" b="1" u="sng" dirty="0">
                <a:solidFill>
                  <a:srgbClr val="000000"/>
                </a:solidFill>
                <a:latin typeface="Dubai Light" panose="020B0303030403030204" pitchFamily="34" charset="-78"/>
                <a:cs typeface="Dubai Light" panose="020B0303030403030204" pitchFamily="34" charset="-78"/>
              </a:rPr>
              <a:t>أحكام الفروع وأدلتها </a:t>
            </a:r>
            <a:r>
              <a:rPr lang="ar-SA" sz="2800" b="1" dirty="0">
                <a:solidFill>
                  <a:srgbClr val="000000"/>
                </a:solidFill>
                <a:latin typeface="Dubai Light" panose="020B0303030403030204" pitchFamily="34" charset="-78"/>
                <a:cs typeface="Dubai Light" panose="020B0303030403030204" pitchFamily="34" charset="-78"/>
              </a:rPr>
              <a:t>التي هي أصول الفقه، لا يتَّسعُ له المجال، </a:t>
            </a:r>
            <a:r>
              <a:rPr lang="ar-SA" sz="2800" b="1" dirty="0">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ولا يمكنه التفريع عليها بحال</a:t>
            </a:r>
            <a:r>
              <a:rPr lang="ar-SA" sz="2800" b="1" dirty="0">
                <a:solidFill>
                  <a:srgbClr val="000000"/>
                </a:solidFill>
                <a:latin typeface="Dubai Light" panose="020B0303030403030204" pitchFamily="34" charset="-78"/>
                <a:cs typeface="Dubai Light" panose="020B0303030403030204" pitchFamily="34" charset="-78"/>
              </a:rPr>
              <a:t>؛ فإن المسائل الفرعية على اتِّساعها وبُعد غايتها، لها أصول معلومة، وأوضاع منظومة، ومن لا يعرف أصولَها وأوضاعها، لم يُحط بها علمًا».</a:t>
            </a:r>
          </a:p>
        </p:txBody>
      </p:sp>
      <p:sp>
        <p:nvSpPr>
          <p:cNvPr id="4" name="Rectangle 3"/>
          <p:cNvSpPr/>
          <p:nvPr/>
        </p:nvSpPr>
        <p:spPr>
          <a:xfrm>
            <a:off x="392584" y="6334780"/>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3579591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نص 2">
            <a:extLst>
              <a:ext uri="{FF2B5EF4-FFF2-40B4-BE49-F238E27FC236}">
                <a16:creationId xmlns:a16="http://schemas.microsoft.com/office/drawing/2014/main" xmlns="" id="{0C58A1FC-23C7-46D5-ACCF-CC914977DCAF}"/>
              </a:ext>
            </a:extLst>
          </p:cNvPr>
          <p:cNvSpPr txBox="1">
            <a:spLocks/>
          </p:cNvSpPr>
          <p:nvPr/>
        </p:nvSpPr>
        <p:spPr>
          <a:xfrm>
            <a:off x="1523584" y="1336664"/>
            <a:ext cx="6780362" cy="606425"/>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3200" b="1"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lang="ar-SA" sz="2400" b="1" kern="1200" dirty="0">
                <a:solidFill>
                  <a:srgbClr val="B9B822"/>
                </a:solidFill>
                <a:effectLst>
                  <a:outerShdw blurRad="12700" dist="12700" dir="2700000" algn="tl">
                    <a:srgbClr val="000000">
                      <a:alpha val="43137"/>
                    </a:srgbClr>
                  </a:outerShdw>
                </a:effectLst>
                <a:latin typeface="Dubai Light" panose="020B0303030403030204" pitchFamily="34" charset="-78"/>
                <a:ea typeface="+mn-ea"/>
                <a:cs typeface="Dubai Light" panose="020B0303030403030204" pitchFamily="34" charset="-78"/>
              </a:defRPr>
            </a:lvl2pPr>
            <a:lvl3pPr marL="1143000" indent="-228600" algn="r" defTabSz="914400" rtl="1" eaLnBrk="1" latinLnBrk="0" hangingPunct="1">
              <a:lnSpc>
                <a:spcPct val="90000"/>
              </a:lnSpc>
              <a:spcBef>
                <a:spcPts val="500"/>
              </a:spcBef>
              <a:buFont typeface="Arial" panose="020B0604020202020204" pitchFamily="34" charset="0"/>
              <a:buChar char="•"/>
              <a:defRPr sz="2400" b="1" kern="1200">
                <a:solidFill>
                  <a:schemeClr val="tx1"/>
                </a:solidFill>
                <a:latin typeface="Dubai Light" panose="020B0303030403030204" pitchFamily="34" charset="-78"/>
                <a:ea typeface="+mn-ea"/>
                <a:cs typeface="Dubai Light" panose="020B0303030403030204" pitchFamily="34" charset="-78"/>
              </a:defRPr>
            </a:lvl3pPr>
            <a:lvl4pPr marL="1600200" indent="-228600" algn="r" defTabSz="914400" rtl="1" eaLnBrk="1" latinLnBrk="0" hangingPunct="1">
              <a:lnSpc>
                <a:spcPct val="90000"/>
              </a:lnSpc>
              <a:spcBef>
                <a:spcPts val="500"/>
              </a:spcBef>
              <a:buFont typeface="Arial" panose="020B0604020202020204" pitchFamily="34" charset="0"/>
              <a:buChar char="•"/>
              <a:defRPr sz="2000" b="1" kern="1200">
                <a:solidFill>
                  <a:schemeClr val="tx1"/>
                </a:solidFill>
                <a:latin typeface="Dubai Light" panose="020B0303030403030204" pitchFamily="34" charset="-78"/>
                <a:ea typeface="+mn-ea"/>
                <a:cs typeface="Dubai Light" panose="020B0303030403030204" pitchFamily="34" charset="-78"/>
              </a:defRPr>
            </a:lvl4pPr>
            <a:lvl5pPr marL="2057400" indent="-228600" algn="r" defTabSz="914400" rtl="1" eaLnBrk="1" latinLnBrk="0" hangingPunct="1">
              <a:lnSpc>
                <a:spcPct val="90000"/>
              </a:lnSpc>
              <a:spcBef>
                <a:spcPts val="500"/>
              </a:spcBef>
              <a:buFont typeface="Arial" panose="020B0604020202020204" pitchFamily="34" charset="0"/>
              <a:buChar char="•"/>
              <a:defRPr sz="2000" b="1" kern="1200">
                <a:solidFill>
                  <a:schemeClr val="tx1"/>
                </a:solidFill>
                <a:latin typeface="Dubai Light" panose="020B0303030403030204" pitchFamily="34" charset="-78"/>
                <a:ea typeface="+mn-ea"/>
                <a:cs typeface="Dubai Light" panose="020B0303030403030204" pitchFamily="34" charset="-78"/>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ar-SA" b="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1- لغة:</a:t>
            </a:r>
          </a:p>
        </p:txBody>
      </p:sp>
      <p:grpSp>
        <p:nvGrpSpPr>
          <p:cNvPr id="2" name="مجموعة 4">
            <a:extLst>
              <a:ext uri="{FF2B5EF4-FFF2-40B4-BE49-F238E27FC236}">
                <a16:creationId xmlns:a16="http://schemas.microsoft.com/office/drawing/2014/main" xmlns="" id="{C044F7D6-F85C-4708-B4C1-D4CD53CB7FDB}"/>
              </a:ext>
            </a:extLst>
          </p:cNvPr>
          <p:cNvGrpSpPr/>
          <p:nvPr/>
        </p:nvGrpSpPr>
        <p:grpSpPr>
          <a:xfrm>
            <a:off x="5940152" y="2348880"/>
            <a:ext cx="2529328" cy="1899162"/>
            <a:chOff x="6871719" y="2183143"/>
            <a:chExt cx="3372437" cy="1634037"/>
          </a:xfrm>
        </p:grpSpPr>
        <p:cxnSp>
          <p:nvCxnSpPr>
            <p:cNvPr id="9" name="رابط مستقيم 8">
              <a:extLst>
                <a:ext uri="{FF2B5EF4-FFF2-40B4-BE49-F238E27FC236}">
                  <a16:creationId xmlns:a16="http://schemas.microsoft.com/office/drawing/2014/main" xmlns="" id="{105B80B0-5847-4378-A3FC-19750B572C0A}"/>
                </a:ext>
              </a:extLst>
            </p:cNvPr>
            <p:cNvCxnSpPr>
              <a:cxnSpLocks/>
            </p:cNvCxnSpPr>
            <p:nvPr/>
          </p:nvCxnSpPr>
          <p:spPr>
            <a:xfrm flipH="1">
              <a:off x="10228154" y="2183143"/>
              <a:ext cx="16002" cy="1546761"/>
            </a:xfrm>
            <a:prstGeom prst="line">
              <a:avLst/>
            </a:prstGeom>
          </p:spPr>
          <p:style>
            <a:lnRef idx="1">
              <a:schemeClr val="accent1"/>
            </a:lnRef>
            <a:fillRef idx="0">
              <a:schemeClr val="accent1"/>
            </a:fillRef>
            <a:effectRef idx="0">
              <a:schemeClr val="accent1"/>
            </a:effectRef>
            <a:fontRef idx="minor">
              <a:schemeClr val="tx1"/>
            </a:fontRef>
          </p:style>
        </p:cxnSp>
        <p:grpSp>
          <p:nvGrpSpPr>
            <p:cNvPr id="3" name="مجموعة 9">
              <a:extLst>
                <a:ext uri="{FF2B5EF4-FFF2-40B4-BE49-F238E27FC236}">
                  <a16:creationId xmlns:a16="http://schemas.microsoft.com/office/drawing/2014/main" xmlns="" id="{C398674C-161F-4A41-BDFA-97A21BF9A8DD}"/>
                </a:ext>
              </a:extLst>
            </p:cNvPr>
            <p:cNvGrpSpPr/>
            <p:nvPr/>
          </p:nvGrpSpPr>
          <p:grpSpPr>
            <a:xfrm>
              <a:off x="6871719" y="2661506"/>
              <a:ext cx="3029885" cy="472355"/>
              <a:chOff x="5410818" y="344"/>
              <a:chExt cx="3493330" cy="1061867"/>
            </a:xfrm>
            <a:scene3d>
              <a:camera prst="orthographicFront"/>
              <a:lightRig rig="flat" dir="t"/>
            </a:scene3d>
          </p:grpSpPr>
          <p:sp>
            <p:nvSpPr>
              <p:cNvPr id="11" name="مستطيل: زوايا مستديرة 10">
                <a:extLst>
                  <a:ext uri="{FF2B5EF4-FFF2-40B4-BE49-F238E27FC236}">
                    <a16:creationId xmlns:a16="http://schemas.microsoft.com/office/drawing/2014/main" xmlns="" id="{5E142B70-5F1F-4759-B8EB-BE2C68B9AF41}"/>
                  </a:ext>
                </a:extLst>
              </p:cNvPr>
              <p:cNvSpPr/>
              <p:nvPr/>
            </p:nvSpPr>
            <p:spPr>
              <a:xfrm>
                <a:off x="5410818" y="344"/>
                <a:ext cx="3493330" cy="106186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2" name="مستطيل: زوايا مستديرة 4">
                <a:extLst>
                  <a:ext uri="{FF2B5EF4-FFF2-40B4-BE49-F238E27FC236}">
                    <a16:creationId xmlns:a16="http://schemas.microsoft.com/office/drawing/2014/main" xmlns="" id="{EAAA23C7-389D-45B5-A6E5-8CEADB3DD60E}"/>
                  </a:ext>
                </a:extLst>
              </p:cNvPr>
              <p:cNvSpPr txBox="1"/>
              <p:nvPr/>
            </p:nvSpPr>
            <p:spPr>
              <a:xfrm>
                <a:off x="5462654" y="52179"/>
                <a:ext cx="3389658" cy="95819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2800" b="1" kern="1200" dirty="0">
                    <a:solidFill>
                      <a:schemeClr val="bg2">
                        <a:lumMod val="10000"/>
                      </a:schemeClr>
                    </a:solidFill>
                    <a:latin typeface="Dubai Light" panose="020B0303030403030204" pitchFamily="34" charset="-78"/>
                    <a:cs typeface="Dubai Light" panose="020B0303030403030204" pitchFamily="34" charset="-78"/>
                  </a:rPr>
                  <a:t>النفاذ عن الشيء</a:t>
                </a:r>
              </a:p>
            </p:txBody>
          </p:sp>
        </p:grpSp>
        <p:grpSp>
          <p:nvGrpSpPr>
            <p:cNvPr id="4" name="مجموعة 12">
              <a:extLst>
                <a:ext uri="{FF2B5EF4-FFF2-40B4-BE49-F238E27FC236}">
                  <a16:creationId xmlns:a16="http://schemas.microsoft.com/office/drawing/2014/main" xmlns="" id="{19CB8485-85F0-469E-9E88-B10CABDF3A4F}"/>
                </a:ext>
              </a:extLst>
            </p:cNvPr>
            <p:cNvGrpSpPr/>
            <p:nvPr/>
          </p:nvGrpSpPr>
          <p:grpSpPr>
            <a:xfrm>
              <a:off x="6871719" y="3344825"/>
              <a:ext cx="3029885" cy="472355"/>
              <a:chOff x="5410818" y="1239189"/>
              <a:chExt cx="3493330" cy="1061867"/>
            </a:xfrm>
            <a:scene3d>
              <a:camera prst="orthographicFront"/>
              <a:lightRig rig="flat" dir="t"/>
            </a:scene3d>
          </p:grpSpPr>
          <p:sp>
            <p:nvSpPr>
              <p:cNvPr id="14" name="مستطيل: زوايا مستديرة 13">
                <a:extLst>
                  <a:ext uri="{FF2B5EF4-FFF2-40B4-BE49-F238E27FC236}">
                    <a16:creationId xmlns:a16="http://schemas.microsoft.com/office/drawing/2014/main" xmlns="" id="{B821DDD0-C5AB-419C-8D68-879EC1F2FB07}"/>
                  </a:ext>
                </a:extLst>
              </p:cNvPr>
              <p:cNvSpPr/>
              <p:nvPr/>
            </p:nvSpPr>
            <p:spPr>
              <a:xfrm>
                <a:off x="5410818" y="1239189"/>
                <a:ext cx="3493330" cy="106186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5" name="مستطيل: زوايا مستديرة 6">
                <a:extLst>
                  <a:ext uri="{FF2B5EF4-FFF2-40B4-BE49-F238E27FC236}">
                    <a16:creationId xmlns:a16="http://schemas.microsoft.com/office/drawing/2014/main" xmlns="" id="{3DD364F7-F880-4C27-9235-846A1B0D2EA6}"/>
                  </a:ext>
                </a:extLst>
              </p:cNvPr>
              <p:cNvSpPr txBox="1"/>
              <p:nvPr/>
            </p:nvSpPr>
            <p:spPr>
              <a:xfrm>
                <a:off x="5462654" y="1291025"/>
                <a:ext cx="3389658" cy="95819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2800" b="1" kern="1200" dirty="0">
                    <a:solidFill>
                      <a:schemeClr val="bg2">
                        <a:lumMod val="10000"/>
                      </a:schemeClr>
                    </a:solidFill>
                    <a:latin typeface="Dubai Light" panose="020B0303030403030204" pitchFamily="34" charset="-78"/>
                    <a:cs typeface="Dubai Light" panose="020B0303030403030204" pitchFamily="34" charset="-78"/>
                  </a:rPr>
                  <a:t>اختلاف لونين</a:t>
                </a:r>
              </a:p>
            </p:txBody>
          </p:sp>
        </p:grpSp>
        <p:cxnSp>
          <p:nvCxnSpPr>
            <p:cNvPr id="16" name="رابط مستقيم 15">
              <a:extLst>
                <a:ext uri="{FF2B5EF4-FFF2-40B4-BE49-F238E27FC236}">
                  <a16:creationId xmlns:a16="http://schemas.microsoft.com/office/drawing/2014/main" xmlns="" id="{74D02B7D-DE85-4302-9583-AE93D328DCE1}"/>
                </a:ext>
              </a:extLst>
            </p:cNvPr>
            <p:cNvCxnSpPr>
              <a:endCxn id="11" idx="3"/>
            </p:cNvCxnSpPr>
            <p:nvPr/>
          </p:nvCxnSpPr>
          <p:spPr>
            <a:xfrm flipH="1">
              <a:off x="9901604" y="2897683"/>
              <a:ext cx="327311"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a:extLst>
                <a:ext uri="{FF2B5EF4-FFF2-40B4-BE49-F238E27FC236}">
                  <a16:creationId xmlns:a16="http://schemas.microsoft.com/office/drawing/2014/main" xmlns="" id="{D54BF09B-9760-43D9-97A4-D3F64CD32528}"/>
                </a:ext>
              </a:extLst>
            </p:cNvPr>
            <p:cNvCxnSpPr>
              <a:cxnSpLocks/>
            </p:cNvCxnSpPr>
            <p:nvPr/>
          </p:nvCxnSpPr>
          <p:spPr>
            <a:xfrm flipH="1">
              <a:off x="9900843" y="3729904"/>
              <a:ext cx="327311" cy="1"/>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 name="مربع نص 17">
            <a:extLst>
              <a:ext uri="{FF2B5EF4-FFF2-40B4-BE49-F238E27FC236}">
                <a16:creationId xmlns:a16="http://schemas.microsoft.com/office/drawing/2014/main" xmlns="" id="{C6108650-2708-46EB-B505-F537EC5B6246}"/>
              </a:ext>
            </a:extLst>
          </p:cNvPr>
          <p:cNvSpPr txBox="1"/>
          <p:nvPr/>
        </p:nvSpPr>
        <p:spPr>
          <a:xfrm>
            <a:off x="3563888" y="1772816"/>
            <a:ext cx="4216646" cy="954107"/>
          </a:xfrm>
          <a:prstGeom prst="rect">
            <a:avLst/>
          </a:prstGeom>
          <a:noFill/>
        </p:spPr>
        <p:txBody>
          <a:bodyPr wrap="square" rtlCol="1">
            <a:spAutoFit/>
          </a:bodyPr>
          <a:lstStyle/>
          <a:p>
            <a:pPr marL="457200" indent="-457200">
              <a:buFont typeface="Arial" panose="020B0604020202020204" pitchFamily="34" charset="0"/>
              <a:buChar char="•"/>
            </a:pPr>
            <a:r>
              <a:rPr lang="ar-SA" sz="2800" dirty="0">
                <a:solidFill>
                  <a:srgbClr val="22B8CB"/>
                </a:solidFill>
                <a:latin typeface="Dubai" panose="020B0503030403030204" pitchFamily="34" charset="-78"/>
                <a:cs typeface="Dubai" panose="020B0503030403030204" pitchFamily="34" charset="-78"/>
              </a:rPr>
              <a:t> ترجع (الخاء والراء والجيم) إلى أصلين:</a:t>
            </a:r>
          </a:p>
        </p:txBody>
      </p:sp>
      <p:sp>
        <p:nvSpPr>
          <p:cNvPr id="21" name="عنوان 1">
            <a:extLst>
              <a:ext uri="{FF2B5EF4-FFF2-40B4-BE49-F238E27FC236}">
                <a16:creationId xmlns:a16="http://schemas.microsoft.com/office/drawing/2014/main" xmlns="" id="{1BA1FAF7-CA2E-469A-9D6F-B61041CB9FF0}"/>
              </a:ext>
            </a:extLst>
          </p:cNvPr>
          <p:cNvSpPr>
            <a:spLocks noGrp="1"/>
          </p:cNvSpPr>
          <p:nvPr>
            <p:ph type="title"/>
          </p:nvPr>
        </p:nvSpPr>
        <p:spPr>
          <a:xfrm>
            <a:off x="1547664" y="404664"/>
            <a:ext cx="6596063" cy="711200"/>
          </a:xfrm>
          <a:solidFill>
            <a:schemeClr val="accent5">
              <a:lumMod val="75000"/>
              <a:alpha val="9804"/>
            </a:schemeClr>
          </a:solidFill>
        </p:spPr>
        <p:txBody>
          <a:bodyPr/>
          <a:lstStyle/>
          <a:p>
            <a:pPr algn="ctr"/>
            <a:r>
              <a:rPr lang="ar-SA" dirty="0"/>
              <a:t>تعريف التخريج لغةً واصطلاحًا</a:t>
            </a:r>
          </a:p>
        </p:txBody>
      </p:sp>
      <p:sp>
        <p:nvSpPr>
          <p:cNvPr id="26" name="مربع نص 25">
            <a:extLst>
              <a:ext uri="{FF2B5EF4-FFF2-40B4-BE49-F238E27FC236}">
                <a16:creationId xmlns:a16="http://schemas.microsoft.com/office/drawing/2014/main" xmlns="" id="{4950F6DC-FE38-417D-AD92-9331465D8538}"/>
              </a:ext>
            </a:extLst>
          </p:cNvPr>
          <p:cNvSpPr txBox="1"/>
          <p:nvPr/>
        </p:nvSpPr>
        <p:spPr>
          <a:xfrm>
            <a:off x="3491880" y="4509120"/>
            <a:ext cx="4216646" cy="523220"/>
          </a:xfrm>
          <a:prstGeom prst="rect">
            <a:avLst/>
          </a:prstGeom>
          <a:noFill/>
        </p:spPr>
        <p:txBody>
          <a:bodyPr wrap="square" rtlCol="1">
            <a:spAutoFit/>
          </a:bodyPr>
          <a:lstStyle/>
          <a:p>
            <a:pPr marL="457200" indent="-457200">
              <a:buFont typeface="Arial" panose="020B0604020202020204" pitchFamily="34" charset="0"/>
              <a:buChar char="•"/>
            </a:pPr>
            <a:r>
              <a:rPr lang="ar-SA" sz="2800" dirty="0">
                <a:solidFill>
                  <a:srgbClr val="22B8CB"/>
                </a:solidFill>
                <a:latin typeface="Dubai" panose="020B0503030403030204" pitchFamily="34" charset="-78"/>
                <a:cs typeface="Dubai" panose="020B0503030403030204" pitchFamily="34" charset="-78"/>
              </a:rPr>
              <a:t>أما التخريج:</a:t>
            </a:r>
          </a:p>
        </p:txBody>
      </p:sp>
      <p:grpSp>
        <p:nvGrpSpPr>
          <p:cNvPr id="5" name="مجموعة 40">
            <a:extLst>
              <a:ext uri="{FF2B5EF4-FFF2-40B4-BE49-F238E27FC236}">
                <a16:creationId xmlns:a16="http://schemas.microsoft.com/office/drawing/2014/main" xmlns="" id="{A4282E6F-0367-41B6-9C24-B582D1EAFFAF}"/>
              </a:ext>
            </a:extLst>
          </p:cNvPr>
          <p:cNvGrpSpPr/>
          <p:nvPr/>
        </p:nvGrpSpPr>
        <p:grpSpPr>
          <a:xfrm>
            <a:off x="7419777" y="4340092"/>
            <a:ext cx="257485" cy="830997"/>
            <a:chOff x="9852481" y="3959325"/>
            <a:chExt cx="343313" cy="1401727"/>
          </a:xfrm>
        </p:grpSpPr>
        <p:cxnSp>
          <p:nvCxnSpPr>
            <p:cNvPr id="30" name="رابط مستقيم 29">
              <a:extLst>
                <a:ext uri="{FF2B5EF4-FFF2-40B4-BE49-F238E27FC236}">
                  <a16:creationId xmlns:a16="http://schemas.microsoft.com/office/drawing/2014/main" xmlns="" id="{E7B34E24-1485-4691-93C4-EE5BA307A27C}"/>
                </a:ext>
              </a:extLst>
            </p:cNvPr>
            <p:cNvCxnSpPr>
              <a:cxnSpLocks/>
            </p:cNvCxnSpPr>
            <p:nvPr/>
          </p:nvCxnSpPr>
          <p:spPr>
            <a:xfrm flipH="1">
              <a:off x="10179792" y="3959325"/>
              <a:ext cx="16002" cy="140172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رابط مستقيم 30">
              <a:extLst>
                <a:ext uri="{FF2B5EF4-FFF2-40B4-BE49-F238E27FC236}">
                  <a16:creationId xmlns:a16="http://schemas.microsoft.com/office/drawing/2014/main" xmlns="" id="{FA860C0A-02AF-4283-8F5C-1C39DD1768AD}"/>
                </a:ext>
              </a:extLst>
            </p:cNvPr>
            <p:cNvCxnSpPr>
              <a:cxnSpLocks/>
            </p:cNvCxnSpPr>
            <p:nvPr/>
          </p:nvCxnSpPr>
          <p:spPr>
            <a:xfrm flipH="1">
              <a:off x="9852481" y="5361051"/>
              <a:ext cx="327311" cy="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 name="مجموعة 21">
            <a:extLst>
              <a:ext uri="{FF2B5EF4-FFF2-40B4-BE49-F238E27FC236}">
                <a16:creationId xmlns:a16="http://schemas.microsoft.com/office/drawing/2014/main" xmlns="" id="{3DADC121-9586-4A0E-AECB-88C5EE55EE7A}"/>
              </a:ext>
            </a:extLst>
          </p:cNvPr>
          <p:cNvGrpSpPr/>
          <p:nvPr/>
        </p:nvGrpSpPr>
        <p:grpSpPr>
          <a:xfrm>
            <a:off x="1259632" y="5157192"/>
            <a:ext cx="6844490" cy="947672"/>
            <a:chOff x="5370256" y="344"/>
            <a:chExt cx="3533892" cy="1061867"/>
          </a:xfrm>
          <a:scene3d>
            <a:camera prst="orthographicFront"/>
            <a:lightRig rig="flat" dir="t"/>
          </a:scene3d>
        </p:grpSpPr>
        <p:sp>
          <p:nvSpPr>
            <p:cNvPr id="23" name="مستطيل: زوايا مستديرة 22">
              <a:extLst>
                <a:ext uri="{FF2B5EF4-FFF2-40B4-BE49-F238E27FC236}">
                  <a16:creationId xmlns:a16="http://schemas.microsoft.com/office/drawing/2014/main" xmlns="" id="{1D48FA97-C9C4-4E2F-B59A-6949B8F732D2}"/>
                </a:ext>
              </a:extLst>
            </p:cNvPr>
            <p:cNvSpPr/>
            <p:nvPr/>
          </p:nvSpPr>
          <p:spPr>
            <a:xfrm>
              <a:off x="5410818" y="344"/>
              <a:ext cx="3493330" cy="106186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4" name="مستطيل: زوايا مستديرة 4">
              <a:extLst>
                <a:ext uri="{FF2B5EF4-FFF2-40B4-BE49-F238E27FC236}">
                  <a16:creationId xmlns:a16="http://schemas.microsoft.com/office/drawing/2014/main" xmlns="" id="{035052ED-7DF9-46E6-8B1A-F4F098E812D9}"/>
                </a:ext>
              </a:extLst>
            </p:cNvPr>
            <p:cNvSpPr txBox="1"/>
            <p:nvPr/>
          </p:nvSpPr>
          <p:spPr>
            <a:xfrm>
              <a:off x="5370256" y="55836"/>
              <a:ext cx="3494788" cy="993413"/>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29540" tIns="129540" rIns="129540" bIns="129540" numCol="1" spcCol="1270" anchor="ctr" anchorCtr="0">
              <a:noAutofit/>
            </a:bodyPr>
            <a:lstStyle/>
            <a:p>
              <a:pPr marL="0" lvl="0" indent="0" algn="just" defTabSz="1511300" rtl="1">
                <a:lnSpc>
                  <a:spcPct val="90000"/>
                </a:lnSpc>
                <a:spcBef>
                  <a:spcPct val="0"/>
                </a:spcBef>
                <a:spcAft>
                  <a:spcPct val="35000"/>
                </a:spcAft>
                <a:buNone/>
              </a:pPr>
              <a:r>
                <a:rPr lang="ar-SA" sz="2800" b="1" kern="1200" dirty="0">
                  <a:solidFill>
                    <a:schemeClr val="bg2">
                      <a:lumMod val="10000"/>
                    </a:schemeClr>
                  </a:solidFill>
                  <a:latin typeface="Dubai Light" panose="020B0303030403030204" pitchFamily="34" charset="-78"/>
                  <a:cs typeface="Dubai Light" panose="020B0303030403030204" pitchFamily="34" charset="-78"/>
                </a:rPr>
                <a:t>فهو مصدر لفعل خرَّج، وأكثر ما يقال في العلوم والصناعات، بخلاف الإخراج الذي يقال في الأعيان غالبًا</a:t>
              </a:r>
            </a:p>
          </p:txBody>
        </p:sp>
      </p:grpSp>
      <p:sp>
        <p:nvSpPr>
          <p:cNvPr id="42" name="مستطيل: زوايا مستديرة 41">
            <a:extLst>
              <a:ext uri="{FF2B5EF4-FFF2-40B4-BE49-F238E27FC236}">
                <a16:creationId xmlns:a16="http://schemas.microsoft.com/office/drawing/2014/main" xmlns="" id="{539BCD07-1C83-41DD-9231-8C1C3F2F453A}"/>
              </a:ext>
            </a:extLst>
          </p:cNvPr>
          <p:cNvSpPr/>
          <p:nvPr/>
        </p:nvSpPr>
        <p:spPr>
          <a:xfrm>
            <a:off x="683568" y="2348880"/>
            <a:ext cx="3722262" cy="216004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SA" sz="28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هذا المعنى هو الأنسب في موضوع التخريج؛ </a:t>
            </a:r>
            <a:r>
              <a:rPr lang="ar-SA"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إذ التخريج: </a:t>
            </a:r>
            <a:r>
              <a:rPr lang="ar-SA" sz="28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عملية إبراز شيء من شيء، أو ردّه إليه ليعلم مصدر بروزه.</a:t>
            </a:r>
          </a:p>
        </p:txBody>
      </p:sp>
      <p:sp>
        <p:nvSpPr>
          <p:cNvPr id="43" name="سهم: لليسار 42">
            <a:extLst>
              <a:ext uri="{FF2B5EF4-FFF2-40B4-BE49-F238E27FC236}">
                <a16:creationId xmlns:a16="http://schemas.microsoft.com/office/drawing/2014/main" xmlns="" id="{35E5B944-E192-45B5-B3DA-C5B3CBE14ADF}"/>
              </a:ext>
            </a:extLst>
          </p:cNvPr>
          <p:cNvSpPr/>
          <p:nvPr/>
        </p:nvSpPr>
        <p:spPr>
          <a:xfrm>
            <a:off x="4644008" y="2708920"/>
            <a:ext cx="1094255" cy="685254"/>
          </a:xfrm>
          <a:prstGeom prst="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B9B822"/>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p:txBody>
      </p:sp>
      <p:pic>
        <p:nvPicPr>
          <p:cNvPr id="44" name="Picture 3">
            <a:hlinkClick r:id="rId2" action="ppaction://hlinksldjump"/>
            <a:extLst>
              <a:ext uri="{FF2B5EF4-FFF2-40B4-BE49-F238E27FC236}">
                <a16:creationId xmlns:a16="http://schemas.microsoft.com/office/drawing/2014/main" xmlns="" id="{7A9F6CEE-5DA4-4FD4-B8CF-7950BD22F2E8}"/>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251520" y="6396335"/>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6702470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par>
                                <p:cTn id="28" presetID="10" presetClass="entr" presetSubtype="0" fill="hold"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500"/>
                                        <p:tgtEl>
                                          <p:spTgt spid="4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p:bldP spid="26" grpId="0"/>
      <p:bldP spid="42" grpId="0" animBg="1"/>
      <p:bldP spid="4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a:extLst>
              <a:ext uri="{FF2B5EF4-FFF2-40B4-BE49-F238E27FC236}">
                <a16:creationId xmlns:a16="http://schemas.microsoft.com/office/drawing/2014/main" xmlns="" id="{0F41F0E7-41D0-406E-B187-FE21FF61514F}"/>
              </a:ext>
            </a:extLst>
          </p:cNvPr>
          <p:cNvSpPr>
            <a:spLocks noGrp="1"/>
          </p:cNvSpPr>
          <p:nvPr>
            <p:ph type="title"/>
          </p:nvPr>
        </p:nvSpPr>
        <p:spPr>
          <a:xfrm>
            <a:off x="1273969" y="468313"/>
            <a:ext cx="6596063" cy="711200"/>
          </a:xfrm>
        </p:spPr>
        <p:txBody>
          <a:bodyPr/>
          <a:lstStyle/>
          <a:p>
            <a:pPr algn="ctr"/>
            <a:r>
              <a:rPr lang="ar-SA" dirty="0"/>
              <a:t>تعريف التخريج لغة واصطلاحًا</a:t>
            </a:r>
          </a:p>
        </p:txBody>
      </p:sp>
      <p:cxnSp>
        <p:nvCxnSpPr>
          <p:cNvPr id="9" name="رابط مستقيم 8">
            <a:extLst>
              <a:ext uri="{FF2B5EF4-FFF2-40B4-BE49-F238E27FC236}">
                <a16:creationId xmlns:a16="http://schemas.microsoft.com/office/drawing/2014/main" xmlns="" id="{E4CF265C-8F93-4A24-9BCF-B97BB88449CD}"/>
              </a:ext>
            </a:extLst>
          </p:cNvPr>
          <p:cNvCxnSpPr>
            <a:cxnSpLocks/>
          </p:cNvCxnSpPr>
          <p:nvPr/>
        </p:nvCxnSpPr>
        <p:spPr>
          <a:xfrm>
            <a:off x="8388424" y="1772816"/>
            <a:ext cx="0" cy="375791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رابط مستقيم 15">
            <a:extLst>
              <a:ext uri="{FF2B5EF4-FFF2-40B4-BE49-F238E27FC236}">
                <a16:creationId xmlns:a16="http://schemas.microsoft.com/office/drawing/2014/main" xmlns="" id="{5F865348-C727-4559-8E01-D390895142EB}"/>
              </a:ext>
            </a:extLst>
          </p:cNvPr>
          <p:cNvCxnSpPr>
            <a:cxnSpLocks/>
            <a:endCxn id="11" idx="3"/>
          </p:cNvCxnSpPr>
          <p:nvPr/>
        </p:nvCxnSpPr>
        <p:spPr>
          <a:xfrm>
            <a:off x="8135432" y="1909982"/>
            <a:ext cx="252992" cy="1155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رابط مستقيم 17">
            <a:extLst>
              <a:ext uri="{FF2B5EF4-FFF2-40B4-BE49-F238E27FC236}">
                <a16:creationId xmlns:a16="http://schemas.microsoft.com/office/drawing/2014/main" xmlns="" id="{F97A3BF4-22AC-4DA1-9967-0A8BA5B47369}"/>
              </a:ext>
            </a:extLst>
          </p:cNvPr>
          <p:cNvCxnSpPr/>
          <p:nvPr/>
        </p:nvCxnSpPr>
        <p:spPr>
          <a:xfrm flipH="1">
            <a:off x="8100392" y="2852936"/>
            <a:ext cx="245484" cy="1"/>
          </a:xfrm>
          <a:prstGeom prst="line">
            <a:avLst/>
          </a:prstGeom>
        </p:spPr>
        <p:style>
          <a:lnRef idx="1">
            <a:schemeClr val="accent1"/>
          </a:lnRef>
          <a:fillRef idx="0">
            <a:schemeClr val="accent1"/>
          </a:fillRef>
          <a:effectRef idx="0">
            <a:schemeClr val="accent1"/>
          </a:effectRef>
          <a:fontRef idx="minor">
            <a:schemeClr val="tx1"/>
          </a:fontRef>
        </p:style>
      </p:cxnSp>
      <p:sp>
        <p:nvSpPr>
          <p:cNvPr id="21" name="عنصر نائب للنص 2">
            <a:extLst>
              <a:ext uri="{FF2B5EF4-FFF2-40B4-BE49-F238E27FC236}">
                <a16:creationId xmlns:a16="http://schemas.microsoft.com/office/drawing/2014/main" xmlns="" id="{4EB1D483-D494-4444-A215-A82810B44005}"/>
              </a:ext>
            </a:extLst>
          </p:cNvPr>
          <p:cNvSpPr txBox="1">
            <a:spLocks/>
          </p:cNvSpPr>
          <p:nvPr/>
        </p:nvSpPr>
        <p:spPr>
          <a:xfrm>
            <a:off x="1547664" y="1196752"/>
            <a:ext cx="6780362" cy="606425"/>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3200" b="1"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lang="ar-SA" sz="2400" b="1" kern="1200" dirty="0">
                <a:solidFill>
                  <a:srgbClr val="B9B822"/>
                </a:solidFill>
                <a:effectLst>
                  <a:outerShdw blurRad="12700" dist="12700" dir="2700000" algn="tl">
                    <a:srgbClr val="000000">
                      <a:alpha val="43137"/>
                    </a:srgbClr>
                  </a:outerShdw>
                </a:effectLst>
                <a:latin typeface="Dubai Light" panose="020B0303030403030204" pitchFamily="34" charset="-78"/>
                <a:ea typeface="+mn-ea"/>
                <a:cs typeface="Dubai Light" panose="020B0303030403030204" pitchFamily="34" charset="-78"/>
              </a:defRPr>
            </a:lvl2pPr>
            <a:lvl3pPr marL="1143000" indent="-228600" algn="r" defTabSz="914400" rtl="1" eaLnBrk="1" latinLnBrk="0" hangingPunct="1">
              <a:lnSpc>
                <a:spcPct val="90000"/>
              </a:lnSpc>
              <a:spcBef>
                <a:spcPts val="500"/>
              </a:spcBef>
              <a:buFont typeface="Arial" panose="020B0604020202020204" pitchFamily="34" charset="0"/>
              <a:buChar char="•"/>
              <a:defRPr sz="2400" b="1" kern="1200">
                <a:solidFill>
                  <a:schemeClr val="tx1"/>
                </a:solidFill>
                <a:latin typeface="Dubai Light" panose="020B0303030403030204" pitchFamily="34" charset="-78"/>
                <a:ea typeface="+mn-ea"/>
                <a:cs typeface="Dubai Light" panose="020B0303030403030204" pitchFamily="34" charset="-78"/>
              </a:defRPr>
            </a:lvl3pPr>
            <a:lvl4pPr marL="1600200" indent="-228600" algn="r" defTabSz="914400" rtl="1" eaLnBrk="1" latinLnBrk="0" hangingPunct="1">
              <a:lnSpc>
                <a:spcPct val="90000"/>
              </a:lnSpc>
              <a:spcBef>
                <a:spcPts val="500"/>
              </a:spcBef>
              <a:buFont typeface="Arial" panose="020B0604020202020204" pitchFamily="34" charset="0"/>
              <a:buChar char="•"/>
              <a:defRPr sz="2000" b="1" kern="1200">
                <a:solidFill>
                  <a:schemeClr val="tx1"/>
                </a:solidFill>
                <a:latin typeface="Dubai Light" panose="020B0303030403030204" pitchFamily="34" charset="-78"/>
                <a:ea typeface="+mn-ea"/>
                <a:cs typeface="Dubai Light" panose="020B0303030403030204" pitchFamily="34" charset="-78"/>
              </a:defRPr>
            </a:lvl4pPr>
            <a:lvl5pPr marL="2057400" indent="-228600" algn="r" defTabSz="914400" rtl="1" eaLnBrk="1" latinLnBrk="0" hangingPunct="1">
              <a:lnSpc>
                <a:spcPct val="90000"/>
              </a:lnSpc>
              <a:spcBef>
                <a:spcPts val="500"/>
              </a:spcBef>
              <a:buFont typeface="Arial" panose="020B0604020202020204" pitchFamily="34" charset="0"/>
              <a:buChar char="•"/>
              <a:defRPr sz="2000" b="1" kern="1200">
                <a:solidFill>
                  <a:schemeClr val="tx1"/>
                </a:solidFill>
                <a:latin typeface="Dubai Light" panose="020B0303030403030204" pitchFamily="34" charset="-78"/>
                <a:ea typeface="+mn-ea"/>
                <a:cs typeface="Dubai Light" panose="020B0303030403030204" pitchFamily="34" charset="-78"/>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ar-SA" b="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2- اصطلاحًا:</a:t>
            </a:r>
          </a:p>
        </p:txBody>
      </p:sp>
      <p:sp>
        <p:nvSpPr>
          <p:cNvPr id="22" name="مستطيل: زوايا مستديرة 21">
            <a:extLst>
              <a:ext uri="{FF2B5EF4-FFF2-40B4-BE49-F238E27FC236}">
                <a16:creationId xmlns:a16="http://schemas.microsoft.com/office/drawing/2014/main" xmlns="" id="{AA767054-19E3-487E-A518-8D7676787F7A}"/>
              </a:ext>
            </a:extLst>
          </p:cNvPr>
          <p:cNvSpPr/>
          <p:nvPr/>
        </p:nvSpPr>
        <p:spPr>
          <a:xfrm>
            <a:off x="0" y="1628800"/>
            <a:ext cx="4629585" cy="708571"/>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استعملوه في تبرير إشكال أو دفع له.</a:t>
            </a:r>
          </a:p>
        </p:txBody>
      </p:sp>
      <p:sp>
        <p:nvSpPr>
          <p:cNvPr id="23" name="سهم: لليسار 22">
            <a:extLst>
              <a:ext uri="{FF2B5EF4-FFF2-40B4-BE49-F238E27FC236}">
                <a16:creationId xmlns:a16="http://schemas.microsoft.com/office/drawing/2014/main" xmlns="" id="{DC91AAA2-E7FB-4B2B-8E6A-9AE1D78D32FD}"/>
              </a:ext>
            </a:extLst>
          </p:cNvPr>
          <p:cNvSpPr/>
          <p:nvPr/>
        </p:nvSpPr>
        <p:spPr>
          <a:xfrm>
            <a:off x="4644008" y="1700808"/>
            <a:ext cx="676212" cy="506756"/>
          </a:xfrm>
          <a:prstGeom prst="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B9B822"/>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p:txBody>
      </p:sp>
      <p:sp>
        <p:nvSpPr>
          <p:cNvPr id="24" name="مستطيل: زوايا مستديرة 23">
            <a:extLst>
              <a:ext uri="{FF2B5EF4-FFF2-40B4-BE49-F238E27FC236}">
                <a16:creationId xmlns:a16="http://schemas.microsoft.com/office/drawing/2014/main" xmlns="" id="{A3A8C217-A711-4FFA-9E8C-35A8FE444481}"/>
              </a:ext>
            </a:extLst>
          </p:cNvPr>
          <p:cNvSpPr/>
          <p:nvPr/>
        </p:nvSpPr>
        <p:spPr>
          <a:xfrm>
            <a:off x="0" y="2420888"/>
            <a:ext cx="4639700" cy="1321785"/>
          </a:xfrm>
          <a:prstGeom prst="roundRect">
            <a:avLst>
              <a:gd name="adj" fmla="val 1666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279400">
              <a:buFont typeface="+mj-lt"/>
              <a:buAutoNum type="arabicPeriod"/>
            </a:pPr>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انتخاب المؤلف الأحاديث وروايتها بإسناده في كتابه.</a:t>
            </a:r>
          </a:p>
          <a:p>
            <a:pPr marL="457200" indent="-279400">
              <a:buFont typeface="+mj-lt"/>
              <a:buAutoNum type="arabicPeriod"/>
            </a:pPr>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عزو الحديث إلى مصادره الأصلية والحكم عليه.</a:t>
            </a:r>
          </a:p>
        </p:txBody>
      </p:sp>
      <p:sp>
        <p:nvSpPr>
          <p:cNvPr id="25" name="سهم: لليسار 24">
            <a:extLst>
              <a:ext uri="{FF2B5EF4-FFF2-40B4-BE49-F238E27FC236}">
                <a16:creationId xmlns:a16="http://schemas.microsoft.com/office/drawing/2014/main" xmlns="" id="{A3908EB7-FA23-4483-A56E-8539708E9B65}"/>
              </a:ext>
            </a:extLst>
          </p:cNvPr>
          <p:cNvSpPr/>
          <p:nvPr/>
        </p:nvSpPr>
        <p:spPr>
          <a:xfrm>
            <a:off x="4716016" y="2636912"/>
            <a:ext cx="676212" cy="506756"/>
          </a:xfrm>
          <a:prstGeom prst="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B9B822"/>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p:txBody>
      </p:sp>
      <p:sp>
        <p:nvSpPr>
          <p:cNvPr id="30" name="مربع نص 29">
            <a:extLst>
              <a:ext uri="{FF2B5EF4-FFF2-40B4-BE49-F238E27FC236}">
                <a16:creationId xmlns:a16="http://schemas.microsoft.com/office/drawing/2014/main" xmlns="" id="{8BF79410-69D9-4717-8BEE-4387459C6B64}"/>
              </a:ext>
            </a:extLst>
          </p:cNvPr>
          <p:cNvSpPr txBox="1"/>
          <p:nvPr/>
        </p:nvSpPr>
        <p:spPr>
          <a:xfrm>
            <a:off x="4941722" y="4905198"/>
            <a:ext cx="3240000" cy="1938992"/>
          </a:xfrm>
          <a:prstGeom prst="rect">
            <a:avLst/>
          </a:prstGeom>
          <a:solidFill>
            <a:schemeClr val="accent1">
              <a:lumMod val="20000"/>
              <a:lumOff val="80000"/>
            </a:schemeClr>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wrap="square" rtlCol="1">
            <a:spAutoFit/>
          </a:bodyPr>
          <a:lstStyle/>
          <a:p>
            <a:pPr algn="just"/>
            <a:r>
              <a:rPr lang="ar-SA" sz="2400" dirty="0">
                <a:solidFill>
                  <a:sysClr val="windowText" lastClr="000000"/>
                </a:solidFill>
                <a:effectLst/>
                <a:latin typeface="Dubai" panose="020B0503030403030204" pitchFamily="34" charset="-78"/>
                <a:cs typeface="Dubai" panose="020B0503030403030204" pitchFamily="34" charset="-78"/>
              </a:rPr>
              <a:t>غالب استعمال الفقهاء: </a:t>
            </a:r>
            <a:r>
              <a:rPr lang="ar-SA" sz="2400" dirty="0">
                <a:solidFill>
                  <a:sysClr val="windowText" lastClr="000000"/>
                </a:solidFill>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المعنى الثاني، </a:t>
            </a:r>
          </a:p>
          <a:p>
            <a:pPr algn="just"/>
            <a:r>
              <a:rPr lang="ar-SA" sz="2400" dirty="0">
                <a:solidFill>
                  <a:sysClr val="windowText" lastClr="000000"/>
                </a:solidFill>
                <a:effectLst/>
                <a:latin typeface="Dubai" panose="020B0503030403030204" pitchFamily="34" charset="-78"/>
                <a:cs typeface="Dubai" panose="020B0503030403030204" pitchFamily="34" charset="-78"/>
              </a:rPr>
              <a:t>وهو: استنباط حكم المسألة من أصل الإمام، أو تخريجًا على فرع له.</a:t>
            </a:r>
          </a:p>
        </p:txBody>
      </p:sp>
      <p:cxnSp>
        <p:nvCxnSpPr>
          <p:cNvPr id="31" name="رابط مستقيم 30">
            <a:extLst>
              <a:ext uri="{FF2B5EF4-FFF2-40B4-BE49-F238E27FC236}">
                <a16:creationId xmlns:a16="http://schemas.microsoft.com/office/drawing/2014/main" xmlns="" id="{DAD61743-3A1A-42C3-98A9-62051FE22957}"/>
              </a:ext>
            </a:extLst>
          </p:cNvPr>
          <p:cNvCxnSpPr/>
          <p:nvPr/>
        </p:nvCxnSpPr>
        <p:spPr>
          <a:xfrm flipH="1">
            <a:off x="8100392" y="4293096"/>
            <a:ext cx="245484" cy="1"/>
          </a:xfrm>
          <a:prstGeom prst="line">
            <a:avLst/>
          </a:prstGeom>
        </p:spPr>
        <p:style>
          <a:lnRef idx="1">
            <a:schemeClr val="accent1"/>
          </a:lnRef>
          <a:fillRef idx="0">
            <a:schemeClr val="accent1"/>
          </a:fillRef>
          <a:effectRef idx="0">
            <a:schemeClr val="accent1"/>
          </a:effectRef>
          <a:fontRef idx="minor">
            <a:schemeClr val="tx1"/>
          </a:fontRef>
        </p:style>
      </p:cxnSp>
      <p:sp>
        <p:nvSpPr>
          <p:cNvPr id="32" name="مستطيل: زوايا مستديرة 31">
            <a:extLst>
              <a:ext uri="{FF2B5EF4-FFF2-40B4-BE49-F238E27FC236}">
                <a16:creationId xmlns:a16="http://schemas.microsoft.com/office/drawing/2014/main" xmlns="" id="{BB5CC7EE-66A1-4805-82AA-DEF6E63ADA2C}"/>
              </a:ext>
            </a:extLst>
          </p:cNvPr>
          <p:cNvSpPr/>
          <p:nvPr/>
        </p:nvSpPr>
        <p:spPr>
          <a:xfrm>
            <a:off x="251520" y="4077072"/>
            <a:ext cx="4464496" cy="2185063"/>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279400" algn="just">
              <a:buFont typeface="+mj-lt"/>
              <a:buAutoNum type="arabicPeriod"/>
            </a:pPr>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رد الخلافات الفقهية إلى أصولها، وربط المسائل الفرعية بأصولها.</a:t>
            </a:r>
          </a:p>
          <a:p>
            <a:pPr marL="457200" indent="-279400" algn="just">
              <a:buFont typeface="+mj-lt"/>
              <a:buAutoNum type="arabicPeriod"/>
            </a:pPr>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التوصل إلى حكم مسألة لم يرد فيها نص عن الإمام.</a:t>
            </a:r>
          </a:p>
          <a:p>
            <a:pPr marL="457200" indent="-279400" algn="just">
              <a:buFont typeface="+mj-lt"/>
              <a:buAutoNum type="arabicPeriod"/>
            </a:pPr>
            <a:r>
              <a:rPr lang="ar-SA" sz="2400" b="1" dirty="0">
                <a:solidFill>
                  <a:srgbClr val="C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التوصل إلى أصول الأئمة التي بنوا عليها الفروع.</a:t>
            </a:r>
          </a:p>
        </p:txBody>
      </p:sp>
      <p:sp>
        <p:nvSpPr>
          <p:cNvPr id="33" name="سهم: لليسار 32">
            <a:extLst>
              <a:ext uri="{FF2B5EF4-FFF2-40B4-BE49-F238E27FC236}">
                <a16:creationId xmlns:a16="http://schemas.microsoft.com/office/drawing/2014/main" xmlns="" id="{CB3823B6-C886-4AD0-9BC7-25F33D44F636}"/>
              </a:ext>
            </a:extLst>
          </p:cNvPr>
          <p:cNvSpPr/>
          <p:nvPr/>
        </p:nvSpPr>
        <p:spPr>
          <a:xfrm>
            <a:off x="4860032" y="4005064"/>
            <a:ext cx="676212" cy="506756"/>
          </a:xfrm>
          <a:prstGeom prst="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B9B822"/>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p:txBody>
      </p:sp>
      <p:grpSp>
        <p:nvGrpSpPr>
          <p:cNvPr id="2" name="مجموعة 9">
            <a:extLst>
              <a:ext uri="{FF2B5EF4-FFF2-40B4-BE49-F238E27FC236}">
                <a16:creationId xmlns:a16="http://schemas.microsoft.com/office/drawing/2014/main" xmlns="" id="{BDA87DC5-7AC5-43CD-971A-CAEAD381DFE4}"/>
              </a:ext>
            </a:extLst>
          </p:cNvPr>
          <p:cNvGrpSpPr/>
          <p:nvPr/>
        </p:nvGrpSpPr>
        <p:grpSpPr>
          <a:xfrm>
            <a:off x="5364088" y="1628800"/>
            <a:ext cx="3195482" cy="792088"/>
            <a:chOff x="5410819" y="-279260"/>
            <a:chExt cx="3691017" cy="1295008"/>
          </a:xfrm>
          <a:scene3d>
            <a:camera prst="orthographicFront"/>
            <a:lightRig rig="flat" dir="t"/>
          </a:scene3d>
        </p:grpSpPr>
        <p:sp>
          <p:nvSpPr>
            <p:cNvPr id="11" name="مستطيل: زوايا مستديرة 10">
              <a:extLst>
                <a:ext uri="{FF2B5EF4-FFF2-40B4-BE49-F238E27FC236}">
                  <a16:creationId xmlns:a16="http://schemas.microsoft.com/office/drawing/2014/main" xmlns="" id="{5BD7533A-263B-44A7-9267-3BF2B9432AC0}"/>
                </a:ext>
              </a:extLst>
            </p:cNvPr>
            <p:cNvSpPr/>
            <p:nvPr/>
          </p:nvSpPr>
          <p:spPr>
            <a:xfrm>
              <a:off x="5410819" y="-161532"/>
              <a:ext cx="3493331" cy="106186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2" name="مستطيل: زوايا مستديرة 4">
              <a:extLst>
                <a:ext uri="{FF2B5EF4-FFF2-40B4-BE49-F238E27FC236}">
                  <a16:creationId xmlns:a16="http://schemas.microsoft.com/office/drawing/2014/main" xmlns="" id="{EC17F637-DD84-44B6-BCE7-FCC40E16037E}"/>
                </a:ext>
              </a:extLst>
            </p:cNvPr>
            <p:cNvSpPr txBox="1"/>
            <p:nvPr/>
          </p:nvSpPr>
          <p:spPr>
            <a:xfrm>
              <a:off x="5493993" y="-279260"/>
              <a:ext cx="3607843" cy="129500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2400" kern="1200" dirty="0">
                  <a:solidFill>
                    <a:schemeClr val="bg2">
                      <a:lumMod val="10000"/>
                    </a:schemeClr>
                  </a:solidFill>
                  <a:latin typeface="Dubai" panose="020B0503030403030204" pitchFamily="34" charset="-78"/>
                  <a:cs typeface="Dubai" panose="020B0503030403030204" pitchFamily="34" charset="-78"/>
                </a:rPr>
                <a:t>عند النحويين وأهل القراءات</a:t>
              </a:r>
            </a:p>
          </p:txBody>
        </p:sp>
      </p:grpSp>
      <p:grpSp>
        <p:nvGrpSpPr>
          <p:cNvPr id="3" name="مجموعة 12">
            <a:extLst>
              <a:ext uri="{FF2B5EF4-FFF2-40B4-BE49-F238E27FC236}">
                <a16:creationId xmlns:a16="http://schemas.microsoft.com/office/drawing/2014/main" xmlns="" id="{4165371F-35B8-4BAD-917A-0C105A794A7E}"/>
              </a:ext>
            </a:extLst>
          </p:cNvPr>
          <p:cNvGrpSpPr/>
          <p:nvPr/>
        </p:nvGrpSpPr>
        <p:grpSpPr>
          <a:xfrm>
            <a:off x="5580112" y="2636912"/>
            <a:ext cx="2560850" cy="472355"/>
            <a:chOff x="5410818" y="1239189"/>
            <a:chExt cx="3493330" cy="1061867"/>
          </a:xfrm>
          <a:scene3d>
            <a:camera prst="orthographicFront"/>
            <a:lightRig rig="flat" dir="t"/>
          </a:scene3d>
        </p:grpSpPr>
        <p:sp>
          <p:nvSpPr>
            <p:cNvPr id="14" name="مستطيل: زوايا مستديرة 13">
              <a:extLst>
                <a:ext uri="{FF2B5EF4-FFF2-40B4-BE49-F238E27FC236}">
                  <a16:creationId xmlns:a16="http://schemas.microsoft.com/office/drawing/2014/main" xmlns="" id="{3984B940-BC01-42BA-B0E2-C59A6E905805}"/>
                </a:ext>
              </a:extLst>
            </p:cNvPr>
            <p:cNvSpPr/>
            <p:nvPr/>
          </p:nvSpPr>
          <p:spPr>
            <a:xfrm>
              <a:off x="5410818" y="1239189"/>
              <a:ext cx="3493330" cy="106186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5" name="مستطيل: زوايا مستديرة 6">
              <a:extLst>
                <a:ext uri="{FF2B5EF4-FFF2-40B4-BE49-F238E27FC236}">
                  <a16:creationId xmlns:a16="http://schemas.microsoft.com/office/drawing/2014/main" xmlns="" id="{0CE8B858-ECE2-4EE9-B877-FB838F86F2D6}"/>
                </a:ext>
              </a:extLst>
            </p:cNvPr>
            <p:cNvSpPr txBox="1"/>
            <p:nvPr/>
          </p:nvSpPr>
          <p:spPr>
            <a:xfrm>
              <a:off x="5462654" y="1291024"/>
              <a:ext cx="3389658" cy="95819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2400" kern="1200" dirty="0">
                  <a:solidFill>
                    <a:schemeClr val="bg2">
                      <a:lumMod val="10000"/>
                    </a:schemeClr>
                  </a:solidFill>
                  <a:latin typeface="Dubai" panose="020B0503030403030204" pitchFamily="34" charset="-78"/>
                  <a:cs typeface="Dubai" panose="020B0503030403030204" pitchFamily="34" charset="-78"/>
                </a:rPr>
                <a:t>عند المحدثين</a:t>
              </a:r>
            </a:p>
          </p:txBody>
        </p:sp>
      </p:grpSp>
      <p:grpSp>
        <p:nvGrpSpPr>
          <p:cNvPr id="4" name="مجموعة 25">
            <a:extLst>
              <a:ext uri="{FF2B5EF4-FFF2-40B4-BE49-F238E27FC236}">
                <a16:creationId xmlns:a16="http://schemas.microsoft.com/office/drawing/2014/main" xmlns="" id="{6618CE9B-BDC3-4133-8335-C1714BD17686}"/>
              </a:ext>
            </a:extLst>
          </p:cNvPr>
          <p:cNvGrpSpPr/>
          <p:nvPr/>
        </p:nvGrpSpPr>
        <p:grpSpPr>
          <a:xfrm>
            <a:off x="5580112" y="3861048"/>
            <a:ext cx="2560850" cy="792088"/>
            <a:chOff x="5410818" y="-53894"/>
            <a:chExt cx="3493330" cy="1133132"/>
          </a:xfrm>
          <a:scene3d>
            <a:camera prst="orthographicFront"/>
            <a:lightRig rig="flat" dir="t"/>
          </a:scene3d>
        </p:grpSpPr>
        <p:sp>
          <p:nvSpPr>
            <p:cNvPr id="27" name="مستطيل: زوايا مستديرة 26">
              <a:extLst>
                <a:ext uri="{FF2B5EF4-FFF2-40B4-BE49-F238E27FC236}">
                  <a16:creationId xmlns:a16="http://schemas.microsoft.com/office/drawing/2014/main" xmlns="" id="{71A7ABC8-6B00-416E-BC9A-3E267CEB5947}"/>
                </a:ext>
              </a:extLst>
            </p:cNvPr>
            <p:cNvSpPr/>
            <p:nvPr/>
          </p:nvSpPr>
          <p:spPr>
            <a:xfrm>
              <a:off x="5410818" y="344"/>
              <a:ext cx="3493330" cy="106186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8" name="مستطيل: زوايا مستديرة 4">
              <a:extLst>
                <a:ext uri="{FF2B5EF4-FFF2-40B4-BE49-F238E27FC236}">
                  <a16:creationId xmlns:a16="http://schemas.microsoft.com/office/drawing/2014/main" xmlns="" id="{9CA650B6-387B-4B19-8B4E-851044735249}"/>
                </a:ext>
              </a:extLst>
            </p:cNvPr>
            <p:cNvSpPr txBox="1"/>
            <p:nvPr/>
          </p:nvSpPr>
          <p:spPr>
            <a:xfrm>
              <a:off x="5434173" y="-53894"/>
              <a:ext cx="3389658" cy="113313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2400" kern="1200" dirty="0">
                  <a:solidFill>
                    <a:schemeClr val="bg2">
                      <a:lumMod val="10000"/>
                    </a:schemeClr>
                  </a:solidFill>
                  <a:latin typeface="Dubai" panose="020B0503030403030204" pitchFamily="34" charset="-78"/>
                  <a:cs typeface="Dubai" panose="020B0503030403030204" pitchFamily="34" charset="-78"/>
                </a:rPr>
                <a:t>عند الأصوليين والفقهاء</a:t>
              </a:r>
            </a:p>
          </p:txBody>
        </p:sp>
      </p:grpSp>
      <p:pic>
        <p:nvPicPr>
          <p:cNvPr id="34" name="Picture 3">
            <a:hlinkClick r:id="rId2" action="ppaction://hlinksldjump"/>
            <a:extLst>
              <a:ext uri="{FF2B5EF4-FFF2-40B4-BE49-F238E27FC236}">
                <a16:creationId xmlns:a16="http://schemas.microsoft.com/office/drawing/2014/main" xmlns="" id="{5FCFD9A3-C819-403E-874B-F2AB7CEA8384}"/>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p:cNvSpPr/>
          <p:nvPr/>
        </p:nvSpPr>
        <p:spPr>
          <a:xfrm>
            <a:off x="0" y="6396335"/>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32671291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par>
                                <p:cTn id="32" presetID="10" presetClass="entr" presetSubtype="0"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childTnLst>
                                </p:cTn>
                              </p:par>
                              <p:par>
                                <p:cTn id="48" presetID="10" presetClass="entr" presetSubtype="0" fill="hold" nodeType="with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500"/>
                                        <p:tgtEl>
                                          <p:spTgt spid="31"/>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500"/>
                                        <p:tgtEl>
                                          <p:spTgt spid="3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500"/>
                                        <p:tgtEl>
                                          <p:spTgt spid="32"/>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3" grpId="0" animBg="1"/>
      <p:bldP spid="24" grpId="0" animBg="1"/>
      <p:bldP spid="25" grpId="0" animBg="1"/>
      <p:bldP spid="30" grpId="0" animBg="1"/>
      <p:bldP spid="32" grpId="0" animBg="1"/>
      <p:bldP spid="3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a:extLst>
              <a:ext uri="{FF2B5EF4-FFF2-40B4-BE49-F238E27FC236}">
                <a16:creationId xmlns:a16="http://schemas.microsoft.com/office/drawing/2014/main" xmlns="" id="{3E30C235-F193-424F-AD9B-A969A1AA1F62}"/>
              </a:ext>
            </a:extLst>
          </p:cNvPr>
          <p:cNvSpPr>
            <a:spLocks noGrp="1"/>
          </p:cNvSpPr>
          <p:nvPr>
            <p:ph type="title"/>
          </p:nvPr>
        </p:nvSpPr>
        <p:spPr>
          <a:xfrm>
            <a:off x="1273969" y="468313"/>
            <a:ext cx="6596063" cy="711200"/>
          </a:xfrm>
        </p:spPr>
        <p:txBody>
          <a:bodyPr/>
          <a:lstStyle/>
          <a:p>
            <a:pPr algn="ctr"/>
            <a:r>
              <a:rPr lang="ar-SA" dirty="0"/>
              <a:t>تعريف الفروع لغة واصطلاحًا</a:t>
            </a:r>
          </a:p>
        </p:txBody>
      </p:sp>
      <p:sp>
        <p:nvSpPr>
          <p:cNvPr id="13" name="عنصر نائب للنص 2">
            <a:extLst>
              <a:ext uri="{FF2B5EF4-FFF2-40B4-BE49-F238E27FC236}">
                <a16:creationId xmlns:a16="http://schemas.microsoft.com/office/drawing/2014/main" xmlns="" id="{BF697CE3-1C76-4DAF-BB9A-B5D167BE190F}"/>
              </a:ext>
            </a:extLst>
          </p:cNvPr>
          <p:cNvSpPr txBox="1">
            <a:spLocks/>
          </p:cNvSpPr>
          <p:nvPr/>
        </p:nvSpPr>
        <p:spPr>
          <a:xfrm>
            <a:off x="4109368" y="1642801"/>
            <a:ext cx="4165264" cy="606425"/>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3200" b="1"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lang="ar-SA" sz="2400" b="1" kern="1200" dirty="0">
                <a:solidFill>
                  <a:srgbClr val="B9B822"/>
                </a:solidFill>
                <a:effectLst>
                  <a:outerShdw blurRad="12700" dist="12700" dir="2700000" algn="tl">
                    <a:srgbClr val="000000">
                      <a:alpha val="43137"/>
                    </a:srgbClr>
                  </a:outerShdw>
                </a:effectLst>
                <a:latin typeface="Dubai Light" panose="020B0303030403030204" pitchFamily="34" charset="-78"/>
                <a:ea typeface="+mn-ea"/>
                <a:cs typeface="Dubai Light" panose="020B0303030403030204" pitchFamily="34" charset="-78"/>
              </a:defRPr>
            </a:lvl2pPr>
            <a:lvl3pPr marL="1143000" indent="-228600" algn="r" defTabSz="914400" rtl="1" eaLnBrk="1" latinLnBrk="0" hangingPunct="1">
              <a:lnSpc>
                <a:spcPct val="90000"/>
              </a:lnSpc>
              <a:spcBef>
                <a:spcPts val="500"/>
              </a:spcBef>
              <a:buFont typeface="Arial" panose="020B0604020202020204" pitchFamily="34" charset="0"/>
              <a:buChar char="•"/>
              <a:defRPr sz="2400" b="1" kern="1200">
                <a:solidFill>
                  <a:schemeClr val="tx1"/>
                </a:solidFill>
                <a:latin typeface="Dubai Light" panose="020B0303030403030204" pitchFamily="34" charset="-78"/>
                <a:ea typeface="+mn-ea"/>
                <a:cs typeface="Dubai Light" panose="020B0303030403030204" pitchFamily="34" charset="-78"/>
              </a:defRPr>
            </a:lvl3pPr>
            <a:lvl4pPr marL="1600200" indent="-228600" algn="r" defTabSz="914400" rtl="1" eaLnBrk="1" latinLnBrk="0" hangingPunct="1">
              <a:lnSpc>
                <a:spcPct val="90000"/>
              </a:lnSpc>
              <a:spcBef>
                <a:spcPts val="500"/>
              </a:spcBef>
              <a:buFont typeface="Arial" panose="020B0604020202020204" pitchFamily="34" charset="0"/>
              <a:buChar char="•"/>
              <a:defRPr sz="2000" b="1" kern="1200">
                <a:solidFill>
                  <a:schemeClr val="tx1"/>
                </a:solidFill>
                <a:latin typeface="Dubai Light" panose="020B0303030403030204" pitchFamily="34" charset="-78"/>
                <a:ea typeface="+mn-ea"/>
                <a:cs typeface="Dubai Light" panose="020B0303030403030204" pitchFamily="34" charset="-78"/>
              </a:defRPr>
            </a:lvl4pPr>
            <a:lvl5pPr marL="2057400" indent="-228600" algn="r" defTabSz="914400" rtl="1" eaLnBrk="1" latinLnBrk="0" hangingPunct="1">
              <a:lnSpc>
                <a:spcPct val="90000"/>
              </a:lnSpc>
              <a:spcBef>
                <a:spcPts val="500"/>
              </a:spcBef>
              <a:buFont typeface="Arial" panose="020B0604020202020204" pitchFamily="34" charset="0"/>
              <a:buChar char="•"/>
              <a:defRPr sz="2000" b="1" kern="1200">
                <a:solidFill>
                  <a:schemeClr val="tx1"/>
                </a:solidFill>
                <a:latin typeface="Dubai Light" panose="020B0303030403030204" pitchFamily="34" charset="-78"/>
                <a:ea typeface="+mn-ea"/>
                <a:cs typeface="Dubai Light" panose="020B0303030403030204" pitchFamily="34" charset="-78"/>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ar-SA" b="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1- لغة:</a:t>
            </a:r>
          </a:p>
        </p:txBody>
      </p:sp>
      <p:grpSp>
        <p:nvGrpSpPr>
          <p:cNvPr id="2" name="مجموعة 14">
            <a:extLst>
              <a:ext uri="{FF2B5EF4-FFF2-40B4-BE49-F238E27FC236}">
                <a16:creationId xmlns:a16="http://schemas.microsoft.com/office/drawing/2014/main" xmlns="" id="{BCBD38FF-CFFA-41E5-8CDB-F1E9B5C5BEB3}"/>
              </a:ext>
            </a:extLst>
          </p:cNvPr>
          <p:cNvGrpSpPr/>
          <p:nvPr/>
        </p:nvGrpSpPr>
        <p:grpSpPr>
          <a:xfrm>
            <a:off x="4427984" y="2636912"/>
            <a:ext cx="3177400" cy="1785128"/>
            <a:chOff x="6871719" y="2183143"/>
            <a:chExt cx="3372438" cy="950718"/>
          </a:xfrm>
        </p:grpSpPr>
        <p:cxnSp>
          <p:nvCxnSpPr>
            <p:cNvPr id="16" name="رابط مستقيم 15">
              <a:extLst>
                <a:ext uri="{FF2B5EF4-FFF2-40B4-BE49-F238E27FC236}">
                  <a16:creationId xmlns:a16="http://schemas.microsoft.com/office/drawing/2014/main" xmlns="" id="{24EE3796-0333-4488-866F-ACD25C0E678E}"/>
                </a:ext>
              </a:extLst>
            </p:cNvPr>
            <p:cNvCxnSpPr>
              <a:cxnSpLocks/>
            </p:cNvCxnSpPr>
            <p:nvPr/>
          </p:nvCxnSpPr>
          <p:spPr>
            <a:xfrm flipH="1">
              <a:off x="10244156" y="2183143"/>
              <a:ext cx="1" cy="714540"/>
            </a:xfrm>
            <a:prstGeom prst="line">
              <a:avLst/>
            </a:prstGeom>
          </p:spPr>
          <p:style>
            <a:lnRef idx="1">
              <a:schemeClr val="accent1"/>
            </a:lnRef>
            <a:fillRef idx="0">
              <a:schemeClr val="accent1"/>
            </a:fillRef>
            <a:effectRef idx="0">
              <a:schemeClr val="accent1"/>
            </a:effectRef>
            <a:fontRef idx="minor">
              <a:schemeClr val="tx1"/>
            </a:fontRef>
          </p:style>
        </p:cxnSp>
        <p:grpSp>
          <p:nvGrpSpPr>
            <p:cNvPr id="3" name="مجموعة 16">
              <a:extLst>
                <a:ext uri="{FF2B5EF4-FFF2-40B4-BE49-F238E27FC236}">
                  <a16:creationId xmlns:a16="http://schemas.microsoft.com/office/drawing/2014/main" xmlns="" id="{8E925CD8-7A53-4C12-AE61-99D13B414957}"/>
                </a:ext>
              </a:extLst>
            </p:cNvPr>
            <p:cNvGrpSpPr/>
            <p:nvPr/>
          </p:nvGrpSpPr>
          <p:grpSpPr>
            <a:xfrm>
              <a:off x="6871719" y="2661506"/>
              <a:ext cx="3029885" cy="472355"/>
              <a:chOff x="5410818" y="344"/>
              <a:chExt cx="3493330" cy="1061867"/>
            </a:xfrm>
            <a:scene3d>
              <a:camera prst="orthographicFront"/>
              <a:lightRig rig="flat" dir="t"/>
            </a:scene3d>
          </p:grpSpPr>
          <p:sp>
            <p:nvSpPr>
              <p:cNvPr id="23" name="مستطيل: زوايا مستديرة 22">
                <a:extLst>
                  <a:ext uri="{FF2B5EF4-FFF2-40B4-BE49-F238E27FC236}">
                    <a16:creationId xmlns:a16="http://schemas.microsoft.com/office/drawing/2014/main" xmlns="" id="{D74B09A7-0D6A-4E15-A1D5-205B280FD9A4}"/>
                  </a:ext>
                </a:extLst>
              </p:cNvPr>
              <p:cNvSpPr/>
              <p:nvPr/>
            </p:nvSpPr>
            <p:spPr>
              <a:xfrm>
                <a:off x="5410818" y="344"/>
                <a:ext cx="3493330" cy="106186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4" name="مستطيل: زوايا مستديرة 4">
                <a:extLst>
                  <a:ext uri="{FF2B5EF4-FFF2-40B4-BE49-F238E27FC236}">
                    <a16:creationId xmlns:a16="http://schemas.microsoft.com/office/drawing/2014/main" xmlns="" id="{9784359B-6487-4463-A5C6-25160106AE08}"/>
                  </a:ext>
                </a:extLst>
              </p:cNvPr>
              <p:cNvSpPr txBox="1"/>
              <p:nvPr/>
            </p:nvSpPr>
            <p:spPr>
              <a:xfrm>
                <a:off x="5474534" y="27675"/>
                <a:ext cx="3389659" cy="95819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2800" b="1" kern="1200" dirty="0">
                    <a:solidFill>
                      <a:schemeClr val="bg2">
                        <a:lumMod val="10000"/>
                      </a:schemeClr>
                    </a:solidFill>
                    <a:latin typeface="Dubai Light" panose="020B0303030403030204" pitchFamily="34" charset="-78"/>
                    <a:cs typeface="Dubai Light" panose="020B0303030403030204" pitchFamily="34" charset="-78"/>
                  </a:rPr>
                  <a:t>علو وارتفاع وسمو</a:t>
                </a:r>
              </a:p>
            </p:txBody>
          </p:sp>
        </p:grpSp>
        <p:cxnSp>
          <p:nvCxnSpPr>
            <p:cNvPr id="19" name="رابط مستقيم 18">
              <a:extLst>
                <a:ext uri="{FF2B5EF4-FFF2-40B4-BE49-F238E27FC236}">
                  <a16:creationId xmlns:a16="http://schemas.microsoft.com/office/drawing/2014/main" xmlns="" id="{558FA5BE-7B5D-4BA3-B545-53076D28F1A5}"/>
                </a:ext>
              </a:extLst>
            </p:cNvPr>
            <p:cNvCxnSpPr>
              <a:endCxn id="23" idx="3"/>
            </p:cNvCxnSpPr>
            <p:nvPr/>
          </p:nvCxnSpPr>
          <p:spPr>
            <a:xfrm flipH="1">
              <a:off x="9901604" y="2897683"/>
              <a:ext cx="327311" cy="1"/>
            </a:xfrm>
            <a:prstGeom prst="line">
              <a:avLst/>
            </a:prstGeom>
          </p:spPr>
          <p:style>
            <a:lnRef idx="1">
              <a:schemeClr val="accent1"/>
            </a:lnRef>
            <a:fillRef idx="0">
              <a:schemeClr val="accent1"/>
            </a:fillRef>
            <a:effectRef idx="0">
              <a:schemeClr val="accent1"/>
            </a:effectRef>
            <a:fontRef idx="minor">
              <a:schemeClr val="tx1"/>
            </a:fontRef>
          </p:style>
        </p:cxnSp>
      </p:grpSp>
      <p:sp>
        <p:nvSpPr>
          <p:cNvPr id="25" name="مربع نص 24">
            <a:extLst>
              <a:ext uri="{FF2B5EF4-FFF2-40B4-BE49-F238E27FC236}">
                <a16:creationId xmlns:a16="http://schemas.microsoft.com/office/drawing/2014/main" xmlns="" id="{838420C6-BD02-4BC2-9461-1B2E8F9360F6}"/>
              </a:ext>
            </a:extLst>
          </p:cNvPr>
          <p:cNvSpPr txBox="1"/>
          <p:nvPr/>
        </p:nvSpPr>
        <p:spPr>
          <a:xfrm>
            <a:off x="1236068" y="2269956"/>
            <a:ext cx="6527223" cy="954107"/>
          </a:xfrm>
          <a:prstGeom prst="rect">
            <a:avLst/>
          </a:prstGeom>
          <a:noFill/>
        </p:spPr>
        <p:txBody>
          <a:bodyPr wrap="square" rtlCol="1">
            <a:spAutoFit/>
          </a:bodyPr>
          <a:lstStyle/>
          <a:p>
            <a:pPr marL="457200" indent="-457200">
              <a:buFont typeface="Arial" panose="020B0604020202020204" pitchFamily="34" charset="0"/>
              <a:buChar char="•"/>
            </a:pPr>
            <a:r>
              <a:rPr lang="ar-SA" sz="2800" dirty="0">
                <a:solidFill>
                  <a:srgbClr val="22B8CB"/>
                </a:solidFill>
                <a:latin typeface="Dubai" panose="020B0503030403030204" pitchFamily="34" charset="-78"/>
                <a:cs typeface="Dubai" panose="020B0503030403030204" pitchFamily="34" charset="-78"/>
              </a:rPr>
              <a:t> جمع فرع، مأخوذ من مادة (ف ر ع) وهو أصل صحيح يدل على:</a:t>
            </a:r>
          </a:p>
        </p:txBody>
      </p:sp>
      <p:sp>
        <p:nvSpPr>
          <p:cNvPr id="28" name="مربع نص 27">
            <a:extLst>
              <a:ext uri="{FF2B5EF4-FFF2-40B4-BE49-F238E27FC236}">
                <a16:creationId xmlns:a16="http://schemas.microsoft.com/office/drawing/2014/main" xmlns="" id="{D397E38B-002B-4B55-B815-6064FC4FB8CA}"/>
              </a:ext>
            </a:extLst>
          </p:cNvPr>
          <p:cNvSpPr txBox="1"/>
          <p:nvPr/>
        </p:nvSpPr>
        <p:spPr>
          <a:xfrm>
            <a:off x="827584" y="4797152"/>
            <a:ext cx="7285637" cy="1384995"/>
          </a:xfrm>
          <a:prstGeom prst="rect">
            <a:avLst/>
          </a:prstGeom>
          <a:solidFill>
            <a:schemeClr val="accent1">
              <a:lumMod val="20000"/>
              <a:lumOff val="80000"/>
            </a:schemeClr>
          </a:solidFill>
          <a:ln>
            <a:noFill/>
          </a:ln>
        </p:spPr>
        <p:style>
          <a:lnRef idx="1">
            <a:schemeClr val="accent1"/>
          </a:lnRef>
          <a:fillRef idx="2">
            <a:schemeClr val="accent1"/>
          </a:fillRef>
          <a:effectRef idx="1">
            <a:schemeClr val="accent1"/>
          </a:effectRef>
          <a:fontRef idx="minor">
            <a:schemeClr val="dk1"/>
          </a:fontRef>
        </p:style>
        <p:txBody>
          <a:bodyPr wrap="square" rtlCol="1">
            <a:spAutoFit/>
          </a:bodyPr>
          <a:lstStyle/>
          <a:p>
            <a:pPr algn="ctr">
              <a:lnSpc>
                <a:spcPct val="150000"/>
              </a:lnSpc>
            </a:pPr>
            <a:r>
              <a:rPr lang="ar-SA" sz="2800" dirty="0">
                <a:solidFill>
                  <a:sysClr val="windowText" lastClr="000000"/>
                </a:solidFill>
                <a:latin typeface="Dubai" panose="020B0503030403030204" pitchFamily="34" charset="-78"/>
                <a:cs typeface="Dubai" panose="020B0503030403030204" pitchFamily="34" charset="-78"/>
              </a:rPr>
              <a:t>ومنه قوله تعالى: ﴿كَشَجَرَةٍ طَيِّبَةٍ أَصْلُهَا ثَابِتٌ وَفَرْعُهَا </a:t>
            </a:r>
            <a:r>
              <a:rPr lang="ar-SA" sz="2800" dirty="0" err="1">
                <a:solidFill>
                  <a:sysClr val="windowText" lastClr="000000"/>
                </a:solidFill>
                <a:latin typeface="Dubai" panose="020B0503030403030204" pitchFamily="34" charset="-78"/>
                <a:cs typeface="Dubai" panose="020B0503030403030204" pitchFamily="34" charset="-78"/>
              </a:rPr>
              <a:t>فِى</a:t>
            </a:r>
            <a:r>
              <a:rPr lang="ar-SA" sz="2800" dirty="0">
                <a:solidFill>
                  <a:sysClr val="windowText" lastClr="000000"/>
                </a:solidFill>
                <a:latin typeface="Dubai" panose="020B0503030403030204" pitchFamily="34" charset="-78"/>
                <a:cs typeface="Dubai" panose="020B0503030403030204" pitchFamily="34" charset="-78"/>
              </a:rPr>
              <a:t> </a:t>
            </a:r>
            <a:r>
              <a:rPr lang="ar-SA" sz="2800" dirty="0" err="1">
                <a:solidFill>
                  <a:sysClr val="windowText" lastClr="000000"/>
                </a:solidFill>
                <a:latin typeface="Dubai" panose="020B0503030403030204" pitchFamily="34" charset="-78"/>
                <a:cs typeface="Dubai" panose="020B0503030403030204" pitchFamily="34" charset="-78"/>
              </a:rPr>
              <a:t>ٱلسَّمَآءِ</a:t>
            </a:r>
            <a:r>
              <a:rPr lang="ar-SA" sz="2800" dirty="0">
                <a:solidFill>
                  <a:sysClr val="windowText" lastClr="000000"/>
                </a:solidFill>
                <a:latin typeface="Dubai" panose="020B0503030403030204" pitchFamily="34" charset="-78"/>
                <a:cs typeface="Dubai" panose="020B0503030403030204" pitchFamily="34" charset="-78"/>
              </a:rPr>
              <a:t>﴾ </a:t>
            </a:r>
          </a:p>
          <a:p>
            <a:pPr algn="ctr">
              <a:lnSpc>
                <a:spcPct val="150000"/>
              </a:lnSpc>
            </a:pPr>
            <a:r>
              <a:rPr lang="ar-SA" sz="2800" dirty="0">
                <a:solidFill>
                  <a:sysClr val="windowText" lastClr="000000"/>
                </a:solidFill>
                <a:latin typeface="Dubai" panose="020B0503030403030204" pitchFamily="34" charset="-78"/>
                <a:cs typeface="Dubai" panose="020B0503030403030204" pitchFamily="34" charset="-78"/>
              </a:rPr>
              <a:t>وفرع الشيء: أعلاه، ومنه: فروع الشجرة.</a:t>
            </a:r>
          </a:p>
        </p:txBody>
      </p:sp>
      <p:pic>
        <p:nvPicPr>
          <p:cNvPr id="29" name="Picture 3">
            <a:hlinkClick r:id="rId2" action="ppaction://hlinksldjump"/>
            <a:extLst>
              <a:ext uri="{FF2B5EF4-FFF2-40B4-BE49-F238E27FC236}">
                <a16:creationId xmlns:a16="http://schemas.microsoft.com/office/drawing/2014/main" xmlns="" id="{1C6824F7-605D-49E8-991F-5432FF323C81}"/>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251520" y="6396335"/>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8233151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5" grpId="0"/>
      <p:bldP spid="2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a:extLst>
              <a:ext uri="{FF2B5EF4-FFF2-40B4-BE49-F238E27FC236}">
                <a16:creationId xmlns:a16="http://schemas.microsoft.com/office/drawing/2014/main" xmlns="" id="{AE8FAD06-2B11-43B0-AA9C-D2C8DD8370C6}"/>
              </a:ext>
            </a:extLst>
          </p:cNvPr>
          <p:cNvSpPr>
            <a:spLocks noGrp="1"/>
          </p:cNvSpPr>
          <p:nvPr>
            <p:ph type="title"/>
          </p:nvPr>
        </p:nvSpPr>
        <p:spPr>
          <a:xfrm>
            <a:off x="1273969" y="468313"/>
            <a:ext cx="6596063" cy="711200"/>
          </a:xfrm>
        </p:spPr>
        <p:txBody>
          <a:bodyPr/>
          <a:lstStyle/>
          <a:p>
            <a:pPr algn="ctr"/>
            <a:r>
              <a:rPr lang="ar-SA" dirty="0"/>
              <a:t>تعريف الفروع لغة واصطلاحًا</a:t>
            </a:r>
          </a:p>
        </p:txBody>
      </p:sp>
      <p:sp>
        <p:nvSpPr>
          <p:cNvPr id="12" name="مربع نص 11">
            <a:extLst>
              <a:ext uri="{FF2B5EF4-FFF2-40B4-BE49-F238E27FC236}">
                <a16:creationId xmlns:a16="http://schemas.microsoft.com/office/drawing/2014/main" xmlns="" id="{F14FB90A-1F38-4F55-8A30-D04633D0EC6F}"/>
              </a:ext>
            </a:extLst>
          </p:cNvPr>
          <p:cNvSpPr txBox="1"/>
          <p:nvPr/>
        </p:nvSpPr>
        <p:spPr>
          <a:xfrm>
            <a:off x="2627784" y="6021288"/>
            <a:ext cx="5832648" cy="523220"/>
          </a:xfrm>
          <a:prstGeom prst="rect">
            <a:avLst/>
          </a:prstGeom>
          <a:noFill/>
        </p:spPr>
        <p:txBody>
          <a:bodyPr wrap="square" rtlCol="1">
            <a:spAutoFit/>
          </a:bodyPr>
          <a:lstStyle/>
          <a:p>
            <a:r>
              <a:rPr lang="ar-SA" sz="2800" dirty="0">
                <a:solidFill>
                  <a:srgbClr val="000000"/>
                </a:solidFill>
                <a:latin typeface="Dubai Light" panose="020B0303030403030204" pitchFamily="34" charset="-78"/>
                <a:cs typeface="Dubai Light" panose="020B0303030403030204" pitchFamily="34" charset="-78"/>
              </a:rPr>
              <a:t>من أمثلتها: مسألة النية في الطهارة، بيع الفضولي.</a:t>
            </a:r>
          </a:p>
        </p:txBody>
      </p:sp>
      <p:sp>
        <p:nvSpPr>
          <p:cNvPr id="14" name="عنصر نائب للنص 2">
            <a:extLst>
              <a:ext uri="{FF2B5EF4-FFF2-40B4-BE49-F238E27FC236}">
                <a16:creationId xmlns:a16="http://schemas.microsoft.com/office/drawing/2014/main" xmlns="" id="{195A8DA8-1EA4-4D38-BD61-FD547A706B0A}"/>
              </a:ext>
            </a:extLst>
          </p:cNvPr>
          <p:cNvSpPr txBox="1">
            <a:spLocks/>
          </p:cNvSpPr>
          <p:nvPr/>
        </p:nvSpPr>
        <p:spPr>
          <a:xfrm>
            <a:off x="1484931" y="1600201"/>
            <a:ext cx="6780362" cy="606425"/>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3200" b="1"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lang="ar-SA" sz="2400" b="1" kern="1200" dirty="0">
                <a:solidFill>
                  <a:srgbClr val="B9B822"/>
                </a:solidFill>
                <a:effectLst>
                  <a:outerShdw blurRad="12700" dist="12700" dir="2700000" algn="tl">
                    <a:srgbClr val="000000">
                      <a:alpha val="43137"/>
                    </a:srgbClr>
                  </a:outerShdw>
                </a:effectLst>
                <a:latin typeface="Dubai Light" panose="020B0303030403030204" pitchFamily="34" charset="-78"/>
                <a:ea typeface="+mn-ea"/>
                <a:cs typeface="Dubai Light" panose="020B0303030403030204" pitchFamily="34" charset="-78"/>
              </a:defRPr>
            </a:lvl2pPr>
            <a:lvl3pPr marL="1143000" indent="-228600" algn="r" defTabSz="914400" rtl="1" eaLnBrk="1" latinLnBrk="0" hangingPunct="1">
              <a:lnSpc>
                <a:spcPct val="90000"/>
              </a:lnSpc>
              <a:spcBef>
                <a:spcPts val="500"/>
              </a:spcBef>
              <a:buFont typeface="Arial" panose="020B0604020202020204" pitchFamily="34" charset="0"/>
              <a:buChar char="•"/>
              <a:defRPr sz="2400" b="1" kern="1200">
                <a:solidFill>
                  <a:schemeClr val="tx1"/>
                </a:solidFill>
                <a:latin typeface="Dubai Light" panose="020B0303030403030204" pitchFamily="34" charset="-78"/>
                <a:ea typeface="+mn-ea"/>
                <a:cs typeface="Dubai Light" panose="020B0303030403030204" pitchFamily="34" charset="-78"/>
              </a:defRPr>
            </a:lvl3pPr>
            <a:lvl4pPr marL="1600200" indent="-228600" algn="r" defTabSz="914400" rtl="1" eaLnBrk="1" latinLnBrk="0" hangingPunct="1">
              <a:lnSpc>
                <a:spcPct val="90000"/>
              </a:lnSpc>
              <a:spcBef>
                <a:spcPts val="500"/>
              </a:spcBef>
              <a:buFont typeface="Arial" panose="020B0604020202020204" pitchFamily="34" charset="0"/>
              <a:buChar char="•"/>
              <a:defRPr sz="2000" b="1" kern="1200">
                <a:solidFill>
                  <a:schemeClr val="tx1"/>
                </a:solidFill>
                <a:latin typeface="Dubai Light" panose="020B0303030403030204" pitchFamily="34" charset="-78"/>
                <a:ea typeface="+mn-ea"/>
                <a:cs typeface="Dubai Light" panose="020B0303030403030204" pitchFamily="34" charset="-78"/>
              </a:defRPr>
            </a:lvl4pPr>
            <a:lvl5pPr marL="2057400" indent="-228600" algn="r" defTabSz="914400" rtl="1" eaLnBrk="1" latinLnBrk="0" hangingPunct="1">
              <a:lnSpc>
                <a:spcPct val="90000"/>
              </a:lnSpc>
              <a:spcBef>
                <a:spcPts val="500"/>
              </a:spcBef>
              <a:buFont typeface="Arial" panose="020B0604020202020204" pitchFamily="34" charset="0"/>
              <a:buChar char="•"/>
              <a:defRPr sz="2000" b="1" kern="1200">
                <a:solidFill>
                  <a:schemeClr val="tx1"/>
                </a:solidFill>
                <a:latin typeface="Dubai Light" panose="020B0303030403030204" pitchFamily="34" charset="-78"/>
                <a:ea typeface="+mn-ea"/>
                <a:cs typeface="Dubai Light" panose="020B0303030403030204" pitchFamily="34" charset="-78"/>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ar-SA" b="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2- اصطلاحًا:</a:t>
            </a:r>
          </a:p>
        </p:txBody>
      </p:sp>
      <p:grpSp>
        <p:nvGrpSpPr>
          <p:cNvPr id="2" name="مجموعة 14">
            <a:extLst>
              <a:ext uri="{FF2B5EF4-FFF2-40B4-BE49-F238E27FC236}">
                <a16:creationId xmlns:a16="http://schemas.microsoft.com/office/drawing/2014/main" xmlns="" id="{F347F05C-0F6A-4E2B-996D-4678C7FA1E76}"/>
              </a:ext>
            </a:extLst>
          </p:cNvPr>
          <p:cNvGrpSpPr/>
          <p:nvPr/>
        </p:nvGrpSpPr>
        <p:grpSpPr>
          <a:xfrm>
            <a:off x="1940945" y="2060848"/>
            <a:ext cx="5988591" cy="2736304"/>
            <a:chOff x="6871719" y="2183143"/>
            <a:chExt cx="3372437" cy="1634037"/>
          </a:xfrm>
        </p:grpSpPr>
        <p:cxnSp>
          <p:nvCxnSpPr>
            <p:cNvPr id="20" name="رابط مستقيم 19">
              <a:extLst>
                <a:ext uri="{FF2B5EF4-FFF2-40B4-BE49-F238E27FC236}">
                  <a16:creationId xmlns:a16="http://schemas.microsoft.com/office/drawing/2014/main" xmlns="" id="{86980241-1D09-4AC1-A9A9-79DF682DE9B2}"/>
                </a:ext>
              </a:extLst>
            </p:cNvPr>
            <p:cNvCxnSpPr>
              <a:cxnSpLocks/>
            </p:cNvCxnSpPr>
            <p:nvPr/>
          </p:nvCxnSpPr>
          <p:spPr>
            <a:xfrm flipH="1">
              <a:off x="9900843" y="3729904"/>
              <a:ext cx="327311"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رابط مستقيم 15">
              <a:extLst>
                <a:ext uri="{FF2B5EF4-FFF2-40B4-BE49-F238E27FC236}">
                  <a16:creationId xmlns:a16="http://schemas.microsoft.com/office/drawing/2014/main" xmlns="" id="{FEF753BE-D6A9-43CD-9653-929CC3456725}"/>
                </a:ext>
              </a:extLst>
            </p:cNvPr>
            <p:cNvCxnSpPr>
              <a:cxnSpLocks/>
            </p:cNvCxnSpPr>
            <p:nvPr/>
          </p:nvCxnSpPr>
          <p:spPr>
            <a:xfrm flipH="1">
              <a:off x="10228154" y="2183143"/>
              <a:ext cx="16002" cy="1546761"/>
            </a:xfrm>
            <a:prstGeom prst="line">
              <a:avLst/>
            </a:prstGeom>
          </p:spPr>
          <p:style>
            <a:lnRef idx="1">
              <a:schemeClr val="accent1"/>
            </a:lnRef>
            <a:fillRef idx="0">
              <a:schemeClr val="accent1"/>
            </a:fillRef>
            <a:effectRef idx="0">
              <a:schemeClr val="accent1"/>
            </a:effectRef>
            <a:fontRef idx="minor">
              <a:schemeClr val="tx1"/>
            </a:fontRef>
          </p:style>
        </p:cxnSp>
        <p:grpSp>
          <p:nvGrpSpPr>
            <p:cNvPr id="3" name="مجموعة 16">
              <a:extLst>
                <a:ext uri="{FF2B5EF4-FFF2-40B4-BE49-F238E27FC236}">
                  <a16:creationId xmlns:a16="http://schemas.microsoft.com/office/drawing/2014/main" xmlns="" id="{DC67B919-30A2-463E-AA9F-81E8C384D2FD}"/>
                </a:ext>
              </a:extLst>
            </p:cNvPr>
            <p:cNvGrpSpPr/>
            <p:nvPr/>
          </p:nvGrpSpPr>
          <p:grpSpPr>
            <a:xfrm>
              <a:off x="6871719" y="2641546"/>
              <a:ext cx="3219699" cy="492315"/>
              <a:chOff x="5410818" y="-44526"/>
              <a:chExt cx="3712177" cy="1106737"/>
            </a:xfrm>
            <a:scene3d>
              <a:camera prst="orthographicFront"/>
              <a:lightRig rig="flat" dir="t"/>
            </a:scene3d>
          </p:grpSpPr>
          <p:sp>
            <p:nvSpPr>
              <p:cNvPr id="23" name="مستطيل: زوايا مستديرة 22">
                <a:extLst>
                  <a:ext uri="{FF2B5EF4-FFF2-40B4-BE49-F238E27FC236}">
                    <a16:creationId xmlns:a16="http://schemas.microsoft.com/office/drawing/2014/main" xmlns="" id="{8D548B9C-877A-4871-9F70-09C603D1AD1C}"/>
                  </a:ext>
                </a:extLst>
              </p:cNvPr>
              <p:cNvSpPr/>
              <p:nvPr/>
            </p:nvSpPr>
            <p:spPr>
              <a:xfrm>
                <a:off x="5410818" y="344"/>
                <a:ext cx="3712177" cy="106186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4" name="مستطيل: زوايا مستديرة 4">
                <a:extLst>
                  <a:ext uri="{FF2B5EF4-FFF2-40B4-BE49-F238E27FC236}">
                    <a16:creationId xmlns:a16="http://schemas.microsoft.com/office/drawing/2014/main" xmlns="" id="{095BCF5C-5D05-4C2D-B9D1-40366BC6B581}"/>
                  </a:ext>
                </a:extLst>
              </p:cNvPr>
              <p:cNvSpPr txBox="1"/>
              <p:nvPr/>
            </p:nvSpPr>
            <p:spPr>
              <a:xfrm>
                <a:off x="5410818" y="-44526"/>
                <a:ext cx="3694607" cy="1054899"/>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2800" b="1" kern="1200" dirty="0">
                    <a:solidFill>
                      <a:schemeClr val="bg2">
                        <a:lumMod val="10000"/>
                      </a:schemeClr>
                    </a:solidFill>
                    <a:latin typeface="Dubai Light" panose="020B0303030403030204" pitchFamily="34" charset="-78"/>
                    <a:cs typeface="Dubai Light" panose="020B0303030403030204" pitchFamily="34" charset="-78"/>
                  </a:rPr>
                  <a:t>المسائل التي ولدها المجتهدون بعد حيازة منصب الاجتهاد</a:t>
                </a:r>
              </a:p>
            </p:txBody>
          </p:sp>
        </p:grpSp>
        <p:grpSp>
          <p:nvGrpSpPr>
            <p:cNvPr id="4" name="مجموعة 17">
              <a:extLst>
                <a:ext uri="{FF2B5EF4-FFF2-40B4-BE49-F238E27FC236}">
                  <a16:creationId xmlns:a16="http://schemas.microsoft.com/office/drawing/2014/main" xmlns="" id="{70A96B6D-C0F7-42BE-A03A-F44C5C790E03}"/>
                </a:ext>
              </a:extLst>
            </p:cNvPr>
            <p:cNvGrpSpPr/>
            <p:nvPr/>
          </p:nvGrpSpPr>
          <p:grpSpPr>
            <a:xfrm>
              <a:off x="6871720" y="3344825"/>
              <a:ext cx="3219699" cy="472355"/>
              <a:chOff x="5410818" y="1239189"/>
              <a:chExt cx="3712177" cy="1061867"/>
            </a:xfrm>
            <a:scene3d>
              <a:camera prst="orthographicFront"/>
              <a:lightRig rig="flat" dir="t"/>
            </a:scene3d>
          </p:grpSpPr>
          <p:sp>
            <p:nvSpPr>
              <p:cNvPr id="22" name="مستطيل: زوايا مستديرة 6">
                <a:extLst>
                  <a:ext uri="{FF2B5EF4-FFF2-40B4-BE49-F238E27FC236}">
                    <a16:creationId xmlns:a16="http://schemas.microsoft.com/office/drawing/2014/main" xmlns="" id="{ABB656CB-25E8-4958-A8AD-8C182FD8B73E}"/>
                  </a:ext>
                </a:extLst>
              </p:cNvPr>
              <p:cNvSpPr txBox="1"/>
              <p:nvPr/>
            </p:nvSpPr>
            <p:spPr>
              <a:xfrm>
                <a:off x="5462654" y="1291026"/>
                <a:ext cx="3642770" cy="95819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2800" b="1" kern="1200" dirty="0">
                    <a:solidFill>
                      <a:schemeClr val="bg2">
                        <a:lumMod val="10000"/>
                      </a:schemeClr>
                    </a:solidFill>
                    <a:latin typeface="Dubai Light" panose="020B0303030403030204" pitchFamily="34" charset="-78"/>
                    <a:cs typeface="Dubai Light" panose="020B0303030403030204" pitchFamily="34" charset="-78"/>
                  </a:rPr>
                  <a:t>الأحكام الشرعية العملية المستنبطة من أدلتها التفصيلية.</a:t>
                </a:r>
              </a:p>
            </p:txBody>
          </p:sp>
          <p:sp>
            <p:nvSpPr>
              <p:cNvPr id="21" name="مستطيل: زوايا مستديرة 20">
                <a:extLst>
                  <a:ext uri="{FF2B5EF4-FFF2-40B4-BE49-F238E27FC236}">
                    <a16:creationId xmlns:a16="http://schemas.microsoft.com/office/drawing/2014/main" xmlns="" id="{308E7631-B137-401F-8BE7-7A2AD7A9B089}"/>
                  </a:ext>
                </a:extLst>
              </p:cNvPr>
              <p:cNvSpPr/>
              <p:nvPr/>
            </p:nvSpPr>
            <p:spPr>
              <a:xfrm>
                <a:off x="5410818" y="1239189"/>
                <a:ext cx="3712177" cy="106186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grpSp>
        <p:cxnSp>
          <p:nvCxnSpPr>
            <p:cNvPr id="19" name="رابط مستقيم 18">
              <a:extLst>
                <a:ext uri="{FF2B5EF4-FFF2-40B4-BE49-F238E27FC236}">
                  <a16:creationId xmlns:a16="http://schemas.microsoft.com/office/drawing/2014/main" xmlns="" id="{C74E5AF4-2777-4104-994C-89C61B7F7EB8}"/>
                </a:ext>
              </a:extLst>
            </p:cNvPr>
            <p:cNvCxnSpPr>
              <a:cxnSpLocks/>
              <a:endCxn id="23" idx="3"/>
            </p:cNvCxnSpPr>
            <p:nvPr/>
          </p:nvCxnSpPr>
          <p:spPr>
            <a:xfrm flipH="1">
              <a:off x="10091418" y="2897683"/>
              <a:ext cx="137499" cy="1"/>
            </a:xfrm>
            <a:prstGeom prst="line">
              <a:avLst/>
            </a:prstGeom>
          </p:spPr>
          <p:style>
            <a:lnRef idx="1">
              <a:schemeClr val="accent1"/>
            </a:lnRef>
            <a:fillRef idx="0">
              <a:schemeClr val="accent1"/>
            </a:fillRef>
            <a:effectRef idx="0">
              <a:schemeClr val="accent1"/>
            </a:effectRef>
            <a:fontRef idx="minor">
              <a:schemeClr val="tx1"/>
            </a:fontRef>
          </p:style>
        </p:cxnSp>
      </p:grpSp>
      <p:sp>
        <p:nvSpPr>
          <p:cNvPr id="25" name="مربع نص 24">
            <a:extLst>
              <a:ext uri="{FF2B5EF4-FFF2-40B4-BE49-F238E27FC236}">
                <a16:creationId xmlns:a16="http://schemas.microsoft.com/office/drawing/2014/main" xmlns="" id="{EF15C830-289E-4C9C-9154-E30D84B548D8}"/>
              </a:ext>
            </a:extLst>
          </p:cNvPr>
          <p:cNvSpPr txBox="1"/>
          <p:nvPr/>
        </p:nvSpPr>
        <p:spPr>
          <a:xfrm>
            <a:off x="3840233" y="2154153"/>
            <a:ext cx="4216646" cy="523220"/>
          </a:xfrm>
          <a:prstGeom prst="rect">
            <a:avLst/>
          </a:prstGeom>
          <a:noFill/>
        </p:spPr>
        <p:txBody>
          <a:bodyPr wrap="square" rtlCol="1">
            <a:spAutoFit/>
          </a:bodyPr>
          <a:lstStyle/>
          <a:p>
            <a:pPr marL="457200" indent="-457200">
              <a:buFont typeface="Arial" panose="020B0604020202020204" pitchFamily="34" charset="0"/>
              <a:buChar char="•"/>
            </a:pPr>
            <a:r>
              <a:rPr lang="ar-SA" sz="2800" dirty="0">
                <a:solidFill>
                  <a:srgbClr val="22B8CB"/>
                </a:solidFill>
                <a:latin typeface="Dubai" panose="020B0503030403030204" pitchFamily="34" charset="-78"/>
                <a:cs typeface="Dubai" panose="020B0503030403030204" pitchFamily="34" charset="-78"/>
              </a:rPr>
              <a:t> عُرفت بتعريفات كثيرة منها:</a:t>
            </a:r>
          </a:p>
        </p:txBody>
      </p:sp>
      <p:sp>
        <p:nvSpPr>
          <p:cNvPr id="26" name="مستطيل: زوايا مستديرة 25">
            <a:extLst>
              <a:ext uri="{FF2B5EF4-FFF2-40B4-BE49-F238E27FC236}">
                <a16:creationId xmlns:a16="http://schemas.microsoft.com/office/drawing/2014/main" xmlns="" id="{7AA8B4CE-DF73-4A55-9276-6EEF594FD276}"/>
              </a:ext>
            </a:extLst>
          </p:cNvPr>
          <p:cNvSpPr/>
          <p:nvPr/>
        </p:nvSpPr>
        <p:spPr>
          <a:xfrm>
            <a:off x="5292080" y="5085184"/>
            <a:ext cx="2078763" cy="69190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وهو أشهر التعريفات</a:t>
            </a:r>
          </a:p>
        </p:txBody>
      </p:sp>
      <p:sp>
        <p:nvSpPr>
          <p:cNvPr id="27" name="سهم: لليسار 26">
            <a:extLst>
              <a:ext uri="{FF2B5EF4-FFF2-40B4-BE49-F238E27FC236}">
                <a16:creationId xmlns:a16="http://schemas.microsoft.com/office/drawing/2014/main" xmlns="" id="{30CD3531-351F-4442-ADFF-7B989592202F}"/>
              </a:ext>
            </a:extLst>
          </p:cNvPr>
          <p:cNvSpPr/>
          <p:nvPr/>
        </p:nvSpPr>
        <p:spPr>
          <a:xfrm rot="16200000">
            <a:off x="6428057" y="4597279"/>
            <a:ext cx="675645" cy="355311"/>
          </a:xfrm>
          <a:prstGeom prst="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B9B822"/>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p:txBody>
      </p:sp>
      <p:pic>
        <p:nvPicPr>
          <p:cNvPr id="28" name="Picture 3">
            <a:hlinkClick r:id="rId2" action="ppaction://hlinksldjump"/>
            <a:extLst>
              <a:ext uri="{FF2B5EF4-FFF2-40B4-BE49-F238E27FC236}">
                <a16:creationId xmlns:a16="http://schemas.microsoft.com/office/drawing/2014/main" xmlns="" id="{868CBFC1-3124-4111-BF56-4B381B0D45E1}"/>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p:cNvSpPr/>
          <p:nvPr/>
        </p:nvSpPr>
        <p:spPr>
          <a:xfrm>
            <a:off x="395536" y="6396335"/>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32849723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25" grpId="0"/>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772817"/>
            <a:ext cx="8568952" cy="4401205"/>
          </a:xfrm>
          <a:prstGeom prst="rect">
            <a:avLst/>
          </a:prstGeom>
        </p:spPr>
        <p:txBody>
          <a:bodyPr wrap="square">
            <a:spAutoFit/>
          </a:bodyPr>
          <a:lstStyle/>
          <a:p>
            <a:r>
              <a:rPr lang="ar-IQ" sz="2800" b="1" dirty="0" smtClean="0"/>
              <a:t>القواعد لغة: </a:t>
            </a:r>
            <a:r>
              <a:rPr lang="ar-IQ" sz="2800" dirty="0" smtClean="0"/>
              <a:t>جمع قاعدة. </a:t>
            </a:r>
          </a:p>
          <a:p>
            <a:r>
              <a:rPr lang="ar-IQ" sz="2800" dirty="0" smtClean="0"/>
              <a:t>قال الجوهري : قواعد البيت آساسه وقواعد الهودج: خشباتٌ أربعُ معترضاتٌ في أسفله. </a:t>
            </a:r>
          </a:p>
          <a:p>
            <a:r>
              <a:rPr lang="ar-IQ" sz="2800" dirty="0" smtClean="0"/>
              <a:t>وقال الزمخشري : ومن المجاز: بنى بيته على قاعدة وقواعد . </a:t>
            </a:r>
          </a:p>
          <a:p>
            <a:r>
              <a:rPr lang="ar-IQ" sz="2800" dirty="0" smtClean="0"/>
              <a:t>قال ابن سِيدَه : القاعدُ والقاعدةُ: أصل الأُسِ، وفي التنزيل : (﴿وَإِذْ يَرْفَعُ إِبْرَاهِمُ الْقَوَاعِدَ مِنَ البَيْتِ وَإِسْمَعِيلُ ))، وفيه: ﴿فأتى اللهُ بُنيانَهُم مِنَ الْقَوَاعِدِ ) . وقال الزجاج : القواعد : أساطينُ البناء التي تعمده.</a:t>
            </a:r>
          </a:p>
          <a:p>
            <a:endParaRPr lang="ar-IQ" sz="2800" dirty="0" smtClean="0"/>
          </a:p>
          <a:p>
            <a:endParaRPr lang="ar-IQ" sz="2800" dirty="0" smtClean="0"/>
          </a:p>
          <a:p>
            <a:endParaRPr lang="en-US" sz="2800" dirty="0"/>
          </a:p>
        </p:txBody>
      </p:sp>
      <p:sp>
        <p:nvSpPr>
          <p:cNvPr id="4" name="Rectangle 3"/>
          <p:cNvSpPr/>
          <p:nvPr/>
        </p:nvSpPr>
        <p:spPr>
          <a:xfrm>
            <a:off x="3178022" y="908720"/>
            <a:ext cx="3613490" cy="584775"/>
          </a:xfrm>
          <a:prstGeom prst="rect">
            <a:avLst/>
          </a:prstGeom>
          <a:solidFill>
            <a:srgbClr val="E2EDF2"/>
          </a:solidFill>
        </p:spPr>
        <p:txBody>
          <a:bodyPr wrap="none">
            <a:spAutoFit/>
          </a:bodyPr>
          <a:lstStyle/>
          <a:p>
            <a:r>
              <a:rPr lang="ar-IQ" sz="3200" dirty="0" smtClean="0"/>
              <a:t>تعريف قواعد أصول الفقه </a:t>
            </a:r>
            <a:endParaRPr lang="en-US" sz="3200" dirty="0"/>
          </a:p>
        </p:txBody>
      </p:sp>
      <p:sp>
        <p:nvSpPr>
          <p:cNvPr id="5" name="Rectangle 4"/>
          <p:cNvSpPr/>
          <p:nvPr/>
        </p:nvSpPr>
        <p:spPr>
          <a:xfrm>
            <a:off x="1115616" y="4725144"/>
            <a:ext cx="7812360" cy="954107"/>
          </a:xfrm>
          <a:prstGeom prst="rect">
            <a:avLst/>
          </a:prstGeom>
        </p:spPr>
        <p:txBody>
          <a:bodyPr wrap="square">
            <a:spAutoFit/>
          </a:bodyPr>
          <a:lstStyle/>
          <a:p>
            <a:r>
              <a:rPr lang="ar-IQ" sz="2800" dirty="0" smtClean="0"/>
              <a:t>والقواعد : هي أصولها المعترضة في آفاق السماء، وأحسِبُها مشبهة بقواعد البيت، وهي حيطانه، والواحدة منها: قاعدة </a:t>
            </a:r>
            <a:endParaRPr lang="en-US" sz="2800" dirty="0"/>
          </a:p>
        </p:txBody>
      </p:sp>
      <p:sp>
        <p:nvSpPr>
          <p:cNvPr id="6" name="Rectangle 5"/>
          <p:cNvSpPr/>
          <p:nvPr/>
        </p:nvSpPr>
        <p:spPr>
          <a:xfrm>
            <a:off x="323528" y="6396335"/>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a:extLst>
              <a:ext uri="{FF2B5EF4-FFF2-40B4-BE49-F238E27FC236}">
                <a16:creationId xmlns:a16="http://schemas.microsoft.com/office/drawing/2014/main" xmlns="" id="{FF16B66D-30E3-4776-BBDD-90092772159D}"/>
              </a:ext>
            </a:extLst>
          </p:cNvPr>
          <p:cNvSpPr>
            <a:spLocks noGrp="1"/>
          </p:cNvSpPr>
          <p:nvPr>
            <p:ph type="title"/>
          </p:nvPr>
        </p:nvSpPr>
        <p:spPr>
          <a:xfrm>
            <a:off x="1273969" y="468313"/>
            <a:ext cx="6596063" cy="711200"/>
          </a:xfrm>
        </p:spPr>
        <p:txBody>
          <a:bodyPr/>
          <a:lstStyle/>
          <a:p>
            <a:r>
              <a:rPr lang="ar-SA" dirty="0"/>
              <a:t>تعريف الأصول لغة واصطلاحًا</a:t>
            </a:r>
          </a:p>
        </p:txBody>
      </p:sp>
      <p:sp>
        <p:nvSpPr>
          <p:cNvPr id="14" name="عنصر نائب للنص 2">
            <a:extLst>
              <a:ext uri="{FF2B5EF4-FFF2-40B4-BE49-F238E27FC236}">
                <a16:creationId xmlns:a16="http://schemas.microsoft.com/office/drawing/2014/main" xmlns="" id="{BC0273DE-E2A7-4461-89A5-A8EE77C17A13}"/>
              </a:ext>
            </a:extLst>
          </p:cNvPr>
          <p:cNvSpPr txBox="1">
            <a:spLocks/>
          </p:cNvSpPr>
          <p:nvPr/>
        </p:nvSpPr>
        <p:spPr>
          <a:xfrm>
            <a:off x="4229413" y="1743502"/>
            <a:ext cx="4165264" cy="606425"/>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3200" b="1"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lang="ar-SA" sz="2400" b="1" kern="1200" dirty="0">
                <a:solidFill>
                  <a:srgbClr val="B9B822"/>
                </a:solidFill>
                <a:effectLst>
                  <a:outerShdw blurRad="12700" dist="12700" dir="2700000" algn="tl">
                    <a:srgbClr val="000000">
                      <a:alpha val="43137"/>
                    </a:srgbClr>
                  </a:outerShdw>
                </a:effectLst>
                <a:latin typeface="Dubai Light" panose="020B0303030403030204" pitchFamily="34" charset="-78"/>
                <a:ea typeface="+mn-ea"/>
                <a:cs typeface="Dubai Light" panose="020B0303030403030204" pitchFamily="34" charset="-78"/>
              </a:defRPr>
            </a:lvl2pPr>
            <a:lvl3pPr marL="1143000" indent="-228600" algn="r" defTabSz="914400" rtl="1" eaLnBrk="1" latinLnBrk="0" hangingPunct="1">
              <a:lnSpc>
                <a:spcPct val="90000"/>
              </a:lnSpc>
              <a:spcBef>
                <a:spcPts val="500"/>
              </a:spcBef>
              <a:buFont typeface="Arial" panose="020B0604020202020204" pitchFamily="34" charset="0"/>
              <a:buChar char="•"/>
              <a:defRPr sz="2400" b="1" kern="1200">
                <a:solidFill>
                  <a:schemeClr val="tx1"/>
                </a:solidFill>
                <a:latin typeface="Dubai Light" panose="020B0303030403030204" pitchFamily="34" charset="-78"/>
                <a:ea typeface="+mn-ea"/>
                <a:cs typeface="Dubai Light" panose="020B0303030403030204" pitchFamily="34" charset="-78"/>
              </a:defRPr>
            </a:lvl3pPr>
            <a:lvl4pPr marL="1600200" indent="-228600" algn="r" defTabSz="914400" rtl="1" eaLnBrk="1" latinLnBrk="0" hangingPunct="1">
              <a:lnSpc>
                <a:spcPct val="90000"/>
              </a:lnSpc>
              <a:spcBef>
                <a:spcPts val="500"/>
              </a:spcBef>
              <a:buFont typeface="Arial" panose="020B0604020202020204" pitchFamily="34" charset="0"/>
              <a:buChar char="•"/>
              <a:defRPr sz="2000" b="1" kern="1200">
                <a:solidFill>
                  <a:schemeClr val="tx1"/>
                </a:solidFill>
                <a:latin typeface="Dubai Light" panose="020B0303030403030204" pitchFamily="34" charset="-78"/>
                <a:ea typeface="+mn-ea"/>
                <a:cs typeface="Dubai Light" panose="020B0303030403030204" pitchFamily="34" charset="-78"/>
              </a:defRPr>
            </a:lvl4pPr>
            <a:lvl5pPr marL="2057400" indent="-228600" algn="r" defTabSz="914400" rtl="1" eaLnBrk="1" latinLnBrk="0" hangingPunct="1">
              <a:lnSpc>
                <a:spcPct val="90000"/>
              </a:lnSpc>
              <a:spcBef>
                <a:spcPts val="500"/>
              </a:spcBef>
              <a:buFont typeface="Arial" panose="020B0604020202020204" pitchFamily="34" charset="0"/>
              <a:buChar char="•"/>
              <a:defRPr sz="2000" b="1" kern="1200">
                <a:solidFill>
                  <a:schemeClr val="tx1"/>
                </a:solidFill>
                <a:latin typeface="Dubai Light" panose="020B0303030403030204" pitchFamily="34" charset="-78"/>
                <a:ea typeface="+mn-ea"/>
                <a:cs typeface="Dubai Light" panose="020B0303030403030204" pitchFamily="34" charset="-78"/>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ar-SA" b="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1- لغة:</a:t>
            </a:r>
          </a:p>
        </p:txBody>
      </p:sp>
      <p:grpSp>
        <p:nvGrpSpPr>
          <p:cNvPr id="2" name="مجموعة 14">
            <a:extLst>
              <a:ext uri="{FF2B5EF4-FFF2-40B4-BE49-F238E27FC236}">
                <a16:creationId xmlns:a16="http://schemas.microsoft.com/office/drawing/2014/main" xmlns="" id="{27561FDA-649D-4F70-8051-5625546EE8D5}"/>
              </a:ext>
            </a:extLst>
          </p:cNvPr>
          <p:cNvGrpSpPr/>
          <p:nvPr/>
        </p:nvGrpSpPr>
        <p:grpSpPr>
          <a:xfrm>
            <a:off x="1069487" y="2632769"/>
            <a:ext cx="7162365" cy="2308399"/>
            <a:chOff x="6916678" y="2183143"/>
            <a:chExt cx="3327479" cy="950718"/>
          </a:xfrm>
        </p:grpSpPr>
        <p:cxnSp>
          <p:nvCxnSpPr>
            <p:cNvPr id="18" name="رابط مستقيم 17">
              <a:extLst>
                <a:ext uri="{FF2B5EF4-FFF2-40B4-BE49-F238E27FC236}">
                  <a16:creationId xmlns:a16="http://schemas.microsoft.com/office/drawing/2014/main" xmlns="" id="{786CF789-2ACB-4305-B14C-5A5306341B8C}"/>
                </a:ext>
              </a:extLst>
            </p:cNvPr>
            <p:cNvCxnSpPr>
              <a:cxnSpLocks/>
            </p:cNvCxnSpPr>
            <p:nvPr/>
          </p:nvCxnSpPr>
          <p:spPr>
            <a:xfrm flipH="1">
              <a:off x="10110474" y="2897683"/>
              <a:ext cx="13182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رابط مستقيم 15">
              <a:extLst>
                <a:ext uri="{FF2B5EF4-FFF2-40B4-BE49-F238E27FC236}">
                  <a16:creationId xmlns:a16="http://schemas.microsoft.com/office/drawing/2014/main" xmlns="" id="{74C6D587-2BAC-4758-9147-1AB06EDC65C6}"/>
                </a:ext>
              </a:extLst>
            </p:cNvPr>
            <p:cNvCxnSpPr>
              <a:cxnSpLocks/>
            </p:cNvCxnSpPr>
            <p:nvPr/>
          </p:nvCxnSpPr>
          <p:spPr>
            <a:xfrm flipH="1">
              <a:off x="10244156" y="2183143"/>
              <a:ext cx="1" cy="714540"/>
            </a:xfrm>
            <a:prstGeom prst="line">
              <a:avLst/>
            </a:prstGeom>
          </p:spPr>
          <p:style>
            <a:lnRef idx="1">
              <a:schemeClr val="accent1"/>
            </a:lnRef>
            <a:fillRef idx="0">
              <a:schemeClr val="accent1"/>
            </a:fillRef>
            <a:effectRef idx="0">
              <a:schemeClr val="accent1"/>
            </a:effectRef>
            <a:fontRef idx="minor">
              <a:schemeClr val="tx1"/>
            </a:fontRef>
          </p:style>
        </p:cxnSp>
        <p:grpSp>
          <p:nvGrpSpPr>
            <p:cNvPr id="3" name="مجموعة 16">
              <a:extLst>
                <a:ext uri="{FF2B5EF4-FFF2-40B4-BE49-F238E27FC236}">
                  <a16:creationId xmlns:a16="http://schemas.microsoft.com/office/drawing/2014/main" xmlns="" id="{E1241B37-BD94-41E2-9E64-B0A13B1BDA69}"/>
                </a:ext>
              </a:extLst>
            </p:cNvPr>
            <p:cNvGrpSpPr/>
            <p:nvPr/>
          </p:nvGrpSpPr>
          <p:grpSpPr>
            <a:xfrm>
              <a:off x="6916678" y="2620397"/>
              <a:ext cx="3263496" cy="513464"/>
              <a:chOff x="5462653" y="-92070"/>
              <a:chExt cx="3762673" cy="1154281"/>
            </a:xfrm>
            <a:scene3d>
              <a:camera prst="orthographicFront"/>
              <a:lightRig rig="flat" dir="t"/>
            </a:scene3d>
          </p:grpSpPr>
          <p:sp>
            <p:nvSpPr>
              <p:cNvPr id="19" name="مستطيل: زوايا مستديرة 18">
                <a:extLst>
                  <a:ext uri="{FF2B5EF4-FFF2-40B4-BE49-F238E27FC236}">
                    <a16:creationId xmlns:a16="http://schemas.microsoft.com/office/drawing/2014/main" xmlns="" id="{59C89AFF-DD16-42E4-9F5E-67C4CB242F22}"/>
                  </a:ext>
                </a:extLst>
              </p:cNvPr>
              <p:cNvSpPr/>
              <p:nvPr/>
            </p:nvSpPr>
            <p:spPr>
              <a:xfrm>
                <a:off x="5462653" y="344"/>
                <a:ext cx="3737966" cy="106186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0" name="مستطيل: زوايا مستديرة 4">
                <a:extLst>
                  <a:ext uri="{FF2B5EF4-FFF2-40B4-BE49-F238E27FC236}">
                    <a16:creationId xmlns:a16="http://schemas.microsoft.com/office/drawing/2014/main" xmlns="" id="{93C45F38-CD03-4D00-A6E1-88F42EC825B6}"/>
                  </a:ext>
                </a:extLst>
              </p:cNvPr>
              <p:cNvSpPr txBox="1"/>
              <p:nvPr/>
            </p:nvSpPr>
            <p:spPr>
              <a:xfrm>
                <a:off x="5487361" y="-92070"/>
                <a:ext cx="3737965" cy="95819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2800" dirty="0">
                    <a:solidFill>
                      <a:srgbClr val="000000"/>
                    </a:solidFill>
                    <a:latin typeface="Dubai Light" panose="020B0303030403030204" pitchFamily="34" charset="-78"/>
                    <a:cs typeface="Dubai Light" panose="020B0303030403030204" pitchFamily="34" charset="-78"/>
                  </a:rPr>
                  <a:t>ما يستند وجود ذلك الشيء عليه، فالأب أصل للولد، والنهر أصل للجدول.</a:t>
                </a:r>
                <a:endParaRPr lang="ar-SA" sz="2800" b="1" kern="1200" dirty="0">
                  <a:solidFill>
                    <a:schemeClr val="bg2">
                      <a:lumMod val="10000"/>
                    </a:schemeClr>
                  </a:solidFill>
                  <a:latin typeface="Dubai Light" panose="020B0303030403030204" pitchFamily="34" charset="-78"/>
                  <a:cs typeface="Dubai Light" panose="020B0303030403030204" pitchFamily="34" charset="-78"/>
                </a:endParaRPr>
              </a:p>
            </p:txBody>
          </p:sp>
        </p:grpSp>
      </p:grpSp>
      <p:sp>
        <p:nvSpPr>
          <p:cNvPr id="21" name="مربع نص 20">
            <a:extLst>
              <a:ext uri="{FF2B5EF4-FFF2-40B4-BE49-F238E27FC236}">
                <a16:creationId xmlns:a16="http://schemas.microsoft.com/office/drawing/2014/main" xmlns="" id="{8CB1BC26-7997-4204-A534-37A98AFC1D1F}"/>
              </a:ext>
            </a:extLst>
          </p:cNvPr>
          <p:cNvSpPr txBox="1"/>
          <p:nvPr/>
        </p:nvSpPr>
        <p:spPr>
          <a:xfrm>
            <a:off x="1187624" y="2397277"/>
            <a:ext cx="7157579" cy="523220"/>
          </a:xfrm>
          <a:prstGeom prst="rect">
            <a:avLst/>
          </a:prstGeom>
          <a:noFill/>
        </p:spPr>
        <p:txBody>
          <a:bodyPr wrap="square" rtlCol="1">
            <a:spAutoFit/>
          </a:bodyPr>
          <a:lstStyle/>
          <a:p>
            <a:pPr marL="457200" indent="-457200">
              <a:buFont typeface="Arial" panose="020B0604020202020204" pitchFamily="34" charset="0"/>
              <a:buChar char="•"/>
            </a:pPr>
            <a:r>
              <a:rPr lang="ar-SA" sz="2800" dirty="0">
                <a:solidFill>
                  <a:srgbClr val="22B8CB"/>
                </a:solidFill>
                <a:latin typeface="Dubai" panose="020B0503030403030204" pitchFamily="34" charset="-78"/>
                <a:cs typeface="Dubai" panose="020B0503030403030204" pitchFamily="34" charset="-78"/>
              </a:rPr>
              <a:t> جمع (أصل) وهو </a:t>
            </a:r>
            <a:r>
              <a:rPr lang="ar-SA" sz="2800" u="sng" dirty="0">
                <a:solidFill>
                  <a:srgbClr val="22B8CB"/>
                </a:solidFill>
                <a:effectLst>
                  <a:outerShdw blurRad="38100" dist="38100" dir="2700000" algn="tl">
                    <a:srgbClr val="000000">
                      <a:alpha val="43137"/>
                    </a:srgbClr>
                  </a:outerShdw>
                </a:effectLst>
                <a:latin typeface="Dubai" panose="020B0503030403030204" pitchFamily="34" charset="-78"/>
                <a:cs typeface="Dubai" panose="020B0503030403030204" pitchFamily="34" charset="-78"/>
              </a:rPr>
              <a:t>أساس الشيء</a:t>
            </a:r>
            <a:r>
              <a:rPr lang="ar-SA" sz="2800" dirty="0">
                <a:solidFill>
                  <a:srgbClr val="22B8CB"/>
                </a:solidFill>
                <a:latin typeface="Dubai" panose="020B0503030403030204" pitchFamily="34" charset="-78"/>
                <a:cs typeface="Dubai" panose="020B0503030403030204" pitchFamily="34" charset="-78"/>
              </a:rPr>
              <a:t>، وأصل كل شيء:</a:t>
            </a:r>
          </a:p>
        </p:txBody>
      </p:sp>
      <p:pic>
        <p:nvPicPr>
          <p:cNvPr id="23" name="Picture 3">
            <a:hlinkClick r:id="rId2" action="ppaction://hlinksldjump"/>
            <a:extLst>
              <a:ext uri="{FF2B5EF4-FFF2-40B4-BE49-F238E27FC236}">
                <a16:creationId xmlns:a16="http://schemas.microsoft.com/office/drawing/2014/main" xmlns="" id="{ED06BF04-7786-43B0-9B94-A4D95815B7DC}"/>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224143" y="6211670"/>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38832814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a:extLst>
              <a:ext uri="{FF2B5EF4-FFF2-40B4-BE49-F238E27FC236}">
                <a16:creationId xmlns:a16="http://schemas.microsoft.com/office/drawing/2014/main" xmlns="" id="{83FABC5B-10B7-4B87-8838-C0E973F793C9}"/>
              </a:ext>
            </a:extLst>
          </p:cNvPr>
          <p:cNvSpPr>
            <a:spLocks noGrp="1"/>
          </p:cNvSpPr>
          <p:nvPr>
            <p:ph type="title"/>
          </p:nvPr>
        </p:nvSpPr>
        <p:spPr>
          <a:xfrm>
            <a:off x="1475656" y="332656"/>
            <a:ext cx="6596063" cy="711200"/>
          </a:xfrm>
        </p:spPr>
        <p:txBody>
          <a:bodyPr/>
          <a:lstStyle/>
          <a:p>
            <a:pPr algn="ctr"/>
            <a:r>
              <a:rPr lang="ar-SA" dirty="0"/>
              <a:t>تعريف الأصول لغة واصطلاحًا</a:t>
            </a:r>
          </a:p>
        </p:txBody>
      </p:sp>
      <p:sp>
        <p:nvSpPr>
          <p:cNvPr id="2" name="مربع نص 1">
            <a:extLst>
              <a:ext uri="{FF2B5EF4-FFF2-40B4-BE49-F238E27FC236}">
                <a16:creationId xmlns:a16="http://schemas.microsoft.com/office/drawing/2014/main" xmlns="" id="{B63BDF02-890F-4D33-88D8-42279A5AAB55}"/>
              </a:ext>
            </a:extLst>
          </p:cNvPr>
          <p:cNvSpPr txBox="1"/>
          <p:nvPr/>
        </p:nvSpPr>
        <p:spPr>
          <a:xfrm>
            <a:off x="5364088" y="5596116"/>
            <a:ext cx="2989576" cy="1261884"/>
          </a:xfrm>
          <a:prstGeom prst="rect">
            <a:avLst/>
          </a:prstGeom>
          <a:noFill/>
        </p:spPr>
        <p:txBody>
          <a:bodyPr wrap="square" rtlCol="1">
            <a:spAutoFit/>
          </a:bodyPr>
          <a:lstStyle/>
          <a:p>
            <a:r>
              <a:rPr lang="ar-SA" sz="2800" b="1" dirty="0">
                <a:solidFill>
                  <a:srgbClr val="22B8CB"/>
                </a:solidFill>
                <a:effectLst/>
                <a:latin typeface="DotumChe" panose="020B0503020000020004" pitchFamily="49" charset="-127"/>
                <a:ea typeface="DotumChe" panose="020B0503020000020004" pitchFamily="49" charset="-127"/>
                <a:cs typeface="Dubai" panose="020B0503030403030204" pitchFamily="34" charset="-78"/>
              </a:rPr>
              <a:t>والمقصود هنا: </a:t>
            </a:r>
            <a:r>
              <a:rPr lang="ar-SA" sz="2800" dirty="0">
                <a:solidFill>
                  <a:srgbClr val="22B8CB"/>
                </a:solidFill>
                <a:effectLst>
                  <a:outerShdw blurRad="38100" dist="38100" dir="2700000" algn="tl">
                    <a:srgbClr val="000000">
                      <a:alpha val="43137"/>
                    </a:srgbClr>
                  </a:outerShdw>
                </a:effectLst>
                <a:latin typeface="DotumChe" panose="020B0503020000020004" pitchFamily="49" charset="-127"/>
                <a:ea typeface="DotumChe" panose="020B0503020000020004" pitchFamily="49" charset="-127"/>
                <a:cs typeface="Dubai" panose="020B0503030403030204" pitchFamily="34" charset="-78"/>
              </a:rPr>
              <a:t>المعنى الأول.</a:t>
            </a:r>
          </a:p>
          <a:p>
            <a:endParaRPr lang="ar-SA" sz="2000" dirty="0"/>
          </a:p>
        </p:txBody>
      </p:sp>
      <p:sp>
        <p:nvSpPr>
          <p:cNvPr id="14" name="مستطيل: زوايا مستديرة 13">
            <a:extLst>
              <a:ext uri="{FF2B5EF4-FFF2-40B4-BE49-F238E27FC236}">
                <a16:creationId xmlns:a16="http://schemas.microsoft.com/office/drawing/2014/main" xmlns="" id="{07E65CF1-16D1-45D3-A919-44FB8FC06911}"/>
              </a:ext>
            </a:extLst>
          </p:cNvPr>
          <p:cNvSpPr/>
          <p:nvPr/>
        </p:nvSpPr>
        <p:spPr>
          <a:xfrm>
            <a:off x="251520" y="4725144"/>
            <a:ext cx="5153911" cy="109264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lgn="just"/>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ومنه قولهم: (الخمر </a:t>
            </a:r>
            <a:r>
              <a:rPr lang="ar-SA" sz="2400" b="1" dirty="0">
                <a:solidFill>
                  <a:srgbClr val="C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أصل</a:t>
            </a:r>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 للنبيذ)، أي: أن الخمر أصل يقاس عليه النبيذ في الحكم؛ لاجتماعهما في علة واحدة.</a:t>
            </a:r>
          </a:p>
        </p:txBody>
      </p:sp>
      <p:sp>
        <p:nvSpPr>
          <p:cNvPr id="16" name="مستطيل: زوايا مستديرة 15">
            <a:extLst>
              <a:ext uri="{FF2B5EF4-FFF2-40B4-BE49-F238E27FC236}">
                <a16:creationId xmlns:a16="http://schemas.microsoft.com/office/drawing/2014/main" xmlns="" id="{FFBAAFFC-DA58-4E77-90B0-5175F83FFEC4}"/>
              </a:ext>
            </a:extLst>
          </p:cNvPr>
          <p:cNvSpPr/>
          <p:nvPr/>
        </p:nvSpPr>
        <p:spPr>
          <a:xfrm>
            <a:off x="251520" y="3861048"/>
            <a:ext cx="5001575" cy="78473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lgn="just"/>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ومنه قولهم: (إباحة الميتة للمضطر </a:t>
            </a:r>
            <a:r>
              <a:rPr lang="ar-SA" sz="2400" b="1" dirty="0">
                <a:solidFill>
                  <a:srgbClr val="C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على خلاف الأصل</a:t>
            </a:r>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 أي: على خلاف القاعدة المطردة.</a:t>
            </a:r>
          </a:p>
        </p:txBody>
      </p:sp>
      <p:cxnSp>
        <p:nvCxnSpPr>
          <p:cNvPr id="17" name="رابط مستقيم 16">
            <a:extLst>
              <a:ext uri="{FF2B5EF4-FFF2-40B4-BE49-F238E27FC236}">
                <a16:creationId xmlns:a16="http://schemas.microsoft.com/office/drawing/2014/main" xmlns="" id="{FE0FF700-8359-4C1F-9FF9-A1F9F4026CFE}"/>
              </a:ext>
            </a:extLst>
          </p:cNvPr>
          <p:cNvCxnSpPr>
            <a:cxnSpLocks/>
          </p:cNvCxnSpPr>
          <p:nvPr/>
        </p:nvCxnSpPr>
        <p:spPr>
          <a:xfrm>
            <a:off x="8245029" y="2081904"/>
            <a:ext cx="0" cy="3064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رابط مستقيم 17">
            <a:extLst>
              <a:ext uri="{FF2B5EF4-FFF2-40B4-BE49-F238E27FC236}">
                <a16:creationId xmlns:a16="http://schemas.microsoft.com/office/drawing/2014/main" xmlns="" id="{1E89C124-40AC-42CF-B977-72FEBC18B72E}"/>
              </a:ext>
            </a:extLst>
          </p:cNvPr>
          <p:cNvCxnSpPr>
            <a:cxnSpLocks/>
            <a:endCxn id="28" idx="3"/>
          </p:cNvCxnSpPr>
          <p:nvPr/>
        </p:nvCxnSpPr>
        <p:spPr>
          <a:xfrm flipH="1">
            <a:off x="8136238" y="2513049"/>
            <a:ext cx="1776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رابط مستقيم 18">
            <a:extLst>
              <a:ext uri="{FF2B5EF4-FFF2-40B4-BE49-F238E27FC236}">
                <a16:creationId xmlns:a16="http://schemas.microsoft.com/office/drawing/2014/main" xmlns="" id="{C8D9CD4B-FEC6-4B75-9FF8-76F3898652DC}"/>
              </a:ext>
            </a:extLst>
          </p:cNvPr>
          <p:cNvCxnSpPr/>
          <p:nvPr/>
        </p:nvCxnSpPr>
        <p:spPr>
          <a:xfrm flipH="1">
            <a:off x="7999545" y="3483624"/>
            <a:ext cx="245484" cy="1"/>
          </a:xfrm>
          <a:prstGeom prst="line">
            <a:avLst/>
          </a:prstGeom>
        </p:spPr>
        <p:style>
          <a:lnRef idx="1">
            <a:schemeClr val="accent1"/>
          </a:lnRef>
          <a:fillRef idx="0">
            <a:schemeClr val="accent1"/>
          </a:fillRef>
          <a:effectRef idx="0">
            <a:schemeClr val="accent1"/>
          </a:effectRef>
          <a:fontRef idx="minor">
            <a:schemeClr val="tx1"/>
          </a:fontRef>
        </p:style>
      </p:cxnSp>
      <p:sp>
        <p:nvSpPr>
          <p:cNvPr id="20" name="عنصر نائب للنص 2">
            <a:extLst>
              <a:ext uri="{FF2B5EF4-FFF2-40B4-BE49-F238E27FC236}">
                <a16:creationId xmlns:a16="http://schemas.microsoft.com/office/drawing/2014/main" xmlns="" id="{F0C2929E-CBD9-409C-89F3-D783290ABCD9}"/>
              </a:ext>
            </a:extLst>
          </p:cNvPr>
          <p:cNvSpPr txBox="1">
            <a:spLocks/>
          </p:cNvSpPr>
          <p:nvPr/>
        </p:nvSpPr>
        <p:spPr>
          <a:xfrm>
            <a:off x="1619672" y="1196752"/>
            <a:ext cx="6780362" cy="606425"/>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3200" b="1"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lang="ar-SA" sz="2400" b="1" kern="1200" dirty="0">
                <a:solidFill>
                  <a:srgbClr val="B9B822"/>
                </a:solidFill>
                <a:effectLst>
                  <a:outerShdw blurRad="12700" dist="12700" dir="2700000" algn="tl">
                    <a:srgbClr val="000000">
                      <a:alpha val="43137"/>
                    </a:srgbClr>
                  </a:outerShdw>
                </a:effectLst>
                <a:latin typeface="Dubai Light" panose="020B0303030403030204" pitchFamily="34" charset="-78"/>
                <a:ea typeface="+mn-ea"/>
                <a:cs typeface="Dubai Light" panose="020B0303030403030204" pitchFamily="34" charset="-78"/>
              </a:defRPr>
            </a:lvl2pPr>
            <a:lvl3pPr marL="1143000" indent="-228600" algn="r" defTabSz="914400" rtl="1" eaLnBrk="1" latinLnBrk="0" hangingPunct="1">
              <a:lnSpc>
                <a:spcPct val="90000"/>
              </a:lnSpc>
              <a:spcBef>
                <a:spcPts val="500"/>
              </a:spcBef>
              <a:buFont typeface="Arial" panose="020B0604020202020204" pitchFamily="34" charset="0"/>
              <a:buChar char="•"/>
              <a:defRPr sz="2400" b="1" kern="1200">
                <a:solidFill>
                  <a:schemeClr val="tx1"/>
                </a:solidFill>
                <a:latin typeface="Dubai Light" panose="020B0303030403030204" pitchFamily="34" charset="-78"/>
                <a:ea typeface="+mn-ea"/>
                <a:cs typeface="Dubai Light" panose="020B0303030403030204" pitchFamily="34" charset="-78"/>
              </a:defRPr>
            </a:lvl3pPr>
            <a:lvl4pPr marL="1600200" indent="-228600" algn="r" defTabSz="914400" rtl="1" eaLnBrk="1" latinLnBrk="0" hangingPunct="1">
              <a:lnSpc>
                <a:spcPct val="90000"/>
              </a:lnSpc>
              <a:spcBef>
                <a:spcPts val="500"/>
              </a:spcBef>
              <a:buFont typeface="Arial" panose="020B0604020202020204" pitchFamily="34" charset="0"/>
              <a:buChar char="•"/>
              <a:defRPr sz="2000" b="1" kern="1200">
                <a:solidFill>
                  <a:schemeClr val="tx1"/>
                </a:solidFill>
                <a:latin typeface="Dubai Light" panose="020B0303030403030204" pitchFamily="34" charset="-78"/>
                <a:ea typeface="+mn-ea"/>
                <a:cs typeface="Dubai Light" panose="020B0303030403030204" pitchFamily="34" charset="-78"/>
              </a:defRPr>
            </a:lvl4pPr>
            <a:lvl5pPr marL="2057400" indent="-228600" algn="r" defTabSz="914400" rtl="1" eaLnBrk="1" latinLnBrk="0" hangingPunct="1">
              <a:lnSpc>
                <a:spcPct val="90000"/>
              </a:lnSpc>
              <a:spcBef>
                <a:spcPts val="500"/>
              </a:spcBef>
              <a:buFont typeface="Arial" panose="020B0604020202020204" pitchFamily="34" charset="0"/>
              <a:buChar char="•"/>
              <a:defRPr sz="2000" b="1" kern="1200">
                <a:solidFill>
                  <a:schemeClr val="tx1"/>
                </a:solidFill>
                <a:latin typeface="Dubai Light" panose="020B0303030403030204" pitchFamily="34" charset="-78"/>
                <a:ea typeface="+mn-ea"/>
                <a:cs typeface="Dubai Light" panose="020B0303030403030204" pitchFamily="34" charset="-78"/>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ar-SA" b="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2- اصطلاحًا:</a:t>
            </a:r>
          </a:p>
        </p:txBody>
      </p:sp>
      <p:sp>
        <p:nvSpPr>
          <p:cNvPr id="21" name="مستطيل: زوايا مستديرة 20">
            <a:extLst>
              <a:ext uri="{FF2B5EF4-FFF2-40B4-BE49-F238E27FC236}">
                <a16:creationId xmlns:a16="http://schemas.microsoft.com/office/drawing/2014/main" xmlns="" id="{83D1B54C-ED8C-48DF-BB7F-BFE5B42813BB}"/>
              </a:ext>
            </a:extLst>
          </p:cNvPr>
          <p:cNvSpPr/>
          <p:nvPr/>
        </p:nvSpPr>
        <p:spPr>
          <a:xfrm>
            <a:off x="395536" y="2276872"/>
            <a:ext cx="4957411" cy="62283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ومنه قولهم: (</a:t>
            </a:r>
            <a:r>
              <a:rPr lang="ar-SA" sz="2400" b="1" dirty="0">
                <a:solidFill>
                  <a:srgbClr val="C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أصل</a:t>
            </a:r>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 هذه المسألة الكتاب والسنة)، أي: دليلها.</a:t>
            </a:r>
          </a:p>
        </p:txBody>
      </p:sp>
      <p:sp>
        <p:nvSpPr>
          <p:cNvPr id="22" name="سهم: لليسار 21">
            <a:extLst>
              <a:ext uri="{FF2B5EF4-FFF2-40B4-BE49-F238E27FC236}">
                <a16:creationId xmlns:a16="http://schemas.microsoft.com/office/drawing/2014/main" xmlns="" id="{5D863A39-10BC-4365-BA42-92174E6636F5}"/>
              </a:ext>
            </a:extLst>
          </p:cNvPr>
          <p:cNvSpPr/>
          <p:nvPr/>
        </p:nvSpPr>
        <p:spPr>
          <a:xfrm>
            <a:off x="5364088" y="2276872"/>
            <a:ext cx="676212" cy="506756"/>
          </a:xfrm>
          <a:prstGeom prst="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B9B822"/>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p:txBody>
      </p:sp>
      <p:sp>
        <p:nvSpPr>
          <p:cNvPr id="23" name="مستطيل: زوايا مستديرة 22">
            <a:extLst>
              <a:ext uri="{FF2B5EF4-FFF2-40B4-BE49-F238E27FC236}">
                <a16:creationId xmlns:a16="http://schemas.microsoft.com/office/drawing/2014/main" xmlns="" id="{F1C80751-A812-4082-8C06-5CFFFFA93231}"/>
              </a:ext>
            </a:extLst>
          </p:cNvPr>
          <p:cNvSpPr/>
          <p:nvPr/>
        </p:nvSpPr>
        <p:spPr>
          <a:xfrm>
            <a:off x="323528" y="2996952"/>
            <a:ext cx="5001575" cy="72008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ومنه قولهم: (</a:t>
            </a:r>
            <a:r>
              <a:rPr lang="ar-SA" sz="2400" b="1" dirty="0">
                <a:solidFill>
                  <a:srgbClr val="C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الأصل</a:t>
            </a:r>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 في الكلام الحقيقة)، أي: الراجح فيه.</a:t>
            </a:r>
          </a:p>
        </p:txBody>
      </p:sp>
      <p:sp>
        <p:nvSpPr>
          <p:cNvPr id="24" name="سهم: لليسار 23">
            <a:extLst>
              <a:ext uri="{FF2B5EF4-FFF2-40B4-BE49-F238E27FC236}">
                <a16:creationId xmlns:a16="http://schemas.microsoft.com/office/drawing/2014/main" xmlns="" id="{97C2D7EA-C368-4052-8FF2-F22BDB46EE4B}"/>
              </a:ext>
            </a:extLst>
          </p:cNvPr>
          <p:cNvSpPr/>
          <p:nvPr/>
        </p:nvSpPr>
        <p:spPr>
          <a:xfrm>
            <a:off x="5292080" y="3068960"/>
            <a:ext cx="676212" cy="506756"/>
          </a:xfrm>
          <a:prstGeom prst="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B9B822"/>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p:txBody>
      </p:sp>
      <p:cxnSp>
        <p:nvCxnSpPr>
          <p:cNvPr id="25" name="رابط مستقيم 24">
            <a:extLst>
              <a:ext uri="{FF2B5EF4-FFF2-40B4-BE49-F238E27FC236}">
                <a16:creationId xmlns:a16="http://schemas.microsoft.com/office/drawing/2014/main" xmlns="" id="{0D42B4AA-2DD1-4422-B7D2-B9AF99362561}"/>
              </a:ext>
            </a:extLst>
          </p:cNvPr>
          <p:cNvCxnSpPr/>
          <p:nvPr/>
        </p:nvCxnSpPr>
        <p:spPr>
          <a:xfrm flipH="1">
            <a:off x="7994339" y="4335341"/>
            <a:ext cx="245484" cy="1"/>
          </a:xfrm>
          <a:prstGeom prst="line">
            <a:avLst/>
          </a:prstGeom>
        </p:spPr>
        <p:style>
          <a:lnRef idx="1">
            <a:schemeClr val="accent1"/>
          </a:lnRef>
          <a:fillRef idx="0">
            <a:schemeClr val="accent1"/>
          </a:fillRef>
          <a:effectRef idx="0">
            <a:schemeClr val="accent1"/>
          </a:effectRef>
          <a:fontRef idx="minor">
            <a:schemeClr val="tx1"/>
          </a:fontRef>
        </p:style>
      </p:cxnSp>
      <p:sp>
        <p:nvSpPr>
          <p:cNvPr id="26" name="سهم: لليسار 25">
            <a:extLst>
              <a:ext uri="{FF2B5EF4-FFF2-40B4-BE49-F238E27FC236}">
                <a16:creationId xmlns:a16="http://schemas.microsoft.com/office/drawing/2014/main" xmlns="" id="{05650C7B-C3F5-456D-A85E-BE7AA6E4522B}"/>
              </a:ext>
            </a:extLst>
          </p:cNvPr>
          <p:cNvSpPr/>
          <p:nvPr/>
        </p:nvSpPr>
        <p:spPr>
          <a:xfrm>
            <a:off x="5220072" y="4077072"/>
            <a:ext cx="676212" cy="506756"/>
          </a:xfrm>
          <a:prstGeom prst="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B9B822"/>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p:txBody>
      </p:sp>
      <p:grpSp>
        <p:nvGrpSpPr>
          <p:cNvPr id="3" name="مجموعة 26">
            <a:extLst>
              <a:ext uri="{FF2B5EF4-FFF2-40B4-BE49-F238E27FC236}">
                <a16:creationId xmlns:a16="http://schemas.microsoft.com/office/drawing/2014/main" xmlns="" id="{8F122292-D394-4670-A107-17034A09DE8F}"/>
              </a:ext>
            </a:extLst>
          </p:cNvPr>
          <p:cNvGrpSpPr/>
          <p:nvPr/>
        </p:nvGrpSpPr>
        <p:grpSpPr>
          <a:xfrm>
            <a:off x="5940152" y="2276872"/>
            <a:ext cx="2196086" cy="472355"/>
            <a:chOff x="5410818" y="344"/>
            <a:chExt cx="3493330" cy="1061867"/>
          </a:xfrm>
          <a:scene3d>
            <a:camera prst="orthographicFront"/>
            <a:lightRig rig="flat" dir="t"/>
          </a:scene3d>
        </p:grpSpPr>
        <p:sp>
          <p:nvSpPr>
            <p:cNvPr id="28" name="مستطيل: زوايا مستديرة 27">
              <a:extLst>
                <a:ext uri="{FF2B5EF4-FFF2-40B4-BE49-F238E27FC236}">
                  <a16:creationId xmlns:a16="http://schemas.microsoft.com/office/drawing/2014/main" xmlns="" id="{2CC913EC-74BB-43ED-8D99-EBBF6B76292E}"/>
                </a:ext>
              </a:extLst>
            </p:cNvPr>
            <p:cNvSpPr/>
            <p:nvPr/>
          </p:nvSpPr>
          <p:spPr>
            <a:xfrm>
              <a:off x="5410818" y="344"/>
              <a:ext cx="3493330" cy="106186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9" name="مستطيل: زوايا مستديرة 4">
              <a:extLst>
                <a:ext uri="{FF2B5EF4-FFF2-40B4-BE49-F238E27FC236}">
                  <a16:creationId xmlns:a16="http://schemas.microsoft.com/office/drawing/2014/main" xmlns="" id="{7D6B8B62-F838-4689-BC87-2595D022CEB9}"/>
                </a:ext>
              </a:extLst>
            </p:cNvPr>
            <p:cNvSpPr txBox="1"/>
            <p:nvPr/>
          </p:nvSpPr>
          <p:spPr>
            <a:xfrm>
              <a:off x="5462654" y="52179"/>
              <a:ext cx="3389658" cy="95819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2400" kern="1200" dirty="0">
                  <a:solidFill>
                    <a:schemeClr val="bg2">
                      <a:lumMod val="10000"/>
                    </a:schemeClr>
                  </a:solidFill>
                  <a:latin typeface="Dubai" panose="020B0503030403030204" pitchFamily="34" charset="-78"/>
                  <a:cs typeface="Dubai" panose="020B0503030403030204" pitchFamily="34" charset="-78"/>
                </a:rPr>
                <a:t>الدليل</a:t>
              </a:r>
            </a:p>
          </p:txBody>
        </p:sp>
      </p:grpSp>
      <p:grpSp>
        <p:nvGrpSpPr>
          <p:cNvPr id="4" name="مجموعة 29">
            <a:extLst>
              <a:ext uri="{FF2B5EF4-FFF2-40B4-BE49-F238E27FC236}">
                <a16:creationId xmlns:a16="http://schemas.microsoft.com/office/drawing/2014/main" xmlns="" id="{F322E0EB-ED67-485E-A2B6-335023099AC0}"/>
              </a:ext>
            </a:extLst>
          </p:cNvPr>
          <p:cNvGrpSpPr/>
          <p:nvPr/>
        </p:nvGrpSpPr>
        <p:grpSpPr>
          <a:xfrm>
            <a:off x="5868144" y="3140968"/>
            <a:ext cx="2196086" cy="472355"/>
            <a:chOff x="5410818" y="1239189"/>
            <a:chExt cx="3493330" cy="1061867"/>
          </a:xfrm>
          <a:scene3d>
            <a:camera prst="orthographicFront"/>
            <a:lightRig rig="flat" dir="t"/>
          </a:scene3d>
        </p:grpSpPr>
        <p:sp>
          <p:nvSpPr>
            <p:cNvPr id="31" name="مستطيل: زوايا مستديرة 30">
              <a:extLst>
                <a:ext uri="{FF2B5EF4-FFF2-40B4-BE49-F238E27FC236}">
                  <a16:creationId xmlns:a16="http://schemas.microsoft.com/office/drawing/2014/main" xmlns="" id="{60367D58-8C58-4C80-B644-5F0148CC36DE}"/>
                </a:ext>
              </a:extLst>
            </p:cNvPr>
            <p:cNvSpPr/>
            <p:nvPr/>
          </p:nvSpPr>
          <p:spPr>
            <a:xfrm>
              <a:off x="5410818" y="1239189"/>
              <a:ext cx="3493330" cy="106186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32" name="مستطيل: زوايا مستديرة 6">
              <a:extLst>
                <a:ext uri="{FF2B5EF4-FFF2-40B4-BE49-F238E27FC236}">
                  <a16:creationId xmlns:a16="http://schemas.microsoft.com/office/drawing/2014/main" xmlns="" id="{F10BA50D-B6B7-4A2B-8A7E-3E8F771AF939}"/>
                </a:ext>
              </a:extLst>
            </p:cNvPr>
            <p:cNvSpPr txBox="1"/>
            <p:nvPr/>
          </p:nvSpPr>
          <p:spPr>
            <a:xfrm>
              <a:off x="5462654" y="1291024"/>
              <a:ext cx="3389658" cy="95819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2400" kern="1200" dirty="0">
                  <a:solidFill>
                    <a:schemeClr val="bg2">
                      <a:lumMod val="10000"/>
                    </a:schemeClr>
                  </a:solidFill>
                  <a:latin typeface="Dubai" panose="020B0503030403030204" pitchFamily="34" charset="-78"/>
                  <a:cs typeface="Dubai" panose="020B0503030403030204" pitchFamily="34" charset="-78"/>
                </a:rPr>
                <a:t>الراجح</a:t>
              </a:r>
            </a:p>
          </p:txBody>
        </p:sp>
      </p:grpSp>
      <p:grpSp>
        <p:nvGrpSpPr>
          <p:cNvPr id="5" name="مجموعة 32">
            <a:extLst>
              <a:ext uri="{FF2B5EF4-FFF2-40B4-BE49-F238E27FC236}">
                <a16:creationId xmlns:a16="http://schemas.microsoft.com/office/drawing/2014/main" xmlns="" id="{13F4098F-BA25-4712-B195-83E6C3DFA929}"/>
              </a:ext>
            </a:extLst>
          </p:cNvPr>
          <p:cNvGrpSpPr/>
          <p:nvPr/>
        </p:nvGrpSpPr>
        <p:grpSpPr>
          <a:xfrm>
            <a:off x="5868144" y="3933056"/>
            <a:ext cx="2196086" cy="802652"/>
            <a:chOff x="5410818" y="344"/>
            <a:chExt cx="3493330" cy="1061867"/>
          </a:xfrm>
          <a:scene3d>
            <a:camera prst="orthographicFront"/>
            <a:lightRig rig="flat" dir="t"/>
          </a:scene3d>
        </p:grpSpPr>
        <p:sp>
          <p:nvSpPr>
            <p:cNvPr id="34" name="مستطيل: زوايا مستديرة 33">
              <a:extLst>
                <a:ext uri="{FF2B5EF4-FFF2-40B4-BE49-F238E27FC236}">
                  <a16:creationId xmlns:a16="http://schemas.microsoft.com/office/drawing/2014/main" xmlns="" id="{03B2AB9D-D521-4CA4-BAA1-552C0F8CDFB9}"/>
                </a:ext>
              </a:extLst>
            </p:cNvPr>
            <p:cNvSpPr/>
            <p:nvPr/>
          </p:nvSpPr>
          <p:spPr>
            <a:xfrm>
              <a:off x="5410818" y="344"/>
              <a:ext cx="3493330" cy="106186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35" name="مستطيل: زوايا مستديرة 4">
              <a:extLst>
                <a:ext uri="{FF2B5EF4-FFF2-40B4-BE49-F238E27FC236}">
                  <a16:creationId xmlns:a16="http://schemas.microsoft.com/office/drawing/2014/main" xmlns="" id="{D791045B-FF67-4193-BDC0-6BBF7987F704}"/>
                </a:ext>
              </a:extLst>
            </p:cNvPr>
            <p:cNvSpPr txBox="1"/>
            <p:nvPr/>
          </p:nvSpPr>
          <p:spPr>
            <a:xfrm>
              <a:off x="5462654" y="52179"/>
              <a:ext cx="3389658" cy="95819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2400" kern="1200" dirty="0">
                  <a:solidFill>
                    <a:schemeClr val="bg2">
                      <a:lumMod val="10000"/>
                    </a:schemeClr>
                  </a:solidFill>
                  <a:latin typeface="Dubai" panose="020B0503030403030204" pitchFamily="34" charset="-78"/>
                  <a:cs typeface="Dubai" panose="020B0503030403030204" pitchFamily="34" charset="-78"/>
                </a:rPr>
                <a:t>القاعدة الكلية المستمرة</a:t>
              </a:r>
            </a:p>
          </p:txBody>
        </p:sp>
      </p:grpSp>
      <p:sp>
        <p:nvSpPr>
          <p:cNvPr id="36" name="مربع نص 35">
            <a:extLst>
              <a:ext uri="{FF2B5EF4-FFF2-40B4-BE49-F238E27FC236}">
                <a16:creationId xmlns:a16="http://schemas.microsoft.com/office/drawing/2014/main" xmlns="" id="{053DE840-4F76-4607-9920-5F8978276F8A}"/>
              </a:ext>
            </a:extLst>
          </p:cNvPr>
          <p:cNvSpPr txBox="1"/>
          <p:nvPr/>
        </p:nvSpPr>
        <p:spPr>
          <a:xfrm>
            <a:off x="1835696" y="1628800"/>
            <a:ext cx="6527223" cy="523220"/>
          </a:xfrm>
          <a:prstGeom prst="rect">
            <a:avLst/>
          </a:prstGeom>
          <a:noFill/>
        </p:spPr>
        <p:txBody>
          <a:bodyPr wrap="square" rtlCol="1">
            <a:spAutoFit/>
          </a:bodyPr>
          <a:lstStyle/>
          <a:p>
            <a:pPr marL="457200" indent="-457200">
              <a:buFont typeface="Arial" panose="020B0604020202020204" pitchFamily="34" charset="0"/>
              <a:buChar char="•"/>
            </a:pPr>
            <a:r>
              <a:rPr lang="ar-SA" sz="2800" dirty="0">
                <a:solidFill>
                  <a:srgbClr val="22B8CB"/>
                </a:solidFill>
                <a:latin typeface="Dubai" panose="020B0503030403030204" pitchFamily="34" charset="-78"/>
                <a:cs typeface="Dubai" panose="020B0503030403030204" pitchFamily="34" charset="-78"/>
              </a:rPr>
              <a:t>يطلق على عدة معان، أشهرها:</a:t>
            </a:r>
          </a:p>
        </p:txBody>
      </p:sp>
      <p:cxnSp>
        <p:nvCxnSpPr>
          <p:cNvPr id="37" name="رابط مستقيم 36">
            <a:extLst>
              <a:ext uri="{FF2B5EF4-FFF2-40B4-BE49-F238E27FC236}">
                <a16:creationId xmlns:a16="http://schemas.microsoft.com/office/drawing/2014/main" xmlns="" id="{74A4DC57-F24F-4DF0-902F-22C6DD9B1DB0}"/>
              </a:ext>
            </a:extLst>
          </p:cNvPr>
          <p:cNvCxnSpPr/>
          <p:nvPr/>
        </p:nvCxnSpPr>
        <p:spPr>
          <a:xfrm flipH="1">
            <a:off x="7993067" y="5151492"/>
            <a:ext cx="245484" cy="1"/>
          </a:xfrm>
          <a:prstGeom prst="line">
            <a:avLst/>
          </a:prstGeom>
        </p:spPr>
        <p:style>
          <a:lnRef idx="1">
            <a:schemeClr val="accent1"/>
          </a:lnRef>
          <a:fillRef idx="0">
            <a:schemeClr val="accent1"/>
          </a:fillRef>
          <a:effectRef idx="0">
            <a:schemeClr val="accent1"/>
          </a:effectRef>
          <a:fontRef idx="minor">
            <a:schemeClr val="tx1"/>
          </a:fontRef>
        </p:style>
      </p:cxnSp>
      <p:sp>
        <p:nvSpPr>
          <p:cNvPr id="38" name="سهم: لليسار 37">
            <a:extLst>
              <a:ext uri="{FF2B5EF4-FFF2-40B4-BE49-F238E27FC236}">
                <a16:creationId xmlns:a16="http://schemas.microsoft.com/office/drawing/2014/main" xmlns="" id="{0523E178-3379-4897-846C-7E31B5429977}"/>
              </a:ext>
            </a:extLst>
          </p:cNvPr>
          <p:cNvSpPr/>
          <p:nvPr/>
        </p:nvSpPr>
        <p:spPr>
          <a:xfrm>
            <a:off x="5220072" y="4941168"/>
            <a:ext cx="676212" cy="506756"/>
          </a:xfrm>
          <a:prstGeom prst="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B9B822"/>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p:txBody>
      </p:sp>
      <p:grpSp>
        <p:nvGrpSpPr>
          <p:cNvPr id="7" name="مجموعة 38">
            <a:extLst>
              <a:ext uri="{FF2B5EF4-FFF2-40B4-BE49-F238E27FC236}">
                <a16:creationId xmlns:a16="http://schemas.microsoft.com/office/drawing/2014/main" xmlns="" id="{2EF46C6A-BE23-48E4-9B80-C265C1D76305}"/>
              </a:ext>
            </a:extLst>
          </p:cNvPr>
          <p:cNvGrpSpPr/>
          <p:nvPr/>
        </p:nvGrpSpPr>
        <p:grpSpPr>
          <a:xfrm>
            <a:off x="5871289" y="4910652"/>
            <a:ext cx="2199775" cy="678588"/>
            <a:chOff x="5410818" y="344"/>
            <a:chExt cx="3499198" cy="1231306"/>
          </a:xfrm>
          <a:scene3d>
            <a:camera prst="orthographicFront"/>
            <a:lightRig rig="flat" dir="t"/>
          </a:scene3d>
        </p:grpSpPr>
        <p:sp>
          <p:nvSpPr>
            <p:cNvPr id="40" name="مستطيل: زوايا مستديرة 39">
              <a:extLst>
                <a:ext uri="{FF2B5EF4-FFF2-40B4-BE49-F238E27FC236}">
                  <a16:creationId xmlns:a16="http://schemas.microsoft.com/office/drawing/2014/main" xmlns="" id="{644DCB39-8993-4F63-B517-A2718C218775}"/>
                </a:ext>
              </a:extLst>
            </p:cNvPr>
            <p:cNvSpPr/>
            <p:nvPr/>
          </p:nvSpPr>
          <p:spPr>
            <a:xfrm>
              <a:off x="5410818" y="344"/>
              <a:ext cx="3493330" cy="1061867"/>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41" name="مستطيل: زوايا مستديرة 4">
              <a:extLst>
                <a:ext uri="{FF2B5EF4-FFF2-40B4-BE49-F238E27FC236}">
                  <a16:creationId xmlns:a16="http://schemas.microsoft.com/office/drawing/2014/main" xmlns="" id="{9F92E27D-FBE7-4ADB-9B51-1DD8E7C0F93F}"/>
                </a:ext>
              </a:extLst>
            </p:cNvPr>
            <p:cNvSpPr txBox="1"/>
            <p:nvPr/>
          </p:nvSpPr>
          <p:spPr>
            <a:xfrm>
              <a:off x="5520359" y="273455"/>
              <a:ext cx="3389657" cy="95819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2400" kern="1200" dirty="0">
                  <a:solidFill>
                    <a:schemeClr val="bg2">
                      <a:lumMod val="10000"/>
                    </a:schemeClr>
                  </a:solidFill>
                  <a:latin typeface="Dubai" panose="020B0503030403030204" pitchFamily="34" charset="-78"/>
                  <a:cs typeface="Dubai" panose="020B0503030403030204" pitchFamily="34" charset="-78"/>
                </a:rPr>
                <a:t>المقيس عليه</a:t>
              </a:r>
            </a:p>
          </p:txBody>
        </p:sp>
      </p:grpSp>
      <p:pic>
        <p:nvPicPr>
          <p:cNvPr id="42" name="Picture 3">
            <a:hlinkClick r:id="rId2" action="ppaction://hlinksldjump"/>
            <a:extLst>
              <a:ext uri="{FF2B5EF4-FFF2-40B4-BE49-F238E27FC236}">
                <a16:creationId xmlns:a16="http://schemas.microsoft.com/office/drawing/2014/main" xmlns="" id="{12F5F4CC-C0C9-4059-87B2-92B28FC3F0B6}"/>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42"/>
          <p:cNvSpPr/>
          <p:nvPr/>
        </p:nvSpPr>
        <p:spPr>
          <a:xfrm>
            <a:off x="224143" y="6211670"/>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19319990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par>
                                <p:cTn id="18" presetID="10" presetClass="entr" presetSubtype="0" fill="hold"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par>
                                <p:cTn id="21" presetID="10"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cTn>
                              </p:par>
                              <p:par>
                                <p:cTn id="37" presetID="10"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fade">
                                      <p:cBhvr>
                                        <p:cTn id="44" dur="500"/>
                                        <p:tgtEl>
                                          <p:spTgt spid="24"/>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500"/>
                                        <p:tgtEl>
                                          <p:spTgt spid="5"/>
                                        </p:tgtEl>
                                      </p:cBhvr>
                                    </p:animEffect>
                                  </p:childTnLst>
                                </p:cTn>
                              </p:par>
                              <p:par>
                                <p:cTn id="53" presetID="10" presetClass="entr" presetSubtype="0"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500"/>
                                        <p:tgtEl>
                                          <p:spTgt spid="2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500"/>
                                        <p:tgtEl>
                                          <p:spTgt spid="2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fade">
                                      <p:cBhvr>
                                        <p:cTn id="68" dur="500"/>
                                        <p:tgtEl>
                                          <p:spTgt spid="7"/>
                                        </p:tgtEl>
                                      </p:cBhvr>
                                    </p:animEffect>
                                  </p:childTnLst>
                                </p:cTn>
                              </p:par>
                              <p:par>
                                <p:cTn id="69" presetID="10" presetClass="entr" presetSubtype="0" fill="hold" nodeType="with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500"/>
                                        <p:tgtEl>
                                          <p:spTgt spid="37"/>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fade">
                                      <p:cBhvr>
                                        <p:cTn id="76" dur="500"/>
                                        <p:tgtEl>
                                          <p:spTgt spid="3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fade">
                                      <p:cBhvr>
                                        <p:cTn id="79" dur="500"/>
                                        <p:tgtEl>
                                          <p:spTgt spid="14"/>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2"/>
                                        </p:tgtEl>
                                        <p:attrNameLst>
                                          <p:attrName>style.visibility</p:attrName>
                                        </p:attrNameLst>
                                      </p:cBhvr>
                                      <p:to>
                                        <p:strVal val="visible"/>
                                      </p:to>
                                    </p:set>
                                    <p:animEffect transition="in" filter="fade">
                                      <p:cBhvr>
                                        <p:cTn id="8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P spid="16" grpId="0" animBg="1"/>
      <p:bldP spid="20" grpId="0"/>
      <p:bldP spid="21" grpId="0" animBg="1"/>
      <p:bldP spid="22" grpId="0" animBg="1"/>
      <p:bldP spid="23" grpId="0" animBg="1"/>
      <p:bldP spid="24" grpId="0" animBg="1"/>
      <p:bldP spid="26" grpId="0" animBg="1"/>
      <p:bldP spid="36" grpId="0"/>
      <p:bldP spid="3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3EFC2DC-CB21-43EB-99F2-EA7ECCEFEC72}"/>
              </a:ext>
            </a:extLst>
          </p:cNvPr>
          <p:cNvSpPr>
            <a:spLocks noGrp="1"/>
          </p:cNvSpPr>
          <p:nvPr>
            <p:ph type="title"/>
          </p:nvPr>
        </p:nvSpPr>
        <p:spPr/>
        <p:txBody>
          <a:bodyPr>
            <a:normAutofit/>
          </a:bodyPr>
          <a:lstStyle/>
          <a:p>
            <a:pPr algn="ctr"/>
            <a:r>
              <a:rPr lang="ar-SA" sz="3600" dirty="0" smtClean="0">
                <a:latin typeface="Dubai" panose="020B0503030403030204" pitchFamily="34" charset="-78"/>
                <a:cs typeface="Dubai" panose="020B0503030403030204" pitchFamily="34" charset="-78"/>
              </a:rPr>
              <a:t>أقسام </a:t>
            </a:r>
            <a:r>
              <a:rPr lang="ar-SA" sz="3600" dirty="0">
                <a:latin typeface="Dubai" panose="020B0503030403030204" pitchFamily="34" charset="-78"/>
                <a:cs typeface="Dubai" panose="020B0503030403030204" pitchFamily="34" charset="-78"/>
              </a:rPr>
              <a:t>التخريج</a:t>
            </a:r>
            <a:endParaRPr lang="en-US" sz="3600" dirty="0">
              <a:latin typeface="Dubai" panose="020B0503030403030204" pitchFamily="34" charset="-78"/>
              <a:cs typeface="Dubai" panose="020B0503030403030204" pitchFamily="34" charset="-78"/>
            </a:endParaRPr>
          </a:p>
        </p:txBody>
      </p:sp>
      <p:graphicFrame>
        <p:nvGraphicFramePr>
          <p:cNvPr id="6" name="عنصر نائب للمحتوى 5">
            <a:extLst>
              <a:ext uri="{FF2B5EF4-FFF2-40B4-BE49-F238E27FC236}">
                <a16:creationId xmlns:a16="http://schemas.microsoft.com/office/drawing/2014/main" xmlns="" id="{6EDD7F76-B863-4CBA-8F73-445F0EC92119}"/>
              </a:ext>
            </a:extLst>
          </p:cNvPr>
          <p:cNvGraphicFramePr>
            <a:graphicFrameLocks noGrp="1"/>
          </p:cNvGraphicFramePr>
          <p:nvPr>
            <p:ph idx="1"/>
            <p:extLst>
              <p:ext uri="{D42A27DB-BD31-4B8C-83A1-F6EECF244321}">
                <p14:modId xmlns:p14="http://schemas.microsoft.com/office/powerpoint/2010/main" val="132826667"/>
              </p:ext>
            </p:extLst>
          </p:nvPr>
        </p:nvGraphicFramePr>
        <p:xfrm>
          <a:off x="628650" y="1929606"/>
          <a:ext cx="7886700" cy="4538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251516" y="6273223"/>
            <a:ext cx="2016227" cy="461665"/>
          </a:xfrm>
          <a:prstGeom prst="rect">
            <a:avLst/>
          </a:prstGeom>
          <a:noFill/>
          <a:ln>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Tree>
    <p:extLst>
      <p:ext uri="{BB962C8B-B14F-4D97-AF65-F5344CB8AC3E}">
        <p14:creationId xmlns:p14="http://schemas.microsoft.com/office/powerpoint/2010/main" val="241674805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12CB075-C510-41AD-AF72-C5B39C2DEA9E}"/>
              </a:ext>
            </a:extLst>
          </p:cNvPr>
          <p:cNvSpPr>
            <a:spLocks noGrp="1"/>
          </p:cNvSpPr>
          <p:nvPr>
            <p:ph type="title"/>
          </p:nvPr>
        </p:nvSpPr>
        <p:spPr/>
        <p:txBody>
          <a:bodyPr/>
          <a:lstStyle/>
          <a:p>
            <a:r>
              <a:rPr lang="ar-SA" dirty="0"/>
              <a:t>أولاً: تخريج الأصول من الفروع</a:t>
            </a:r>
          </a:p>
        </p:txBody>
      </p:sp>
      <p:sp>
        <p:nvSpPr>
          <p:cNvPr id="14" name="شكل حر: شكل 13">
            <a:extLst>
              <a:ext uri="{FF2B5EF4-FFF2-40B4-BE49-F238E27FC236}">
                <a16:creationId xmlns:a16="http://schemas.microsoft.com/office/drawing/2014/main" xmlns="" id="{BC2C6F40-9E4A-4887-ACA7-328632AC640D}"/>
              </a:ext>
            </a:extLst>
          </p:cNvPr>
          <p:cNvSpPr/>
          <p:nvPr/>
        </p:nvSpPr>
        <p:spPr>
          <a:xfrm>
            <a:off x="251520" y="1844824"/>
            <a:ext cx="117727" cy="758542"/>
          </a:xfrm>
          <a:custGeom>
            <a:avLst/>
            <a:gdLst/>
            <a:ahLst/>
            <a:cxnLst/>
            <a:rect l="0" t="0" r="0" b="0"/>
            <a:pathLst>
              <a:path>
                <a:moveTo>
                  <a:pt x="0" y="0"/>
                </a:moveTo>
                <a:lnTo>
                  <a:pt x="0" y="758542"/>
                </a:lnTo>
                <a:lnTo>
                  <a:pt x="221979" y="758542"/>
                </a:lnTo>
              </a:path>
            </a:pathLst>
          </a:custGeom>
          <a:noFill/>
          <a:ln>
            <a:solidFill>
              <a:schemeClr val="tx2"/>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شكل حر: شكل 15">
            <a:extLst>
              <a:ext uri="{FF2B5EF4-FFF2-40B4-BE49-F238E27FC236}">
                <a16:creationId xmlns:a16="http://schemas.microsoft.com/office/drawing/2014/main" xmlns="" id="{BF9E84DA-9270-45D6-BC92-2D74FAF64385}"/>
              </a:ext>
            </a:extLst>
          </p:cNvPr>
          <p:cNvSpPr/>
          <p:nvPr/>
        </p:nvSpPr>
        <p:spPr>
          <a:xfrm>
            <a:off x="4172909" y="1876837"/>
            <a:ext cx="76880" cy="229705"/>
          </a:xfrm>
          <a:custGeom>
            <a:avLst/>
            <a:gdLst/>
            <a:ahLst/>
            <a:cxnLst/>
            <a:rect l="0" t="0" r="0" b="0"/>
            <a:pathLst>
              <a:path>
                <a:moveTo>
                  <a:pt x="45720" y="0"/>
                </a:moveTo>
                <a:lnTo>
                  <a:pt x="45720" y="229705"/>
                </a:lnTo>
              </a:path>
            </a:pathLst>
          </a:custGeom>
          <a:noFill/>
          <a:ln>
            <a:solidFill>
              <a:schemeClr val="tx2"/>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شكل حر: شكل 17">
            <a:extLst>
              <a:ext uri="{FF2B5EF4-FFF2-40B4-BE49-F238E27FC236}">
                <a16:creationId xmlns:a16="http://schemas.microsoft.com/office/drawing/2014/main" xmlns="" id="{82922532-A26C-44D9-A47F-9A737942282B}"/>
              </a:ext>
            </a:extLst>
          </p:cNvPr>
          <p:cNvSpPr/>
          <p:nvPr/>
        </p:nvSpPr>
        <p:spPr>
          <a:xfrm>
            <a:off x="6300192" y="1844824"/>
            <a:ext cx="76880" cy="229705"/>
          </a:xfrm>
          <a:custGeom>
            <a:avLst/>
            <a:gdLst/>
            <a:ahLst/>
            <a:cxnLst/>
            <a:rect l="0" t="0" r="0" b="0"/>
            <a:pathLst>
              <a:path>
                <a:moveTo>
                  <a:pt x="45720" y="0"/>
                </a:moveTo>
                <a:lnTo>
                  <a:pt x="45720" y="229705"/>
                </a:lnTo>
              </a:path>
            </a:pathLst>
          </a:custGeom>
          <a:noFill/>
          <a:ln>
            <a:solidFill>
              <a:schemeClr val="tx2"/>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0" name="شكل حر: شكل 19">
            <a:extLst>
              <a:ext uri="{FF2B5EF4-FFF2-40B4-BE49-F238E27FC236}">
                <a16:creationId xmlns:a16="http://schemas.microsoft.com/office/drawing/2014/main" xmlns="" id="{9614961D-6ED6-4C07-A47B-569D8BAE1FE1}"/>
              </a:ext>
            </a:extLst>
          </p:cNvPr>
          <p:cNvSpPr/>
          <p:nvPr/>
        </p:nvSpPr>
        <p:spPr>
          <a:xfrm>
            <a:off x="7981741" y="1876837"/>
            <a:ext cx="46643" cy="256019"/>
          </a:xfrm>
          <a:custGeom>
            <a:avLst/>
            <a:gdLst/>
            <a:ahLst/>
            <a:cxnLst/>
            <a:rect l="0" t="0" r="0" b="0"/>
            <a:pathLst>
              <a:path>
                <a:moveTo>
                  <a:pt x="45720" y="0"/>
                </a:moveTo>
                <a:lnTo>
                  <a:pt x="45720" y="229705"/>
                </a:lnTo>
              </a:path>
            </a:pathLst>
          </a:custGeom>
          <a:noFill/>
          <a:ln>
            <a:solidFill>
              <a:schemeClr val="tx2"/>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2" name="شكل حر: شكل 21">
            <a:extLst>
              <a:ext uri="{FF2B5EF4-FFF2-40B4-BE49-F238E27FC236}">
                <a16:creationId xmlns:a16="http://schemas.microsoft.com/office/drawing/2014/main" xmlns="" id="{5921F63B-E0E5-4E12-A25E-83E2B883FF37}"/>
              </a:ext>
            </a:extLst>
          </p:cNvPr>
          <p:cNvSpPr/>
          <p:nvPr/>
        </p:nvSpPr>
        <p:spPr>
          <a:xfrm>
            <a:off x="3789151" y="653910"/>
            <a:ext cx="919665" cy="546918"/>
          </a:xfrm>
          <a:custGeom>
            <a:avLst/>
            <a:gdLst>
              <a:gd name="connsiteX0" fmla="*/ 0 w 1093836"/>
              <a:gd name="connsiteY0" fmla="*/ 91155 h 546918"/>
              <a:gd name="connsiteX1" fmla="*/ 91155 w 1093836"/>
              <a:gd name="connsiteY1" fmla="*/ 0 h 546918"/>
              <a:gd name="connsiteX2" fmla="*/ 1002681 w 1093836"/>
              <a:gd name="connsiteY2" fmla="*/ 0 h 546918"/>
              <a:gd name="connsiteX3" fmla="*/ 1093836 w 1093836"/>
              <a:gd name="connsiteY3" fmla="*/ 91155 h 546918"/>
              <a:gd name="connsiteX4" fmla="*/ 1093836 w 1093836"/>
              <a:gd name="connsiteY4" fmla="*/ 455763 h 546918"/>
              <a:gd name="connsiteX5" fmla="*/ 1002681 w 1093836"/>
              <a:gd name="connsiteY5" fmla="*/ 546918 h 546918"/>
              <a:gd name="connsiteX6" fmla="*/ 91155 w 1093836"/>
              <a:gd name="connsiteY6" fmla="*/ 546918 h 546918"/>
              <a:gd name="connsiteX7" fmla="*/ 0 w 1093836"/>
              <a:gd name="connsiteY7" fmla="*/ 455763 h 546918"/>
              <a:gd name="connsiteX8" fmla="*/ 0 w 1093836"/>
              <a:gd name="connsiteY8" fmla="*/ 91155 h 54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3836" h="546918">
                <a:moveTo>
                  <a:pt x="0" y="91155"/>
                </a:moveTo>
                <a:cubicBezTo>
                  <a:pt x="0" y="40811"/>
                  <a:pt x="40811" y="0"/>
                  <a:pt x="91155" y="0"/>
                </a:cubicBezTo>
                <a:lnTo>
                  <a:pt x="1002681" y="0"/>
                </a:lnTo>
                <a:cubicBezTo>
                  <a:pt x="1053025" y="0"/>
                  <a:pt x="1093836" y="40811"/>
                  <a:pt x="1093836" y="91155"/>
                </a:cubicBezTo>
                <a:lnTo>
                  <a:pt x="1093836" y="455763"/>
                </a:lnTo>
                <a:cubicBezTo>
                  <a:pt x="1093836" y="506107"/>
                  <a:pt x="1053025" y="546918"/>
                  <a:pt x="1002681" y="546918"/>
                </a:cubicBezTo>
                <a:lnTo>
                  <a:pt x="91155" y="546918"/>
                </a:lnTo>
                <a:cubicBezTo>
                  <a:pt x="40811" y="546918"/>
                  <a:pt x="0" y="506107"/>
                  <a:pt x="0" y="455763"/>
                </a:cubicBezTo>
                <a:lnTo>
                  <a:pt x="0" y="91155"/>
                </a:lnTo>
                <a:close/>
              </a:path>
            </a:pathLst>
          </a:custGeom>
          <a:no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41938" tIns="41938" rIns="41938" bIns="41938" numCol="1" spcCol="1270" anchor="ctr" anchorCtr="0">
            <a:noAutofit/>
          </a:bodyPr>
          <a:lstStyle/>
          <a:p>
            <a:pPr marL="0" lvl="0" indent="0" algn="ctr" defTabSz="1066800">
              <a:lnSpc>
                <a:spcPct val="90000"/>
              </a:lnSpc>
              <a:spcBef>
                <a:spcPct val="0"/>
              </a:spcBef>
              <a:spcAft>
                <a:spcPct val="35000"/>
              </a:spcAft>
              <a:buNone/>
            </a:pPr>
            <a:endParaRPr lang="en-US" sz="2400"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23" name="شكل حر: شكل 22">
            <a:extLst>
              <a:ext uri="{FF2B5EF4-FFF2-40B4-BE49-F238E27FC236}">
                <a16:creationId xmlns:a16="http://schemas.microsoft.com/office/drawing/2014/main" xmlns="" id="{FDCB239B-8D10-407E-88E0-A2A05132B07A}"/>
              </a:ext>
            </a:extLst>
          </p:cNvPr>
          <p:cNvSpPr/>
          <p:nvPr/>
        </p:nvSpPr>
        <p:spPr>
          <a:xfrm>
            <a:off x="7308304" y="1340768"/>
            <a:ext cx="1436400" cy="680084"/>
          </a:xfrm>
          <a:custGeom>
            <a:avLst/>
            <a:gdLst>
              <a:gd name="connsiteX0" fmla="*/ 0 w 1479862"/>
              <a:gd name="connsiteY0" fmla="*/ 74385 h 446301"/>
              <a:gd name="connsiteX1" fmla="*/ 74385 w 1479862"/>
              <a:gd name="connsiteY1" fmla="*/ 0 h 446301"/>
              <a:gd name="connsiteX2" fmla="*/ 1405477 w 1479862"/>
              <a:gd name="connsiteY2" fmla="*/ 0 h 446301"/>
              <a:gd name="connsiteX3" fmla="*/ 1479862 w 1479862"/>
              <a:gd name="connsiteY3" fmla="*/ 74385 h 446301"/>
              <a:gd name="connsiteX4" fmla="*/ 1479862 w 1479862"/>
              <a:gd name="connsiteY4" fmla="*/ 371916 h 446301"/>
              <a:gd name="connsiteX5" fmla="*/ 1405477 w 1479862"/>
              <a:gd name="connsiteY5" fmla="*/ 446301 h 446301"/>
              <a:gd name="connsiteX6" fmla="*/ 74385 w 1479862"/>
              <a:gd name="connsiteY6" fmla="*/ 446301 h 446301"/>
              <a:gd name="connsiteX7" fmla="*/ 0 w 1479862"/>
              <a:gd name="connsiteY7" fmla="*/ 371916 h 446301"/>
              <a:gd name="connsiteX8" fmla="*/ 0 w 1479862"/>
              <a:gd name="connsiteY8" fmla="*/ 74385 h 446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9862" h="446301">
                <a:moveTo>
                  <a:pt x="0" y="74385"/>
                </a:moveTo>
                <a:cubicBezTo>
                  <a:pt x="0" y="33303"/>
                  <a:pt x="33303" y="0"/>
                  <a:pt x="74385" y="0"/>
                </a:cubicBezTo>
                <a:lnTo>
                  <a:pt x="1405477" y="0"/>
                </a:lnTo>
                <a:cubicBezTo>
                  <a:pt x="1446559" y="0"/>
                  <a:pt x="1479862" y="33303"/>
                  <a:pt x="1479862" y="74385"/>
                </a:cubicBezTo>
                <a:lnTo>
                  <a:pt x="1479862" y="371916"/>
                </a:lnTo>
                <a:cubicBezTo>
                  <a:pt x="1479862" y="412998"/>
                  <a:pt x="1446559" y="446301"/>
                  <a:pt x="1405477" y="446301"/>
                </a:cubicBezTo>
                <a:lnTo>
                  <a:pt x="74385" y="446301"/>
                </a:lnTo>
                <a:cubicBezTo>
                  <a:pt x="33303" y="446301"/>
                  <a:pt x="0" y="412998"/>
                  <a:pt x="0" y="371916"/>
                </a:cubicBezTo>
                <a:lnTo>
                  <a:pt x="0" y="74385"/>
                </a:lnTo>
                <a:close/>
              </a:path>
            </a:pathLst>
          </a:custGeom>
          <a:solidFill>
            <a:schemeClr val="accent1">
              <a:lumMod val="20000"/>
              <a:lumOff val="80000"/>
            </a:schemeClr>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7027" tIns="37027" rIns="37027" bIns="37027" numCol="1" spcCol="1270" anchor="ctr" anchorCtr="0">
            <a:noAutofit/>
          </a:bodyPr>
          <a:lstStyle/>
          <a:p>
            <a:pPr marL="0" lvl="0" indent="0" algn="ctr" defTabSz="1066800">
              <a:lnSpc>
                <a:spcPct val="90000"/>
              </a:lnSpc>
              <a:spcBef>
                <a:spcPct val="0"/>
              </a:spcBef>
              <a:spcAft>
                <a:spcPct val="35000"/>
              </a:spcAft>
              <a:buNone/>
            </a:pPr>
            <a:r>
              <a:rPr lang="ar-SA"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المقصود به</a:t>
            </a:r>
            <a:endParaRPr lang="en-US"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endParaRPr>
          </a:p>
        </p:txBody>
      </p:sp>
      <p:sp>
        <p:nvSpPr>
          <p:cNvPr id="24" name="شكل حر: شكل 23">
            <a:extLst>
              <a:ext uri="{FF2B5EF4-FFF2-40B4-BE49-F238E27FC236}">
                <a16:creationId xmlns:a16="http://schemas.microsoft.com/office/drawing/2014/main" xmlns="" id="{7B0CB14E-DB23-4F1E-A602-3A6AE1E9BCDB}"/>
              </a:ext>
            </a:extLst>
          </p:cNvPr>
          <p:cNvSpPr/>
          <p:nvPr/>
        </p:nvSpPr>
        <p:spPr>
          <a:xfrm>
            <a:off x="7236296" y="2132856"/>
            <a:ext cx="1692613" cy="3911355"/>
          </a:xfrm>
          <a:custGeom>
            <a:avLst/>
            <a:gdLst>
              <a:gd name="connsiteX0" fmla="*/ 0 w 1622476"/>
              <a:gd name="connsiteY0" fmla="*/ 270418 h 2161108"/>
              <a:gd name="connsiteX1" fmla="*/ 270418 w 1622476"/>
              <a:gd name="connsiteY1" fmla="*/ 0 h 2161108"/>
              <a:gd name="connsiteX2" fmla="*/ 1352058 w 1622476"/>
              <a:gd name="connsiteY2" fmla="*/ 0 h 2161108"/>
              <a:gd name="connsiteX3" fmla="*/ 1622476 w 1622476"/>
              <a:gd name="connsiteY3" fmla="*/ 270418 h 2161108"/>
              <a:gd name="connsiteX4" fmla="*/ 1622476 w 1622476"/>
              <a:gd name="connsiteY4" fmla="*/ 1890690 h 2161108"/>
              <a:gd name="connsiteX5" fmla="*/ 1352058 w 1622476"/>
              <a:gd name="connsiteY5" fmla="*/ 2161108 h 2161108"/>
              <a:gd name="connsiteX6" fmla="*/ 270418 w 1622476"/>
              <a:gd name="connsiteY6" fmla="*/ 2161108 h 2161108"/>
              <a:gd name="connsiteX7" fmla="*/ 0 w 1622476"/>
              <a:gd name="connsiteY7" fmla="*/ 1890690 h 2161108"/>
              <a:gd name="connsiteX8" fmla="*/ 0 w 1622476"/>
              <a:gd name="connsiteY8" fmla="*/ 270418 h 2161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2476" h="2161108">
                <a:moveTo>
                  <a:pt x="0" y="270418"/>
                </a:moveTo>
                <a:cubicBezTo>
                  <a:pt x="0" y="121070"/>
                  <a:pt x="121070" y="0"/>
                  <a:pt x="270418" y="0"/>
                </a:cubicBezTo>
                <a:lnTo>
                  <a:pt x="1352058" y="0"/>
                </a:lnTo>
                <a:cubicBezTo>
                  <a:pt x="1501406" y="0"/>
                  <a:pt x="1622476" y="121070"/>
                  <a:pt x="1622476" y="270418"/>
                </a:cubicBezTo>
                <a:lnTo>
                  <a:pt x="1622476" y="1890690"/>
                </a:lnTo>
                <a:cubicBezTo>
                  <a:pt x="1622476" y="2040038"/>
                  <a:pt x="1501406" y="2161108"/>
                  <a:pt x="1352058" y="2161108"/>
                </a:cubicBezTo>
                <a:lnTo>
                  <a:pt x="270418" y="2161108"/>
                </a:lnTo>
                <a:cubicBezTo>
                  <a:pt x="121070" y="2161108"/>
                  <a:pt x="0" y="2040038"/>
                  <a:pt x="0" y="1890690"/>
                </a:cubicBezTo>
                <a:lnTo>
                  <a:pt x="0" y="270418"/>
                </a:lnTo>
                <a:close/>
              </a:path>
            </a:pathLst>
          </a:custGeom>
          <a:solidFill>
            <a:schemeClr val="accent3">
              <a:lumMod val="20000"/>
              <a:lumOff val="80000"/>
            </a:schemeClr>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4443" tIns="94443" rIns="94443" bIns="94443" numCol="1" spcCol="1270" anchor="ctr" anchorCtr="0">
            <a:noAutofit/>
          </a:bodyPr>
          <a:lstStyle/>
          <a:p>
            <a:pPr marL="0" lvl="0" indent="0" algn="ctr" defTabSz="1066800">
              <a:spcBef>
                <a:spcPct val="0"/>
              </a:spcBef>
              <a:spcAft>
                <a:spcPts val="0"/>
              </a:spcAft>
              <a:buNone/>
            </a:pPr>
            <a:r>
              <a:rPr lang="ar-SA" sz="2400" kern="1200" dirty="0">
                <a:solidFill>
                  <a:schemeClr val="bg2">
                    <a:lumMod val="10000"/>
                  </a:schemeClr>
                </a:solidFill>
                <a:latin typeface="Dubai Light" panose="020B0303030403030204" pitchFamily="34" charset="-78"/>
                <a:cs typeface="Dubai Light" panose="020B0303030403030204" pitchFamily="34" charset="-78"/>
              </a:rPr>
              <a:t>استخراج الأصول التي بنى عليها الإمام فروعه، وذلك عن طريق </a:t>
            </a:r>
            <a:r>
              <a:rPr lang="ar-SA" sz="2400" b="1" kern="1200" dirty="0">
                <a:solidFill>
                  <a:schemeClr val="bg2">
                    <a:lumMod val="10000"/>
                  </a:schemeClr>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استقراء جملة كبيرة من الفروع </a:t>
            </a:r>
            <a:r>
              <a:rPr lang="ar-SA" sz="2400" kern="1200" dirty="0">
                <a:solidFill>
                  <a:schemeClr val="bg2">
                    <a:lumMod val="10000"/>
                  </a:schemeClr>
                </a:solidFill>
                <a:latin typeface="Dubai Light" panose="020B0303030403030204" pitchFamily="34" charset="-78"/>
                <a:cs typeface="Dubai Light" panose="020B0303030403030204" pitchFamily="34" charset="-78"/>
              </a:rPr>
              <a:t>التي وجدت في مذهبه.</a:t>
            </a:r>
            <a:endParaRPr lang="en-US" sz="2400"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25" name="شكل حر: شكل 24">
            <a:extLst>
              <a:ext uri="{FF2B5EF4-FFF2-40B4-BE49-F238E27FC236}">
                <a16:creationId xmlns:a16="http://schemas.microsoft.com/office/drawing/2014/main" xmlns="" id="{B188EEDF-39F9-4680-B09F-6F57F86A7522}"/>
              </a:ext>
            </a:extLst>
          </p:cNvPr>
          <p:cNvSpPr/>
          <p:nvPr/>
        </p:nvSpPr>
        <p:spPr>
          <a:xfrm>
            <a:off x="5724128" y="1412776"/>
            <a:ext cx="1283582" cy="446301"/>
          </a:xfrm>
          <a:custGeom>
            <a:avLst/>
            <a:gdLst>
              <a:gd name="connsiteX0" fmla="*/ 0 w 1479862"/>
              <a:gd name="connsiteY0" fmla="*/ 74385 h 446301"/>
              <a:gd name="connsiteX1" fmla="*/ 74385 w 1479862"/>
              <a:gd name="connsiteY1" fmla="*/ 0 h 446301"/>
              <a:gd name="connsiteX2" fmla="*/ 1405477 w 1479862"/>
              <a:gd name="connsiteY2" fmla="*/ 0 h 446301"/>
              <a:gd name="connsiteX3" fmla="*/ 1479862 w 1479862"/>
              <a:gd name="connsiteY3" fmla="*/ 74385 h 446301"/>
              <a:gd name="connsiteX4" fmla="*/ 1479862 w 1479862"/>
              <a:gd name="connsiteY4" fmla="*/ 371916 h 446301"/>
              <a:gd name="connsiteX5" fmla="*/ 1405477 w 1479862"/>
              <a:gd name="connsiteY5" fmla="*/ 446301 h 446301"/>
              <a:gd name="connsiteX6" fmla="*/ 74385 w 1479862"/>
              <a:gd name="connsiteY6" fmla="*/ 446301 h 446301"/>
              <a:gd name="connsiteX7" fmla="*/ 0 w 1479862"/>
              <a:gd name="connsiteY7" fmla="*/ 371916 h 446301"/>
              <a:gd name="connsiteX8" fmla="*/ 0 w 1479862"/>
              <a:gd name="connsiteY8" fmla="*/ 74385 h 446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9862" h="446301">
                <a:moveTo>
                  <a:pt x="0" y="74385"/>
                </a:moveTo>
                <a:cubicBezTo>
                  <a:pt x="0" y="33303"/>
                  <a:pt x="33303" y="0"/>
                  <a:pt x="74385" y="0"/>
                </a:cubicBezTo>
                <a:lnTo>
                  <a:pt x="1405477" y="0"/>
                </a:lnTo>
                <a:cubicBezTo>
                  <a:pt x="1446559" y="0"/>
                  <a:pt x="1479862" y="33303"/>
                  <a:pt x="1479862" y="74385"/>
                </a:cubicBezTo>
                <a:lnTo>
                  <a:pt x="1479862" y="371916"/>
                </a:lnTo>
                <a:cubicBezTo>
                  <a:pt x="1479862" y="412998"/>
                  <a:pt x="1446559" y="446301"/>
                  <a:pt x="1405477" y="446301"/>
                </a:cubicBezTo>
                <a:lnTo>
                  <a:pt x="74385" y="446301"/>
                </a:lnTo>
                <a:cubicBezTo>
                  <a:pt x="33303" y="446301"/>
                  <a:pt x="0" y="412998"/>
                  <a:pt x="0" y="371916"/>
                </a:cubicBezTo>
                <a:lnTo>
                  <a:pt x="0" y="74385"/>
                </a:lnTo>
                <a:close/>
              </a:path>
            </a:pathLst>
          </a:custGeom>
          <a:solidFill>
            <a:schemeClr val="accent1">
              <a:lumMod val="20000"/>
              <a:lumOff val="80000"/>
            </a:schemeClr>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7027" tIns="37027" rIns="37027" bIns="37027" numCol="1" spcCol="1270" anchor="ctr" anchorCtr="0">
            <a:noAutofit/>
          </a:bodyPr>
          <a:lstStyle/>
          <a:p>
            <a:pPr algn="ctr" defTabSz="1066800">
              <a:lnSpc>
                <a:spcPct val="150000"/>
              </a:lnSpc>
              <a:spcBef>
                <a:spcPct val="0"/>
              </a:spcBef>
              <a:spcAft>
                <a:spcPct val="35000"/>
              </a:spcAft>
            </a:pPr>
            <a:r>
              <a:rPr lang="ar-SA"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نشأته</a:t>
            </a:r>
            <a:endParaRPr lang="en-US"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endParaRPr>
          </a:p>
        </p:txBody>
      </p:sp>
      <p:sp>
        <p:nvSpPr>
          <p:cNvPr id="26" name="شكل حر: شكل 25">
            <a:extLst>
              <a:ext uri="{FF2B5EF4-FFF2-40B4-BE49-F238E27FC236}">
                <a16:creationId xmlns:a16="http://schemas.microsoft.com/office/drawing/2014/main" xmlns="" id="{20DC4760-7F37-43CF-80AE-C38FBC489498}"/>
              </a:ext>
            </a:extLst>
          </p:cNvPr>
          <p:cNvSpPr/>
          <p:nvPr/>
        </p:nvSpPr>
        <p:spPr>
          <a:xfrm>
            <a:off x="5508104" y="2132856"/>
            <a:ext cx="1625432" cy="3911355"/>
          </a:xfrm>
          <a:custGeom>
            <a:avLst/>
            <a:gdLst>
              <a:gd name="connsiteX0" fmla="*/ 0 w 1610619"/>
              <a:gd name="connsiteY0" fmla="*/ 186596 h 1119552"/>
              <a:gd name="connsiteX1" fmla="*/ 186596 w 1610619"/>
              <a:gd name="connsiteY1" fmla="*/ 0 h 1119552"/>
              <a:gd name="connsiteX2" fmla="*/ 1424023 w 1610619"/>
              <a:gd name="connsiteY2" fmla="*/ 0 h 1119552"/>
              <a:gd name="connsiteX3" fmla="*/ 1610619 w 1610619"/>
              <a:gd name="connsiteY3" fmla="*/ 186596 h 1119552"/>
              <a:gd name="connsiteX4" fmla="*/ 1610619 w 1610619"/>
              <a:gd name="connsiteY4" fmla="*/ 932956 h 1119552"/>
              <a:gd name="connsiteX5" fmla="*/ 1424023 w 1610619"/>
              <a:gd name="connsiteY5" fmla="*/ 1119552 h 1119552"/>
              <a:gd name="connsiteX6" fmla="*/ 186596 w 1610619"/>
              <a:gd name="connsiteY6" fmla="*/ 1119552 h 1119552"/>
              <a:gd name="connsiteX7" fmla="*/ 0 w 1610619"/>
              <a:gd name="connsiteY7" fmla="*/ 932956 h 1119552"/>
              <a:gd name="connsiteX8" fmla="*/ 0 w 1610619"/>
              <a:gd name="connsiteY8" fmla="*/ 186596 h 1119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0619" h="1119552">
                <a:moveTo>
                  <a:pt x="0" y="186596"/>
                </a:moveTo>
                <a:cubicBezTo>
                  <a:pt x="0" y="83542"/>
                  <a:pt x="83542" y="0"/>
                  <a:pt x="186596" y="0"/>
                </a:cubicBezTo>
                <a:lnTo>
                  <a:pt x="1424023" y="0"/>
                </a:lnTo>
                <a:cubicBezTo>
                  <a:pt x="1527077" y="0"/>
                  <a:pt x="1610619" y="83542"/>
                  <a:pt x="1610619" y="186596"/>
                </a:cubicBezTo>
                <a:lnTo>
                  <a:pt x="1610619" y="932956"/>
                </a:lnTo>
                <a:cubicBezTo>
                  <a:pt x="1610619" y="1036010"/>
                  <a:pt x="1527077" y="1119552"/>
                  <a:pt x="1424023" y="1119552"/>
                </a:cubicBezTo>
                <a:lnTo>
                  <a:pt x="186596" y="1119552"/>
                </a:lnTo>
                <a:cubicBezTo>
                  <a:pt x="83542" y="1119552"/>
                  <a:pt x="0" y="1036010"/>
                  <a:pt x="0" y="932956"/>
                </a:cubicBezTo>
                <a:lnTo>
                  <a:pt x="0" y="186596"/>
                </a:lnTo>
                <a:close/>
              </a:path>
            </a:pathLst>
          </a:custGeom>
          <a:solidFill>
            <a:schemeClr val="accent3">
              <a:lumMod val="20000"/>
              <a:lumOff val="80000"/>
            </a:schemeClr>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9892" tIns="69892" rIns="69892" bIns="69892" numCol="1" spcCol="1270" anchor="ctr" anchorCtr="0">
            <a:noAutofit/>
          </a:bodyPr>
          <a:lstStyle/>
          <a:p>
            <a:pPr marL="0" lvl="0" indent="0" algn="ctr" defTabSz="1066800">
              <a:lnSpc>
                <a:spcPct val="150000"/>
              </a:lnSpc>
              <a:spcBef>
                <a:spcPct val="0"/>
              </a:spcBef>
              <a:spcAft>
                <a:spcPct val="35000"/>
              </a:spcAft>
              <a:buNone/>
            </a:pPr>
            <a:r>
              <a:rPr lang="ar-SA" sz="2800" kern="1200" dirty="0">
                <a:solidFill>
                  <a:schemeClr val="bg2">
                    <a:lumMod val="10000"/>
                  </a:schemeClr>
                </a:solidFill>
                <a:latin typeface="Dubai Light" panose="020B0303030403030204" pitchFamily="34" charset="-78"/>
                <a:cs typeface="Dubai Light" panose="020B0303030403030204" pitchFamily="34" charset="-78"/>
              </a:rPr>
              <a:t>بدأ منذ ظهور المذاهب الفقهية المتبعة.</a:t>
            </a:r>
            <a:endParaRPr lang="en-US" sz="2800"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27" name="شكل حر: شكل 26">
            <a:extLst>
              <a:ext uri="{FF2B5EF4-FFF2-40B4-BE49-F238E27FC236}">
                <a16:creationId xmlns:a16="http://schemas.microsoft.com/office/drawing/2014/main" xmlns="" id="{C316B298-27DE-4CB8-B081-2B81E4019B65}"/>
              </a:ext>
            </a:extLst>
          </p:cNvPr>
          <p:cNvSpPr/>
          <p:nvPr/>
        </p:nvSpPr>
        <p:spPr>
          <a:xfrm>
            <a:off x="3575240" y="1430535"/>
            <a:ext cx="1283582" cy="446301"/>
          </a:xfrm>
          <a:custGeom>
            <a:avLst/>
            <a:gdLst>
              <a:gd name="connsiteX0" fmla="*/ 0 w 1479862"/>
              <a:gd name="connsiteY0" fmla="*/ 74385 h 446301"/>
              <a:gd name="connsiteX1" fmla="*/ 74385 w 1479862"/>
              <a:gd name="connsiteY1" fmla="*/ 0 h 446301"/>
              <a:gd name="connsiteX2" fmla="*/ 1405477 w 1479862"/>
              <a:gd name="connsiteY2" fmla="*/ 0 h 446301"/>
              <a:gd name="connsiteX3" fmla="*/ 1479862 w 1479862"/>
              <a:gd name="connsiteY3" fmla="*/ 74385 h 446301"/>
              <a:gd name="connsiteX4" fmla="*/ 1479862 w 1479862"/>
              <a:gd name="connsiteY4" fmla="*/ 371916 h 446301"/>
              <a:gd name="connsiteX5" fmla="*/ 1405477 w 1479862"/>
              <a:gd name="connsiteY5" fmla="*/ 446301 h 446301"/>
              <a:gd name="connsiteX6" fmla="*/ 74385 w 1479862"/>
              <a:gd name="connsiteY6" fmla="*/ 446301 h 446301"/>
              <a:gd name="connsiteX7" fmla="*/ 0 w 1479862"/>
              <a:gd name="connsiteY7" fmla="*/ 371916 h 446301"/>
              <a:gd name="connsiteX8" fmla="*/ 0 w 1479862"/>
              <a:gd name="connsiteY8" fmla="*/ 74385 h 446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9862" h="446301">
                <a:moveTo>
                  <a:pt x="0" y="74385"/>
                </a:moveTo>
                <a:cubicBezTo>
                  <a:pt x="0" y="33303"/>
                  <a:pt x="33303" y="0"/>
                  <a:pt x="74385" y="0"/>
                </a:cubicBezTo>
                <a:lnTo>
                  <a:pt x="1405477" y="0"/>
                </a:lnTo>
                <a:cubicBezTo>
                  <a:pt x="1446559" y="0"/>
                  <a:pt x="1479862" y="33303"/>
                  <a:pt x="1479862" y="74385"/>
                </a:cubicBezTo>
                <a:lnTo>
                  <a:pt x="1479862" y="371916"/>
                </a:lnTo>
                <a:cubicBezTo>
                  <a:pt x="1479862" y="412998"/>
                  <a:pt x="1446559" y="446301"/>
                  <a:pt x="1405477" y="446301"/>
                </a:cubicBezTo>
                <a:lnTo>
                  <a:pt x="74385" y="446301"/>
                </a:lnTo>
                <a:cubicBezTo>
                  <a:pt x="33303" y="446301"/>
                  <a:pt x="0" y="412998"/>
                  <a:pt x="0" y="371916"/>
                </a:cubicBezTo>
                <a:lnTo>
                  <a:pt x="0" y="74385"/>
                </a:lnTo>
                <a:close/>
              </a:path>
            </a:pathLst>
          </a:custGeom>
          <a:solidFill>
            <a:schemeClr val="accent1">
              <a:lumMod val="20000"/>
              <a:lumOff val="80000"/>
            </a:schemeClr>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7027" tIns="37027" rIns="37027" bIns="37027" numCol="1" spcCol="1270" anchor="ctr" anchorCtr="0">
            <a:noAutofit/>
          </a:bodyPr>
          <a:lstStyle/>
          <a:p>
            <a:pPr lvl="0" indent="0" algn="ctr" defTabSz="1066800">
              <a:spcBef>
                <a:spcPct val="0"/>
              </a:spcBef>
              <a:spcAft>
                <a:spcPct val="35000"/>
              </a:spcAft>
              <a:buNone/>
            </a:pPr>
            <a:r>
              <a:rPr lang="ar-SA"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مثاله</a:t>
            </a:r>
            <a:endParaRPr lang="en-US"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endParaRPr>
          </a:p>
        </p:txBody>
      </p:sp>
      <p:sp>
        <p:nvSpPr>
          <p:cNvPr id="28" name="شكل حر: شكل 27">
            <a:extLst>
              <a:ext uri="{FF2B5EF4-FFF2-40B4-BE49-F238E27FC236}">
                <a16:creationId xmlns:a16="http://schemas.microsoft.com/office/drawing/2014/main" xmlns="" id="{458A1F78-96DA-4FF0-AAB0-A022A9B56A8C}"/>
              </a:ext>
            </a:extLst>
          </p:cNvPr>
          <p:cNvSpPr/>
          <p:nvPr/>
        </p:nvSpPr>
        <p:spPr>
          <a:xfrm>
            <a:off x="3203848" y="2132856"/>
            <a:ext cx="2135738" cy="4130771"/>
          </a:xfrm>
          <a:custGeom>
            <a:avLst/>
            <a:gdLst>
              <a:gd name="connsiteX0" fmla="*/ 0 w 2186294"/>
              <a:gd name="connsiteY0" fmla="*/ 364390 h 2774625"/>
              <a:gd name="connsiteX1" fmla="*/ 364390 w 2186294"/>
              <a:gd name="connsiteY1" fmla="*/ 0 h 2774625"/>
              <a:gd name="connsiteX2" fmla="*/ 1821904 w 2186294"/>
              <a:gd name="connsiteY2" fmla="*/ 0 h 2774625"/>
              <a:gd name="connsiteX3" fmla="*/ 2186294 w 2186294"/>
              <a:gd name="connsiteY3" fmla="*/ 364390 h 2774625"/>
              <a:gd name="connsiteX4" fmla="*/ 2186294 w 2186294"/>
              <a:gd name="connsiteY4" fmla="*/ 2410235 h 2774625"/>
              <a:gd name="connsiteX5" fmla="*/ 1821904 w 2186294"/>
              <a:gd name="connsiteY5" fmla="*/ 2774625 h 2774625"/>
              <a:gd name="connsiteX6" fmla="*/ 364390 w 2186294"/>
              <a:gd name="connsiteY6" fmla="*/ 2774625 h 2774625"/>
              <a:gd name="connsiteX7" fmla="*/ 0 w 2186294"/>
              <a:gd name="connsiteY7" fmla="*/ 2410235 h 2774625"/>
              <a:gd name="connsiteX8" fmla="*/ 0 w 2186294"/>
              <a:gd name="connsiteY8" fmla="*/ 364390 h 277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6294" h="2774625">
                <a:moveTo>
                  <a:pt x="0" y="364390"/>
                </a:moveTo>
                <a:cubicBezTo>
                  <a:pt x="0" y="163143"/>
                  <a:pt x="163143" y="0"/>
                  <a:pt x="364390" y="0"/>
                </a:cubicBezTo>
                <a:lnTo>
                  <a:pt x="1821904" y="0"/>
                </a:lnTo>
                <a:cubicBezTo>
                  <a:pt x="2023151" y="0"/>
                  <a:pt x="2186294" y="163143"/>
                  <a:pt x="2186294" y="364390"/>
                </a:cubicBezTo>
                <a:lnTo>
                  <a:pt x="2186294" y="2410235"/>
                </a:lnTo>
                <a:cubicBezTo>
                  <a:pt x="2186294" y="2611482"/>
                  <a:pt x="2023151" y="2774625"/>
                  <a:pt x="1821904" y="2774625"/>
                </a:cubicBezTo>
                <a:lnTo>
                  <a:pt x="364390" y="2774625"/>
                </a:lnTo>
                <a:cubicBezTo>
                  <a:pt x="163143" y="2774625"/>
                  <a:pt x="0" y="2611482"/>
                  <a:pt x="0" y="2410235"/>
                </a:cubicBezTo>
                <a:lnTo>
                  <a:pt x="0" y="364390"/>
                </a:lnTo>
                <a:close/>
              </a:path>
            </a:pathLst>
          </a:custGeom>
          <a:solidFill>
            <a:schemeClr val="accent3">
              <a:lumMod val="20000"/>
              <a:lumOff val="80000"/>
            </a:schemeClr>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1966" tIns="121966" rIns="121966" bIns="121966" numCol="1" spcCol="1270" anchor="ctr" anchorCtr="0">
            <a:noAutofit/>
          </a:bodyPr>
          <a:lstStyle/>
          <a:p>
            <a:pPr marL="0" lvl="0" indent="0" algn="ctr" defTabSz="1066800">
              <a:lnSpc>
                <a:spcPts val="2500"/>
              </a:lnSpc>
              <a:spcBef>
                <a:spcPct val="0"/>
              </a:spcBef>
              <a:buNone/>
            </a:pPr>
            <a:r>
              <a:rPr lang="ar-SA" sz="2400" kern="1200" dirty="0">
                <a:solidFill>
                  <a:schemeClr val="bg2">
                    <a:lumMod val="10000"/>
                  </a:schemeClr>
                </a:solidFill>
                <a:latin typeface="Dubai Light" panose="020B0303030403030204" pitchFamily="34" charset="-78"/>
                <a:cs typeface="Dubai Light" panose="020B0303030403030204" pitchFamily="34" charset="-78"/>
              </a:rPr>
              <a:t>ما قاله ابن القصار المالكي </a:t>
            </a:r>
            <a:r>
              <a:rPr lang="ar-SA" sz="2400" dirty="0">
                <a:solidFill>
                  <a:schemeClr val="bg2">
                    <a:lumMod val="10000"/>
                  </a:schemeClr>
                </a:solidFill>
                <a:latin typeface="Dubai Light" panose="020B0303030403030204" pitchFamily="34" charset="-78"/>
                <a:cs typeface="Dubai Light" panose="020B0303030403030204" pitchFamily="34" charset="-78"/>
              </a:rPr>
              <a:t>–</a:t>
            </a:r>
            <a:r>
              <a:rPr lang="ar-SA" sz="2400" dirty="0">
                <a:solidFill>
                  <a:srgbClr val="626B8A"/>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في مسألة الأمر المطلق هل هو على الفور أم على التراخي</a:t>
            </a:r>
            <a:r>
              <a:rPr lang="ar-SA" sz="2400" dirty="0">
                <a:solidFill>
                  <a:schemeClr val="bg2">
                    <a:lumMod val="10000"/>
                  </a:schemeClr>
                </a:solidFill>
                <a:latin typeface="Dubai Light" panose="020B0303030403030204" pitchFamily="34" charset="-78"/>
                <a:cs typeface="Dubai Light" panose="020B0303030403030204" pitchFamily="34" charset="-78"/>
              </a:rPr>
              <a:t>-: </a:t>
            </a:r>
          </a:p>
          <a:p>
            <a:pPr marL="0" lvl="0" indent="0" algn="ctr" defTabSz="1066800">
              <a:lnSpc>
                <a:spcPts val="2500"/>
              </a:lnSpc>
              <a:spcBef>
                <a:spcPct val="0"/>
              </a:spcBef>
              <a:buNone/>
            </a:pPr>
            <a:r>
              <a:rPr lang="ar-SA" sz="2400" kern="1200" dirty="0">
                <a:solidFill>
                  <a:schemeClr val="bg2">
                    <a:lumMod val="10000"/>
                  </a:schemeClr>
                </a:solidFill>
                <a:latin typeface="Dubai Light" panose="020B0303030403030204" pitchFamily="34" charset="-78"/>
                <a:cs typeface="Dubai Light" panose="020B0303030403030204" pitchFamily="34" charset="-78"/>
              </a:rPr>
              <a:t>(</a:t>
            </a:r>
            <a:r>
              <a:rPr lang="ar-SA" sz="24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ليس عن مالك في ذلك نص، ولكن مذهبه يدل على أنها على الفور؛ لأن الحج عنده على الفور، ولم يكن ذلك عنده إلا لأن الأمر اقتضاه</a:t>
            </a:r>
            <a:r>
              <a:rPr lang="ar-SA" sz="2400" kern="1200" dirty="0">
                <a:solidFill>
                  <a:schemeClr val="bg2">
                    <a:lumMod val="10000"/>
                  </a:schemeClr>
                </a:solidFill>
                <a:latin typeface="Dubai Light" panose="020B0303030403030204" pitchFamily="34" charset="-78"/>
                <a:cs typeface="Dubai Light" panose="020B0303030403030204" pitchFamily="34" charset="-78"/>
              </a:rPr>
              <a:t>).</a:t>
            </a:r>
            <a:endParaRPr lang="en-US" sz="2400"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29" name="مستطيل: زوايا مستديرة 28">
            <a:extLst>
              <a:ext uri="{FF2B5EF4-FFF2-40B4-BE49-F238E27FC236}">
                <a16:creationId xmlns:a16="http://schemas.microsoft.com/office/drawing/2014/main" xmlns="" id="{7C2D8F8F-0CC4-4C97-91AC-B8439D4F09F9}"/>
              </a:ext>
            </a:extLst>
          </p:cNvPr>
          <p:cNvSpPr/>
          <p:nvPr/>
        </p:nvSpPr>
        <p:spPr>
          <a:xfrm>
            <a:off x="251520" y="1340768"/>
            <a:ext cx="1283582" cy="446301"/>
          </a:xfrm>
          <a:prstGeom prst="roundRect">
            <a:avLst/>
          </a:prstGeom>
          <a:solidFill>
            <a:schemeClr val="accent1">
              <a:lumMod val="20000"/>
              <a:lumOff val="80000"/>
            </a:schemeClr>
          </a:solidFill>
          <a:ln w="12700" cap="flat" cmpd="sng" algn="ctr">
            <a:solidFill>
              <a:srgbClr val="44546A"/>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37027" tIns="37027" rIns="37027" bIns="37027" numCol="1" spcCol="1270" anchor="ctr" anchorCtr="0">
            <a:noAutofit/>
          </a:bodyPr>
          <a:lstStyle/>
          <a:p>
            <a:pPr algn="ctr" defTabSz="1066800">
              <a:lnSpc>
                <a:spcPct val="90000"/>
              </a:lnSpc>
              <a:spcBef>
                <a:spcPct val="0"/>
              </a:spcBef>
              <a:spcAft>
                <a:spcPct val="35000"/>
              </a:spcAft>
            </a:pPr>
            <a:r>
              <a:rPr lang="ar-SA"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فائدته</a:t>
            </a:r>
            <a:endParaRPr lang="en-US"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endParaRPr>
          </a:p>
        </p:txBody>
      </p:sp>
      <p:sp>
        <p:nvSpPr>
          <p:cNvPr id="30" name="مستطيل: زوايا مستديرة 29">
            <a:extLst>
              <a:ext uri="{FF2B5EF4-FFF2-40B4-BE49-F238E27FC236}">
                <a16:creationId xmlns:a16="http://schemas.microsoft.com/office/drawing/2014/main" xmlns="" id="{AE17FE4A-088E-473F-B4A0-C166E7CD4ABA}"/>
              </a:ext>
            </a:extLst>
          </p:cNvPr>
          <p:cNvSpPr/>
          <p:nvPr/>
        </p:nvSpPr>
        <p:spPr>
          <a:xfrm>
            <a:off x="539552" y="2060848"/>
            <a:ext cx="2525705" cy="1109680"/>
          </a:xfrm>
          <a:prstGeom prst="roundRect">
            <a:avLst/>
          </a:prstGeom>
          <a:solidFill>
            <a:schemeClr val="accent3">
              <a:lumMod val="20000"/>
              <a:lumOff val="80000"/>
            </a:schemeClr>
          </a:solidFill>
          <a:ln w="12700" cap="flat" cmpd="sng" algn="ctr">
            <a:solidFill>
              <a:srgbClr val="44546A"/>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66871" tIns="66871" rIns="66871" bIns="66871" numCol="1" spcCol="1270" anchor="ctr" anchorCtr="0">
            <a:noAutofit/>
          </a:bodyPr>
          <a:lstStyle/>
          <a:p>
            <a:pPr marL="0" lvl="0" indent="0" algn="ctr" defTabSz="1066800" rtl="1">
              <a:lnSpc>
                <a:spcPts val="2500"/>
              </a:lnSpc>
              <a:spcBef>
                <a:spcPct val="0"/>
              </a:spcBef>
              <a:spcAft>
                <a:spcPts val="0"/>
              </a:spcAft>
              <a:buFont typeface="+mj-lt"/>
              <a:buNone/>
            </a:pPr>
            <a:r>
              <a:rPr lang="ar-SA" sz="2400" b="0" kern="1200" dirty="0">
                <a:solidFill>
                  <a:srgbClr val="000000"/>
                </a:solidFill>
                <a:latin typeface="Dubai Light" panose="020B0303030403030204" pitchFamily="34" charset="-78"/>
                <a:cs typeface="Dubai Light" panose="020B0303030403030204" pitchFamily="34" charset="-78"/>
              </a:rPr>
              <a:t>الترجيح بين أقوال الأئمة بناء على قوة القاعدة المخرَّج عليها.</a:t>
            </a:r>
          </a:p>
        </p:txBody>
      </p:sp>
      <p:sp>
        <p:nvSpPr>
          <p:cNvPr id="31" name="مستطيل: زوايا مستديرة 30">
            <a:extLst>
              <a:ext uri="{FF2B5EF4-FFF2-40B4-BE49-F238E27FC236}">
                <a16:creationId xmlns:a16="http://schemas.microsoft.com/office/drawing/2014/main" xmlns="" id="{6D563E48-1881-4213-AD82-48A85B470060}"/>
              </a:ext>
            </a:extLst>
          </p:cNvPr>
          <p:cNvSpPr/>
          <p:nvPr/>
        </p:nvSpPr>
        <p:spPr>
          <a:xfrm>
            <a:off x="467544" y="3356992"/>
            <a:ext cx="2525705" cy="1109682"/>
          </a:xfrm>
          <a:prstGeom prst="roundRect">
            <a:avLst/>
          </a:prstGeom>
          <a:solidFill>
            <a:schemeClr val="accent3">
              <a:lumMod val="20000"/>
              <a:lumOff val="80000"/>
            </a:schemeClr>
          </a:solidFill>
          <a:ln w="12700" cap="flat" cmpd="sng" algn="ctr">
            <a:solidFill>
              <a:srgbClr val="44546A"/>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51973" tIns="51973" rIns="51973" bIns="51973" numCol="1" spcCol="1270" anchor="ctr" anchorCtr="0">
            <a:noAutofit/>
          </a:bodyPr>
          <a:lstStyle/>
          <a:p>
            <a:pPr marL="0" lvl="0" indent="0" algn="ctr" defTabSz="1066800" rtl="1">
              <a:lnSpc>
                <a:spcPts val="2500"/>
              </a:lnSpc>
              <a:spcBef>
                <a:spcPct val="0"/>
              </a:spcBef>
              <a:spcAft>
                <a:spcPts val="0"/>
              </a:spcAft>
              <a:buFont typeface="+mj-lt"/>
              <a:buNone/>
            </a:pPr>
            <a:r>
              <a:rPr lang="ar-SA" sz="2400" b="0" kern="1200" dirty="0">
                <a:solidFill>
                  <a:srgbClr val="000000"/>
                </a:solidFill>
                <a:latin typeface="Dubai Light" panose="020B0303030403030204" pitchFamily="34" charset="-78"/>
                <a:ea typeface="+mn-ea"/>
                <a:cs typeface="Dubai Light" panose="020B0303030403030204" pitchFamily="34" charset="-78"/>
              </a:rPr>
              <a:t>ضبط الفروع المروية عن الأئمة وفهمها فهمًا دقيقًا مرتبطًا بأصولها.</a:t>
            </a:r>
            <a:endParaRPr lang="en-US" sz="2400" b="0" kern="1200" dirty="0">
              <a:solidFill>
                <a:srgbClr val="000000"/>
              </a:solidFill>
              <a:latin typeface="Dubai Light" panose="020B0303030403030204" pitchFamily="34" charset="-78"/>
              <a:ea typeface="+mn-ea"/>
              <a:cs typeface="Dubai Light" panose="020B0303030403030204" pitchFamily="34" charset="-78"/>
            </a:endParaRPr>
          </a:p>
        </p:txBody>
      </p:sp>
      <p:sp>
        <p:nvSpPr>
          <p:cNvPr id="33" name="مستطيل: زوايا مستديرة 32">
            <a:extLst>
              <a:ext uri="{FF2B5EF4-FFF2-40B4-BE49-F238E27FC236}">
                <a16:creationId xmlns:a16="http://schemas.microsoft.com/office/drawing/2014/main" xmlns="" id="{8781B998-81E0-4175-A9D1-FD604B9CBF37}"/>
              </a:ext>
            </a:extLst>
          </p:cNvPr>
          <p:cNvSpPr/>
          <p:nvPr/>
        </p:nvSpPr>
        <p:spPr>
          <a:xfrm>
            <a:off x="539552" y="4797152"/>
            <a:ext cx="2525705" cy="1109682"/>
          </a:xfrm>
          <a:prstGeom prst="roundRect">
            <a:avLst/>
          </a:prstGeom>
          <a:solidFill>
            <a:schemeClr val="accent3">
              <a:lumMod val="20000"/>
              <a:lumOff val="80000"/>
            </a:schemeClr>
          </a:solidFill>
          <a:ln w="12700" cap="flat" cmpd="sng" algn="ctr">
            <a:solidFill>
              <a:srgbClr val="44546A"/>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51973" tIns="51973" rIns="51973" bIns="51973" numCol="1" spcCol="1270" anchor="ctr" anchorCtr="0">
            <a:noAutofit/>
          </a:bodyPr>
          <a:lstStyle/>
          <a:p>
            <a:pPr marL="0" lvl="0" indent="0" algn="ctr" defTabSz="1066800" rtl="1">
              <a:lnSpc>
                <a:spcPts val="2500"/>
              </a:lnSpc>
              <a:spcBef>
                <a:spcPct val="0"/>
              </a:spcBef>
              <a:spcAft>
                <a:spcPts val="0"/>
              </a:spcAft>
              <a:buFont typeface="+mj-lt"/>
              <a:buNone/>
            </a:pPr>
            <a:r>
              <a:rPr lang="ar-SA" sz="2400" b="0" kern="1200" dirty="0">
                <a:solidFill>
                  <a:srgbClr val="000000"/>
                </a:solidFill>
                <a:latin typeface="Dubai Light" panose="020B0303030403030204" pitchFamily="34" charset="-78"/>
                <a:ea typeface="+mn-ea"/>
                <a:cs typeface="Dubai Light" panose="020B0303030403030204" pitchFamily="34" charset="-78"/>
              </a:rPr>
              <a:t>الوقوف على أسباب الخلاف بين الأئمة.</a:t>
            </a:r>
            <a:endParaRPr lang="en-US" sz="2400" b="0" kern="1200" dirty="0">
              <a:solidFill>
                <a:srgbClr val="000000"/>
              </a:solidFill>
              <a:latin typeface="Dubai Light" panose="020B0303030403030204" pitchFamily="34" charset="-78"/>
              <a:ea typeface="+mn-ea"/>
              <a:cs typeface="Dubai Light" panose="020B0303030403030204" pitchFamily="34" charset="-78"/>
            </a:endParaRPr>
          </a:p>
        </p:txBody>
      </p:sp>
      <p:pic>
        <p:nvPicPr>
          <p:cNvPr id="68" name="Picture 3">
            <a:hlinkClick r:id="rId2" action="ppaction://hlinksldjump"/>
            <a:extLst>
              <a:ext uri="{FF2B5EF4-FFF2-40B4-BE49-F238E27FC236}">
                <a16:creationId xmlns:a16="http://schemas.microsoft.com/office/drawing/2014/main" xmlns="" id="{99FFF3C5-F9AD-41A2-814D-DEFCE99A03DE}"/>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موصل: على شكل مرفق 14">
            <a:extLst>
              <a:ext uri="{FF2B5EF4-FFF2-40B4-BE49-F238E27FC236}">
                <a16:creationId xmlns:a16="http://schemas.microsoft.com/office/drawing/2014/main" xmlns="" id="{6522F86C-5765-46A3-87A4-EDE7119056EC}"/>
              </a:ext>
            </a:extLst>
          </p:cNvPr>
          <p:cNvCxnSpPr/>
          <p:nvPr/>
        </p:nvCxnSpPr>
        <p:spPr>
          <a:xfrm rot="16200000" flipH="1">
            <a:off x="-747854" y="2772190"/>
            <a:ext cx="2185383" cy="186634"/>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موصل: على شكل مرفق 18">
            <a:extLst>
              <a:ext uri="{FF2B5EF4-FFF2-40B4-BE49-F238E27FC236}">
                <a16:creationId xmlns:a16="http://schemas.microsoft.com/office/drawing/2014/main" xmlns="" id="{6A0F6922-6DE2-4855-BD2D-1E9DB8165FAF}"/>
              </a:ext>
            </a:extLst>
          </p:cNvPr>
          <p:cNvCxnSpPr/>
          <p:nvPr/>
        </p:nvCxnSpPr>
        <p:spPr>
          <a:xfrm rot="16200000" flipH="1">
            <a:off x="-1446774" y="3471110"/>
            <a:ext cx="3586220" cy="18963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51520" y="6396335"/>
            <a:ext cx="2736308" cy="461665"/>
          </a:xfrm>
          <a:prstGeom prst="rect">
            <a:avLst/>
          </a:prstGeom>
          <a:noFill/>
          <a:ln>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Tree>
    <p:extLst>
      <p:ext uri="{BB962C8B-B14F-4D97-AF65-F5344CB8AC3E}">
        <p14:creationId xmlns:p14="http://schemas.microsoft.com/office/powerpoint/2010/main" val="6702470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par>
                                <p:cTn id="13" presetID="10"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5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500"/>
                                        <p:tgtEl>
                                          <p:spTgt spid="1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500"/>
                                        <p:tgtEl>
                                          <p:spTgt spid="2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500"/>
                                        <p:tgtEl>
                                          <p:spTgt spid="3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500"/>
                                        <p:tgtEl>
                                          <p:spTgt spid="15"/>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fade">
                                      <p:cBhvr>
                                        <p:cTn id="62" dur="500"/>
                                        <p:tgtEl>
                                          <p:spTgt spid="3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fade">
                                      <p:cBhvr>
                                        <p:cTn id="67" dur="500"/>
                                        <p:tgtEl>
                                          <p:spTgt spid="19"/>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fade">
                                      <p:cBhvr>
                                        <p:cTn id="7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29" grpId="0" animBg="1"/>
      <p:bldP spid="30" grpId="0" animBg="1"/>
      <p:bldP spid="31" grpId="0" animBg="1"/>
      <p:bldP spid="3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12CB075-C510-41AD-AF72-C5B39C2DEA9E}"/>
              </a:ext>
            </a:extLst>
          </p:cNvPr>
          <p:cNvSpPr>
            <a:spLocks noGrp="1"/>
          </p:cNvSpPr>
          <p:nvPr>
            <p:ph type="title"/>
          </p:nvPr>
        </p:nvSpPr>
        <p:spPr/>
        <p:txBody>
          <a:bodyPr/>
          <a:lstStyle/>
          <a:p>
            <a:pPr algn="ctr"/>
            <a:r>
              <a:rPr lang="ar-SA" dirty="0"/>
              <a:t>ثانيًا: تخريج الأصول على الأصول</a:t>
            </a:r>
          </a:p>
        </p:txBody>
      </p:sp>
      <p:sp>
        <p:nvSpPr>
          <p:cNvPr id="22" name="شكل حر: شكل 21">
            <a:extLst>
              <a:ext uri="{FF2B5EF4-FFF2-40B4-BE49-F238E27FC236}">
                <a16:creationId xmlns:a16="http://schemas.microsoft.com/office/drawing/2014/main" xmlns="" id="{5921F63B-E0E5-4E12-A25E-83E2B883FF37}"/>
              </a:ext>
            </a:extLst>
          </p:cNvPr>
          <p:cNvSpPr/>
          <p:nvPr/>
        </p:nvSpPr>
        <p:spPr>
          <a:xfrm>
            <a:off x="3789151" y="653910"/>
            <a:ext cx="919665" cy="546918"/>
          </a:xfrm>
          <a:custGeom>
            <a:avLst/>
            <a:gdLst>
              <a:gd name="connsiteX0" fmla="*/ 0 w 1093836"/>
              <a:gd name="connsiteY0" fmla="*/ 91155 h 546918"/>
              <a:gd name="connsiteX1" fmla="*/ 91155 w 1093836"/>
              <a:gd name="connsiteY1" fmla="*/ 0 h 546918"/>
              <a:gd name="connsiteX2" fmla="*/ 1002681 w 1093836"/>
              <a:gd name="connsiteY2" fmla="*/ 0 h 546918"/>
              <a:gd name="connsiteX3" fmla="*/ 1093836 w 1093836"/>
              <a:gd name="connsiteY3" fmla="*/ 91155 h 546918"/>
              <a:gd name="connsiteX4" fmla="*/ 1093836 w 1093836"/>
              <a:gd name="connsiteY4" fmla="*/ 455763 h 546918"/>
              <a:gd name="connsiteX5" fmla="*/ 1002681 w 1093836"/>
              <a:gd name="connsiteY5" fmla="*/ 546918 h 546918"/>
              <a:gd name="connsiteX6" fmla="*/ 91155 w 1093836"/>
              <a:gd name="connsiteY6" fmla="*/ 546918 h 546918"/>
              <a:gd name="connsiteX7" fmla="*/ 0 w 1093836"/>
              <a:gd name="connsiteY7" fmla="*/ 455763 h 546918"/>
              <a:gd name="connsiteX8" fmla="*/ 0 w 1093836"/>
              <a:gd name="connsiteY8" fmla="*/ 91155 h 54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3836" h="546918">
                <a:moveTo>
                  <a:pt x="0" y="91155"/>
                </a:moveTo>
                <a:cubicBezTo>
                  <a:pt x="0" y="40811"/>
                  <a:pt x="40811" y="0"/>
                  <a:pt x="91155" y="0"/>
                </a:cubicBezTo>
                <a:lnTo>
                  <a:pt x="1002681" y="0"/>
                </a:lnTo>
                <a:cubicBezTo>
                  <a:pt x="1053025" y="0"/>
                  <a:pt x="1093836" y="40811"/>
                  <a:pt x="1093836" y="91155"/>
                </a:cubicBezTo>
                <a:lnTo>
                  <a:pt x="1093836" y="455763"/>
                </a:lnTo>
                <a:cubicBezTo>
                  <a:pt x="1093836" y="506107"/>
                  <a:pt x="1053025" y="546918"/>
                  <a:pt x="1002681" y="546918"/>
                </a:cubicBezTo>
                <a:lnTo>
                  <a:pt x="91155" y="546918"/>
                </a:lnTo>
                <a:cubicBezTo>
                  <a:pt x="40811" y="546918"/>
                  <a:pt x="0" y="506107"/>
                  <a:pt x="0" y="455763"/>
                </a:cubicBezTo>
                <a:lnTo>
                  <a:pt x="0" y="91155"/>
                </a:lnTo>
                <a:close/>
              </a:path>
            </a:pathLst>
          </a:custGeom>
          <a:no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41938" tIns="41938" rIns="41938" bIns="41938" numCol="1" spcCol="1270" anchor="ctr" anchorCtr="0">
            <a:noAutofit/>
          </a:bodyPr>
          <a:lstStyle/>
          <a:p>
            <a:pPr marL="0" lvl="0" indent="0" algn="ctr" defTabSz="1066800">
              <a:lnSpc>
                <a:spcPct val="90000"/>
              </a:lnSpc>
              <a:spcBef>
                <a:spcPct val="0"/>
              </a:spcBef>
              <a:spcAft>
                <a:spcPct val="35000"/>
              </a:spcAft>
              <a:buNone/>
            </a:pPr>
            <a:endParaRPr lang="en-US" sz="2400"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38" name="شكل حر: شكل 37">
            <a:extLst>
              <a:ext uri="{FF2B5EF4-FFF2-40B4-BE49-F238E27FC236}">
                <a16:creationId xmlns:a16="http://schemas.microsoft.com/office/drawing/2014/main" xmlns="" id="{C1134749-D918-42CA-B6E5-ACD31E1588E4}"/>
              </a:ext>
            </a:extLst>
          </p:cNvPr>
          <p:cNvSpPr/>
          <p:nvPr/>
        </p:nvSpPr>
        <p:spPr>
          <a:xfrm>
            <a:off x="6660232" y="1619737"/>
            <a:ext cx="2165408" cy="4457796"/>
          </a:xfrm>
          <a:custGeom>
            <a:avLst/>
            <a:gdLst>
              <a:gd name="connsiteX0" fmla="*/ 0 w 2266626"/>
              <a:gd name="connsiteY0" fmla="*/ 186949 h 1869493"/>
              <a:gd name="connsiteX1" fmla="*/ 186949 w 2266626"/>
              <a:gd name="connsiteY1" fmla="*/ 0 h 1869493"/>
              <a:gd name="connsiteX2" fmla="*/ 2079677 w 2266626"/>
              <a:gd name="connsiteY2" fmla="*/ 0 h 1869493"/>
              <a:gd name="connsiteX3" fmla="*/ 2266626 w 2266626"/>
              <a:gd name="connsiteY3" fmla="*/ 186949 h 1869493"/>
              <a:gd name="connsiteX4" fmla="*/ 2266626 w 2266626"/>
              <a:gd name="connsiteY4" fmla="*/ 1682544 h 1869493"/>
              <a:gd name="connsiteX5" fmla="*/ 2079677 w 2266626"/>
              <a:gd name="connsiteY5" fmla="*/ 1869493 h 1869493"/>
              <a:gd name="connsiteX6" fmla="*/ 186949 w 2266626"/>
              <a:gd name="connsiteY6" fmla="*/ 1869493 h 1869493"/>
              <a:gd name="connsiteX7" fmla="*/ 0 w 2266626"/>
              <a:gd name="connsiteY7" fmla="*/ 1682544 h 1869493"/>
              <a:gd name="connsiteX8" fmla="*/ 0 w 2266626"/>
              <a:gd name="connsiteY8" fmla="*/ 186949 h 1869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6626" h="1869493">
                <a:moveTo>
                  <a:pt x="0" y="186949"/>
                </a:moveTo>
                <a:cubicBezTo>
                  <a:pt x="0" y="83700"/>
                  <a:pt x="83700" y="0"/>
                  <a:pt x="186949" y="0"/>
                </a:cubicBezTo>
                <a:lnTo>
                  <a:pt x="2079677" y="0"/>
                </a:lnTo>
                <a:cubicBezTo>
                  <a:pt x="2182926" y="0"/>
                  <a:pt x="2266626" y="83700"/>
                  <a:pt x="2266626" y="186949"/>
                </a:cubicBezTo>
                <a:lnTo>
                  <a:pt x="2266626" y="1682544"/>
                </a:lnTo>
                <a:cubicBezTo>
                  <a:pt x="2266626" y="1785793"/>
                  <a:pt x="2182926" y="1869493"/>
                  <a:pt x="2079677" y="1869493"/>
                </a:cubicBezTo>
                <a:lnTo>
                  <a:pt x="186949" y="1869493"/>
                </a:lnTo>
                <a:cubicBezTo>
                  <a:pt x="83700" y="1869493"/>
                  <a:pt x="0" y="1785793"/>
                  <a:pt x="0" y="1682544"/>
                </a:cubicBezTo>
                <a:lnTo>
                  <a:pt x="0" y="186949"/>
                </a:lnTo>
                <a:close/>
              </a:path>
            </a:pathLst>
          </a:custGeom>
          <a:ln>
            <a:solidFill>
              <a:schemeClr val="tx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7792" tIns="508398" rIns="107792" bIns="107792" numCol="1" spcCol="1270" anchor="t" anchorCtr="0">
            <a:noAutofit/>
          </a:bodyPr>
          <a:lstStyle/>
          <a:p>
            <a:pPr marL="0" lvl="1" algn="ctr" defTabSz="1511300">
              <a:lnSpc>
                <a:spcPct val="150000"/>
              </a:lnSpc>
              <a:spcBef>
                <a:spcPct val="0"/>
              </a:spcBef>
            </a:pPr>
            <a:endParaRPr lang="ar-SA" sz="2000" b="1" dirty="0">
              <a:solidFill>
                <a:srgbClr val="000000"/>
              </a:solidFill>
              <a:latin typeface="Dubai Light" panose="020B0303030403030204" pitchFamily="34" charset="-78"/>
              <a:cs typeface="Dubai Light" panose="020B0303030403030204" pitchFamily="34" charset="-78"/>
            </a:endParaRPr>
          </a:p>
          <a:p>
            <a:pPr marL="0" lvl="1" algn="ctr" defTabSz="1511300">
              <a:lnSpc>
                <a:spcPct val="150000"/>
              </a:lnSpc>
              <a:spcBef>
                <a:spcPct val="0"/>
              </a:spcBef>
            </a:pPr>
            <a:r>
              <a:rPr lang="ar-SA" sz="3200" b="1" dirty="0">
                <a:solidFill>
                  <a:srgbClr val="000000"/>
                </a:solidFill>
                <a:latin typeface="Dubai Light" panose="020B0303030403030204" pitchFamily="34" charset="-78"/>
                <a:cs typeface="Dubai Light" panose="020B0303030403030204" pitchFamily="34" charset="-78"/>
              </a:rPr>
              <a:t>استنباط حكم قاعدة أصولية من حكم قاعدة أصولية أخرى.</a:t>
            </a:r>
          </a:p>
        </p:txBody>
      </p:sp>
      <p:sp>
        <p:nvSpPr>
          <p:cNvPr id="40" name="مستطيل: زوايا مستديرة 39">
            <a:extLst>
              <a:ext uri="{FF2B5EF4-FFF2-40B4-BE49-F238E27FC236}">
                <a16:creationId xmlns:a16="http://schemas.microsoft.com/office/drawing/2014/main" xmlns="" id="{7FEA4750-E352-49C9-B4BB-9A33DA773FF9}"/>
              </a:ext>
            </a:extLst>
          </p:cNvPr>
          <p:cNvSpPr/>
          <p:nvPr/>
        </p:nvSpPr>
        <p:spPr>
          <a:xfrm>
            <a:off x="6660232" y="1385646"/>
            <a:ext cx="2178448" cy="636140"/>
          </a:xfrm>
          <a:prstGeom prst="roundRect">
            <a:avLst/>
          </a:prstGeom>
          <a:solidFill>
            <a:srgbClr val="33CCFF"/>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857" tIns="71727" rIns="95857" bIns="71727" numCol="1" spcCol="1270" anchor="ctr" anchorCtr="0">
            <a:noAutofit/>
          </a:bodyPr>
          <a:lstStyle/>
          <a:p>
            <a:pPr algn="ctr" defTabSz="1689100">
              <a:lnSpc>
                <a:spcPct val="90000"/>
              </a:lnSpc>
              <a:spcBef>
                <a:spcPct val="0"/>
              </a:spcBef>
              <a:spcAft>
                <a:spcPct val="35000"/>
              </a:spcAft>
            </a:pPr>
            <a:r>
              <a:rPr lang="ar-SA" sz="3200" dirty="0">
                <a:solidFill>
                  <a:srgbClr val="000000"/>
                </a:solidFill>
                <a:latin typeface="Dubai" panose="020B0503030403030204" pitchFamily="34" charset="-78"/>
                <a:cs typeface="Dubai" panose="020B0503030403030204" pitchFamily="34" charset="-78"/>
              </a:rPr>
              <a:t>المقصود به</a:t>
            </a:r>
          </a:p>
        </p:txBody>
      </p:sp>
      <p:sp>
        <p:nvSpPr>
          <p:cNvPr id="42" name="شكل حر: شكل 41">
            <a:extLst>
              <a:ext uri="{FF2B5EF4-FFF2-40B4-BE49-F238E27FC236}">
                <a16:creationId xmlns:a16="http://schemas.microsoft.com/office/drawing/2014/main" xmlns="" id="{1B1EE7C7-9FF3-4F43-8E5B-47C39DE33125}"/>
              </a:ext>
            </a:extLst>
          </p:cNvPr>
          <p:cNvSpPr/>
          <p:nvPr/>
        </p:nvSpPr>
        <p:spPr>
          <a:xfrm>
            <a:off x="3131840" y="1591536"/>
            <a:ext cx="3240360" cy="4573768"/>
          </a:xfrm>
          <a:custGeom>
            <a:avLst/>
            <a:gdLst>
              <a:gd name="connsiteX0" fmla="*/ 0 w 2266626"/>
              <a:gd name="connsiteY0" fmla="*/ 186949 h 1869493"/>
              <a:gd name="connsiteX1" fmla="*/ 186949 w 2266626"/>
              <a:gd name="connsiteY1" fmla="*/ 0 h 1869493"/>
              <a:gd name="connsiteX2" fmla="*/ 2079677 w 2266626"/>
              <a:gd name="connsiteY2" fmla="*/ 0 h 1869493"/>
              <a:gd name="connsiteX3" fmla="*/ 2266626 w 2266626"/>
              <a:gd name="connsiteY3" fmla="*/ 186949 h 1869493"/>
              <a:gd name="connsiteX4" fmla="*/ 2266626 w 2266626"/>
              <a:gd name="connsiteY4" fmla="*/ 1682544 h 1869493"/>
              <a:gd name="connsiteX5" fmla="*/ 2079677 w 2266626"/>
              <a:gd name="connsiteY5" fmla="*/ 1869493 h 1869493"/>
              <a:gd name="connsiteX6" fmla="*/ 186949 w 2266626"/>
              <a:gd name="connsiteY6" fmla="*/ 1869493 h 1869493"/>
              <a:gd name="connsiteX7" fmla="*/ 0 w 2266626"/>
              <a:gd name="connsiteY7" fmla="*/ 1682544 h 1869493"/>
              <a:gd name="connsiteX8" fmla="*/ 0 w 2266626"/>
              <a:gd name="connsiteY8" fmla="*/ 186949 h 1869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6626" h="1869493">
                <a:moveTo>
                  <a:pt x="0" y="186949"/>
                </a:moveTo>
                <a:cubicBezTo>
                  <a:pt x="0" y="83700"/>
                  <a:pt x="83700" y="0"/>
                  <a:pt x="186949" y="0"/>
                </a:cubicBezTo>
                <a:lnTo>
                  <a:pt x="2079677" y="0"/>
                </a:lnTo>
                <a:cubicBezTo>
                  <a:pt x="2182926" y="0"/>
                  <a:pt x="2266626" y="83700"/>
                  <a:pt x="2266626" y="186949"/>
                </a:cubicBezTo>
                <a:lnTo>
                  <a:pt x="2266626" y="1682544"/>
                </a:lnTo>
                <a:cubicBezTo>
                  <a:pt x="2266626" y="1785793"/>
                  <a:pt x="2182926" y="1869493"/>
                  <a:pt x="2079677" y="1869493"/>
                </a:cubicBezTo>
                <a:lnTo>
                  <a:pt x="186949" y="1869493"/>
                </a:lnTo>
                <a:cubicBezTo>
                  <a:pt x="83700" y="1869493"/>
                  <a:pt x="0" y="1785793"/>
                  <a:pt x="0" y="1682544"/>
                </a:cubicBezTo>
                <a:lnTo>
                  <a:pt x="0" y="186949"/>
                </a:lnTo>
                <a:close/>
              </a:path>
            </a:pathLst>
          </a:custGeom>
          <a:ln>
            <a:solidFill>
              <a:schemeClr val="tx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7792" tIns="508398" rIns="107792" bIns="107792" numCol="1" spcCol="1270" anchor="t" anchorCtr="0">
            <a:noAutofit/>
          </a:bodyPr>
          <a:lstStyle/>
          <a:p>
            <a:pPr marL="0" lvl="1" algn="ctr" defTabSz="1511300">
              <a:spcBef>
                <a:spcPct val="0"/>
              </a:spcBef>
            </a:pPr>
            <a:r>
              <a:rPr lang="ar-SA" sz="2400" b="1" dirty="0">
                <a:solidFill>
                  <a:srgbClr val="000000"/>
                </a:solidFill>
                <a:latin typeface="Dubai Light" panose="020B0303030403030204" pitchFamily="34" charset="-78"/>
                <a:cs typeface="Dubai Light" panose="020B0303030403030204" pitchFamily="34" charset="-78"/>
              </a:rPr>
              <a:t>ما قاله الزركشي: (اختلفوا في أن النسخ هل هو تخصيص اللفظ بالزمن أم لا؟ </a:t>
            </a:r>
            <a:r>
              <a:rPr lang="ar-SA" sz="2400" b="1" u="sng" dirty="0">
                <a:solidFill>
                  <a:schemeClr val="bg2">
                    <a:lumMod val="50000"/>
                  </a:schemeClr>
                </a:solidFill>
                <a:latin typeface="Dubai Light" panose="020B0303030403030204" pitchFamily="34" charset="-78"/>
                <a:cs typeface="Dubai Light" panose="020B0303030403030204" pitchFamily="34" charset="-78"/>
              </a:rPr>
              <a:t>يبنى على أن الأمر يقتضي تكرار الفعل أم لا؟</a:t>
            </a:r>
            <a:r>
              <a:rPr lang="ar-SA" sz="2400" b="1" dirty="0">
                <a:solidFill>
                  <a:schemeClr val="bg2">
                    <a:lumMod val="50000"/>
                  </a:schemeClr>
                </a:solidFill>
                <a:latin typeface="Dubai Light" panose="020B0303030403030204" pitchFamily="34" charset="-78"/>
                <a:cs typeface="Dubai Light" panose="020B0303030403030204" pitchFamily="34" charset="-78"/>
              </a:rPr>
              <a:t> </a:t>
            </a:r>
            <a:r>
              <a:rPr lang="ar-SA" sz="2400" b="1" dirty="0">
                <a:solidFill>
                  <a:srgbClr val="000000"/>
                </a:solidFill>
                <a:latin typeface="Dubai Light" panose="020B0303030403030204" pitchFamily="34" charset="-78"/>
                <a:cs typeface="Dubai Light" panose="020B0303030403030204" pitchFamily="34" charset="-78"/>
              </a:rPr>
              <a:t>فإن قلنا: يقتضيه، كان تخصيصًا، وإن قلنا: لا، لم يصح أن يكون تخصيصًا؛ لأن اللفظ لا إشعار له بالزمن).</a:t>
            </a:r>
          </a:p>
          <a:p>
            <a:pPr marL="0" lvl="1" algn="ctr" defTabSz="1511300">
              <a:spcBef>
                <a:spcPct val="0"/>
              </a:spcBef>
            </a:pPr>
            <a:r>
              <a:rPr lang="ar-SA" sz="2400" b="1" dirty="0">
                <a:solidFill>
                  <a:schemeClr val="tx1"/>
                </a:solidFill>
                <a:latin typeface="Dubai Light" panose="020B0303030403030204" pitchFamily="34" charset="-78"/>
                <a:cs typeface="Dubai Light" panose="020B0303030403030204" pitchFamily="34" charset="-78"/>
              </a:rPr>
              <a:t>فالأصل الأول: </a:t>
            </a:r>
            <a:r>
              <a:rPr lang="ar-SA" sz="2400" b="1" dirty="0">
                <a:solidFill>
                  <a:srgbClr val="000000"/>
                </a:solidFill>
                <a:latin typeface="Dubai Light" panose="020B0303030403030204" pitchFamily="34" charset="-78"/>
                <a:cs typeface="Dubai Light" panose="020B0303030403030204" pitchFamily="34" charset="-78"/>
              </a:rPr>
              <a:t>المتعلق بالنسخ، </a:t>
            </a:r>
            <a:r>
              <a:rPr lang="ar-SA" sz="2400" b="1" dirty="0">
                <a:solidFill>
                  <a:schemeClr val="tx1"/>
                </a:solidFill>
                <a:latin typeface="Dubai Light" panose="020B0303030403030204" pitchFamily="34" charset="-78"/>
                <a:cs typeface="Dubai Light" panose="020B0303030403030204" pitchFamily="34" charset="-78"/>
              </a:rPr>
              <a:t>قد بني على الأصل الثاني: </a:t>
            </a:r>
            <a:r>
              <a:rPr lang="ar-SA" sz="2400" b="1" dirty="0">
                <a:solidFill>
                  <a:srgbClr val="000000"/>
                </a:solidFill>
                <a:latin typeface="Dubai Light" panose="020B0303030403030204" pitchFamily="34" charset="-78"/>
                <a:cs typeface="Dubai Light" panose="020B0303030403030204" pitchFamily="34" charset="-78"/>
              </a:rPr>
              <a:t>المتعلق بالأمر.</a:t>
            </a:r>
          </a:p>
        </p:txBody>
      </p:sp>
      <p:sp>
        <p:nvSpPr>
          <p:cNvPr id="43" name="مستطيل: زوايا مستديرة 42">
            <a:extLst>
              <a:ext uri="{FF2B5EF4-FFF2-40B4-BE49-F238E27FC236}">
                <a16:creationId xmlns:a16="http://schemas.microsoft.com/office/drawing/2014/main" xmlns="" id="{9BCAC824-F7B8-4D57-9AC2-17946C8AAA75}"/>
              </a:ext>
            </a:extLst>
          </p:cNvPr>
          <p:cNvSpPr/>
          <p:nvPr/>
        </p:nvSpPr>
        <p:spPr>
          <a:xfrm>
            <a:off x="3131840" y="1385647"/>
            <a:ext cx="3240360" cy="636817"/>
          </a:xfrm>
          <a:prstGeom prst="roundRect">
            <a:avLst/>
          </a:prstGeom>
          <a:solidFill>
            <a:srgbClr val="33CCFF"/>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857" tIns="71727" rIns="95857" bIns="71727" numCol="1" spcCol="1270" anchor="ctr" anchorCtr="0">
            <a:noAutofit/>
          </a:bodyPr>
          <a:lstStyle/>
          <a:p>
            <a:pPr algn="ctr" defTabSz="1689100">
              <a:lnSpc>
                <a:spcPct val="90000"/>
              </a:lnSpc>
              <a:spcBef>
                <a:spcPct val="0"/>
              </a:spcBef>
              <a:spcAft>
                <a:spcPct val="35000"/>
              </a:spcAft>
            </a:pPr>
            <a:r>
              <a:rPr lang="ar-SA" sz="3200" dirty="0">
                <a:solidFill>
                  <a:srgbClr val="000000"/>
                </a:solidFill>
                <a:latin typeface="Dubai" panose="020B0503030403030204" pitchFamily="34" charset="-78"/>
                <a:cs typeface="Dubai" panose="020B0503030403030204" pitchFamily="34" charset="-78"/>
              </a:rPr>
              <a:t>مثاله</a:t>
            </a:r>
          </a:p>
        </p:txBody>
      </p:sp>
      <p:sp>
        <p:nvSpPr>
          <p:cNvPr id="44" name="شكل حر: شكل 43">
            <a:extLst>
              <a:ext uri="{FF2B5EF4-FFF2-40B4-BE49-F238E27FC236}">
                <a16:creationId xmlns:a16="http://schemas.microsoft.com/office/drawing/2014/main" xmlns="" id="{98E441A2-5D68-4A89-A350-5112B208AA9B}"/>
              </a:ext>
            </a:extLst>
          </p:cNvPr>
          <p:cNvSpPr/>
          <p:nvPr/>
        </p:nvSpPr>
        <p:spPr>
          <a:xfrm>
            <a:off x="427732" y="1591536"/>
            <a:ext cx="2531780" cy="4457796"/>
          </a:xfrm>
          <a:custGeom>
            <a:avLst/>
            <a:gdLst>
              <a:gd name="connsiteX0" fmla="*/ 0 w 2266626"/>
              <a:gd name="connsiteY0" fmla="*/ 186949 h 1869493"/>
              <a:gd name="connsiteX1" fmla="*/ 186949 w 2266626"/>
              <a:gd name="connsiteY1" fmla="*/ 0 h 1869493"/>
              <a:gd name="connsiteX2" fmla="*/ 2079677 w 2266626"/>
              <a:gd name="connsiteY2" fmla="*/ 0 h 1869493"/>
              <a:gd name="connsiteX3" fmla="*/ 2266626 w 2266626"/>
              <a:gd name="connsiteY3" fmla="*/ 186949 h 1869493"/>
              <a:gd name="connsiteX4" fmla="*/ 2266626 w 2266626"/>
              <a:gd name="connsiteY4" fmla="*/ 1682544 h 1869493"/>
              <a:gd name="connsiteX5" fmla="*/ 2079677 w 2266626"/>
              <a:gd name="connsiteY5" fmla="*/ 1869493 h 1869493"/>
              <a:gd name="connsiteX6" fmla="*/ 186949 w 2266626"/>
              <a:gd name="connsiteY6" fmla="*/ 1869493 h 1869493"/>
              <a:gd name="connsiteX7" fmla="*/ 0 w 2266626"/>
              <a:gd name="connsiteY7" fmla="*/ 1682544 h 1869493"/>
              <a:gd name="connsiteX8" fmla="*/ 0 w 2266626"/>
              <a:gd name="connsiteY8" fmla="*/ 186949 h 1869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6626" h="1869493">
                <a:moveTo>
                  <a:pt x="0" y="186949"/>
                </a:moveTo>
                <a:cubicBezTo>
                  <a:pt x="0" y="83700"/>
                  <a:pt x="83700" y="0"/>
                  <a:pt x="186949" y="0"/>
                </a:cubicBezTo>
                <a:lnTo>
                  <a:pt x="2079677" y="0"/>
                </a:lnTo>
                <a:cubicBezTo>
                  <a:pt x="2182926" y="0"/>
                  <a:pt x="2266626" y="83700"/>
                  <a:pt x="2266626" y="186949"/>
                </a:cubicBezTo>
                <a:lnTo>
                  <a:pt x="2266626" y="1682544"/>
                </a:lnTo>
                <a:cubicBezTo>
                  <a:pt x="2266626" y="1785793"/>
                  <a:pt x="2182926" y="1869493"/>
                  <a:pt x="2079677" y="1869493"/>
                </a:cubicBezTo>
                <a:lnTo>
                  <a:pt x="186949" y="1869493"/>
                </a:lnTo>
                <a:cubicBezTo>
                  <a:pt x="83700" y="1869493"/>
                  <a:pt x="0" y="1785793"/>
                  <a:pt x="0" y="1682544"/>
                </a:cubicBezTo>
                <a:lnTo>
                  <a:pt x="0" y="186949"/>
                </a:lnTo>
                <a:close/>
              </a:path>
            </a:pathLst>
          </a:custGeom>
          <a:ln>
            <a:solidFill>
              <a:schemeClr val="tx1"/>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7792" tIns="508398" rIns="107792" bIns="107792" numCol="1" spcCol="1270" anchor="t" anchorCtr="0">
            <a:noAutofit/>
          </a:bodyPr>
          <a:lstStyle/>
          <a:p>
            <a:pPr marL="0" lvl="1" algn="ctr" defTabSz="1511300">
              <a:lnSpc>
                <a:spcPct val="150000"/>
              </a:lnSpc>
              <a:spcBef>
                <a:spcPct val="0"/>
              </a:spcBef>
            </a:pPr>
            <a:endParaRPr lang="ar-SA" sz="2400" b="1" dirty="0">
              <a:solidFill>
                <a:srgbClr val="000000"/>
              </a:solidFill>
              <a:latin typeface="Dubai Light" panose="020B0303030403030204" pitchFamily="34" charset="-78"/>
              <a:cs typeface="Dubai Light" panose="020B0303030403030204" pitchFamily="34" charset="-78"/>
            </a:endParaRPr>
          </a:p>
          <a:p>
            <a:pPr marL="0" lvl="1" algn="ctr" defTabSz="1511300">
              <a:lnSpc>
                <a:spcPct val="150000"/>
              </a:lnSpc>
              <a:spcBef>
                <a:spcPct val="0"/>
              </a:spcBef>
            </a:pPr>
            <a:r>
              <a:rPr lang="ar-SA" sz="3200" b="1" dirty="0">
                <a:solidFill>
                  <a:srgbClr val="000000"/>
                </a:solidFill>
                <a:latin typeface="Dubai Light" panose="020B0303030403030204" pitchFamily="34" charset="-78"/>
                <a:cs typeface="Dubai Light" panose="020B0303030403030204" pitchFamily="34" charset="-78"/>
              </a:rPr>
              <a:t>الإمام الزركشي في كتابه:</a:t>
            </a:r>
          </a:p>
          <a:p>
            <a:pPr marL="0" lvl="1" algn="ctr" defTabSz="1511300">
              <a:lnSpc>
                <a:spcPct val="150000"/>
              </a:lnSpc>
              <a:spcBef>
                <a:spcPct val="0"/>
              </a:spcBef>
            </a:pPr>
            <a:r>
              <a:rPr lang="ar-SA" sz="3200" b="1" dirty="0">
                <a:solidFill>
                  <a:schemeClr val="bg2">
                    <a:lumMod val="50000"/>
                  </a:schemeClr>
                </a:solidFill>
                <a:latin typeface="Dubai Light" panose="020B0303030403030204" pitchFamily="34" charset="-78"/>
                <a:cs typeface="Dubai Light" panose="020B0303030403030204" pitchFamily="34" charset="-78"/>
              </a:rPr>
              <a:t>(</a:t>
            </a:r>
            <a:r>
              <a:rPr lang="ar-SA" sz="3200" b="1" dirty="0">
                <a:solidFill>
                  <a:schemeClr val="bg2">
                    <a:lumMod val="50000"/>
                  </a:schemeClr>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سلاسل الذهب</a:t>
            </a:r>
            <a:r>
              <a:rPr lang="ar-SA" sz="3200" b="1" dirty="0">
                <a:solidFill>
                  <a:schemeClr val="bg2">
                    <a:lumMod val="50000"/>
                  </a:schemeClr>
                </a:solidFill>
                <a:latin typeface="Dubai Light" panose="020B0303030403030204" pitchFamily="34" charset="-78"/>
                <a:cs typeface="Dubai Light" panose="020B0303030403030204" pitchFamily="34" charset="-78"/>
              </a:rPr>
              <a:t>).</a:t>
            </a:r>
          </a:p>
        </p:txBody>
      </p:sp>
      <p:sp>
        <p:nvSpPr>
          <p:cNvPr id="45" name="مستطيل: زوايا مستديرة 44">
            <a:extLst>
              <a:ext uri="{FF2B5EF4-FFF2-40B4-BE49-F238E27FC236}">
                <a16:creationId xmlns:a16="http://schemas.microsoft.com/office/drawing/2014/main" xmlns="" id="{921232E0-030E-43E9-8C2E-8018E6CEB406}"/>
              </a:ext>
            </a:extLst>
          </p:cNvPr>
          <p:cNvSpPr/>
          <p:nvPr/>
        </p:nvSpPr>
        <p:spPr>
          <a:xfrm>
            <a:off x="415075" y="1385646"/>
            <a:ext cx="2531780" cy="636140"/>
          </a:xfrm>
          <a:prstGeom prst="roundRect">
            <a:avLst/>
          </a:prstGeom>
          <a:solidFill>
            <a:srgbClr val="33CCFF"/>
          </a:solidFill>
          <a:ln>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857" tIns="71727" rIns="95857" bIns="71727" numCol="1" spcCol="1270" anchor="ctr" anchorCtr="0">
            <a:noAutofit/>
          </a:bodyPr>
          <a:lstStyle/>
          <a:p>
            <a:pPr algn="ctr" defTabSz="1689100">
              <a:lnSpc>
                <a:spcPct val="90000"/>
              </a:lnSpc>
              <a:spcBef>
                <a:spcPct val="0"/>
              </a:spcBef>
              <a:spcAft>
                <a:spcPct val="35000"/>
              </a:spcAft>
            </a:pPr>
            <a:r>
              <a:rPr lang="ar-SA" sz="3200" dirty="0">
                <a:solidFill>
                  <a:srgbClr val="000000"/>
                </a:solidFill>
                <a:latin typeface="Dubai" panose="020B0503030403030204" pitchFamily="34" charset="-78"/>
                <a:cs typeface="Dubai" panose="020B0503030403030204" pitchFamily="34" charset="-78"/>
              </a:rPr>
              <a:t>ممن برع فيه</a:t>
            </a:r>
          </a:p>
        </p:txBody>
      </p:sp>
      <p:pic>
        <p:nvPicPr>
          <p:cNvPr id="46" name="Picture 3">
            <a:hlinkClick r:id="rId2" action="ppaction://hlinksldjump"/>
            <a:extLst>
              <a:ext uri="{FF2B5EF4-FFF2-40B4-BE49-F238E27FC236}">
                <a16:creationId xmlns:a16="http://schemas.microsoft.com/office/drawing/2014/main" xmlns="" id="{6D7DD43D-6CAE-4203-921C-16AB0E256300}"/>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251520" y="6396335"/>
            <a:ext cx="2232251" cy="461665"/>
          </a:xfrm>
          <a:prstGeom prst="rect">
            <a:avLst/>
          </a:prstGeom>
          <a:noFill/>
          <a:ln>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Tree>
    <p:extLst>
      <p:ext uri="{BB962C8B-B14F-4D97-AF65-F5344CB8AC3E}">
        <p14:creationId xmlns:p14="http://schemas.microsoft.com/office/powerpoint/2010/main" val="12383173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fade">
                                      <p:cBhvr>
                                        <p:cTn id="15" dur="500"/>
                                        <p:tgtEl>
                                          <p:spTgt spid="4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500"/>
                                        <p:tgtEl>
                                          <p:spTgt spid="4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fade">
                                      <p:cBhvr>
                                        <p:cTn id="23" dur="500"/>
                                        <p:tgtEl>
                                          <p:spTgt spid="4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fade">
                                      <p:cBhvr>
                                        <p:cTn id="26"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0" grpId="0" animBg="1"/>
      <p:bldP spid="42" grpId="0" animBg="1"/>
      <p:bldP spid="43" grpId="0" animBg="1"/>
      <p:bldP spid="44" grpId="0" animBg="1"/>
      <p:bldP spid="4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12CB075-C510-41AD-AF72-C5B39C2DEA9E}"/>
              </a:ext>
            </a:extLst>
          </p:cNvPr>
          <p:cNvSpPr>
            <a:spLocks noGrp="1"/>
          </p:cNvSpPr>
          <p:nvPr>
            <p:ph type="title"/>
          </p:nvPr>
        </p:nvSpPr>
        <p:spPr/>
        <p:txBody>
          <a:bodyPr/>
          <a:lstStyle/>
          <a:p>
            <a:pPr algn="ctr"/>
            <a:r>
              <a:rPr lang="ar-SA" dirty="0"/>
              <a:t>ثالثًا: تخريج الفروع من الفروع</a:t>
            </a:r>
          </a:p>
        </p:txBody>
      </p:sp>
      <p:sp>
        <p:nvSpPr>
          <p:cNvPr id="16" name="شكل حر: شكل 15">
            <a:extLst>
              <a:ext uri="{FF2B5EF4-FFF2-40B4-BE49-F238E27FC236}">
                <a16:creationId xmlns:a16="http://schemas.microsoft.com/office/drawing/2014/main" xmlns="" id="{BF9E84DA-9270-45D6-BC92-2D74FAF64385}"/>
              </a:ext>
            </a:extLst>
          </p:cNvPr>
          <p:cNvSpPr/>
          <p:nvPr/>
        </p:nvSpPr>
        <p:spPr>
          <a:xfrm>
            <a:off x="4618340" y="1895070"/>
            <a:ext cx="76880" cy="229705"/>
          </a:xfrm>
          <a:custGeom>
            <a:avLst/>
            <a:gdLst/>
            <a:ahLst/>
            <a:cxnLst/>
            <a:rect l="0" t="0" r="0" b="0"/>
            <a:pathLst>
              <a:path>
                <a:moveTo>
                  <a:pt x="45720" y="0"/>
                </a:moveTo>
                <a:lnTo>
                  <a:pt x="45720" y="229705"/>
                </a:lnTo>
              </a:path>
            </a:pathLst>
          </a:custGeom>
          <a:noFill/>
          <a:ln>
            <a:solidFill>
              <a:schemeClr val="tx2"/>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0" name="شكل حر: شكل 19">
            <a:extLst>
              <a:ext uri="{FF2B5EF4-FFF2-40B4-BE49-F238E27FC236}">
                <a16:creationId xmlns:a16="http://schemas.microsoft.com/office/drawing/2014/main" xmlns="" id="{9614961D-6ED6-4C07-A47B-569D8BAE1FE1}"/>
              </a:ext>
            </a:extLst>
          </p:cNvPr>
          <p:cNvSpPr/>
          <p:nvPr/>
        </p:nvSpPr>
        <p:spPr>
          <a:xfrm>
            <a:off x="7740352" y="1844824"/>
            <a:ext cx="76880" cy="229705"/>
          </a:xfrm>
          <a:custGeom>
            <a:avLst/>
            <a:gdLst/>
            <a:ahLst/>
            <a:cxnLst/>
            <a:rect l="0" t="0" r="0" b="0"/>
            <a:pathLst>
              <a:path>
                <a:moveTo>
                  <a:pt x="45720" y="0"/>
                </a:moveTo>
                <a:lnTo>
                  <a:pt x="45720" y="229705"/>
                </a:lnTo>
              </a:path>
            </a:pathLst>
          </a:custGeom>
          <a:noFill/>
          <a:ln>
            <a:solidFill>
              <a:schemeClr val="tx2"/>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3" name="شكل حر: شكل 22">
            <a:extLst>
              <a:ext uri="{FF2B5EF4-FFF2-40B4-BE49-F238E27FC236}">
                <a16:creationId xmlns:a16="http://schemas.microsoft.com/office/drawing/2014/main" xmlns="" id="{FDCB239B-8D10-407E-88E0-A2A05132B07A}"/>
              </a:ext>
            </a:extLst>
          </p:cNvPr>
          <p:cNvSpPr/>
          <p:nvPr/>
        </p:nvSpPr>
        <p:spPr>
          <a:xfrm>
            <a:off x="6948264" y="1268760"/>
            <a:ext cx="1440160" cy="576064"/>
          </a:xfrm>
          <a:custGeom>
            <a:avLst/>
            <a:gdLst>
              <a:gd name="connsiteX0" fmla="*/ 0 w 1479862"/>
              <a:gd name="connsiteY0" fmla="*/ 74385 h 446301"/>
              <a:gd name="connsiteX1" fmla="*/ 74385 w 1479862"/>
              <a:gd name="connsiteY1" fmla="*/ 0 h 446301"/>
              <a:gd name="connsiteX2" fmla="*/ 1405477 w 1479862"/>
              <a:gd name="connsiteY2" fmla="*/ 0 h 446301"/>
              <a:gd name="connsiteX3" fmla="*/ 1479862 w 1479862"/>
              <a:gd name="connsiteY3" fmla="*/ 74385 h 446301"/>
              <a:gd name="connsiteX4" fmla="*/ 1479862 w 1479862"/>
              <a:gd name="connsiteY4" fmla="*/ 371916 h 446301"/>
              <a:gd name="connsiteX5" fmla="*/ 1405477 w 1479862"/>
              <a:gd name="connsiteY5" fmla="*/ 446301 h 446301"/>
              <a:gd name="connsiteX6" fmla="*/ 74385 w 1479862"/>
              <a:gd name="connsiteY6" fmla="*/ 446301 h 446301"/>
              <a:gd name="connsiteX7" fmla="*/ 0 w 1479862"/>
              <a:gd name="connsiteY7" fmla="*/ 371916 h 446301"/>
              <a:gd name="connsiteX8" fmla="*/ 0 w 1479862"/>
              <a:gd name="connsiteY8" fmla="*/ 74385 h 446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9862" h="446301">
                <a:moveTo>
                  <a:pt x="0" y="74385"/>
                </a:moveTo>
                <a:cubicBezTo>
                  <a:pt x="0" y="33303"/>
                  <a:pt x="33303" y="0"/>
                  <a:pt x="74385" y="0"/>
                </a:cubicBezTo>
                <a:lnTo>
                  <a:pt x="1405477" y="0"/>
                </a:lnTo>
                <a:cubicBezTo>
                  <a:pt x="1446559" y="0"/>
                  <a:pt x="1479862" y="33303"/>
                  <a:pt x="1479862" y="74385"/>
                </a:cubicBezTo>
                <a:lnTo>
                  <a:pt x="1479862" y="371916"/>
                </a:lnTo>
                <a:cubicBezTo>
                  <a:pt x="1479862" y="412998"/>
                  <a:pt x="1446559" y="446301"/>
                  <a:pt x="1405477" y="446301"/>
                </a:cubicBezTo>
                <a:lnTo>
                  <a:pt x="74385" y="446301"/>
                </a:lnTo>
                <a:cubicBezTo>
                  <a:pt x="33303" y="446301"/>
                  <a:pt x="0" y="412998"/>
                  <a:pt x="0" y="371916"/>
                </a:cubicBezTo>
                <a:lnTo>
                  <a:pt x="0" y="74385"/>
                </a:lnTo>
                <a:close/>
              </a:path>
            </a:pathLst>
          </a:custGeom>
          <a:solidFill>
            <a:schemeClr val="accent1">
              <a:lumMod val="20000"/>
              <a:lumOff val="80000"/>
            </a:schemeClr>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7027" tIns="37027" rIns="37027" bIns="37027" numCol="1" spcCol="1270" anchor="ctr" anchorCtr="0">
            <a:noAutofit/>
          </a:bodyPr>
          <a:lstStyle/>
          <a:p>
            <a:pPr marL="0" lvl="0" indent="0" algn="ctr" defTabSz="1066800">
              <a:lnSpc>
                <a:spcPct val="90000"/>
              </a:lnSpc>
              <a:spcBef>
                <a:spcPct val="0"/>
              </a:spcBef>
              <a:spcAft>
                <a:spcPct val="35000"/>
              </a:spcAft>
              <a:buNone/>
            </a:pPr>
            <a:r>
              <a:rPr lang="ar-SA"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المقصود به</a:t>
            </a:r>
            <a:endParaRPr lang="en-US"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endParaRPr>
          </a:p>
        </p:txBody>
      </p:sp>
      <p:sp>
        <p:nvSpPr>
          <p:cNvPr id="24" name="شكل حر: شكل 23">
            <a:extLst>
              <a:ext uri="{FF2B5EF4-FFF2-40B4-BE49-F238E27FC236}">
                <a16:creationId xmlns:a16="http://schemas.microsoft.com/office/drawing/2014/main" xmlns="" id="{7B0CB14E-DB23-4F1E-A602-3A6AE1E9BCDB}"/>
              </a:ext>
            </a:extLst>
          </p:cNvPr>
          <p:cNvSpPr/>
          <p:nvPr/>
        </p:nvSpPr>
        <p:spPr>
          <a:xfrm>
            <a:off x="6516216" y="2132856"/>
            <a:ext cx="2418091" cy="4100946"/>
          </a:xfrm>
          <a:custGeom>
            <a:avLst/>
            <a:gdLst>
              <a:gd name="connsiteX0" fmla="*/ 0 w 1622476"/>
              <a:gd name="connsiteY0" fmla="*/ 270418 h 2161108"/>
              <a:gd name="connsiteX1" fmla="*/ 270418 w 1622476"/>
              <a:gd name="connsiteY1" fmla="*/ 0 h 2161108"/>
              <a:gd name="connsiteX2" fmla="*/ 1352058 w 1622476"/>
              <a:gd name="connsiteY2" fmla="*/ 0 h 2161108"/>
              <a:gd name="connsiteX3" fmla="*/ 1622476 w 1622476"/>
              <a:gd name="connsiteY3" fmla="*/ 270418 h 2161108"/>
              <a:gd name="connsiteX4" fmla="*/ 1622476 w 1622476"/>
              <a:gd name="connsiteY4" fmla="*/ 1890690 h 2161108"/>
              <a:gd name="connsiteX5" fmla="*/ 1352058 w 1622476"/>
              <a:gd name="connsiteY5" fmla="*/ 2161108 h 2161108"/>
              <a:gd name="connsiteX6" fmla="*/ 270418 w 1622476"/>
              <a:gd name="connsiteY6" fmla="*/ 2161108 h 2161108"/>
              <a:gd name="connsiteX7" fmla="*/ 0 w 1622476"/>
              <a:gd name="connsiteY7" fmla="*/ 1890690 h 2161108"/>
              <a:gd name="connsiteX8" fmla="*/ 0 w 1622476"/>
              <a:gd name="connsiteY8" fmla="*/ 270418 h 2161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2476" h="2161108">
                <a:moveTo>
                  <a:pt x="0" y="270418"/>
                </a:moveTo>
                <a:cubicBezTo>
                  <a:pt x="0" y="121070"/>
                  <a:pt x="121070" y="0"/>
                  <a:pt x="270418" y="0"/>
                </a:cubicBezTo>
                <a:lnTo>
                  <a:pt x="1352058" y="0"/>
                </a:lnTo>
                <a:cubicBezTo>
                  <a:pt x="1501406" y="0"/>
                  <a:pt x="1622476" y="121070"/>
                  <a:pt x="1622476" y="270418"/>
                </a:cubicBezTo>
                <a:lnTo>
                  <a:pt x="1622476" y="1890690"/>
                </a:lnTo>
                <a:cubicBezTo>
                  <a:pt x="1622476" y="2040038"/>
                  <a:pt x="1501406" y="2161108"/>
                  <a:pt x="1352058" y="2161108"/>
                </a:cubicBezTo>
                <a:lnTo>
                  <a:pt x="270418" y="2161108"/>
                </a:lnTo>
                <a:cubicBezTo>
                  <a:pt x="121070" y="2161108"/>
                  <a:pt x="0" y="2040038"/>
                  <a:pt x="0" y="1890690"/>
                </a:cubicBezTo>
                <a:lnTo>
                  <a:pt x="0" y="270418"/>
                </a:lnTo>
                <a:close/>
              </a:path>
            </a:pathLst>
          </a:custGeom>
          <a:solidFill>
            <a:schemeClr val="accent3">
              <a:lumMod val="20000"/>
              <a:lumOff val="80000"/>
            </a:schemeClr>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4443" tIns="94443" rIns="94443" bIns="94443" numCol="1" spcCol="1270" anchor="ctr" anchorCtr="0">
            <a:noAutofit/>
          </a:bodyPr>
          <a:lstStyle/>
          <a:p>
            <a:pPr lvl="0" algn="ctr" defTabSz="1066800">
              <a:spcBef>
                <a:spcPct val="0"/>
              </a:spcBef>
            </a:pPr>
            <a:r>
              <a:rPr lang="ar-SA" sz="2700" dirty="0">
                <a:solidFill>
                  <a:schemeClr val="bg2">
                    <a:lumMod val="10000"/>
                  </a:schemeClr>
                </a:solidFill>
                <a:latin typeface="Dubai Light" panose="020B0303030403030204" pitchFamily="34" charset="-78"/>
                <a:cs typeface="Dubai Light" panose="020B0303030403030204" pitchFamily="34" charset="-78"/>
              </a:rPr>
              <a:t>استخراج أحكام الفروع الفقهية –</a:t>
            </a:r>
            <a:r>
              <a:rPr lang="ar-SA" sz="2700" dirty="0">
                <a:solidFill>
                  <a:schemeClr val="bg2">
                    <a:lumMod val="10000"/>
                  </a:schemeClr>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مما ليس فيه نص عن الإمام</a:t>
            </a:r>
            <a:r>
              <a:rPr lang="ar-SA" sz="2700" dirty="0">
                <a:solidFill>
                  <a:schemeClr val="bg2">
                    <a:lumMod val="10000"/>
                  </a:schemeClr>
                </a:solidFill>
                <a:latin typeface="Dubai Light" panose="020B0303030403030204" pitchFamily="34" charset="-78"/>
                <a:cs typeface="Dubai Light" panose="020B0303030403030204" pitchFamily="34" charset="-78"/>
              </a:rPr>
              <a:t>- من خلال فروع أخرى وجد فيها نص دال على حكمها.</a:t>
            </a:r>
          </a:p>
          <a:p>
            <a:pPr lvl="0" algn="ctr" defTabSz="1066800">
              <a:spcBef>
                <a:spcPct val="0"/>
              </a:spcBef>
            </a:pPr>
            <a:r>
              <a:rPr lang="ar-SA" sz="27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وهو ما يسمى بالوجه أو الاحتمال في المذهب الحنبلي.</a:t>
            </a:r>
          </a:p>
        </p:txBody>
      </p:sp>
      <p:sp>
        <p:nvSpPr>
          <p:cNvPr id="27" name="شكل حر: شكل 26">
            <a:extLst>
              <a:ext uri="{FF2B5EF4-FFF2-40B4-BE49-F238E27FC236}">
                <a16:creationId xmlns:a16="http://schemas.microsoft.com/office/drawing/2014/main" xmlns="" id="{C316B298-27DE-4CB8-B081-2B81E4019B65}"/>
              </a:ext>
            </a:extLst>
          </p:cNvPr>
          <p:cNvSpPr/>
          <p:nvPr/>
        </p:nvSpPr>
        <p:spPr>
          <a:xfrm>
            <a:off x="3995936" y="1340768"/>
            <a:ext cx="1283585" cy="446301"/>
          </a:xfrm>
          <a:custGeom>
            <a:avLst/>
            <a:gdLst>
              <a:gd name="connsiteX0" fmla="*/ 0 w 1479862"/>
              <a:gd name="connsiteY0" fmla="*/ 74385 h 446301"/>
              <a:gd name="connsiteX1" fmla="*/ 74385 w 1479862"/>
              <a:gd name="connsiteY1" fmla="*/ 0 h 446301"/>
              <a:gd name="connsiteX2" fmla="*/ 1405477 w 1479862"/>
              <a:gd name="connsiteY2" fmla="*/ 0 h 446301"/>
              <a:gd name="connsiteX3" fmla="*/ 1479862 w 1479862"/>
              <a:gd name="connsiteY3" fmla="*/ 74385 h 446301"/>
              <a:gd name="connsiteX4" fmla="*/ 1479862 w 1479862"/>
              <a:gd name="connsiteY4" fmla="*/ 371916 h 446301"/>
              <a:gd name="connsiteX5" fmla="*/ 1405477 w 1479862"/>
              <a:gd name="connsiteY5" fmla="*/ 446301 h 446301"/>
              <a:gd name="connsiteX6" fmla="*/ 74385 w 1479862"/>
              <a:gd name="connsiteY6" fmla="*/ 446301 h 446301"/>
              <a:gd name="connsiteX7" fmla="*/ 0 w 1479862"/>
              <a:gd name="connsiteY7" fmla="*/ 371916 h 446301"/>
              <a:gd name="connsiteX8" fmla="*/ 0 w 1479862"/>
              <a:gd name="connsiteY8" fmla="*/ 74385 h 446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9862" h="446301">
                <a:moveTo>
                  <a:pt x="0" y="74385"/>
                </a:moveTo>
                <a:cubicBezTo>
                  <a:pt x="0" y="33303"/>
                  <a:pt x="33303" y="0"/>
                  <a:pt x="74385" y="0"/>
                </a:cubicBezTo>
                <a:lnTo>
                  <a:pt x="1405477" y="0"/>
                </a:lnTo>
                <a:cubicBezTo>
                  <a:pt x="1446559" y="0"/>
                  <a:pt x="1479862" y="33303"/>
                  <a:pt x="1479862" y="74385"/>
                </a:cubicBezTo>
                <a:lnTo>
                  <a:pt x="1479862" y="371916"/>
                </a:lnTo>
                <a:cubicBezTo>
                  <a:pt x="1479862" y="412998"/>
                  <a:pt x="1446559" y="446301"/>
                  <a:pt x="1405477" y="446301"/>
                </a:cubicBezTo>
                <a:lnTo>
                  <a:pt x="74385" y="446301"/>
                </a:lnTo>
                <a:cubicBezTo>
                  <a:pt x="33303" y="446301"/>
                  <a:pt x="0" y="412998"/>
                  <a:pt x="0" y="371916"/>
                </a:cubicBezTo>
                <a:lnTo>
                  <a:pt x="0" y="74385"/>
                </a:lnTo>
                <a:close/>
              </a:path>
            </a:pathLst>
          </a:custGeom>
          <a:solidFill>
            <a:schemeClr val="accent1">
              <a:lumMod val="20000"/>
              <a:lumOff val="80000"/>
            </a:schemeClr>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7027" tIns="37027" rIns="37027" bIns="37027" numCol="1" spcCol="1270" anchor="ctr" anchorCtr="0">
            <a:noAutofit/>
          </a:bodyPr>
          <a:lstStyle/>
          <a:p>
            <a:pPr marL="0" lvl="0" indent="0" algn="ctr" defTabSz="1066800">
              <a:lnSpc>
                <a:spcPct val="90000"/>
              </a:lnSpc>
              <a:spcBef>
                <a:spcPct val="0"/>
              </a:spcBef>
              <a:spcAft>
                <a:spcPct val="35000"/>
              </a:spcAft>
              <a:buNone/>
            </a:pPr>
            <a:r>
              <a:rPr lang="ar-SA"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مثاله</a:t>
            </a:r>
            <a:endParaRPr lang="en-US"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endParaRPr>
          </a:p>
        </p:txBody>
      </p:sp>
      <p:sp>
        <p:nvSpPr>
          <p:cNvPr id="28" name="شكل حر: شكل 27">
            <a:extLst>
              <a:ext uri="{FF2B5EF4-FFF2-40B4-BE49-F238E27FC236}">
                <a16:creationId xmlns:a16="http://schemas.microsoft.com/office/drawing/2014/main" xmlns="" id="{458A1F78-96DA-4FF0-AAB0-A022A9B56A8C}"/>
              </a:ext>
            </a:extLst>
          </p:cNvPr>
          <p:cNvSpPr/>
          <p:nvPr/>
        </p:nvSpPr>
        <p:spPr>
          <a:xfrm>
            <a:off x="3419872" y="2124774"/>
            <a:ext cx="2808312" cy="3980752"/>
          </a:xfrm>
          <a:custGeom>
            <a:avLst/>
            <a:gdLst>
              <a:gd name="connsiteX0" fmla="*/ 0 w 2186294"/>
              <a:gd name="connsiteY0" fmla="*/ 364390 h 2774625"/>
              <a:gd name="connsiteX1" fmla="*/ 364390 w 2186294"/>
              <a:gd name="connsiteY1" fmla="*/ 0 h 2774625"/>
              <a:gd name="connsiteX2" fmla="*/ 1821904 w 2186294"/>
              <a:gd name="connsiteY2" fmla="*/ 0 h 2774625"/>
              <a:gd name="connsiteX3" fmla="*/ 2186294 w 2186294"/>
              <a:gd name="connsiteY3" fmla="*/ 364390 h 2774625"/>
              <a:gd name="connsiteX4" fmla="*/ 2186294 w 2186294"/>
              <a:gd name="connsiteY4" fmla="*/ 2410235 h 2774625"/>
              <a:gd name="connsiteX5" fmla="*/ 1821904 w 2186294"/>
              <a:gd name="connsiteY5" fmla="*/ 2774625 h 2774625"/>
              <a:gd name="connsiteX6" fmla="*/ 364390 w 2186294"/>
              <a:gd name="connsiteY6" fmla="*/ 2774625 h 2774625"/>
              <a:gd name="connsiteX7" fmla="*/ 0 w 2186294"/>
              <a:gd name="connsiteY7" fmla="*/ 2410235 h 2774625"/>
              <a:gd name="connsiteX8" fmla="*/ 0 w 2186294"/>
              <a:gd name="connsiteY8" fmla="*/ 364390 h 277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6294" h="2774625">
                <a:moveTo>
                  <a:pt x="0" y="364390"/>
                </a:moveTo>
                <a:cubicBezTo>
                  <a:pt x="0" y="163143"/>
                  <a:pt x="163143" y="0"/>
                  <a:pt x="364390" y="0"/>
                </a:cubicBezTo>
                <a:lnTo>
                  <a:pt x="1821904" y="0"/>
                </a:lnTo>
                <a:cubicBezTo>
                  <a:pt x="2023151" y="0"/>
                  <a:pt x="2186294" y="163143"/>
                  <a:pt x="2186294" y="364390"/>
                </a:cubicBezTo>
                <a:lnTo>
                  <a:pt x="2186294" y="2410235"/>
                </a:lnTo>
                <a:cubicBezTo>
                  <a:pt x="2186294" y="2611482"/>
                  <a:pt x="2023151" y="2774625"/>
                  <a:pt x="1821904" y="2774625"/>
                </a:cubicBezTo>
                <a:lnTo>
                  <a:pt x="364390" y="2774625"/>
                </a:lnTo>
                <a:cubicBezTo>
                  <a:pt x="163143" y="2774625"/>
                  <a:pt x="0" y="2611482"/>
                  <a:pt x="0" y="2410235"/>
                </a:cubicBezTo>
                <a:lnTo>
                  <a:pt x="0" y="364390"/>
                </a:lnTo>
                <a:close/>
              </a:path>
            </a:pathLst>
          </a:custGeom>
          <a:solidFill>
            <a:schemeClr val="accent3">
              <a:lumMod val="20000"/>
              <a:lumOff val="80000"/>
            </a:schemeClr>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1966" tIns="121966" rIns="121966" bIns="121966" numCol="1" spcCol="1270" anchor="ctr" anchorCtr="0">
            <a:noAutofit/>
          </a:bodyPr>
          <a:lstStyle/>
          <a:p>
            <a:pPr lvl="0" algn="ctr" defTabSz="1066800">
              <a:lnSpc>
                <a:spcPts val="2500"/>
              </a:lnSpc>
              <a:spcBef>
                <a:spcPct val="0"/>
              </a:spcBef>
            </a:pPr>
            <a:r>
              <a:rPr lang="ar-SA" sz="2400" dirty="0">
                <a:solidFill>
                  <a:schemeClr val="bg2">
                    <a:lumMod val="10000"/>
                  </a:schemeClr>
                </a:solidFill>
                <a:latin typeface="Dubai Light" panose="020B0303030403030204" pitchFamily="34" charset="-78"/>
                <a:cs typeface="Dubai Light" panose="020B0303030403030204" pitchFamily="34" charset="-78"/>
              </a:rPr>
              <a:t>لو نوى المكلف التصدق بمال، ونوى في نفسه قدرًا معينًا، </a:t>
            </a:r>
            <a:r>
              <a:rPr lang="ar-SA" sz="2400" u="sng" dirty="0">
                <a:solidFill>
                  <a:schemeClr val="bg2">
                    <a:lumMod val="10000"/>
                  </a:schemeClr>
                </a:solidFill>
                <a:latin typeface="Dubai Light" panose="020B0303030403030204" pitchFamily="34" charset="-78"/>
                <a:cs typeface="Dubai Light" panose="020B0303030403030204" pitchFamily="34" charset="-78"/>
              </a:rPr>
              <a:t>فإن اللزوم لا يتعلق بما نواه،</a:t>
            </a:r>
            <a:r>
              <a:rPr lang="ar-SA" sz="2400" dirty="0">
                <a:solidFill>
                  <a:schemeClr val="bg2">
                    <a:lumMod val="10000"/>
                  </a:schemeClr>
                </a:solidFill>
                <a:latin typeface="Dubai Light" panose="020B0303030403030204" pitchFamily="34" charset="-78"/>
                <a:cs typeface="Dubai Light" panose="020B0303030403030204" pitchFamily="34" charset="-78"/>
              </a:rPr>
              <a:t> نص عليه أحمد.</a:t>
            </a:r>
          </a:p>
          <a:p>
            <a:pPr lvl="0" algn="ctr" defTabSz="1066800">
              <a:lnSpc>
                <a:spcPts val="2500"/>
              </a:lnSpc>
              <a:spcBef>
                <a:spcPct val="0"/>
              </a:spcBef>
            </a:pPr>
            <a:r>
              <a:rPr lang="ar-SA" sz="2400" dirty="0">
                <a:solidFill>
                  <a:schemeClr val="bg2">
                    <a:lumMod val="10000"/>
                  </a:schemeClr>
                </a:solidFill>
                <a:latin typeface="Dubai Light" panose="020B0303030403030204" pitchFamily="34" charset="-78"/>
                <a:cs typeface="Dubai Light" panose="020B0303030403030204" pitchFamily="34" charset="-78"/>
              </a:rPr>
              <a:t>لكن أبا البركات خرَّج قولاً آخر في المذهب </a:t>
            </a:r>
            <a:r>
              <a:rPr lang="ar-SA" sz="2400" u="sng" dirty="0">
                <a:solidFill>
                  <a:schemeClr val="bg2">
                    <a:lumMod val="10000"/>
                  </a:schemeClr>
                </a:solidFill>
                <a:latin typeface="Dubai Light" panose="020B0303030403030204" pitchFamily="34" charset="-78"/>
                <a:cs typeface="Dubai Light" panose="020B0303030403030204" pitchFamily="34" charset="-78"/>
              </a:rPr>
              <a:t>وهو لزوم ما نواه، </a:t>
            </a:r>
            <a:r>
              <a:rPr lang="ar-SA" sz="24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قياسًا على مسألة أخرى، </a:t>
            </a:r>
            <a:r>
              <a:rPr lang="ar-SA" sz="2400" dirty="0">
                <a:solidFill>
                  <a:schemeClr val="bg2">
                    <a:lumMod val="10000"/>
                  </a:schemeClr>
                </a:solidFill>
                <a:latin typeface="Dubai Light" panose="020B0303030403030204" pitchFamily="34" charset="-78"/>
                <a:cs typeface="Dubai Light" panose="020B0303030403030204" pitchFamily="34" charset="-78"/>
              </a:rPr>
              <a:t>وهي: ما لو نذر صومًا أو صلاة ونوى في نفسه أكثر مما يتناوله اللفظ، حيث قالوا: يلزمه ما نواه.</a:t>
            </a:r>
          </a:p>
        </p:txBody>
      </p:sp>
      <p:sp>
        <p:nvSpPr>
          <p:cNvPr id="29" name="مستطيل: زوايا مستديرة 28">
            <a:extLst>
              <a:ext uri="{FF2B5EF4-FFF2-40B4-BE49-F238E27FC236}">
                <a16:creationId xmlns:a16="http://schemas.microsoft.com/office/drawing/2014/main" xmlns="" id="{7C2D8F8F-0CC4-4C97-91AC-B8439D4F09F9}"/>
              </a:ext>
            </a:extLst>
          </p:cNvPr>
          <p:cNvSpPr/>
          <p:nvPr/>
        </p:nvSpPr>
        <p:spPr>
          <a:xfrm>
            <a:off x="323528" y="1268760"/>
            <a:ext cx="1283585" cy="446301"/>
          </a:xfrm>
          <a:prstGeom prst="roundRect">
            <a:avLst/>
          </a:prstGeom>
          <a:solidFill>
            <a:schemeClr val="accent1">
              <a:lumMod val="20000"/>
              <a:lumOff val="80000"/>
            </a:schemeClr>
          </a:solidFill>
          <a:ln w="12700" cap="flat" cmpd="sng" algn="ctr">
            <a:solidFill>
              <a:srgbClr val="44546A"/>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37027" tIns="37027" rIns="37027" bIns="37027" numCol="1" spcCol="1270" anchor="ctr" anchorCtr="0">
            <a:noAutofit/>
          </a:bodyPr>
          <a:lstStyle/>
          <a:p>
            <a:pPr marL="0" lvl="0" indent="0" algn="ctr" defTabSz="1066800">
              <a:lnSpc>
                <a:spcPct val="90000"/>
              </a:lnSpc>
              <a:spcBef>
                <a:spcPct val="0"/>
              </a:spcBef>
              <a:spcAft>
                <a:spcPct val="35000"/>
              </a:spcAft>
              <a:buNone/>
            </a:pPr>
            <a:r>
              <a:rPr lang="ar-SA"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فائدته</a:t>
            </a:r>
            <a:endParaRPr lang="en-US"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endParaRPr>
          </a:p>
        </p:txBody>
      </p:sp>
      <p:sp>
        <p:nvSpPr>
          <p:cNvPr id="30" name="مستطيل: زوايا مستديرة 29">
            <a:extLst>
              <a:ext uri="{FF2B5EF4-FFF2-40B4-BE49-F238E27FC236}">
                <a16:creationId xmlns:a16="http://schemas.microsoft.com/office/drawing/2014/main" xmlns="" id="{AE17FE4A-088E-473F-B4A0-C166E7CD4ABA}"/>
              </a:ext>
            </a:extLst>
          </p:cNvPr>
          <p:cNvSpPr/>
          <p:nvPr/>
        </p:nvSpPr>
        <p:spPr>
          <a:xfrm>
            <a:off x="683568" y="1916832"/>
            <a:ext cx="2414108" cy="1837488"/>
          </a:xfrm>
          <a:prstGeom prst="roundRect">
            <a:avLst/>
          </a:prstGeom>
          <a:solidFill>
            <a:schemeClr val="accent3">
              <a:lumMod val="20000"/>
              <a:lumOff val="80000"/>
            </a:schemeClr>
          </a:solidFill>
          <a:ln w="12700" cap="flat" cmpd="sng" algn="ctr">
            <a:solidFill>
              <a:srgbClr val="44546A"/>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66871" tIns="66871" rIns="66871" bIns="66871" numCol="1" spcCol="1270" anchor="ctr" anchorCtr="0">
            <a:noAutofit/>
          </a:bodyPr>
          <a:lstStyle/>
          <a:p>
            <a:pPr lvl="0" algn="ctr" defTabSz="1066800">
              <a:lnSpc>
                <a:spcPts val="2500"/>
              </a:lnSpc>
              <a:spcBef>
                <a:spcPct val="0"/>
              </a:spcBef>
            </a:pPr>
            <a:r>
              <a:rPr lang="ar-SA" sz="2400" dirty="0">
                <a:solidFill>
                  <a:srgbClr val="000000"/>
                </a:solidFill>
                <a:latin typeface="Dubai Light" panose="020B0303030403030204" pitchFamily="34" charset="-78"/>
                <a:cs typeface="Dubai Light" panose="020B0303030403030204" pitchFamily="34" charset="-78"/>
              </a:rPr>
              <a:t>تخريج الأحكام الشرعية للنوازل الفقهية على فروع الأئمة بالقياس.</a:t>
            </a:r>
          </a:p>
        </p:txBody>
      </p:sp>
      <p:sp>
        <p:nvSpPr>
          <p:cNvPr id="31" name="مستطيل: زوايا مستديرة 30">
            <a:extLst>
              <a:ext uri="{FF2B5EF4-FFF2-40B4-BE49-F238E27FC236}">
                <a16:creationId xmlns:a16="http://schemas.microsoft.com/office/drawing/2014/main" xmlns="" id="{6D563E48-1881-4213-AD82-48A85B470060}"/>
              </a:ext>
            </a:extLst>
          </p:cNvPr>
          <p:cNvSpPr/>
          <p:nvPr/>
        </p:nvSpPr>
        <p:spPr>
          <a:xfrm>
            <a:off x="683568" y="3933056"/>
            <a:ext cx="2520280" cy="2304256"/>
          </a:xfrm>
          <a:prstGeom prst="roundRect">
            <a:avLst/>
          </a:prstGeom>
          <a:solidFill>
            <a:schemeClr val="accent3">
              <a:lumMod val="20000"/>
              <a:lumOff val="80000"/>
            </a:schemeClr>
          </a:solidFill>
          <a:ln w="12700" cap="flat" cmpd="sng" algn="ctr">
            <a:solidFill>
              <a:srgbClr val="44546A"/>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51973" tIns="51973" rIns="51973" bIns="51973" numCol="1" spcCol="1270" anchor="ctr" anchorCtr="0">
            <a:noAutofit/>
          </a:bodyPr>
          <a:lstStyle/>
          <a:p>
            <a:pPr lvl="0" algn="ctr" defTabSz="1066800">
              <a:lnSpc>
                <a:spcPts val="2500"/>
              </a:lnSpc>
              <a:spcBef>
                <a:spcPct val="0"/>
              </a:spcBef>
            </a:pPr>
            <a:r>
              <a:rPr lang="ar-SA" sz="2400" dirty="0">
                <a:solidFill>
                  <a:srgbClr val="000000"/>
                </a:solidFill>
                <a:latin typeface="Dubai Light" panose="020B0303030403030204" pitchFamily="34" charset="-78"/>
                <a:cs typeface="Dubai Light" panose="020B0303030403030204" pitchFamily="34" charset="-78"/>
              </a:rPr>
              <a:t>التعرف على أحكام المسائل الجزئية المسكوت عنها في المذاهب الفقهية بالقياس على فروع الأئمة عند اجتماعها في علة واحدة.</a:t>
            </a:r>
          </a:p>
        </p:txBody>
      </p:sp>
      <p:cxnSp>
        <p:nvCxnSpPr>
          <p:cNvPr id="5" name="موصل: على شكل مرفق 4">
            <a:extLst>
              <a:ext uri="{FF2B5EF4-FFF2-40B4-BE49-F238E27FC236}">
                <a16:creationId xmlns:a16="http://schemas.microsoft.com/office/drawing/2014/main" xmlns="" id="{3C6FD801-F5CB-4E0E-8566-0E57C9A85B67}"/>
              </a:ext>
            </a:extLst>
          </p:cNvPr>
          <p:cNvCxnSpPr>
            <a:endCxn id="30" idx="1"/>
          </p:cNvCxnSpPr>
          <p:nvPr/>
        </p:nvCxnSpPr>
        <p:spPr>
          <a:xfrm rot="16200000" flipH="1">
            <a:off x="48101" y="2200109"/>
            <a:ext cx="1076442" cy="19449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موصل: على شكل مرفق 6">
            <a:extLst>
              <a:ext uri="{FF2B5EF4-FFF2-40B4-BE49-F238E27FC236}">
                <a16:creationId xmlns:a16="http://schemas.microsoft.com/office/drawing/2014/main" xmlns="" id="{AD99CF9C-BEEC-40C0-B9AD-A2B196738ADD}"/>
              </a:ext>
            </a:extLst>
          </p:cNvPr>
          <p:cNvCxnSpPr>
            <a:cxnSpLocks/>
            <a:endCxn id="31" idx="1"/>
          </p:cNvCxnSpPr>
          <p:nvPr/>
        </p:nvCxnSpPr>
        <p:spPr>
          <a:xfrm rot="16200000" flipH="1">
            <a:off x="-887514" y="3514102"/>
            <a:ext cx="2944544" cy="19762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1520" y="6396335"/>
            <a:ext cx="2088235" cy="461665"/>
          </a:xfrm>
          <a:prstGeom prst="rect">
            <a:avLst/>
          </a:prstGeom>
          <a:noFill/>
          <a:ln>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Tree>
    <p:extLst>
      <p:ext uri="{BB962C8B-B14F-4D97-AF65-F5344CB8AC3E}">
        <p14:creationId xmlns:p14="http://schemas.microsoft.com/office/powerpoint/2010/main" val="11016829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par>
                                <p:cTn id="13" presetID="10"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fade">
                                      <p:cBhvr>
                                        <p:cTn id="20" dur="500"/>
                                        <p:tgtEl>
                                          <p:spTgt spid="2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500"/>
                                        <p:tgtEl>
                                          <p:spTgt spid="2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500"/>
                                        <p:tgtEl>
                                          <p:spTgt spid="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500"/>
                                        <p:tgtEl>
                                          <p:spTgt spid="3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500"/>
                                        <p:tgtEl>
                                          <p:spTgt spid="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fade">
                                      <p:cBhvr>
                                        <p:cTn id="4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7" grpId="0" animBg="1"/>
      <p:bldP spid="28" grpId="0" animBg="1"/>
      <p:bldP spid="29" grpId="0" animBg="1"/>
      <p:bldP spid="30" grpId="0" animBg="1"/>
      <p:bldP spid="3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رسم تخطيطي 4">
            <a:extLst>
              <a:ext uri="{FF2B5EF4-FFF2-40B4-BE49-F238E27FC236}">
                <a16:creationId xmlns:a16="http://schemas.microsoft.com/office/drawing/2014/main" xmlns="" id="{0DD016AE-2863-4D73-9378-ADB4E442B8A3}"/>
              </a:ext>
            </a:extLst>
          </p:cNvPr>
          <p:cNvGraphicFramePr/>
          <p:nvPr>
            <p:extLst>
              <p:ext uri="{D42A27DB-BD31-4B8C-83A1-F6EECF244321}">
                <p14:modId xmlns:p14="http://schemas.microsoft.com/office/powerpoint/2010/main" val="1383077166"/>
              </p:ext>
            </p:extLst>
          </p:nvPr>
        </p:nvGraphicFramePr>
        <p:xfrm>
          <a:off x="1019674" y="-535216"/>
          <a:ext cx="7368750" cy="5365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عنوان 1">
            <a:extLst>
              <a:ext uri="{FF2B5EF4-FFF2-40B4-BE49-F238E27FC236}">
                <a16:creationId xmlns:a16="http://schemas.microsoft.com/office/drawing/2014/main" xmlns="" id="{81DFFB48-B5CF-4167-A449-1580CE35CAF0}"/>
              </a:ext>
            </a:extLst>
          </p:cNvPr>
          <p:cNvSpPr>
            <a:spLocks noGrp="1"/>
          </p:cNvSpPr>
          <p:nvPr>
            <p:ph type="title"/>
          </p:nvPr>
        </p:nvSpPr>
        <p:spPr/>
        <p:txBody>
          <a:bodyPr/>
          <a:lstStyle/>
          <a:p>
            <a:pPr algn="ctr"/>
            <a:r>
              <a:rPr lang="ar-SA" dirty="0"/>
              <a:t>رابعًا: تخريج الفروع على الأصول</a:t>
            </a:r>
            <a:endParaRPr lang="en-US" dirty="0"/>
          </a:p>
        </p:txBody>
      </p:sp>
      <p:sp>
        <p:nvSpPr>
          <p:cNvPr id="8" name="شكل حر: شكل 7">
            <a:extLst>
              <a:ext uri="{FF2B5EF4-FFF2-40B4-BE49-F238E27FC236}">
                <a16:creationId xmlns:a16="http://schemas.microsoft.com/office/drawing/2014/main" xmlns="" id="{4DDF395E-D898-482F-9097-279A58DD1D08}"/>
              </a:ext>
            </a:extLst>
          </p:cNvPr>
          <p:cNvSpPr/>
          <p:nvPr/>
        </p:nvSpPr>
        <p:spPr>
          <a:xfrm>
            <a:off x="6721722" y="4228378"/>
            <a:ext cx="1402605" cy="885658"/>
          </a:xfrm>
          <a:custGeom>
            <a:avLst/>
            <a:gdLst>
              <a:gd name="connsiteX0" fmla="*/ 0 w 1870140"/>
              <a:gd name="connsiteY0" fmla="*/ 88566 h 885658"/>
              <a:gd name="connsiteX1" fmla="*/ 88566 w 1870140"/>
              <a:gd name="connsiteY1" fmla="*/ 0 h 885658"/>
              <a:gd name="connsiteX2" fmla="*/ 1781574 w 1870140"/>
              <a:gd name="connsiteY2" fmla="*/ 0 h 885658"/>
              <a:gd name="connsiteX3" fmla="*/ 1870140 w 1870140"/>
              <a:gd name="connsiteY3" fmla="*/ 88566 h 885658"/>
              <a:gd name="connsiteX4" fmla="*/ 1870140 w 1870140"/>
              <a:gd name="connsiteY4" fmla="*/ 797092 h 885658"/>
              <a:gd name="connsiteX5" fmla="*/ 1781574 w 1870140"/>
              <a:gd name="connsiteY5" fmla="*/ 885658 h 885658"/>
              <a:gd name="connsiteX6" fmla="*/ 88566 w 1870140"/>
              <a:gd name="connsiteY6" fmla="*/ 885658 h 885658"/>
              <a:gd name="connsiteX7" fmla="*/ 0 w 1870140"/>
              <a:gd name="connsiteY7" fmla="*/ 797092 h 885658"/>
              <a:gd name="connsiteX8" fmla="*/ 0 w 1870140"/>
              <a:gd name="connsiteY8" fmla="*/ 88566 h 885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0140" h="885658">
                <a:moveTo>
                  <a:pt x="0" y="88566"/>
                </a:moveTo>
                <a:cubicBezTo>
                  <a:pt x="0" y="39652"/>
                  <a:pt x="39652" y="0"/>
                  <a:pt x="88566" y="0"/>
                </a:cubicBezTo>
                <a:lnTo>
                  <a:pt x="1781574" y="0"/>
                </a:lnTo>
                <a:cubicBezTo>
                  <a:pt x="1830488" y="0"/>
                  <a:pt x="1870140" y="39652"/>
                  <a:pt x="1870140" y="88566"/>
                </a:cubicBezTo>
                <a:lnTo>
                  <a:pt x="1870140" y="797092"/>
                </a:lnTo>
                <a:cubicBezTo>
                  <a:pt x="1870140" y="846006"/>
                  <a:pt x="1830488" y="885658"/>
                  <a:pt x="1781574" y="885658"/>
                </a:cubicBezTo>
                <a:lnTo>
                  <a:pt x="88566" y="885658"/>
                </a:lnTo>
                <a:cubicBezTo>
                  <a:pt x="39652" y="885658"/>
                  <a:pt x="0" y="846006"/>
                  <a:pt x="0" y="797092"/>
                </a:cubicBezTo>
                <a:lnTo>
                  <a:pt x="0" y="8856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41180" tIns="41180" rIns="41180" bIns="41180" numCol="1" spcCol="1270" anchor="ctr" anchorCtr="0">
            <a:noAutofit/>
          </a:bodyPr>
          <a:lstStyle/>
          <a:p>
            <a:pPr marL="0" lvl="0" indent="0" algn="ctr" defTabSz="1066800">
              <a:lnSpc>
                <a:spcPct val="90000"/>
              </a:lnSpc>
              <a:spcBef>
                <a:spcPct val="0"/>
              </a:spcBef>
              <a:spcAft>
                <a:spcPct val="35000"/>
              </a:spcAft>
              <a:buNone/>
            </a:pPr>
            <a:r>
              <a:rPr lang="ar-SA" sz="2800" kern="1200" dirty="0">
                <a:solidFill>
                  <a:schemeClr val="bg2">
                    <a:lumMod val="10000"/>
                  </a:schemeClr>
                </a:solidFill>
                <a:latin typeface="Dubai" panose="020B0503030403030204" pitchFamily="34" charset="-78"/>
                <a:cs typeface="Dubai" panose="020B0503030403030204" pitchFamily="34" charset="-78"/>
              </a:rPr>
              <a:t>أركانه</a:t>
            </a:r>
            <a:endParaRPr lang="en-US" sz="2800" kern="1200" dirty="0">
              <a:solidFill>
                <a:schemeClr val="bg2">
                  <a:lumMod val="10000"/>
                </a:schemeClr>
              </a:solidFill>
              <a:latin typeface="Dubai" panose="020B0503030403030204" pitchFamily="34" charset="-78"/>
              <a:cs typeface="Dubai" panose="020B0503030403030204" pitchFamily="34" charset="-78"/>
            </a:endParaRPr>
          </a:p>
        </p:txBody>
      </p:sp>
      <p:sp>
        <p:nvSpPr>
          <p:cNvPr id="9" name="شكل حر: شكل 8">
            <a:extLst>
              <a:ext uri="{FF2B5EF4-FFF2-40B4-BE49-F238E27FC236}">
                <a16:creationId xmlns:a16="http://schemas.microsoft.com/office/drawing/2014/main" xmlns="" id="{6F41DD2D-6A0C-4AFE-B07C-222853AB7D4F}"/>
              </a:ext>
            </a:extLst>
          </p:cNvPr>
          <p:cNvSpPr/>
          <p:nvPr/>
        </p:nvSpPr>
        <p:spPr>
          <a:xfrm rot="2540035">
            <a:off x="5466736" y="3989179"/>
            <a:ext cx="1443149" cy="68204"/>
          </a:xfrm>
          <a:custGeom>
            <a:avLst/>
            <a:gdLst>
              <a:gd name="connsiteX0" fmla="*/ 0 w 1924198"/>
              <a:gd name="connsiteY0" fmla="*/ 34101 h 68203"/>
              <a:gd name="connsiteX1" fmla="*/ 1924198 w 1924198"/>
              <a:gd name="connsiteY1" fmla="*/ 34101 h 68203"/>
            </a:gdLst>
            <a:ahLst/>
            <a:cxnLst>
              <a:cxn ang="0">
                <a:pos x="connsiteX0" y="connsiteY0"/>
              </a:cxn>
              <a:cxn ang="0">
                <a:pos x="connsiteX1" y="connsiteY1"/>
              </a:cxn>
            </a:cxnLst>
            <a:rect l="l" t="t" r="r" b="b"/>
            <a:pathLst>
              <a:path w="1924198" h="68203">
                <a:moveTo>
                  <a:pt x="1924198" y="34102"/>
                </a:moveTo>
                <a:lnTo>
                  <a:pt x="0" y="3410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926693" tIns="-14003" rIns="926695" bIns="-14003" numCol="1" spcCol="1270" anchor="ctr" anchorCtr="0">
            <a:noAutofit/>
          </a:bodyPr>
          <a:lstStyle/>
          <a:p>
            <a:pPr marL="0" lvl="0" indent="0" algn="ctr" defTabSz="1066800">
              <a:lnSpc>
                <a:spcPct val="90000"/>
              </a:lnSpc>
              <a:spcBef>
                <a:spcPct val="0"/>
              </a:spcBef>
              <a:spcAft>
                <a:spcPct val="35000"/>
              </a:spcAft>
              <a:buNone/>
            </a:pPr>
            <a:endParaRPr lang="en-US" sz="2400" kern="1200">
              <a:solidFill>
                <a:schemeClr val="bg2">
                  <a:lumMod val="10000"/>
                </a:schemeClr>
              </a:solidFill>
              <a:latin typeface="Dubai Light" panose="020B0303030403030204" pitchFamily="34" charset="-78"/>
              <a:cs typeface="Dubai Light" panose="020B0303030403030204" pitchFamily="34" charset="-78"/>
            </a:endParaRPr>
          </a:p>
        </p:txBody>
      </p:sp>
      <p:sp>
        <p:nvSpPr>
          <p:cNvPr id="10" name="شكل حر: شكل 9">
            <a:extLst>
              <a:ext uri="{FF2B5EF4-FFF2-40B4-BE49-F238E27FC236}">
                <a16:creationId xmlns:a16="http://schemas.microsoft.com/office/drawing/2014/main" xmlns="" id="{8A213CF3-F11E-4683-AE80-E07AC1926418}"/>
              </a:ext>
            </a:extLst>
          </p:cNvPr>
          <p:cNvSpPr/>
          <p:nvPr/>
        </p:nvSpPr>
        <p:spPr>
          <a:xfrm>
            <a:off x="3059833" y="3138740"/>
            <a:ext cx="2595068" cy="722308"/>
          </a:xfrm>
          <a:custGeom>
            <a:avLst/>
            <a:gdLst>
              <a:gd name="connsiteX0" fmla="*/ 0 w 2897988"/>
              <a:gd name="connsiteY0" fmla="*/ 62253 h 622526"/>
              <a:gd name="connsiteX1" fmla="*/ 62253 w 2897988"/>
              <a:gd name="connsiteY1" fmla="*/ 0 h 622526"/>
              <a:gd name="connsiteX2" fmla="*/ 2835735 w 2897988"/>
              <a:gd name="connsiteY2" fmla="*/ 0 h 622526"/>
              <a:gd name="connsiteX3" fmla="*/ 2897988 w 2897988"/>
              <a:gd name="connsiteY3" fmla="*/ 62253 h 622526"/>
              <a:gd name="connsiteX4" fmla="*/ 2897988 w 2897988"/>
              <a:gd name="connsiteY4" fmla="*/ 560273 h 622526"/>
              <a:gd name="connsiteX5" fmla="*/ 2835735 w 2897988"/>
              <a:gd name="connsiteY5" fmla="*/ 622526 h 622526"/>
              <a:gd name="connsiteX6" fmla="*/ 62253 w 2897988"/>
              <a:gd name="connsiteY6" fmla="*/ 622526 h 622526"/>
              <a:gd name="connsiteX7" fmla="*/ 0 w 2897988"/>
              <a:gd name="connsiteY7" fmla="*/ 560273 h 622526"/>
              <a:gd name="connsiteX8" fmla="*/ 0 w 2897988"/>
              <a:gd name="connsiteY8" fmla="*/ 62253 h 622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97988" h="622526">
                <a:moveTo>
                  <a:pt x="0" y="62253"/>
                </a:moveTo>
                <a:cubicBezTo>
                  <a:pt x="0" y="27872"/>
                  <a:pt x="27872" y="0"/>
                  <a:pt x="62253" y="0"/>
                </a:cubicBezTo>
                <a:lnTo>
                  <a:pt x="2835735" y="0"/>
                </a:lnTo>
                <a:cubicBezTo>
                  <a:pt x="2870116" y="0"/>
                  <a:pt x="2897988" y="27872"/>
                  <a:pt x="2897988" y="62253"/>
                </a:cubicBezTo>
                <a:lnTo>
                  <a:pt x="2897988" y="560273"/>
                </a:lnTo>
                <a:cubicBezTo>
                  <a:pt x="2897988" y="594654"/>
                  <a:pt x="2870116" y="622526"/>
                  <a:pt x="2835735" y="622526"/>
                </a:cubicBezTo>
                <a:lnTo>
                  <a:pt x="62253" y="622526"/>
                </a:lnTo>
                <a:cubicBezTo>
                  <a:pt x="27872" y="622526"/>
                  <a:pt x="0" y="594654"/>
                  <a:pt x="0" y="560273"/>
                </a:cubicBezTo>
                <a:lnTo>
                  <a:pt x="0" y="62253"/>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3473" tIns="33473" rIns="33473" bIns="33473" numCol="1" spcCol="1270" anchor="ctr" anchorCtr="0">
            <a:noAutofit/>
          </a:bodyPr>
          <a:lstStyle/>
          <a:p>
            <a:pPr marL="0" lvl="0" indent="0" algn="ctr" defTabSz="1066800">
              <a:lnSpc>
                <a:spcPct val="90000"/>
              </a:lnSpc>
              <a:spcBef>
                <a:spcPct val="0"/>
              </a:spcBef>
              <a:spcAft>
                <a:spcPct val="35000"/>
              </a:spcAft>
              <a:buNone/>
            </a:pPr>
            <a:r>
              <a:rPr lang="ar-SA" sz="2800" kern="1200" dirty="0">
                <a:solidFill>
                  <a:schemeClr val="bg2">
                    <a:lumMod val="10000"/>
                  </a:schemeClr>
                </a:solidFill>
                <a:latin typeface="Dubai Light" panose="020B0303030403030204" pitchFamily="34" charset="-78"/>
                <a:cs typeface="Dubai Light" panose="020B0303030403030204" pitchFamily="34" charset="-78"/>
              </a:rPr>
              <a:t>مُخرَّج، وهو الفرع</a:t>
            </a:r>
            <a:endParaRPr lang="en-US" sz="2800" kern="1200" dirty="0">
              <a:solidFill>
                <a:srgbClr val="626B8A"/>
              </a:solidFill>
              <a:latin typeface="Dubai Light" panose="020B0303030403030204" pitchFamily="34" charset="-78"/>
              <a:cs typeface="Dubai Light" panose="020B0303030403030204" pitchFamily="34" charset="-78"/>
            </a:endParaRPr>
          </a:p>
        </p:txBody>
      </p:sp>
      <p:sp>
        <p:nvSpPr>
          <p:cNvPr id="11" name="شكل حر: شكل 10">
            <a:extLst>
              <a:ext uri="{FF2B5EF4-FFF2-40B4-BE49-F238E27FC236}">
                <a16:creationId xmlns:a16="http://schemas.microsoft.com/office/drawing/2014/main" xmlns="" id="{B7634B62-E3A2-4835-9C4A-A93F4A0A1060}"/>
              </a:ext>
            </a:extLst>
          </p:cNvPr>
          <p:cNvSpPr/>
          <p:nvPr/>
        </p:nvSpPr>
        <p:spPr>
          <a:xfrm rot="935705">
            <a:off x="5634512" y="4438595"/>
            <a:ext cx="1107598" cy="68204"/>
          </a:xfrm>
          <a:custGeom>
            <a:avLst/>
            <a:gdLst>
              <a:gd name="connsiteX0" fmla="*/ 0 w 1476797"/>
              <a:gd name="connsiteY0" fmla="*/ 34101 h 68203"/>
              <a:gd name="connsiteX1" fmla="*/ 1476797 w 1476797"/>
              <a:gd name="connsiteY1" fmla="*/ 34101 h 68203"/>
            </a:gdLst>
            <a:ahLst/>
            <a:cxnLst>
              <a:cxn ang="0">
                <a:pos x="connsiteX0" y="connsiteY0"/>
              </a:cxn>
              <a:cxn ang="0">
                <a:pos x="connsiteX1" y="connsiteY1"/>
              </a:cxn>
            </a:cxnLst>
            <a:rect l="l" t="t" r="r" b="b"/>
            <a:pathLst>
              <a:path w="1476797" h="68203">
                <a:moveTo>
                  <a:pt x="1476797" y="34102"/>
                </a:moveTo>
                <a:lnTo>
                  <a:pt x="0" y="3410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714179" tIns="-2818" rIns="714178" bIns="-2818"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12" name="شكل حر: شكل 11">
            <a:extLst>
              <a:ext uri="{FF2B5EF4-FFF2-40B4-BE49-F238E27FC236}">
                <a16:creationId xmlns:a16="http://schemas.microsoft.com/office/drawing/2014/main" xmlns="" id="{BF3E0260-3989-4BC3-9C82-C065AAA2ADC2}"/>
              </a:ext>
            </a:extLst>
          </p:cNvPr>
          <p:cNvSpPr/>
          <p:nvPr/>
        </p:nvSpPr>
        <p:spPr>
          <a:xfrm>
            <a:off x="3059832" y="4005064"/>
            <a:ext cx="2592486" cy="713737"/>
          </a:xfrm>
          <a:custGeom>
            <a:avLst/>
            <a:gdLst>
              <a:gd name="connsiteX0" fmla="*/ 0 w 3220950"/>
              <a:gd name="connsiteY0" fmla="*/ 64173 h 641729"/>
              <a:gd name="connsiteX1" fmla="*/ 64173 w 3220950"/>
              <a:gd name="connsiteY1" fmla="*/ 0 h 641729"/>
              <a:gd name="connsiteX2" fmla="*/ 3156777 w 3220950"/>
              <a:gd name="connsiteY2" fmla="*/ 0 h 641729"/>
              <a:gd name="connsiteX3" fmla="*/ 3220950 w 3220950"/>
              <a:gd name="connsiteY3" fmla="*/ 64173 h 641729"/>
              <a:gd name="connsiteX4" fmla="*/ 3220950 w 3220950"/>
              <a:gd name="connsiteY4" fmla="*/ 577556 h 641729"/>
              <a:gd name="connsiteX5" fmla="*/ 3156777 w 3220950"/>
              <a:gd name="connsiteY5" fmla="*/ 641729 h 641729"/>
              <a:gd name="connsiteX6" fmla="*/ 64173 w 3220950"/>
              <a:gd name="connsiteY6" fmla="*/ 641729 h 641729"/>
              <a:gd name="connsiteX7" fmla="*/ 0 w 3220950"/>
              <a:gd name="connsiteY7" fmla="*/ 577556 h 641729"/>
              <a:gd name="connsiteX8" fmla="*/ 0 w 3220950"/>
              <a:gd name="connsiteY8" fmla="*/ 64173 h 641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20950" h="641729">
                <a:moveTo>
                  <a:pt x="0" y="64173"/>
                </a:moveTo>
                <a:cubicBezTo>
                  <a:pt x="0" y="28731"/>
                  <a:pt x="28731" y="0"/>
                  <a:pt x="64173" y="0"/>
                </a:cubicBezTo>
                <a:lnTo>
                  <a:pt x="3156777" y="0"/>
                </a:lnTo>
                <a:cubicBezTo>
                  <a:pt x="3192219" y="0"/>
                  <a:pt x="3220950" y="28731"/>
                  <a:pt x="3220950" y="64173"/>
                </a:cubicBezTo>
                <a:lnTo>
                  <a:pt x="3220950" y="577556"/>
                </a:lnTo>
                <a:cubicBezTo>
                  <a:pt x="3220950" y="612998"/>
                  <a:pt x="3192219" y="641729"/>
                  <a:pt x="3156777" y="641729"/>
                </a:cubicBezTo>
                <a:lnTo>
                  <a:pt x="64173" y="641729"/>
                </a:lnTo>
                <a:cubicBezTo>
                  <a:pt x="28731" y="641729"/>
                  <a:pt x="0" y="612998"/>
                  <a:pt x="0" y="577556"/>
                </a:cubicBezTo>
                <a:lnTo>
                  <a:pt x="0" y="64173"/>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4036" tIns="34036" rIns="34036" bIns="34036" numCol="1" spcCol="1270" anchor="ctr" anchorCtr="0">
            <a:noAutofit/>
          </a:bodyPr>
          <a:lstStyle/>
          <a:p>
            <a:pPr marL="0" lvl="0" indent="0" algn="ctr" defTabSz="1066800">
              <a:lnSpc>
                <a:spcPct val="90000"/>
              </a:lnSpc>
              <a:spcBef>
                <a:spcPct val="0"/>
              </a:spcBef>
              <a:spcAft>
                <a:spcPct val="35000"/>
              </a:spcAft>
              <a:buNone/>
            </a:pPr>
            <a:r>
              <a:rPr lang="ar-SA" sz="2800" kern="1200" dirty="0">
                <a:solidFill>
                  <a:srgbClr val="E7E6E6">
                    <a:lumMod val="10000"/>
                  </a:srgbClr>
                </a:solidFill>
                <a:latin typeface="Dubai Light" panose="020B0303030403030204" pitchFamily="34" charset="-78"/>
                <a:ea typeface="+mn-ea"/>
                <a:cs typeface="Dubai Light" panose="020B0303030403030204" pitchFamily="34" charset="-78"/>
              </a:rPr>
              <a:t>مُخرَّج عليه، وهو الأصل</a:t>
            </a:r>
            <a:endParaRPr lang="en-US" sz="2800" kern="1200" dirty="0">
              <a:solidFill>
                <a:srgbClr val="E7E6E6">
                  <a:lumMod val="10000"/>
                </a:srgbClr>
              </a:solidFill>
              <a:latin typeface="Dubai Light" panose="020B0303030403030204" pitchFamily="34" charset="-78"/>
              <a:ea typeface="+mn-ea"/>
              <a:cs typeface="Dubai Light" panose="020B0303030403030204" pitchFamily="34" charset="-78"/>
            </a:endParaRPr>
          </a:p>
        </p:txBody>
      </p:sp>
      <p:sp>
        <p:nvSpPr>
          <p:cNvPr id="13" name="شكل حر: شكل 12">
            <a:extLst>
              <a:ext uri="{FF2B5EF4-FFF2-40B4-BE49-F238E27FC236}">
                <a16:creationId xmlns:a16="http://schemas.microsoft.com/office/drawing/2014/main" xmlns="" id="{834A144F-3C0A-458D-83AD-78747A18273A}"/>
              </a:ext>
            </a:extLst>
          </p:cNvPr>
          <p:cNvSpPr/>
          <p:nvPr/>
        </p:nvSpPr>
        <p:spPr>
          <a:xfrm rot="20726923">
            <a:off x="5625585" y="4829458"/>
            <a:ext cx="1125452" cy="68204"/>
          </a:xfrm>
          <a:custGeom>
            <a:avLst/>
            <a:gdLst>
              <a:gd name="connsiteX0" fmla="*/ 0 w 1500602"/>
              <a:gd name="connsiteY0" fmla="*/ 34101 h 68203"/>
              <a:gd name="connsiteX1" fmla="*/ 1500602 w 1500602"/>
              <a:gd name="connsiteY1" fmla="*/ 34101 h 68203"/>
            </a:gdLst>
            <a:ahLst/>
            <a:cxnLst>
              <a:cxn ang="0">
                <a:pos x="connsiteX0" y="connsiteY0"/>
              </a:cxn>
              <a:cxn ang="0">
                <a:pos x="connsiteX1" y="connsiteY1"/>
              </a:cxn>
            </a:cxnLst>
            <a:rect l="l" t="t" r="r" b="b"/>
            <a:pathLst>
              <a:path w="1500602" h="68203">
                <a:moveTo>
                  <a:pt x="1500602" y="34102"/>
                </a:moveTo>
                <a:lnTo>
                  <a:pt x="0" y="3410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725486" tIns="-3413" rIns="725486" bIns="-3414"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14" name="شكل حر: شكل 13">
            <a:extLst>
              <a:ext uri="{FF2B5EF4-FFF2-40B4-BE49-F238E27FC236}">
                <a16:creationId xmlns:a16="http://schemas.microsoft.com/office/drawing/2014/main" xmlns="" id="{57B7AD0E-B2D2-4962-8789-4DFCAD2225B7}"/>
              </a:ext>
            </a:extLst>
          </p:cNvPr>
          <p:cNvSpPr/>
          <p:nvPr/>
        </p:nvSpPr>
        <p:spPr>
          <a:xfrm>
            <a:off x="3059832" y="4869160"/>
            <a:ext cx="2592486" cy="574928"/>
          </a:xfrm>
          <a:custGeom>
            <a:avLst/>
            <a:gdLst>
              <a:gd name="connsiteX0" fmla="*/ 0 w 3556075"/>
              <a:gd name="connsiteY0" fmla="*/ 57493 h 574928"/>
              <a:gd name="connsiteX1" fmla="*/ 57493 w 3556075"/>
              <a:gd name="connsiteY1" fmla="*/ 0 h 574928"/>
              <a:gd name="connsiteX2" fmla="*/ 3498582 w 3556075"/>
              <a:gd name="connsiteY2" fmla="*/ 0 h 574928"/>
              <a:gd name="connsiteX3" fmla="*/ 3556075 w 3556075"/>
              <a:gd name="connsiteY3" fmla="*/ 57493 h 574928"/>
              <a:gd name="connsiteX4" fmla="*/ 3556075 w 3556075"/>
              <a:gd name="connsiteY4" fmla="*/ 517435 h 574928"/>
              <a:gd name="connsiteX5" fmla="*/ 3498582 w 3556075"/>
              <a:gd name="connsiteY5" fmla="*/ 574928 h 574928"/>
              <a:gd name="connsiteX6" fmla="*/ 57493 w 3556075"/>
              <a:gd name="connsiteY6" fmla="*/ 574928 h 574928"/>
              <a:gd name="connsiteX7" fmla="*/ 0 w 3556075"/>
              <a:gd name="connsiteY7" fmla="*/ 517435 h 574928"/>
              <a:gd name="connsiteX8" fmla="*/ 0 w 3556075"/>
              <a:gd name="connsiteY8" fmla="*/ 57493 h 57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75" h="574928">
                <a:moveTo>
                  <a:pt x="0" y="57493"/>
                </a:moveTo>
                <a:cubicBezTo>
                  <a:pt x="0" y="25740"/>
                  <a:pt x="25740" y="0"/>
                  <a:pt x="57493" y="0"/>
                </a:cubicBezTo>
                <a:lnTo>
                  <a:pt x="3498582" y="0"/>
                </a:lnTo>
                <a:cubicBezTo>
                  <a:pt x="3530335" y="0"/>
                  <a:pt x="3556075" y="25740"/>
                  <a:pt x="3556075" y="57493"/>
                </a:cubicBezTo>
                <a:lnTo>
                  <a:pt x="3556075" y="517435"/>
                </a:lnTo>
                <a:cubicBezTo>
                  <a:pt x="3556075" y="549188"/>
                  <a:pt x="3530335" y="574928"/>
                  <a:pt x="3498582" y="574928"/>
                </a:cubicBezTo>
                <a:lnTo>
                  <a:pt x="57493" y="574928"/>
                </a:lnTo>
                <a:cubicBezTo>
                  <a:pt x="25740" y="574928"/>
                  <a:pt x="0" y="549188"/>
                  <a:pt x="0" y="517435"/>
                </a:cubicBezTo>
                <a:lnTo>
                  <a:pt x="0" y="57493"/>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2079" tIns="32079" rIns="32079" bIns="32079" numCol="1" spcCol="1270" anchor="ctr" anchorCtr="0">
            <a:noAutofit/>
          </a:bodyPr>
          <a:lstStyle/>
          <a:p>
            <a:pPr marL="0" lvl="0" indent="0" algn="ctr" defTabSz="1066800">
              <a:lnSpc>
                <a:spcPct val="90000"/>
              </a:lnSpc>
              <a:spcBef>
                <a:spcPct val="0"/>
              </a:spcBef>
              <a:spcAft>
                <a:spcPct val="35000"/>
              </a:spcAft>
              <a:buNone/>
            </a:pPr>
            <a:r>
              <a:rPr lang="ar-SA" sz="2800" kern="1200" dirty="0">
                <a:solidFill>
                  <a:srgbClr val="E7E6E6">
                    <a:lumMod val="10000"/>
                  </a:srgbClr>
                </a:solidFill>
                <a:latin typeface="Dubai Light" panose="020B0303030403030204" pitchFamily="34" charset="-78"/>
                <a:ea typeface="+mn-ea"/>
                <a:cs typeface="Dubai Light" panose="020B0303030403030204" pitchFamily="34" charset="-78"/>
              </a:rPr>
              <a:t>عملية التخريج</a:t>
            </a:r>
            <a:endParaRPr lang="en-US" sz="2800" kern="1200" dirty="0">
              <a:solidFill>
                <a:srgbClr val="E7E6E6">
                  <a:lumMod val="10000"/>
                </a:srgbClr>
              </a:solidFill>
              <a:latin typeface="Dubai Light" panose="020B0303030403030204" pitchFamily="34" charset="-78"/>
              <a:ea typeface="+mn-ea"/>
              <a:cs typeface="Dubai Light" panose="020B0303030403030204" pitchFamily="34" charset="-78"/>
            </a:endParaRPr>
          </a:p>
        </p:txBody>
      </p:sp>
      <p:sp>
        <p:nvSpPr>
          <p:cNvPr id="15" name="شكل حر: شكل 14">
            <a:extLst>
              <a:ext uri="{FF2B5EF4-FFF2-40B4-BE49-F238E27FC236}">
                <a16:creationId xmlns:a16="http://schemas.microsoft.com/office/drawing/2014/main" xmlns="" id="{18E177D4-2A70-466A-965F-0078A3C6FFCB}"/>
              </a:ext>
            </a:extLst>
          </p:cNvPr>
          <p:cNvSpPr/>
          <p:nvPr/>
        </p:nvSpPr>
        <p:spPr>
          <a:xfrm rot="19278336">
            <a:off x="5458306" y="5240541"/>
            <a:ext cx="1427141" cy="45719"/>
          </a:xfrm>
          <a:custGeom>
            <a:avLst/>
            <a:gdLst>
              <a:gd name="connsiteX0" fmla="*/ 0 w 1940305"/>
              <a:gd name="connsiteY0" fmla="*/ 34101 h 68203"/>
              <a:gd name="connsiteX1" fmla="*/ 1940305 w 1940305"/>
              <a:gd name="connsiteY1" fmla="*/ 34101 h 68203"/>
            </a:gdLst>
            <a:ahLst/>
            <a:cxnLst>
              <a:cxn ang="0">
                <a:pos x="connsiteX0" y="connsiteY0"/>
              </a:cxn>
              <a:cxn ang="0">
                <a:pos x="connsiteX1" y="connsiteY1"/>
              </a:cxn>
            </a:cxnLst>
            <a:rect l="l" t="t" r="r" b="b"/>
            <a:pathLst>
              <a:path w="1940305" h="68203">
                <a:moveTo>
                  <a:pt x="1940305" y="34102"/>
                </a:moveTo>
                <a:lnTo>
                  <a:pt x="0" y="3410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934345" tIns="-14405" rIns="934344" bIns="-14407" numCol="1" spcCol="1270" anchor="ctr" anchorCtr="0">
            <a:noAutofit/>
          </a:bodyPr>
          <a:lstStyle/>
          <a:p>
            <a:pPr marL="0" lvl="0" indent="0" algn="ctr" defTabSz="266700">
              <a:lnSpc>
                <a:spcPct val="90000"/>
              </a:lnSpc>
              <a:spcBef>
                <a:spcPct val="0"/>
              </a:spcBef>
              <a:spcAft>
                <a:spcPct val="35000"/>
              </a:spcAft>
              <a:buNone/>
            </a:pPr>
            <a:endParaRPr lang="en-US" sz="600" kern="1200"/>
          </a:p>
        </p:txBody>
      </p:sp>
      <p:sp>
        <p:nvSpPr>
          <p:cNvPr id="16" name="شكل حر: شكل 15">
            <a:extLst>
              <a:ext uri="{FF2B5EF4-FFF2-40B4-BE49-F238E27FC236}">
                <a16:creationId xmlns:a16="http://schemas.microsoft.com/office/drawing/2014/main" xmlns="" id="{C2567FCA-A8D3-4A13-9370-1DDFB7F5CE40}"/>
              </a:ext>
            </a:extLst>
          </p:cNvPr>
          <p:cNvSpPr/>
          <p:nvPr/>
        </p:nvSpPr>
        <p:spPr>
          <a:xfrm>
            <a:off x="3059832" y="5589240"/>
            <a:ext cx="2592486" cy="648072"/>
          </a:xfrm>
          <a:custGeom>
            <a:avLst/>
            <a:gdLst>
              <a:gd name="connsiteX0" fmla="*/ 0 w 3556075"/>
              <a:gd name="connsiteY0" fmla="*/ 57493 h 574928"/>
              <a:gd name="connsiteX1" fmla="*/ 57493 w 3556075"/>
              <a:gd name="connsiteY1" fmla="*/ 0 h 574928"/>
              <a:gd name="connsiteX2" fmla="*/ 3498582 w 3556075"/>
              <a:gd name="connsiteY2" fmla="*/ 0 h 574928"/>
              <a:gd name="connsiteX3" fmla="*/ 3556075 w 3556075"/>
              <a:gd name="connsiteY3" fmla="*/ 57493 h 574928"/>
              <a:gd name="connsiteX4" fmla="*/ 3556075 w 3556075"/>
              <a:gd name="connsiteY4" fmla="*/ 517435 h 574928"/>
              <a:gd name="connsiteX5" fmla="*/ 3498582 w 3556075"/>
              <a:gd name="connsiteY5" fmla="*/ 574928 h 574928"/>
              <a:gd name="connsiteX6" fmla="*/ 57493 w 3556075"/>
              <a:gd name="connsiteY6" fmla="*/ 574928 h 574928"/>
              <a:gd name="connsiteX7" fmla="*/ 0 w 3556075"/>
              <a:gd name="connsiteY7" fmla="*/ 517435 h 574928"/>
              <a:gd name="connsiteX8" fmla="*/ 0 w 3556075"/>
              <a:gd name="connsiteY8" fmla="*/ 57493 h 57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75" h="574928">
                <a:moveTo>
                  <a:pt x="0" y="57493"/>
                </a:moveTo>
                <a:cubicBezTo>
                  <a:pt x="0" y="25740"/>
                  <a:pt x="25740" y="0"/>
                  <a:pt x="57493" y="0"/>
                </a:cubicBezTo>
                <a:lnTo>
                  <a:pt x="3498582" y="0"/>
                </a:lnTo>
                <a:cubicBezTo>
                  <a:pt x="3530335" y="0"/>
                  <a:pt x="3556075" y="25740"/>
                  <a:pt x="3556075" y="57493"/>
                </a:cubicBezTo>
                <a:lnTo>
                  <a:pt x="3556075" y="517435"/>
                </a:lnTo>
                <a:cubicBezTo>
                  <a:pt x="3556075" y="549188"/>
                  <a:pt x="3530335" y="574928"/>
                  <a:pt x="3498582" y="574928"/>
                </a:cubicBezTo>
                <a:lnTo>
                  <a:pt x="57493" y="574928"/>
                </a:lnTo>
                <a:cubicBezTo>
                  <a:pt x="25740" y="574928"/>
                  <a:pt x="0" y="549188"/>
                  <a:pt x="0" y="517435"/>
                </a:cubicBezTo>
                <a:lnTo>
                  <a:pt x="0" y="57493"/>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2079" tIns="32079" rIns="32079" bIns="32079" numCol="1" spcCol="1270" anchor="ctr" anchorCtr="0">
            <a:noAutofit/>
          </a:bodyPr>
          <a:lstStyle/>
          <a:p>
            <a:pPr marL="0" lvl="0" indent="0" algn="ctr" defTabSz="1066800">
              <a:lnSpc>
                <a:spcPct val="90000"/>
              </a:lnSpc>
              <a:spcBef>
                <a:spcPct val="0"/>
              </a:spcBef>
              <a:spcAft>
                <a:spcPct val="35000"/>
              </a:spcAft>
              <a:buNone/>
            </a:pPr>
            <a:r>
              <a:rPr lang="ar-SA" sz="2800" kern="1200" dirty="0">
                <a:solidFill>
                  <a:srgbClr val="E7E6E6">
                    <a:lumMod val="10000"/>
                  </a:srgbClr>
                </a:solidFill>
                <a:latin typeface="Dubai Light" panose="020B0303030403030204" pitchFamily="34" charset="-78"/>
                <a:ea typeface="+mn-ea"/>
                <a:cs typeface="Dubai Light" panose="020B0303030403030204" pitchFamily="34" charset="-78"/>
              </a:rPr>
              <a:t>المُخرِّج، وهو الناظر المستدل</a:t>
            </a:r>
            <a:endParaRPr lang="en-US" sz="2800" kern="1200" dirty="0">
              <a:solidFill>
                <a:srgbClr val="E7E6E6">
                  <a:lumMod val="10000"/>
                </a:srgbClr>
              </a:solidFill>
              <a:latin typeface="Dubai Light" panose="020B0303030403030204" pitchFamily="34" charset="-78"/>
              <a:ea typeface="+mn-ea"/>
              <a:cs typeface="Dubai Light" panose="020B0303030403030204" pitchFamily="34" charset="-78"/>
            </a:endParaRPr>
          </a:p>
        </p:txBody>
      </p:sp>
      <p:pic>
        <p:nvPicPr>
          <p:cNvPr id="18" name="Picture 3">
            <a:hlinkClick r:id="rId8" action="ppaction://hlinksldjump"/>
            <a:extLst>
              <a:ext uri="{FF2B5EF4-FFF2-40B4-BE49-F238E27FC236}">
                <a16:creationId xmlns:a16="http://schemas.microsoft.com/office/drawing/2014/main" xmlns="" id="{4493DAD9-790D-4980-9B48-D924049EC401}"/>
              </a:ext>
            </a:extLst>
          </p:cNvPr>
          <p:cNvPicPr>
            <a:picLocks noChangeAspect="1" noChangeArrowheads="1"/>
          </p:cNvPicPr>
          <p:nvPr/>
        </p:nvPicPr>
        <p:blipFill>
          <a:blip r:embed="rId9" cstate="print">
            <a:duotone>
              <a:schemeClr val="accent3">
                <a:shade val="45000"/>
                <a:satMod val="135000"/>
              </a:schemeClr>
              <a:prstClr val="white"/>
            </a:duotone>
            <a:extLst>
              <a:ext uri="{BEBA8EAE-BF5A-486C-A8C5-ECC9F3942E4B}">
                <a14:imgProps xmlns:a14="http://schemas.microsoft.com/office/drawing/2010/main">
                  <a14:imgLayer r:embed="rId10">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251516" y="6273223"/>
            <a:ext cx="2304259" cy="461665"/>
          </a:xfrm>
          <a:prstGeom prst="rect">
            <a:avLst/>
          </a:prstGeom>
          <a:noFill/>
          <a:ln>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Tree>
    <p:extLst>
      <p:ext uri="{BB962C8B-B14F-4D97-AF65-F5344CB8AC3E}">
        <p14:creationId xmlns:p14="http://schemas.microsoft.com/office/powerpoint/2010/main" val="24881246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8C214BFC-AFBD-4E1E-9E7E-96FC751E396D}"/>
                                            </p:graphicEl>
                                          </p:spTgt>
                                        </p:tgtEl>
                                        <p:attrNameLst>
                                          <p:attrName>style.visibility</p:attrName>
                                        </p:attrNameLst>
                                      </p:cBhvr>
                                      <p:to>
                                        <p:strVal val="visible"/>
                                      </p:to>
                                    </p:set>
                                    <p:animEffect transition="in" filter="fade">
                                      <p:cBhvr>
                                        <p:cTn id="7" dur="500"/>
                                        <p:tgtEl>
                                          <p:spTgt spid="5">
                                            <p:graphicEl>
                                              <a:dgm id="{8C214BFC-AFBD-4E1E-9E7E-96FC751E396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D3AABD86-57EB-4550-A24E-04BAE3DDB4FB}"/>
                                            </p:graphicEl>
                                          </p:spTgt>
                                        </p:tgtEl>
                                        <p:attrNameLst>
                                          <p:attrName>style.visibility</p:attrName>
                                        </p:attrNameLst>
                                      </p:cBhvr>
                                      <p:to>
                                        <p:strVal val="visible"/>
                                      </p:to>
                                    </p:set>
                                    <p:animEffect transition="in" filter="fade">
                                      <p:cBhvr>
                                        <p:cTn id="12" dur="500"/>
                                        <p:tgtEl>
                                          <p:spTgt spid="5">
                                            <p:graphicEl>
                                              <a:dgm id="{D3AABD86-57EB-4550-A24E-04BAE3DDB4FB}"/>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B75D72B4-6AE1-4488-B0EB-8D1D2DC1FF0E}"/>
                                            </p:graphicEl>
                                          </p:spTgt>
                                        </p:tgtEl>
                                        <p:attrNameLst>
                                          <p:attrName>style.visibility</p:attrName>
                                        </p:attrNameLst>
                                      </p:cBhvr>
                                      <p:to>
                                        <p:strVal val="visible"/>
                                      </p:to>
                                    </p:set>
                                    <p:animEffect transition="in" filter="fade">
                                      <p:cBhvr>
                                        <p:cTn id="15" dur="500"/>
                                        <p:tgtEl>
                                          <p:spTgt spid="5">
                                            <p:graphicEl>
                                              <a:dgm id="{B75D72B4-6AE1-4488-B0EB-8D1D2DC1FF0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0FC38A05-9F6D-4D8C-A4CA-CFBD631B4571}"/>
                                            </p:graphicEl>
                                          </p:spTgt>
                                        </p:tgtEl>
                                        <p:attrNameLst>
                                          <p:attrName>style.visibility</p:attrName>
                                        </p:attrNameLst>
                                      </p:cBhvr>
                                      <p:to>
                                        <p:strVal val="visible"/>
                                      </p:to>
                                    </p:set>
                                    <p:animEffect transition="in" filter="fade">
                                      <p:cBhvr>
                                        <p:cTn id="20" dur="500"/>
                                        <p:tgtEl>
                                          <p:spTgt spid="5">
                                            <p:graphicEl>
                                              <a:dgm id="{0FC38A05-9F6D-4D8C-A4CA-CFBD631B4571}"/>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25683E28-629E-4BF9-9F39-9FB5A87A3988}"/>
                                            </p:graphicEl>
                                          </p:spTgt>
                                        </p:tgtEl>
                                        <p:attrNameLst>
                                          <p:attrName>style.visibility</p:attrName>
                                        </p:attrNameLst>
                                      </p:cBhvr>
                                      <p:to>
                                        <p:strVal val="visible"/>
                                      </p:to>
                                    </p:set>
                                    <p:animEffect transition="in" filter="fade">
                                      <p:cBhvr>
                                        <p:cTn id="23" dur="500"/>
                                        <p:tgtEl>
                                          <p:spTgt spid="5">
                                            <p:graphicEl>
                                              <a:dgm id="{25683E28-629E-4BF9-9F39-9FB5A87A398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D1BC0C10-FB01-47C6-8B66-45BD370D0538}"/>
                                            </p:graphicEl>
                                          </p:spTgt>
                                        </p:tgtEl>
                                        <p:attrNameLst>
                                          <p:attrName>style.visibility</p:attrName>
                                        </p:attrNameLst>
                                      </p:cBhvr>
                                      <p:to>
                                        <p:strVal val="visible"/>
                                      </p:to>
                                    </p:set>
                                    <p:animEffect transition="in" filter="fade">
                                      <p:cBhvr>
                                        <p:cTn id="28" dur="500"/>
                                        <p:tgtEl>
                                          <p:spTgt spid="5">
                                            <p:graphicEl>
                                              <a:dgm id="{D1BC0C10-FB01-47C6-8B66-45BD370D0538}"/>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0AAD08AB-B82B-476F-B779-033B28E72F24}"/>
                                            </p:graphicEl>
                                          </p:spTgt>
                                        </p:tgtEl>
                                        <p:attrNameLst>
                                          <p:attrName>style.visibility</p:attrName>
                                        </p:attrNameLst>
                                      </p:cBhvr>
                                      <p:to>
                                        <p:strVal val="visible"/>
                                      </p:to>
                                    </p:set>
                                    <p:animEffect transition="in" filter="fade">
                                      <p:cBhvr>
                                        <p:cTn id="31" dur="500"/>
                                        <p:tgtEl>
                                          <p:spTgt spid="5">
                                            <p:graphicEl>
                                              <a:dgm id="{0AAD08AB-B82B-476F-B779-033B28E72F2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fade">
                                      <p:cBhvr>
                                        <p:cTn id="60" dur="500"/>
                                        <p:tgtEl>
                                          <p:spTgt spid="14"/>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fade">
                                      <p:cBhvr>
                                        <p:cTn id="65" dur="500"/>
                                        <p:tgtEl>
                                          <p:spTgt spid="1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fade">
                                      <p:cBhvr>
                                        <p:cTn id="6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64CEF41E-C5D2-435B-A58B-653FE87F4D0B}"/>
              </a:ext>
            </a:extLst>
          </p:cNvPr>
          <p:cNvSpPr>
            <a:spLocks noGrp="1"/>
          </p:cNvSpPr>
          <p:nvPr>
            <p:ph type="title"/>
          </p:nvPr>
        </p:nvSpPr>
        <p:spPr>
          <a:xfrm>
            <a:off x="611560" y="764704"/>
            <a:ext cx="8229600" cy="648072"/>
          </a:xfrm>
          <a:solidFill>
            <a:srgbClr val="E2EDF2"/>
          </a:solidFill>
        </p:spPr>
        <p:txBody>
          <a:bodyPr>
            <a:normAutofit/>
          </a:bodyPr>
          <a:lstStyle/>
          <a:p>
            <a:r>
              <a:rPr lang="ar-IQ" sz="3200" dirty="0" smtClean="0">
                <a:latin typeface="Dubai" panose="020B0503030403030204" pitchFamily="34" charset="-78"/>
                <a:cs typeface="Dubai" panose="020B0503030403030204" pitchFamily="34" charset="-78"/>
              </a:rPr>
              <a:t>التخريج على الأصول المتعلقة بالحكم الشرعي والتكليف</a:t>
            </a:r>
            <a:endParaRPr lang="en-US" sz="3200" dirty="0">
              <a:latin typeface="Dubai" panose="020B0503030403030204" pitchFamily="34" charset="-78"/>
              <a:cs typeface="Dubai" panose="020B0503030403030204" pitchFamily="34" charset="-78"/>
            </a:endParaRPr>
          </a:p>
        </p:txBody>
      </p:sp>
      <p:sp>
        <p:nvSpPr>
          <p:cNvPr id="6" name="مستطيل: زوايا مستديرة 5">
            <a:extLst>
              <a:ext uri="{FF2B5EF4-FFF2-40B4-BE49-F238E27FC236}">
                <a16:creationId xmlns="" xmlns:a16="http://schemas.microsoft.com/office/drawing/2014/main" id="{5A07442D-4AB9-4130-BE96-BFC0BC847D29}"/>
              </a:ext>
            </a:extLst>
          </p:cNvPr>
          <p:cNvSpPr/>
          <p:nvPr/>
        </p:nvSpPr>
        <p:spPr>
          <a:xfrm>
            <a:off x="1115616" y="1988840"/>
            <a:ext cx="6768752" cy="911691"/>
          </a:xfrm>
          <a:prstGeom prst="roundRect">
            <a:avLst/>
          </a:prstGeom>
          <a:no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0320" tIns="20320" rIns="20320" bIns="20320" numCol="1" spcCol="1270" anchor="ctr" anchorCtr="0">
            <a:noAutofit/>
          </a:bodyPr>
          <a:lstStyle/>
          <a:p>
            <a:pPr marL="0" lvl="1" algn="ctr">
              <a:lnSpc>
                <a:spcPct val="110000"/>
              </a:lnSpc>
              <a:spcBef>
                <a:spcPct val="0"/>
              </a:spcBef>
              <a:spcAft>
                <a:spcPct val="35000"/>
              </a:spcAft>
              <a:buSzPct val="70000"/>
            </a:pPr>
            <a:r>
              <a:rPr lang="ar-SA" sz="2800" dirty="0">
                <a:solidFill>
                  <a:schemeClr val="tx1"/>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الحكم الشرعي: </a:t>
            </a:r>
            <a:r>
              <a:rPr lang="ar-SA"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هو خطاب الله تعالى المتعلق بأفعال المكلفين اقتضاءً أو تخييرًا أو وضعا.</a:t>
            </a:r>
          </a:p>
        </p:txBody>
      </p:sp>
      <p:sp>
        <p:nvSpPr>
          <p:cNvPr id="8" name="مستطيل: زوايا مستديرة 7">
            <a:extLst>
              <a:ext uri="{FF2B5EF4-FFF2-40B4-BE49-F238E27FC236}">
                <a16:creationId xmlns="" xmlns:a16="http://schemas.microsoft.com/office/drawing/2014/main" id="{85C00DFF-5C0F-48D5-8497-35D2C86D9E3F}"/>
              </a:ext>
            </a:extLst>
          </p:cNvPr>
          <p:cNvSpPr/>
          <p:nvPr/>
        </p:nvSpPr>
        <p:spPr>
          <a:xfrm>
            <a:off x="2195736" y="3140968"/>
            <a:ext cx="996011" cy="672072"/>
          </a:xfrm>
          <a:prstGeom prst="round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2277" tIns="62277" rIns="62277" bIns="62277" numCol="1" spcCol="1270" anchor="ctr" anchorCtr="0">
            <a:noAutofit/>
          </a:bodyPr>
          <a:lstStyle/>
          <a:p>
            <a:pPr lvl="0" algn="ctr" defTabSz="1066800">
              <a:lnSpc>
                <a:spcPct val="90000"/>
              </a:lnSpc>
              <a:spcBef>
                <a:spcPct val="0"/>
              </a:spcBef>
              <a:spcAft>
                <a:spcPct val="35000"/>
              </a:spcAft>
            </a:pPr>
            <a:r>
              <a:rPr lang="ar-SA" sz="2800" b="1" dirty="0">
                <a:solidFill>
                  <a:sysClr val="windowText" lastClr="000000"/>
                </a:solidFill>
                <a:latin typeface="Dubai Light" panose="020B0303030403030204" pitchFamily="34" charset="-78"/>
                <a:cs typeface="Dubai Light" panose="020B0303030403030204" pitchFamily="34" charset="-78"/>
              </a:rPr>
              <a:t>وضعي</a:t>
            </a:r>
            <a:endParaRPr lang="en-US" sz="2800" b="1" kern="1200" dirty="0">
              <a:solidFill>
                <a:srgbClr val="000000"/>
              </a:solidFill>
              <a:latin typeface="Dubai Light" panose="020B0303030403030204" pitchFamily="34" charset="-78"/>
              <a:cs typeface="Dubai Light" panose="020B0303030403030204" pitchFamily="34" charset="-78"/>
            </a:endParaRPr>
          </a:p>
        </p:txBody>
      </p:sp>
      <p:sp>
        <p:nvSpPr>
          <p:cNvPr id="9" name="شكل حر: شكل 8">
            <a:extLst>
              <a:ext uri="{FF2B5EF4-FFF2-40B4-BE49-F238E27FC236}">
                <a16:creationId xmlns="" xmlns:a16="http://schemas.microsoft.com/office/drawing/2014/main" id="{6E6150C5-456D-4ACF-8F9E-375539CF6592}"/>
              </a:ext>
            </a:extLst>
          </p:cNvPr>
          <p:cNvSpPr/>
          <p:nvPr/>
        </p:nvSpPr>
        <p:spPr>
          <a:xfrm>
            <a:off x="2699792" y="3861048"/>
            <a:ext cx="72008" cy="504056"/>
          </a:xfrm>
          <a:custGeom>
            <a:avLst/>
            <a:gdLst/>
            <a:ahLst/>
            <a:cxnLst/>
            <a:rect l="0" t="0" r="0" b="0"/>
            <a:pathLst>
              <a:path>
                <a:moveTo>
                  <a:pt x="45720" y="0"/>
                </a:moveTo>
                <a:lnTo>
                  <a:pt x="45720" y="25727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شكل حر: شكل 9">
            <a:extLst>
              <a:ext uri="{FF2B5EF4-FFF2-40B4-BE49-F238E27FC236}">
                <a16:creationId xmlns="" xmlns:a16="http://schemas.microsoft.com/office/drawing/2014/main" id="{A64F0126-9F04-40DD-B067-418F99774BE5}"/>
              </a:ext>
            </a:extLst>
          </p:cNvPr>
          <p:cNvSpPr/>
          <p:nvPr/>
        </p:nvSpPr>
        <p:spPr>
          <a:xfrm>
            <a:off x="6444208" y="3861048"/>
            <a:ext cx="34289" cy="383425"/>
          </a:xfrm>
          <a:custGeom>
            <a:avLst/>
            <a:gdLst/>
            <a:ahLst/>
            <a:cxnLst/>
            <a:rect l="0" t="0" r="0" b="0"/>
            <a:pathLst>
              <a:path>
                <a:moveTo>
                  <a:pt x="45720" y="0"/>
                </a:moveTo>
                <a:lnTo>
                  <a:pt x="45720" y="25727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شكل حر: شكل 10">
            <a:extLst>
              <a:ext uri="{FF2B5EF4-FFF2-40B4-BE49-F238E27FC236}">
                <a16:creationId xmlns="" xmlns:a16="http://schemas.microsoft.com/office/drawing/2014/main" id="{AB6041E3-271C-4D6C-B382-969311E2CF1A}"/>
              </a:ext>
            </a:extLst>
          </p:cNvPr>
          <p:cNvSpPr/>
          <p:nvPr/>
        </p:nvSpPr>
        <p:spPr>
          <a:xfrm>
            <a:off x="4716016" y="4149080"/>
            <a:ext cx="3390019" cy="1850365"/>
          </a:xfrm>
          <a:custGeom>
            <a:avLst/>
            <a:gdLst>
              <a:gd name="connsiteX0" fmla="*/ 0 w 1927117"/>
              <a:gd name="connsiteY0" fmla="*/ 160596 h 963558"/>
              <a:gd name="connsiteX1" fmla="*/ 160596 w 1927117"/>
              <a:gd name="connsiteY1" fmla="*/ 0 h 963558"/>
              <a:gd name="connsiteX2" fmla="*/ 1766521 w 1927117"/>
              <a:gd name="connsiteY2" fmla="*/ 0 h 963558"/>
              <a:gd name="connsiteX3" fmla="*/ 1927117 w 1927117"/>
              <a:gd name="connsiteY3" fmla="*/ 160596 h 963558"/>
              <a:gd name="connsiteX4" fmla="*/ 1927117 w 1927117"/>
              <a:gd name="connsiteY4" fmla="*/ 802962 h 963558"/>
              <a:gd name="connsiteX5" fmla="*/ 1766521 w 1927117"/>
              <a:gd name="connsiteY5" fmla="*/ 963558 h 963558"/>
              <a:gd name="connsiteX6" fmla="*/ 160596 w 1927117"/>
              <a:gd name="connsiteY6" fmla="*/ 963558 h 963558"/>
              <a:gd name="connsiteX7" fmla="*/ 0 w 1927117"/>
              <a:gd name="connsiteY7" fmla="*/ 802962 h 963558"/>
              <a:gd name="connsiteX8" fmla="*/ 0 w 1927117"/>
              <a:gd name="connsiteY8" fmla="*/ 160596 h 963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7117" h="963558">
                <a:moveTo>
                  <a:pt x="0" y="160596"/>
                </a:moveTo>
                <a:cubicBezTo>
                  <a:pt x="0" y="71901"/>
                  <a:pt x="71901" y="0"/>
                  <a:pt x="160596" y="0"/>
                </a:cubicBezTo>
                <a:lnTo>
                  <a:pt x="1766521" y="0"/>
                </a:lnTo>
                <a:cubicBezTo>
                  <a:pt x="1855216" y="0"/>
                  <a:pt x="1927117" y="71901"/>
                  <a:pt x="1927117" y="160596"/>
                </a:cubicBezTo>
                <a:lnTo>
                  <a:pt x="1927117" y="802962"/>
                </a:lnTo>
                <a:cubicBezTo>
                  <a:pt x="1927117" y="891657"/>
                  <a:pt x="1855216" y="963558"/>
                  <a:pt x="1766521" y="963558"/>
                </a:cubicBezTo>
                <a:lnTo>
                  <a:pt x="160596" y="963558"/>
                </a:lnTo>
                <a:cubicBezTo>
                  <a:pt x="71901" y="963558"/>
                  <a:pt x="0" y="891657"/>
                  <a:pt x="0" y="802962"/>
                </a:cubicBezTo>
                <a:lnTo>
                  <a:pt x="0" y="160596"/>
                </a:lnTo>
                <a:close/>
              </a:path>
            </a:pathLst>
          </a:custGeom>
          <a:solidFill>
            <a:schemeClr val="accent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2277" tIns="62277" rIns="62277" bIns="62277" numCol="1" spcCol="1270" anchor="ctr" anchorCtr="0">
            <a:noAutofit/>
          </a:bodyPr>
          <a:lstStyle/>
          <a:p>
            <a:pPr lvl="0" algn="ctr" defTabSz="1066800">
              <a:spcBef>
                <a:spcPct val="0"/>
              </a:spcBef>
              <a:spcAft>
                <a:spcPct val="35000"/>
              </a:spcAft>
            </a:pPr>
            <a:r>
              <a:rPr lang="ar-SA" sz="2800" b="1" dirty="0">
                <a:solidFill>
                  <a:srgbClr val="000000"/>
                </a:solidFill>
                <a:latin typeface="Dubai Light" panose="020B0303030403030204" pitchFamily="34" charset="-78"/>
                <a:cs typeface="Dubai Light" panose="020B0303030403030204" pitchFamily="34" charset="-78"/>
              </a:rPr>
              <a:t>واجب ومندوب ومباح ومكروه ومحرم.</a:t>
            </a:r>
          </a:p>
        </p:txBody>
      </p:sp>
      <p:sp>
        <p:nvSpPr>
          <p:cNvPr id="12" name="شكل حر: شكل 11">
            <a:extLst>
              <a:ext uri="{FF2B5EF4-FFF2-40B4-BE49-F238E27FC236}">
                <a16:creationId xmlns="" xmlns:a16="http://schemas.microsoft.com/office/drawing/2014/main" id="{80A7652F-3792-4AE1-879D-5A3B64C945D6}"/>
              </a:ext>
            </a:extLst>
          </p:cNvPr>
          <p:cNvSpPr/>
          <p:nvPr/>
        </p:nvSpPr>
        <p:spPr>
          <a:xfrm>
            <a:off x="395536" y="4149080"/>
            <a:ext cx="4032448" cy="1849748"/>
          </a:xfrm>
          <a:custGeom>
            <a:avLst/>
            <a:gdLst>
              <a:gd name="connsiteX0" fmla="*/ 0 w 2126901"/>
              <a:gd name="connsiteY0" fmla="*/ 160596 h 963558"/>
              <a:gd name="connsiteX1" fmla="*/ 160596 w 2126901"/>
              <a:gd name="connsiteY1" fmla="*/ 0 h 963558"/>
              <a:gd name="connsiteX2" fmla="*/ 1966305 w 2126901"/>
              <a:gd name="connsiteY2" fmla="*/ 0 h 963558"/>
              <a:gd name="connsiteX3" fmla="*/ 2126901 w 2126901"/>
              <a:gd name="connsiteY3" fmla="*/ 160596 h 963558"/>
              <a:gd name="connsiteX4" fmla="*/ 2126901 w 2126901"/>
              <a:gd name="connsiteY4" fmla="*/ 802962 h 963558"/>
              <a:gd name="connsiteX5" fmla="*/ 1966305 w 2126901"/>
              <a:gd name="connsiteY5" fmla="*/ 963558 h 963558"/>
              <a:gd name="connsiteX6" fmla="*/ 160596 w 2126901"/>
              <a:gd name="connsiteY6" fmla="*/ 963558 h 963558"/>
              <a:gd name="connsiteX7" fmla="*/ 0 w 2126901"/>
              <a:gd name="connsiteY7" fmla="*/ 802962 h 963558"/>
              <a:gd name="connsiteX8" fmla="*/ 0 w 2126901"/>
              <a:gd name="connsiteY8" fmla="*/ 160596 h 963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6901" h="963558">
                <a:moveTo>
                  <a:pt x="0" y="160596"/>
                </a:moveTo>
                <a:cubicBezTo>
                  <a:pt x="0" y="71901"/>
                  <a:pt x="71901" y="0"/>
                  <a:pt x="160596" y="0"/>
                </a:cubicBezTo>
                <a:lnTo>
                  <a:pt x="1966305" y="0"/>
                </a:lnTo>
                <a:cubicBezTo>
                  <a:pt x="2055000" y="0"/>
                  <a:pt x="2126901" y="71901"/>
                  <a:pt x="2126901" y="160596"/>
                </a:cubicBezTo>
                <a:lnTo>
                  <a:pt x="2126901" y="802962"/>
                </a:lnTo>
                <a:cubicBezTo>
                  <a:pt x="2126901" y="891657"/>
                  <a:pt x="2055000" y="963558"/>
                  <a:pt x="1966305" y="963558"/>
                </a:cubicBezTo>
                <a:lnTo>
                  <a:pt x="160596" y="963558"/>
                </a:lnTo>
                <a:cubicBezTo>
                  <a:pt x="71901" y="963558"/>
                  <a:pt x="0" y="891657"/>
                  <a:pt x="0" y="802962"/>
                </a:cubicBezTo>
                <a:lnTo>
                  <a:pt x="0" y="160596"/>
                </a:lnTo>
                <a:close/>
              </a:path>
            </a:pathLst>
          </a:custGeom>
          <a:solidFill>
            <a:srgbClr val="22B8CB">
              <a:lumMod val="20000"/>
              <a:lumOff val="80000"/>
            </a:srgbClr>
          </a:solidFill>
          <a:ln w="12700" cap="flat" cmpd="sng" algn="ctr">
            <a:solidFill>
              <a:prstClr val="white">
                <a:hueOff val="0"/>
                <a:satOff val="0"/>
                <a:lumOff val="0"/>
                <a:alphaOff val="0"/>
              </a:prstClr>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62277" tIns="62277" rIns="62277" bIns="62277" numCol="1" spcCol="1270" anchor="ctr" anchorCtr="0">
            <a:noAutofit/>
          </a:bodyPr>
          <a:lstStyle/>
          <a:p>
            <a:pPr lvl="0" algn="ctr" defTabSz="1066800">
              <a:spcBef>
                <a:spcPct val="0"/>
              </a:spcBef>
              <a:spcAft>
                <a:spcPct val="35000"/>
              </a:spcAft>
            </a:pPr>
            <a:r>
              <a:rPr lang="ar-SA" sz="2800" b="1" dirty="0">
                <a:solidFill>
                  <a:srgbClr val="000000"/>
                </a:solidFill>
                <a:latin typeface="Dubai Light" panose="020B0303030403030204" pitchFamily="34" charset="-78"/>
                <a:cs typeface="Dubai Light" panose="020B0303030403030204" pitchFamily="34" charset="-78"/>
              </a:rPr>
              <a:t>السبب والعلة والشرط والمانع، والرخصة والعزيمة، والصحة والفساد، والقضاء والأداء والإعادة.</a:t>
            </a:r>
          </a:p>
        </p:txBody>
      </p:sp>
      <p:sp>
        <p:nvSpPr>
          <p:cNvPr id="7" name="مستطيل: زوايا مستديرة 6">
            <a:extLst>
              <a:ext uri="{FF2B5EF4-FFF2-40B4-BE49-F238E27FC236}">
                <a16:creationId xmlns="" xmlns:a16="http://schemas.microsoft.com/office/drawing/2014/main" id="{D34F6FCC-E616-4B81-B55F-BC8FE4E007EE}"/>
              </a:ext>
            </a:extLst>
          </p:cNvPr>
          <p:cNvSpPr/>
          <p:nvPr/>
        </p:nvSpPr>
        <p:spPr>
          <a:xfrm>
            <a:off x="5868144" y="3140968"/>
            <a:ext cx="1053947" cy="672072"/>
          </a:xfrm>
          <a:prstGeom prst="round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2277" tIns="62277" rIns="62277" bIns="62277" numCol="1" spcCol="1270" anchor="ctr" anchorCtr="0">
            <a:noAutofit/>
          </a:bodyPr>
          <a:lstStyle/>
          <a:p>
            <a:pPr lvl="0" algn="ctr" defTabSz="1066800">
              <a:lnSpc>
                <a:spcPct val="90000"/>
              </a:lnSpc>
              <a:spcBef>
                <a:spcPct val="0"/>
              </a:spcBef>
              <a:spcAft>
                <a:spcPct val="35000"/>
              </a:spcAft>
            </a:pPr>
            <a:r>
              <a:rPr lang="ar-SA" sz="2800" b="1" dirty="0">
                <a:solidFill>
                  <a:sysClr val="windowText" lastClr="000000"/>
                </a:solidFill>
                <a:latin typeface="Dubai Light" panose="020B0303030403030204" pitchFamily="34" charset="-78"/>
                <a:cs typeface="Dubai Light" panose="020B0303030403030204" pitchFamily="34" charset="-78"/>
              </a:rPr>
              <a:t>تكليفي</a:t>
            </a:r>
            <a:endParaRPr lang="en-US" sz="2800" b="1" kern="1200" dirty="0">
              <a:solidFill>
                <a:srgbClr val="000000"/>
              </a:solidFill>
              <a:latin typeface="Dubai Light" panose="020B0303030403030204" pitchFamily="34" charset="-78"/>
              <a:cs typeface="Dubai Light" panose="020B0303030403030204" pitchFamily="34" charset="-78"/>
            </a:endParaRPr>
          </a:p>
        </p:txBody>
      </p:sp>
      <p:cxnSp>
        <p:nvCxnSpPr>
          <p:cNvPr id="18" name="موصل: على شكل مرفق 17">
            <a:extLst>
              <a:ext uri="{FF2B5EF4-FFF2-40B4-BE49-F238E27FC236}">
                <a16:creationId xmlns="" xmlns:a16="http://schemas.microsoft.com/office/drawing/2014/main" id="{B95EE405-9E1E-4815-BF15-9C24DFCA8516}"/>
              </a:ext>
            </a:extLst>
          </p:cNvPr>
          <p:cNvCxnSpPr>
            <a:cxnSpLocks/>
          </p:cNvCxnSpPr>
          <p:nvPr/>
        </p:nvCxnSpPr>
        <p:spPr>
          <a:xfrm rot="16200000" flipH="1">
            <a:off x="5429180" y="2067764"/>
            <a:ext cx="176850" cy="189121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4" name="موصل: على شكل مرفق 23">
            <a:extLst>
              <a:ext uri="{FF2B5EF4-FFF2-40B4-BE49-F238E27FC236}">
                <a16:creationId xmlns="" xmlns:a16="http://schemas.microsoft.com/office/drawing/2014/main" id="{4429E4A9-4083-4377-BCC4-DF4B5C40A58E}"/>
              </a:ext>
            </a:extLst>
          </p:cNvPr>
          <p:cNvCxnSpPr/>
          <p:nvPr/>
        </p:nvCxnSpPr>
        <p:spPr>
          <a:xfrm rot="5400000">
            <a:off x="3503183" y="2121553"/>
            <a:ext cx="176850" cy="1783633"/>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51520" y="6165304"/>
            <a:ext cx="1899737" cy="461665"/>
          </a:xfrm>
          <a:prstGeom prst="rect">
            <a:avLst/>
          </a:prstGeom>
          <a:noFill/>
          <a:ln>
            <a:noFill/>
            <a:prstDash val="solid"/>
          </a:ln>
        </p:spPr>
        <p:txBody>
          <a:bodyPr vert="horz" wrap="square" lIns="91440" tIns="45720" rIns="91440" bIns="45720" anchor="t" anchorCtr="1" compatLnSpc="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Tree>
    <p:extLst>
      <p:ext uri="{BB962C8B-B14F-4D97-AF65-F5344CB8AC3E}">
        <p14:creationId xmlns:p14="http://schemas.microsoft.com/office/powerpoint/2010/main" val="13139544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par>
                                <p:cTn id="37" presetID="10"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11" grpId="0" animBg="1"/>
      <p:bldP spid="12" grpId="0"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93EFC2DC-CB21-43EB-99F2-EA7ECCEFEC72}"/>
              </a:ext>
            </a:extLst>
          </p:cNvPr>
          <p:cNvSpPr>
            <a:spLocks noGrp="1"/>
          </p:cNvSpPr>
          <p:nvPr>
            <p:ph type="title"/>
          </p:nvPr>
        </p:nvSpPr>
        <p:spPr>
          <a:solidFill>
            <a:srgbClr val="F6DEF0"/>
          </a:solidFill>
        </p:spPr>
        <p:txBody>
          <a:bodyPr>
            <a:normAutofit/>
          </a:bodyPr>
          <a:lstStyle/>
          <a:p>
            <a:pPr algn="ctr"/>
            <a:r>
              <a:rPr lang="ar-SA" sz="3200" dirty="0">
                <a:latin typeface="Dubai" panose="020B0503030403030204" pitchFamily="34" charset="-78"/>
                <a:cs typeface="Dubai" panose="020B0503030403030204" pitchFamily="34" charset="-78"/>
              </a:rPr>
              <a:t>الموضوع الأول: التخريج على الأصول المتعلقة </a:t>
            </a:r>
            <a:br>
              <a:rPr lang="ar-SA" sz="3200" dirty="0">
                <a:latin typeface="Dubai" panose="020B0503030403030204" pitchFamily="34" charset="-78"/>
                <a:cs typeface="Dubai" panose="020B0503030403030204" pitchFamily="34" charset="-78"/>
              </a:rPr>
            </a:br>
            <a:r>
              <a:rPr lang="ar-SA" sz="3200" dirty="0">
                <a:latin typeface="Dubai" panose="020B0503030403030204" pitchFamily="34" charset="-78"/>
                <a:cs typeface="Dubai" panose="020B0503030403030204" pitchFamily="34" charset="-78"/>
              </a:rPr>
              <a:t>بالحكم الشرعي والتكليف</a:t>
            </a:r>
            <a:endParaRPr lang="en-US" sz="3200" dirty="0">
              <a:latin typeface="Dubai" panose="020B0503030403030204" pitchFamily="34" charset="-78"/>
              <a:cs typeface="Dubai" panose="020B0503030403030204" pitchFamily="34" charset="-78"/>
            </a:endParaRPr>
          </a:p>
        </p:txBody>
      </p:sp>
      <p:graphicFrame>
        <p:nvGraphicFramePr>
          <p:cNvPr id="6" name="عنصر نائب للمحتوى 5">
            <a:extLst>
              <a:ext uri="{FF2B5EF4-FFF2-40B4-BE49-F238E27FC236}">
                <a16:creationId xmlns="" xmlns:a16="http://schemas.microsoft.com/office/drawing/2014/main" id="{6EDD7F76-B863-4CBA-8F73-445F0EC92119}"/>
              </a:ext>
            </a:extLst>
          </p:cNvPr>
          <p:cNvGraphicFramePr>
            <a:graphicFrameLocks noGrp="1"/>
          </p:cNvGraphicFramePr>
          <p:nvPr>
            <p:ph idx="1"/>
            <p:extLst>
              <p:ext uri="{D42A27DB-BD31-4B8C-83A1-F6EECF244321}">
                <p14:modId xmlns:p14="http://schemas.microsoft.com/office/powerpoint/2010/main" val="614084487"/>
              </p:ext>
            </p:extLst>
          </p:nvPr>
        </p:nvGraphicFramePr>
        <p:xfrm>
          <a:off x="628650" y="1929606"/>
          <a:ext cx="7886700" cy="4538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251520" y="6165304"/>
            <a:ext cx="2088232" cy="461665"/>
          </a:xfrm>
          <a:prstGeom prst="rect">
            <a:avLst/>
          </a:prstGeom>
          <a:noFill/>
          <a:ln>
            <a:noFill/>
            <a:prstDash val="solid"/>
          </a:ln>
        </p:spPr>
        <p:txBody>
          <a:bodyPr vert="horz" wrap="square" lIns="91440" tIns="45720" rIns="91440" bIns="45720" anchor="t" anchorCtr="1" compatLnSpc="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Tree>
    <p:extLst>
      <p:ext uri="{BB962C8B-B14F-4D97-AF65-F5344CB8AC3E}">
        <p14:creationId xmlns:p14="http://schemas.microsoft.com/office/powerpoint/2010/main" val="8099848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787BE167-74C8-4066-B291-92E3C96724EC}"/>
              </a:ext>
            </a:extLst>
          </p:cNvPr>
          <p:cNvSpPr>
            <a:spLocks noGrp="1"/>
          </p:cNvSpPr>
          <p:nvPr>
            <p:ph type="title"/>
          </p:nvPr>
        </p:nvSpPr>
        <p:spPr>
          <a:xfrm>
            <a:off x="1187624" y="1772816"/>
            <a:ext cx="6897897" cy="2033759"/>
          </a:xfrm>
          <a:solidFill>
            <a:srgbClr val="FFFFFF"/>
          </a:solidFill>
        </p:spPr>
        <p:txBody>
          <a:bodyPr>
            <a:normAutofit/>
          </a:bodyPr>
          <a:lstStyle/>
          <a:p>
            <a:pPr algn="ctr">
              <a:lnSpc>
                <a:spcPct val="100000"/>
              </a:lnSpc>
            </a:pPr>
            <a:r>
              <a:rPr lang="ar-SA" sz="3600" b="1" dirty="0">
                <a:solidFill>
                  <a:srgbClr val="616989"/>
                </a:solidFill>
              </a:rPr>
              <a:t>القاعدة الأولى: تخريج بعض الفروع على قاعدة:</a:t>
            </a:r>
            <a:br>
              <a:rPr lang="ar-SA" sz="3600" b="1" dirty="0">
                <a:solidFill>
                  <a:srgbClr val="616989"/>
                </a:solidFill>
              </a:rPr>
            </a:br>
            <a:r>
              <a:rPr lang="ar-SA" sz="3600" b="1" dirty="0">
                <a:solidFill>
                  <a:srgbClr val="616989"/>
                </a:solidFill>
              </a:rPr>
              <a:t>(لا يلزم المندوب بالشروع)</a:t>
            </a:r>
            <a:endParaRPr lang="en-US" sz="3600" b="1" dirty="0">
              <a:solidFill>
                <a:srgbClr val="616989"/>
              </a:solidFill>
            </a:endParaRPr>
          </a:p>
        </p:txBody>
      </p:sp>
      <p:pic>
        <p:nvPicPr>
          <p:cNvPr id="9" name="Picture 3">
            <a:hlinkClick r:id="rId2" action="ppaction://hlinksldjump"/>
            <a:extLst>
              <a:ext uri="{FF2B5EF4-FFF2-40B4-BE49-F238E27FC236}">
                <a16:creationId xmlns="" xmlns:a16="http://schemas.microsoft.com/office/drawing/2014/main" id="{F2F49825-D7C5-4960-94A9-7A427F556505}"/>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23528" y="6093296"/>
            <a:ext cx="2880320" cy="461665"/>
          </a:xfrm>
          <a:prstGeom prst="rect">
            <a:avLst/>
          </a:prstGeom>
          <a:noFill/>
          <a:ln>
            <a:noFill/>
            <a:prstDash val="solid"/>
          </a:ln>
        </p:spPr>
        <p:txBody>
          <a:bodyPr vert="horz" wrap="square" lIns="91440" tIns="45720" rIns="91440" bIns="45720" anchor="t" anchorCtr="1" compatLnSpc="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Tree>
    <p:extLst>
      <p:ext uri="{BB962C8B-B14F-4D97-AF65-F5344CB8AC3E}">
        <p14:creationId xmlns:p14="http://schemas.microsoft.com/office/powerpoint/2010/main" val="92089439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7584" y="980728"/>
            <a:ext cx="7920880" cy="3108543"/>
          </a:xfrm>
          <a:prstGeom prst="rect">
            <a:avLst/>
          </a:prstGeom>
        </p:spPr>
        <p:txBody>
          <a:bodyPr wrap="square">
            <a:spAutoFit/>
          </a:bodyPr>
          <a:lstStyle/>
          <a:p>
            <a:pPr algn="just"/>
            <a:r>
              <a:rPr lang="ar-IQ" sz="2800" dirty="0" smtClean="0"/>
              <a:t>.</a:t>
            </a:r>
            <a:r>
              <a:rPr lang="ar-IQ" sz="2800" b="1" dirty="0" smtClean="0"/>
              <a:t>والقاعدة اصطلاحاً: </a:t>
            </a:r>
            <a:r>
              <a:rPr lang="ar-IQ" sz="2800" b="1" dirty="0" smtClean="0">
                <a:solidFill>
                  <a:srgbClr val="0070C0"/>
                </a:solidFill>
              </a:rPr>
              <a:t>هي قضية كلية منطبقة على جميع جزئياتها </a:t>
            </a:r>
          </a:p>
          <a:p>
            <a:pPr algn="just"/>
            <a:r>
              <a:rPr lang="ar-IQ" sz="2800" b="1" dirty="0" smtClean="0"/>
              <a:t>أو</a:t>
            </a:r>
            <a:r>
              <a:rPr lang="ar-IQ" sz="2800" dirty="0" smtClean="0"/>
              <a:t> : حكم كلي ينطبق على جزئياته ليتعرف أحكامها منه، كقولنا: كل حكم دلّ عليه القياس،فهو ثابت </a:t>
            </a:r>
          </a:p>
          <a:p>
            <a:pPr algn="just"/>
            <a:r>
              <a:rPr lang="ar-IQ" sz="2800" b="1" dirty="0" smtClean="0"/>
              <a:t>وأصول الفقه </a:t>
            </a:r>
            <a:r>
              <a:rPr lang="ar-IQ" sz="2800" dirty="0" smtClean="0"/>
              <a:t>هي: مجموع طرق الفقه من حيث إنها على سبيل الإجمال، وكيفية الاستدلال،وحالة المستدل بها.</a:t>
            </a:r>
          </a:p>
          <a:p>
            <a:pPr algn="just"/>
            <a:r>
              <a:rPr lang="ar-IQ" sz="2800" b="1" dirty="0" smtClean="0">
                <a:solidFill>
                  <a:srgbClr val="0070C0"/>
                </a:solidFill>
              </a:rPr>
              <a:t>فقواعد أصول الفقه </a:t>
            </a:r>
            <a:r>
              <a:rPr lang="ar-IQ" sz="2800" dirty="0" smtClean="0"/>
              <a:t>هي: القواعد الكلية التي قام عليها هذا الفن، واندرجت تحتها جزئيات كثيرة.</a:t>
            </a:r>
            <a:endParaRPr lang="en-US" sz="2800" dirty="0"/>
          </a:p>
        </p:txBody>
      </p:sp>
      <p:sp>
        <p:nvSpPr>
          <p:cNvPr id="4" name="Rectangle 3"/>
          <p:cNvSpPr/>
          <p:nvPr/>
        </p:nvSpPr>
        <p:spPr>
          <a:xfrm>
            <a:off x="683568" y="4221088"/>
            <a:ext cx="8208912" cy="2062103"/>
          </a:xfrm>
          <a:prstGeom prst="rect">
            <a:avLst/>
          </a:prstGeom>
          <a:solidFill>
            <a:srgbClr val="E2EDF2"/>
          </a:solidFill>
        </p:spPr>
        <p:txBody>
          <a:bodyPr wrap="square">
            <a:spAutoFit/>
          </a:bodyPr>
          <a:lstStyle/>
          <a:p>
            <a:r>
              <a:rPr lang="ar-IQ" sz="3200" dirty="0" smtClean="0"/>
              <a:t>وعرفها الدكتور مصطفى الخن بأنها : تلك الأسس والخطط والمناهج التي يضعها المجتهد نَصب عينيه عند البدء والشُّروع بالاستنباط، يضعها ليشيد عليها صرح مذهبه، ويكون ما يتوصل إليه ثمرة ونتيجة لها . </a:t>
            </a:r>
            <a:endParaRPr lang="en-US" sz="3200" dirty="0"/>
          </a:p>
        </p:txBody>
      </p:sp>
      <p:sp>
        <p:nvSpPr>
          <p:cNvPr id="5" name="Rectangle 4"/>
          <p:cNvSpPr/>
          <p:nvPr/>
        </p:nvSpPr>
        <p:spPr>
          <a:xfrm>
            <a:off x="392584" y="6334780"/>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4110EE41-E4A0-49CF-8DE9-38FE1FD1ED66}"/>
              </a:ext>
            </a:extLst>
          </p:cNvPr>
          <p:cNvSpPr>
            <a:spLocks noGrp="1"/>
          </p:cNvSpPr>
          <p:nvPr>
            <p:ph type="title"/>
          </p:nvPr>
        </p:nvSpPr>
        <p:spPr>
          <a:xfrm>
            <a:off x="1475656" y="764704"/>
            <a:ext cx="6912768" cy="576064"/>
          </a:xfrm>
          <a:solidFill>
            <a:srgbClr val="E2EDF2"/>
          </a:solidFill>
        </p:spPr>
        <p:txBody>
          <a:bodyPr>
            <a:normAutofit/>
          </a:bodyPr>
          <a:lstStyle/>
          <a:p>
            <a:pPr algn="ctr"/>
            <a:r>
              <a:rPr lang="ar-SA" sz="3200" dirty="0">
                <a:latin typeface="Dubai" panose="020B0503030403030204" pitchFamily="34" charset="-78"/>
                <a:cs typeface="Dubai" panose="020B0503030403030204" pitchFamily="34" charset="-78"/>
              </a:rPr>
              <a:t>الجانب الأول: تحرير القاعدة الأصولية</a:t>
            </a:r>
            <a:endParaRPr lang="en-US" sz="3200" dirty="0">
              <a:latin typeface="Dubai" panose="020B0503030403030204" pitchFamily="34" charset="-78"/>
              <a:cs typeface="Dubai" panose="020B0503030403030204" pitchFamily="34" charset="-78"/>
            </a:endParaRPr>
          </a:p>
        </p:txBody>
      </p:sp>
      <p:sp>
        <p:nvSpPr>
          <p:cNvPr id="9" name="شكل حر: شكل 8">
            <a:extLst>
              <a:ext uri="{FF2B5EF4-FFF2-40B4-BE49-F238E27FC236}">
                <a16:creationId xmlns="" xmlns:a16="http://schemas.microsoft.com/office/drawing/2014/main" id="{242B62A4-F8B0-46DA-88C3-CA2B0FE0842C}"/>
              </a:ext>
            </a:extLst>
          </p:cNvPr>
          <p:cNvSpPr/>
          <p:nvPr/>
        </p:nvSpPr>
        <p:spPr>
          <a:xfrm>
            <a:off x="4860032" y="1844824"/>
            <a:ext cx="2448272" cy="766371"/>
          </a:xfrm>
          <a:custGeom>
            <a:avLst/>
            <a:gdLst>
              <a:gd name="connsiteX0" fmla="*/ 200154 w 1200897"/>
              <a:gd name="connsiteY0" fmla="*/ 0 h 8271146"/>
              <a:gd name="connsiteX1" fmla="*/ 1000743 w 1200897"/>
              <a:gd name="connsiteY1" fmla="*/ 0 h 8271146"/>
              <a:gd name="connsiteX2" fmla="*/ 1200897 w 1200897"/>
              <a:gd name="connsiteY2" fmla="*/ 200154 h 8271146"/>
              <a:gd name="connsiteX3" fmla="*/ 1200897 w 1200897"/>
              <a:gd name="connsiteY3" fmla="*/ 8271146 h 8271146"/>
              <a:gd name="connsiteX4" fmla="*/ 1200897 w 1200897"/>
              <a:gd name="connsiteY4" fmla="*/ 8271146 h 8271146"/>
              <a:gd name="connsiteX5" fmla="*/ 0 w 1200897"/>
              <a:gd name="connsiteY5" fmla="*/ 8271146 h 8271146"/>
              <a:gd name="connsiteX6" fmla="*/ 0 w 1200897"/>
              <a:gd name="connsiteY6" fmla="*/ 8271146 h 8271146"/>
              <a:gd name="connsiteX7" fmla="*/ 0 w 1200897"/>
              <a:gd name="connsiteY7" fmla="*/ 200154 h 8271146"/>
              <a:gd name="connsiteX8" fmla="*/ 200154 w 1200897"/>
              <a:gd name="connsiteY8" fmla="*/ 0 h 827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897" h="8271146">
                <a:moveTo>
                  <a:pt x="0" y="6892588"/>
                </a:moveTo>
                <a:lnTo>
                  <a:pt x="0" y="1378558"/>
                </a:lnTo>
                <a:cubicBezTo>
                  <a:pt x="0" y="617203"/>
                  <a:pt x="13011" y="3"/>
                  <a:pt x="29061" y="3"/>
                </a:cubicBezTo>
                <a:lnTo>
                  <a:pt x="1200897" y="3"/>
                </a:lnTo>
                <a:lnTo>
                  <a:pt x="1200897" y="3"/>
                </a:lnTo>
                <a:lnTo>
                  <a:pt x="1200897" y="8271143"/>
                </a:lnTo>
                <a:lnTo>
                  <a:pt x="1200897" y="8271143"/>
                </a:lnTo>
                <a:lnTo>
                  <a:pt x="29061" y="8271143"/>
                </a:lnTo>
                <a:cubicBezTo>
                  <a:pt x="13011" y="8271143"/>
                  <a:pt x="0" y="7653943"/>
                  <a:pt x="0" y="6892588"/>
                </a:cubicBezTo>
                <a:close/>
              </a:path>
            </a:pathLst>
          </a:custGeom>
          <a:solidFill>
            <a:schemeClr val="accent1">
              <a:lumMod val="20000"/>
              <a:lumOff val="8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06274" tIns="182448" rIns="247650" bIns="182449" numCol="1" spcCol="1270" anchor="ctr" anchorCtr="0">
            <a:noAutofit/>
          </a:bodyPr>
          <a:lstStyle/>
          <a:p>
            <a:pPr marL="285750" lvl="1" indent="-285750" algn="r" defTabSz="1422400">
              <a:lnSpc>
                <a:spcPct val="90000"/>
              </a:lnSpc>
              <a:spcBef>
                <a:spcPct val="0"/>
              </a:spcBef>
              <a:spcAft>
                <a:spcPct val="15000"/>
              </a:spcAft>
              <a:buFontTx/>
              <a:buNone/>
            </a:pPr>
            <a:r>
              <a:rPr lang="ar-SA" sz="2800" b="1" dirty="0">
                <a:solidFill>
                  <a:srgbClr val="000000"/>
                </a:solidFill>
                <a:latin typeface="Dubai Light" panose="020B0303030403030204" pitchFamily="34" charset="-78"/>
                <a:cs typeface="Dubai Light" panose="020B0303030403030204" pitchFamily="34" charset="-78"/>
              </a:rPr>
              <a:t>ما قابل الواجب.</a:t>
            </a:r>
            <a:endParaRPr lang="en-US" sz="2800" b="1" dirty="0">
              <a:solidFill>
                <a:srgbClr val="000000"/>
              </a:solidFill>
              <a:latin typeface="Dubai Light" panose="020B0303030403030204" pitchFamily="34" charset="-78"/>
              <a:cs typeface="Dubai Light" panose="020B0303030403030204" pitchFamily="34" charset="-78"/>
            </a:endParaRPr>
          </a:p>
        </p:txBody>
      </p:sp>
      <p:sp>
        <p:nvSpPr>
          <p:cNvPr id="11" name="شكل حر: شكل 10">
            <a:extLst>
              <a:ext uri="{FF2B5EF4-FFF2-40B4-BE49-F238E27FC236}">
                <a16:creationId xmlns="" xmlns:a16="http://schemas.microsoft.com/office/drawing/2014/main" id="{3DACB05A-D045-418A-9CB9-11C77F4DCD1C}"/>
              </a:ext>
            </a:extLst>
          </p:cNvPr>
          <p:cNvSpPr/>
          <p:nvPr/>
        </p:nvSpPr>
        <p:spPr>
          <a:xfrm>
            <a:off x="7452320" y="1772816"/>
            <a:ext cx="1440465" cy="936508"/>
          </a:xfrm>
          <a:custGeom>
            <a:avLst/>
            <a:gdLst>
              <a:gd name="connsiteX0" fmla="*/ 0 w 2064556"/>
              <a:gd name="connsiteY0" fmla="*/ 244588 h 1467501"/>
              <a:gd name="connsiteX1" fmla="*/ 244588 w 2064556"/>
              <a:gd name="connsiteY1" fmla="*/ 0 h 1467501"/>
              <a:gd name="connsiteX2" fmla="*/ 1819968 w 2064556"/>
              <a:gd name="connsiteY2" fmla="*/ 0 h 1467501"/>
              <a:gd name="connsiteX3" fmla="*/ 2064556 w 2064556"/>
              <a:gd name="connsiteY3" fmla="*/ 244588 h 1467501"/>
              <a:gd name="connsiteX4" fmla="*/ 2064556 w 2064556"/>
              <a:gd name="connsiteY4" fmla="*/ 1222913 h 1467501"/>
              <a:gd name="connsiteX5" fmla="*/ 1819968 w 2064556"/>
              <a:gd name="connsiteY5" fmla="*/ 1467501 h 1467501"/>
              <a:gd name="connsiteX6" fmla="*/ 244588 w 2064556"/>
              <a:gd name="connsiteY6" fmla="*/ 1467501 h 1467501"/>
              <a:gd name="connsiteX7" fmla="*/ 0 w 2064556"/>
              <a:gd name="connsiteY7" fmla="*/ 1222913 h 1467501"/>
              <a:gd name="connsiteX8" fmla="*/ 0 w 2064556"/>
              <a:gd name="connsiteY8" fmla="*/ 244588 h 14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56" h="1467501">
                <a:moveTo>
                  <a:pt x="0" y="244588"/>
                </a:moveTo>
                <a:cubicBezTo>
                  <a:pt x="0" y="109506"/>
                  <a:pt x="109506" y="0"/>
                  <a:pt x="244588" y="0"/>
                </a:cubicBezTo>
                <a:lnTo>
                  <a:pt x="1819968" y="0"/>
                </a:lnTo>
                <a:cubicBezTo>
                  <a:pt x="1955050" y="0"/>
                  <a:pt x="2064556" y="109506"/>
                  <a:pt x="2064556" y="244588"/>
                </a:cubicBezTo>
                <a:lnTo>
                  <a:pt x="2064556" y="1222913"/>
                </a:lnTo>
                <a:cubicBezTo>
                  <a:pt x="2064556" y="1357995"/>
                  <a:pt x="1955050" y="1467501"/>
                  <a:pt x="1819968" y="1467501"/>
                </a:cubicBezTo>
                <a:lnTo>
                  <a:pt x="244588" y="1467501"/>
                </a:lnTo>
                <a:cubicBezTo>
                  <a:pt x="109506" y="1467501"/>
                  <a:pt x="0" y="1357995"/>
                  <a:pt x="0" y="1222913"/>
                </a:cubicBezTo>
                <a:lnTo>
                  <a:pt x="0" y="244588"/>
                </a:lnTo>
                <a:close/>
              </a:path>
            </a:pathLst>
          </a:custGeom>
          <a:solidFill>
            <a:schemeClr val="accent2">
              <a:lumMod val="40000"/>
              <a:lumOff val="60000"/>
              <a:alpha val="27843"/>
            </a:schemeClr>
          </a:solidFill>
        </p:spPr>
        <p:style>
          <a:lnRef idx="2">
            <a:schemeClr val="dk1">
              <a:shade val="50000"/>
            </a:schemeClr>
          </a:lnRef>
          <a:fillRef idx="1">
            <a:schemeClr val="dk1"/>
          </a:fillRef>
          <a:effectRef idx="0">
            <a:schemeClr val="dk1"/>
          </a:effectRef>
          <a:fontRef idx="minor">
            <a:schemeClr val="lt1"/>
          </a:fontRef>
        </p:style>
        <p:txBody>
          <a:bodyPr spcFirstLastPara="0" vert="horz" wrap="square" lIns="197367" tIns="134502" rIns="197367" bIns="134502" numCol="1" spcCol="1270" anchor="ctr" anchorCtr="0">
            <a:noAutofit/>
          </a:bodyPr>
          <a:lstStyle/>
          <a:p>
            <a:pPr algn="ctr" defTabSz="1466850">
              <a:lnSpc>
                <a:spcPct val="90000"/>
              </a:lnSpc>
              <a:spcBef>
                <a:spcPct val="0"/>
              </a:spcBef>
              <a:spcAft>
                <a:spcPct val="35000"/>
              </a:spcAft>
            </a:pPr>
            <a:r>
              <a:rPr lang="ar-SA" sz="2800" dirty="0">
                <a:solidFill>
                  <a:schemeClr val="bg2">
                    <a:lumMod val="10000"/>
                  </a:schemeClr>
                </a:solidFill>
                <a:latin typeface="Dubai" panose="020B0503030403030204" pitchFamily="34" charset="-78"/>
                <a:cs typeface="Dubai" panose="020B0503030403030204" pitchFamily="34" charset="-78"/>
              </a:rPr>
              <a:t>المندوب:</a:t>
            </a:r>
            <a:endParaRPr lang="en-US" sz="2800" dirty="0">
              <a:solidFill>
                <a:schemeClr val="bg2">
                  <a:lumMod val="10000"/>
                </a:schemeClr>
              </a:solidFill>
              <a:latin typeface="Dubai" panose="020B0503030403030204" pitchFamily="34" charset="-78"/>
              <a:cs typeface="Dubai" panose="020B0503030403030204" pitchFamily="34" charset="-78"/>
            </a:endParaRPr>
          </a:p>
        </p:txBody>
      </p:sp>
      <p:sp>
        <p:nvSpPr>
          <p:cNvPr id="17" name="شكل حر: شكل 16">
            <a:extLst>
              <a:ext uri="{FF2B5EF4-FFF2-40B4-BE49-F238E27FC236}">
                <a16:creationId xmlns="" xmlns:a16="http://schemas.microsoft.com/office/drawing/2014/main" id="{6F6EDBF6-ACEB-4474-A2E6-AEB178BFE8F0}"/>
              </a:ext>
            </a:extLst>
          </p:cNvPr>
          <p:cNvSpPr/>
          <p:nvPr/>
        </p:nvSpPr>
        <p:spPr>
          <a:xfrm>
            <a:off x="3059832" y="2852936"/>
            <a:ext cx="4248471" cy="2088232"/>
          </a:xfrm>
          <a:custGeom>
            <a:avLst/>
            <a:gdLst>
              <a:gd name="connsiteX0" fmla="*/ 200154 w 1200897"/>
              <a:gd name="connsiteY0" fmla="*/ 0 h 8271146"/>
              <a:gd name="connsiteX1" fmla="*/ 1000743 w 1200897"/>
              <a:gd name="connsiteY1" fmla="*/ 0 h 8271146"/>
              <a:gd name="connsiteX2" fmla="*/ 1200897 w 1200897"/>
              <a:gd name="connsiteY2" fmla="*/ 200154 h 8271146"/>
              <a:gd name="connsiteX3" fmla="*/ 1200897 w 1200897"/>
              <a:gd name="connsiteY3" fmla="*/ 8271146 h 8271146"/>
              <a:gd name="connsiteX4" fmla="*/ 1200897 w 1200897"/>
              <a:gd name="connsiteY4" fmla="*/ 8271146 h 8271146"/>
              <a:gd name="connsiteX5" fmla="*/ 0 w 1200897"/>
              <a:gd name="connsiteY5" fmla="*/ 8271146 h 8271146"/>
              <a:gd name="connsiteX6" fmla="*/ 0 w 1200897"/>
              <a:gd name="connsiteY6" fmla="*/ 8271146 h 8271146"/>
              <a:gd name="connsiteX7" fmla="*/ 0 w 1200897"/>
              <a:gd name="connsiteY7" fmla="*/ 200154 h 8271146"/>
              <a:gd name="connsiteX8" fmla="*/ 200154 w 1200897"/>
              <a:gd name="connsiteY8" fmla="*/ 0 h 827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897" h="8271146">
                <a:moveTo>
                  <a:pt x="0" y="6892588"/>
                </a:moveTo>
                <a:lnTo>
                  <a:pt x="0" y="1378558"/>
                </a:lnTo>
                <a:cubicBezTo>
                  <a:pt x="0" y="617203"/>
                  <a:pt x="13011" y="3"/>
                  <a:pt x="29061" y="3"/>
                </a:cubicBezTo>
                <a:lnTo>
                  <a:pt x="1200897" y="3"/>
                </a:lnTo>
                <a:lnTo>
                  <a:pt x="1200897" y="3"/>
                </a:lnTo>
                <a:lnTo>
                  <a:pt x="1200897" y="8271143"/>
                </a:lnTo>
                <a:lnTo>
                  <a:pt x="1200897" y="8271143"/>
                </a:lnTo>
                <a:lnTo>
                  <a:pt x="29061" y="8271143"/>
                </a:lnTo>
                <a:cubicBezTo>
                  <a:pt x="13011" y="8271143"/>
                  <a:pt x="0" y="7653943"/>
                  <a:pt x="0" y="6892588"/>
                </a:cubicBezTo>
                <a:close/>
              </a:path>
            </a:pathLst>
          </a:custGeom>
          <a:solidFill>
            <a:schemeClr val="accent1">
              <a:lumMod val="20000"/>
              <a:lumOff val="80000"/>
            </a:schemeClr>
          </a:solidFill>
          <a:ln w="12700" cap="flat" cmpd="sng" algn="ctr">
            <a:solidFill>
              <a:srgbClr val="9EB822">
                <a:alpha val="90000"/>
                <a:tint val="4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306274" tIns="182448" rIns="247650" bIns="182449" numCol="1" spcCol="1270" anchor="ctr" anchorCtr="0">
            <a:noAutofit/>
          </a:bodyPr>
          <a:lstStyle/>
          <a:p>
            <a:pPr marL="285750" lvl="1" indent="-285750" defTabSz="1422400">
              <a:spcBef>
                <a:spcPct val="0"/>
              </a:spcBef>
              <a:spcAft>
                <a:spcPct val="15000"/>
              </a:spcAft>
            </a:pPr>
            <a:endParaRPr lang="ar-SA" sz="1200" b="1" dirty="0">
              <a:solidFill>
                <a:srgbClr val="000000"/>
              </a:solidFill>
              <a:latin typeface="Dubai Light" panose="020B0303030403030204" pitchFamily="34" charset="-78"/>
              <a:cs typeface="Dubai Light" panose="020B0303030403030204" pitchFamily="34" charset="-78"/>
            </a:endParaRPr>
          </a:p>
          <a:p>
            <a:pPr marL="0" lvl="1" defTabSz="1422400">
              <a:spcBef>
                <a:spcPct val="0"/>
              </a:spcBef>
              <a:spcAft>
                <a:spcPct val="15000"/>
              </a:spcAft>
            </a:pPr>
            <a:endParaRPr lang="ar-SA" sz="1600" b="1" dirty="0">
              <a:solidFill>
                <a:srgbClr val="000000"/>
              </a:solidFill>
              <a:latin typeface="Dubai Light" panose="020B0303030403030204" pitchFamily="34" charset="-78"/>
              <a:cs typeface="Dubai Light" panose="020B0303030403030204" pitchFamily="34" charset="-78"/>
            </a:endParaRPr>
          </a:p>
          <a:p>
            <a:pPr marL="0" lvl="1" defTabSz="1422400">
              <a:spcBef>
                <a:spcPct val="0"/>
              </a:spcBef>
              <a:spcAft>
                <a:spcPct val="15000"/>
              </a:spcAft>
            </a:pPr>
            <a:r>
              <a:rPr lang="ar-SA" sz="2800" b="1" dirty="0">
                <a:solidFill>
                  <a:srgbClr val="000000"/>
                </a:solidFill>
                <a:latin typeface="Dubai Light" panose="020B0303030403030204" pitchFamily="34" charset="-78"/>
                <a:cs typeface="Dubai Light" panose="020B0303030403030204" pitchFamily="34" charset="-78"/>
              </a:rPr>
              <a:t> قالوا بوجوب إتمام المندوب بالشروع فيه؛ لقوله تعالى: ﴿وَلَا تُبْطِلُوا أَعْمَالَكُمْ﴾ حتى أوجبوا بترك إتمام الصلاة والصوم منه قضاؤهما.</a:t>
            </a:r>
          </a:p>
          <a:p>
            <a:pPr marL="285750" lvl="1" indent="-285750" defTabSz="1422400">
              <a:spcBef>
                <a:spcPct val="0"/>
              </a:spcBef>
              <a:spcAft>
                <a:spcPct val="15000"/>
              </a:spcAft>
            </a:pPr>
            <a:endParaRPr lang="en-US" sz="2000" b="1" dirty="0">
              <a:solidFill>
                <a:srgbClr val="000000"/>
              </a:solidFill>
              <a:latin typeface="Dubai Light" panose="020B0303030403030204" pitchFamily="34" charset="-78"/>
              <a:cs typeface="Dubai Light" panose="020B0303030403030204" pitchFamily="34" charset="-78"/>
            </a:endParaRPr>
          </a:p>
        </p:txBody>
      </p:sp>
      <p:sp>
        <p:nvSpPr>
          <p:cNvPr id="13" name="شكل حر: شكل 12">
            <a:extLst>
              <a:ext uri="{FF2B5EF4-FFF2-40B4-BE49-F238E27FC236}">
                <a16:creationId xmlns="" xmlns:a16="http://schemas.microsoft.com/office/drawing/2014/main" id="{F6933474-F5B1-40D4-AC1A-467BBF511BD4}"/>
              </a:ext>
            </a:extLst>
          </p:cNvPr>
          <p:cNvSpPr/>
          <p:nvPr/>
        </p:nvSpPr>
        <p:spPr>
          <a:xfrm>
            <a:off x="251520" y="1844824"/>
            <a:ext cx="2632446" cy="766371"/>
          </a:xfrm>
          <a:custGeom>
            <a:avLst/>
            <a:gdLst>
              <a:gd name="connsiteX0" fmla="*/ 200154 w 1200897"/>
              <a:gd name="connsiteY0" fmla="*/ 0 h 8271146"/>
              <a:gd name="connsiteX1" fmla="*/ 1000743 w 1200897"/>
              <a:gd name="connsiteY1" fmla="*/ 0 h 8271146"/>
              <a:gd name="connsiteX2" fmla="*/ 1200897 w 1200897"/>
              <a:gd name="connsiteY2" fmla="*/ 200154 h 8271146"/>
              <a:gd name="connsiteX3" fmla="*/ 1200897 w 1200897"/>
              <a:gd name="connsiteY3" fmla="*/ 8271146 h 8271146"/>
              <a:gd name="connsiteX4" fmla="*/ 1200897 w 1200897"/>
              <a:gd name="connsiteY4" fmla="*/ 8271146 h 8271146"/>
              <a:gd name="connsiteX5" fmla="*/ 0 w 1200897"/>
              <a:gd name="connsiteY5" fmla="*/ 8271146 h 8271146"/>
              <a:gd name="connsiteX6" fmla="*/ 0 w 1200897"/>
              <a:gd name="connsiteY6" fmla="*/ 8271146 h 8271146"/>
              <a:gd name="connsiteX7" fmla="*/ 0 w 1200897"/>
              <a:gd name="connsiteY7" fmla="*/ 200154 h 8271146"/>
              <a:gd name="connsiteX8" fmla="*/ 200154 w 1200897"/>
              <a:gd name="connsiteY8" fmla="*/ 0 h 827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897" h="8271146">
                <a:moveTo>
                  <a:pt x="0" y="6892588"/>
                </a:moveTo>
                <a:lnTo>
                  <a:pt x="0" y="1378558"/>
                </a:lnTo>
                <a:cubicBezTo>
                  <a:pt x="0" y="617203"/>
                  <a:pt x="13011" y="3"/>
                  <a:pt x="29061" y="3"/>
                </a:cubicBezTo>
                <a:lnTo>
                  <a:pt x="1200897" y="3"/>
                </a:lnTo>
                <a:lnTo>
                  <a:pt x="1200897" y="3"/>
                </a:lnTo>
                <a:lnTo>
                  <a:pt x="1200897" y="8271143"/>
                </a:lnTo>
                <a:lnTo>
                  <a:pt x="1200897" y="8271143"/>
                </a:lnTo>
                <a:lnTo>
                  <a:pt x="29061" y="8271143"/>
                </a:lnTo>
                <a:cubicBezTo>
                  <a:pt x="13011" y="8271143"/>
                  <a:pt x="0" y="7653943"/>
                  <a:pt x="0" y="6892588"/>
                </a:cubicBezTo>
                <a:close/>
              </a:path>
            </a:pathLst>
          </a:custGeom>
          <a:solidFill>
            <a:schemeClr val="accent1">
              <a:lumMod val="20000"/>
              <a:lumOff val="8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06274" tIns="182448" rIns="247650" bIns="182449" numCol="1" spcCol="1270" anchor="ctr" anchorCtr="0">
            <a:noAutofit/>
          </a:bodyPr>
          <a:lstStyle/>
          <a:p>
            <a:pPr marL="285750" lvl="1" indent="-285750" algn="r" defTabSz="1422400">
              <a:lnSpc>
                <a:spcPct val="90000"/>
              </a:lnSpc>
              <a:spcBef>
                <a:spcPct val="0"/>
              </a:spcBef>
              <a:spcAft>
                <a:spcPct val="15000"/>
              </a:spcAft>
              <a:buFontTx/>
              <a:buNone/>
            </a:pPr>
            <a:r>
              <a:rPr lang="ar-SA" sz="2800" b="1" dirty="0">
                <a:solidFill>
                  <a:srgbClr val="000000"/>
                </a:solidFill>
                <a:latin typeface="Dubai Light" panose="020B0303030403030204" pitchFamily="34" charset="-78"/>
                <a:cs typeface="Dubai Light" panose="020B0303030403030204" pitchFamily="34" charset="-78"/>
              </a:rPr>
              <a:t>لا يجب بالشروع فيه.</a:t>
            </a:r>
            <a:endParaRPr lang="en-US" sz="2800" b="1" dirty="0">
              <a:solidFill>
                <a:srgbClr val="000000"/>
              </a:solidFill>
              <a:latin typeface="Dubai Light" panose="020B0303030403030204" pitchFamily="34" charset="-78"/>
              <a:cs typeface="Dubai Light" panose="020B0303030403030204" pitchFamily="34" charset="-78"/>
            </a:endParaRPr>
          </a:p>
        </p:txBody>
      </p:sp>
      <p:sp>
        <p:nvSpPr>
          <p:cNvPr id="14" name="شكل حر: شكل 13">
            <a:extLst>
              <a:ext uri="{FF2B5EF4-FFF2-40B4-BE49-F238E27FC236}">
                <a16:creationId xmlns="" xmlns:a16="http://schemas.microsoft.com/office/drawing/2014/main" id="{5164C371-A175-4B57-8381-33B7719B4299}"/>
              </a:ext>
            </a:extLst>
          </p:cNvPr>
          <p:cNvSpPr/>
          <p:nvPr/>
        </p:nvSpPr>
        <p:spPr>
          <a:xfrm>
            <a:off x="3059832" y="1772816"/>
            <a:ext cx="1152128" cy="936508"/>
          </a:xfrm>
          <a:custGeom>
            <a:avLst/>
            <a:gdLst>
              <a:gd name="connsiteX0" fmla="*/ 0 w 2064556"/>
              <a:gd name="connsiteY0" fmla="*/ 244588 h 1467501"/>
              <a:gd name="connsiteX1" fmla="*/ 244588 w 2064556"/>
              <a:gd name="connsiteY1" fmla="*/ 0 h 1467501"/>
              <a:gd name="connsiteX2" fmla="*/ 1819968 w 2064556"/>
              <a:gd name="connsiteY2" fmla="*/ 0 h 1467501"/>
              <a:gd name="connsiteX3" fmla="*/ 2064556 w 2064556"/>
              <a:gd name="connsiteY3" fmla="*/ 244588 h 1467501"/>
              <a:gd name="connsiteX4" fmla="*/ 2064556 w 2064556"/>
              <a:gd name="connsiteY4" fmla="*/ 1222913 h 1467501"/>
              <a:gd name="connsiteX5" fmla="*/ 1819968 w 2064556"/>
              <a:gd name="connsiteY5" fmla="*/ 1467501 h 1467501"/>
              <a:gd name="connsiteX6" fmla="*/ 244588 w 2064556"/>
              <a:gd name="connsiteY6" fmla="*/ 1467501 h 1467501"/>
              <a:gd name="connsiteX7" fmla="*/ 0 w 2064556"/>
              <a:gd name="connsiteY7" fmla="*/ 1222913 h 1467501"/>
              <a:gd name="connsiteX8" fmla="*/ 0 w 2064556"/>
              <a:gd name="connsiteY8" fmla="*/ 244588 h 14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56" h="1467501">
                <a:moveTo>
                  <a:pt x="0" y="244588"/>
                </a:moveTo>
                <a:cubicBezTo>
                  <a:pt x="0" y="109506"/>
                  <a:pt x="109506" y="0"/>
                  <a:pt x="244588" y="0"/>
                </a:cubicBezTo>
                <a:lnTo>
                  <a:pt x="1819968" y="0"/>
                </a:lnTo>
                <a:cubicBezTo>
                  <a:pt x="1955050" y="0"/>
                  <a:pt x="2064556" y="109506"/>
                  <a:pt x="2064556" y="244588"/>
                </a:cubicBezTo>
                <a:lnTo>
                  <a:pt x="2064556" y="1222913"/>
                </a:lnTo>
                <a:cubicBezTo>
                  <a:pt x="2064556" y="1357995"/>
                  <a:pt x="1955050" y="1467501"/>
                  <a:pt x="1819968" y="1467501"/>
                </a:cubicBezTo>
                <a:lnTo>
                  <a:pt x="244588" y="1467501"/>
                </a:lnTo>
                <a:cubicBezTo>
                  <a:pt x="109506" y="1467501"/>
                  <a:pt x="0" y="1357995"/>
                  <a:pt x="0" y="1222913"/>
                </a:cubicBezTo>
                <a:lnTo>
                  <a:pt x="0" y="244588"/>
                </a:lnTo>
                <a:close/>
              </a:path>
            </a:pathLst>
          </a:custGeom>
          <a:solidFill>
            <a:schemeClr val="accent2">
              <a:lumMod val="40000"/>
              <a:lumOff val="60000"/>
              <a:alpha val="27843"/>
            </a:schemeClr>
          </a:solidFill>
        </p:spPr>
        <p:style>
          <a:lnRef idx="2">
            <a:schemeClr val="dk1">
              <a:shade val="50000"/>
            </a:schemeClr>
          </a:lnRef>
          <a:fillRef idx="1">
            <a:schemeClr val="dk1"/>
          </a:fillRef>
          <a:effectRef idx="0">
            <a:schemeClr val="dk1"/>
          </a:effectRef>
          <a:fontRef idx="minor">
            <a:schemeClr val="lt1"/>
          </a:fontRef>
        </p:style>
        <p:txBody>
          <a:bodyPr spcFirstLastPara="0" vert="horz" wrap="square" lIns="197367" tIns="134502" rIns="197367" bIns="134502" numCol="1" spcCol="1270" anchor="ctr" anchorCtr="0">
            <a:noAutofit/>
          </a:bodyPr>
          <a:lstStyle/>
          <a:p>
            <a:pPr algn="ctr" defTabSz="1466850">
              <a:lnSpc>
                <a:spcPct val="90000"/>
              </a:lnSpc>
              <a:spcBef>
                <a:spcPct val="0"/>
              </a:spcBef>
              <a:spcAft>
                <a:spcPct val="35000"/>
              </a:spcAft>
            </a:pPr>
            <a:r>
              <a:rPr lang="ar-SA" sz="2800" dirty="0">
                <a:solidFill>
                  <a:schemeClr val="bg2">
                    <a:lumMod val="10000"/>
                  </a:schemeClr>
                </a:solidFill>
                <a:latin typeface="Dubai" panose="020B0503030403030204" pitchFamily="34" charset="-78"/>
                <a:cs typeface="Dubai" panose="020B0503030403030204" pitchFamily="34" charset="-78"/>
              </a:rPr>
              <a:t>حكمه:</a:t>
            </a:r>
            <a:endParaRPr lang="en-US" sz="2800" dirty="0">
              <a:solidFill>
                <a:schemeClr val="bg2">
                  <a:lumMod val="10000"/>
                </a:schemeClr>
              </a:solidFill>
              <a:latin typeface="Dubai" panose="020B0503030403030204" pitchFamily="34" charset="-78"/>
              <a:cs typeface="Dubai" panose="020B0503030403030204" pitchFamily="34" charset="-78"/>
            </a:endParaRPr>
          </a:p>
        </p:txBody>
      </p:sp>
      <p:sp>
        <p:nvSpPr>
          <p:cNvPr id="15" name="شكل حر: شكل 14">
            <a:extLst>
              <a:ext uri="{FF2B5EF4-FFF2-40B4-BE49-F238E27FC236}">
                <a16:creationId xmlns="" xmlns:a16="http://schemas.microsoft.com/office/drawing/2014/main" id="{F17851FE-645D-45C3-85B7-7D8578DDC587}"/>
              </a:ext>
            </a:extLst>
          </p:cNvPr>
          <p:cNvSpPr/>
          <p:nvPr/>
        </p:nvSpPr>
        <p:spPr>
          <a:xfrm>
            <a:off x="7452320" y="2852936"/>
            <a:ext cx="1449071" cy="1980490"/>
          </a:xfrm>
          <a:custGeom>
            <a:avLst/>
            <a:gdLst>
              <a:gd name="connsiteX0" fmla="*/ 0 w 2064556"/>
              <a:gd name="connsiteY0" fmla="*/ 244588 h 1467501"/>
              <a:gd name="connsiteX1" fmla="*/ 244588 w 2064556"/>
              <a:gd name="connsiteY1" fmla="*/ 0 h 1467501"/>
              <a:gd name="connsiteX2" fmla="*/ 1819968 w 2064556"/>
              <a:gd name="connsiteY2" fmla="*/ 0 h 1467501"/>
              <a:gd name="connsiteX3" fmla="*/ 2064556 w 2064556"/>
              <a:gd name="connsiteY3" fmla="*/ 244588 h 1467501"/>
              <a:gd name="connsiteX4" fmla="*/ 2064556 w 2064556"/>
              <a:gd name="connsiteY4" fmla="*/ 1222913 h 1467501"/>
              <a:gd name="connsiteX5" fmla="*/ 1819968 w 2064556"/>
              <a:gd name="connsiteY5" fmla="*/ 1467501 h 1467501"/>
              <a:gd name="connsiteX6" fmla="*/ 244588 w 2064556"/>
              <a:gd name="connsiteY6" fmla="*/ 1467501 h 1467501"/>
              <a:gd name="connsiteX7" fmla="*/ 0 w 2064556"/>
              <a:gd name="connsiteY7" fmla="*/ 1222913 h 1467501"/>
              <a:gd name="connsiteX8" fmla="*/ 0 w 2064556"/>
              <a:gd name="connsiteY8" fmla="*/ 244588 h 14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56" h="1467501">
                <a:moveTo>
                  <a:pt x="0" y="244588"/>
                </a:moveTo>
                <a:cubicBezTo>
                  <a:pt x="0" y="109506"/>
                  <a:pt x="109506" y="0"/>
                  <a:pt x="244588" y="0"/>
                </a:cubicBezTo>
                <a:lnTo>
                  <a:pt x="1819968" y="0"/>
                </a:lnTo>
                <a:cubicBezTo>
                  <a:pt x="1955050" y="0"/>
                  <a:pt x="2064556" y="109506"/>
                  <a:pt x="2064556" y="244588"/>
                </a:cubicBezTo>
                <a:lnTo>
                  <a:pt x="2064556" y="1222913"/>
                </a:lnTo>
                <a:cubicBezTo>
                  <a:pt x="2064556" y="1357995"/>
                  <a:pt x="1955050" y="1467501"/>
                  <a:pt x="1819968" y="1467501"/>
                </a:cubicBezTo>
                <a:lnTo>
                  <a:pt x="244588" y="1467501"/>
                </a:lnTo>
                <a:cubicBezTo>
                  <a:pt x="109506" y="1467501"/>
                  <a:pt x="0" y="1357995"/>
                  <a:pt x="0" y="1222913"/>
                </a:cubicBezTo>
                <a:lnTo>
                  <a:pt x="0" y="244588"/>
                </a:lnTo>
                <a:close/>
              </a:path>
            </a:pathLst>
          </a:custGeom>
          <a:solidFill>
            <a:schemeClr val="accent2">
              <a:lumMod val="40000"/>
              <a:lumOff val="60000"/>
              <a:alpha val="27843"/>
            </a:schemeClr>
          </a:solidFill>
        </p:spPr>
        <p:style>
          <a:lnRef idx="2">
            <a:schemeClr val="dk1">
              <a:shade val="50000"/>
            </a:schemeClr>
          </a:lnRef>
          <a:fillRef idx="1">
            <a:schemeClr val="dk1"/>
          </a:fillRef>
          <a:effectRef idx="0">
            <a:schemeClr val="dk1"/>
          </a:effectRef>
          <a:fontRef idx="minor">
            <a:schemeClr val="lt1"/>
          </a:fontRef>
        </p:style>
        <p:txBody>
          <a:bodyPr spcFirstLastPara="0" vert="horz" wrap="square" lIns="197367" tIns="134502" rIns="197367" bIns="134502" numCol="1" spcCol="1270" anchor="ctr" anchorCtr="0">
            <a:noAutofit/>
          </a:bodyPr>
          <a:lstStyle/>
          <a:p>
            <a:pPr marL="0" lvl="0" indent="0" algn="ctr" defTabSz="1466850">
              <a:spcBef>
                <a:spcPct val="0"/>
              </a:spcBef>
              <a:spcAft>
                <a:spcPct val="35000"/>
              </a:spcAft>
              <a:buNone/>
            </a:pPr>
            <a:r>
              <a:rPr lang="ar-SA" sz="3000" b="0" kern="1200" dirty="0">
                <a:solidFill>
                  <a:schemeClr val="bg2">
                    <a:lumMod val="10000"/>
                  </a:schemeClr>
                </a:solidFill>
                <a:latin typeface="Dubai" panose="020B0503030403030204" pitchFamily="34" charset="-78"/>
                <a:cs typeface="Dubai" panose="020B0503030403030204" pitchFamily="34" charset="-78"/>
              </a:rPr>
              <a:t>خلاف الحنفية </a:t>
            </a:r>
            <a:r>
              <a:rPr lang="ar-SA" sz="3000" dirty="0">
                <a:solidFill>
                  <a:schemeClr val="bg2">
                    <a:lumMod val="10000"/>
                  </a:schemeClr>
                </a:solidFill>
                <a:latin typeface="Dubai" panose="020B0503030403030204" pitchFamily="34" charset="-78"/>
                <a:cs typeface="Dubai" panose="020B0503030403030204" pitchFamily="34" charset="-78"/>
              </a:rPr>
              <a:t>والمالكية</a:t>
            </a:r>
            <a:endParaRPr lang="ar-SA" sz="3000" b="0" kern="1200" dirty="0">
              <a:solidFill>
                <a:schemeClr val="bg2">
                  <a:lumMod val="10000"/>
                </a:schemeClr>
              </a:solidFill>
              <a:latin typeface="Dubai" panose="020B0503030403030204" pitchFamily="34" charset="-78"/>
              <a:cs typeface="Dubai" panose="020B0503030403030204" pitchFamily="34" charset="-78"/>
            </a:endParaRPr>
          </a:p>
        </p:txBody>
      </p:sp>
      <p:sp>
        <p:nvSpPr>
          <p:cNvPr id="16" name="شكل حر: شكل 15">
            <a:extLst>
              <a:ext uri="{FF2B5EF4-FFF2-40B4-BE49-F238E27FC236}">
                <a16:creationId xmlns="" xmlns:a16="http://schemas.microsoft.com/office/drawing/2014/main" id="{700B2BF8-AF8C-46EA-BDA3-BDAEC848F88F}"/>
              </a:ext>
            </a:extLst>
          </p:cNvPr>
          <p:cNvSpPr/>
          <p:nvPr/>
        </p:nvSpPr>
        <p:spPr>
          <a:xfrm>
            <a:off x="0" y="2996952"/>
            <a:ext cx="2183574" cy="2160240"/>
          </a:xfrm>
          <a:custGeom>
            <a:avLst/>
            <a:gdLst>
              <a:gd name="connsiteX0" fmla="*/ 200154 w 1200897"/>
              <a:gd name="connsiteY0" fmla="*/ 0 h 8271146"/>
              <a:gd name="connsiteX1" fmla="*/ 1000743 w 1200897"/>
              <a:gd name="connsiteY1" fmla="*/ 0 h 8271146"/>
              <a:gd name="connsiteX2" fmla="*/ 1200897 w 1200897"/>
              <a:gd name="connsiteY2" fmla="*/ 200154 h 8271146"/>
              <a:gd name="connsiteX3" fmla="*/ 1200897 w 1200897"/>
              <a:gd name="connsiteY3" fmla="*/ 8271146 h 8271146"/>
              <a:gd name="connsiteX4" fmla="*/ 1200897 w 1200897"/>
              <a:gd name="connsiteY4" fmla="*/ 8271146 h 8271146"/>
              <a:gd name="connsiteX5" fmla="*/ 0 w 1200897"/>
              <a:gd name="connsiteY5" fmla="*/ 8271146 h 8271146"/>
              <a:gd name="connsiteX6" fmla="*/ 0 w 1200897"/>
              <a:gd name="connsiteY6" fmla="*/ 8271146 h 8271146"/>
              <a:gd name="connsiteX7" fmla="*/ 0 w 1200897"/>
              <a:gd name="connsiteY7" fmla="*/ 200154 h 8271146"/>
              <a:gd name="connsiteX8" fmla="*/ 200154 w 1200897"/>
              <a:gd name="connsiteY8" fmla="*/ 0 h 827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897" h="8271146">
                <a:moveTo>
                  <a:pt x="0" y="6892588"/>
                </a:moveTo>
                <a:lnTo>
                  <a:pt x="0" y="1378558"/>
                </a:lnTo>
                <a:cubicBezTo>
                  <a:pt x="0" y="617203"/>
                  <a:pt x="13011" y="3"/>
                  <a:pt x="29061" y="3"/>
                </a:cubicBezTo>
                <a:lnTo>
                  <a:pt x="1200897" y="3"/>
                </a:lnTo>
                <a:lnTo>
                  <a:pt x="1200897" y="3"/>
                </a:lnTo>
                <a:lnTo>
                  <a:pt x="1200897" y="8271143"/>
                </a:lnTo>
                <a:lnTo>
                  <a:pt x="1200897" y="8271143"/>
                </a:lnTo>
                <a:lnTo>
                  <a:pt x="29061" y="8271143"/>
                </a:lnTo>
                <a:cubicBezTo>
                  <a:pt x="13011" y="8271143"/>
                  <a:pt x="0" y="7653943"/>
                  <a:pt x="0" y="6892588"/>
                </a:cubicBezTo>
                <a:close/>
              </a:path>
            </a:pathLst>
          </a:custGeom>
          <a:solidFill>
            <a:schemeClr val="accent1">
              <a:lumMod val="20000"/>
              <a:lumOff val="80000"/>
            </a:schemeClr>
          </a:solidFill>
          <a:ln w="12700" cap="flat" cmpd="sng" algn="ctr">
            <a:solidFill>
              <a:srgbClr val="9EB822">
                <a:alpha val="90000"/>
                <a:tint val="4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306274" tIns="182448" rIns="247650" bIns="182449" numCol="1" spcCol="1270" anchor="ctr" anchorCtr="0">
            <a:noAutofit/>
          </a:bodyPr>
          <a:lstStyle/>
          <a:p>
            <a:pPr indent="-457200" algn="ctr" defTabSz="1422400">
              <a:lnSpc>
                <a:spcPct val="90000"/>
              </a:lnSpc>
              <a:spcBef>
                <a:spcPct val="0"/>
              </a:spcBef>
              <a:spcAft>
                <a:spcPct val="15000"/>
              </a:spcAft>
            </a:pPr>
            <a:r>
              <a:rPr lang="ar-SA" sz="2800" b="1" dirty="0">
                <a:solidFill>
                  <a:srgbClr val="000000"/>
                </a:solidFill>
                <a:latin typeface="Dubai Light" panose="020B0303030403030204" pitchFamily="34" charset="-78"/>
                <a:cs typeface="Dubai Light" panose="020B0303030403030204" pitchFamily="34" charset="-78"/>
              </a:rPr>
              <a:t>الأظهر أن معنى الآية: لا تبطلوا أعمالكم بالكفر بعد الإيمان.</a:t>
            </a:r>
            <a:endParaRPr lang="en-US" sz="2800" b="1" dirty="0">
              <a:solidFill>
                <a:srgbClr val="000000"/>
              </a:solidFill>
              <a:latin typeface="Dubai Light" panose="020B0303030403030204" pitchFamily="34" charset="-78"/>
              <a:cs typeface="Dubai Light" panose="020B0303030403030204" pitchFamily="34" charset="-78"/>
            </a:endParaRPr>
          </a:p>
        </p:txBody>
      </p:sp>
      <p:sp>
        <p:nvSpPr>
          <p:cNvPr id="21" name="مربع نص 20">
            <a:extLst>
              <a:ext uri="{FF2B5EF4-FFF2-40B4-BE49-F238E27FC236}">
                <a16:creationId xmlns="" xmlns:a16="http://schemas.microsoft.com/office/drawing/2014/main" id="{1E4556A2-7ED9-4B45-921A-5E81400E998F}"/>
              </a:ext>
            </a:extLst>
          </p:cNvPr>
          <p:cNvSpPr txBox="1"/>
          <p:nvPr/>
        </p:nvSpPr>
        <p:spPr>
          <a:xfrm>
            <a:off x="2411760" y="5301208"/>
            <a:ext cx="6424877" cy="1296144"/>
          </a:xfrm>
          <a:prstGeom prst="rect">
            <a:avLst/>
          </a:prstGeom>
          <a:solidFill>
            <a:schemeClr val="accent2">
              <a:lumMod val="40000"/>
              <a:lumOff val="60000"/>
              <a:alpha val="27843"/>
            </a:schemeClr>
          </a:solidFill>
        </p:spPr>
        <p:style>
          <a:lnRef idx="2">
            <a:schemeClr val="dk1">
              <a:shade val="50000"/>
            </a:schemeClr>
          </a:lnRef>
          <a:fillRef idx="1">
            <a:schemeClr val="dk1"/>
          </a:fillRef>
          <a:effectRef idx="0">
            <a:schemeClr val="dk1"/>
          </a:effectRef>
          <a:fontRef idx="minor">
            <a:schemeClr val="lt1"/>
          </a:fontRef>
        </p:style>
        <p:txBody>
          <a:bodyPr spcFirstLastPara="0" vert="horz" wrap="square" lIns="197367" tIns="134502" rIns="197367" bIns="134502" numCol="1" spcCol="1270" anchor="ctr" anchorCtr="0">
            <a:noAutofit/>
          </a:bodyPr>
          <a:lstStyle>
            <a:defPPr>
              <a:defRPr lang="ar-SA"/>
            </a:defPPr>
            <a:lvl1pPr lvl="0" indent="0" algn="ctr" defTabSz="1466850">
              <a:lnSpc>
                <a:spcPct val="90000"/>
              </a:lnSpc>
              <a:spcBef>
                <a:spcPct val="0"/>
              </a:spcBef>
              <a:spcAft>
                <a:spcPct val="35000"/>
              </a:spcAft>
              <a:buNone/>
              <a:defRPr sz="3000" b="0">
                <a:solidFill>
                  <a:schemeClr val="bg2">
                    <a:lumMod val="10000"/>
                  </a:schemeClr>
                </a:solidFill>
                <a:latin typeface="Dubai" panose="020B0503030403030204" pitchFamily="34" charset="-78"/>
                <a:cs typeface="Dubai" panose="020B0503030403030204" pitchFamily="34" charset="-7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ar-SA" sz="2800" b="1" dirty="0">
                <a:latin typeface="Dubai Light" panose="020B0303030403030204" pitchFamily="34" charset="-78"/>
                <a:cs typeface="Dubai Light" panose="020B0303030403030204" pitchFamily="34" charset="-78"/>
              </a:rPr>
              <a:t>ثم اتفقوا على أن من أحرم بالحج والعمرة المندوبين: وجب عليه إتمامهما وإن كانا فاسدين، واختلفوا في بقية الأفعال المندوبة</a:t>
            </a:r>
          </a:p>
        </p:txBody>
      </p:sp>
      <p:sp>
        <p:nvSpPr>
          <p:cNvPr id="10" name="سهم: لأسفل 9">
            <a:extLst>
              <a:ext uri="{FF2B5EF4-FFF2-40B4-BE49-F238E27FC236}">
                <a16:creationId xmlns="" xmlns:a16="http://schemas.microsoft.com/office/drawing/2014/main" id="{1031D82B-16A4-4545-BE92-DADA956C77E2}"/>
              </a:ext>
            </a:extLst>
          </p:cNvPr>
          <p:cNvSpPr/>
          <p:nvPr/>
        </p:nvSpPr>
        <p:spPr>
          <a:xfrm rot="5400000">
            <a:off x="2196728" y="3285529"/>
            <a:ext cx="934569" cy="1080570"/>
          </a:xfrm>
          <a:prstGeom prst="downArrow">
            <a:avLst>
              <a:gd name="adj1" fmla="val 55000"/>
              <a:gd name="adj2" fmla="val 45000"/>
            </a:avLst>
          </a:prstGeom>
          <a:solidFill>
            <a:srgbClr val="22B8CB">
              <a:alpha val="10196"/>
            </a:srgbClr>
          </a:solidFill>
          <a:ln>
            <a:solidFill>
              <a:schemeClr val="tx2"/>
            </a:solidFill>
          </a:ln>
        </p:spPr>
        <p:txBody>
          <a:bodyPr vert="horz" lIns="91440" tIns="45720" rIns="91440" bIns="45720" rtlCol="0" anchor="ctr">
            <a:normAutofit/>
          </a:bodyPr>
          <a:lstStyle/>
          <a:p>
            <a:pPr algn="ctr">
              <a:lnSpc>
                <a:spcPct val="90000"/>
              </a:lnSpc>
              <a:spcBef>
                <a:spcPct val="0"/>
              </a:spcBef>
            </a:pPr>
            <a:endParaRPr lang="en-US" sz="3000" dirty="0">
              <a:solidFill>
                <a:schemeClr val="tx1"/>
              </a:solidFill>
              <a:effectLst>
                <a:outerShdw blurRad="38100" dist="38100" dir="2700000" algn="tl">
                  <a:srgbClr val="000000">
                    <a:alpha val="43137"/>
                  </a:srgbClr>
                </a:outerShdw>
              </a:effectLst>
              <a:latin typeface="+mj-lt"/>
              <a:ea typeface="+mj-ea"/>
              <a:cs typeface="+mj-cs"/>
            </a:endParaRPr>
          </a:p>
        </p:txBody>
      </p:sp>
      <p:sp>
        <p:nvSpPr>
          <p:cNvPr id="19" name="مربع نص 18">
            <a:extLst>
              <a:ext uri="{FF2B5EF4-FFF2-40B4-BE49-F238E27FC236}">
                <a16:creationId xmlns="" xmlns:a16="http://schemas.microsoft.com/office/drawing/2014/main" id="{C509DB39-CC9F-401C-A6A2-44404F65DBBF}"/>
              </a:ext>
            </a:extLst>
          </p:cNvPr>
          <p:cNvSpPr txBox="1"/>
          <p:nvPr/>
        </p:nvSpPr>
        <p:spPr>
          <a:xfrm>
            <a:off x="2195736" y="3573016"/>
            <a:ext cx="939439" cy="535531"/>
          </a:xfrm>
          <a:prstGeom prst="rect">
            <a:avLst/>
          </a:prstGeom>
          <a:noFill/>
        </p:spPr>
        <p:txBody>
          <a:bodyPr wrap="square">
            <a:spAutoFit/>
          </a:bodyPr>
          <a:lstStyle/>
          <a:p>
            <a:pPr marL="285750" lvl="1" indent="-285750" algn="r" defTabSz="1422400">
              <a:lnSpc>
                <a:spcPct val="90000"/>
              </a:lnSpc>
              <a:spcBef>
                <a:spcPct val="0"/>
              </a:spcBef>
              <a:spcAft>
                <a:spcPct val="15000"/>
              </a:spcAft>
              <a:buFontTx/>
              <a:buNone/>
            </a:pPr>
            <a:r>
              <a:rPr lang="ar-SA" sz="32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يجاب</a:t>
            </a:r>
          </a:p>
        </p:txBody>
      </p:sp>
      <p:pic>
        <p:nvPicPr>
          <p:cNvPr id="24" name="Picture 3">
            <a:hlinkClick r:id="rId2" action="ppaction://hlinksldjump"/>
            <a:extLst>
              <a:ext uri="{FF2B5EF4-FFF2-40B4-BE49-F238E27FC236}">
                <a16:creationId xmlns="" xmlns:a16="http://schemas.microsoft.com/office/drawing/2014/main" id="{F981BAB4-B903-4814-9335-6C69884F134F}"/>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0" y="6165304"/>
            <a:ext cx="2673770" cy="461665"/>
          </a:xfrm>
          <a:prstGeom prst="rect">
            <a:avLst/>
          </a:prstGeom>
          <a:noFill/>
          <a:ln>
            <a:noFill/>
            <a:prstDash val="solid"/>
          </a:ln>
        </p:spPr>
        <p:txBody>
          <a:bodyPr vert="horz" wrap="square" lIns="91440" tIns="45720" rIns="91440" bIns="45720" anchor="t" anchorCtr="1" compatLnSpc="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Tree>
    <p:extLst>
      <p:ext uri="{BB962C8B-B14F-4D97-AF65-F5344CB8AC3E}">
        <p14:creationId xmlns:p14="http://schemas.microsoft.com/office/powerpoint/2010/main" val="13709136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additive="base">
                                        <p:cTn id="42" dur="500" fill="hold"/>
                                        <p:tgtEl>
                                          <p:spTgt spid="21"/>
                                        </p:tgtEl>
                                        <p:attrNameLst>
                                          <p:attrName>ppt_x</p:attrName>
                                        </p:attrNameLst>
                                      </p:cBhvr>
                                      <p:tavLst>
                                        <p:tav tm="0">
                                          <p:val>
                                            <p:strVal val="#ppt_x"/>
                                          </p:val>
                                        </p:tav>
                                        <p:tav tm="100000">
                                          <p:val>
                                            <p:strVal val="#ppt_x"/>
                                          </p:val>
                                        </p:tav>
                                      </p:tavLst>
                                    </p:anim>
                                    <p:anim calcmode="lin" valueType="num">
                                      <p:cBhvr additive="base">
                                        <p:cTn id="4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7" grpId="0" animBg="1"/>
      <p:bldP spid="13" grpId="0" animBg="1"/>
      <p:bldP spid="14" grpId="0" animBg="1"/>
      <p:bldP spid="15" grpId="0" animBg="1"/>
      <p:bldP spid="16" grpId="0" animBg="1"/>
      <p:bldP spid="21" grpId="0" animBg="1"/>
      <p:bldP spid="10" grpId="0" animBg="1"/>
      <p:bldP spid="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1C85E7A3-9446-4A5C-BA3A-62ABC9B097A1}"/>
              </a:ext>
            </a:extLst>
          </p:cNvPr>
          <p:cNvSpPr>
            <a:spLocks noGrp="1"/>
          </p:cNvSpPr>
          <p:nvPr>
            <p:ph type="title"/>
          </p:nvPr>
        </p:nvSpPr>
        <p:spPr>
          <a:xfrm>
            <a:off x="457200" y="704088"/>
            <a:ext cx="8229600" cy="636680"/>
          </a:xfrm>
          <a:solidFill>
            <a:srgbClr val="E2EDF2"/>
          </a:solidFill>
        </p:spPr>
        <p:txBody>
          <a:bodyPr>
            <a:normAutofit/>
          </a:bodyPr>
          <a:lstStyle/>
          <a:p>
            <a:pPr algn="ctr"/>
            <a:r>
              <a:rPr lang="ar-SA" sz="32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200" dirty="0">
              <a:latin typeface="Dubai" panose="020B0503030403030204" pitchFamily="34" charset="-78"/>
              <a:cs typeface="Dubai" panose="020B0503030403030204" pitchFamily="34" charset="-78"/>
            </a:endParaRPr>
          </a:p>
        </p:txBody>
      </p:sp>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4716015" y="1623859"/>
            <a:ext cx="3374483" cy="728902"/>
          </a:xfrm>
          <a:prstGeom prst="rect">
            <a:avLst/>
          </a:prstGeom>
          <a:solidFill>
            <a:srgbClr val="FFFFCC"/>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الأول: قطع الاعتكاف</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2795352066"/>
              </p:ext>
            </p:extLst>
          </p:nvPr>
        </p:nvGraphicFramePr>
        <p:xfrm>
          <a:off x="251520" y="2564904"/>
          <a:ext cx="8640960" cy="3230880"/>
        </p:xfrm>
        <a:graphic>
          <a:graphicData uri="http://schemas.openxmlformats.org/drawingml/2006/table">
            <a:tbl>
              <a:tblPr firstRow="1" bandRow="1">
                <a:tableStyleId>{3B4B98B0-60AC-42C2-AFA5-B58CD77FA1E5}</a:tableStyleId>
              </a:tblPr>
              <a:tblGrid>
                <a:gridCol w="7341136">
                  <a:extLst>
                    <a:ext uri="{9D8B030D-6E8A-4147-A177-3AD203B41FA5}">
                      <a16:colId xmlns="" xmlns:a16="http://schemas.microsoft.com/office/drawing/2014/main" val="695988931"/>
                    </a:ext>
                  </a:extLst>
                </a:gridCol>
                <a:gridCol w="1299824">
                  <a:extLst>
                    <a:ext uri="{9D8B030D-6E8A-4147-A177-3AD203B41FA5}">
                      <a16:colId xmlns="" xmlns:a16="http://schemas.microsoft.com/office/drawing/2014/main" val="1574149790"/>
                    </a:ext>
                  </a:extLst>
                </a:gridCol>
              </a:tblGrid>
              <a:tr h="1636225">
                <a:tc>
                  <a:txBody>
                    <a:bodyPr/>
                    <a:lstStyle/>
                    <a:p>
                      <a:pPr algn="just"/>
                      <a:endParaRPr lang="ar-SA" sz="400" b="1" kern="1200" dirty="0">
                        <a:solidFill>
                          <a:srgbClr val="000000"/>
                        </a:solidFill>
                        <a:effectLst/>
                        <a:latin typeface="Dubai Light" panose="020B0303030403030204" pitchFamily="34" charset="-78"/>
                        <a:ea typeface="+mn-ea"/>
                        <a:cs typeface="Dubai Light" panose="020B0303030403030204" pitchFamily="34" charset="-78"/>
                      </a:endParaRPr>
                    </a:p>
                    <a:p>
                      <a:pPr algn="just"/>
                      <a:r>
                        <a:rPr lang="ar-SA" sz="2800" b="1" kern="1200" dirty="0">
                          <a:solidFill>
                            <a:srgbClr val="000000"/>
                          </a:solidFill>
                          <a:effectLst/>
                          <a:latin typeface="Dubai Light" panose="020B0303030403030204" pitchFamily="34" charset="-78"/>
                          <a:ea typeface="+mn-ea"/>
                          <a:cs typeface="Dubai Light" panose="020B0303030403030204" pitchFamily="34" charset="-78"/>
                        </a:rPr>
                        <a:t>قال النوويُّ رحمه الله: «</a:t>
                      </a:r>
                      <a:r>
                        <a:rPr lang="ar-SA" sz="2800" b="1" kern="1200" dirty="0">
                          <a:solidFill>
                            <a:schemeClr val="tx1"/>
                          </a:solidFill>
                          <a:effectLst/>
                          <a:latin typeface="Dubai Light" panose="020B0303030403030204" pitchFamily="34" charset="-78"/>
                          <a:ea typeface="+mn-ea"/>
                          <a:cs typeface="Dubai Light" panose="020B0303030403030204" pitchFamily="34" charset="-78"/>
                        </a:rPr>
                        <a:t>ولو نوى اعتكافَ مدَّة معلومة استُحِبَّ له الوفاء بها بكمالها؛ فإن خرج قبل إكمالها جاز </a:t>
                      </a:r>
                      <a:r>
                        <a:rPr lang="ar-SA" sz="2800" b="1" kern="1200" dirty="0">
                          <a:solidFill>
                            <a:srgbClr val="000000"/>
                          </a:solidFill>
                          <a:effectLst/>
                          <a:latin typeface="Dubai Light" panose="020B0303030403030204" pitchFamily="34" charset="-78"/>
                          <a:ea typeface="+mn-ea"/>
                          <a:cs typeface="Dubai Light" panose="020B0303030403030204" pitchFamily="34" charset="-78"/>
                        </a:rPr>
                        <a:t>؛ </a:t>
                      </a:r>
                      <a:r>
                        <a:rPr lang="ar-SA" sz="2800" b="1" u="sng" kern="1200" dirty="0">
                          <a:solidFill>
                            <a:srgbClr val="000000"/>
                          </a:solidFill>
                          <a:effectLst/>
                          <a:latin typeface="Dubai Light" panose="020B0303030403030204" pitchFamily="34" charset="-78"/>
                          <a:ea typeface="+mn-ea"/>
                          <a:cs typeface="Dubai Light" panose="020B0303030403030204" pitchFamily="34" charset="-78"/>
                        </a:rPr>
                        <a:t>لأنَّ</a:t>
                      </a:r>
                      <a:r>
                        <a:rPr lang="ar-SA" sz="2800" b="1" kern="1200" dirty="0">
                          <a:solidFill>
                            <a:srgbClr val="000000"/>
                          </a:solidFill>
                          <a:effectLst/>
                          <a:latin typeface="Dubai Light" panose="020B0303030403030204" pitchFamily="34" charset="-78"/>
                          <a:ea typeface="+mn-ea"/>
                          <a:cs typeface="Dubai Light" panose="020B0303030403030204" pitchFamily="34" charset="-78"/>
                        </a:rPr>
                        <a:t> </a:t>
                      </a:r>
                      <a:r>
                        <a:rPr lang="ar-SA" sz="2800" b="1" u="sng" kern="1200" dirty="0">
                          <a:solidFill>
                            <a:srgbClr val="000000"/>
                          </a:solidFill>
                          <a:effectLst/>
                          <a:latin typeface="Dubai Light" panose="020B0303030403030204" pitchFamily="34" charset="-78"/>
                          <a:ea typeface="+mn-ea"/>
                          <a:cs typeface="Dubai Light" panose="020B0303030403030204" pitchFamily="34" charset="-78"/>
                        </a:rPr>
                        <a:t>التطوع لا يلزمُ بالشّروع،</a:t>
                      </a:r>
                      <a:r>
                        <a:rPr lang="ar-SA" sz="2800" b="1" u="none" kern="1200" dirty="0">
                          <a:solidFill>
                            <a:srgbClr val="000000"/>
                          </a:solidFill>
                          <a:effectLst/>
                          <a:latin typeface="Dubai Light" panose="020B0303030403030204" pitchFamily="34" charset="-78"/>
                          <a:ea typeface="+mn-ea"/>
                          <a:cs typeface="Dubai Light" panose="020B0303030403030204" pitchFamily="34" charset="-78"/>
                        </a:rPr>
                        <a:t> </a:t>
                      </a:r>
                      <a:r>
                        <a:rPr lang="ar-SA" sz="2800" b="1" kern="1200" dirty="0">
                          <a:solidFill>
                            <a:srgbClr val="000000"/>
                          </a:solidFill>
                          <a:effectLst/>
                          <a:latin typeface="Dubai Light" panose="020B0303030403030204" pitchFamily="34" charset="-78"/>
                          <a:ea typeface="+mn-ea"/>
                          <a:cs typeface="Dubai Light" panose="020B0303030403030204" pitchFamily="34" charset="-78"/>
                        </a:rPr>
                        <a:t>وإن أطلق النيّة ولم يقدّر شيئًا، دام اعتكافه ما دام في المسجد».</a:t>
                      </a:r>
                      <a:endParaRPr lang="en-US" sz="28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a:endParaRPr lang="en-US" sz="2400" b="0" kern="1200" dirty="0">
                        <a:solidFill>
                          <a:srgbClr val="000000"/>
                        </a:solidFill>
                        <a:effectLst>
                          <a:outerShdw blurRad="12700" dist="12700" dir="2700000" algn="tl">
                            <a:srgbClr val="000000">
                              <a:alpha val="43137"/>
                            </a:srgbClr>
                          </a:outerShdw>
                        </a:effectLst>
                        <a:latin typeface="+mn-lt"/>
                        <a:ea typeface="+mn-ea"/>
                        <a:cs typeface="+mn-cs"/>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589764">
                <a:tc>
                  <a:txBody>
                    <a:bodyPr/>
                    <a:lstStyle/>
                    <a:p>
                      <a:pPr marL="0" algn="just" defTabSz="914400" rtl="1" eaLnBrk="1" latinLnBrk="0" hangingPunct="1"/>
                      <a:r>
                        <a:rPr lang="ar-SA" sz="2800" b="1" kern="1200" dirty="0">
                          <a:solidFill>
                            <a:srgbClr val="000000"/>
                          </a:solidFill>
                          <a:effectLst/>
                          <a:latin typeface="Dubai Light" panose="020B0303030403030204" pitchFamily="34" charset="-78"/>
                          <a:ea typeface="+mn-ea"/>
                          <a:cs typeface="Dubai Light" panose="020B0303030403030204" pitchFamily="34" charset="-78"/>
                        </a:rPr>
                        <a:t>استدل رحمه الله على جواز خروج المعتكِف من مُعتَكَفِه وقطعه بأنه مندوب، بناءً على الأصل المقرر عند الشافعية وغيرهم وهو:             أن المندوب لا يلزم بالشروع فيه.</a:t>
                      </a:r>
                      <a:endParaRPr lang="en-US" sz="28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pic>
        <p:nvPicPr>
          <p:cNvPr id="12" name="Picture 3">
            <a:hlinkClick r:id="rId2" action="ppaction://hlinksldjump"/>
            <a:extLst>
              <a:ext uri="{FF2B5EF4-FFF2-40B4-BE49-F238E27FC236}">
                <a16:creationId xmlns="" xmlns:a16="http://schemas.microsoft.com/office/drawing/2014/main" id="{5255F02C-C778-4E21-B564-A518B12FF929}"/>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78688" y="6273224"/>
            <a:ext cx="2853152" cy="461665"/>
          </a:xfrm>
          <a:prstGeom prst="rect">
            <a:avLst/>
          </a:prstGeom>
          <a:noFill/>
          <a:ln>
            <a:noFill/>
            <a:prstDash val="solid"/>
          </a:ln>
        </p:spPr>
        <p:txBody>
          <a:bodyPr vert="horz" wrap="square" lIns="91440" tIns="45720" rIns="91440" bIns="45720" anchor="t" anchorCtr="1" compatLnSpc="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Tree>
    <p:extLst>
      <p:ext uri="{BB962C8B-B14F-4D97-AF65-F5344CB8AC3E}">
        <p14:creationId xmlns:p14="http://schemas.microsoft.com/office/powerpoint/2010/main" val="15989148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1403648" y="692696"/>
            <a:ext cx="6733343" cy="1584176"/>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851437640"/>
              </p:ext>
            </p:extLst>
          </p:nvPr>
        </p:nvGraphicFramePr>
        <p:xfrm>
          <a:off x="251520" y="1700808"/>
          <a:ext cx="8640960" cy="4608512"/>
        </p:xfrm>
        <a:graphic>
          <a:graphicData uri="http://schemas.openxmlformats.org/drawingml/2006/table">
            <a:tbl>
              <a:tblPr firstRow="1" bandRow="1">
                <a:tableStyleId>{3B4B98B0-60AC-42C2-AFA5-B58CD77FA1E5}</a:tableStyleId>
              </a:tblPr>
              <a:tblGrid>
                <a:gridCol w="7416824">
                  <a:extLst>
                    <a:ext uri="{9D8B030D-6E8A-4147-A177-3AD203B41FA5}">
                      <a16:colId xmlns="" xmlns:a16="http://schemas.microsoft.com/office/drawing/2014/main" val="695988931"/>
                    </a:ext>
                  </a:extLst>
                </a:gridCol>
                <a:gridCol w="1224136">
                  <a:extLst>
                    <a:ext uri="{9D8B030D-6E8A-4147-A177-3AD203B41FA5}">
                      <a16:colId xmlns="" xmlns:a16="http://schemas.microsoft.com/office/drawing/2014/main" val="1574149790"/>
                    </a:ext>
                  </a:extLst>
                </a:gridCol>
              </a:tblGrid>
              <a:tr h="3036196">
                <a:tc>
                  <a:txBody>
                    <a:bodyPr/>
                    <a:lstStyle/>
                    <a:p>
                      <a:pPr algn="just" rtl="1"/>
                      <a:r>
                        <a:rPr lang="ar-SA" sz="2700" b="1" kern="1200" dirty="0">
                          <a:solidFill>
                            <a:srgbClr val="000000"/>
                          </a:solidFill>
                          <a:effectLst/>
                          <a:latin typeface="Dubai Light" panose="020B0303030403030204" pitchFamily="34" charset="-78"/>
                          <a:ea typeface="+mn-ea"/>
                          <a:cs typeface="Dubai Light" panose="020B0303030403030204" pitchFamily="34" charset="-78"/>
                        </a:rPr>
                        <a:t>قال الجُوَيني رحمه الله: </a:t>
                      </a:r>
                      <a:r>
                        <a:rPr lang="ar-SA" sz="2700" b="1" kern="1200" dirty="0">
                          <a:solidFill>
                            <a:schemeClr val="bg2">
                              <a:lumMod val="10000"/>
                            </a:schemeClr>
                          </a:solidFill>
                          <a:effectLst/>
                          <a:latin typeface="Dubai Light" panose="020B0303030403030204" pitchFamily="34" charset="-78"/>
                          <a:ea typeface="+mn-ea"/>
                          <a:cs typeface="Dubai Light" panose="020B0303030403030204" pitchFamily="34" charset="-78"/>
                        </a:rPr>
                        <a:t>«وظاهرُ نصِّ الشافعي في حقّ الخائف: أنّه لو افتتَح الصلاة آمِنًا، ثم طرأ الخوفُ فركب: لم يصح، وفيه تفصيل طويل. والظاهر عندي:</a:t>
                      </a:r>
                      <a:r>
                        <a:rPr lang="ar-SA" sz="2700" b="1" kern="1200" dirty="0">
                          <a:solidFill>
                            <a:schemeClr val="tx1"/>
                          </a:solidFill>
                          <a:effectLst/>
                          <a:latin typeface="Dubai Light" panose="020B0303030403030204" pitchFamily="34" charset="-78"/>
                          <a:ea typeface="+mn-ea"/>
                          <a:cs typeface="Dubai Light" panose="020B0303030403030204" pitchFamily="34" charset="-78"/>
                        </a:rPr>
                        <a:t> أن المتنفل لو أراد الركوب في أثناء الصلاة، فإنه يبني على صلاته، وفي المسألة احتمال، وسبب ظهور ما اخترتُه: </a:t>
                      </a:r>
                      <a:r>
                        <a:rPr lang="ar-SA" sz="2700" b="1" u="sng" kern="1200" dirty="0">
                          <a:solidFill>
                            <a:srgbClr val="000000"/>
                          </a:solidFill>
                          <a:effectLst/>
                          <a:latin typeface="Dubai Light" panose="020B0303030403030204" pitchFamily="34" charset="-78"/>
                          <a:ea typeface="+mn-ea"/>
                          <a:cs typeface="Dubai Light" panose="020B0303030403030204" pitchFamily="34" charset="-78"/>
                        </a:rPr>
                        <a:t>أن النفل لا يلزم بالشُّروع،</a:t>
                      </a:r>
                      <a:r>
                        <a:rPr lang="ar-SA" sz="2700" b="1" kern="1200" dirty="0">
                          <a:solidFill>
                            <a:srgbClr val="000000"/>
                          </a:solidFill>
                          <a:effectLst/>
                          <a:latin typeface="Dubai Light" panose="020B0303030403030204" pitchFamily="34" charset="-78"/>
                          <a:ea typeface="+mn-ea"/>
                          <a:cs typeface="Dubai Light" panose="020B0303030403030204" pitchFamily="34" charset="-78"/>
                        </a:rPr>
                        <a:t> وافتتاحُ الركوب في أثنائِه كافتتاح الصلاة النافلة راكبًا».</a:t>
                      </a:r>
                      <a:endParaRPr lang="en-US" sz="27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Dubai" panose="020B0503030403030204" pitchFamily="34" charset="-78"/>
                        <a:ea typeface="+mn-ea"/>
                        <a:cs typeface="Dubai" panose="020B0503030403030204" pitchFamily="34" charset="-78"/>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just"/>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572316">
                <a:tc>
                  <a:txBody>
                    <a:bodyPr/>
                    <a:lstStyle/>
                    <a:p>
                      <a:pPr marL="0" algn="just" defTabSz="914400" rtl="1" eaLnBrk="1" latinLnBrk="0" hangingPunct="1"/>
                      <a:r>
                        <a:rPr lang="ar-SA" sz="2700" b="1" kern="1200" dirty="0">
                          <a:solidFill>
                            <a:srgbClr val="000000"/>
                          </a:solidFill>
                          <a:effectLst/>
                          <a:latin typeface="Dubai Light" panose="020B0303030403030204" pitchFamily="34" charset="-78"/>
                          <a:ea typeface="+mn-ea"/>
                          <a:cs typeface="Dubai Light" panose="020B0303030403030204" pitchFamily="34" charset="-78"/>
                        </a:rPr>
                        <a:t>بين أن ما اختاره في المسألة: جوازُ أن يبني على صلاته للركوب في حق الخائف؛ لكون الصلاة نافلة، </a:t>
                      </a:r>
                      <a:r>
                        <a:rPr lang="ar-SA" sz="2700" b="1" kern="1200" dirty="0">
                          <a:solidFill>
                            <a:srgbClr val="C00000"/>
                          </a:solidFill>
                          <a:effectLst/>
                          <a:latin typeface="Dubai Light" panose="020B0303030403030204" pitchFamily="34" charset="-78"/>
                          <a:ea typeface="+mn-ea"/>
                          <a:cs typeface="Dubai Light" panose="020B0303030403030204" pitchFamily="34" charset="-78"/>
                        </a:rPr>
                        <a:t>والنافلةُ لا تلزم بالشروع بناء على القاعدة المقررة عند الشافعية وغيرهم.</a:t>
                      </a:r>
                      <a:endParaRPr lang="en-US" sz="2700" b="1" kern="1200" dirty="0">
                        <a:solidFill>
                          <a:srgbClr val="C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pic>
        <p:nvPicPr>
          <p:cNvPr id="9" name="Picture 3">
            <a:hlinkClick r:id="rId2" action="ppaction://hlinksldjump"/>
            <a:extLst>
              <a:ext uri="{FF2B5EF4-FFF2-40B4-BE49-F238E27FC236}">
                <a16:creationId xmlns="" xmlns:a16="http://schemas.microsoft.com/office/drawing/2014/main" id="{16EBCD46-C9E4-4423-A691-7AE4EE21F700}"/>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6396335"/>
            <a:ext cx="2709136" cy="461665"/>
          </a:xfrm>
          <a:prstGeom prst="rect">
            <a:avLst/>
          </a:prstGeom>
          <a:noFill/>
          <a:ln>
            <a:noFill/>
            <a:prstDash val="solid"/>
          </a:ln>
        </p:spPr>
        <p:txBody>
          <a:bodyPr vert="horz" wrap="square" lIns="91440" tIns="45720" rIns="91440" bIns="45720" anchor="t" anchorCtr="1" compatLnSpc="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
        <p:nvSpPr>
          <p:cNvPr id="12" name="Rectangle 11"/>
          <p:cNvSpPr/>
          <p:nvPr/>
        </p:nvSpPr>
        <p:spPr>
          <a:xfrm>
            <a:off x="1043608" y="908720"/>
            <a:ext cx="6998082" cy="523220"/>
          </a:xfrm>
          <a:prstGeom prst="rect">
            <a:avLst/>
          </a:prstGeom>
          <a:solidFill>
            <a:srgbClr val="E2EDF2"/>
          </a:solidFill>
        </p:spPr>
        <p:txBody>
          <a:bodyPr wrap="square">
            <a:spAutoFit/>
          </a:bodyPr>
          <a:lstStyle/>
          <a:p>
            <a:r>
              <a:rPr lang="ar-SA" sz="2800" dirty="0" smtClean="0">
                <a:solidFill>
                  <a:srgbClr val="616989"/>
                </a:solidFill>
              </a:rPr>
              <a:t>الفرع الثاني: ركوب المتنَفِّل أثناء صلاته عند الخوف</a:t>
            </a:r>
            <a:endParaRPr lang="en-US" sz="2800" dirty="0" smtClean="0">
              <a:solidFill>
                <a:srgbClr val="616989"/>
              </a:solidFill>
            </a:endParaRPr>
          </a:p>
        </p:txBody>
      </p:sp>
    </p:spTree>
    <p:extLst>
      <p:ext uri="{BB962C8B-B14F-4D97-AF65-F5344CB8AC3E}">
        <p14:creationId xmlns:p14="http://schemas.microsoft.com/office/powerpoint/2010/main" val="3924493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787BE167-74C8-4066-B291-92E3C96724EC}"/>
              </a:ext>
            </a:extLst>
          </p:cNvPr>
          <p:cNvSpPr>
            <a:spLocks noGrp="1"/>
          </p:cNvSpPr>
          <p:nvPr>
            <p:ph type="title"/>
          </p:nvPr>
        </p:nvSpPr>
        <p:spPr>
          <a:xfrm>
            <a:off x="1115616" y="2132856"/>
            <a:ext cx="6552728" cy="1448928"/>
          </a:xfrm>
          <a:solidFill>
            <a:srgbClr val="E2EDF2"/>
          </a:solidFill>
        </p:spPr>
        <p:txBody>
          <a:bodyPr>
            <a:normAutofit/>
          </a:bodyPr>
          <a:lstStyle/>
          <a:p>
            <a:pPr algn="r" rtl="1">
              <a:lnSpc>
                <a:spcPct val="100000"/>
              </a:lnSpc>
            </a:pPr>
            <a:r>
              <a:rPr lang="ar-SA" sz="4000" b="1" dirty="0">
                <a:solidFill>
                  <a:srgbClr val="616989"/>
                </a:solidFill>
              </a:rPr>
              <a:t>القاعدة الثانية: تخريج بعض الفروع على قاعدة:</a:t>
            </a:r>
            <a:br>
              <a:rPr lang="ar-SA" sz="4000" b="1" dirty="0">
                <a:solidFill>
                  <a:srgbClr val="616989"/>
                </a:solidFill>
              </a:rPr>
            </a:br>
            <a:r>
              <a:rPr lang="ar-SA" sz="4000" b="1" dirty="0">
                <a:solidFill>
                  <a:srgbClr val="616989"/>
                </a:solidFill>
              </a:rPr>
              <a:t>(ما لا يتم الواجب إلا به فهو واجب)</a:t>
            </a:r>
            <a:endParaRPr lang="en-US" sz="4000" b="1" dirty="0">
              <a:solidFill>
                <a:srgbClr val="616989"/>
              </a:solidFill>
            </a:endParaRPr>
          </a:p>
        </p:txBody>
      </p:sp>
      <p:pic>
        <p:nvPicPr>
          <p:cNvPr id="9" name="Picture 3">
            <a:hlinkClick r:id="rId2" action="ppaction://hlinksldjump"/>
            <a:extLst>
              <a:ext uri="{FF2B5EF4-FFF2-40B4-BE49-F238E27FC236}">
                <a16:creationId xmlns="" xmlns:a16="http://schemas.microsoft.com/office/drawing/2014/main" id="{F2F49825-D7C5-4960-94A9-7A427F556505}"/>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520" y="6165304"/>
            <a:ext cx="3384376" cy="461665"/>
          </a:xfrm>
          <a:prstGeom prst="rect">
            <a:avLst/>
          </a:prstGeom>
          <a:noFill/>
          <a:ln>
            <a:noFill/>
            <a:prstDash val="solid"/>
          </a:ln>
        </p:spPr>
        <p:txBody>
          <a:bodyPr vert="horz" wrap="square" lIns="91440" tIns="45720" rIns="91440" bIns="45720" anchor="t" anchorCtr="1" compatLnSpc="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Tree>
    <p:extLst>
      <p:ext uri="{BB962C8B-B14F-4D97-AF65-F5344CB8AC3E}">
        <p14:creationId xmlns:p14="http://schemas.microsoft.com/office/powerpoint/2010/main" val="163197262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CE2044DE-1259-48FC-8575-F47112204097}"/>
              </a:ext>
            </a:extLst>
          </p:cNvPr>
          <p:cNvSpPr>
            <a:spLocks noGrp="1"/>
          </p:cNvSpPr>
          <p:nvPr>
            <p:ph type="title"/>
          </p:nvPr>
        </p:nvSpPr>
        <p:spPr>
          <a:xfrm>
            <a:off x="1115616" y="704088"/>
            <a:ext cx="6912768" cy="636680"/>
          </a:xfrm>
          <a:solidFill>
            <a:srgbClr val="E2EDF2"/>
          </a:solidFill>
        </p:spPr>
        <p:txBody>
          <a:bodyPr>
            <a:normAutofit/>
          </a:bodyPr>
          <a:lstStyle/>
          <a:p>
            <a:pPr algn="ctr" rtl="1"/>
            <a:r>
              <a:rPr lang="ar-SA" sz="3200" dirty="0">
                <a:latin typeface="Dubai" panose="020B0503030403030204" pitchFamily="34" charset="-78"/>
                <a:cs typeface="Dubai" panose="020B0503030403030204" pitchFamily="34" charset="-78"/>
              </a:rPr>
              <a:t>الجانب الأول: تحرير القاعدة الأصولية</a:t>
            </a:r>
            <a:endParaRPr lang="en-US" sz="2800" dirty="0"/>
          </a:p>
        </p:txBody>
      </p:sp>
      <p:sp>
        <p:nvSpPr>
          <p:cNvPr id="4" name="مستطيل: زوايا مستديرة 3">
            <a:extLst>
              <a:ext uri="{FF2B5EF4-FFF2-40B4-BE49-F238E27FC236}">
                <a16:creationId xmlns="" xmlns:a16="http://schemas.microsoft.com/office/drawing/2014/main" id="{6B75B2D5-DF18-4E20-85DD-AFBBC005E797}"/>
              </a:ext>
            </a:extLst>
          </p:cNvPr>
          <p:cNvSpPr/>
          <p:nvPr/>
        </p:nvSpPr>
        <p:spPr>
          <a:xfrm>
            <a:off x="2123728" y="1484784"/>
            <a:ext cx="4464496" cy="724903"/>
          </a:xfrm>
          <a:prstGeom prst="roundRect">
            <a:avLst/>
          </a:prstGeom>
          <a:ln/>
        </p:spPr>
        <p:style>
          <a:lnRef idx="2">
            <a:schemeClr val="accent1"/>
          </a:lnRef>
          <a:fillRef idx="1">
            <a:schemeClr val="lt1"/>
          </a:fillRef>
          <a:effectRef idx="0">
            <a:schemeClr val="accent1"/>
          </a:effectRef>
          <a:fontRef idx="minor">
            <a:schemeClr val="dk1"/>
          </a:fontRef>
        </p:style>
        <p:txBody>
          <a:bodyPr spcFirstLastPara="0" vert="horz" wrap="square" lIns="20320" tIns="20320" rIns="20320" bIns="20320" numCol="1" spcCol="1270" anchor="ctr" anchorCtr="0">
            <a:noAutofit/>
          </a:bodyPr>
          <a:lstStyle/>
          <a:p>
            <a:pPr marL="0" lvl="1" algn="ctr">
              <a:lnSpc>
                <a:spcPct val="110000"/>
              </a:lnSpc>
              <a:spcBef>
                <a:spcPct val="0"/>
              </a:spcBef>
              <a:spcAft>
                <a:spcPct val="35000"/>
              </a:spcAft>
              <a:buSzPct val="70000"/>
            </a:pPr>
            <a:r>
              <a:rPr lang="ar-SA" sz="2800" dirty="0">
                <a:solidFill>
                  <a:srgbClr val="B9B822"/>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ما لا يتم الواجب إلا به إما أن يكون:</a:t>
            </a:r>
          </a:p>
        </p:txBody>
      </p:sp>
      <p:sp>
        <p:nvSpPr>
          <p:cNvPr id="6" name="شكل حر: شكل 5">
            <a:extLst>
              <a:ext uri="{FF2B5EF4-FFF2-40B4-BE49-F238E27FC236}">
                <a16:creationId xmlns="" xmlns:a16="http://schemas.microsoft.com/office/drawing/2014/main" id="{7792AB1D-1CB7-46FD-BF40-11CDC3F1E65F}"/>
              </a:ext>
            </a:extLst>
          </p:cNvPr>
          <p:cNvSpPr/>
          <p:nvPr/>
        </p:nvSpPr>
        <p:spPr>
          <a:xfrm>
            <a:off x="2365922" y="3089630"/>
            <a:ext cx="68580" cy="257270"/>
          </a:xfrm>
          <a:custGeom>
            <a:avLst/>
            <a:gdLst/>
            <a:ahLst/>
            <a:cxnLst/>
            <a:rect l="0" t="0" r="0" b="0"/>
            <a:pathLst>
              <a:path>
                <a:moveTo>
                  <a:pt x="45720" y="0"/>
                </a:moveTo>
                <a:lnTo>
                  <a:pt x="45720" y="25727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 name="مستطيل: زوايا مستديرة 4">
            <a:extLst>
              <a:ext uri="{FF2B5EF4-FFF2-40B4-BE49-F238E27FC236}">
                <a16:creationId xmlns="" xmlns:a16="http://schemas.microsoft.com/office/drawing/2014/main" id="{B3215E9F-C5B5-4AA9-A6A5-750125B81D2A}"/>
              </a:ext>
            </a:extLst>
          </p:cNvPr>
          <p:cNvSpPr/>
          <p:nvPr/>
        </p:nvSpPr>
        <p:spPr>
          <a:xfrm>
            <a:off x="1395940" y="2529325"/>
            <a:ext cx="2383971" cy="605271"/>
          </a:xfrm>
          <a:prstGeom prst="round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2277" tIns="62277" rIns="62277" bIns="62277" numCol="1" spcCol="1270" anchor="ctr" anchorCtr="0">
            <a:noAutofit/>
          </a:bodyPr>
          <a:lstStyle/>
          <a:p>
            <a:r>
              <a:rPr lang="ar-SA" sz="2800" b="1" dirty="0">
                <a:solidFill>
                  <a:schemeClr val="bg2">
                    <a:lumMod val="10000"/>
                  </a:schemeClr>
                </a:solidFill>
                <a:latin typeface="Dubai Light" panose="020B0303030403030204" pitchFamily="34" charset="-78"/>
                <a:cs typeface="Dubai Light" panose="020B0303030403030204" pitchFamily="34" charset="-78"/>
              </a:rPr>
              <a:t>غير مقدور للمكلف</a:t>
            </a:r>
          </a:p>
        </p:txBody>
      </p:sp>
      <p:sp>
        <p:nvSpPr>
          <p:cNvPr id="9" name="شكل حر: شكل 8">
            <a:extLst>
              <a:ext uri="{FF2B5EF4-FFF2-40B4-BE49-F238E27FC236}">
                <a16:creationId xmlns="" xmlns:a16="http://schemas.microsoft.com/office/drawing/2014/main" id="{DFC8572A-F29D-4571-A08E-F96BEE6E1589}"/>
              </a:ext>
            </a:extLst>
          </p:cNvPr>
          <p:cNvSpPr/>
          <p:nvPr/>
        </p:nvSpPr>
        <p:spPr>
          <a:xfrm>
            <a:off x="323528" y="3346898"/>
            <a:ext cx="3528218" cy="2674390"/>
          </a:xfrm>
          <a:custGeom>
            <a:avLst/>
            <a:gdLst>
              <a:gd name="connsiteX0" fmla="*/ 0 w 2126901"/>
              <a:gd name="connsiteY0" fmla="*/ 160596 h 963558"/>
              <a:gd name="connsiteX1" fmla="*/ 160596 w 2126901"/>
              <a:gd name="connsiteY1" fmla="*/ 0 h 963558"/>
              <a:gd name="connsiteX2" fmla="*/ 1966305 w 2126901"/>
              <a:gd name="connsiteY2" fmla="*/ 0 h 963558"/>
              <a:gd name="connsiteX3" fmla="*/ 2126901 w 2126901"/>
              <a:gd name="connsiteY3" fmla="*/ 160596 h 963558"/>
              <a:gd name="connsiteX4" fmla="*/ 2126901 w 2126901"/>
              <a:gd name="connsiteY4" fmla="*/ 802962 h 963558"/>
              <a:gd name="connsiteX5" fmla="*/ 1966305 w 2126901"/>
              <a:gd name="connsiteY5" fmla="*/ 963558 h 963558"/>
              <a:gd name="connsiteX6" fmla="*/ 160596 w 2126901"/>
              <a:gd name="connsiteY6" fmla="*/ 963558 h 963558"/>
              <a:gd name="connsiteX7" fmla="*/ 0 w 2126901"/>
              <a:gd name="connsiteY7" fmla="*/ 802962 h 963558"/>
              <a:gd name="connsiteX8" fmla="*/ 0 w 2126901"/>
              <a:gd name="connsiteY8" fmla="*/ 160596 h 963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6901" h="963558">
                <a:moveTo>
                  <a:pt x="0" y="160596"/>
                </a:moveTo>
                <a:cubicBezTo>
                  <a:pt x="0" y="71901"/>
                  <a:pt x="71901" y="0"/>
                  <a:pt x="160596" y="0"/>
                </a:cubicBezTo>
                <a:lnTo>
                  <a:pt x="1966305" y="0"/>
                </a:lnTo>
                <a:cubicBezTo>
                  <a:pt x="2055000" y="0"/>
                  <a:pt x="2126901" y="71901"/>
                  <a:pt x="2126901" y="160596"/>
                </a:cubicBezTo>
                <a:lnTo>
                  <a:pt x="2126901" y="802962"/>
                </a:lnTo>
                <a:cubicBezTo>
                  <a:pt x="2126901" y="891657"/>
                  <a:pt x="2055000" y="963558"/>
                  <a:pt x="1966305" y="963558"/>
                </a:cubicBezTo>
                <a:lnTo>
                  <a:pt x="160596" y="963558"/>
                </a:lnTo>
                <a:cubicBezTo>
                  <a:pt x="71901" y="963558"/>
                  <a:pt x="0" y="891657"/>
                  <a:pt x="0" y="802962"/>
                </a:cubicBezTo>
                <a:lnTo>
                  <a:pt x="0" y="160596"/>
                </a:lnTo>
                <a:close/>
              </a:path>
            </a:pathLst>
          </a:custGeom>
          <a:solidFill>
            <a:schemeClr val="accent1">
              <a:lumMod val="20000"/>
              <a:lumOff val="80000"/>
            </a:schemeClr>
          </a:solidFill>
          <a:ln w="12700" cap="flat" cmpd="sng" algn="ctr">
            <a:solidFill>
              <a:prstClr val="white">
                <a:hueOff val="0"/>
                <a:satOff val="0"/>
                <a:lumOff val="0"/>
                <a:alphaOff val="0"/>
              </a:prstClr>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62277" tIns="62277" rIns="62277" bIns="62277" numCol="1" spcCol="1270" anchor="ctr" anchorCtr="0">
            <a:noAutofit/>
          </a:bodyPr>
          <a:lstStyle/>
          <a:p>
            <a:pPr algn="ctr"/>
            <a:r>
              <a:rPr lang="ar-SA" sz="2800" b="1" dirty="0">
                <a:solidFill>
                  <a:schemeClr val="bg2">
                    <a:lumMod val="10000"/>
                  </a:schemeClr>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مثل: </a:t>
            </a:r>
            <a:r>
              <a:rPr lang="ar-SA" sz="2800" dirty="0">
                <a:solidFill>
                  <a:schemeClr val="bg2">
                    <a:lumMod val="10000"/>
                  </a:schemeClr>
                </a:solidFill>
                <a:latin typeface="Dubai Light" panose="020B0303030403030204" pitchFamily="34" charset="-78"/>
                <a:cs typeface="Dubai Light" panose="020B0303030403030204" pitchFamily="34" charset="-78"/>
              </a:rPr>
              <a:t>الجماعة للجمعة؛ فإنها شرط في وجوبها، ولا يجب عليه تحصيل العدد، وهذا ما يعرف بقولهم: </a:t>
            </a:r>
            <a:r>
              <a:rPr lang="ar-SA" sz="2800" b="1" dirty="0">
                <a:solidFill>
                  <a:schemeClr val="bg2">
                    <a:lumMod val="10000"/>
                  </a:schemeClr>
                </a:solidFill>
                <a:latin typeface="Dubai Light" panose="020B0303030403030204" pitchFamily="34" charset="-78"/>
                <a:cs typeface="Dubai Light" panose="020B0303030403030204" pitchFamily="34" charset="-78"/>
              </a:rPr>
              <a:t>ما لا يتم الوجوب إلا به فليس بواجب.</a:t>
            </a:r>
          </a:p>
        </p:txBody>
      </p:sp>
      <p:sp>
        <p:nvSpPr>
          <p:cNvPr id="17" name="مستطيل: زوايا مستديرة 16">
            <a:extLst>
              <a:ext uri="{FF2B5EF4-FFF2-40B4-BE49-F238E27FC236}">
                <a16:creationId xmlns="" xmlns:a16="http://schemas.microsoft.com/office/drawing/2014/main" id="{A16C1A9E-F936-49E4-A781-96CC8E311E1D}"/>
              </a:ext>
            </a:extLst>
          </p:cNvPr>
          <p:cNvSpPr/>
          <p:nvPr/>
        </p:nvSpPr>
        <p:spPr>
          <a:xfrm>
            <a:off x="6732240" y="3450191"/>
            <a:ext cx="1944216" cy="657325"/>
          </a:xfrm>
          <a:prstGeom prst="roundRect">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2277" tIns="62277" rIns="62277" bIns="62277" numCol="1" spcCol="1270" anchor="ctr" anchorCtr="0">
            <a:noAutofit/>
          </a:bodyPr>
          <a:lstStyle/>
          <a:p>
            <a:pPr marL="0" lvl="0" indent="0" algn="ctr" defTabSz="1066800">
              <a:lnSpc>
                <a:spcPct val="90000"/>
              </a:lnSpc>
              <a:spcBef>
                <a:spcPct val="0"/>
              </a:spcBef>
              <a:spcAft>
                <a:spcPct val="35000"/>
              </a:spcAft>
              <a:buNone/>
            </a:pPr>
            <a:r>
              <a:rPr lang="ar-SA" sz="2800" b="1" kern="1200" dirty="0">
                <a:solidFill>
                  <a:srgbClr val="000000"/>
                </a:solidFill>
                <a:latin typeface="Dubai Light" panose="020B0303030403030204" pitchFamily="34" charset="-78"/>
                <a:cs typeface="Dubai Light" panose="020B0303030403030204" pitchFamily="34" charset="-78"/>
              </a:rPr>
              <a:t>المأمور به شرعًا</a:t>
            </a:r>
            <a:endParaRPr lang="en-US" sz="2800" b="1" kern="1200" dirty="0">
              <a:solidFill>
                <a:srgbClr val="000000"/>
              </a:solidFill>
              <a:latin typeface="Dubai Light" panose="020B0303030403030204" pitchFamily="34" charset="-78"/>
              <a:cs typeface="Dubai Light" panose="020B0303030403030204" pitchFamily="34" charset="-78"/>
            </a:endParaRPr>
          </a:p>
        </p:txBody>
      </p:sp>
      <p:sp>
        <p:nvSpPr>
          <p:cNvPr id="19" name="شكل حر: شكل 18">
            <a:extLst>
              <a:ext uri="{FF2B5EF4-FFF2-40B4-BE49-F238E27FC236}">
                <a16:creationId xmlns="" xmlns:a16="http://schemas.microsoft.com/office/drawing/2014/main" id="{47BACCB4-C816-4B4D-B5C8-D2B61D1B403A}"/>
              </a:ext>
            </a:extLst>
          </p:cNvPr>
          <p:cNvSpPr/>
          <p:nvPr/>
        </p:nvSpPr>
        <p:spPr>
          <a:xfrm>
            <a:off x="7628250" y="4099382"/>
            <a:ext cx="68580" cy="257270"/>
          </a:xfrm>
          <a:custGeom>
            <a:avLst/>
            <a:gdLst/>
            <a:ahLst/>
            <a:cxnLst/>
            <a:rect l="0" t="0" r="0" b="0"/>
            <a:pathLst>
              <a:path>
                <a:moveTo>
                  <a:pt x="45720" y="0"/>
                </a:moveTo>
                <a:lnTo>
                  <a:pt x="45720" y="25727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0" name="شكل حر: شكل 19">
            <a:extLst>
              <a:ext uri="{FF2B5EF4-FFF2-40B4-BE49-F238E27FC236}">
                <a16:creationId xmlns="" xmlns:a16="http://schemas.microsoft.com/office/drawing/2014/main" id="{7CA9EB3F-FFBA-45E9-8CF7-0D799BEF74B8}"/>
              </a:ext>
            </a:extLst>
          </p:cNvPr>
          <p:cNvSpPr/>
          <p:nvPr/>
        </p:nvSpPr>
        <p:spPr>
          <a:xfrm>
            <a:off x="6588224" y="4365104"/>
            <a:ext cx="2188076" cy="2100931"/>
          </a:xfrm>
          <a:custGeom>
            <a:avLst/>
            <a:gdLst>
              <a:gd name="connsiteX0" fmla="*/ 0 w 2126901"/>
              <a:gd name="connsiteY0" fmla="*/ 160596 h 963558"/>
              <a:gd name="connsiteX1" fmla="*/ 160596 w 2126901"/>
              <a:gd name="connsiteY1" fmla="*/ 0 h 963558"/>
              <a:gd name="connsiteX2" fmla="*/ 1966305 w 2126901"/>
              <a:gd name="connsiteY2" fmla="*/ 0 h 963558"/>
              <a:gd name="connsiteX3" fmla="*/ 2126901 w 2126901"/>
              <a:gd name="connsiteY3" fmla="*/ 160596 h 963558"/>
              <a:gd name="connsiteX4" fmla="*/ 2126901 w 2126901"/>
              <a:gd name="connsiteY4" fmla="*/ 802962 h 963558"/>
              <a:gd name="connsiteX5" fmla="*/ 1966305 w 2126901"/>
              <a:gd name="connsiteY5" fmla="*/ 963558 h 963558"/>
              <a:gd name="connsiteX6" fmla="*/ 160596 w 2126901"/>
              <a:gd name="connsiteY6" fmla="*/ 963558 h 963558"/>
              <a:gd name="connsiteX7" fmla="*/ 0 w 2126901"/>
              <a:gd name="connsiteY7" fmla="*/ 802962 h 963558"/>
              <a:gd name="connsiteX8" fmla="*/ 0 w 2126901"/>
              <a:gd name="connsiteY8" fmla="*/ 160596 h 963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6901" h="963558">
                <a:moveTo>
                  <a:pt x="0" y="160596"/>
                </a:moveTo>
                <a:cubicBezTo>
                  <a:pt x="0" y="71901"/>
                  <a:pt x="71901" y="0"/>
                  <a:pt x="160596" y="0"/>
                </a:cubicBezTo>
                <a:lnTo>
                  <a:pt x="1966305" y="0"/>
                </a:lnTo>
                <a:cubicBezTo>
                  <a:pt x="2055000" y="0"/>
                  <a:pt x="2126901" y="71901"/>
                  <a:pt x="2126901" y="160596"/>
                </a:cubicBezTo>
                <a:lnTo>
                  <a:pt x="2126901" y="802962"/>
                </a:lnTo>
                <a:cubicBezTo>
                  <a:pt x="2126901" y="891657"/>
                  <a:pt x="2055000" y="963558"/>
                  <a:pt x="1966305" y="963558"/>
                </a:cubicBezTo>
                <a:lnTo>
                  <a:pt x="160596" y="963558"/>
                </a:lnTo>
                <a:cubicBezTo>
                  <a:pt x="71901" y="963558"/>
                  <a:pt x="0" y="891657"/>
                  <a:pt x="0" y="802962"/>
                </a:cubicBezTo>
                <a:lnTo>
                  <a:pt x="0" y="160596"/>
                </a:lnTo>
                <a:close/>
              </a:path>
            </a:pathLst>
          </a:custGeom>
          <a:solidFill>
            <a:schemeClr val="accent1">
              <a:lumMod val="20000"/>
              <a:lumOff val="80000"/>
            </a:schemeClr>
          </a:solidFill>
          <a:ln w="12700" cap="flat" cmpd="sng" algn="ctr">
            <a:solidFill>
              <a:prstClr val="white">
                <a:hueOff val="0"/>
                <a:satOff val="0"/>
                <a:lumOff val="0"/>
                <a:alphaOff val="0"/>
              </a:prstClr>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62277" tIns="62277" rIns="62277" bIns="62277" numCol="1" spcCol="1270" anchor="ctr" anchorCtr="0">
            <a:noAutofit/>
          </a:bodyPr>
          <a:lstStyle/>
          <a:p>
            <a:pPr algn="ctr"/>
            <a:r>
              <a:rPr lang="ar-SA" sz="2800" b="1" dirty="0">
                <a:solidFill>
                  <a:schemeClr val="bg2">
                    <a:lumMod val="10000"/>
                  </a:schemeClr>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مثل: </a:t>
            </a:r>
            <a:r>
              <a:rPr lang="ar-SA" sz="2800" dirty="0">
                <a:solidFill>
                  <a:schemeClr val="bg2">
                    <a:lumMod val="10000"/>
                  </a:schemeClr>
                </a:solidFill>
                <a:latin typeface="Dubai Light" panose="020B0303030403030204" pitchFamily="34" charset="-78"/>
                <a:cs typeface="Dubai Light" panose="020B0303030403030204" pitchFamily="34" charset="-78"/>
              </a:rPr>
              <a:t>الطهارة في الصلاة، </a:t>
            </a:r>
            <a:r>
              <a:rPr lang="ar-SA" sz="2800" dirty="0">
                <a:solidFill>
                  <a:srgbClr val="000000"/>
                </a:solidFill>
                <a:latin typeface="Dubai Light" panose="020B0303030403030204" pitchFamily="34" charset="-78"/>
                <a:cs typeface="Dubai Light" panose="020B0303030403030204" pitchFamily="34" charset="-78"/>
              </a:rPr>
              <a:t>وجبت </a:t>
            </a:r>
            <a:r>
              <a:rPr lang="ar-SA" sz="2800" b="1" dirty="0">
                <a:solidFill>
                  <a:srgbClr val="000000"/>
                </a:solidFill>
                <a:latin typeface="Dubai Light" panose="020B0303030403030204" pitchFamily="34" charset="-78"/>
                <a:cs typeface="Dubai Light" panose="020B0303030403030204" pitchFamily="34" charset="-78"/>
              </a:rPr>
              <a:t>بالنص</a:t>
            </a:r>
            <a:r>
              <a:rPr lang="ar-SA" sz="2800" dirty="0">
                <a:solidFill>
                  <a:srgbClr val="000000"/>
                </a:solidFill>
                <a:latin typeface="Dubai Light" panose="020B0303030403030204" pitchFamily="34" charset="-78"/>
                <a:cs typeface="Dubai Light" panose="020B0303030403030204" pitchFamily="34" charset="-78"/>
              </a:rPr>
              <a:t> </a:t>
            </a:r>
            <a:r>
              <a:rPr lang="ar-SA" sz="2800" b="1" dirty="0">
                <a:solidFill>
                  <a:srgbClr val="000000"/>
                </a:solidFill>
                <a:latin typeface="Dubai Light" panose="020B0303030403030204" pitchFamily="34" charset="-78"/>
                <a:cs typeface="Dubai Light" panose="020B0303030403030204" pitchFamily="34" charset="-78"/>
              </a:rPr>
              <a:t>والقاعدة.</a:t>
            </a:r>
            <a:endParaRPr lang="ar-SA" sz="2800" b="1" dirty="0">
              <a:solidFill>
                <a:schemeClr val="bg2">
                  <a:lumMod val="10000"/>
                </a:schemeClr>
              </a:solidFill>
              <a:latin typeface="Dubai Light" panose="020B0303030403030204" pitchFamily="34" charset="-78"/>
              <a:cs typeface="Dubai Light" panose="020B0303030403030204" pitchFamily="34" charset="-78"/>
            </a:endParaRPr>
          </a:p>
        </p:txBody>
      </p:sp>
      <p:sp>
        <p:nvSpPr>
          <p:cNvPr id="21" name="شكل حر: شكل 20">
            <a:extLst>
              <a:ext uri="{FF2B5EF4-FFF2-40B4-BE49-F238E27FC236}">
                <a16:creationId xmlns="" xmlns:a16="http://schemas.microsoft.com/office/drawing/2014/main" id="{66EA59B8-D830-4D34-9D56-E752ECE84DAC}"/>
              </a:ext>
            </a:extLst>
          </p:cNvPr>
          <p:cNvSpPr/>
          <p:nvPr/>
        </p:nvSpPr>
        <p:spPr>
          <a:xfrm>
            <a:off x="5225829" y="4046533"/>
            <a:ext cx="68580" cy="257270"/>
          </a:xfrm>
          <a:custGeom>
            <a:avLst/>
            <a:gdLst/>
            <a:ahLst/>
            <a:cxnLst/>
            <a:rect l="0" t="0" r="0" b="0"/>
            <a:pathLst>
              <a:path>
                <a:moveTo>
                  <a:pt x="45720" y="0"/>
                </a:moveTo>
                <a:lnTo>
                  <a:pt x="45720" y="25727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2" name="شكل حر: شكل 21">
            <a:extLst>
              <a:ext uri="{FF2B5EF4-FFF2-40B4-BE49-F238E27FC236}">
                <a16:creationId xmlns="" xmlns:a16="http://schemas.microsoft.com/office/drawing/2014/main" id="{61036A70-F5BE-4CDF-BA78-E832A2F4A97C}"/>
              </a:ext>
            </a:extLst>
          </p:cNvPr>
          <p:cNvSpPr/>
          <p:nvPr/>
        </p:nvSpPr>
        <p:spPr>
          <a:xfrm>
            <a:off x="4067944" y="4293096"/>
            <a:ext cx="2363948" cy="2139138"/>
          </a:xfrm>
          <a:custGeom>
            <a:avLst/>
            <a:gdLst>
              <a:gd name="connsiteX0" fmla="*/ 0 w 2126901"/>
              <a:gd name="connsiteY0" fmla="*/ 160596 h 963558"/>
              <a:gd name="connsiteX1" fmla="*/ 160596 w 2126901"/>
              <a:gd name="connsiteY1" fmla="*/ 0 h 963558"/>
              <a:gd name="connsiteX2" fmla="*/ 1966305 w 2126901"/>
              <a:gd name="connsiteY2" fmla="*/ 0 h 963558"/>
              <a:gd name="connsiteX3" fmla="*/ 2126901 w 2126901"/>
              <a:gd name="connsiteY3" fmla="*/ 160596 h 963558"/>
              <a:gd name="connsiteX4" fmla="*/ 2126901 w 2126901"/>
              <a:gd name="connsiteY4" fmla="*/ 802962 h 963558"/>
              <a:gd name="connsiteX5" fmla="*/ 1966305 w 2126901"/>
              <a:gd name="connsiteY5" fmla="*/ 963558 h 963558"/>
              <a:gd name="connsiteX6" fmla="*/ 160596 w 2126901"/>
              <a:gd name="connsiteY6" fmla="*/ 963558 h 963558"/>
              <a:gd name="connsiteX7" fmla="*/ 0 w 2126901"/>
              <a:gd name="connsiteY7" fmla="*/ 802962 h 963558"/>
              <a:gd name="connsiteX8" fmla="*/ 0 w 2126901"/>
              <a:gd name="connsiteY8" fmla="*/ 160596 h 963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6901" h="963558">
                <a:moveTo>
                  <a:pt x="0" y="160596"/>
                </a:moveTo>
                <a:cubicBezTo>
                  <a:pt x="0" y="71901"/>
                  <a:pt x="71901" y="0"/>
                  <a:pt x="160596" y="0"/>
                </a:cubicBezTo>
                <a:lnTo>
                  <a:pt x="1966305" y="0"/>
                </a:lnTo>
                <a:cubicBezTo>
                  <a:pt x="2055000" y="0"/>
                  <a:pt x="2126901" y="71901"/>
                  <a:pt x="2126901" y="160596"/>
                </a:cubicBezTo>
                <a:lnTo>
                  <a:pt x="2126901" y="802962"/>
                </a:lnTo>
                <a:cubicBezTo>
                  <a:pt x="2126901" y="891657"/>
                  <a:pt x="2055000" y="963558"/>
                  <a:pt x="1966305" y="963558"/>
                </a:cubicBezTo>
                <a:lnTo>
                  <a:pt x="160596" y="963558"/>
                </a:lnTo>
                <a:cubicBezTo>
                  <a:pt x="71901" y="963558"/>
                  <a:pt x="0" y="891657"/>
                  <a:pt x="0" y="802962"/>
                </a:cubicBezTo>
                <a:lnTo>
                  <a:pt x="0" y="160596"/>
                </a:lnTo>
                <a:close/>
              </a:path>
            </a:pathLst>
          </a:custGeom>
          <a:solidFill>
            <a:schemeClr val="accent1">
              <a:lumMod val="20000"/>
              <a:lumOff val="80000"/>
            </a:schemeClr>
          </a:solidFill>
          <a:ln w="12700" cap="flat" cmpd="sng" algn="ctr">
            <a:solidFill>
              <a:prstClr val="white">
                <a:hueOff val="0"/>
                <a:satOff val="0"/>
                <a:lumOff val="0"/>
                <a:alphaOff val="0"/>
              </a:prstClr>
            </a:solid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62277" tIns="62277" rIns="62277" bIns="62277" numCol="1" spcCol="1270" anchor="ctr" anchorCtr="0">
            <a:noAutofit/>
          </a:bodyPr>
          <a:lstStyle/>
          <a:p>
            <a:pPr algn="ctr"/>
            <a:r>
              <a:rPr lang="ar-SA" sz="2800" b="1" dirty="0">
                <a:solidFill>
                  <a:schemeClr val="bg2">
                    <a:lumMod val="10000"/>
                  </a:schemeClr>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مثل: </a:t>
            </a:r>
            <a:r>
              <a:rPr lang="ar-SA" sz="2800" dirty="0">
                <a:solidFill>
                  <a:schemeClr val="bg2">
                    <a:lumMod val="10000"/>
                  </a:schemeClr>
                </a:solidFill>
                <a:latin typeface="Dubai Light" panose="020B0303030403030204" pitchFamily="34" charset="-78"/>
                <a:cs typeface="Dubai Light" panose="020B0303030403030204" pitchFamily="34" charset="-78"/>
              </a:rPr>
              <a:t>المشي إلى صلة الرحم الواجبة؛ وجب بقاعدة: </a:t>
            </a:r>
            <a:r>
              <a:rPr lang="ar-SA" sz="2800" b="1" dirty="0">
                <a:solidFill>
                  <a:schemeClr val="bg2">
                    <a:lumMod val="10000"/>
                  </a:schemeClr>
                </a:solidFill>
                <a:latin typeface="Dubai Light" panose="020B0303030403030204" pitchFamily="34" charset="-78"/>
                <a:cs typeface="Dubai Light" panose="020B0303030403030204" pitchFamily="34" charset="-78"/>
              </a:rPr>
              <a:t>ما لا يتم الواجب إلا به فهو واجب.</a:t>
            </a:r>
          </a:p>
        </p:txBody>
      </p:sp>
      <p:sp>
        <p:nvSpPr>
          <p:cNvPr id="18" name="مستطيل: زوايا مستديرة 17">
            <a:extLst>
              <a:ext uri="{FF2B5EF4-FFF2-40B4-BE49-F238E27FC236}">
                <a16:creationId xmlns="" xmlns:a16="http://schemas.microsoft.com/office/drawing/2014/main" id="{38F4D461-945E-4C47-9798-6A8EB4023DB7}"/>
              </a:ext>
            </a:extLst>
          </p:cNvPr>
          <p:cNvSpPr/>
          <p:nvPr/>
        </p:nvSpPr>
        <p:spPr>
          <a:xfrm>
            <a:off x="4594916" y="3463985"/>
            <a:ext cx="1330406" cy="591943"/>
          </a:xfrm>
          <a:prstGeom prst="roundRect">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3382" tIns="83382" rIns="83382" bIns="83382" numCol="1" spcCol="1270" anchor="ctr" anchorCtr="0">
            <a:noAutofit/>
          </a:bodyPr>
          <a:lstStyle/>
          <a:p>
            <a:pPr marL="0" lvl="0" indent="0" algn="ctr" defTabSz="1066800">
              <a:lnSpc>
                <a:spcPct val="90000"/>
              </a:lnSpc>
              <a:spcBef>
                <a:spcPct val="0"/>
              </a:spcBef>
              <a:spcAft>
                <a:spcPct val="35000"/>
              </a:spcAft>
              <a:buNone/>
            </a:pPr>
            <a:r>
              <a:rPr lang="ar-SA" sz="2800" b="1" kern="1200" dirty="0">
                <a:solidFill>
                  <a:srgbClr val="000000"/>
                </a:solidFill>
                <a:latin typeface="Dubai Light" panose="020B0303030403030204" pitchFamily="34" charset="-78"/>
                <a:cs typeface="Dubai Light" panose="020B0303030403030204" pitchFamily="34" charset="-78"/>
              </a:rPr>
              <a:t>المباح</a:t>
            </a:r>
            <a:endParaRPr lang="en-US" sz="2800" b="1" kern="1200" dirty="0">
              <a:solidFill>
                <a:srgbClr val="000000"/>
              </a:solidFill>
              <a:latin typeface="Dubai Light" panose="020B0303030403030204" pitchFamily="34" charset="-78"/>
              <a:cs typeface="Dubai Light" panose="020B0303030403030204" pitchFamily="34" charset="-78"/>
            </a:endParaRPr>
          </a:p>
        </p:txBody>
      </p:sp>
      <p:pic>
        <p:nvPicPr>
          <p:cNvPr id="24" name="Picture 3">
            <a:hlinkClick r:id="rId2" action="ppaction://hlinksldjump"/>
            <a:extLst>
              <a:ext uri="{FF2B5EF4-FFF2-40B4-BE49-F238E27FC236}">
                <a16:creationId xmlns="" xmlns:a16="http://schemas.microsoft.com/office/drawing/2014/main" id="{00C4B277-5340-4428-A386-EEE1FE1A0780}"/>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737991" y="6266802"/>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10" name="مستطيل: زوايا مستديرة 9">
            <a:extLst>
              <a:ext uri="{FF2B5EF4-FFF2-40B4-BE49-F238E27FC236}">
                <a16:creationId xmlns="" xmlns:a16="http://schemas.microsoft.com/office/drawing/2014/main" id="{F964A7C2-C682-4064-AAA9-DA5F1B03F52D}"/>
              </a:ext>
            </a:extLst>
          </p:cNvPr>
          <p:cNvSpPr/>
          <p:nvPr/>
        </p:nvSpPr>
        <p:spPr>
          <a:xfrm>
            <a:off x="5436096" y="2564904"/>
            <a:ext cx="1944216" cy="625201"/>
          </a:xfrm>
          <a:prstGeom prst="round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2277" tIns="62277" rIns="62277" bIns="62277" numCol="1" spcCol="1270" anchor="ctr" anchorCtr="0">
            <a:noAutofit/>
          </a:bodyPr>
          <a:lstStyle/>
          <a:p>
            <a:pPr lvl="0" algn="ctr" defTabSz="1066800">
              <a:lnSpc>
                <a:spcPct val="90000"/>
              </a:lnSpc>
              <a:spcBef>
                <a:spcPct val="0"/>
              </a:spcBef>
              <a:spcAft>
                <a:spcPct val="35000"/>
              </a:spcAft>
            </a:pPr>
            <a:r>
              <a:rPr lang="ar-SA" sz="2800" b="1" dirty="0">
                <a:solidFill>
                  <a:sysClr val="windowText" lastClr="000000"/>
                </a:solidFill>
                <a:latin typeface="Dubai Light" panose="020B0303030403030204" pitchFamily="34" charset="-78"/>
                <a:cs typeface="Dubai Light" panose="020B0303030403030204" pitchFamily="34" charset="-78"/>
              </a:rPr>
              <a:t>مقدورًا للمكلف</a:t>
            </a:r>
          </a:p>
        </p:txBody>
      </p:sp>
      <p:cxnSp>
        <p:nvCxnSpPr>
          <p:cNvPr id="27" name="موصل: على شكل مرفق 26">
            <a:extLst>
              <a:ext uri="{FF2B5EF4-FFF2-40B4-BE49-F238E27FC236}">
                <a16:creationId xmlns="" xmlns:a16="http://schemas.microsoft.com/office/drawing/2014/main" id="{A5D5B736-C554-4A37-9A22-D1046B414251}"/>
              </a:ext>
            </a:extLst>
          </p:cNvPr>
          <p:cNvCxnSpPr>
            <a:cxnSpLocks/>
          </p:cNvCxnSpPr>
          <p:nvPr/>
        </p:nvCxnSpPr>
        <p:spPr>
          <a:xfrm rot="5400000">
            <a:off x="3187848" y="1428776"/>
            <a:ext cx="319638" cy="187181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3" name="موصل: على شكل مرفق 32">
            <a:extLst>
              <a:ext uri="{FF2B5EF4-FFF2-40B4-BE49-F238E27FC236}">
                <a16:creationId xmlns="" xmlns:a16="http://schemas.microsoft.com/office/drawing/2014/main" id="{CA4D2B2F-56E5-4A11-9BC0-A0F267E38305}"/>
              </a:ext>
            </a:extLst>
          </p:cNvPr>
          <p:cNvCxnSpPr/>
          <p:nvPr/>
        </p:nvCxnSpPr>
        <p:spPr>
          <a:xfrm rot="16200000" flipH="1">
            <a:off x="5168478" y="1320356"/>
            <a:ext cx="355217" cy="212423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5" name="موصل: على شكل مرفق 34">
            <a:extLst>
              <a:ext uri="{FF2B5EF4-FFF2-40B4-BE49-F238E27FC236}">
                <a16:creationId xmlns="" xmlns:a16="http://schemas.microsoft.com/office/drawing/2014/main" id="{0E5E8DD2-31C9-4936-9C94-EC5F2976AB4B}"/>
              </a:ext>
            </a:extLst>
          </p:cNvPr>
          <p:cNvCxnSpPr>
            <a:stCxn id="10" idx="2"/>
            <a:endCxn id="17" idx="0"/>
          </p:cNvCxnSpPr>
          <p:nvPr/>
        </p:nvCxnSpPr>
        <p:spPr>
          <a:xfrm rot="16200000" flipH="1">
            <a:off x="6926233" y="2672076"/>
            <a:ext cx="260086" cy="129614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7" name="موصل: على شكل مرفق 36">
            <a:extLst>
              <a:ext uri="{FF2B5EF4-FFF2-40B4-BE49-F238E27FC236}">
                <a16:creationId xmlns="" xmlns:a16="http://schemas.microsoft.com/office/drawing/2014/main" id="{84A0567B-4180-4213-BB3C-8CA74ED75D03}"/>
              </a:ext>
            </a:extLst>
          </p:cNvPr>
          <p:cNvCxnSpPr>
            <a:stCxn id="10" idx="2"/>
            <a:endCxn id="18" idx="0"/>
          </p:cNvCxnSpPr>
          <p:nvPr/>
        </p:nvCxnSpPr>
        <p:spPr>
          <a:xfrm rot="5400000">
            <a:off x="5697222" y="2753003"/>
            <a:ext cx="273880" cy="114808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278688" y="6273224"/>
            <a:ext cx="2853152" cy="461665"/>
          </a:xfrm>
          <a:prstGeom prst="rect">
            <a:avLst/>
          </a:prstGeom>
          <a:noFill/>
          <a:ln>
            <a:noFill/>
            <a:prstDash val="solid"/>
          </a:ln>
        </p:spPr>
        <p:txBody>
          <a:bodyPr vert="horz" wrap="square" lIns="91440" tIns="45720" rIns="91440" bIns="45720" anchor="t" anchorCtr="1" compatLnSpc="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Tree>
    <p:extLst>
      <p:ext uri="{BB962C8B-B14F-4D97-AF65-F5344CB8AC3E}">
        <p14:creationId xmlns:p14="http://schemas.microsoft.com/office/powerpoint/2010/main" val="36862258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500"/>
                                        <p:tgtEl>
                                          <p:spTgt spid="3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500"/>
                                        <p:tgtEl>
                                          <p:spTgt spid="3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par>
                                <p:cTn id="29" presetID="10"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par>
                                <p:cTn id="45" presetID="10" presetClass="entr" presetSubtype="0" fill="hold"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fade">
                                      <p:cBhvr>
                                        <p:cTn id="55" dur="500"/>
                                        <p:tgtEl>
                                          <p:spTgt spid="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500"/>
                                        <p:tgtEl>
                                          <p:spTgt spid="9"/>
                                        </p:tgtEl>
                                      </p:cBhvr>
                                    </p:animEffect>
                                  </p:childTnLst>
                                </p:cTn>
                              </p:par>
                              <p:par>
                                <p:cTn id="61" presetID="10" presetClass="entr" presetSubtype="0" fill="hold" nodeType="with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fade">
                                      <p:cBhvr>
                                        <p:cTn id="6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P spid="17" grpId="0" animBg="1"/>
      <p:bldP spid="20" grpId="0" animBg="1"/>
      <p:bldP spid="22" grpId="0" animBg="1"/>
      <p:bldP spid="18" grpId="0" animBg="1"/>
      <p:bldP spid="1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1C85E7A3-9446-4A5C-BA3A-62ABC9B097A1}"/>
              </a:ext>
            </a:extLst>
          </p:cNvPr>
          <p:cNvSpPr>
            <a:spLocks noGrp="1"/>
          </p:cNvSpPr>
          <p:nvPr>
            <p:ph type="title"/>
          </p:nvPr>
        </p:nvSpPr>
        <p:spPr>
          <a:xfrm>
            <a:off x="539552" y="476672"/>
            <a:ext cx="8208912" cy="708688"/>
          </a:xfrm>
          <a:solidFill>
            <a:srgbClr val="E2EDF2"/>
          </a:solidFill>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1979712" y="1340768"/>
            <a:ext cx="6696744" cy="728902"/>
          </a:xfrm>
          <a:prstGeom prst="rect">
            <a:avLst/>
          </a:prstGeom>
          <a:solidFill>
            <a:srgbClr val="FFFFCC"/>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3200" dirty="0">
                <a:solidFill>
                  <a:srgbClr val="616989"/>
                </a:solidFill>
                <a:effectLst/>
                <a:latin typeface="+mj-lt"/>
                <a:ea typeface="+mj-ea"/>
                <a:cs typeface="+mj-cs"/>
              </a:rPr>
              <a:t>الفرع الأول: تحصيل كل ما يلزم لقراءة الفاتحة في الصلاة.</a:t>
            </a:r>
            <a:endParaRPr lang="en-US" sz="32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3771908922"/>
              </p:ext>
            </p:extLst>
          </p:nvPr>
        </p:nvGraphicFramePr>
        <p:xfrm>
          <a:off x="251520" y="2276872"/>
          <a:ext cx="8640960" cy="4101537"/>
        </p:xfrm>
        <a:graphic>
          <a:graphicData uri="http://schemas.openxmlformats.org/drawingml/2006/table">
            <a:tbl>
              <a:tblPr firstRow="1" bandRow="1">
                <a:tableStyleId>{3B4B98B0-60AC-42C2-AFA5-B58CD77FA1E5}</a:tableStyleId>
              </a:tblPr>
              <a:tblGrid>
                <a:gridCol w="7488832">
                  <a:extLst>
                    <a:ext uri="{9D8B030D-6E8A-4147-A177-3AD203B41FA5}">
                      <a16:colId xmlns="" xmlns:a16="http://schemas.microsoft.com/office/drawing/2014/main" val="695988931"/>
                    </a:ext>
                  </a:extLst>
                </a:gridCol>
                <a:gridCol w="1152128">
                  <a:extLst>
                    <a:ext uri="{9D8B030D-6E8A-4147-A177-3AD203B41FA5}">
                      <a16:colId xmlns="" xmlns:a16="http://schemas.microsoft.com/office/drawing/2014/main" val="1574149790"/>
                    </a:ext>
                  </a:extLst>
                </a:gridCol>
              </a:tblGrid>
              <a:tr h="2690077">
                <a:tc>
                  <a:txBody>
                    <a:bodyPr/>
                    <a:lstStyle/>
                    <a:p>
                      <a:pPr algn="just" rtl="1"/>
                      <a:r>
                        <a:rPr lang="ar-SA" sz="2600" b="1" kern="1200" dirty="0">
                          <a:solidFill>
                            <a:srgbClr val="000000"/>
                          </a:solidFill>
                          <a:effectLst/>
                          <a:latin typeface="Dubai Light" panose="020B0303030403030204" pitchFamily="34" charset="-78"/>
                          <a:ea typeface="+mn-ea"/>
                          <a:cs typeface="Dubai Light" panose="020B0303030403030204" pitchFamily="34" charset="-78"/>
                        </a:rPr>
                        <a:t>قال النوويُّ رحمه الله: «قال أصحابنا: إذا لم يقدر على قراءة الفاتحة وجب عليه تحصيل مصحف يقرؤها فيه بشراء أو إجازة أو إعارة، </a:t>
                      </a:r>
                      <a:r>
                        <a:rPr lang="ar-SA" sz="2600" b="1" kern="1200" dirty="0">
                          <a:solidFill>
                            <a:schemeClr val="tx1"/>
                          </a:solidFill>
                          <a:effectLst/>
                          <a:latin typeface="Dubai Light" panose="020B0303030403030204" pitchFamily="34" charset="-78"/>
                          <a:ea typeface="+mn-ea"/>
                          <a:cs typeface="Dubai Light" panose="020B0303030403030204" pitchFamily="34" charset="-78"/>
                        </a:rPr>
                        <a:t>فإن كان في ليل أو ظلمة لزمه تحصيل السِّراج عند الإمكان؛ فلو امتنع من ذلك عند الإمكان أثِمَ ولزمَه إعادة كلّ صلاة صلّاها قبل قراءة الفاتحة </a:t>
                      </a:r>
                      <a:r>
                        <a:rPr lang="ar-SA" sz="2600" b="1" kern="1200" dirty="0">
                          <a:solidFill>
                            <a:srgbClr val="000000"/>
                          </a:solidFill>
                          <a:effectLst/>
                          <a:latin typeface="Dubai Light" panose="020B0303030403030204" pitchFamily="34" charset="-78"/>
                          <a:ea typeface="+mn-ea"/>
                          <a:cs typeface="Dubai Light" panose="020B0303030403030204" pitchFamily="34" charset="-78"/>
                        </a:rPr>
                        <a:t>، ودليلنا القاعدة المشهورة في الأصول والفروع: </a:t>
                      </a:r>
                      <a:r>
                        <a:rPr lang="ar-SA" sz="2600" b="1" u="sng" kern="1200" dirty="0">
                          <a:solidFill>
                            <a:srgbClr val="000000"/>
                          </a:solidFill>
                          <a:effectLst/>
                          <a:latin typeface="Dubai Light" panose="020B0303030403030204" pitchFamily="34" charset="-78"/>
                          <a:ea typeface="+mn-ea"/>
                          <a:cs typeface="Dubai Light" panose="020B0303030403030204" pitchFamily="34" charset="-78"/>
                        </a:rPr>
                        <a:t>أن ما لا يتم الواجب إلا به وهو مقدورٌ للمكلف فهو واجب</a:t>
                      </a:r>
                      <a:r>
                        <a:rPr lang="ar-SA" sz="26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6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endParaRPr lang="ar-SA" sz="2800" b="1" kern="1200" dirty="0">
                        <a:solidFill>
                          <a:srgbClr val="B9B822"/>
                        </a:solidFill>
                        <a:effectLst/>
                        <a:latin typeface="+mn-lt"/>
                        <a:ea typeface="+mn-ea"/>
                        <a:cs typeface="+mn-cs"/>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ar-SA" sz="2800" b="1"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1" kern="1200" dirty="0">
                        <a:solidFill>
                          <a:srgbClr val="B9B822"/>
                        </a:solidFill>
                        <a:effectLst/>
                        <a:latin typeface="Dubai" panose="020B0503030403030204" pitchFamily="34" charset="-78"/>
                        <a:ea typeface="+mn-ea"/>
                        <a:cs typeface="Dubai" panose="020B0503030403030204" pitchFamily="34" charset="-78"/>
                      </a:endParaRPr>
                    </a:p>
                    <a:p>
                      <a:pPr algn="just" rtl="1"/>
                      <a:endParaRPr lang="en-US" sz="2400" b="1" kern="1200" dirty="0">
                        <a:solidFill>
                          <a:srgbClr val="000000"/>
                        </a:solidFill>
                        <a:effectLst>
                          <a:outerShdw blurRad="12700" dist="12700" dir="2700000" algn="tl">
                            <a:srgbClr val="000000">
                              <a:alpha val="43137"/>
                            </a:srgbClr>
                          </a:outerShdw>
                        </a:effectLst>
                        <a:latin typeface="+mn-lt"/>
                        <a:ea typeface="+mn-ea"/>
                        <a:cs typeface="+mn-cs"/>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411460">
                <a:tc>
                  <a:txBody>
                    <a:bodyPr/>
                    <a:lstStyle/>
                    <a:p>
                      <a:pPr marL="0" algn="just" defTabSz="914400" rtl="1" eaLnBrk="1" latinLnBrk="0" hangingPunct="1"/>
                      <a:endParaRPr lang="ar-SA" sz="100" b="1" kern="1200" dirty="0">
                        <a:solidFill>
                          <a:srgbClr val="000000"/>
                        </a:solidFill>
                        <a:effectLst/>
                        <a:latin typeface="Dubai Light" panose="020B0303030403030204" pitchFamily="34" charset="-78"/>
                        <a:ea typeface="+mn-ea"/>
                        <a:cs typeface="Dubai Light" panose="020B0303030403030204" pitchFamily="34" charset="-78"/>
                      </a:endParaRPr>
                    </a:p>
                    <a:p>
                      <a:pPr marL="0" algn="just" defTabSz="914400" rtl="1" eaLnBrk="1" latinLnBrk="0" hangingPunct="1"/>
                      <a:r>
                        <a:rPr lang="ar-SA" sz="2600" b="1" kern="1200" dirty="0">
                          <a:solidFill>
                            <a:srgbClr val="000000"/>
                          </a:solidFill>
                          <a:effectLst/>
                          <a:latin typeface="Dubai Light" panose="020B0303030403030204" pitchFamily="34" charset="-78"/>
                          <a:ea typeface="+mn-ea"/>
                          <a:cs typeface="Dubai Light" panose="020B0303030403030204" pitchFamily="34" charset="-78"/>
                        </a:rPr>
                        <a:t>يجب على من أراد الصلاة أن يقرأ بفاتحة الكتاب،</a:t>
                      </a:r>
                      <a:r>
                        <a:rPr lang="ar-SA" sz="500" b="1" kern="1200" dirty="0">
                          <a:solidFill>
                            <a:srgbClr val="000000"/>
                          </a:solidFill>
                          <a:effectLst/>
                          <a:latin typeface="Dubai Light" panose="020B0303030403030204" pitchFamily="34" charset="-78"/>
                          <a:ea typeface="+mn-ea"/>
                          <a:cs typeface="Dubai Light" panose="020B0303030403030204" pitchFamily="34" charset="-78"/>
                        </a:rPr>
                        <a:t> </a:t>
                      </a:r>
                      <a:r>
                        <a:rPr lang="ar-SA" sz="2600" b="1" kern="1200" dirty="0">
                          <a:solidFill>
                            <a:srgbClr val="000000"/>
                          </a:solidFill>
                          <a:effectLst/>
                          <a:latin typeface="Dubai Light" panose="020B0303030403030204" pitchFamily="34" charset="-78"/>
                          <a:ea typeface="+mn-ea"/>
                          <a:cs typeface="Dubai Light" panose="020B0303030403030204" pitchFamily="34" charset="-78"/>
                        </a:rPr>
                        <a:t>وأن يُحصِّل كل ما يلزم؛ بناءً على الأصل المقرر عند الشافعية وغيرهم: أن ما لا يتم الواجب إلا به فهو واجب.</a:t>
                      </a:r>
                      <a:endParaRPr lang="en-US" sz="26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800" b="1" kern="1200" dirty="0">
                          <a:solidFill>
                            <a:srgbClr val="B9B822"/>
                          </a:solidFill>
                          <a:effectLst/>
                          <a:latin typeface="Dubai" panose="020B0503030403030204" pitchFamily="34" charset="-78"/>
                          <a:ea typeface="+mn-ea"/>
                          <a:cs typeface="Dubai" panose="020B0503030403030204" pitchFamily="34" charset="-78"/>
                        </a:rPr>
                        <a:t>وجه التخريج</a:t>
                      </a:r>
                      <a:r>
                        <a:rPr lang="ar-SA" sz="2800" b="0" kern="1200" dirty="0">
                          <a:solidFill>
                            <a:srgbClr val="B9B822"/>
                          </a:solidFill>
                          <a:effectLst/>
                          <a:latin typeface="Dubai" panose="020B0503030403030204" pitchFamily="34" charset="-78"/>
                          <a:ea typeface="+mn-ea"/>
                          <a:cs typeface="Dubai" panose="020B0503030403030204" pitchFamily="34" charset="-78"/>
                        </a:rPr>
                        <a:t>:</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pic>
        <p:nvPicPr>
          <p:cNvPr id="12" name="Picture 3">
            <a:hlinkClick r:id="rId2" action="ppaction://hlinksldjump"/>
            <a:extLst>
              <a:ext uri="{FF2B5EF4-FFF2-40B4-BE49-F238E27FC236}">
                <a16:creationId xmlns="" xmlns:a16="http://schemas.microsoft.com/office/drawing/2014/main" id="{5255F02C-C778-4E21-B564-A518B12FF929}"/>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6396335"/>
            <a:ext cx="2565120" cy="461665"/>
          </a:xfrm>
          <a:prstGeom prst="rect">
            <a:avLst/>
          </a:prstGeom>
          <a:noFill/>
          <a:ln>
            <a:noFill/>
            <a:prstDash val="solid"/>
          </a:ln>
        </p:spPr>
        <p:txBody>
          <a:bodyPr vert="horz" wrap="square" lIns="91440" tIns="45720" rIns="91440" bIns="45720" anchor="t" anchorCtr="1" compatLnSpc="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Tree>
    <p:extLst>
      <p:ext uri="{BB962C8B-B14F-4D97-AF65-F5344CB8AC3E}">
        <p14:creationId xmlns:p14="http://schemas.microsoft.com/office/powerpoint/2010/main" val="11693959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611560" y="692696"/>
            <a:ext cx="8136904" cy="728902"/>
          </a:xfrm>
          <a:prstGeom prst="rect">
            <a:avLst/>
          </a:prstGeom>
          <a:solidFill>
            <a:schemeClr val="bg1">
              <a:lumMod val="85000"/>
            </a:schemeClr>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ar-SA" sz="3200" dirty="0">
                <a:solidFill>
                  <a:srgbClr val="616989"/>
                </a:solidFill>
                <a:effectLst/>
                <a:latin typeface="+mj-lt"/>
                <a:ea typeface="+mj-ea"/>
                <a:cs typeface="+mj-cs"/>
              </a:rPr>
              <a:t>الفرع الثاني: حكم الهجرة في حق العاجز عن إقامة دينه في دار الحرب</a:t>
            </a:r>
            <a:endParaRPr lang="en-US" sz="32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318259024"/>
              </p:ext>
            </p:extLst>
          </p:nvPr>
        </p:nvGraphicFramePr>
        <p:xfrm>
          <a:off x="251520" y="1772816"/>
          <a:ext cx="8640960" cy="4464496"/>
        </p:xfrm>
        <a:graphic>
          <a:graphicData uri="http://schemas.openxmlformats.org/drawingml/2006/table">
            <a:tbl>
              <a:tblPr firstRow="1" bandRow="1">
                <a:tableStyleId>{3B4B98B0-60AC-42C2-AFA5-B58CD77FA1E5}</a:tableStyleId>
              </a:tblPr>
              <a:tblGrid>
                <a:gridCol w="7341137">
                  <a:extLst>
                    <a:ext uri="{9D8B030D-6E8A-4147-A177-3AD203B41FA5}">
                      <a16:colId xmlns="" xmlns:a16="http://schemas.microsoft.com/office/drawing/2014/main" val="695988931"/>
                    </a:ext>
                  </a:extLst>
                </a:gridCol>
                <a:gridCol w="1299823">
                  <a:extLst>
                    <a:ext uri="{9D8B030D-6E8A-4147-A177-3AD203B41FA5}">
                      <a16:colId xmlns="" xmlns:a16="http://schemas.microsoft.com/office/drawing/2014/main" val="1574149790"/>
                    </a:ext>
                  </a:extLst>
                </a:gridCol>
              </a:tblGrid>
              <a:tr h="3082628">
                <a:tc>
                  <a:txBody>
                    <a:bodyPr/>
                    <a:lstStyle/>
                    <a:p>
                      <a:pPr algn="just" rtl="1"/>
                      <a:r>
                        <a:rPr lang="ar-SA" sz="2400" b="1" kern="1200" dirty="0">
                          <a:solidFill>
                            <a:srgbClr val="000000"/>
                          </a:solidFill>
                          <a:effectLst/>
                          <a:latin typeface="Dubai Light" panose="020B0303030403030204" pitchFamily="34" charset="-78"/>
                          <a:ea typeface="+mn-ea"/>
                          <a:cs typeface="Dubai Light" panose="020B0303030403030204" pitchFamily="34" charset="-78"/>
                        </a:rPr>
                        <a:t>قال </a:t>
                      </a:r>
                      <a:r>
                        <a:rPr lang="ar-SA" sz="2400" b="1" kern="1200" dirty="0" err="1">
                          <a:solidFill>
                            <a:srgbClr val="000000"/>
                          </a:solidFill>
                          <a:effectLst/>
                          <a:latin typeface="Dubai Light" panose="020B0303030403030204" pitchFamily="34" charset="-78"/>
                          <a:ea typeface="+mn-ea"/>
                          <a:cs typeface="Dubai Light" panose="020B0303030403030204" pitchFamily="34" charset="-78"/>
                        </a:rPr>
                        <a:t>البُهُوتي</a:t>
                      </a:r>
                      <a:r>
                        <a:rPr lang="ar-SA" sz="2400" b="1" kern="1200" dirty="0">
                          <a:solidFill>
                            <a:srgbClr val="000000"/>
                          </a:solidFill>
                          <a:effectLst/>
                          <a:latin typeface="Dubai Light" panose="020B0303030403030204" pitchFamily="34" charset="-78"/>
                          <a:ea typeface="+mn-ea"/>
                          <a:cs typeface="Dubai Light" panose="020B0303030403030204" pitchFamily="34" charset="-78"/>
                        </a:rPr>
                        <a:t> رحمه الله: «</a:t>
                      </a:r>
                      <a:r>
                        <a:rPr lang="ar-SA" sz="2400" b="1" kern="1200" dirty="0">
                          <a:solidFill>
                            <a:schemeClr val="tx1"/>
                          </a:solidFill>
                          <a:effectLst/>
                          <a:latin typeface="Dubai Light" panose="020B0303030403030204" pitchFamily="34" charset="-78"/>
                          <a:ea typeface="+mn-ea"/>
                          <a:cs typeface="Dubai Light" panose="020B0303030403030204" pitchFamily="34" charset="-78"/>
                        </a:rPr>
                        <a:t>(وتجب) الهجرة (على من يعجز عن إظهار دينه بدار الحرب، وهي ما يغلب فيها حكم الكفر):</a:t>
                      </a:r>
                    </a:p>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kern="1200" dirty="0">
                          <a:solidFill>
                            <a:schemeClr val="tx1"/>
                          </a:solidFill>
                          <a:effectLst/>
                          <a:latin typeface="Dubai Light" panose="020B0303030403030204" pitchFamily="34" charset="-78"/>
                          <a:ea typeface="+mn-ea"/>
                          <a:cs typeface="Dubai Light" panose="020B0303030403030204" pitchFamily="34" charset="-78"/>
                        </a:rPr>
                        <a:t>-لقوله تعالى:﴿إنَّ الَّذِينَ تَوَفَّاهُمُ الْمَلائِكَةُ ظَالِمِي أَنفُسِهِمْ﴾.</a:t>
                      </a:r>
                      <a:endParaRPr lang="ar-SA" sz="2400" b="1" i="0" kern="1200" dirty="0">
                        <a:solidFill>
                          <a:schemeClr val="tx1"/>
                        </a:solidFill>
                        <a:effectLst/>
                        <a:latin typeface="Dubai Light" panose="020B0303030403030204" pitchFamily="34" charset="-78"/>
                        <a:ea typeface="+mn-ea"/>
                        <a:cs typeface="Dubai Light" panose="020B0303030403030204" pitchFamily="34" charset="-78"/>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i="0" kern="1200" dirty="0">
                          <a:solidFill>
                            <a:schemeClr val="tx1"/>
                          </a:solidFill>
                          <a:effectLst/>
                          <a:latin typeface="Dubai Light" panose="020B0303030403030204" pitchFamily="34" charset="-78"/>
                          <a:ea typeface="+mn-ea"/>
                          <a:cs typeface="Dubai Light" panose="020B0303030403030204" pitchFamily="34" charset="-78"/>
                        </a:rPr>
                        <a:t>-ولقوله </a:t>
                      </a:r>
                      <a:r>
                        <a:rPr lang="ar-SA" sz="2400" b="1" i="0" kern="1200" dirty="0">
                          <a:solidFill>
                            <a:schemeClr val="tx1"/>
                          </a:solidFill>
                          <a:effectLst/>
                          <a:latin typeface="Dubai Light" panose="020B0303030403030204" pitchFamily="34" charset="-78"/>
                          <a:ea typeface="+mn-ea"/>
                          <a:cs typeface="Dubai Light" panose="020B0303030403030204" pitchFamily="34" charset="-78"/>
                          <a:sym typeface="AGA Arabesque" panose="05010101010101010101" pitchFamily="2" charset="2"/>
                        </a:rPr>
                        <a:t></a:t>
                      </a:r>
                      <a:r>
                        <a:rPr lang="ar-SA" sz="2400" b="1" i="0" kern="1200" dirty="0">
                          <a:solidFill>
                            <a:schemeClr val="bg2">
                              <a:lumMod val="10000"/>
                            </a:schemeClr>
                          </a:solidFill>
                          <a:effectLst/>
                          <a:latin typeface="Dubai Light" panose="020B0303030403030204" pitchFamily="34" charset="-78"/>
                          <a:ea typeface="+mn-ea"/>
                          <a:cs typeface="Dubai Light" panose="020B0303030403030204" pitchFamily="34" charset="-78"/>
                          <a:sym typeface="AGA Arabesque" panose="05010101010101010101" pitchFamily="2" charset="2"/>
                        </a:rPr>
                        <a:t>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r>
                        <a:rPr lang="ar-SA" sz="2400" b="1" i="0" kern="1200" dirty="0">
                          <a:solidFill>
                            <a:schemeClr val="tx1"/>
                          </a:solidFill>
                          <a:effectLst/>
                          <a:latin typeface="Dubai Light" panose="020B0303030403030204" pitchFamily="34" charset="-78"/>
                          <a:ea typeface="+mn-ea"/>
                          <a:cs typeface="Dubai Light" panose="020B0303030403030204" pitchFamily="34" charset="-78"/>
                        </a:rPr>
                        <a:t>أنا بريء من مسلم بين المشركين، لا تراءى ناراهُما</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ومعناه: لا يكون بموضع يرى نارهم، ويرون ناره إذا أوقدت.</a:t>
                      </a:r>
                      <a:endParaRPr lang="ar-SA" sz="2400" b="0" i="0" kern="1200" dirty="0">
                        <a:solidFill>
                          <a:schemeClr val="tx1"/>
                        </a:solidFill>
                        <a:effectLst/>
                        <a:latin typeface="+mn-lt"/>
                        <a:ea typeface="+mn-ea"/>
                        <a:cs typeface="+mn-cs"/>
                      </a:endParaRPr>
                    </a:p>
                    <a:p>
                      <a:pPr algn="just" rtl="1"/>
                      <a:r>
                        <a:rPr lang="ar-SA" sz="2400" b="1" kern="1200" dirty="0">
                          <a:solidFill>
                            <a:schemeClr val="tx1"/>
                          </a:solidFill>
                          <a:effectLst/>
                          <a:latin typeface="Dubai Light" panose="020B0303030403030204" pitchFamily="34" charset="-78"/>
                          <a:ea typeface="+mn-ea"/>
                          <a:cs typeface="Dubai Light" panose="020B0303030403030204" pitchFamily="34" charset="-78"/>
                        </a:rPr>
                        <a:t>-ولأن القيام بأمر الدين واجبٌ والهجرة من ضرورة الواجب، </a:t>
                      </a:r>
                      <a:r>
                        <a:rPr lang="ar-SA" sz="2400" b="1" u="sng" kern="1200" dirty="0">
                          <a:solidFill>
                            <a:srgbClr val="000000"/>
                          </a:solidFill>
                          <a:effectLst/>
                          <a:latin typeface="Dubai Light" panose="020B0303030403030204" pitchFamily="34" charset="-78"/>
                          <a:ea typeface="+mn-ea"/>
                          <a:cs typeface="Dubai Light" panose="020B0303030403030204" pitchFamily="34" charset="-78"/>
                        </a:rPr>
                        <a:t>وما لا يتم الواجب إلا به واجب</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mn-lt"/>
                        <a:ea typeface="+mn-ea"/>
                        <a:cs typeface="+mn-cs"/>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just" rtl="1"/>
                      <a:endParaRPr lang="en-US" sz="2400" b="0" kern="1200" dirty="0">
                        <a:solidFill>
                          <a:srgbClr val="000000"/>
                        </a:solidFill>
                        <a:effectLst>
                          <a:outerShdw blurRad="12700" dist="12700" dir="2700000" algn="tl">
                            <a:srgbClr val="000000">
                              <a:alpha val="43137"/>
                            </a:srgbClr>
                          </a:outerShdw>
                        </a:effectLst>
                        <a:latin typeface="+mn-lt"/>
                        <a:ea typeface="+mn-ea"/>
                        <a:cs typeface="+mn-cs"/>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381868">
                <a:tc>
                  <a:txBody>
                    <a:bodyPr/>
                    <a:lstStyle/>
                    <a:p>
                      <a:pPr marL="0" algn="just" defTabSz="914400" rtl="1" eaLnBrk="1" latinLnBrk="0" hangingPunct="1"/>
                      <a:r>
                        <a:rPr lang="ar-SA" sz="2400" b="1" kern="1200" dirty="0">
                          <a:solidFill>
                            <a:srgbClr val="000000"/>
                          </a:solidFill>
                          <a:effectLst/>
                          <a:latin typeface="Dubai Light" panose="020B0303030403030204" pitchFamily="34" charset="-78"/>
                          <a:ea typeface="+mn-ea"/>
                          <a:cs typeface="Dubai Light" panose="020B0303030403030204" pitchFamily="34" charset="-78"/>
                        </a:rPr>
                        <a:t>أصل الهجرة من البلدان مباحة؛ إلا أن </a:t>
                      </a:r>
                      <a:r>
                        <a:rPr lang="ar-SA" sz="2400" b="1" kern="1200" dirty="0" err="1">
                          <a:solidFill>
                            <a:srgbClr val="000000"/>
                          </a:solidFill>
                          <a:effectLst/>
                          <a:latin typeface="Dubai Light" panose="020B0303030403030204" pitchFamily="34" charset="-78"/>
                          <a:ea typeface="+mn-ea"/>
                          <a:cs typeface="Dubai Light" panose="020B0303030403030204" pitchFamily="34" charset="-78"/>
                        </a:rPr>
                        <a:t>البهوتي</a:t>
                      </a:r>
                      <a:r>
                        <a:rPr lang="ar-SA" sz="2400" b="1" kern="1200" dirty="0">
                          <a:solidFill>
                            <a:srgbClr val="000000"/>
                          </a:solidFill>
                          <a:effectLst/>
                          <a:latin typeface="Dubai Light" panose="020B0303030403030204" pitchFamily="34" charset="-78"/>
                          <a:ea typeface="+mn-ea"/>
                          <a:cs typeface="Dubai Light" panose="020B0303030403030204" pitchFamily="34" charset="-78"/>
                        </a:rPr>
                        <a:t> حكم بوجوب الهجرة على العاجز عن إقامة دينه في دار الحرب </a:t>
                      </a:r>
                      <a:r>
                        <a:rPr lang="ar-SA" sz="2400" b="1" kern="1200" dirty="0">
                          <a:solidFill>
                            <a:srgbClr val="C00000"/>
                          </a:solidFill>
                          <a:effectLst/>
                          <a:latin typeface="Dubai Light" panose="020B0303030403030204" pitchFamily="34" charset="-78"/>
                          <a:ea typeface="+mn-ea"/>
                          <a:cs typeface="Dubai Light" panose="020B0303030403030204" pitchFamily="34" charset="-78"/>
                        </a:rPr>
                        <a:t>بناءً على الأصل المقرر عند الحنابلة وغيرهم</a:t>
                      </a:r>
                      <a:r>
                        <a:rPr lang="ar-SA" sz="2400" b="1" kern="1200" dirty="0">
                          <a:solidFill>
                            <a:srgbClr val="000000"/>
                          </a:solidFill>
                          <a:effectLst/>
                          <a:latin typeface="Dubai Light" panose="020B0303030403030204" pitchFamily="34" charset="-78"/>
                          <a:ea typeface="+mn-ea"/>
                          <a:cs typeface="Dubai Light" panose="020B0303030403030204" pitchFamily="34" charset="-78"/>
                        </a:rPr>
                        <a:t>: أن ما لا يتم الواجب إلا به فهو واجب.</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
        <p:nvSpPr>
          <p:cNvPr id="9" name="مربع نص 8">
            <a:extLst>
              <a:ext uri="{FF2B5EF4-FFF2-40B4-BE49-F238E27FC236}">
                <a16:creationId xmlns="" xmlns:a16="http://schemas.microsoft.com/office/drawing/2014/main" id="{0A7E8CC5-FBB9-4C56-9FC1-CE7F896BC0D7}"/>
              </a:ext>
            </a:extLst>
          </p:cNvPr>
          <p:cNvSpPr txBox="1"/>
          <p:nvPr/>
        </p:nvSpPr>
        <p:spPr>
          <a:xfrm>
            <a:off x="-155972" y="758551"/>
            <a:ext cx="441146" cy="369332"/>
          </a:xfrm>
          <a:prstGeom prst="rect">
            <a:avLst/>
          </a:prstGeom>
          <a:noFill/>
        </p:spPr>
        <p:txBody>
          <a:bodyPr wrap="none" rtlCol="1">
            <a:spAutoFit/>
          </a:bodyPr>
          <a:lstStyle/>
          <a:p>
            <a:r>
              <a:rPr lang="ar-SA" dirty="0">
                <a:solidFill>
                  <a:schemeClr val="bg1">
                    <a:lumMod val="75000"/>
                  </a:schemeClr>
                </a:solidFill>
              </a:rPr>
              <a:t>63</a:t>
            </a:r>
          </a:p>
        </p:txBody>
      </p:sp>
      <p:pic>
        <p:nvPicPr>
          <p:cNvPr id="12" name="Picture 3">
            <a:hlinkClick r:id="rId2" action="ppaction://hlinksldjump"/>
            <a:extLst>
              <a:ext uri="{FF2B5EF4-FFF2-40B4-BE49-F238E27FC236}">
                <a16:creationId xmlns="" xmlns:a16="http://schemas.microsoft.com/office/drawing/2014/main" id="{5255F02C-C778-4E21-B564-A518B12FF929}"/>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278688" y="6273224"/>
            <a:ext cx="2781144" cy="461665"/>
          </a:xfrm>
          <a:prstGeom prst="rect">
            <a:avLst/>
          </a:prstGeom>
          <a:noFill/>
          <a:ln>
            <a:noFill/>
            <a:prstDash val="solid"/>
          </a:ln>
        </p:spPr>
        <p:txBody>
          <a:bodyPr vert="horz" wrap="square" lIns="91440" tIns="45720" rIns="91440" bIns="45720" anchor="t" anchorCtr="1" compatLnSpc="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Tree>
    <p:extLst>
      <p:ext uri="{BB962C8B-B14F-4D97-AF65-F5344CB8AC3E}">
        <p14:creationId xmlns:p14="http://schemas.microsoft.com/office/powerpoint/2010/main" val="18586392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787BE167-74C8-4066-B291-92E3C96724EC}"/>
              </a:ext>
            </a:extLst>
          </p:cNvPr>
          <p:cNvSpPr>
            <a:spLocks noGrp="1"/>
          </p:cNvSpPr>
          <p:nvPr>
            <p:ph type="title"/>
          </p:nvPr>
        </p:nvSpPr>
        <p:spPr>
          <a:xfrm>
            <a:off x="1187624" y="2204864"/>
            <a:ext cx="6768752" cy="1457695"/>
          </a:xfrm>
          <a:solidFill>
            <a:srgbClr val="E2EDF2"/>
          </a:solidFill>
        </p:spPr>
        <p:txBody>
          <a:bodyPr>
            <a:normAutofit/>
          </a:bodyPr>
          <a:lstStyle/>
          <a:p>
            <a:pPr algn="r" rtl="1">
              <a:lnSpc>
                <a:spcPct val="100000"/>
              </a:lnSpc>
            </a:pPr>
            <a:r>
              <a:rPr lang="ar-SA" sz="4000" b="1" dirty="0">
                <a:solidFill>
                  <a:srgbClr val="616989"/>
                </a:solidFill>
              </a:rPr>
              <a:t>القاعدة الثالثة: تخريج بعض الفروع على قاعدة:</a:t>
            </a:r>
            <a:br>
              <a:rPr lang="ar-SA" sz="4000" b="1" dirty="0">
                <a:solidFill>
                  <a:srgbClr val="616989"/>
                </a:solidFill>
              </a:rPr>
            </a:br>
            <a:r>
              <a:rPr lang="ar-SA" sz="4000" b="1" dirty="0">
                <a:solidFill>
                  <a:srgbClr val="616989"/>
                </a:solidFill>
              </a:rPr>
              <a:t>(الكفار مخاطبون بفروع الإسلام)</a:t>
            </a:r>
            <a:endParaRPr lang="en-US" sz="4000" b="1" dirty="0">
              <a:solidFill>
                <a:srgbClr val="616989"/>
              </a:solidFill>
            </a:endParaRPr>
          </a:p>
        </p:txBody>
      </p:sp>
      <p:pic>
        <p:nvPicPr>
          <p:cNvPr id="9" name="Picture 3">
            <a:hlinkClick r:id="rId2" action="ppaction://hlinksldjump"/>
            <a:extLst>
              <a:ext uri="{FF2B5EF4-FFF2-40B4-BE49-F238E27FC236}">
                <a16:creationId xmlns="" xmlns:a16="http://schemas.microsoft.com/office/drawing/2014/main" id="{F2F49825-D7C5-4960-94A9-7A427F556505}"/>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23528" y="6165304"/>
            <a:ext cx="2520280" cy="461665"/>
          </a:xfrm>
          <a:prstGeom prst="rect">
            <a:avLst/>
          </a:prstGeom>
          <a:noFill/>
          <a:ln>
            <a:noFill/>
            <a:prstDash val="solid"/>
          </a:ln>
        </p:spPr>
        <p:txBody>
          <a:bodyPr vert="horz" wrap="square" lIns="91440" tIns="45720" rIns="91440" bIns="45720" anchor="t" anchorCtr="1" compatLnSpc="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Tree>
    <p:extLst>
      <p:ext uri="{BB962C8B-B14F-4D97-AF65-F5344CB8AC3E}">
        <p14:creationId xmlns:p14="http://schemas.microsoft.com/office/powerpoint/2010/main" val="2235299959"/>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4110EE41-E4A0-49CF-8DE9-38FE1FD1ED66}"/>
              </a:ext>
            </a:extLst>
          </p:cNvPr>
          <p:cNvSpPr>
            <a:spLocks noGrp="1"/>
          </p:cNvSpPr>
          <p:nvPr>
            <p:ph type="title"/>
          </p:nvPr>
        </p:nvSpPr>
        <p:spPr>
          <a:xfrm>
            <a:off x="1259632" y="548680"/>
            <a:ext cx="6696744" cy="636680"/>
          </a:xfrm>
          <a:solidFill>
            <a:schemeClr val="bg1">
              <a:lumMod val="85000"/>
            </a:schemeClr>
          </a:solidFill>
        </p:spPr>
        <p:txBody>
          <a:bodyPr>
            <a:normAutofit/>
          </a:bodyPr>
          <a:lstStyle/>
          <a:p>
            <a:pPr algn="ctr" rtl="1"/>
            <a:r>
              <a:rPr lang="ar-SA" sz="3200" dirty="0">
                <a:latin typeface="Dubai" panose="020B0503030403030204" pitchFamily="34" charset="-78"/>
                <a:cs typeface="Dubai" panose="020B0503030403030204" pitchFamily="34" charset="-78"/>
              </a:rPr>
              <a:t>الجانب الأول: تحرير القاعدة الأصولية</a:t>
            </a:r>
            <a:endParaRPr lang="en-US" sz="3200" dirty="0">
              <a:latin typeface="Dubai" panose="020B0503030403030204" pitchFamily="34" charset="-78"/>
              <a:cs typeface="Dubai" panose="020B0503030403030204" pitchFamily="34" charset="-78"/>
            </a:endParaRPr>
          </a:p>
        </p:txBody>
      </p:sp>
      <p:pic>
        <p:nvPicPr>
          <p:cNvPr id="24" name="Picture 3">
            <a:hlinkClick r:id="rId2" action="ppaction://hlinksldjump"/>
            <a:extLst>
              <a:ext uri="{FF2B5EF4-FFF2-40B4-BE49-F238E27FC236}">
                <a16:creationId xmlns="" xmlns:a16="http://schemas.microsoft.com/office/drawing/2014/main" id="{F981BAB4-B903-4814-9335-6C69884F134F}"/>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78688" y="6273224"/>
            <a:ext cx="2565120" cy="461665"/>
          </a:xfrm>
          <a:prstGeom prst="rect">
            <a:avLst/>
          </a:prstGeom>
          <a:noFill/>
          <a:ln>
            <a:noFill/>
            <a:prstDash val="solid"/>
          </a:ln>
        </p:spPr>
        <p:txBody>
          <a:bodyPr vert="horz" wrap="square" lIns="91440" tIns="45720" rIns="91440" bIns="45720" anchor="t" anchorCtr="1" compatLnSpc="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graphicFrame>
        <p:nvGraphicFramePr>
          <p:cNvPr id="29" name="رسم تخطيطي 4">
            <a:extLst>
              <a:ext uri="{FF2B5EF4-FFF2-40B4-BE49-F238E27FC236}">
                <a16:creationId xmlns="" xmlns:a16="http://schemas.microsoft.com/office/drawing/2014/main" id="{73165E3D-2D51-4389-BC88-A95E69773AA5}"/>
              </a:ext>
            </a:extLst>
          </p:cNvPr>
          <p:cNvGraphicFramePr/>
          <p:nvPr>
            <p:extLst>
              <p:ext uri="{D42A27DB-BD31-4B8C-83A1-F6EECF244321}">
                <p14:modId xmlns:p14="http://schemas.microsoft.com/office/powerpoint/2010/main" val="2189451619"/>
              </p:ext>
            </p:extLst>
          </p:nvPr>
        </p:nvGraphicFramePr>
        <p:xfrm>
          <a:off x="0" y="1268760"/>
          <a:ext cx="8892480" cy="51845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0844532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graphicEl>
                                              <a:dgm id="{A99AFBEA-C2E1-4F0F-AF35-0D9FD8FF8B4F}"/>
                                            </p:graphicEl>
                                          </p:spTgt>
                                        </p:tgtEl>
                                        <p:attrNameLst>
                                          <p:attrName>style.visibility</p:attrName>
                                        </p:attrNameLst>
                                      </p:cBhvr>
                                      <p:to>
                                        <p:strVal val="visible"/>
                                      </p:to>
                                    </p:set>
                                    <p:animEffect transition="in" filter="fade">
                                      <p:cBhvr>
                                        <p:cTn id="7" dur="500"/>
                                        <p:tgtEl>
                                          <p:spTgt spid="29">
                                            <p:graphicEl>
                                              <a:dgm id="{A99AFBEA-C2E1-4F0F-AF35-0D9FD8FF8B4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
                                            <p:graphicEl>
                                              <a:dgm id="{2187EC6A-CCA1-4B9F-888B-BD77320696ED}"/>
                                            </p:graphicEl>
                                          </p:spTgt>
                                        </p:tgtEl>
                                        <p:attrNameLst>
                                          <p:attrName>style.visibility</p:attrName>
                                        </p:attrNameLst>
                                      </p:cBhvr>
                                      <p:to>
                                        <p:strVal val="visible"/>
                                      </p:to>
                                    </p:set>
                                    <p:animEffect transition="in" filter="fade">
                                      <p:cBhvr>
                                        <p:cTn id="12" dur="500"/>
                                        <p:tgtEl>
                                          <p:spTgt spid="29">
                                            <p:graphicEl>
                                              <a:dgm id="{2187EC6A-CCA1-4B9F-888B-BD77320696ED}"/>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9">
                                            <p:graphicEl>
                                              <a:dgm id="{72C112D9-85F6-43D5-8BEC-3B1FF539171C}"/>
                                            </p:graphicEl>
                                          </p:spTgt>
                                        </p:tgtEl>
                                        <p:attrNameLst>
                                          <p:attrName>style.visibility</p:attrName>
                                        </p:attrNameLst>
                                      </p:cBhvr>
                                      <p:to>
                                        <p:strVal val="visible"/>
                                      </p:to>
                                    </p:set>
                                    <p:animEffect transition="in" filter="fade">
                                      <p:cBhvr>
                                        <p:cTn id="15" dur="500"/>
                                        <p:tgtEl>
                                          <p:spTgt spid="29">
                                            <p:graphicEl>
                                              <a:dgm id="{72C112D9-85F6-43D5-8BEC-3B1FF539171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9">
                                            <p:graphicEl>
                                              <a:dgm id="{DA821EFF-E466-46F2-BE51-70EF8032F5DB}"/>
                                            </p:graphicEl>
                                          </p:spTgt>
                                        </p:tgtEl>
                                        <p:attrNameLst>
                                          <p:attrName>style.visibility</p:attrName>
                                        </p:attrNameLst>
                                      </p:cBhvr>
                                      <p:to>
                                        <p:strVal val="visible"/>
                                      </p:to>
                                    </p:set>
                                    <p:animEffect transition="in" filter="fade">
                                      <p:cBhvr>
                                        <p:cTn id="20" dur="500"/>
                                        <p:tgtEl>
                                          <p:spTgt spid="29">
                                            <p:graphicEl>
                                              <a:dgm id="{DA821EFF-E466-46F2-BE51-70EF8032F5DB}"/>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9">
                                            <p:graphicEl>
                                              <a:dgm id="{32E2E9FF-2DEC-43C5-AA89-25A1F60B9708}"/>
                                            </p:graphicEl>
                                          </p:spTgt>
                                        </p:tgtEl>
                                        <p:attrNameLst>
                                          <p:attrName>style.visibility</p:attrName>
                                        </p:attrNameLst>
                                      </p:cBhvr>
                                      <p:to>
                                        <p:strVal val="visible"/>
                                      </p:to>
                                    </p:set>
                                    <p:animEffect transition="in" filter="fade">
                                      <p:cBhvr>
                                        <p:cTn id="23" dur="500"/>
                                        <p:tgtEl>
                                          <p:spTgt spid="29">
                                            <p:graphicEl>
                                              <a:dgm id="{32E2E9FF-2DEC-43C5-AA89-25A1F60B970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9">
                                            <p:graphicEl>
                                              <a:dgm id="{040324A1-A084-4A1E-AAC0-E0DCE4365A34}"/>
                                            </p:graphicEl>
                                          </p:spTgt>
                                        </p:tgtEl>
                                        <p:attrNameLst>
                                          <p:attrName>style.visibility</p:attrName>
                                        </p:attrNameLst>
                                      </p:cBhvr>
                                      <p:to>
                                        <p:strVal val="visible"/>
                                      </p:to>
                                    </p:set>
                                    <p:animEffect transition="in" filter="fade">
                                      <p:cBhvr>
                                        <p:cTn id="28" dur="500"/>
                                        <p:tgtEl>
                                          <p:spTgt spid="29">
                                            <p:graphicEl>
                                              <a:dgm id="{040324A1-A084-4A1E-AAC0-E0DCE4365A34}"/>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9">
                                            <p:graphicEl>
                                              <a:dgm id="{87BAB63B-6693-4FD3-90DD-FE71C349EC99}"/>
                                            </p:graphicEl>
                                          </p:spTgt>
                                        </p:tgtEl>
                                        <p:attrNameLst>
                                          <p:attrName>style.visibility</p:attrName>
                                        </p:attrNameLst>
                                      </p:cBhvr>
                                      <p:to>
                                        <p:strVal val="visible"/>
                                      </p:to>
                                    </p:set>
                                    <p:animEffect transition="in" filter="fade">
                                      <p:cBhvr>
                                        <p:cTn id="31" dur="500"/>
                                        <p:tgtEl>
                                          <p:spTgt spid="29">
                                            <p:graphicEl>
                                              <a:dgm id="{87BAB63B-6693-4FD3-90DD-FE71C349EC99}"/>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9">
                                            <p:graphicEl>
                                              <a:dgm id="{37A1815D-4BA6-4FC6-9A0F-C0739E2F717F}"/>
                                            </p:graphicEl>
                                          </p:spTgt>
                                        </p:tgtEl>
                                        <p:attrNameLst>
                                          <p:attrName>style.visibility</p:attrName>
                                        </p:attrNameLst>
                                      </p:cBhvr>
                                      <p:to>
                                        <p:strVal val="visible"/>
                                      </p:to>
                                    </p:set>
                                    <p:animEffect transition="in" filter="fade">
                                      <p:cBhvr>
                                        <p:cTn id="36" dur="500"/>
                                        <p:tgtEl>
                                          <p:spTgt spid="29">
                                            <p:graphicEl>
                                              <a:dgm id="{37A1815D-4BA6-4FC6-9A0F-C0739E2F717F}"/>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9">
                                            <p:graphicEl>
                                              <a:dgm id="{5846447F-31D6-40AB-BD17-A1FA90819730}"/>
                                            </p:graphicEl>
                                          </p:spTgt>
                                        </p:tgtEl>
                                        <p:attrNameLst>
                                          <p:attrName>style.visibility</p:attrName>
                                        </p:attrNameLst>
                                      </p:cBhvr>
                                      <p:to>
                                        <p:strVal val="visible"/>
                                      </p:to>
                                    </p:set>
                                    <p:animEffect transition="in" filter="fade">
                                      <p:cBhvr>
                                        <p:cTn id="39" dur="500"/>
                                        <p:tgtEl>
                                          <p:spTgt spid="29">
                                            <p:graphicEl>
                                              <a:dgm id="{5846447F-31D6-40AB-BD17-A1FA90819730}"/>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9">
                                            <p:graphicEl>
                                              <a:dgm id="{180D5FED-890D-41F9-9492-647610BA815D}"/>
                                            </p:graphicEl>
                                          </p:spTgt>
                                        </p:tgtEl>
                                        <p:attrNameLst>
                                          <p:attrName>style.visibility</p:attrName>
                                        </p:attrNameLst>
                                      </p:cBhvr>
                                      <p:to>
                                        <p:strVal val="visible"/>
                                      </p:to>
                                    </p:set>
                                    <p:animEffect transition="in" filter="fade">
                                      <p:cBhvr>
                                        <p:cTn id="44" dur="500"/>
                                        <p:tgtEl>
                                          <p:spTgt spid="29">
                                            <p:graphicEl>
                                              <a:dgm id="{180D5FED-890D-41F9-9492-647610BA815D}"/>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9">
                                            <p:graphicEl>
                                              <a:dgm id="{EE1B76FC-22F0-430D-BC68-F95D167B79C6}"/>
                                            </p:graphicEl>
                                          </p:spTgt>
                                        </p:tgtEl>
                                        <p:attrNameLst>
                                          <p:attrName>style.visibility</p:attrName>
                                        </p:attrNameLst>
                                      </p:cBhvr>
                                      <p:to>
                                        <p:strVal val="visible"/>
                                      </p:to>
                                    </p:set>
                                    <p:animEffect transition="in" filter="fade">
                                      <p:cBhvr>
                                        <p:cTn id="47" dur="500"/>
                                        <p:tgtEl>
                                          <p:spTgt spid="29">
                                            <p:graphicEl>
                                              <a:dgm id="{EE1B76FC-22F0-430D-BC68-F95D167B79C6}"/>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9">
                                            <p:graphicEl>
                                              <a:dgm id="{86D25C0D-B79F-4D69-9665-F481AC354B5A}"/>
                                            </p:graphicEl>
                                          </p:spTgt>
                                        </p:tgtEl>
                                        <p:attrNameLst>
                                          <p:attrName>style.visibility</p:attrName>
                                        </p:attrNameLst>
                                      </p:cBhvr>
                                      <p:to>
                                        <p:strVal val="visible"/>
                                      </p:to>
                                    </p:set>
                                    <p:animEffect transition="in" filter="fade">
                                      <p:cBhvr>
                                        <p:cTn id="52" dur="500"/>
                                        <p:tgtEl>
                                          <p:spTgt spid="29">
                                            <p:graphicEl>
                                              <a:dgm id="{86D25C0D-B79F-4D69-9665-F481AC354B5A}"/>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graphicEl>
                                              <a:dgm id="{A6D85751-8EB3-4FA8-9C89-9F9307FC8C34}"/>
                                            </p:graphicEl>
                                          </p:spTgt>
                                        </p:tgtEl>
                                        <p:attrNameLst>
                                          <p:attrName>style.visibility</p:attrName>
                                        </p:attrNameLst>
                                      </p:cBhvr>
                                      <p:to>
                                        <p:strVal val="visible"/>
                                      </p:to>
                                    </p:set>
                                    <p:animEffect transition="in" filter="fade">
                                      <p:cBhvr>
                                        <p:cTn id="55" dur="500"/>
                                        <p:tgtEl>
                                          <p:spTgt spid="29">
                                            <p:graphicEl>
                                              <a:dgm id="{A6D85751-8EB3-4FA8-9C89-9F9307FC8C34}"/>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9">
                                            <p:graphicEl>
                                              <a:dgm id="{F650B658-3756-4C73-A82A-096B54ECF541}"/>
                                            </p:graphicEl>
                                          </p:spTgt>
                                        </p:tgtEl>
                                        <p:attrNameLst>
                                          <p:attrName>style.visibility</p:attrName>
                                        </p:attrNameLst>
                                      </p:cBhvr>
                                      <p:to>
                                        <p:strVal val="visible"/>
                                      </p:to>
                                    </p:set>
                                    <p:animEffect transition="in" filter="fade">
                                      <p:cBhvr>
                                        <p:cTn id="60" dur="500"/>
                                        <p:tgtEl>
                                          <p:spTgt spid="29">
                                            <p:graphicEl>
                                              <a:dgm id="{F650B658-3756-4C73-A82A-096B54ECF541}"/>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9">
                                            <p:graphicEl>
                                              <a:dgm id="{414A7779-977B-493D-A84C-7CD24FC61799}"/>
                                            </p:graphicEl>
                                          </p:spTgt>
                                        </p:tgtEl>
                                        <p:attrNameLst>
                                          <p:attrName>style.visibility</p:attrName>
                                        </p:attrNameLst>
                                      </p:cBhvr>
                                      <p:to>
                                        <p:strVal val="visible"/>
                                      </p:to>
                                    </p:set>
                                    <p:animEffect transition="in" filter="fade">
                                      <p:cBhvr>
                                        <p:cTn id="63" dur="500"/>
                                        <p:tgtEl>
                                          <p:spTgt spid="29">
                                            <p:graphicEl>
                                              <a:dgm id="{414A7779-977B-493D-A84C-7CD24FC61799}"/>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9">
                                            <p:graphicEl>
                                              <a:dgm id="{7CF5E07D-2DC2-46B9-B3D4-35A6C6D6580C}"/>
                                            </p:graphicEl>
                                          </p:spTgt>
                                        </p:tgtEl>
                                        <p:attrNameLst>
                                          <p:attrName>style.visibility</p:attrName>
                                        </p:attrNameLst>
                                      </p:cBhvr>
                                      <p:to>
                                        <p:strVal val="visible"/>
                                      </p:to>
                                    </p:set>
                                    <p:animEffect transition="in" filter="fade">
                                      <p:cBhvr>
                                        <p:cTn id="68" dur="500"/>
                                        <p:tgtEl>
                                          <p:spTgt spid="29">
                                            <p:graphicEl>
                                              <a:dgm id="{7CF5E07D-2DC2-46B9-B3D4-35A6C6D6580C}"/>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9">
                                            <p:graphicEl>
                                              <a:dgm id="{41903259-2A1A-4ED8-86AA-01B60653780F}"/>
                                            </p:graphicEl>
                                          </p:spTgt>
                                        </p:tgtEl>
                                        <p:attrNameLst>
                                          <p:attrName>style.visibility</p:attrName>
                                        </p:attrNameLst>
                                      </p:cBhvr>
                                      <p:to>
                                        <p:strVal val="visible"/>
                                      </p:to>
                                    </p:set>
                                    <p:animEffect transition="in" filter="fade">
                                      <p:cBhvr>
                                        <p:cTn id="71" dur="500"/>
                                        <p:tgtEl>
                                          <p:spTgt spid="29">
                                            <p:graphicEl>
                                              <a:dgm id="{41903259-2A1A-4ED8-86AA-01B60653780F}"/>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9">
                                            <p:graphicEl>
                                              <a:dgm id="{AB8483F9-7412-45DE-8FCD-08248746C05A}"/>
                                            </p:graphicEl>
                                          </p:spTgt>
                                        </p:tgtEl>
                                        <p:attrNameLst>
                                          <p:attrName>style.visibility</p:attrName>
                                        </p:attrNameLst>
                                      </p:cBhvr>
                                      <p:to>
                                        <p:strVal val="visible"/>
                                      </p:to>
                                    </p:set>
                                    <p:animEffect transition="in" filter="fade">
                                      <p:cBhvr>
                                        <p:cTn id="76" dur="500"/>
                                        <p:tgtEl>
                                          <p:spTgt spid="29">
                                            <p:graphicEl>
                                              <a:dgm id="{AB8483F9-7412-45DE-8FCD-08248746C05A}"/>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9">
                                            <p:graphicEl>
                                              <a:dgm id="{50D2D164-398B-43E2-AC06-0B128C9862C5}"/>
                                            </p:graphicEl>
                                          </p:spTgt>
                                        </p:tgtEl>
                                        <p:attrNameLst>
                                          <p:attrName>style.visibility</p:attrName>
                                        </p:attrNameLst>
                                      </p:cBhvr>
                                      <p:to>
                                        <p:strVal val="visible"/>
                                      </p:to>
                                    </p:set>
                                    <p:animEffect transition="in" filter="fade">
                                      <p:cBhvr>
                                        <p:cTn id="79" dur="500"/>
                                        <p:tgtEl>
                                          <p:spTgt spid="29">
                                            <p:graphicEl>
                                              <a:dgm id="{50D2D164-398B-43E2-AC06-0B128C9862C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9" grpId="0">
        <p:bldSub>
          <a:bldDgm bld="one"/>
        </p:bldSub>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1C85E7A3-9446-4A5C-BA3A-62ABC9B097A1}"/>
              </a:ext>
            </a:extLst>
          </p:cNvPr>
          <p:cNvSpPr>
            <a:spLocks noGrp="1"/>
          </p:cNvSpPr>
          <p:nvPr>
            <p:ph type="title"/>
          </p:nvPr>
        </p:nvSpPr>
        <p:spPr>
          <a:xfrm>
            <a:off x="457200" y="704088"/>
            <a:ext cx="8229600" cy="708688"/>
          </a:xfrm>
          <a:solidFill>
            <a:srgbClr val="E2EDF2"/>
          </a:solidFill>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2843808" y="1628800"/>
            <a:ext cx="5948992" cy="728902"/>
          </a:xfrm>
          <a:prstGeom prst="rect">
            <a:avLst/>
          </a:prstGeom>
          <a:solidFill>
            <a:srgbClr val="FFFFCC"/>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الأول: العدة على المرأة </a:t>
            </a:r>
            <a:r>
              <a:rPr lang="ar-SA" sz="2800" dirty="0" smtClean="0">
                <a:solidFill>
                  <a:srgbClr val="616989"/>
                </a:solidFill>
                <a:effectLst/>
                <a:latin typeface="+mj-lt"/>
                <a:ea typeface="+mj-ea"/>
                <a:cs typeface="+mj-cs"/>
              </a:rPr>
              <a:t>الذمّ</a:t>
            </a:r>
            <a:r>
              <a:rPr lang="ar-IQ" sz="2800" dirty="0" smtClean="0">
                <a:solidFill>
                  <a:srgbClr val="616989"/>
                </a:solidFill>
                <a:effectLst/>
                <a:latin typeface="+mj-lt"/>
                <a:ea typeface="+mj-ea"/>
                <a:cs typeface="+mj-cs"/>
              </a:rPr>
              <a:t>ي</a:t>
            </a:r>
            <a:r>
              <a:rPr lang="ar-SA" sz="2800" dirty="0" smtClean="0">
                <a:solidFill>
                  <a:srgbClr val="616989"/>
                </a:solidFill>
                <a:effectLst/>
                <a:latin typeface="+mj-lt"/>
                <a:ea typeface="+mj-ea"/>
                <a:cs typeface="+mj-cs"/>
              </a:rPr>
              <a:t>ة </a:t>
            </a:r>
            <a:r>
              <a:rPr lang="ar-SA" sz="2800" dirty="0">
                <a:solidFill>
                  <a:srgbClr val="616989"/>
                </a:solidFill>
                <a:effectLst/>
                <a:latin typeface="+mj-lt"/>
                <a:ea typeface="+mj-ea"/>
                <a:cs typeface="+mj-cs"/>
              </a:rPr>
              <a:t>الكتابيّة</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4153786340"/>
              </p:ext>
            </p:extLst>
          </p:nvPr>
        </p:nvGraphicFramePr>
        <p:xfrm>
          <a:off x="251520" y="2708920"/>
          <a:ext cx="8568952" cy="3384376"/>
        </p:xfrm>
        <a:graphic>
          <a:graphicData uri="http://schemas.openxmlformats.org/drawingml/2006/table">
            <a:tbl>
              <a:tblPr firstRow="1" bandRow="1">
                <a:tableStyleId>{3B4B98B0-60AC-42C2-AFA5-B58CD77FA1E5}</a:tableStyleId>
              </a:tblPr>
              <a:tblGrid>
                <a:gridCol w="7279961">
                  <a:extLst>
                    <a:ext uri="{9D8B030D-6E8A-4147-A177-3AD203B41FA5}">
                      <a16:colId xmlns="" xmlns:a16="http://schemas.microsoft.com/office/drawing/2014/main" val="695988931"/>
                    </a:ext>
                  </a:extLst>
                </a:gridCol>
                <a:gridCol w="1288991">
                  <a:extLst>
                    <a:ext uri="{9D8B030D-6E8A-4147-A177-3AD203B41FA5}">
                      <a16:colId xmlns="" xmlns:a16="http://schemas.microsoft.com/office/drawing/2014/main" val="1574149790"/>
                    </a:ext>
                  </a:extLst>
                </a:gridCol>
              </a:tblGrid>
              <a:tr h="1872907">
                <a:tc>
                  <a:txBody>
                    <a:bodyPr/>
                    <a:lstStyle/>
                    <a:p>
                      <a:pPr algn="just" rtl="1"/>
                      <a:r>
                        <a:rPr lang="ar-SA" sz="2800" b="1" kern="1200" dirty="0">
                          <a:solidFill>
                            <a:srgbClr val="000000"/>
                          </a:solidFill>
                          <a:effectLst/>
                          <a:latin typeface="Dubai Light" panose="020B0303030403030204" pitchFamily="34" charset="-78"/>
                          <a:ea typeface="+mn-ea"/>
                          <a:cs typeface="Dubai Light" panose="020B0303030403030204" pitchFamily="34" charset="-78"/>
                        </a:rPr>
                        <a:t>قال </a:t>
                      </a:r>
                      <a:r>
                        <a:rPr lang="ar-SA" sz="2800" b="1" kern="1200" dirty="0" smtClean="0">
                          <a:solidFill>
                            <a:srgbClr val="000000"/>
                          </a:solidFill>
                          <a:effectLst/>
                          <a:latin typeface="Dubai Light" panose="020B0303030403030204" pitchFamily="34" charset="-78"/>
                          <a:ea typeface="+mn-ea"/>
                          <a:cs typeface="Dubai Light" panose="020B0303030403030204" pitchFamily="34" charset="-78"/>
                        </a:rPr>
                        <a:t>البهُوتي </a:t>
                      </a:r>
                      <a:r>
                        <a:rPr lang="ar-SA" sz="2800" b="1" kern="1200" dirty="0">
                          <a:solidFill>
                            <a:srgbClr val="000000"/>
                          </a:solidFill>
                          <a:effectLst/>
                          <a:latin typeface="Dubai Light" panose="020B0303030403030204" pitchFamily="34" charset="-78"/>
                          <a:ea typeface="+mn-ea"/>
                          <a:cs typeface="Dubai Light" panose="020B0303030403030204" pitchFamily="34" charset="-78"/>
                        </a:rPr>
                        <a:t>رحمه الله: «</a:t>
                      </a:r>
                      <a:r>
                        <a:rPr lang="ar-SA" sz="2800" b="1" kern="1200" dirty="0">
                          <a:solidFill>
                            <a:schemeClr val="tx1"/>
                          </a:solidFill>
                          <a:effectLst/>
                          <a:latin typeface="Dubai Light" panose="020B0303030403030204" pitchFamily="34" charset="-78"/>
                          <a:ea typeface="+mn-ea"/>
                          <a:cs typeface="Dubai Light" panose="020B0303030403030204" pitchFamily="34" charset="-78"/>
                        </a:rPr>
                        <a:t>(وتجب) العدة (على) الزوجة (</a:t>
                      </a:r>
                      <a:r>
                        <a:rPr lang="ar-SA" sz="2800" b="1" kern="1200" dirty="0" smtClean="0">
                          <a:solidFill>
                            <a:schemeClr val="tx1"/>
                          </a:solidFill>
                          <a:effectLst/>
                          <a:latin typeface="Dubai Light" panose="020B0303030403030204" pitchFamily="34" charset="-78"/>
                          <a:ea typeface="+mn-ea"/>
                          <a:cs typeface="Dubai Light" panose="020B0303030403030204" pitchFamily="34" charset="-78"/>
                        </a:rPr>
                        <a:t>الذم</a:t>
                      </a:r>
                      <a:r>
                        <a:rPr lang="ar-IQ" sz="2800" b="1" kern="1200" dirty="0" smtClean="0">
                          <a:solidFill>
                            <a:schemeClr val="tx1"/>
                          </a:solidFill>
                          <a:effectLst/>
                          <a:latin typeface="Dubai Light" panose="020B0303030403030204" pitchFamily="34" charset="-78"/>
                          <a:ea typeface="+mn-ea"/>
                          <a:cs typeface="Dubai Light" panose="020B0303030403030204" pitchFamily="34" charset="-78"/>
                        </a:rPr>
                        <a:t>ي</a:t>
                      </a:r>
                      <a:r>
                        <a:rPr lang="ar-SA" sz="2800" b="1" kern="1200" dirty="0" smtClean="0">
                          <a:solidFill>
                            <a:schemeClr val="tx1"/>
                          </a:solidFill>
                          <a:effectLst/>
                          <a:latin typeface="Dubai Light" panose="020B0303030403030204" pitchFamily="34" charset="-78"/>
                          <a:ea typeface="+mn-ea"/>
                          <a:cs typeface="Dubai Light" panose="020B0303030403030204" pitchFamily="34" charset="-78"/>
                        </a:rPr>
                        <a:t>ة </a:t>
                      </a:r>
                      <a:r>
                        <a:rPr lang="ar-SA" sz="2800" b="1" kern="1200" dirty="0">
                          <a:solidFill>
                            <a:schemeClr val="tx1"/>
                          </a:solidFill>
                          <a:effectLst/>
                          <a:latin typeface="Dubai Light" panose="020B0303030403030204" pitchFamily="34" charset="-78"/>
                          <a:ea typeface="+mn-ea"/>
                          <a:cs typeface="Dubai Light" panose="020B0303030403030204" pitchFamily="34" charset="-78"/>
                        </a:rPr>
                        <a:t>من) زوجها (الذميّ و) من زوجها (المسلم)؛ </a:t>
                      </a:r>
                      <a:r>
                        <a:rPr lang="ar-SA" sz="2800" b="1" kern="1200" dirty="0">
                          <a:solidFill>
                            <a:srgbClr val="000000"/>
                          </a:solidFill>
                          <a:effectLst/>
                          <a:latin typeface="Dubai Light" panose="020B0303030403030204" pitchFamily="34" charset="-78"/>
                          <a:ea typeface="+mn-ea"/>
                          <a:cs typeface="Dubai Light" panose="020B0303030403030204" pitchFamily="34" charset="-78"/>
                        </a:rPr>
                        <a:t>لعموم الأدلة، ول</a:t>
                      </a:r>
                      <a:r>
                        <a:rPr lang="ar-SA" sz="2800" b="1" u="sng" kern="1200" dirty="0">
                          <a:solidFill>
                            <a:srgbClr val="000000"/>
                          </a:solidFill>
                          <a:effectLst/>
                          <a:latin typeface="Dubai Light" panose="020B0303030403030204" pitchFamily="34" charset="-78"/>
                          <a:ea typeface="+mn-ea"/>
                          <a:cs typeface="Dubai Light" panose="020B0303030403030204" pitchFamily="34" charset="-78"/>
                        </a:rPr>
                        <a:t>أنهم مخاطبون بفروع الإسلام</a:t>
                      </a:r>
                      <a:r>
                        <a:rPr lang="ar-SA" sz="28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8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mn-lt"/>
                        <a:ea typeface="+mn-ea"/>
                        <a:cs typeface="+mn-cs"/>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just" rtl="1"/>
                      <a:endParaRPr lang="en-US" sz="2400" b="0" kern="1200" dirty="0">
                        <a:solidFill>
                          <a:srgbClr val="000000"/>
                        </a:solidFill>
                        <a:effectLst>
                          <a:outerShdw blurRad="12700" dist="12700" dir="2700000" algn="tl">
                            <a:srgbClr val="000000">
                              <a:alpha val="43137"/>
                            </a:srgbClr>
                          </a:outerShdw>
                        </a:effectLst>
                        <a:latin typeface="+mn-lt"/>
                        <a:ea typeface="+mn-ea"/>
                        <a:cs typeface="+mn-cs"/>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511469">
                <a:tc>
                  <a:txBody>
                    <a:bodyPr/>
                    <a:lstStyle/>
                    <a:p>
                      <a:pPr marL="0" algn="just" defTabSz="914400" rtl="1" eaLnBrk="1" latinLnBrk="0" hangingPunct="1"/>
                      <a:endParaRPr lang="ar-SA" sz="200" b="1" kern="1200" dirty="0">
                        <a:solidFill>
                          <a:srgbClr val="000000"/>
                        </a:solidFill>
                        <a:effectLst/>
                        <a:latin typeface="Dubai Light" panose="020B0303030403030204" pitchFamily="34" charset="-78"/>
                        <a:ea typeface="+mn-ea"/>
                        <a:cs typeface="Dubai Light" panose="020B0303030403030204" pitchFamily="34" charset="-78"/>
                      </a:endParaRPr>
                    </a:p>
                    <a:p>
                      <a:pPr marL="0" algn="just" defTabSz="914400" rtl="1" eaLnBrk="1" latinLnBrk="0" hangingPunct="1"/>
                      <a:r>
                        <a:rPr lang="ar-SA" sz="2800" b="1" kern="1200" dirty="0">
                          <a:solidFill>
                            <a:srgbClr val="000000"/>
                          </a:solidFill>
                          <a:effectLst/>
                          <a:latin typeface="Dubai Light" panose="020B0303030403030204" pitchFamily="34" charset="-78"/>
                          <a:ea typeface="+mn-ea"/>
                          <a:cs typeface="Dubai Light" panose="020B0303030403030204" pitchFamily="34" charset="-78"/>
                        </a:rPr>
                        <a:t>بيّن العلامة </a:t>
                      </a:r>
                      <a:r>
                        <a:rPr lang="ar-SA" sz="2800" b="1" kern="1200" dirty="0" smtClean="0">
                          <a:solidFill>
                            <a:srgbClr val="000000"/>
                          </a:solidFill>
                          <a:effectLst/>
                          <a:latin typeface="Dubai Light" panose="020B0303030403030204" pitchFamily="34" charset="-78"/>
                          <a:ea typeface="+mn-ea"/>
                          <a:cs typeface="Dubai Light" panose="020B0303030403030204" pitchFamily="34" charset="-78"/>
                        </a:rPr>
                        <a:t>ال</a:t>
                      </a:r>
                      <a:r>
                        <a:rPr lang="ar-IQ" sz="2800" b="1" kern="1200" dirty="0" smtClean="0">
                          <a:solidFill>
                            <a:srgbClr val="000000"/>
                          </a:solidFill>
                          <a:effectLst/>
                          <a:latin typeface="Dubai Light" panose="020B0303030403030204" pitchFamily="34" charset="-78"/>
                          <a:ea typeface="+mn-ea"/>
                          <a:cs typeface="Dubai Light" panose="020B0303030403030204" pitchFamily="34" charset="-78"/>
                        </a:rPr>
                        <a:t>ب</a:t>
                      </a:r>
                      <a:r>
                        <a:rPr lang="ar-SA" sz="2800" b="1" kern="1200" dirty="0" smtClean="0">
                          <a:solidFill>
                            <a:srgbClr val="000000"/>
                          </a:solidFill>
                          <a:effectLst/>
                          <a:latin typeface="Dubai Light" panose="020B0303030403030204" pitchFamily="34" charset="-78"/>
                          <a:ea typeface="+mn-ea"/>
                          <a:cs typeface="Dubai Light" panose="020B0303030403030204" pitchFamily="34" charset="-78"/>
                        </a:rPr>
                        <a:t>هوتي </a:t>
                      </a:r>
                      <a:r>
                        <a:rPr lang="ar-SA" sz="2800" b="1" kern="1200" dirty="0">
                          <a:solidFill>
                            <a:srgbClr val="000000"/>
                          </a:solidFill>
                          <a:effectLst/>
                          <a:latin typeface="Dubai Light" panose="020B0303030403030204" pitchFamily="34" charset="-78"/>
                          <a:ea typeface="+mn-ea"/>
                          <a:cs typeface="Dubai Light" panose="020B0303030403030204" pitchFamily="34" charset="-78"/>
                        </a:rPr>
                        <a:t>موافقة </a:t>
                      </a:r>
                      <a:r>
                        <a:rPr lang="ar-SA" sz="2800" b="1" kern="1200" dirty="0" smtClean="0">
                          <a:solidFill>
                            <a:srgbClr val="000000"/>
                          </a:solidFill>
                          <a:effectLst/>
                          <a:latin typeface="Dubai Light" panose="020B0303030403030204" pitchFamily="34" charset="-78"/>
                          <a:ea typeface="+mn-ea"/>
                          <a:cs typeface="Dubai Light" panose="020B0303030403030204" pitchFamily="34" charset="-78"/>
                        </a:rPr>
                        <a:t>الذّميّة </a:t>
                      </a:r>
                      <a:r>
                        <a:rPr lang="ar-SA" sz="2800" b="1" kern="1200" dirty="0">
                          <a:solidFill>
                            <a:srgbClr val="000000"/>
                          </a:solidFill>
                          <a:effectLst/>
                          <a:latin typeface="Dubai Light" panose="020B0303030403030204" pitchFamily="34" charset="-78"/>
                          <a:ea typeface="+mn-ea"/>
                          <a:cs typeface="Dubai Light" panose="020B0303030403030204" pitchFamily="34" charset="-78"/>
                        </a:rPr>
                        <a:t>[الكتابية] للمرأة المسلمة في العدة بناء على الأصل المقرر عند الحنابلة وغيرهم: أن الكفار مخاطبون بفروع الشريعة، وإن كانوا لا يُلزمون بأدائها.</a:t>
                      </a:r>
                      <a:endParaRPr lang="en-US" sz="28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pic>
        <p:nvPicPr>
          <p:cNvPr id="12" name="Picture 3">
            <a:hlinkClick r:id="rId2" action="ppaction://hlinksldjump"/>
            <a:extLst>
              <a:ext uri="{FF2B5EF4-FFF2-40B4-BE49-F238E27FC236}">
                <a16:creationId xmlns="" xmlns:a16="http://schemas.microsoft.com/office/drawing/2014/main" id="{5255F02C-C778-4E21-B564-A518B12FF929}"/>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78688" y="6273224"/>
            <a:ext cx="2637128" cy="461665"/>
          </a:xfrm>
          <a:prstGeom prst="rect">
            <a:avLst/>
          </a:prstGeom>
          <a:noFill/>
          <a:ln>
            <a:noFill/>
            <a:prstDash val="solid"/>
          </a:ln>
        </p:spPr>
        <p:txBody>
          <a:bodyPr vert="horz" wrap="square" lIns="91440" tIns="45720" rIns="91440" bIns="45720" anchor="t" anchorCtr="1" compatLnSpc="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400" b="1" i="0" u="none" strike="noStrike" kern="1200" cap="none" spc="0" baseline="0" dirty="0">
                <a:solidFill>
                  <a:srgbClr val="7F7F7F"/>
                </a:solidFill>
                <a:uFillTx/>
                <a:latin typeface="Calibri"/>
                <a:cs typeface="Arial"/>
              </a:rPr>
              <a:t>القواعد الأصولية</a:t>
            </a:r>
            <a:endParaRPr lang="en-US" sz="2400" b="1" i="0" u="none" strike="noStrike" kern="1200" cap="none" spc="0" baseline="0" dirty="0">
              <a:solidFill>
                <a:srgbClr val="7F7F7F"/>
              </a:solidFill>
              <a:uFillTx/>
              <a:latin typeface="Calibri"/>
            </a:endParaRPr>
          </a:p>
        </p:txBody>
      </p:sp>
    </p:spTree>
    <p:extLst>
      <p:ext uri="{BB962C8B-B14F-4D97-AF65-F5344CB8AC3E}">
        <p14:creationId xmlns:p14="http://schemas.microsoft.com/office/powerpoint/2010/main" val="18189828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1582341"/>
            <a:ext cx="8064896" cy="4031873"/>
          </a:xfrm>
          <a:prstGeom prst="rect">
            <a:avLst/>
          </a:prstGeom>
        </p:spPr>
        <p:txBody>
          <a:bodyPr wrap="square">
            <a:spAutoFit/>
          </a:bodyPr>
          <a:lstStyle/>
          <a:p>
            <a:r>
              <a:rPr lang="ar-IQ" sz="3200" b="1" dirty="0" smtClean="0"/>
              <a:t>فمن صفات القاعدة </a:t>
            </a:r>
            <a:r>
              <a:rPr lang="ar-IQ" sz="3200" dirty="0" smtClean="0"/>
              <a:t>أن تكون </a:t>
            </a:r>
            <a:r>
              <a:rPr lang="ar-IQ" sz="3200" dirty="0" smtClean="0">
                <a:solidFill>
                  <a:srgbClr val="0070C0"/>
                </a:solidFill>
              </a:rPr>
              <a:t>كلية جامعة </a:t>
            </a:r>
            <a:r>
              <a:rPr lang="ar-IQ" sz="3200" dirty="0" smtClean="0">
                <a:solidFill>
                  <a:srgbClr val="C00000"/>
                </a:solidFill>
              </a:rPr>
              <a:t>موجزة الألفاظ، </a:t>
            </a:r>
            <a:r>
              <a:rPr lang="ar-IQ" sz="3200" dirty="0" smtClean="0"/>
              <a:t>وأشير إلى أن علماء الأصول يُطلقون علم أصول الفقه على القواعد الأصولية نفسها، أو على معرفة تلك القواعد. </a:t>
            </a:r>
          </a:p>
          <a:p>
            <a:r>
              <a:rPr lang="ar-IQ" sz="3200" dirty="0" smtClean="0"/>
              <a:t>فمِمَّنْ أطلق علم أصول الفقه على ذات القواعد  </a:t>
            </a:r>
            <a:r>
              <a:rPr lang="ar-IQ" sz="3200" b="1" dirty="0" smtClean="0"/>
              <a:t>الإمام الرازي  </a:t>
            </a:r>
            <a:r>
              <a:rPr lang="ar-IQ" sz="3200" dirty="0" smtClean="0"/>
              <a:t>حيث قال : أصول الفقه : عبارة عن مجموع طرق الفقه على سبيل الإجمال، وكيفية الاستدلال بها، وكيفية حال المستدل. </a:t>
            </a:r>
          </a:p>
          <a:p>
            <a:r>
              <a:rPr lang="ar-IQ" sz="3200" b="1" dirty="0" smtClean="0"/>
              <a:t>والسبكي</a:t>
            </a:r>
            <a:r>
              <a:rPr lang="ar-IQ" sz="3200" dirty="0" smtClean="0"/>
              <a:t> في ( جمع الجوامع ) ، حيث قال : أصول الفقه: دلائل الفقه الإجمالية. قال البناني : أراد بالدلائل : القواعد .</a:t>
            </a:r>
            <a:endParaRPr lang="en-US" sz="3200" dirty="0"/>
          </a:p>
        </p:txBody>
      </p:sp>
      <p:sp>
        <p:nvSpPr>
          <p:cNvPr id="4" name="Rectangle 3"/>
          <p:cNvSpPr/>
          <p:nvPr/>
        </p:nvSpPr>
        <p:spPr>
          <a:xfrm>
            <a:off x="392584" y="6334780"/>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683568" y="404664"/>
            <a:ext cx="7848872" cy="728902"/>
          </a:xfrm>
          <a:prstGeom prst="rect">
            <a:avLst/>
          </a:prstGeom>
          <a:solidFill>
            <a:schemeClr val="bg1">
              <a:lumMod val="85000"/>
            </a:schemeClr>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3200" dirty="0">
                <a:solidFill>
                  <a:srgbClr val="616989"/>
                </a:solidFill>
                <a:effectLst/>
                <a:latin typeface="+mj-lt"/>
                <a:ea typeface="+mj-ea"/>
                <a:cs typeface="+mj-cs"/>
              </a:rPr>
              <a:t>الفرع الثاني: حكم بيع الكافر ما يُعلم أنه يَستعمله في المحرّم شرعًا</a:t>
            </a:r>
            <a:endParaRPr lang="en-US" sz="32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424090669"/>
              </p:ext>
            </p:extLst>
          </p:nvPr>
        </p:nvGraphicFramePr>
        <p:xfrm>
          <a:off x="251520" y="1196752"/>
          <a:ext cx="8640960" cy="5387266"/>
        </p:xfrm>
        <a:graphic>
          <a:graphicData uri="http://schemas.openxmlformats.org/drawingml/2006/table">
            <a:tbl>
              <a:tblPr firstRow="1" bandRow="1">
                <a:tableStyleId>{3B4B98B0-60AC-42C2-AFA5-B58CD77FA1E5}</a:tableStyleId>
              </a:tblPr>
              <a:tblGrid>
                <a:gridCol w="7632849">
                  <a:extLst>
                    <a:ext uri="{9D8B030D-6E8A-4147-A177-3AD203B41FA5}">
                      <a16:colId xmlns="" xmlns:a16="http://schemas.microsoft.com/office/drawing/2014/main" val="695988931"/>
                    </a:ext>
                  </a:extLst>
                </a:gridCol>
                <a:gridCol w="1008111">
                  <a:extLst>
                    <a:ext uri="{9D8B030D-6E8A-4147-A177-3AD203B41FA5}">
                      <a16:colId xmlns="" xmlns:a16="http://schemas.microsoft.com/office/drawing/2014/main" val="1574149790"/>
                    </a:ext>
                  </a:extLst>
                </a:gridCol>
              </a:tblGrid>
              <a:tr h="3314626">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600" b="1" kern="1200" dirty="0">
                          <a:solidFill>
                            <a:srgbClr val="000000"/>
                          </a:solidFill>
                          <a:effectLst/>
                          <a:latin typeface="Dubai Light" panose="020B0303030403030204" pitchFamily="34" charset="-78"/>
                          <a:ea typeface="+mn-ea"/>
                          <a:cs typeface="Dubai Light" panose="020B0303030403030204" pitchFamily="34" charset="-78"/>
                        </a:rPr>
                        <a:t>قال ابن حجر </a:t>
                      </a:r>
                      <a:r>
                        <a:rPr lang="ar-SA" sz="2600" b="1" kern="1200" dirty="0" err="1">
                          <a:solidFill>
                            <a:srgbClr val="000000"/>
                          </a:solidFill>
                          <a:effectLst/>
                          <a:latin typeface="Dubai Light" panose="020B0303030403030204" pitchFamily="34" charset="-78"/>
                          <a:ea typeface="+mn-ea"/>
                          <a:cs typeface="Dubai Light" panose="020B0303030403030204" pitchFamily="34" charset="-78"/>
                        </a:rPr>
                        <a:t>الهيتمي</a:t>
                      </a:r>
                      <a:r>
                        <a:rPr lang="ar-SA" sz="2600" b="1" kern="1200" dirty="0">
                          <a:solidFill>
                            <a:srgbClr val="000000"/>
                          </a:solidFill>
                          <a:effectLst/>
                          <a:latin typeface="Dubai Light" panose="020B0303030403030204" pitchFamily="34" charset="-78"/>
                          <a:ea typeface="+mn-ea"/>
                          <a:cs typeface="Dubai Light" panose="020B0303030403030204" pitchFamily="34" charset="-78"/>
                        </a:rPr>
                        <a:t>: «</a:t>
                      </a:r>
                      <a:r>
                        <a:rPr lang="ar-SA" sz="2600" b="1" kern="1200" dirty="0">
                          <a:solidFill>
                            <a:schemeClr val="tx1"/>
                          </a:solidFill>
                          <a:effectLst/>
                          <a:latin typeface="Dubai Light" panose="020B0303030403030204" pitchFamily="34" charset="-78"/>
                          <a:ea typeface="+mn-ea"/>
                          <a:cs typeface="Dubai Light" panose="020B0303030403030204" pitchFamily="34" charset="-78"/>
                        </a:rPr>
                        <a:t>وسُئل بما صُورته</a:t>
                      </a:r>
                      <a:r>
                        <a:rPr lang="ar-SA" sz="2600" b="1" kern="1200" dirty="0">
                          <a:solidFill>
                            <a:srgbClr val="000000"/>
                          </a:solidFill>
                          <a:effectLst/>
                          <a:latin typeface="Dubai Light" panose="020B0303030403030204" pitchFamily="34" charset="-78"/>
                          <a:ea typeface="+mn-ea"/>
                          <a:cs typeface="Dubai Light" panose="020B0303030403030204" pitchFamily="34" charset="-78"/>
                        </a:rPr>
                        <a:t>: ما الحكم في بيع نحو المسك لكافر يعلم منه أنه يشتريه ليطيِّب به صنمه، وبيعِ حيوان لحربيٍّ يعلم منه أنه يقتله بلا ذبح ليأكله؟</a:t>
                      </a:r>
                      <a:r>
                        <a:rPr lang="ar-SA" sz="2600" b="1" kern="1200" dirty="0">
                          <a:solidFill>
                            <a:schemeClr val="tx1"/>
                          </a:solidFill>
                          <a:effectLst/>
                          <a:latin typeface="Dubai Light" panose="020B0303030403030204" pitchFamily="34" charset="-78"/>
                          <a:ea typeface="+mn-ea"/>
                          <a:cs typeface="Dubai Light" panose="020B0303030403030204" pitchFamily="34" charset="-78"/>
                        </a:rPr>
                        <a:t> فأجاب بقوله: </a:t>
                      </a:r>
                      <a:r>
                        <a:rPr lang="ar-SA" sz="2600" b="1" kern="1200" dirty="0">
                          <a:solidFill>
                            <a:srgbClr val="000000"/>
                          </a:solidFill>
                          <a:effectLst/>
                          <a:latin typeface="Dubai Light" panose="020B0303030403030204" pitchFamily="34" charset="-78"/>
                          <a:ea typeface="+mn-ea"/>
                          <a:cs typeface="Dubai Light" panose="020B0303030403030204" pitchFamily="34" charset="-78"/>
                        </a:rPr>
                        <a:t>يحرم البيع في الصورتين، كما شمله قولهم:</a:t>
                      </a:r>
                      <a:r>
                        <a:rPr lang="ar-SA" sz="2600" b="1" kern="1200" dirty="0">
                          <a:solidFill>
                            <a:schemeClr val="tx1"/>
                          </a:solidFill>
                          <a:effectLst/>
                          <a:latin typeface="Dubai Light" panose="020B0303030403030204" pitchFamily="34" charset="-78"/>
                          <a:ea typeface="+mn-ea"/>
                          <a:cs typeface="Dubai Light" panose="020B0303030403030204" pitchFamily="34" charset="-78"/>
                        </a:rPr>
                        <a:t> كل ما يعلم البائع أن المشتري يعصي به، يحرم عليه بيعه له، وتطييب الصنم وقتل الحيوان المأكول بغير ذبح معصيتان عظيمتان</a:t>
                      </a:r>
                      <a:r>
                        <a:rPr lang="ar-SA" sz="2600" b="1" kern="1200" dirty="0">
                          <a:solidFill>
                            <a:srgbClr val="000000"/>
                          </a:solidFill>
                          <a:effectLst/>
                          <a:latin typeface="Dubai Light" panose="020B0303030403030204" pitchFamily="34" charset="-78"/>
                          <a:ea typeface="+mn-ea"/>
                          <a:cs typeface="Dubai Light" panose="020B0303030403030204" pitchFamily="34" charset="-78"/>
                        </a:rPr>
                        <a:t>، ولو بالنسبة إليهم؛ </a:t>
                      </a:r>
                      <a:r>
                        <a:rPr lang="ar-SA" sz="2600" b="1" u="sng" kern="1200" dirty="0">
                          <a:solidFill>
                            <a:srgbClr val="000000"/>
                          </a:solidFill>
                          <a:effectLst/>
                          <a:latin typeface="Dubai Light" panose="020B0303030403030204" pitchFamily="34" charset="-78"/>
                          <a:ea typeface="+mn-ea"/>
                          <a:cs typeface="Dubai Light" panose="020B0303030403030204" pitchFamily="34" charset="-78"/>
                        </a:rPr>
                        <a:t>لأن الأصح أن الكفار مخاطبون بفروع الشريعة كالمسلمين</a:t>
                      </a:r>
                      <a:r>
                        <a:rPr lang="ar-SA" sz="2600" b="1" kern="1200" dirty="0">
                          <a:solidFill>
                            <a:srgbClr val="000000"/>
                          </a:solidFill>
                          <a:effectLst/>
                          <a:latin typeface="Dubai Light" panose="020B0303030403030204" pitchFamily="34" charset="-78"/>
                          <a:ea typeface="+mn-ea"/>
                          <a:cs typeface="Dubai Light" panose="020B0303030403030204" pitchFamily="34" charset="-78"/>
                        </a:rPr>
                        <a:t>؛ فلا تجوز الإعانة عليهما ببيع ما يكون سببًا لفعلهما، والعلم هنا غلبة الظن، والله أعلم».</a:t>
                      </a:r>
                      <a:endParaRPr lang="en-US" sz="2600" b="1" kern="1200" dirty="0">
                        <a:solidFill>
                          <a:srgbClr val="000000"/>
                        </a:solidFill>
                        <a:effectLst/>
                        <a:latin typeface="Dubai Light" panose="020B0303030403030204" pitchFamily="34" charset="-78"/>
                        <a:ea typeface="+mn-ea"/>
                        <a:cs typeface="Dubai Light" panose="020B0303030403030204" pitchFamily="34" charset="-78"/>
                      </a:endParaRPr>
                    </a:p>
                  </a:txBody>
                  <a:tcPr marL="34290" marR="3429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600" b="0" kern="1200" dirty="0">
                        <a:solidFill>
                          <a:srgbClr val="B9B822"/>
                        </a:solidFill>
                        <a:effectLst/>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6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600" b="0" kern="1200" dirty="0">
                        <a:solidFill>
                          <a:srgbClr val="B9B822"/>
                        </a:solidFill>
                        <a:effectLst/>
                        <a:latin typeface="Dubai" panose="020B0503030403030204" pitchFamily="34" charset="-78"/>
                        <a:ea typeface="+mn-ea"/>
                        <a:cs typeface="Dubai" panose="020B0503030403030204" pitchFamily="34" charset="-78"/>
                      </a:endParaRPr>
                    </a:p>
                    <a:p>
                      <a:pPr algn="ctr"/>
                      <a:endParaRPr lang="en-US" sz="2600" b="0" kern="1200" dirty="0">
                        <a:solidFill>
                          <a:srgbClr val="000000"/>
                        </a:solidFill>
                        <a:effectLst>
                          <a:outerShdw blurRad="12700" dist="12700" dir="2700000" algn="tl">
                            <a:srgbClr val="000000">
                              <a:alpha val="43137"/>
                            </a:srgbClr>
                          </a:outerShdw>
                        </a:effectLst>
                        <a:latin typeface="+mn-lt"/>
                        <a:ea typeface="+mn-ea"/>
                        <a:cs typeface="+mn-cs"/>
                      </a:endParaRPr>
                    </a:p>
                  </a:txBody>
                  <a:tcPr marL="34290" marR="3429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554534">
                <a:tc>
                  <a:txBody>
                    <a:bodyPr/>
                    <a:lstStyle/>
                    <a:p>
                      <a:pPr marL="0" algn="just" defTabSz="914400" rtl="1" eaLnBrk="1" latinLnBrk="0" hangingPunct="1"/>
                      <a:endParaRPr lang="ar-SA" sz="2600" b="1" kern="1200" dirty="0">
                        <a:solidFill>
                          <a:srgbClr val="000000"/>
                        </a:solidFill>
                        <a:effectLst/>
                        <a:latin typeface="Dubai Light" panose="020B0303030403030204" pitchFamily="34" charset="-78"/>
                        <a:ea typeface="+mn-ea"/>
                        <a:cs typeface="Dubai Light" panose="020B0303030403030204" pitchFamily="34" charset="-78"/>
                      </a:endParaRPr>
                    </a:p>
                    <a:p>
                      <a:pPr marL="0" algn="just" defTabSz="914400" rtl="1" eaLnBrk="1" latinLnBrk="0" hangingPunct="1"/>
                      <a:r>
                        <a:rPr lang="ar-SA" sz="2600" b="1" kern="1200" dirty="0">
                          <a:solidFill>
                            <a:srgbClr val="000000"/>
                          </a:solidFill>
                          <a:effectLst/>
                          <a:latin typeface="Dubai Light" panose="020B0303030403030204" pitchFamily="34" charset="-78"/>
                          <a:ea typeface="+mn-ea"/>
                          <a:cs typeface="Dubai Light" panose="020B0303030403030204" pitchFamily="34" charset="-78"/>
                        </a:rPr>
                        <a:t>نص ابن حجر في جوابه على تحريم بيع الطيب والحيوان للكافر الذي يعلم منه أنه يستعمله في محرم، مع أن الأصل أنهم لا يُلزمون بترك تطييب أصنامهم، </a:t>
                      </a:r>
                      <a:r>
                        <a:rPr lang="ar-SA" sz="2600" b="1" kern="1200" dirty="0">
                          <a:solidFill>
                            <a:srgbClr val="C00000"/>
                          </a:solidFill>
                          <a:effectLst/>
                          <a:latin typeface="Dubai Light" panose="020B0303030403030204" pitchFamily="34" charset="-78"/>
                          <a:ea typeface="+mn-ea"/>
                          <a:cs typeface="Dubai Light" panose="020B0303030403030204" pitchFamily="34" charset="-78"/>
                        </a:rPr>
                        <a:t>ولكن للأصل المقرر عند الشافعية </a:t>
                      </a:r>
                      <a:r>
                        <a:rPr lang="ar-SA" sz="2600" b="1" kern="1200" dirty="0">
                          <a:solidFill>
                            <a:srgbClr val="000000"/>
                          </a:solidFill>
                          <a:effectLst/>
                          <a:latin typeface="Dubai Light" panose="020B0303030403030204" pitchFamily="34" charset="-78"/>
                          <a:ea typeface="+mn-ea"/>
                          <a:cs typeface="Dubai Light" panose="020B0303030403030204" pitchFamily="34" charset="-78"/>
                        </a:rPr>
                        <a:t>وغيرهم: أنهم مخاطبون بفروع الإسلام فيحرم عليهم ما يحرم على المسلمين.</a:t>
                      </a:r>
                      <a:endParaRPr lang="en-US" sz="2600" b="1" kern="1200" dirty="0">
                        <a:solidFill>
                          <a:srgbClr val="000000"/>
                        </a:solidFill>
                        <a:effectLst/>
                        <a:latin typeface="Dubai Light" panose="020B0303030403030204" pitchFamily="34" charset="-78"/>
                        <a:ea typeface="+mn-ea"/>
                        <a:cs typeface="Dubai Light" panose="020B0303030403030204" pitchFamily="34" charset="-78"/>
                      </a:endParaRPr>
                    </a:p>
                  </a:txBody>
                  <a:tcPr marL="34290" marR="3429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6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600" b="0" kern="1200" dirty="0">
                        <a:solidFill>
                          <a:srgbClr val="B9B822"/>
                        </a:solidFill>
                        <a:effectLst/>
                        <a:latin typeface="Dubai" panose="020B0503030403030204" pitchFamily="34" charset="-78"/>
                        <a:ea typeface="+mn-ea"/>
                        <a:cs typeface="Dubai" panose="020B0503030403030204" pitchFamily="34" charset="-78"/>
                      </a:endParaRPr>
                    </a:p>
                  </a:txBody>
                  <a:tcPr marL="34290" marR="3429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pic>
        <p:nvPicPr>
          <p:cNvPr id="12" name="Picture 3">
            <a:hlinkClick r:id="rId2" action="ppaction://hlinksldjump"/>
            <a:extLst>
              <a:ext uri="{FF2B5EF4-FFF2-40B4-BE49-F238E27FC236}">
                <a16:creationId xmlns="" xmlns:a16="http://schemas.microsoft.com/office/drawing/2014/main" id="{5255F02C-C778-4E21-B564-A518B12FF929}"/>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9878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556792"/>
            <a:ext cx="6660232" cy="1384995"/>
          </a:xfrm>
          <a:prstGeom prst="rect">
            <a:avLst/>
          </a:prstGeom>
        </p:spPr>
        <p:txBody>
          <a:bodyPr wrap="square">
            <a:spAutoFit/>
          </a:bodyPr>
          <a:lstStyle/>
          <a:p>
            <a:r>
              <a:rPr lang="ar-IQ" sz="2800" dirty="0" smtClean="0"/>
              <a:t>لفظة الكراهةِ تُطلقُ في القرآن والسنة ولسان السلف ويراد بها التحريم، وليس ما اصطلح عليه الأصوليون من أنه ما لا يُعاقب على فعله، أو ما نهي عنه لا على سبيل الجزم. </a:t>
            </a:r>
            <a:endParaRPr lang="en-US" sz="2800" dirty="0"/>
          </a:p>
        </p:txBody>
      </p:sp>
      <p:sp>
        <p:nvSpPr>
          <p:cNvPr id="3" name="Rectangle 2"/>
          <p:cNvSpPr/>
          <p:nvPr/>
        </p:nvSpPr>
        <p:spPr>
          <a:xfrm>
            <a:off x="1907704" y="836712"/>
            <a:ext cx="5328592" cy="523220"/>
          </a:xfrm>
          <a:prstGeom prst="rect">
            <a:avLst/>
          </a:prstGeom>
          <a:solidFill>
            <a:schemeClr val="bg1">
              <a:lumMod val="85000"/>
            </a:schemeClr>
          </a:solidFill>
        </p:spPr>
        <p:txBody>
          <a:bodyPr wrap="square">
            <a:spAutoFit/>
          </a:bodyPr>
          <a:lstStyle/>
          <a:p>
            <a:r>
              <a:rPr lang="ar-IQ" sz="2800" dirty="0" smtClean="0"/>
              <a:t>القاعدة : قد تطلق الكراهة، ويُراد بها التحريم</a:t>
            </a:r>
            <a:endParaRPr lang="en-US" sz="2800" dirty="0"/>
          </a:p>
        </p:txBody>
      </p:sp>
      <p:sp>
        <p:nvSpPr>
          <p:cNvPr id="4" name="Rectangle 3"/>
          <p:cNvSpPr/>
          <p:nvPr/>
        </p:nvSpPr>
        <p:spPr>
          <a:xfrm>
            <a:off x="395536" y="5085184"/>
            <a:ext cx="8496944" cy="1384995"/>
          </a:xfrm>
          <a:prstGeom prst="rect">
            <a:avLst/>
          </a:prstGeom>
        </p:spPr>
        <p:txBody>
          <a:bodyPr wrap="square">
            <a:spAutoFit/>
          </a:bodyPr>
          <a:lstStyle/>
          <a:p>
            <a:r>
              <a:rPr lang="ar-IQ" sz="2800" dirty="0" smtClean="0"/>
              <a:t>فقوله تعالى: ﴿ كُلُّ ذَلِكَ كَانَ سَيْتُهُ عِندَ رَبِّكَ مَكْرُوهَا) ورد بعد ذكره تعالى للمحرمات بل للكبائر الموبقات وكذلك الآية الأخرى فيها ذكر الكراهة مع الكفر والمحرمات من الفسوق والعصيان. </a:t>
            </a:r>
            <a:endParaRPr lang="en-US" sz="2800" dirty="0"/>
          </a:p>
        </p:txBody>
      </p:sp>
      <p:sp>
        <p:nvSpPr>
          <p:cNvPr id="5" name="Rectangle 4"/>
          <p:cNvSpPr/>
          <p:nvPr/>
        </p:nvSpPr>
        <p:spPr>
          <a:xfrm>
            <a:off x="683568" y="3861048"/>
            <a:ext cx="8136904" cy="954107"/>
          </a:xfrm>
          <a:prstGeom prst="rect">
            <a:avLst/>
          </a:prstGeom>
        </p:spPr>
        <p:txBody>
          <a:bodyPr wrap="square">
            <a:spAutoFit/>
          </a:bodyPr>
          <a:lstStyle/>
          <a:p>
            <a:r>
              <a:rPr lang="ar-IQ" sz="2800" dirty="0" smtClean="0"/>
              <a:t>قوله تعالى: ﴿ كُلُّ ذَٰلِكَ كَانَ سَيِّئُهُۥ عِندَ رَبِّكَ مَكۡرُوهٗا ﴾</a:t>
            </a:r>
          </a:p>
          <a:p>
            <a:r>
              <a:rPr lang="ar-IQ" sz="2800" dirty="0" smtClean="0"/>
              <a:t>قوله تعالى:﴿وَكَرَهُ إِلَيْكُمُ الكُفْرَ وَالْفُسُوقَ وَالْعِصْيَانُ أُوْلَيْكَ هُمُ الرَّشِدُونَ)</a:t>
            </a:r>
            <a:endParaRPr lang="en-US" sz="2800" dirty="0"/>
          </a:p>
        </p:txBody>
      </p:sp>
      <p:sp>
        <p:nvSpPr>
          <p:cNvPr id="6" name="Rectangle 5"/>
          <p:cNvSpPr/>
          <p:nvPr/>
        </p:nvSpPr>
        <p:spPr>
          <a:xfrm>
            <a:off x="7056569" y="1556792"/>
            <a:ext cx="2087431" cy="646331"/>
          </a:xfrm>
          <a:prstGeom prst="rect">
            <a:avLst/>
          </a:prstGeom>
          <a:solidFill>
            <a:schemeClr val="bg1">
              <a:lumMod val="85000"/>
            </a:schemeClr>
          </a:solidFill>
        </p:spPr>
        <p:txBody>
          <a:bodyPr wrap="none" lIns="91440" tIns="45720" rIns="91440" bIns="45720">
            <a:spAutoFit/>
          </a:bodyPr>
          <a:lstStyle/>
          <a:p>
            <a:pPr algn="ctr"/>
            <a:r>
              <a:rPr lang="ar-IQ"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معنى القاعدة</a:t>
            </a:r>
            <a:endParaRPr lang="en-US"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6732240" y="3140968"/>
            <a:ext cx="1947969" cy="646331"/>
          </a:xfrm>
          <a:prstGeom prst="rect">
            <a:avLst/>
          </a:prstGeom>
          <a:noFill/>
        </p:spPr>
        <p:txBody>
          <a:bodyPr wrap="none" lIns="91440" tIns="45720" rIns="91440" bIns="45720">
            <a:spAutoFit/>
          </a:bodyPr>
          <a:lstStyle/>
          <a:p>
            <a:pPr algn="ctr"/>
            <a:r>
              <a:rPr lang="ar-IQ"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دليل القاعدة</a:t>
            </a:r>
            <a:endParaRPr lang="en-US"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772816"/>
            <a:ext cx="8640960" cy="3539430"/>
          </a:xfrm>
          <a:prstGeom prst="rect">
            <a:avLst/>
          </a:prstGeom>
        </p:spPr>
        <p:txBody>
          <a:bodyPr wrap="square">
            <a:spAutoFit/>
          </a:bodyPr>
          <a:lstStyle/>
          <a:p>
            <a:r>
              <a:rPr lang="ar-IQ" sz="2800" dirty="0" smtClean="0"/>
              <a:t>وقد كان ذلك دارجاً على ألسنة الأئمة، ومن ذلك:قول الإمام أبي حنيفة: يكره الشراب في آنية الذهب والفضة للرجال والنساء»، ومراده التحريم.</a:t>
            </a:r>
          </a:p>
          <a:p>
            <a:endParaRPr lang="ar-IQ" sz="2800" dirty="0" smtClean="0"/>
          </a:p>
          <a:p>
            <a:r>
              <a:rPr lang="ar-IQ" sz="2800" dirty="0" smtClean="0"/>
              <a:t>وعن الإمام مالك كراهة الشطرنج، وحملها كثير من أصحابه على التحريم.</a:t>
            </a:r>
          </a:p>
          <a:p>
            <a:endParaRPr lang="ar-IQ" sz="2800" dirty="0" smtClean="0"/>
          </a:p>
          <a:p>
            <a:r>
              <a:rPr lang="ar-IQ" sz="2800" dirty="0" smtClean="0"/>
              <a:t>وكره الإمام الشافعي أن يتزوج الرجل ابنته من الزنا، وهو محرم قطعا). </a:t>
            </a:r>
          </a:p>
          <a:p>
            <a:endParaRPr lang="ar-IQ" sz="2800" dirty="0" smtClean="0"/>
          </a:p>
          <a:p>
            <a:r>
              <a:rPr lang="ar-IQ" sz="2800" dirty="0" smtClean="0"/>
              <a:t>وقال الإمام أحمد: «أكره المتعة، والصلاة في المقابر»، ومذهبه التحريم </a:t>
            </a:r>
            <a:endParaRPr lang="en-US"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93EFC2DC-CB21-43EB-99F2-EA7ECCEFEC72}"/>
              </a:ext>
            </a:extLst>
          </p:cNvPr>
          <p:cNvSpPr>
            <a:spLocks noGrp="1"/>
          </p:cNvSpPr>
          <p:nvPr>
            <p:ph type="title"/>
          </p:nvPr>
        </p:nvSpPr>
        <p:spPr>
          <a:xfrm>
            <a:off x="971600" y="764704"/>
            <a:ext cx="7344816" cy="576064"/>
          </a:xfrm>
          <a:solidFill>
            <a:srgbClr val="E2EDF2"/>
          </a:solidFill>
        </p:spPr>
        <p:txBody>
          <a:bodyPr>
            <a:normAutofit/>
          </a:bodyPr>
          <a:lstStyle/>
          <a:p>
            <a:pPr algn="r" rtl="1"/>
            <a:r>
              <a:rPr lang="ar-SA" sz="2800" dirty="0">
                <a:latin typeface="Dubai" panose="020B0503030403030204" pitchFamily="34" charset="-78"/>
                <a:cs typeface="Dubai" panose="020B0503030403030204" pitchFamily="34" charset="-78"/>
              </a:rPr>
              <a:t>الموضوع الثاني: التخريج على الأصول المتعلقة </a:t>
            </a:r>
            <a:r>
              <a:rPr lang="ar-SA" sz="2800" dirty="0" smtClean="0">
                <a:latin typeface="Dubai" panose="020B0503030403030204" pitchFamily="34" charset="-78"/>
                <a:cs typeface="Dubai" panose="020B0503030403030204" pitchFamily="34" charset="-78"/>
              </a:rPr>
              <a:t>بالحكم </a:t>
            </a:r>
            <a:r>
              <a:rPr lang="ar-SA" sz="2800" dirty="0">
                <a:latin typeface="Dubai" panose="020B0503030403030204" pitchFamily="34" charset="-78"/>
                <a:cs typeface="Dubai" panose="020B0503030403030204" pitchFamily="34" charset="-78"/>
              </a:rPr>
              <a:t>الوضعي</a:t>
            </a:r>
            <a:endParaRPr lang="en-US" sz="2800" dirty="0">
              <a:latin typeface="Dubai" panose="020B0503030403030204" pitchFamily="34" charset="-78"/>
              <a:cs typeface="Dubai" panose="020B0503030403030204" pitchFamily="34" charset="-78"/>
            </a:endParaRPr>
          </a:p>
        </p:txBody>
      </p:sp>
      <p:graphicFrame>
        <p:nvGraphicFramePr>
          <p:cNvPr id="6" name="عنصر نائب للمحتوى 5">
            <a:extLst>
              <a:ext uri="{FF2B5EF4-FFF2-40B4-BE49-F238E27FC236}">
                <a16:creationId xmlns="" xmlns:a16="http://schemas.microsoft.com/office/drawing/2014/main" id="{6EDD7F76-B863-4CBA-8F73-445F0EC92119}"/>
              </a:ext>
            </a:extLst>
          </p:cNvPr>
          <p:cNvGraphicFramePr>
            <a:graphicFrameLocks noGrp="1"/>
          </p:cNvGraphicFramePr>
          <p:nvPr>
            <p:ph idx="1"/>
            <p:extLst>
              <p:ext uri="{D42A27DB-BD31-4B8C-83A1-F6EECF244321}">
                <p14:modId xmlns:p14="http://schemas.microsoft.com/office/powerpoint/2010/main" val="1348318493"/>
              </p:ext>
            </p:extLst>
          </p:nvPr>
        </p:nvGraphicFramePr>
        <p:xfrm>
          <a:off x="628650" y="1929606"/>
          <a:ext cx="7886700" cy="4538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0" y="6396335"/>
            <a:ext cx="1864613" cy="461665"/>
          </a:xfrm>
          <a:prstGeom prst="rect">
            <a:avLst/>
          </a:prstGeom>
          <a:noFill/>
        </p:spPr>
        <p:txBody>
          <a:bodyPr wrap="none" lIns="91440" tIns="45720" rIns="91440" bIns="45720">
            <a:spAutoFit/>
          </a:bodyPr>
          <a:lstStyle/>
          <a:p>
            <a:r>
              <a:rPr lang="ar-IQ" sz="24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80998483"/>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787BE167-74C8-4066-B291-92E3C96724EC}"/>
              </a:ext>
            </a:extLst>
          </p:cNvPr>
          <p:cNvSpPr>
            <a:spLocks noGrp="1"/>
          </p:cNvSpPr>
          <p:nvPr>
            <p:ph type="title"/>
          </p:nvPr>
        </p:nvSpPr>
        <p:spPr>
          <a:xfrm>
            <a:off x="1475656" y="1772816"/>
            <a:ext cx="6336704" cy="1448927"/>
          </a:xfrm>
          <a:solidFill>
            <a:srgbClr val="E2EDF2"/>
          </a:solidFill>
        </p:spPr>
        <p:txBody>
          <a:bodyPr>
            <a:normAutofit/>
          </a:bodyPr>
          <a:lstStyle/>
          <a:p>
            <a:pPr algn="r" rtl="1">
              <a:lnSpc>
                <a:spcPct val="100000"/>
              </a:lnSpc>
            </a:pPr>
            <a:r>
              <a:rPr lang="ar-SA" sz="4000" dirty="0">
                <a:solidFill>
                  <a:srgbClr val="616989"/>
                </a:solidFill>
              </a:rPr>
              <a:t>القاعدة الأولى: تخريج بعض الفروع على قاعدة:</a:t>
            </a:r>
            <a:br>
              <a:rPr lang="ar-SA" sz="4000" dirty="0">
                <a:solidFill>
                  <a:srgbClr val="616989"/>
                </a:solidFill>
              </a:rPr>
            </a:br>
            <a:r>
              <a:rPr lang="ar-SA" sz="4000" dirty="0">
                <a:solidFill>
                  <a:srgbClr val="616989"/>
                </a:solidFill>
              </a:rPr>
              <a:t>(إذا انتفى الشرط انتفى المشروط)</a:t>
            </a:r>
            <a:endParaRPr lang="en-US" sz="4000" dirty="0">
              <a:solidFill>
                <a:srgbClr val="616989"/>
              </a:solidFill>
            </a:endParaRPr>
          </a:p>
        </p:txBody>
      </p:sp>
      <p:pic>
        <p:nvPicPr>
          <p:cNvPr id="9" name="Picture 3">
            <a:hlinkClick r:id="rId2" action="ppaction://hlinksldjump"/>
            <a:extLst>
              <a:ext uri="{FF2B5EF4-FFF2-40B4-BE49-F238E27FC236}">
                <a16:creationId xmlns="" xmlns:a16="http://schemas.microsoft.com/office/drawing/2014/main" id="{F2F49825-D7C5-4960-94A9-7A427F556505}"/>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6396335"/>
            <a:ext cx="1864613" cy="461665"/>
          </a:xfrm>
          <a:prstGeom prst="rect">
            <a:avLst/>
          </a:prstGeom>
          <a:noFill/>
        </p:spPr>
        <p:txBody>
          <a:bodyPr wrap="none" lIns="91440" tIns="45720" rIns="91440" bIns="45720">
            <a:spAutoFit/>
          </a:bodyPr>
          <a:lstStyle/>
          <a:p>
            <a:pPr algn="ctr"/>
            <a:r>
              <a:rPr lang="ar-IQ" sz="24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920894394"/>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4110EE41-E4A0-49CF-8DE9-38FE1FD1ED66}"/>
              </a:ext>
            </a:extLst>
          </p:cNvPr>
          <p:cNvSpPr>
            <a:spLocks noGrp="1"/>
          </p:cNvSpPr>
          <p:nvPr>
            <p:ph type="title"/>
          </p:nvPr>
        </p:nvSpPr>
        <p:spPr>
          <a:xfrm>
            <a:off x="1547664" y="620688"/>
            <a:ext cx="5616624" cy="708688"/>
          </a:xfrm>
          <a:solidFill>
            <a:srgbClr val="E2EDF2"/>
          </a:solidFill>
        </p:spPr>
        <p:txBody>
          <a:bodyPr/>
          <a:lstStyle/>
          <a:p>
            <a:r>
              <a:rPr lang="ar-SA" sz="3600" dirty="0">
                <a:latin typeface="Dubai" panose="020B0503030403030204" pitchFamily="34" charset="-78"/>
                <a:cs typeface="Dubai" panose="020B0503030403030204" pitchFamily="34" charset="-78"/>
              </a:rPr>
              <a:t>الجانب الأول: تحرير القاعدة الأصولية</a:t>
            </a:r>
            <a:endParaRPr lang="en-US" sz="3600" dirty="0">
              <a:latin typeface="Dubai" panose="020B0503030403030204" pitchFamily="34" charset="-78"/>
              <a:cs typeface="Dubai" panose="020B0503030403030204" pitchFamily="34" charset="-78"/>
            </a:endParaRPr>
          </a:p>
        </p:txBody>
      </p:sp>
      <p:sp>
        <p:nvSpPr>
          <p:cNvPr id="9" name="مستطيل: زوايا مستديرة 8">
            <a:extLst>
              <a:ext uri="{FF2B5EF4-FFF2-40B4-BE49-F238E27FC236}">
                <a16:creationId xmlns="" xmlns:a16="http://schemas.microsoft.com/office/drawing/2014/main" id="{242B62A4-F8B0-46DA-88C3-CA2B0FE0842C}"/>
              </a:ext>
            </a:extLst>
          </p:cNvPr>
          <p:cNvSpPr/>
          <p:nvPr/>
        </p:nvSpPr>
        <p:spPr>
          <a:xfrm>
            <a:off x="377814" y="1755033"/>
            <a:ext cx="6140980" cy="811690"/>
          </a:xfrm>
          <a:prstGeom prst="roundRect">
            <a:avLst>
              <a:gd name="adj" fmla="val 0"/>
            </a:avLst>
          </a:prstGeom>
          <a:solidFill>
            <a:schemeClr val="accent1">
              <a:lumMod val="20000"/>
              <a:lumOff val="8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0" tIns="182448" rIns="0" bIns="182449" numCol="1" spcCol="1270" anchor="ctr" anchorCtr="0">
            <a:noAutofit/>
          </a:bodyPr>
          <a:lstStyle/>
          <a:p>
            <a:pPr marL="285750" lvl="1" indent="-285750" algn="r" defTabSz="1422400">
              <a:lnSpc>
                <a:spcPct val="90000"/>
              </a:lnSpc>
              <a:spcBef>
                <a:spcPct val="0"/>
              </a:spcBef>
              <a:spcAft>
                <a:spcPct val="15000"/>
              </a:spcAft>
              <a:buFontTx/>
              <a:buNone/>
            </a:pPr>
            <a:r>
              <a:rPr lang="ar-SA" sz="26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   وهو ما يلزم من عدمه العدم، ولا يلزم من وجوده وجودٌ ولا عدمٌ لذاته، وكان خارجًا عن الماهية.</a:t>
            </a:r>
            <a:endParaRPr lang="en-US" sz="26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p:txBody>
      </p:sp>
      <p:sp>
        <p:nvSpPr>
          <p:cNvPr id="11" name="شكل حر: شكل 10">
            <a:extLst>
              <a:ext uri="{FF2B5EF4-FFF2-40B4-BE49-F238E27FC236}">
                <a16:creationId xmlns="" xmlns:a16="http://schemas.microsoft.com/office/drawing/2014/main" id="{3DACB05A-D045-418A-9CB9-11C77F4DCD1C}"/>
              </a:ext>
            </a:extLst>
          </p:cNvPr>
          <p:cNvSpPr/>
          <p:nvPr/>
        </p:nvSpPr>
        <p:spPr>
          <a:xfrm>
            <a:off x="6413825" y="1628800"/>
            <a:ext cx="2400148" cy="1000332"/>
          </a:xfrm>
          <a:custGeom>
            <a:avLst/>
            <a:gdLst>
              <a:gd name="connsiteX0" fmla="*/ 0 w 2064556"/>
              <a:gd name="connsiteY0" fmla="*/ 244588 h 1467501"/>
              <a:gd name="connsiteX1" fmla="*/ 244588 w 2064556"/>
              <a:gd name="connsiteY1" fmla="*/ 0 h 1467501"/>
              <a:gd name="connsiteX2" fmla="*/ 1819968 w 2064556"/>
              <a:gd name="connsiteY2" fmla="*/ 0 h 1467501"/>
              <a:gd name="connsiteX3" fmla="*/ 2064556 w 2064556"/>
              <a:gd name="connsiteY3" fmla="*/ 244588 h 1467501"/>
              <a:gd name="connsiteX4" fmla="*/ 2064556 w 2064556"/>
              <a:gd name="connsiteY4" fmla="*/ 1222913 h 1467501"/>
              <a:gd name="connsiteX5" fmla="*/ 1819968 w 2064556"/>
              <a:gd name="connsiteY5" fmla="*/ 1467501 h 1467501"/>
              <a:gd name="connsiteX6" fmla="*/ 244588 w 2064556"/>
              <a:gd name="connsiteY6" fmla="*/ 1467501 h 1467501"/>
              <a:gd name="connsiteX7" fmla="*/ 0 w 2064556"/>
              <a:gd name="connsiteY7" fmla="*/ 1222913 h 1467501"/>
              <a:gd name="connsiteX8" fmla="*/ 0 w 2064556"/>
              <a:gd name="connsiteY8" fmla="*/ 244588 h 14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56" h="1467501">
                <a:moveTo>
                  <a:pt x="0" y="244588"/>
                </a:moveTo>
                <a:cubicBezTo>
                  <a:pt x="0" y="109506"/>
                  <a:pt x="109506" y="0"/>
                  <a:pt x="244588" y="0"/>
                </a:cubicBezTo>
                <a:lnTo>
                  <a:pt x="1819968" y="0"/>
                </a:lnTo>
                <a:cubicBezTo>
                  <a:pt x="1955050" y="0"/>
                  <a:pt x="2064556" y="109506"/>
                  <a:pt x="2064556" y="244588"/>
                </a:cubicBezTo>
                <a:lnTo>
                  <a:pt x="2064556" y="1222913"/>
                </a:lnTo>
                <a:cubicBezTo>
                  <a:pt x="2064556" y="1357995"/>
                  <a:pt x="1955050" y="1467501"/>
                  <a:pt x="1819968" y="1467501"/>
                </a:cubicBezTo>
                <a:lnTo>
                  <a:pt x="244588" y="1467501"/>
                </a:lnTo>
                <a:cubicBezTo>
                  <a:pt x="109506" y="1467501"/>
                  <a:pt x="0" y="1357995"/>
                  <a:pt x="0" y="1222913"/>
                </a:cubicBezTo>
                <a:lnTo>
                  <a:pt x="0" y="244588"/>
                </a:lnTo>
                <a:close/>
              </a:path>
            </a:pathLst>
          </a:custGeom>
        </p:spPr>
        <p:style>
          <a:lnRef idx="2">
            <a:schemeClr val="dk1">
              <a:shade val="50000"/>
            </a:schemeClr>
          </a:lnRef>
          <a:fillRef idx="1">
            <a:schemeClr val="dk1"/>
          </a:fillRef>
          <a:effectRef idx="0">
            <a:schemeClr val="dk1"/>
          </a:effectRef>
          <a:fontRef idx="minor">
            <a:schemeClr val="lt1"/>
          </a:fontRef>
        </p:style>
        <p:txBody>
          <a:bodyPr spcFirstLastPara="0" vert="horz" wrap="square" lIns="197367" tIns="134502" rIns="197367" bIns="134502" numCol="1" spcCol="1270" anchor="ctr" anchorCtr="0">
            <a:noAutofit/>
          </a:bodyPr>
          <a:lstStyle/>
          <a:p>
            <a:pPr marL="0" lvl="0" indent="0" algn="ctr" defTabSz="1466850">
              <a:lnSpc>
                <a:spcPct val="90000"/>
              </a:lnSpc>
              <a:spcBef>
                <a:spcPct val="0"/>
              </a:spcBef>
              <a:spcAft>
                <a:spcPct val="35000"/>
              </a:spcAft>
              <a:buNone/>
            </a:pPr>
            <a:r>
              <a:rPr lang="ar-SA" sz="2400" b="1" kern="1200" dirty="0">
                <a:latin typeface="Dubai" panose="020B0503030403030204" pitchFamily="34" charset="-78"/>
                <a:cs typeface="Dubai" panose="020B0503030403030204" pitchFamily="34" charset="-78"/>
              </a:rPr>
              <a:t>هذه القاعدة مأخوذة من تعريف الأصوليين للشرط</a:t>
            </a:r>
            <a:endParaRPr lang="en-US" sz="2400" b="1" kern="1200" dirty="0">
              <a:latin typeface="Dubai" panose="020B0503030403030204" pitchFamily="34" charset="-78"/>
              <a:cs typeface="Dubai" panose="020B0503030403030204" pitchFamily="34" charset="-78"/>
            </a:endParaRPr>
          </a:p>
        </p:txBody>
      </p:sp>
      <p:pic>
        <p:nvPicPr>
          <p:cNvPr id="24" name="Picture 3">
            <a:hlinkClick r:id="rId2" action="ppaction://hlinksldjump"/>
            <a:extLst>
              <a:ext uri="{FF2B5EF4-FFF2-40B4-BE49-F238E27FC236}">
                <a16:creationId xmlns="" xmlns:a16="http://schemas.microsoft.com/office/drawing/2014/main" id="{F981BAB4-B903-4814-9335-6C69884F134F}"/>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7" name="شكل حر: شكل 6">
            <a:extLst>
              <a:ext uri="{FF2B5EF4-FFF2-40B4-BE49-F238E27FC236}">
                <a16:creationId xmlns="" xmlns:a16="http://schemas.microsoft.com/office/drawing/2014/main" id="{857CEDA9-70A4-4DA8-803B-310313BDC2F9}"/>
              </a:ext>
            </a:extLst>
          </p:cNvPr>
          <p:cNvSpPr/>
          <p:nvPr/>
        </p:nvSpPr>
        <p:spPr>
          <a:xfrm>
            <a:off x="8166379" y="4853168"/>
            <a:ext cx="68580" cy="360715"/>
          </a:xfrm>
          <a:custGeom>
            <a:avLst/>
            <a:gdLst/>
            <a:ahLst/>
            <a:cxnLst/>
            <a:rect l="0" t="0" r="0" b="0"/>
            <a:pathLst>
              <a:path>
                <a:moveTo>
                  <a:pt x="45720" y="0"/>
                </a:moveTo>
                <a:lnTo>
                  <a:pt x="45720" y="36071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 name="شكل حر: شكل 7">
            <a:extLst>
              <a:ext uri="{FF2B5EF4-FFF2-40B4-BE49-F238E27FC236}">
                <a16:creationId xmlns="" xmlns:a16="http://schemas.microsoft.com/office/drawing/2014/main" id="{2183B2E6-0AEA-4DC8-83B2-101EDE57CD27}"/>
              </a:ext>
            </a:extLst>
          </p:cNvPr>
          <p:cNvSpPr/>
          <p:nvPr/>
        </p:nvSpPr>
        <p:spPr>
          <a:xfrm>
            <a:off x="6641863" y="3633606"/>
            <a:ext cx="1558806" cy="360715"/>
          </a:xfrm>
          <a:custGeom>
            <a:avLst/>
            <a:gdLst/>
            <a:ahLst/>
            <a:cxnLst/>
            <a:rect l="0" t="0" r="0" b="0"/>
            <a:pathLst>
              <a:path>
                <a:moveTo>
                  <a:pt x="0" y="0"/>
                </a:moveTo>
                <a:lnTo>
                  <a:pt x="0" y="180357"/>
                </a:lnTo>
                <a:lnTo>
                  <a:pt x="2078408" y="180357"/>
                </a:lnTo>
                <a:lnTo>
                  <a:pt x="2078408" y="36071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شكل حر: شكل 11">
            <a:extLst>
              <a:ext uri="{FF2B5EF4-FFF2-40B4-BE49-F238E27FC236}">
                <a16:creationId xmlns="" xmlns:a16="http://schemas.microsoft.com/office/drawing/2014/main" id="{BD037520-0ADD-4ACC-A378-4246FC97081E}"/>
              </a:ext>
            </a:extLst>
          </p:cNvPr>
          <p:cNvSpPr/>
          <p:nvPr/>
        </p:nvSpPr>
        <p:spPr>
          <a:xfrm>
            <a:off x="6607572" y="4853168"/>
            <a:ext cx="68580" cy="360715"/>
          </a:xfrm>
          <a:custGeom>
            <a:avLst/>
            <a:gdLst/>
            <a:ahLst/>
            <a:cxnLst/>
            <a:rect l="0" t="0" r="0" b="0"/>
            <a:pathLst>
              <a:path>
                <a:moveTo>
                  <a:pt x="45720" y="0"/>
                </a:moveTo>
                <a:lnTo>
                  <a:pt x="45720" y="36071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شكل حر: شكل 12">
            <a:extLst>
              <a:ext uri="{FF2B5EF4-FFF2-40B4-BE49-F238E27FC236}">
                <a16:creationId xmlns="" xmlns:a16="http://schemas.microsoft.com/office/drawing/2014/main" id="{28B0522C-8631-4415-8A81-690E4978685C}"/>
              </a:ext>
            </a:extLst>
          </p:cNvPr>
          <p:cNvSpPr/>
          <p:nvPr/>
        </p:nvSpPr>
        <p:spPr>
          <a:xfrm>
            <a:off x="6607572" y="3633606"/>
            <a:ext cx="68580" cy="360715"/>
          </a:xfrm>
          <a:custGeom>
            <a:avLst/>
            <a:gdLst/>
            <a:ahLst/>
            <a:cxnLst/>
            <a:rect l="0" t="0" r="0" b="0"/>
            <a:pathLst>
              <a:path>
                <a:moveTo>
                  <a:pt x="45720" y="0"/>
                </a:moveTo>
                <a:lnTo>
                  <a:pt x="45720" y="36071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شكل حر: شكل 13">
            <a:extLst>
              <a:ext uri="{FF2B5EF4-FFF2-40B4-BE49-F238E27FC236}">
                <a16:creationId xmlns="" xmlns:a16="http://schemas.microsoft.com/office/drawing/2014/main" id="{4A3E274E-2C06-47FC-8214-11A0E8D661B8}"/>
              </a:ext>
            </a:extLst>
          </p:cNvPr>
          <p:cNvSpPr/>
          <p:nvPr/>
        </p:nvSpPr>
        <p:spPr>
          <a:xfrm>
            <a:off x="5048766" y="4853168"/>
            <a:ext cx="68580" cy="360715"/>
          </a:xfrm>
          <a:custGeom>
            <a:avLst/>
            <a:gdLst/>
            <a:ahLst/>
            <a:cxnLst/>
            <a:rect l="0" t="0" r="0" b="0"/>
            <a:pathLst>
              <a:path>
                <a:moveTo>
                  <a:pt x="45720" y="0"/>
                </a:moveTo>
                <a:lnTo>
                  <a:pt x="45720" y="36071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شكل حر: شكل 14">
            <a:extLst>
              <a:ext uri="{FF2B5EF4-FFF2-40B4-BE49-F238E27FC236}">
                <a16:creationId xmlns="" xmlns:a16="http://schemas.microsoft.com/office/drawing/2014/main" id="{E051D36A-AF5E-4220-999E-F018D503DE9B}"/>
              </a:ext>
            </a:extLst>
          </p:cNvPr>
          <p:cNvSpPr/>
          <p:nvPr/>
        </p:nvSpPr>
        <p:spPr>
          <a:xfrm>
            <a:off x="5083056" y="3633606"/>
            <a:ext cx="1558806" cy="360715"/>
          </a:xfrm>
          <a:custGeom>
            <a:avLst/>
            <a:gdLst/>
            <a:ahLst/>
            <a:cxnLst/>
            <a:rect l="0" t="0" r="0" b="0"/>
            <a:pathLst>
              <a:path>
                <a:moveTo>
                  <a:pt x="2078408" y="0"/>
                </a:moveTo>
                <a:lnTo>
                  <a:pt x="2078408" y="180357"/>
                </a:lnTo>
                <a:lnTo>
                  <a:pt x="0" y="180357"/>
                </a:lnTo>
                <a:lnTo>
                  <a:pt x="0" y="36071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شكل حر: شكل 15">
            <a:extLst>
              <a:ext uri="{FF2B5EF4-FFF2-40B4-BE49-F238E27FC236}">
                <a16:creationId xmlns="" xmlns:a16="http://schemas.microsoft.com/office/drawing/2014/main" id="{9B0DCF8A-A12E-4470-9552-48A75258CB98}"/>
              </a:ext>
            </a:extLst>
          </p:cNvPr>
          <p:cNvSpPr/>
          <p:nvPr/>
        </p:nvSpPr>
        <p:spPr>
          <a:xfrm>
            <a:off x="5868144" y="2774759"/>
            <a:ext cx="1417854" cy="858846"/>
          </a:xfrm>
          <a:custGeom>
            <a:avLst/>
            <a:gdLst>
              <a:gd name="connsiteX0" fmla="*/ 0 w 1717693"/>
              <a:gd name="connsiteY0" fmla="*/ 0 h 858846"/>
              <a:gd name="connsiteX1" fmla="*/ 1717693 w 1717693"/>
              <a:gd name="connsiteY1" fmla="*/ 0 h 858846"/>
              <a:gd name="connsiteX2" fmla="*/ 1717693 w 1717693"/>
              <a:gd name="connsiteY2" fmla="*/ 858846 h 858846"/>
              <a:gd name="connsiteX3" fmla="*/ 0 w 1717693"/>
              <a:gd name="connsiteY3" fmla="*/ 858846 h 858846"/>
              <a:gd name="connsiteX4" fmla="*/ 0 w 1717693"/>
              <a:gd name="connsiteY4" fmla="*/ 0 h 858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7693" h="858846">
                <a:moveTo>
                  <a:pt x="0" y="0"/>
                </a:moveTo>
                <a:lnTo>
                  <a:pt x="1717693" y="0"/>
                </a:lnTo>
                <a:lnTo>
                  <a:pt x="1717693" y="858846"/>
                </a:lnTo>
                <a:lnTo>
                  <a:pt x="0" y="858846"/>
                </a:lnTo>
                <a:lnTo>
                  <a:pt x="0" y="0"/>
                </a:lnTo>
                <a:close/>
              </a:path>
            </a:pathLst>
          </a:custGeom>
          <a:solidFill>
            <a:schemeClr val="accent1">
              <a:lumMod val="40000"/>
              <a:lumOff val="60000"/>
            </a:schemeClr>
          </a:solidFill>
          <a:ln>
            <a:solidFill>
              <a:schemeClr val="accent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1254" tIns="61254" rIns="61254" bIns="61254" numCol="1" spcCol="1270" anchor="ctr" anchorCtr="0">
            <a:noAutofit/>
          </a:bodyPr>
          <a:lstStyle/>
          <a:p>
            <a:pPr marL="0" lvl="0" indent="0" algn="ctr" defTabSz="1244600" rtl="1" eaLnBrk="1" latinLnBrk="0" hangingPunct="1">
              <a:lnSpc>
                <a:spcPct val="90000"/>
              </a:lnSpc>
              <a:spcBef>
                <a:spcPct val="0"/>
              </a:spcBef>
              <a:spcAft>
                <a:spcPct val="35000"/>
              </a:spcAft>
              <a:buNone/>
            </a:pPr>
            <a:r>
              <a:rPr lang="ar-SA" sz="2400" b="1" kern="1200" dirty="0">
                <a:solidFill>
                  <a:srgbClr val="000000"/>
                </a:solidFill>
                <a:latin typeface="Dubai" panose="020B0503030403030204" pitchFamily="34" charset="-78"/>
                <a:cs typeface="Dubai" panose="020B0503030403030204" pitchFamily="34" charset="-78"/>
              </a:rPr>
              <a:t>أقسام الشرط</a:t>
            </a:r>
            <a:endParaRPr lang="en-US" sz="2400" b="1" kern="1200" dirty="0">
              <a:solidFill>
                <a:srgbClr val="000000"/>
              </a:solidFill>
              <a:latin typeface="Dubai" panose="020B0503030403030204" pitchFamily="34" charset="-78"/>
              <a:cs typeface="Dubai" panose="020B0503030403030204" pitchFamily="34" charset="-78"/>
            </a:endParaRPr>
          </a:p>
        </p:txBody>
      </p:sp>
      <p:sp>
        <p:nvSpPr>
          <p:cNvPr id="17" name="شكل حر: شكل 16">
            <a:extLst>
              <a:ext uri="{FF2B5EF4-FFF2-40B4-BE49-F238E27FC236}">
                <a16:creationId xmlns="" xmlns:a16="http://schemas.microsoft.com/office/drawing/2014/main" id="{9A20C7D1-748F-41DB-A01A-BC836833EB01}"/>
              </a:ext>
            </a:extLst>
          </p:cNvPr>
          <p:cNvSpPr/>
          <p:nvPr/>
        </p:nvSpPr>
        <p:spPr>
          <a:xfrm>
            <a:off x="4438921" y="3994321"/>
            <a:ext cx="1288270" cy="858846"/>
          </a:xfrm>
          <a:custGeom>
            <a:avLst/>
            <a:gdLst>
              <a:gd name="connsiteX0" fmla="*/ 0 w 1717693"/>
              <a:gd name="connsiteY0" fmla="*/ 0 h 858846"/>
              <a:gd name="connsiteX1" fmla="*/ 1717693 w 1717693"/>
              <a:gd name="connsiteY1" fmla="*/ 0 h 858846"/>
              <a:gd name="connsiteX2" fmla="*/ 1717693 w 1717693"/>
              <a:gd name="connsiteY2" fmla="*/ 858846 h 858846"/>
              <a:gd name="connsiteX3" fmla="*/ 0 w 1717693"/>
              <a:gd name="connsiteY3" fmla="*/ 858846 h 858846"/>
              <a:gd name="connsiteX4" fmla="*/ 0 w 1717693"/>
              <a:gd name="connsiteY4" fmla="*/ 0 h 858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7693" h="858846">
                <a:moveTo>
                  <a:pt x="0" y="0"/>
                </a:moveTo>
                <a:lnTo>
                  <a:pt x="1717693" y="0"/>
                </a:lnTo>
                <a:lnTo>
                  <a:pt x="1717693" y="858846"/>
                </a:lnTo>
                <a:lnTo>
                  <a:pt x="0" y="858846"/>
                </a:lnTo>
                <a:lnTo>
                  <a:pt x="0" y="0"/>
                </a:lnTo>
                <a:close/>
              </a:path>
            </a:pathLst>
          </a:custGeom>
          <a:solidFill>
            <a:schemeClr val="accent1">
              <a:lumMod val="20000"/>
              <a:lumOff val="80000"/>
            </a:schemeClr>
          </a:solidFill>
          <a:ln>
            <a:solidFill>
              <a:schemeClr val="accent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1254" tIns="61254" rIns="61254" bIns="61254" numCol="1" spcCol="1270" anchor="ctr" anchorCtr="0">
            <a:noAutofit/>
          </a:bodyPr>
          <a:lstStyle/>
          <a:p>
            <a:pPr marL="0" lvl="0" indent="0" algn="ctr" defTabSz="1244600" rtl="1" eaLnBrk="1" latinLnBrk="0" hangingPunct="1">
              <a:lnSpc>
                <a:spcPct val="90000"/>
              </a:lnSpc>
              <a:spcBef>
                <a:spcPct val="0"/>
              </a:spcBef>
              <a:spcAft>
                <a:spcPct val="35000"/>
              </a:spcAft>
              <a:buNone/>
            </a:pPr>
            <a:r>
              <a:rPr lang="ar-SA" sz="2400" b="1" kern="1200" dirty="0">
                <a:solidFill>
                  <a:srgbClr val="000000"/>
                </a:solidFill>
                <a:latin typeface="Dubai Light" panose="020B0303030403030204" pitchFamily="34" charset="-78"/>
                <a:ea typeface="+mn-ea"/>
                <a:cs typeface="Dubai Light" panose="020B0303030403030204" pitchFamily="34" charset="-78"/>
              </a:rPr>
              <a:t>شرعي</a:t>
            </a:r>
            <a:endParaRPr lang="en-US" sz="2400" b="1" kern="1200" dirty="0">
              <a:solidFill>
                <a:srgbClr val="000000"/>
              </a:solidFill>
              <a:latin typeface="Dubai Light" panose="020B0303030403030204" pitchFamily="34" charset="-78"/>
              <a:ea typeface="+mn-ea"/>
              <a:cs typeface="Dubai Light" panose="020B0303030403030204" pitchFamily="34" charset="-78"/>
            </a:endParaRPr>
          </a:p>
        </p:txBody>
      </p:sp>
      <p:sp>
        <p:nvSpPr>
          <p:cNvPr id="18" name="شكل حر: شكل 17">
            <a:extLst>
              <a:ext uri="{FF2B5EF4-FFF2-40B4-BE49-F238E27FC236}">
                <a16:creationId xmlns="" xmlns:a16="http://schemas.microsoft.com/office/drawing/2014/main" id="{2E6FE8D9-3631-481C-9A61-7B9E1B15E135}"/>
              </a:ext>
            </a:extLst>
          </p:cNvPr>
          <p:cNvSpPr/>
          <p:nvPr/>
        </p:nvSpPr>
        <p:spPr>
          <a:xfrm>
            <a:off x="4438921" y="5213882"/>
            <a:ext cx="1288270" cy="951422"/>
          </a:xfrm>
          <a:custGeom>
            <a:avLst/>
            <a:gdLst>
              <a:gd name="connsiteX0" fmla="*/ 0 w 1717693"/>
              <a:gd name="connsiteY0" fmla="*/ 0 h 858846"/>
              <a:gd name="connsiteX1" fmla="*/ 1717693 w 1717693"/>
              <a:gd name="connsiteY1" fmla="*/ 0 h 858846"/>
              <a:gd name="connsiteX2" fmla="*/ 1717693 w 1717693"/>
              <a:gd name="connsiteY2" fmla="*/ 858846 h 858846"/>
              <a:gd name="connsiteX3" fmla="*/ 0 w 1717693"/>
              <a:gd name="connsiteY3" fmla="*/ 858846 h 858846"/>
              <a:gd name="connsiteX4" fmla="*/ 0 w 1717693"/>
              <a:gd name="connsiteY4" fmla="*/ 0 h 858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7693" h="858846">
                <a:moveTo>
                  <a:pt x="0" y="0"/>
                </a:moveTo>
                <a:lnTo>
                  <a:pt x="1717693" y="0"/>
                </a:lnTo>
                <a:lnTo>
                  <a:pt x="1717693" y="858846"/>
                </a:lnTo>
                <a:lnTo>
                  <a:pt x="0" y="858846"/>
                </a:lnTo>
                <a:lnTo>
                  <a:pt x="0" y="0"/>
                </a:lnTo>
                <a:close/>
              </a:path>
            </a:pathLst>
          </a:custGeom>
          <a:solidFill>
            <a:schemeClr val="accent1">
              <a:lumMod val="20000"/>
              <a:lumOff val="80000"/>
            </a:schemeClr>
          </a:solidFill>
          <a:ln>
            <a:solidFill>
              <a:schemeClr val="accent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1254" tIns="61254" rIns="61254" bIns="61254" numCol="1" spcCol="1270" anchor="ctr" anchorCtr="0">
            <a:noAutofit/>
          </a:bodyPr>
          <a:lstStyle/>
          <a:p>
            <a:pPr marL="0" lvl="0" indent="0" algn="ctr" defTabSz="1244600" rtl="1" eaLnBrk="1" latinLnBrk="0" hangingPunct="1">
              <a:lnSpc>
                <a:spcPct val="90000"/>
              </a:lnSpc>
              <a:spcBef>
                <a:spcPct val="0"/>
              </a:spcBef>
              <a:spcAft>
                <a:spcPct val="35000"/>
              </a:spcAft>
              <a:buNone/>
            </a:pPr>
            <a:r>
              <a:rPr lang="ar-SA" sz="2400" b="1" kern="1200" dirty="0">
                <a:solidFill>
                  <a:srgbClr val="000000"/>
                </a:solidFill>
                <a:latin typeface="Dubai Light" panose="020B0303030403030204" pitchFamily="34" charset="-78"/>
                <a:ea typeface="+mn-ea"/>
                <a:cs typeface="Dubai Light" panose="020B0303030403030204" pitchFamily="34" charset="-78"/>
              </a:rPr>
              <a:t>اشتراط الطهارة للصلاة.</a:t>
            </a:r>
            <a:endParaRPr lang="en-US" sz="2400" b="1" kern="1200" dirty="0">
              <a:solidFill>
                <a:srgbClr val="000000"/>
              </a:solidFill>
              <a:latin typeface="Dubai Light" panose="020B0303030403030204" pitchFamily="34" charset="-78"/>
              <a:ea typeface="+mn-ea"/>
              <a:cs typeface="Dubai Light" panose="020B0303030403030204" pitchFamily="34" charset="-78"/>
            </a:endParaRPr>
          </a:p>
        </p:txBody>
      </p:sp>
      <p:sp>
        <p:nvSpPr>
          <p:cNvPr id="19" name="شكل حر: شكل 18">
            <a:extLst>
              <a:ext uri="{FF2B5EF4-FFF2-40B4-BE49-F238E27FC236}">
                <a16:creationId xmlns="" xmlns:a16="http://schemas.microsoft.com/office/drawing/2014/main" id="{9F89DD67-D7EA-4E9B-BD7E-A9E18691C02E}"/>
              </a:ext>
            </a:extLst>
          </p:cNvPr>
          <p:cNvSpPr/>
          <p:nvPr/>
        </p:nvSpPr>
        <p:spPr>
          <a:xfrm>
            <a:off x="5997728" y="3994321"/>
            <a:ext cx="1288270" cy="858846"/>
          </a:xfrm>
          <a:custGeom>
            <a:avLst/>
            <a:gdLst>
              <a:gd name="connsiteX0" fmla="*/ 0 w 1717693"/>
              <a:gd name="connsiteY0" fmla="*/ 0 h 858846"/>
              <a:gd name="connsiteX1" fmla="*/ 1717693 w 1717693"/>
              <a:gd name="connsiteY1" fmla="*/ 0 h 858846"/>
              <a:gd name="connsiteX2" fmla="*/ 1717693 w 1717693"/>
              <a:gd name="connsiteY2" fmla="*/ 858846 h 858846"/>
              <a:gd name="connsiteX3" fmla="*/ 0 w 1717693"/>
              <a:gd name="connsiteY3" fmla="*/ 858846 h 858846"/>
              <a:gd name="connsiteX4" fmla="*/ 0 w 1717693"/>
              <a:gd name="connsiteY4" fmla="*/ 0 h 858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7693" h="858846">
                <a:moveTo>
                  <a:pt x="0" y="0"/>
                </a:moveTo>
                <a:lnTo>
                  <a:pt x="1717693" y="0"/>
                </a:lnTo>
                <a:lnTo>
                  <a:pt x="1717693" y="858846"/>
                </a:lnTo>
                <a:lnTo>
                  <a:pt x="0" y="858846"/>
                </a:lnTo>
                <a:lnTo>
                  <a:pt x="0" y="0"/>
                </a:lnTo>
                <a:close/>
              </a:path>
            </a:pathLst>
          </a:custGeom>
          <a:solidFill>
            <a:schemeClr val="accent1">
              <a:lumMod val="20000"/>
              <a:lumOff val="80000"/>
            </a:schemeClr>
          </a:solidFill>
          <a:ln>
            <a:solidFill>
              <a:schemeClr val="accent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1254" tIns="61254" rIns="61254" bIns="61254" numCol="1" spcCol="1270" anchor="ctr" anchorCtr="0">
            <a:noAutofit/>
          </a:bodyPr>
          <a:lstStyle/>
          <a:p>
            <a:pPr marL="0" lvl="0" indent="0" algn="ctr" defTabSz="1244600" rtl="1" eaLnBrk="1" latinLnBrk="0" hangingPunct="1">
              <a:lnSpc>
                <a:spcPct val="90000"/>
              </a:lnSpc>
              <a:spcBef>
                <a:spcPct val="0"/>
              </a:spcBef>
              <a:spcAft>
                <a:spcPct val="35000"/>
              </a:spcAft>
              <a:buNone/>
            </a:pPr>
            <a:r>
              <a:rPr lang="ar-SA" sz="2400" b="1" kern="1200" dirty="0">
                <a:solidFill>
                  <a:srgbClr val="000000"/>
                </a:solidFill>
                <a:latin typeface="Dubai Light" panose="020B0303030403030204" pitchFamily="34" charset="-78"/>
                <a:ea typeface="+mn-ea"/>
                <a:cs typeface="Dubai Light" panose="020B0303030403030204" pitchFamily="34" charset="-78"/>
              </a:rPr>
              <a:t>عقلي</a:t>
            </a:r>
            <a:endParaRPr lang="en-US" sz="2400" b="1" kern="1200" dirty="0">
              <a:solidFill>
                <a:srgbClr val="000000"/>
              </a:solidFill>
              <a:latin typeface="Dubai Light" panose="020B0303030403030204" pitchFamily="34" charset="-78"/>
              <a:ea typeface="+mn-ea"/>
              <a:cs typeface="Dubai Light" panose="020B0303030403030204" pitchFamily="34" charset="-78"/>
            </a:endParaRPr>
          </a:p>
        </p:txBody>
      </p:sp>
      <p:sp>
        <p:nvSpPr>
          <p:cNvPr id="23" name="شكل حر: شكل 22">
            <a:extLst>
              <a:ext uri="{FF2B5EF4-FFF2-40B4-BE49-F238E27FC236}">
                <a16:creationId xmlns="" xmlns:a16="http://schemas.microsoft.com/office/drawing/2014/main" id="{5B723E3A-7AD4-4744-98F5-39AA669ED8D3}"/>
              </a:ext>
            </a:extLst>
          </p:cNvPr>
          <p:cNvSpPr/>
          <p:nvPr/>
        </p:nvSpPr>
        <p:spPr>
          <a:xfrm>
            <a:off x="5997728" y="5213882"/>
            <a:ext cx="1288270" cy="951421"/>
          </a:xfrm>
          <a:custGeom>
            <a:avLst/>
            <a:gdLst>
              <a:gd name="connsiteX0" fmla="*/ 0 w 1717693"/>
              <a:gd name="connsiteY0" fmla="*/ 0 h 858846"/>
              <a:gd name="connsiteX1" fmla="*/ 1717693 w 1717693"/>
              <a:gd name="connsiteY1" fmla="*/ 0 h 858846"/>
              <a:gd name="connsiteX2" fmla="*/ 1717693 w 1717693"/>
              <a:gd name="connsiteY2" fmla="*/ 858846 h 858846"/>
              <a:gd name="connsiteX3" fmla="*/ 0 w 1717693"/>
              <a:gd name="connsiteY3" fmla="*/ 858846 h 858846"/>
              <a:gd name="connsiteX4" fmla="*/ 0 w 1717693"/>
              <a:gd name="connsiteY4" fmla="*/ 0 h 858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7693" h="858846">
                <a:moveTo>
                  <a:pt x="0" y="0"/>
                </a:moveTo>
                <a:lnTo>
                  <a:pt x="1717693" y="0"/>
                </a:lnTo>
                <a:lnTo>
                  <a:pt x="1717693" y="858846"/>
                </a:lnTo>
                <a:lnTo>
                  <a:pt x="0" y="858846"/>
                </a:lnTo>
                <a:lnTo>
                  <a:pt x="0" y="0"/>
                </a:lnTo>
                <a:close/>
              </a:path>
            </a:pathLst>
          </a:custGeom>
          <a:solidFill>
            <a:schemeClr val="accent1">
              <a:lumMod val="20000"/>
              <a:lumOff val="80000"/>
            </a:schemeClr>
          </a:solidFill>
          <a:ln>
            <a:solidFill>
              <a:schemeClr val="accent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1254" tIns="61254" rIns="61254" bIns="61254" numCol="1" spcCol="1270" anchor="ctr" anchorCtr="0">
            <a:noAutofit/>
          </a:bodyPr>
          <a:lstStyle/>
          <a:p>
            <a:pPr marL="0" lvl="0" indent="0" algn="ctr" defTabSz="1244600" rtl="1" eaLnBrk="1" latinLnBrk="0" hangingPunct="1">
              <a:lnSpc>
                <a:spcPct val="90000"/>
              </a:lnSpc>
              <a:spcBef>
                <a:spcPct val="0"/>
              </a:spcBef>
              <a:spcAft>
                <a:spcPct val="35000"/>
              </a:spcAft>
              <a:buNone/>
            </a:pPr>
            <a:r>
              <a:rPr lang="ar-SA" sz="2400" b="1" kern="1200" dirty="0">
                <a:solidFill>
                  <a:srgbClr val="000000"/>
                </a:solidFill>
                <a:latin typeface="Dubai Light" panose="020B0303030403030204" pitchFamily="34" charset="-78"/>
                <a:ea typeface="+mn-ea"/>
                <a:cs typeface="Dubai Light" panose="020B0303030403030204" pitchFamily="34" charset="-78"/>
              </a:rPr>
              <a:t>كالحياة للعلم.</a:t>
            </a:r>
            <a:endParaRPr lang="en-US" sz="2400" b="1" kern="1200" dirty="0">
              <a:solidFill>
                <a:srgbClr val="000000"/>
              </a:solidFill>
              <a:latin typeface="Dubai Light" panose="020B0303030403030204" pitchFamily="34" charset="-78"/>
              <a:ea typeface="+mn-ea"/>
              <a:cs typeface="Dubai Light" panose="020B0303030403030204" pitchFamily="34" charset="-78"/>
            </a:endParaRPr>
          </a:p>
        </p:txBody>
      </p:sp>
      <p:sp>
        <p:nvSpPr>
          <p:cNvPr id="30" name="شكل حر: شكل 29">
            <a:extLst>
              <a:ext uri="{FF2B5EF4-FFF2-40B4-BE49-F238E27FC236}">
                <a16:creationId xmlns="" xmlns:a16="http://schemas.microsoft.com/office/drawing/2014/main" id="{D97B3D33-DE1A-41E8-AA0E-8F457801E59E}"/>
              </a:ext>
            </a:extLst>
          </p:cNvPr>
          <p:cNvSpPr/>
          <p:nvPr/>
        </p:nvSpPr>
        <p:spPr>
          <a:xfrm>
            <a:off x="7556535" y="3994321"/>
            <a:ext cx="1288270" cy="858846"/>
          </a:xfrm>
          <a:custGeom>
            <a:avLst/>
            <a:gdLst>
              <a:gd name="connsiteX0" fmla="*/ 0 w 1717693"/>
              <a:gd name="connsiteY0" fmla="*/ 0 h 858846"/>
              <a:gd name="connsiteX1" fmla="*/ 1717693 w 1717693"/>
              <a:gd name="connsiteY1" fmla="*/ 0 h 858846"/>
              <a:gd name="connsiteX2" fmla="*/ 1717693 w 1717693"/>
              <a:gd name="connsiteY2" fmla="*/ 858846 h 858846"/>
              <a:gd name="connsiteX3" fmla="*/ 0 w 1717693"/>
              <a:gd name="connsiteY3" fmla="*/ 858846 h 858846"/>
              <a:gd name="connsiteX4" fmla="*/ 0 w 1717693"/>
              <a:gd name="connsiteY4" fmla="*/ 0 h 858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7693" h="858846">
                <a:moveTo>
                  <a:pt x="0" y="0"/>
                </a:moveTo>
                <a:lnTo>
                  <a:pt x="1717693" y="0"/>
                </a:lnTo>
                <a:lnTo>
                  <a:pt x="1717693" y="858846"/>
                </a:lnTo>
                <a:lnTo>
                  <a:pt x="0" y="858846"/>
                </a:lnTo>
                <a:lnTo>
                  <a:pt x="0" y="0"/>
                </a:lnTo>
                <a:close/>
              </a:path>
            </a:pathLst>
          </a:custGeom>
          <a:solidFill>
            <a:schemeClr val="accent1">
              <a:lumMod val="20000"/>
              <a:lumOff val="80000"/>
            </a:schemeClr>
          </a:solidFill>
          <a:ln>
            <a:solidFill>
              <a:schemeClr val="accent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marL="0" lvl="0" indent="0" algn="ctr" defTabSz="1244600" rtl="1" eaLnBrk="1" latinLnBrk="0" hangingPunct="1">
              <a:lnSpc>
                <a:spcPct val="90000"/>
              </a:lnSpc>
              <a:spcBef>
                <a:spcPct val="0"/>
              </a:spcBef>
              <a:spcAft>
                <a:spcPct val="35000"/>
              </a:spcAft>
              <a:buNone/>
            </a:pPr>
            <a:r>
              <a:rPr lang="ar-SA" sz="2400" b="1" kern="1200" dirty="0">
                <a:solidFill>
                  <a:srgbClr val="000000"/>
                </a:solidFill>
                <a:latin typeface="Dubai Light" panose="020B0303030403030204" pitchFamily="34" charset="-78"/>
                <a:ea typeface="+mn-ea"/>
                <a:cs typeface="Dubai Light" panose="020B0303030403030204" pitchFamily="34" charset="-78"/>
              </a:rPr>
              <a:t>لغوي</a:t>
            </a:r>
            <a:endParaRPr lang="en-US" sz="2400" b="1" kern="1200" dirty="0">
              <a:solidFill>
                <a:srgbClr val="000000"/>
              </a:solidFill>
              <a:latin typeface="Dubai Light" panose="020B0303030403030204" pitchFamily="34" charset="-78"/>
              <a:ea typeface="+mn-ea"/>
              <a:cs typeface="Dubai Light" panose="020B0303030403030204" pitchFamily="34" charset="-78"/>
            </a:endParaRPr>
          </a:p>
        </p:txBody>
      </p:sp>
      <p:sp>
        <p:nvSpPr>
          <p:cNvPr id="33" name="شكل حر: شكل 32">
            <a:extLst>
              <a:ext uri="{FF2B5EF4-FFF2-40B4-BE49-F238E27FC236}">
                <a16:creationId xmlns="" xmlns:a16="http://schemas.microsoft.com/office/drawing/2014/main" id="{8DCCB120-8060-4026-9C4E-596060967395}"/>
              </a:ext>
            </a:extLst>
          </p:cNvPr>
          <p:cNvSpPr/>
          <p:nvPr/>
        </p:nvSpPr>
        <p:spPr>
          <a:xfrm>
            <a:off x="7556535" y="5213882"/>
            <a:ext cx="1288270" cy="1023429"/>
          </a:xfrm>
          <a:custGeom>
            <a:avLst/>
            <a:gdLst>
              <a:gd name="connsiteX0" fmla="*/ 0 w 1717693"/>
              <a:gd name="connsiteY0" fmla="*/ 0 h 858846"/>
              <a:gd name="connsiteX1" fmla="*/ 1717693 w 1717693"/>
              <a:gd name="connsiteY1" fmla="*/ 0 h 858846"/>
              <a:gd name="connsiteX2" fmla="*/ 1717693 w 1717693"/>
              <a:gd name="connsiteY2" fmla="*/ 858846 h 858846"/>
              <a:gd name="connsiteX3" fmla="*/ 0 w 1717693"/>
              <a:gd name="connsiteY3" fmla="*/ 858846 h 858846"/>
              <a:gd name="connsiteX4" fmla="*/ 0 w 1717693"/>
              <a:gd name="connsiteY4" fmla="*/ 0 h 858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7693" h="858846">
                <a:moveTo>
                  <a:pt x="0" y="0"/>
                </a:moveTo>
                <a:lnTo>
                  <a:pt x="1717693" y="0"/>
                </a:lnTo>
                <a:lnTo>
                  <a:pt x="1717693" y="858846"/>
                </a:lnTo>
                <a:lnTo>
                  <a:pt x="0" y="858846"/>
                </a:lnTo>
                <a:lnTo>
                  <a:pt x="0" y="0"/>
                </a:lnTo>
                <a:close/>
              </a:path>
            </a:pathLst>
          </a:custGeom>
          <a:solidFill>
            <a:schemeClr val="accent1">
              <a:lumMod val="20000"/>
              <a:lumOff val="80000"/>
            </a:schemeClr>
          </a:solidFill>
          <a:ln>
            <a:solidFill>
              <a:schemeClr val="accent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1254" tIns="61254" rIns="61254" bIns="61254" numCol="1" spcCol="1270" anchor="ctr" anchorCtr="0">
            <a:noAutofit/>
          </a:bodyPr>
          <a:lstStyle/>
          <a:p>
            <a:pPr marL="0" lvl="0" indent="0" algn="ctr" defTabSz="1244600" rtl="1" eaLnBrk="1" latinLnBrk="0" hangingPunct="1">
              <a:lnSpc>
                <a:spcPct val="90000"/>
              </a:lnSpc>
              <a:spcBef>
                <a:spcPct val="0"/>
              </a:spcBef>
              <a:spcAft>
                <a:spcPct val="35000"/>
              </a:spcAft>
              <a:buNone/>
            </a:pPr>
            <a:r>
              <a:rPr lang="ar-SA" sz="2400" b="1" kern="1200" dirty="0">
                <a:solidFill>
                  <a:srgbClr val="000000"/>
                </a:solidFill>
                <a:latin typeface="Dubai Light" panose="020B0303030403030204" pitchFamily="34" charset="-78"/>
                <a:ea typeface="+mn-ea"/>
                <a:cs typeface="Dubai Light" panose="020B0303030403030204" pitchFamily="34" charset="-78"/>
              </a:rPr>
              <a:t>إن دخلتِ الدار فأنتِ طالق.</a:t>
            </a:r>
            <a:endParaRPr lang="en-US" sz="2400" b="1" kern="1200" dirty="0">
              <a:solidFill>
                <a:srgbClr val="000000"/>
              </a:solidFill>
              <a:latin typeface="Dubai Light" panose="020B0303030403030204" pitchFamily="34" charset="-78"/>
              <a:ea typeface="+mn-ea"/>
              <a:cs typeface="Dubai Light" panose="020B0303030403030204" pitchFamily="34" charset="-78"/>
            </a:endParaRPr>
          </a:p>
        </p:txBody>
      </p:sp>
      <p:sp>
        <p:nvSpPr>
          <p:cNvPr id="44" name="شكل حر: شكل 43">
            <a:extLst>
              <a:ext uri="{FF2B5EF4-FFF2-40B4-BE49-F238E27FC236}">
                <a16:creationId xmlns="" xmlns:a16="http://schemas.microsoft.com/office/drawing/2014/main" id="{AFDF680D-1509-46DB-B0C3-522DF0471575}"/>
              </a:ext>
            </a:extLst>
          </p:cNvPr>
          <p:cNvSpPr/>
          <p:nvPr/>
        </p:nvSpPr>
        <p:spPr>
          <a:xfrm>
            <a:off x="3033224" y="4849002"/>
            <a:ext cx="68580" cy="360715"/>
          </a:xfrm>
          <a:custGeom>
            <a:avLst/>
            <a:gdLst/>
            <a:ahLst/>
            <a:cxnLst/>
            <a:rect l="0" t="0" r="0" b="0"/>
            <a:pathLst>
              <a:path>
                <a:moveTo>
                  <a:pt x="45720" y="0"/>
                </a:moveTo>
                <a:lnTo>
                  <a:pt x="45720" y="360715"/>
                </a:lnTo>
              </a:path>
            </a:pathLst>
          </a:custGeom>
          <a:noFill/>
          <a:ln>
            <a:solidFill>
              <a:schemeClr val="tx1"/>
            </a:solidFill>
          </a:ln>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6" name="شكل حر: شكل 45">
            <a:extLst>
              <a:ext uri="{FF2B5EF4-FFF2-40B4-BE49-F238E27FC236}">
                <a16:creationId xmlns="" xmlns:a16="http://schemas.microsoft.com/office/drawing/2014/main" id="{B3BFF53F-718B-4B35-9676-36823296E744}"/>
              </a:ext>
            </a:extLst>
          </p:cNvPr>
          <p:cNvSpPr/>
          <p:nvPr/>
        </p:nvSpPr>
        <p:spPr>
          <a:xfrm>
            <a:off x="1022810" y="4885965"/>
            <a:ext cx="68580" cy="360715"/>
          </a:xfrm>
          <a:custGeom>
            <a:avLst/>
            <a:gdLst/>
            <a:ahLst/>
            <a:cxnLst/>
            <a:rect l="0" t="0" r="0" b="0"/>
            <a:pathLst>
              <a:path>
                <a:moveTo>
                  <a:pt x="45720" y="0"/>
                </a:moveTo>
                <a:lnTo>
                  <a:pt x="45720" y="360715"/>
                </a:lnTo>
              </a:path>
            </a:pathLst>
          </a:custGeom>
          <a:noFill/>
          <a:ln>
            <a:solidFill>
              <a:schemeClr val="tx1"/>
            </a:solidFill>
          </a:ln>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9" name="شكل حر: شكل 48">
            <a:extLst>
              <a:ext uri="{FF2B5EF4-FFF2-40B4-BE49-F238E27FC236}">
                <a16:creationId xmlns="" xmlns:a16="http://schemas.microsoft.com/office/drawing/2014/main" id="{C20F1D60-9A35-45C0-9072-76A2B272ECDC}"/>
              </a:ext>
            </a:extLst>
          </p:cNvPr>
          <p:cNvSpPr/>
          <p:nvPr/>
        </p:nvSpPr>
        <p:spPr>
          <a:xfrm>
            <a:off x="377814" y="4040202"/>
            <a:ext cx="1481353" cy="972974"/>
          </a:xfrm>
          <a:custGeom>
            <a:avLst/>
            <a:gdLst>
              <a:gd name="connsiteX0" fmla="*/ 0 w 1717693"/>
              <a:gd name="connsiteY0" fmla="*/ 0 h 858846"/>
              <a:gd name="connsiteX1" fmla="*/ 1717693 w 1717693"/>
              <a:gd name="connsiteY1" fmla="*/ 0 h 858846"/>
              <a:gd name="connsiteX2" fmla="*/ 1717693 w 1717693"/>
              <a:gd name="connsiteY2" fmla="*/ 858846 h 858846"/>
              <a:gd name="connsiteX3" fmla="*/ 0 w 1717693"/>
              <a:gd name="connsiteY3" fmla="*/ 858846 h 858846"/>
              <a:gd name="connsiteX4" fmla="*/ 0 w 1717693"/>
              <a:gd name="connsiteY4" fmla="*/ 0 h 858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7693" h="858846">
                <a:moveTo>
                  <a:pt x="0" y="0"/>
                </a:moveTo>
                <a:lnTo>
                  <a:pt x="1717693" y="0"/>
                </a:lnTo>
                <a:lnTo>
                  <a:pt x="1717693" y="858846"/>
                </a:lnTo>
                <a:lnTo>
                  <a:pt x="0" y="858846"/>
                </a:lnTo>
                <a:lnTo>
                  <a:pt x="0" y="0"/>
                </a:lnTo>
                <a:close/>
              </a:path>
            </a:pathLst>
          </a:custGeom>
          <a:solidFill>
            <a:schemeClr val="tx1">
              <a:lumMod val="20000"/>
              <a:lumOff val="80000"/>
            </a:scheme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1254" tIns="61254" rIns="61254" bIns="61254" numCol="1" spcCol="1270" anchor="ctr" anchorCtr="0">
            <a:noAutofit/>
          </a:bodyPr>
          <a:lstStyle/>
          <a:p>
            <a:pPr marL="0" lvl="0" indent="0" algn="ctr" defTabSz="1244600" rtl="1" eaLnBrk="1" latinLnBrk="0" hangingPunct="1">
              <a:lnSpc>
                <a:spcPct val="90000"/>
              </a:lnSpc>
              <a:spcBef>
                <a:spcPct val="0"/>
              </a:spcBef>
              <a:spcAft>
                <a:spcPct val="35000"/>
              </a:spcAft>
              <a:buNone/>
            </a:pPr>
            <a:r>
              <a:rPr lang="ar-SA" sz="2400" b="1" kern="1200" dirty="0">
                <a:solidFill>
                  <a:srgbClr val="000000"/>
                </a:solidFill>
                <a:latin typeface="Dubai Light" panose="020B0303030403030204" pitchFamily="34" charset="-78"/>
                <a:ea typeface="+mn-ea"/>
                <a:cs typeface="Dubai Light" panose="020B0303030403030204" pitchFamily="34" charset="-78"/>
              </a:rPr>
              <a:t>شرط صحة (من خطاب التكليف)</a:t>
            </a:r>
            <a:endParaRPr lang="en-US" sz="2400" b="1" kern="1200" dirty="0">
              <a:solidFill>
                <a:srgbClr val="000000"/>
              </a:solidFill>
              <a:latin typeface="Dubai Light" panose="020B0303030403030204" pitchFamily="34" charset="-78"/>
              <a:ea typeface="+mn-ea"/>
              <a:cs typeface="Dubai Light" panose="020B0303030403030204" pitchFamily="34" charset="-78"/>
            </a:endParaRPr>
          </a:p>
        </p:txBody>
      </p:sp>
      <p:sp>
        <p:nvSpPr>
          <p:cNvPr id="50" name="شكل حر: شكل 49">
            <a:extLst>
              <a:ext uri="{FF2B5EF4-FFF2-40B4-BE49-F238E27FC236}">
                <a16:creationId xmlns="" xmlns:a16="http://schemas.microsoft.com/office/drawing/2014/main" id="{E6625892-2B37-41C6-907B-875C989FB231}"/>
              </a:ext>
            </a:extLst>
          </p:cNvPr>
          <p:cNvSpPr/>
          <p:nvPr/>
        </p:nvSpPr>
        <p:spPr>
          <a:xfrm>
            <a:off x="412965" y="5301208"/>
            <a:ext cx="1288270" cy="936103"/>
          </a:xfrm>
          <a:custGeom>
            <a:avLst/>
            <a:gdLst>
              <a:gd name="connsiteX0" fmla="*/ 0 w 1717693"/>
              <a:gd name="connsiteY0" fmla="*/ 0 h 858846"/>
              <a:gd name="connsiteX1" fmla="*/ 1717693 w 1717693"/>
              <a:gd name="connsiteY1" fmla="*/ 0 h 858846"/>
              <a:gd name="connsiteX2" fmla="*/ 1717693 w 1717693"/>
              <a:gd name="connsiteY2" fmla="*/ 858846 h 858846"/>
              <a:gd name="connsiteX3" fmla="*/ 0 w 1717693"/>
              <a:gd name="connsiteY3" fmla="*/ 858846 h 858846"/>
              <a:gd name="connsiteX4" fmla="*/ 0 w 1717693"/>
              <a:gd name="connsiteY4" fmla="*/ 0 h 858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7693" h="858846">
                <a:moveTo>
                  <a:pt x="0" y="0"/>
                </a:moveTo>
                <a:lnTo>
                  <a:pt x="1717693" y="0"/>
                </a:lnTo>
                <a:lnTo>
                  <a:pt x="1717693" y="858846"/>
                </a:lnTo>
                <a:lnTo>
                  <a:pt x="0" y="858846"/>
                </a:lnTo>
                <a:lnTo>
                  <a:pt x="0" y="0"/>
                </a:lnTo>
                <a:close/>
              </a:path>
            </a:pathLst>
          </a:custGeom>
          <a:solidFill>
            <a:schemeClr val="tx1">
              <a:lumMod val="20000"/>
              <a:lumOff val="80000"/>
            </a:scheme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1254" tIns="61254" rIns="61254" bIns="61254" numCol="1" spcCol="1270" anchor="ctr" anchorCtr="0">
            <a:noAutofit/>
          </a:bodyPr>
          <a:lstStyle/>
          <a:p>
            <a:pPr algn="ctr">
              <a:lnSpc>
                <a:spcPct val="90000"/>
              </a:lnSpc>
              <a:spcBef>
                <a:spcPct val="0"/>
              </a:spcBef>
            </a:pPr>
            <a:r>
              <a:rPr lang="ar-SA" sz="2400" b="1" dirty="0">
                <a:solidFill>
                  <a:sysClr val="windowText" lastClr="000000"/>
                </a:solidFill>
                <a:latin typeface="Dubai Light" panose="020B0303030403030204" pitchFamily="34" charset="-78"/>
                <a:cs typeface="Dubai Light" panose="020B0303030403030204" pitchFamily="34" charset="-78"/>
              </a:rPr>
              <a:t>كالوضوء للصلاة.</a:t>
            </a:r>
            <a:endParaRPr lang="en-US" sz="2400" b="1" dirty="0">
              <a:solidFill>
                <a:sysClr val="windowText" lastClr="000000"/>
              </a:solidFill>
              <a:latin typeface="Dubai Light" panose="020B0303030403030204" pitchFamily="34" charset="-78"/>
              <a:cs typeface="Dubai Light" panose="020B0303030403030204" pitchFamily="34" charset="-78"/>
            </a:endParaRPr>
          </a:p>
        </p:txBody>
      </p:sp>
      <p:sp>
        <p:nvSpPr>
          <p:cNvPr id="51" name="شكل حر: شكل 50">
            <a:extLst>
              <a:ext uri="{FF2B5EF4-FFF2-40B4-BE49-F238E27FC236}">
                <a16:creationId xmlns="" xmlns:a16="http://schemas.microsoft.com/office/drawing/2014/main" id="{38E4345F-BFB3-4D4F-AF60-BE28DC592239}"/>
              </a:ext>
            </a:extLst>
          </p:cNvPr>
          <p:cNvSpPr/>
          <p:nvPr/>
        </p:nvSpPr>
        <p:spPr>
          <a:xfrm>
            <a:off x="2274867" y="4046186"/>
            <a:ext cx="1558807" cy="966989"/>
          </a:xfrm>
          <a:custGeom>
            <a:avLst/>
            <a:gdLst>
              <a:gd name="connsiteX0" fmla="*/ 0 w 1717693"/>
              <a:gd name="connsiteY0" fmla="*/ 0 h 858846"/>
              <a:gd name="connsiteX1" fmla="*/ 1717693 w 1717693"/>
              <a:gd name="connsiteY1" fmla="*/ 0 h 858846"/>
              <a:gd name="connsiteX2" fmla="*/ 1717693 w 1717693"/>
              <a:gd name="connsiteY2" fmla="*/ 858846 h 858846"/>
              <a:gd name="connsiteX3" fmla="*/ 0 w 1717693"/>
              <a:gd name="connsiteY3" fmla="*/ 858846 h 858846"/>
              <a:gd name="connsiteX4" fmla="*/ 0 w 1717693"/>
              <a:gd name="connsiteY4" fmla="*/ 0 h 858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7693" h="858846">
                <a:moveTo>
                  <a:pt x="0" y="0"/>
                </a:moveTo>
                <a:lnTo>
                  <a:pt x="1717693" y="0"/>
                </a:lnTo>
                <a:lnTo>
                  <a:pt x="1717693" y="858846"/>
                </a:lnTo>
                <a:lnTo>
                  <a:pt x="0" y="858846"/>
                </a:lnTo>
                <a:lnTo>
                  <a:pt x="0" y="0"/>
                </a:lnTo>
                <a:close/>
              </a:path>
            </a:pathLst>
          </a:custGeom>
          <a:solidFill>
            <a:schemeClr val="tx1">
              <a:lumMod val="20000"/>
              <a:lumOff val="80000"/>
            </a:scheme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lvl="0" algn="ctr" defTabSz="1244600">
              <a:lnSpc>
                <a:spcPct val="90000"/>
              </a:lnSpc>
              <a:spcBef>
                <a:spcPct val="0"/>
              </a:spcBef>
              <a:spcAft>
                <a:spcPct val="35000"/>
              </a:spcAft>
            </a:pPr>
            <a:r>
              <a:rPr lang="ar-SA" sz="2400" b="1" dirty="0">
                <a:solidFill>
                  <a:srgbClr val="000000"/>
                </a:solidFill>
                <a:latin typeface="Dubai Light" panose="020B0303030403030204" pitchFamily="34" charset="-78"/>
                <a:cs typeface="Dubai Light" panose="020B0303030403030204" pitchFamily="34" charset="-78"/>
              </a:rPr>
              <a:t>شرط وجوب (من خطاب الوضع)</a:t>
            </a:r>
          </a:p>
        </p:txBody>
      </p:sp>
      <p:sp>
        <p:nvSpPr>
          <p:cNvPr id="52" name="شكل حر: شكل 51">
            <a:extLst>
              <a:ext uri="{FF2B5EF4-FFF2-40B4-BE49-F238E27FC236}">
                <a16:creationId xmlns="" xmlns:a16="http://schemas.microsoft.com/office/drawing/2014/main" id="{8769D270-119E-4354-AC91-C97BC477A781}"/>
              </a:ext>
            </a:extLst>
          </p:cNvPr>
          <p:cNvSpPr/>
          <p:nvPr/>
        </p:nvSpPr>
        <p:spPr>
          <a:xfrm>
            <a:off x="2423379" y="5301208"/>
            <a:ext cx="1288270" cy="1080120"/>
          </a:xfrm>
          <a:custGeom>
            <a:avLst/>
            <a:gdLst>
              <a:gd name="connsiteX0" fmla="*/ 0 w 1717693"/>
              <a:gd name="connsiteY0" fmla="*/ 0 h 858846"/>
              <a:gd name="connsiteX1" fmla="*/ 1717693 w 1717693"/>
              <a:gd name="connsiteY1" fmla="*/ 0 h 858846"/>
              <a:gd name="connsiteX2" fmla="*/ 1717693 w 1717693"/>
              <a:gd name="connsiteY2" fmla="*/ 858846 h 858846"/>
              <a:gd name="connsiteX3" fmla="*/ 0 w 1717693"/>
              <a:gd name="connsiteY3" fmla="*/ 858846 h 858846"/>
              <a:gd name="connsiteX4" fmla="*/ 0 w 1717693"/>
              <a:gd name="connsiteY4" fmla="*/ 0 h 858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7693" h="858846">
                <a:moveTo>
                  <a:pt x="0" y="0"/>
                </a:moveTo>
                <a:lnTo>
                  <a:pt x="1717693" y="0"/>
                </a:lnTo>
                <a:lnTo>
                  <a:pt x="1717693" y="858846"/>
                </a:lnTo>
                <a:lnTo>
                  <a:pt x="0" y="858846"/>
                </a:lnTo>
                <a:lnTo>
                  <a:pt x="0" y="0"/>
                </a:lnTo>
                <a:close/>
              </a:path>
            </a:pathLst>
          </a:custGeom>
          <a:solidFill>
            <a:schemeClr val="tx1">
              <a:lumMod val="20000"/>
              <a:lumOff val="80000"/>
            </a:scheme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1254" tIns="61254" rIns="61254" bIns="61254" numCol="1" spcCol="1270" anchor="ctr" anchorCtr="0">
            <a:noAutofit/>
          </a:bodyPr>
          <a:lstStyle/>
          <a:p>
            <a:pPr algn="ctr">
              <a:lnSpc>
                <a:spcPct val="90000"/>
              </a:lnSpc>
              <a:spcBef>
                <a:spcPct val="0"/>
              </a:spcBef>
            </a:pPr>
            <a:r>
              <a:rPr lang="ar-SA" sz="2400" b="1" dirty="0">
                <a:solidFill>
                  <a:sysClr val="windowText" lastClr="000000"/>
                </a:solidFill>
                <a:latin typeface="Dubai Light" panose="020B0303030403030204" pitchFamily="34" charset="-78"/>
                <a:cs typeface="Dubai Light" panose="020B0303030403030204" pitchFamily="34" charset="-78"/>
              </a:rPr>
              <a:t>كالزوال لصلاة الظهر.</a:t>
            </a:r>
            <a:endParaRPr lang="en-US" sz="2400" b="1" dirty="0">
              <a:solidFill>
                <a:sysClr val="windowText" lastClr="000000"/>
              </a:solidFill>
              <a:latin typeface="Dubai Light" panose="020B0303030403030204" pitchFamily="34" charset="-78"/>
              <a:cs typeface="Dubai Light" panose="020B0303030403030204" pitchFamily="34" charset="-78"/>
            </a:endParaRPr>
          </a:p>
        </p:txBody>
      </p:sp>
      <p:cxnSp>
        <p:nvCxnSpPr>
          <p:cNvPr id="54" name="رابط مستقيم 53">
            <a:extLst>
              <a:ext uri="{FF2B5EF4-FFF2-40B4-BE49-F238E27FC236}">
                <a16:creationId xmlns="" xmlns:a16="http://schemas.microsoft.com/office/drawing/2014/main" id="{AD906D5C-9EA9-4B6F-8683-8F150675DDD7}"/>
              </a:ext>
            </a:extLst>
          </p:cNvPr>
          <p:cNvCxnSpPr/>
          <p:nvPr/>
        </p:nvCxnSpPr>
        <p:spPr>
          <a:xfrm>
            <a:off x="1022809" y="3806890"/>
            <a:ext cx="20061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رابط مستقيم 55">
            <a:extLst>
              <a:ext uri="{FF2B5EF4-FFF2-40B4-BE49-F238E27FC236}">
                <a16:creationId xmlns="" xmlns:a16="http://schemas.microsoft.com/office/drawing/2014/main" id="{85C02CBC-B7DF-40A3-A51A-E5ACF95F5658}"/>
              </a:ext>
            </a:extLst>
          </p:cNvPr>
          <p:cNvCxnSpPr/>
          <p:nvPr/>
        </p:nvCxnSpPr>
        <p:spPr>
          <a:xfrm flipV="1">
            <a:off x="3028950" y="3816221"/>
            <a:ext cx="0" cy="2299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رابط مستقيم 56">
            <a:extLst>
              <a:ext uri="{FF2B5EF4-FFF2-40B4-BE49-F238E27FC236}">
                <a16:creationId xmlns="" xmlns:a16="http://schemas.microsoft.com/office/drawing/2014/main" id="{A2B67D29-D2FB-4631-B213-D8BC2BD2BC6E}"/>
              </a:ext>
            </a:extLst>
          </p:cNvPr>
          <p:cNvCxnSpPr/>
          <p:nvPr/>
        </p:nvCxnSpPr>
        <p:spPr>
          <a:xfrm flipV="1">
            <a:off x="1022810" y="3810236"/>
            <a:ext cx="0" cy="2299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رابط مستقيم 57">
            <a:extLst>
              <a:ext uri="{FF2B5EF4-FFF2-40B4-BE49-F238E27FC236}">
                <a16:creationId xmlns="" xmlns:a16="http://schemas.microsoft.com/office/drawing/2014/main" id="{F267AF28-EB72-43E7-9457-8AF4327389E8}"/>
              </a:ext>
            </a:extLst>
          </p:cNvPr>
          <p:cNvCxnSpPr/>
          <p:nvPr/>
        </p:nvCxnSpPr>
        <p:spPr>
          <a:xfrm flipV="1">
            <a:off x="1995585" y="3580269"/>
            <a:ext cx="0" cy="2299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شكل حر: شكل 47">
            <a:extLst>
              <a:ext uri="{FF2B5EF4-FFF2-40B4-BE49-F238E27FC236}">
                <a16:creationId xmlns="" xmlns:a16="http://schemas.microsoft.com/office/drawing/2014/main" id="{8387AF75-8280-49F4-9EE3-B5D3483E825F}"/>
              </a:ext>
            </a:extLst>
          </p:cNvPr>
          <p:cNvSpPr/>
          <p:nvPr/>
        </p:nvSpPr>
        <p:spPr>
          <a:xfrm>
            <a:off x="971600" y="2770595"/>
            <a:ext cx="1720832" cy="858846"/>
          </a:xfrm>
          <a:custGeom>
            <a:avLst/>
            <a:gdLst>
              <a:gd name="connsiteX0" fmla="*/ 0 w 1717693"/>
              <a:gd name="connsiteY0" fmla="*/ 0 h 858846"/>
              <a:gd name="connsiteX1" fmla="*/ 1717693 w 1717693"/>
              <a:gd name="connsiteY1" fmla="*/ 0 h 858846"/>
              <a:gd name="connsiteX2" fmla="*/ 1717693 w 1717693"/>
              <a:gd name="connsiteY2" fmla="*/ 858846 h 858846"/>
              <a:gd name="connsiteX3" fmla="*/ 0 w 1717693"/>
              <a:gd name="connsiteY3" fmla="*/ 858846 h 858846"/>
              <a:gd name="connsiteX4" fmla="*/ 0 w 1717693"/>
              <a:gd name="connsiteY4" fmla="*/ 0 h 8588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7693" h="858846">
                <a:moveTo>
                  <a:pt x="0" y="0"/>
                </a:moveTo>
                <a:lnTo>
                  <a:pt x="1717693" y="0"/>
                </a:lnTo>
                <a:lnTo>
                  <a:pt x="1717693" y="858846"/>
                </a:lnTo>
                <a:lnTo>
                  <a:pt x="0" y="858846"/>
                </a:lnTo>
                <a:lnTo>
                  <a:pt x="0" y="0"/>
                </a:lnTo>
                <a:close/>
              </a:path>
            </a:pathLst>
          </a:custGeom>
          <a:solidFill>
            <a:schemeClr val="tx1">
              <a:lumMod val="40000"/>
              <a:lumOff val="60000"/>
            </a:scheme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1254" tIns="61254" rIns="61254" bIns="61254" numCol="1" spcCol="1270" anchor="ctr" anchorCtr="0">
            <a:noAutofit/>
          </a:bodyPr>
          <a:lstStyle/>
          <a:p>
            <a:pPr marL="0" lvl="0" indent="0" algn="ctr" defTabSz="1244600" rtl="1" eaLnBrk="1" latinLnBrk="0" hangingPunct="1">
              <a:lnSpc>
                <a:spcPct val="90000"/>
              </a:lnSpc>
              <a:spcBef>
                <a:spcPct val="0"/>
              </a:spcBef>
              <a:spcAft>
                <a:spcPct val="35000"/>
              </a:spcAft>
              <a:buNone/>
            </a:pPr>
            <a:r>
              <a:rPr lang="ar-SA" sz="2400" b="1" kern="1200" dirty="0">
                <a:solidFill>
                  <a:srgbClr val="000000"/>
                </a:solidFill>
                <a:latin typeface="Dubai" panose="020B0503030403030204" pitchFamily="34" charset="-78"/>
                <a:cs typeface="Dubai" panose="020B0503030403030204" pitchFamily="34" charset="-78"/>
              </a:rPr>
              <a:t>المقصود هنا:</a:t>
            </a:r>
          </a:p>
          <a:p>
            <a:pPr marL="0" lvl="0" indent="0" algn="ctr" defTabSz="1244600" rtl="1" eaLnBrk="1" latinLnBrk="0" hangingPunct="1">
              <a:lnSpc>
                <a:spcPct val="90000"/>
              </a:lnSpc>
              <a:spcBef>
                <a:spcPct val="0"/>
              </a:spcBef>
              <a:spcAft>
                <a:spcPct val="35000"/>
              </a:spcAft>
              <a:buNone/>
            </a:pPr>
            <a:r>
              <a:rPr lang="ar-SA" sz="2400" b="1" dirty="0">
                <a:solidFill>
                  <a:srgbClr val="000000"/>
                </a:solidFill>
                <a:latin typeface="Dubai" panose="020B0503030403030204" pitchFamily="34" charset="-78"/>
                <a:cs typeface="Dubai" panose="020B0503030403030204" pitchFamily="34" charset="-78"/>
              </a:rPr>
              <a:t>الشرط الشرعي</a:t>
            </a:r>
            <a:endParaRPr lang="en-US" sz="2400" b="1" kern="1200" dirty="0">
              <a:solidFill>
                <a:srgbClr val="000000"/>
              </a:solidFill>
              <a:latin typeface="Dubai" panose="020B0503030403030204" pitchFamily="34" charset="-78"/>
              <a:cs typeface="Dubai" panose="020B0503030403030204" pitchFamily="34" charset="-78"/>
            </a:endParaRPr>
          </a:p>
        </p:txBody>
      </p:sp>
      <p:sp>
        <p:nvSpPr>
          <p:cNvPr id="31" name="Rectangle 30"/>
          <p:cNvSpPr/>
          <p:nvPr/>
        </p:nvSpPr>
        <p:spPr>
          <a:xfrm>
            <a:off x="0" y="6396335"/>
            <a:ext cx="1864613" cy="461665"/>
          </a:xfrm>
          <a:prstGeom prst="rect">
            <a:avLst/>
          </a:prstGeom>
          <a:noFill/>
        </p:spPr>
        <p:txBody>
          <a:bodyPr wrap="none" lIns="91440" tIns="45720" rIns="91440" bIns="45720">
            <a:spAutoFit/>
          </a:bodyPr>
          <a:lstStyle/>
          <a:p>
            <a:pPr algn="ctr"/>
            <a:r>
              <a:rPr lang="ar-IQ" sz="24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13709136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500"/>
                                        <p:tgtEl>
                                          <p:spTgt spid="3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500"/>
                                        <p:tgtEl>
                                          <p:spTgt spid="1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500"/>
                                        <p:tgtEl>
                                          <p:spTgt spid="14"/>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fade">
                                      <p:cBhvr>
                                        <p:cTn id="65" dur="500"/>
                                        <p:tgtEl>
                                          <p:spTgt spid="18"/>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48"/>
                                        </p:tgtEl>
                                        <p:attrNameLst>
                                          <p:attrName>style.visibility</p:attrName>
                                        </p:attrNameLst>
                                      </p:cBhvr>
                                      <p:to>
                                        <p:strVal val="visible"/>
                                      </p:to>
                                    </p:set>
                                    <p:animEffect transition="in" filter="fade">
                                      <p:cBhvr>
                                        <p:cTn id="70" dur="500"/>
                                        <p:tgtEl>
                                          <p:spTgt spid="48"/>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fade">
                                      <p:cBhvr>
                                        <p:cTn id="75" dur="500"/>
                                        <p:tgtEl>
                                          <p:spTgt spid="51"/>
                                        </p:tgtEl>
                                      </p:cBhvr>
                                    </p:animEffect>
                                  </p:childTnLst>
                                </p:cTn>
                              </p:par>
                              <p:par>
                                <p:cTn id="76" presetID="10" presetClass="entr" presetSubtype="0" fill="hold" nodeType="withEffect">
                                  <p:stCondLst>
                                    <p:cond delay="0"/>
                                  </p:stCondLst>
                                  <p:childTnLst>
                                    <p:set>
                                      <p:cBhvr>
                                        <p:cTn id="77" dur="1" fill="hold">
                                          <p:stCondLst>
                                            <p:cond delay="0"/>
                                          </p:stCondLst>
                                        </p:cTn>
                                        <p:tgtEl>
                                          <p:spTgt spid="54"/>
                                        </p:tgtEl>
                                        <p:attrNameLst>
                                          <p:attrName>style.visibility</p:attrName>
                                        </p:attrNameLst>
                                      </p:cBhvr>
                                      <p:to>
                                        <p:strVal val="visible"/>
                                      </p:to>
                                    </p:set>
                                    <p:animEffect transition="in" filter="fade">
                                      <p:cBhvr>
                                        <p:cTn id="78" dur="500"/>
                                        <p:tgtEl>
                                          <p:spTgt spid="54"/>
                                        </p:tgtEl>
                                      </p:cBhvr>
                                    </p:animEffect>
                                  </p:childTnLst>
                                </p:cTn>
                              </p:par>
                              <p:par>
                                <p:cTn id="79" presetID="10" presetClass="entr" presetSubtype="0" fill="hold" nodeType="withEffect">
                                  <p:stCondLst>
                                    <p:cond delay="0"/>
                                  </p:stCondLst>
                                  <p:childTnLst>
                                    <p:set>
                                      <p:cBhvr>
                                        <p:cTn id="80" dur="1" fill="hold">
                                          <p:stCondLst>
                                            <p:cond delay="0"/>
                                          </p:stCondLst>
                                        </p:cTn>
                                        <p:tgtEl>
                                          <p:spTgt spid="58"/>
                                        </p:tgtEl>
                                        <p:attrNameLst>
                                          <p:attrName>style.visibility</p:attrName>
                                        </p:attrNameLst>
                                      </p:cBhvr>
                                      <p:to>
                                        <p:strVal val="visible"/>
                                      </p:to>
                                    </p:set>
                                    <p:animEffect transition="in" filter="fade">
                                      <p:cBhvr>
                                        <p:cTn id="81" dur="500"/>
                                        <p:tgtEl>
                                          <p:spTgt spid="58"/>
                                        </p:tgtEl>
                                      </p:cBhvr>
                                    </p:animEffect>
                                  </p:childTnLst>
                                </p:cTn>
                              </p:par>
                              <p:par>
                                <p:cTn id="82" presetID="10" presetClass="entr" presetSubtype="0" fill="hold" nodeType="withEffect">
                                  <p:stCondLst>
                                    <p:cond delay="0"/>
                                  </p:stCondLst>
                                  <p:childTnLst>
                                    <p:set>
                                      <p:cBhvr>
                                        <p:cTn id="83" dur="1" fill="hold">
                                          <p:stCondLst>
                                            <p:cond delay="0"/>
                                          </p:stCondLst>
                                        </p:cTn>
                                        <p:tgtEl>
                                          <p:spTgt spid="56"/>
                                        </p:tgtEl>
                                        <p:attrNameLst>
                                          <p:attrName>style.visibility</p:attrName>
                                        </p:attrNameLst>
                                      </p:cBhvr>
                                      <p:to>
                                        <p:strVal val="visible"/>
                                      </p:to>
                                    </p:set>
                                    <p:animEffect transition="in" filter="fade">
                                      <p:cBhvr>
                                        <p:cTn id="84" dur="500"/>
                                        <p:tgtEl>
                                          <p:spTgt spid="56"/>
                                        </p:tgtEl>
                                      </p:cBhvr>
                                    </p:animEffect>
                                  </p:childTnLst>
                                </p:cTn>
                              </p:par>
                              <p:par>
                                <p:cTn id="85" presetID="10" presetClass="entr" presetSubtype="0" fill="hold" nodeType="withEffect">
                                  <p:stCondLst>
                                    <p:cond delay="0"/>
                                  </p:stCondLst>
                                  <p:childTnLst>
                                    <p:set>
                                      <p:cBhvr>
                                        <p:cTn id="86" dur="1" fill="hold">
                                          <p:stCondLst>
                                            <p:cond delay="0"/>
                                          </p:stCondLst>
                                        </p:cTn>
                                        <p:tgtEl>
                                          <p:spTgt spid="57"/>
                                        </p:tgtEl>
                                        <p:attrNameLst>
                                          <p:attrName>style.visibility</p:attrName>
                                        </p:attrNameLst>
                                      </p:cBhvr>
                                      <p:to>
                                        <p:strVal val="visible"/>
                                      </p:to>
                                    </p:set>
                                    <p:animEffect transition="in" filter="fade">
                                      <p:cBhvr>
                                        <p:cTn id="87" dur="500"/>
                                        <p:tgtEl>
                                          <p:spTgt spid="57"/>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fade">
                                      <p:cBhvr>
                                        <p:cTn id="92" dur="500"/>
                                        <p:tgtEl>
                                          <p:spTgt spid="44"/>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52"/>
                                        </p:tgtEl>
                                        <p:attrNameLst>
                                          <p:attrName>style.visibility</p:attrName>
                                        </p:attrNameLst>
                                      </p:cBhvr>
                                      <p:to>
                                        <p:strVal val="visible"/>
                                      </p:to>
                                    </p:set>
                                    <p:animEffect transition="in" filter="fade">
                                      <p:cBhvr>
                                        <p:cTn id="95" dur="500"/>
                                        <p:tgtEl>
                                          <p:spTgt spid="52"/>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49"/>
                                        </p:tgtEl>
                                        <p:attrNameLst>
                                          <p:attrName>style.visibility</p:attrName>
                                        </p:attrNameLst>
                                      </p:cBhvr>
                                      <p:to>
                                        <p:strVal val="visible"/>
                                      </p:to>
                                    </p:set>
                                    <p:animEffect transition="in" filter="fade">
                                      <p:cBhvr>
                                        <p:cTn id="100" dur="500"/>
                                        <p:tgtEl>
                                          <p:spTgt spid="49"/>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nodeType="clickEffect">
                                  <p:stCondLst>
                                    <p:cond delay="0"/>
                                  </p:stCondLst>
                                  <p:childTnLst>
                                    <p:set>
                                      <p:cBhvr>
                                        <p:cTn id="104" dur="1" fill="hold">
                                          <p:stCondLst>
                                            <p:cond delay="0"/>
                                          </p:stCondLst>
                                        </p:cTn>
                                        <p:tgtEl>
                                          <p:spTgt spid="46"/>
                                        </p:tgtEl>
                                        <p:attrNameLst>
                                          <p:attrName>style.visibility</p:attrName>
                                        </p:attrNameLst>
                                      </p:cBhvr>
                                      <p:to>
                                        <p:strVal val="visible"/>
                                      </p:to>
                                    </p:set>
                                    <p:animEffect transition="in" filter="fade">
                                      <p:cBhvr>
                                        <p:cTn id="105" dur="500"/>
                                        <p:tgtEl>
                                          <p:spTgt spid="46"/>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50"/>
                                        </p:tgtEl>
                                        <p:attrNameLst>
                                          <p:attrName>style.visibility</p:attrName>
                                        </p:attrNameLst>
                                      </p:cBhvr>
                                      <p:to>
                                        <p:strVal val="visible"/>
                                      </p:to>
                                    </p:set>
                                    <p:animEffect transition="in" filter="fade">
                                      <p:cBhvr>
                                        <p:cTn id="108"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6" grpId="0" animBg="1"/>
      <p:bldP spid="17" grpId="0" animBg="1"/>
      <p:bldP spid="18" grpId="0" animBg="1"/>
      <p:bldP spid="19" grpId="0" animBg="1"/>
      <p:bldP spid="23" grpId="0" animBg="1"/>
      <p:bldP spid="30" grpId="0" animBg="1"/>
      <p:bldP spid="33" grpId="0" animBg="1"/>
      <p:bldP spid="49" grpId="0" animBg="1"/>
      <p:bldP spid="50" grpId="0" animBg="1"/>
      <p:bldP spid="51" grpId="0" animBg="1"/>
      <p:bldP spid="52" grpId="0" animBg="1"/>
      <p:bldP spid="4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1C85E7A3-9446-4A5C-BA3A-62ABC9B097A1}"/>
              </a:ext>
            </a:extLst>
          </p:cNvPr>
          <p:cNvSpPr>
            <a:spLocks noGrp="1"/>
          </p:cNvSpPr>
          <p:nvPr>
            <p:ph type="title"/>
          </p:nvPr>
        </p:nvSpPr>
        <p:spPr>
          <a:xfrm>
            <a:off x="467544" y="548680"/>
            <a:ext cx="8229600" cy="780696"/>
          </a:xfrm>
          <a:solidFill>
            <a:srgbClr val="E2EDF2"/>
          </a:solidFill>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2555776" y="1484784"/>
            <a:ext cx="5927883" cy="728902"/>
          </a:xfrm>
          <a:prstGeom prst="rect">
            <a:avLst/>
          </a:prstGeom>
          <a:solidFill>
            <a:srgbClr val="FFFFCC"/>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الأول: اشتراط بقاء عدالة الشاهد عند النطق بالحكم.</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785046741"/>
              </p:ext>
            </p:extLst>
          </p:nvPr>
        </p:nvGraphicFramePr>
        <p:xfrm>
          <a:off x="323528" y="2348880"/>
          <a:ext cx="8496944" cy="3886200"/>
        </p:xfrm>
        <a:graphic>
          <a:graphicData uri="http://schemas.openxmlformats.org/drawingml/2006/table">
            <a:tbl>
              <a:tblPr firstRow="1" bandRow="1">
                <a:tableStyleId>{3B4B98B0-60AC-42C2-AFA5-B58CD77FA1E5}</a:tableStyleId>
              </a:tblPr>
              <a:tblGrid>
                <a:gridCol w="7218784">
                  <a:extLst>
                    <a:ext uri="{9D8B030D-6E8A-4147-A177-3AD203B41FA5}">
                      <a16:colId xmlns="" xmlns:a16="http://schemas.microsoft.com/office/drawing/2014/main" val="695988931"/>
                    </a:ext>
                  </a:extLst>
                </a:gridCol>
                <a:gridCol w="1278160">
                  <a:extLst>
                    <a:ext uri="{9D8B030D-6E8A-4147-A177-3AD203B41FA5}">
                      <a16:colId xmlns="" xmlns:a16="http://schemas.microsoft.com/office/drawing/2014/main" val="1574149790"/>
                    </a:ext>
                  </a:extLst>
                </a:gridCol>
              </a:tblGrid>
              <a:tr h="1636225">
                <a:tc>
                  <a:txBody>
                    <a:bodyPr/>
                    <a:lstStyle/>
                    <a:p>
                      <a:pPr algn="just"/>
                      <a:endParaRPr lang="ar-SA" sz="2700" b="1" kern="1200" dirty="0">
                        <a:solidFill>
                          <a:srgbClr val="000000"/>
                        </a:solidFill>
                        <a:effectLst/>
                        <a:latin typeface="Dubai Light" panose="020B0303030403030204" pitchFamily="34" charset="-78"/>
                        <a:ea typeface="+mn-ea"/>
                        <a:cs typeface="Dubai Light" panose="020B0303030403030204" pitchFamily="34" charset="-78"/>
                      </a:endParaRPr>
                    </a:p>
                    <a:p>
                      <a:pPr algn="just"/>
                      <a:r>
                        <a:rPr lang="ar-SA" sz="2700" b="1" kern="1200" dirty="0">
                          <a:solidFill>
                            <a:srgbClr val="000000"/>
                          </a:solidFill>
                          <a:effectLst/>
                          <a:latin typeface="Dubai Light" panose="020B0303030403030204" pitchFamily="34" charset="-78"/>
                          <a:ea typeface="+mn-ea"/>
                          <a:cs typeface="Dubai Light" panose="020B0303030403030204" pitchFamily="34" charset="-78"/>
                        </a:rPr>
                        <a:t>قال ابن قدامة: «وجملة ذلك: </a:t>
                      </a:r>
                      <a:r>
                        <a:rPr lang="ar-SA" sz="2700" b="1" kern="1200" dirty="0">
                          <a:solidFill>
                            <a:schemeClr val="tx1"/>
                          </a:solidFill>
                          <a:effectLst/>
                          <a:latin typeface="Dubai Light" panose="020B0303030403030204" pitchFamily="34" charset="-78"/>
                          <a:ea typeface="+mn-ea"/>
                          <a:cs typeface="Dubai Light" panose="020B0303030403030204" pitchFamily="34" charset="-78"/>
                        </a:rPr>
                        <a:t>أن الشاهدين إذا شهدا عند الحاكم، وهما ممّن تُقبل شهادته، ولم يُحكم بها حتى فَسَقا أو كَفَرا: لم يُحكم بشهادتهما ... </a:t>
                      </a:r>
                      <a:r>
                        <a:rPr lang="ar-SA" sz="2700" b="1" kern="1200" dirty="0">
                          <a:solidFill>
                            <a:schemeClr val="bg2">
                              <a:lumMod val="10000"/>
                            </a:schemeClr>
                          </a:solidFill>
                          <a:effectLst/>
                          <a:latin typeface="Dubai Light" panose="020B0303030403030204" pitchFamily="34" charset="-78"/>
                          <a:ea typeface="+mn-ea"/>
                          <a:cs typeface="Dubai Light" panose="020B0303030403030204" pitchFamily="34" charset="-78"/>
                        </a:rPr>
                        <a:t>ووجه ذلك:.. </a:t>
                      </a:r>
                      <a:r>
                        <a:rPr lang="ar-SA" sz="2700" b="1" kern="1200" dirty="0">
                          <a:solidFill>
                            <a:srgbClr val="C00000"/>
                          </a:solidFill>
                          <a:effectLst/>
                          <a:latin typeface="Dubai Light" panose="020B0303030403030204" pitchFamily="34" charset="-78"/>
                          <a:ea typeface="+mn-ea"/>
                          <a:cs typeface="Dubai Light" panose="020B0303030403030204" pitchFamily="34" charset="-78"/>
                        </a:rPr>
                        <a:t>أن عدالة الشاهد شرط للحكم، </a:t>
                      </a:r>
                      <a:r>
                        <a:rPr lang="ar-SA" sz="2700" b="1" kern="1200" dirty="0">
                          <a:solidFill>
                            <a:schemeClr val="bg2">
                              <a:lumMod val="10000"/>
                            </a:schemeClr>
                          </a:solidFill>
                          <a:effectLst/>
                          <a:latin typeface="Dubai Light" panose="020B0303030403030204" pitchFamily="34" charset="-78"/>
                          <a:ea typeface="+mn-ea"/>
                          <a:cs typeface="Dubai Light" panose="020B0303030403030204" pitchFamily="34" charset="-78"/>
                        </a:rPr>
                        <a:t>فيعتبر دوامها إلى حين الحكم؛ </a:t>
                      </a:r>
                      <a:r>
                        <a:rPr lang="ar-SA" sz="2700" b="1" u="sng" kern="1200" dirty="0">
                          <a:solidFill>
                            <a:schemeClr val="accent5">
                              <a:lumMod val="75000"/>
                            </a:schemeClr>
                          </a:solidFill>
                          <a:effectLst/>
                          <a:latin typeface="Dubai Light" panose="020B0303030403030204" pitchFamily="34" charset="-78"/>
                          <a:ea typeface="+mn-ea"/>
                          <a:cs typeface="Dubai Light" panose="020B0303030403030204" pitchFamily="34" charset="-78"/>
                        </a:rPr>
                        <a:t>لأنَّ</a:t>
                      </a:r>
                      <a:r>
                        <a:rPr lang="ar-SA" sz="2700" b="1" kern="1200" dirty="0">
                          <a:solidFill>
                            <a:schemeClr val="accent5">
                              <a:lumMod val="75000"/>
                            </a:schemeClr>
                          </a:solidFill>
                          <a:effectLst/>
                          <a:latin typeface="Dubai Light" panose="020B0303030403030204" pitchFamily="34" charset="-78"/>
                          <a:ea typeface="+mn-ea"/>
                          <a:cs typeface="Dubai Light" panose="020B0303030403030204" pitchFamily="34" charset="-78"/>
                        </a:rPr>
                        <a:t> </a:t>
                      </a:r>
                      <a:r>
                        <a:rPr lang="ar-SA" sz="2700" b="1" u="sng" kern="1200" dirty="0">
                          <a:solidFill>
                            <a:schemeClr val="accent5">
                              <a:lumMod val="75000"/>
                            </a:schemeClr>
                          </a:solidFill>
                          <a:effectLst/>
                          <a:latin typeface="Dubai Light" panose="020B0303030403030204" pitchFamily="34" charset="-78"/>
                          <a:ea typeface="+mn-ea"/>
                          <a:cs typeface="Dubai Light" panose="020B0303030403030204" pitchFamily="34" charset="-78"/>
                        </a:rPr>
                        <a:t>الشروط لا بد من وجودها في المشروط، وإذا فسق انتفى الشرط،</a:t>
                      </a:r>
                      <a:r>
                        <a:rPr lang="ar-SA" sz="2700" b="1" u="none" kern="1200" dirty="0">
                          <a:solidFill>
                            <a:schemeClr val="accent5">
                              <a:lumMod val="75000"/>
                            </a:schemeClr>
                          </a:solidFill>
                          <a:effectLst/>
                          <a:latin typeface="Dubai Light" panose="020B0303030403030204" pitchFamily="34" charset="-78"/>
                          <a:ea typeface="+mn-ea"/>
                          <a:cs typeface="Dubai Light" panose="020B0303030403030204" pitchFamily="34" charset="-78"/>
                        </a:rPr>
                        <a:t> </a:t>
                      </a:r>
                      <a:r>
                        <a:rPr lang="ar-SA" sz="2700" b="1" kern="1200" dirty="0">
                          <a:solidFill>
                            <a:schemeClr val="accent5">
                              <a:lumMod val="75000"/>
                            </a:schemeClr>
                          </a:solidFill>
                          <a:effectLst/>
                          <a:latin typeface="Dubai Light" panose="020B0303030403030204" pitchFamily="34" charset="-78"/>
                          <a:ea typeface="+mn-ea"/>
                          <a:cs typeface="Dubai Light" panose="020B0303030403030204" pitchFamily="34" charset="-78"/>
                        </a:rPr>
                        <a:t>فلم يَجُز الحكم».</a:t>
                      </a:r>
                      <a:endParaRPr lang="en-US" sz="2700" b="1" kern="1200" dirty="0">
                        <a:solidFill>
                          <a:schemeClr val="accent5">
                            <a:lumMod val="75000"/>
                          </a:schemeClr>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700" b="0" kern="1200" dirty="0">
                        <a:solidFill>
                          <a:srgbClr val="B9B822"/>
                        </a:solidFill>
                        <a:effectLst/>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7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700" b="0" kern="1200" dirty="0">
                        <a:solidFill>
                          <a:srgbClr val="B9B822"/>
                        </a:solidFill>
                        <a:effectLst/>
                        <a:latin typeface="Dubai" panose="020B0503030403030204" pitchFamily="34" charset="-78"/>
                        <a:ea typeface="+mn-ea"/>
                        <a:cs typeface="Dubai" panose="020B0503030403030204" pitchFamily="34" charset="-78"/>
                      </a:endParaRPr>
                    </a:p>
                    <a:p>
                      <a:pPr algn="ctr"/>
                      <a:endParaRPr lang="en-US" sz="2700" b="0" kern="1200" dirty="0">
                        <a:solidFill>
                          <a:srgbClr val="000000"/>
                        </a:solidFill>
                        <a:effectLst>
                          <a:outerShdw blurRad="12700" dist="12700" dir="2700000" algn="tl">
                            <a:srgbClr val="000000">
                              <a:alpha val="43137"/>
                            </a:srgbClr>
                          </a:outerShdw>
                        </a:effectLst>
                        <a:latin typeface="+mn-lt"/>
                        <a:ea typeface="+mn-ea"/>
                        <a:cs typeface="+mn-cs"/>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589764">
                <a:tc>
                  <a:txBody>
                    <a:bodyPr/>
                    <a:lstStyle/>
                    <a:p>
                      <a:pPr marL="0" algn="just" defTabSz="914400" rtl="1" eaLnBrk="1" latinLnBrk="0" hangingPunct="1"/>
                      <a:r>
                        <a:rPr lang="ar-SA" sz="2700" b="1" kern="1200" dirty="0">
                          <a:solidFill>
                            <a:srgbClr val="000000"/>
                          </a:solidFill>
                          <a:effectLst/>
                          <a:latin typeface="Dubai Light" panose="020B0303030403030204" pitchFamily="34" charset="-78"/>
                          <a:ea typeface="+mn-ea"/>
                          <a:cs typeface="Dubai Light" panose="020B0303030403030204" pitchFamily="34" charset="-78"/>
                        </a:rPr>
                        <a:t>اعتمد ابن قدامة على الأصل المقرر عند الحنابلة وجمهور الفقهاء، وهو: أنه متى انتفى الشرط انتفى المشروط، وخرّج عليه هذا الفرع، فقضى بلزوم بقاء أهلية الشاهد عند الحكم.</a:t>
                      </a:r>
                      <a:endParaRPr lang="en-US" sz="27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7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7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pic>
        <p:nvPicPr>
          <p:cNvPr id="12" name="Picture 3">
            <a:hlinkClick r:id="rId2" action="ppaction://hlinksldjump"/>
            <a:extLst>
              <a:ext uri="{FF2B5EF4-FFF2-40B4-BE49-F238E27FC236}">
                <a16:creationId xmlns="" xmlns:a16="http://schemas.microsoft.com/office/drawing/2014/main" id="{5255F02C-C778-4E21-B564-A518B12FF929}"/>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6396335"/>
            <a:ext cx="1864613" cy="461665"/>
          </a:xfrm>
          <a:prstGeom prst="rect">
            <a:avLst/>
          </a:prstGeom>
          <a:noFill/>
        </p:spPr>
        <p:txBody>
          <a:bodyPr wrap="none" lIns="91440" tIns="45720" rIns="91440" bIns="45720">
            <a:spAutoFit/>
          </a:bodyPr>
          <a:lstStyle/>
          <a:p>
            <a:pPr algn="ctr"/>
            <a:r>
              <a:rPr lang="ar-IQ" sz="24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15989148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415701415"/>
              </p:ext>
            </p:extLst>
          </p:nvPr>
        </p:nvGraphicFramePr>
        <p:xfrm>
          <a:off x="251520" y="1844824"/>
          <a:ext cx="8640960" cy="4392488"/>
        </p:xfrm>
        <a:graphic>
          <a:graphicData uri="http://schemas.openxmlformats.org/drawingml/2006/table">
            <a:tbl>
              <a:tblPr firstRow="1" bandRow="1">
                <a:tableStyleId>{3B4B98B0-60AC-42C2-AFA5-B58CD77FA1E5}</a:tableStyleId>
              </a:tblPr>
              <a:tblGrid>
                <a:gridCol w="7341137">
                  <a:extLst>
                    <a:ext uri="{9D8B030D-6E8A-4147-A177-3AD203B41FA5}">
                      <a16:colId xmlns="" xmlns:a16="http://schemas.microsoft.com/office/drawing/2014/main" val="695988931"/>
                    </a:ext>
                  </a:extLst>
                </a:gridCol>
                <a:gridCol w="1299823">
                  <a:extLst>
                    <a:ext uri="{9D8B030D-6E8A-4147-A177-3AD203B41FA5}">
                      <a16:colId xmlns="" xmlns:a16="http://schemas.microsoft.com/office/drawing/2014/main" val="1574149790"/>
                    </a:ext>
                  </a:extLst>
                </a:gridCol>
              </a:tblGrid>
              <a:tr h="1963309">
                <a:tc>
                  <a:txBody>
                    <a:bodyPr/>
                    <a:lstStyle/>
                    <a:p>
                      <a:pPr algn="just" rtl="1"/>
                      <a:r>
                        <a:rPr lang="ar-SA" sz="2800" b="1" kern="1200" dirty="0">
                          <a:solidFill>
                            <a:srgbClr val="000000"/>
                          </a:solidFill>
                          <a:effectLst/>
                          <a:latin typeface="Dubai Light" panose="020B0303030403030204" pitchFamily="34" charset="-78"/>
                          <a:ea typeface="+mn-ea"/>
                          <a:cs typeface="Dubai Light" panose="020B0303030403030204" pitchFamily="34" charset="-78"/>
                        </a:rPr>
                        <a:t>قال القرافي: </a:t>
                      </a:r>
                      <a:r>
                        <a:rPr lang="ar-SA" sz="2800" b="1" kern="1200" dirty="0">
                          <a:solidFill>
                            <a:schemeClr val="bg2">
                              <a:lumMod val="10000"/>
                            </a:schemeClr>
                          </a:solidFill>
                          <a:effectLst/>
                          <a:latin typeface="Dubai Light" panose="020B0303030403030204" pitchFamily="34" charset="-78"/>
                          <a:ea typeface="+mn-ea"/>
                          <a:cs typeface="Dubai Light" panose="020B0303030403030204" pitchFamily="34" charset="-78"/>
                        </a:rPr>
                        <a:t>«قال </a:t>
                      </a:r>
                      <a:r>
                        <a:rPr lang="ar-IQ" sz="2800" b="1" kern="1200" dirty="0" smtClean="0">
                          <a:solidFill>
                            <a:schemeClr val="bg2">
                              <a:lumMod val="10000"/>
                            </a:schemeClr>
                          </a:solidFill>
                          <a:effectLst/>
                          <a:latin typeface="Dubai Light" panose="020B0303030403030204" pitchFamily="34" charset="-78"/>
                          <a:ea typeface="+mn-ea"/>
                          <a:cs typeface="Dubai Light" panose="020B0303030403030204" pitchFamily="34" charset="-78"/>
                          <a:sym typeface="AGA Arabesque" panose="05010101010101010101" pitchFamily="2" charset="2"/>
                        </a:rPr>
                        <a:t>صلى الله عليه</a:t>
                      </a:r>
                      <a:r>
                        <a:rPr lang="ar-IQ" sz="2800" b="1" kern="1200" baseline="0" dirty="0" smtClean="0">
                          <a:solidFill>
                            <a:schemeClr val="bg2">
                              <a:lumMod val="10000"/>
                            </a:schemeClr>
                          </a:solidFill>
                          <a:effectLst/>
                          <a:latin typeface="Dubai Light" panose="020B0303030403030204" pitchFamily="34" charset="-78"/>
                          <a:ea typeface="+mn-ea"/>
                          <a:cs typeface="Dubai Light" panose="020B0303030403030204" pitchFamily="34" charset="-78"/>
                          <a:sym typeface="AGA Arabesque" panose="05010101010101010101" pitchFamily="2" charset="2"/>
                        </a:rPr>
                        <a:t> وسلم </a:t>
                      </a:r>
                      <a:r>
                        <a:rPr lang="ar-SA" sz="2800" b="1" kern="1200" dirty="0" smtClean="0">
                          <a:solidFill>
                            <a:schemeClr val="bg2">
                              <a:lumMod val="10000"/>
                            </a:schemeClr>
                          </a:solidFill>
                          <a:effectLst/>
                          <a:latin typeface="Dubai Light" panose="020B0303030403030204" pitchFamily="34" charset="-78"/>
                          <a:ea typeface="+mn-ea"/>
                          <a:cs typeface="Dubai Light" panose="020B0303030403030204" pitchFamily="34" charset="-78"/>
                          <a:sym typeface="AGA Arabesque" panose="05010101010101010101" pitchFamily="2" charset="2"/>
                        </a:rPr>
                        <a:t>: </a:t>
                      </a:r>
                      <a:r>
                        <a:rPr lang="ar-SA" sz="2800" b="1"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r>
                        <a:rPr lang="ar-SA" sz="2800" b="1" kern="1200" dirty="0">
                          <a:solidFill>
                            <a:srgbClr val="22B8CB"/>
                          </a:solidFill>
                          <a:effectLst/>
                          <a:latin typeface="Dubai Light" panose="020B0303030403030204" pitchFamily="34" charset="-78"/>
                          <a:ea typeface="+mn-ea"/>
                          <a:cs typeface="Dubai Light" panose="020B0303030403030204" pitchFamily="34" charset="-78"/>
                        </a:rPr>
                        <a:t>من باع نخلاً قد أُبِّرَت فثمرتها </a:t>
                      </a:r>
                      <a:r>
                        <a:rPr lang="ar-SA" sz="2800" b="1" kern="1200" dirty="0">
                          <a:solidFill>
                            <a:schemeClr val="bg2">
                              <a:lumMod val="10000"/>
                            </a:schemeClr>
                          </a:solidFill>
                          <a:effectLst/>
                          <a:latin typeface="Dubai Light" panose="020B0303030403030204" pitchFamily="34" charset="-78"/>
                          <a:ea typeface="+mn-ea"/>
                          <a:cs typeface="Dubai Light" panose="020B0303030403030204" pitchFamily="34" charset="-78"/>
                        </a:rPr>
                        <a:t>للبائع إلا أن يشترطها المبتاع</a:t>
                      </a:r>
                      <a:r>
                        <a:rPr lang="ar-SA" sz="2800" b="1" kern="1200" dirty="0">
                          <a:solidFill>
                            <a:srgbClr val="000000"/>
                          </a:solidFill>
                          <a:effectLst/>
                          <a:latin typeface="Dubai Light" panose="020B0303030403030204" pitchFamily="34" charset="-78"/>
                          <a:ea typeface="+mn-ea"/>
                          <a:cs typeface="Dubai Light" panose="020B0303030403030204" pitchFamily="34" charset="-78"/>
                        </a:rPr>
                        <a:t>»</a:t>
                      </a:r>
                      <a:r>
                        <a:rPr lang="ar-SA" sz="2800" b="1" kern="1200" dirty="0">
                          <a:solidFill>
                            <a:schemeClr val="bg2">
                              <a:lumMod val="10000"/>
                            </a:schemeClr>
                          </a:solidFill>
                          <a:effectLst/>
                          <a:latin typeface="Dubai Light" panose="020B0303030403030204" pitchFamily="34" charset="-78"/>
                          <a:ea typeface="+mn-ea"/>
                          <a:cs typeface="Dubai Light" panose="020B0303030403030204" pitchFamily="34" charset="-78"/>
                        </a:rPr>
                        <a:t> ومفهومه يقتضي:</a:t>
                      </a:r>
                      <a:r>
                        <a:rPr lang="ar-SA" sz="2800" b="1" kern="1200" dirty="0">
                          <a:solidFill>
                            <a:schemeClr val="tx1"/>
                          </a:solidFill>
                          <a:effectLst/>
                          <a:latin typeface="Dubai Light" panose="020B0303030403030204" pitchFamily="34" charset="-78"/>
                          <a:ea typeface="+mn-ea"/>
                          <a:cs typeface="Dubai Light" panose="020B0303030403030204" pitchFamily="34" charset="-78"/>
                        </a:rPr>
                        <a:t> إذا لم تؤبر للمبتاع؛ ولأنه </a:t>
                      </a:r>
                      <a:r>
                        <a:rPr lang="ar-IQ" sz="2800" b="1" kern="1200" dirty="0" smtClean="0">
                          <a:solidFill>
                            <a:schemeClr val="bg2">
                              <a:lumMod val="10000"/>
                            </a:schemeClr>
                          </a:solidFill>
                          <a:effectLst/>
                          <a:latin typeface="Dubai Light" panose="020B0303030403030204" pitchFamily="34" charset="-78"/>
                          <a:ea typeface="+mn-ea"/>
                          <a:cs typeface="Dubai Light" panose="020B0303030403030204" pitchFamily="34" charset="-78"/>
                          <a:sym typeface="AGA Arabesque" panose="05010101010101010101" pitchFamily="2" charset="2"/>
                        </a:rPr>
                        <a:t>صلى الله عليه</a:t>
                      </a:r>
                      <a:r>
                        <a:rPr lang="ar-IQ" sz="2800" b="1" kern="1200" baseline="0" dirty="0" smtClean="0">
                          <a:solidFill>
                            <a:schemeClr val="bg2">
                              <a:lumMod val="10000"/>
                            </a:schemeClr>
                          </a:solidFill>
                          <a:effectLst/>
                          <a:latin typeface="Dubai Light" panose="020B0303030403030204" pitchFamily="34" charset="-78"/>
                          <a:ea typeface="+mn-ea"/>
                          <a:cs typeface="Dubai Light" panose="020B0303030403030204" pitchFamily="34" charset="-78"/>
                          <a:sym typeface="AGA Arabesque" panose="05010101010101010101" pitchFamily="2" charset="2"/>
                        </a:rPr>
                        <a:t> وسلم </a:t>
                      </a:r>
                      <a:r>
                        <a:rPr lang="ar-SA" sz="2800" b="1" kern="1200" dirty="0" smtClean="0">
                          <a:solidFill>
                            <a:schemeClr val="tx1"/>
                          </a:solidFill>
                          <a:effectLst/>
                          <a:latin typeface="Dubai Light" panose="020B0303030403030204" pitchFamily="34" charset="-78"/>
                          <a:ea typeface="+mn-ea"/>
                          <a:cs typeface="Dubai Light" panose="020B0303030403030204" pitchFamily="34" charset="-78"/>
                          <a:sym typeface="AGA Arabesque" panose="05010101010101010101" pitchFamily="2" charset="2"/>
                        </a:rPr>
                        <a:t> </a:t>
                      </a:r>
                      <a:r>
                        <a:rPr lang="ar-SA" sz="2800" b="1" kern="1200" dirty="0">
                          <a:solidFill>
                            <a:schemeClr val="tx1"/>
                          </a:solidFill>
                          <a:effectLst/>
                          <a:latin typeface="Dubai Light" panose="020B0303030403030204" pitchFamily="34" charset="-78"/>
                          <a:ea typeface="+mn-ea"/>
                          <a:cs typeface="Dubai Light" panose="020B0303030403030204" pitchFamily="34" charset="-78"/>
                          <a:sym typeface="AGA Arabesque" panose="05010101010101010101" pitchFamily="2" charset="2"/>
                        </a:rPr>
                        <a:t>إنما جعلها للبائع بشرط الإبار</a:t>
                      </a:r>
                      <a:r>
                        <a:rPr lang="ar-SA" sz="2800" b="1" kern="1200" dirty="0">
                          <a:solidFill>
                            <a:srgbClr val="C00000"/>
                          </a:solidFill>
                          <a:effectLst/>
                          <a:latin typeface="Dubai Light" panose="020B0303030403030204" pitchFamily="34" charset="-78"/>
                          <a:ea typeface="+mn-ea"/>
                          <a:cs typeface="Dubai Light" panose="020B0303030403030204" pitchFamily="34" charset="-78"/>
                          <a:sym typeface="AGA Arabesque" panose="05010101010101010101" pitchFamily="2" charset="2"/>
                        </a:rPr>
                        <a:t>؛ </a:t>
                      </a:r>
                      <a:r>
                        <a:rPr lang="ar-SA" sz="2800" b="1" u="sng" kern="1200" dirty="0">
                          <a:solidFill>
                            <a:srgbClr val="C00000"/>
                          </a:solidFill>
                          <a:effectLst/>
                          <a:latin typeface="Dubai Light" panose="020B0303030403030204" pitchFamily="34" charset="-78"/>
                          <a:ea typeface="+mn-ea"/>
                          <a:cs typeface="Dubai Light" panose="020B0303030403030204" pitchFamily="34" charset="-78"/>
                        </a:rPr>
                        <a:t>فإن انتفى الشرط انتفى المشروط</a:t>
                      </a:r>
                      <a:r>
                        <a:rPr lang="ar-SA" sz="2800" b="1" kern="1200" dirty="0">
                          <a:solidFill>
                            <a:srgbClr val="C00000"/>
                          </a:solidFill>
                          <a:effectLst/>
                          <a:latin typeface="Dubai Light" panose="020B0303030403030204" pitchFamily="34" charset="-78"/>
                          <a:ea typeface="+mn-ea"/>
                          <a:cs typeface="Dubai Light" panose="020B0303030403030204" pitchFamily="34" charset="-78"/>
                        </a:rPr>
                        <a:t>».</a:t>
                      </a:r>
                      <a:endParaRPr lang="en-US" sz="2800" b="1" kern="1200" dirty="0">
                        <a:solidFill>
                          <a:srgbClr val="C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Dubai" panose="020B0503030403030204" pitchFamily="34" charset="-78"/>
                        <a:ea typeface="+mn-ea"/>
                        <a:cs typeface="Dubai" panose="020B0503030403030204" pitchFamily="34"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1"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1"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2429179">
                <a:tc>
                  <a:txBody>
                    <a:bodyPr/>
                    <a:lstStyle/>
                    <a:p>
                      <a:pPr marL="0" algn="just" defTabSz="914400" rtl="1" eaLnBrk="1" latinLnBrk="0" hangingPunct="1"/>
                      <a:r>
                        <a:rPr lang="ar-SA" sz="2800" b="1" kern="1200" dirty="0">
                          <a:solidFill>
                            <a:srgbClr val="000000"/>
                          </a:solidFill>
                          <a:effectLst/>
                          <a:latin typeface="Dubai Light" panose="020B0303030403030204" pitchFamily="34" charset="-78"/>
                          <a:ea typeface="+mn-ea"/>
                          <a:cs typeface="Dubai Light" panose="020B0303030403030204" pitchFamily="34" charset="-78"/>
                        </a:rPr>
                        <a:t>اعتمد الإمام القرافي على أصل مقرر عند المالكية يقضي بأن المشروط ينتفي بانتفاء شرطه، </a:t>
                      </a:r>
                      <a:r>
                        <a:rPr lang="ar-SA" sz="2800" b="1" kern="1200" dirty="0">
                          <a:solidFill>
                            <a:srgbClr val="0070C0"/>
                          </a:solidFill>
                          <a:effectLst/>
                          <a:latin typeface="Dubai Light" panose="020B0303030403030204" pitchFamily="34" charset="-78"/>
                          <a:ea typeface="+mn-ea"/>
                          <a:cs typeface="Dubai Light" panose="020B0303030403030204" pitchFamily="34" charset="-78"/>
                        </a:rPr>
                        <a:t>وخرّج عليه فرعًا فقهيًّا</a:t>
                      </a:r>
                      <a:r>
                        <a:rPr lang="ar-SA" sz="2800" b="1" kern="1200" dirty="0">
                          <a:solidFill>
                            <a:srgbClr val="000000"/>
                          </a:solidFill>
                          <a:effectLst/>
                          <a:latin typeface="Dubai Light" panose="020B0303030403030204" pitchFamily="34" charset="-78"/>
                          <a:ea typeface="+mn-ea"/>
                          <a:cs typeface="Dubai Light" panose="020B0303030403030204" pitchFamily="34" charset="-78"/>
                        </a:rPr>
                        <a:t> </a:t>
                      </a:r>
                      <a:r>
                        <a:rPr lang="ar-SA" sz="2800" b="1" kern="1200" dirty="0">
                          <a:solidFill>
                            <a:srgbClr val="C00000"/>
                          </a:solidFill>
                          <a:effectLst/>
                          <a:latin typeface="Dubai Light" panose="020B0303030403030204" pitchFamily="34" charset="-78"/>
                          <a:ea typeface="+mn-ea"/>
                          <a:cs typeface="Dubai Light" panose="020B0303030403030204" pitchFamily="34" charset="-78"/>
                        </a:rPr>
                        <a:t>وهو: استحقاق المشتري الثمرة إذا اشترى نخلها قبل تلقيحها.</a:t>
                      </a:r>
                    </a:p>
                    <a:p>
                      <a:pPr marL="0" algn="just" defTabSz="914400" rtl="1" eaLnBrk="1" latinLnBrk="0" hangingPunct="1"/>
                      <a:r>
                        <a:rPr lang="ar-SA" sz="2800" b="1" kern="1200" dirty="0">
                          <a:solidFill>
                            <a:srgbClr val="000000"/>
                          </a:solidFill>
                          <a:effectLst/>
                          <a:latin typeface="Dubai Light" panose="020B0303030403030204" pitchFamily="34" charset="-78"/>
                          <a:ea typeface="+mn-ea"/>
                          <a:cs typeface="Dubai Light" panose="020B0303030403030204" pitchFamily="34" charset="-78"/>
                        </a:rPr>
                        <a:t>دلّ على هذا الفرع -فيما ذُكر- أصلان: قاعدتنا هنا، والاحتجاج بمفهوم المخالفة.</a:t>
                      </a:r>
                      <a:endParaRPr lang="en-US" sz="28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1"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1"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pic>
        <p:nvPicPr>
          <p:cNvPr id="9" name="Picture 3">
            <a:hlinkClick r:id="rId2" action="ppaction://hlinksldjump"/>
            <a:extLst>
              <a:ext uri="{FF2B5EF4-FFF2-40B4-BE49-F238E27FC236}">
                <a16:creationId xmlns="" xmlns:a16="http://schemas.microsoft.com/office/drawing/2014/main" id="{16EBCD46-C9E4-4423-A691-7AE4EE21F700}"/>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6396335"/>
            <a:ext cx="1864613" cy="461665"/>
          </a:xfrm>
          <a:prstGeom prst="rect">
            <a:avLst/>
          </a:prstGeom>
          <a:noFill/>
        </p:spPr>
        <p:txBody>
          <a:bodyPr wrap="none" lIns="91440" tIns="45720" rIns="91440" bIns="45720">
            <a:spAutoFit/>
          </a:bodyPr>
          <a:lstStyle/>
          <a:p>
            <a:pPr algn="ctr"/>
            <a:r>
              <a:rPr lang="ar-IQ" sz="24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12" name="Rectangle 11"/>
          <p:cNvSpPr/>
          <p:nvPr/>
        </p:nvSpPr>
        <p:spPr>
          <a:xfrm>
            <a:off x="3563888" y="836712"/>
            <a:ext cx="5344733" cy="523220"/>
          </a:xfrm>
          <a:prstGeom prst="rect">
            <a:avLst/>
          </a:prstGeom>
          <a:solidFill>
            <a:srgbClr val="FFFFCC"/>
          </a:solidFill>
        </p:spPr>
        <p:txBody>
          <a:bodyPr wrap="none">
            <a:spAutoFit/>
          </a:bodyPr>
          <a:lstStyle/>
          <a:p>
            <a:r>
              <a:rPr lang="ar-SA" sz="2800" dirty="0" smtClean="0">
                <a:solidFill>
                  <a:srgbClr val="616989"/>
                </a:solidFill>
              </a:rPr>
              <a:t>الفرع الثاني: استحقاق الثمرة قبل التلقيح وبعده</a:t>
            </a:r>
            <a:endParaRPr lang="en-US" sz="2800" dirty="0"/>
          </a:p>
        </p:txBody>
      </p:sp>
    </p:spTree>
    <p:extLst>
      <p:ext uri="{BB962C8B-B14F-4D97-AF65-F5344CB8AC3E}">
        <p14:creationId xmlns:p14="http://schemas.microsoft.com/office/powerpoint/2010/main" val="3924493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787BE167-74C8-4066-B291-92E3C96724EC}"/>
              </a:ext>
            </a:extLst>
          </p:cNvPr>
          <p:cNvSpPr>
            <a:spLocks noGrp="1"/>
          </p:cNvSpPr>
          <p:nvPr>
            <p:ph type="title"/>
          </p:nvPr>
        </p:nvSpPr>
        <p:spPr>
          <a:xfrm>
            <a:off x="1763688" y="1844824"/>
            <a:ext cx="6120680" cy="2033759"/>
          </a:xfrm>
          <a:solidFill>
            <a:srgbClr val="FFFFFF"/>
          </a:solidFill>
        </p:spPr>
        <p:txBody>
          <a:bodyPr>
            <a:noAutofit/>
          </a:bodyPr>
          <a:lstStyle/>
          <a:p>
            <a:pPr algn="r" rtl="1">
              <a:lnSpc>
                <a:spcPct val="150000"/>
              </a:lnSpc>
            </a:pPr>
            <a:r>
              <a:rPr lang="ar-SA" sz="3600" b="1" dirty="0">
                <a:solidFill>
                  <a:srgbClr val="616989"/>
                </a:solidFill>
              </a:rPr>
              <a:t>القاعدة الثانية: تخريج بعض الفروع على قاعدة:</a:t>
            </a:r>
            <a:br>
              <a:rPr lang="ar-SA" sz="3600" b="1" dirty="0">
                <a:solidFill>
                  <a:srgbClr val="616989"/>
                </a:solidFill>
              </a:rPr>
            </a:br>
            <a:r>
              <a:rPr lang="ar-SA" sz="3600" b="1" dirty="0">
                <a:solidFill>
                  <a:srgbClr val="616989"/>
                </a:solidFill>
              </a:rPr>
              <a:t>(الحكم يدور مع علّته وسببه وجودًا وعدمًا)</a:t>
            </a:r>
            <a:endParaRPr lang="en-US" sz="3600" b="1" dirty="0">
              <a:solidFill>
                <a:srgbClr val="616989"/>
              </a:solidFill>
            </a:endParaRPr>
          </a:p>
        </p:txBody>
      </p:sp>
      <p:pic>
        <p:nvPicPr>
          <p:cNvPr id="9" name="Picture 3">
            <a:hlinkClick r:id="rId2" action="ppaction://hlinksldjump"/>
            <a:extLst>
              <a:ext uri="{FF2B5EF4-FFF2-40B4-BE49-F238E27FC236}">
                <a16:creationId xmlns="" xmlns:a16="http://schemas.microsoft.com/office/drawing/2014/main" id="{F2F49825-D7C5-4960-94A9-7A427F556505}"/>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6396335"/>
            <a:ext cx="1864613" cy="461665"/>
          </a:xfrm>
          <a:prstGeom prst="rect">
            <a:avLst/>
          </a:prstGeom>
          <a:noFill/>
        </p:spPr>
        <p:txBody>
          <a:bodyPr wrap="none" lIns="91440" tIns="45720" rIns="91440" bIns="45720">
            <a:spAutoFit/>
          </a:bodyPr>
          <a:lstStyle/>
          <a:p>
            <a:pPr algn="ctr"/>
            <a:r>
              <a:rPr lang="ar-IQ" sz="24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1631972623"/>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4110EE41-E4A0-49CF-8DE9-38FE1FD1ED66}"/>
              </a:ext>
            </a:extLst>
          </p:cNvPr>
          <p:cNvSpPr>
            <a:spLocks noGrp="1"/>
          </p:cNvSpPr>
          <p:nvPr>
            <p:ph type="title"/>
          </p:nvPr>
        </p:nvSpPr>
        <p:spPr>
          <a:xfrm>
            <a:off x="2195736" y="704088"/>
            <a:ext cx="5544616" cy="492664"/>
          </a:xfrm>
          <a:solidFill>
            <a:srgbClr val="E2EDF2"/>
          </a:solidFill>
        </p:spPr>
        <p:txBody>
          <a:bodyPr>
            <a:noAutofit/>
          </a:bodyPr>
          <a:lstStyle/>
          <a:p>
            <a:r>
              <a:rPr lang="ar-SA" sz="3600" dirty="0">
                <a:latin typeface="Dubai" panose="020B0503030403030204" pitchFamily="34" charset="-78"/>
                <a:cs typeface="Dubai" panose="020B0503030403030204" pitchFamily="34" charset="-78"/>
              </a:rPr>
              <a:t>الجانب الأول: تحرير القاعدة الأصولية</a:t>
            </a:r>
            <a:endParaRPr lang="en-US" sz="3600" dirty="0">
              <a:latin typeface="Dubai" panose="020B0503030403030204" pitchFamily="34" charset="-78"/>
              <a:cs typeface="Dubai" panose="020B0503030403030204" pitchFamily="34" charset="-78"/>
            </a:endParaRPr>
          </a:p>
        </p:txBody>
      </p:sp>
      <p:pic>
        <p:nvPicPr>
          <p:cNvPr id="24" name="Picture 3">
            <a:hlinkClick r:id="rId2" action="ppaction://hlinksldjump"/>
            <a:extLst>
              <a:ext uri="{FF2B5EF4-FFF2-40B4-BE49-F238E27FC236}">
                <a16:creationId xmlns="" xmlns:a16="http://schemas.microsoft.com/office/drawing/2014/main" id="{F981BAB4-B903-4814-9335-6C69884F134F}"/>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737991" y="6266802"/>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17" name="مستطيل: زوايا مستديرة 16">
            <a:extLst>
              <a:ext uri="{FF2B5EF4-FFF2-40B4-BE49-F238E27FC236}">
                <a16:creationId xmlns="" xmlns:a16="http://schemas.microsoft.com/office/drawing/2014/main" id="{844948F2-72BC-45B1-85A5-229BF2A1FA26}"/>
              </a:ext>
            </a:extLst>
          </p:cNvPr>
          <p:cNvSpPr/>
          <p:nvPr/>
        </p:nvSpPr>
        <p:spPr>
          <a:xfrm>
            <a:off x="539552" y="1844824"/>
            <a:ext cx="5568287" cy="891974"/>
          </a:xfrm>
          <a:prstGeom prst="roundRect">
            <a:avLst>
              <a:gd name="adj" fmla="val 0"/>
            </a:avLst>
          </a:prstGeom>
          <a:solidFill>
            <a:schemeClr val="accent1">
              <a:lumMod val="20000"/>
              <a:lumOff val="8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0" tIns="182448" rIns="0" bIns="182449" numCol="1" spcCol="1270" anchor="ctr" anchorCtr="0">
            <a:noAutofit/>
          </a:bodyPr>
          <a:lstStyle/>
          <a:p>
            <a:pPr marL="285750" lvl="1" indent="-285750" algn="r" defTabSz="1422400">
              <a:lnSpc>
                <a:spcPct val="90000"/>
              </a:lnSpc>
              <a:spcBef>
                <a:spcPct val="0"/>
              </a:spcBef>
              <a:spcAft>
                <a:spcPct val="15000"/>
              </a:spcAft>
              <a:buFontTx/>
              <a:buNone/>
            </a:pPr>
            <a:r>
              <a:rPr lang="ar-SA" sz="28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   وهو ما يلزم من وجوده الوجودُ ومن عدمه العدم لذاته.</a:t>
            </a:r>
            <a:endParaRPr lang="en-US" sz="28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p:txBody>
      </p:sp>
      <p:sp>
        <p:nvSpPr>
          <p:cNvPr id="19" name="شكل حر: شكل 18">
            <a:extLst>
              <a:ext uri="{FF2B5EF4-FFF2-40B4-BE49-F238E27FC236}">
                <a16:creationId xmlns="" xmlns:a16="http://schemas.microsoft.com/office/drawing/2014/main" id="{75C20461-A995-429C-AC65-A3D224BACB6E}"/>
              </a:ext>
            </a:extLst>
          </p:cNvPr>
          <p:cNvSpPr/>
          <p:nvPr/>
        </p:nvSpPr>
        <p:spPr>
          <a:xfrm>
            <a:off x="6189322" y="1793666"/>
            <a:ext cx="2631150" cy="936508"/>
          </a:xfrm>
          <a:custGeom>
            <a:avLst/>
            <a:gdLst>
              <a:gd name="connsiteX0" fmla="*/ 0 w 2064556"/>
              <a:gd name="connsiteY0" fmla="*/ 244588 h 1467501"/>
              <a:gd name="connsiteX1" fmla="*/ 244588 w 2064556"/>
              <a:gd name="connsiteY1" fmla="*/ 0 h 1467501"/>
              <a:gd name="connsiteX2" fmla="*/ 1819968 w 2064556"/>
              <a:gd name="connsiteY2" fmla="*/ 0 h 1467501"/>
              <a:gd name="connsiteX3" fmla="*/ 2064556 w 2064556"/>
              <a:gd name="connsiteY3" fmla="*/ 244588 h 1467501"/>
              <a:gd name="connsiteX4" fmla="*/ 2064556 w 2064556"/>
              <a:gd name="connsiteY4" fmla="*/ 1222913 h 1467501"/>
              <a:gd name="connsiteX5" fmla="*/ 1819968 w 2064556"/>
              <a:gd name="connsiteY5" fmla="*/ 1467501 h 1467501"/>
              <a:gd name="connsiteX6" fmla="*/ 244588 w 2064556"/>
              <a:gd name="connsiteY6" fmla="*/ 1467501 h 1467501"/>
              <a:gd name="connsiteX7" fmla="*/ 0 w 2064556"/>
              <a:gd name="connsiteY7" fmla="*/ 1222913 h 1467501"/>
              <a:gd name="connsiteX8" fmla="*/ 0 w 2064556"/>
              <a:gd name="connsiteY8" fmla="*/ 244588 h 14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56" h="1467501">
                <a:moveTo>
                  <a:pt x="0" y="244588"/>
                </a:moveTo>
                <a:cubicBezTo>
                  <a:pt x="0" y="109506"/>
                  <a:pt x="109506" y="0"/>
                  <a:pt x="244588" y="0"/>
                </a:cubicBezTo>
                <a:lnTo>
                  <a:pt x="1819968" y="0"/>
                </a:lnTo>
                <a:cubicBezTo>
                  <a:pt x="1955050" y="0"/>
                  <a:pt x="2064556" y="109506"/>
                  <a:pt x="2064556" y="244588"/>
                </a:cubicBezTo>
                <a:lnTo>
                  <a:pt x="2064556" y="1222913"/>
                </a:lnTo>
                <a:cubicBezTo>
                  <a:pt x="2064556" y="1357995"/>
                  <a:pt x="1955050" y="1467501"/>
                  <a:pt x="1819968" y="1467501"/>
                </a:cubicBezTo>
                <a:lnTo>
                  <a:pt x="244588" y="1467501"/>
                </a:lnTo>
                <a:cubicBezTo>
                  <a:pt x="109506" y="1467501"/>
                  <a:pt x="0" y="1357995"/>
                  <a:pt x="0" y="1222913"/>
                </a:cubicBezTo>
                <a:lnTo>
                  <a:pt x="0" y="244588"/>
                </a:lnTo>
                <a:close/>
              </a:path>
            </a:pathLst>
          </a:custGeom>
        </p:spPr>
        <p:style>
          <a:lnRef idx="2">
            <a:schemeClr val="dk1">
              <a:shade val="50000"/>
            </a:schemeClr>
          </a:lnRef>
          <a:fillRef idx="1">
            <a:schemeClr val="dk1"/>
          </a:fillRef>
          <a:effectRef idx="0">
            <a:schemeClr val="dk1"/>
          </a:effectRef>
          <a:fontRef idx="minor">
            <a:schemeClr val="lt1"/>
          </a:fontRef>
        </p:style>
        <p:txBody>
          <a:bodyPr spcFirstLastPara="0" vert="horz" wrap="square" lIns="197367" tIns="134502" rIns="197367" bIns="134502" numCol="1" spcCol="1270" anchor="ctr" anchorCtr="0">
            <a:noAutofit/>
          </a:bodyPr>
          <a:lstStyle/>
          <a:p>
            <a:pPr marL="0" lvl="0" indent="0" algn="ctr" defTabSz="1466850">
              <a:lnSpc>
                <a:spcPct val="90000"/>
              </a:lnSpc>
              <a:spcBef>
                <a:spcPct val="0"/>
              </a:spcBef>
              <a:spcAft>
                <a:spcPct val="35000"/>
              </a:spcAft>
              <a:buNone/>
            </a:pPr>
            <a:r>
              <a:rPr lang="ar-SA" sz="2400" b="1" kern="1200" dirty="0">
                <a:latin typeface="Dubai" panose="020B0503030403030204" pitchFamily="34" charset="-78"/>
                <a:cs typeface="Dubai" panose="020B0503030403030204" pitchFamily="34" charset="-78"/>
              </a:rPr>
              <a:t>هذه القاعدة مأخوذة من تعريف الأصوليين للسبب</a:t>
            </a:r>
            <a:endParaRPr lang="en-US" sz="2400" b="1" kern="1200" dirty="0">
              <a:latin typeface="Dubai" panose="020B0503030403030204" pitchFamily="34" charset="-78"/>
              <a:cs typeface="Dubai" panose="020B0503030403030204" pitchFamily="34" charset="-78"/>
            </a:endParaRPr>
          </a:p>
        </p:txBody>
      </p:sp>
      <p:sp>
        <p:nvSpPr>
          <p:cNvPr id="32" name="مربع نص 31">
            <a:extLst>
              <a:ext uri="{FF2B5EF4-FFF2-40B4-BE49-F238E27FC236}">
                <a16:creationId xmlns="" xmlns:a16="http://schemas.microsoft.com/office/drawing/2014/main" id="{D7346690-A5DD-44FB-80D9-7F7F433371CE}"/>
              </a:ext>
            </a:extLst>
          </p:cNvPr>
          <p:cNvSpPr txBox="1"/>
          <p:nvPr/>
        </p:nvSpPr>
        <p:spPr>
          <a:xfrm>
            <a:off x="610675" y="2993011"/>
            <a:ext cx="6152102" cy="1014380"/>
          </a:xfrm>
          <a:prstGeom prst="rect">
            <a:avLst/>
          </a:prstGeom>
          <a:solidFill>
            <a:schemeClr val="accent1">
              <a:lumMod val="20000"/>
              <a:lumOff val="80000"/>
            </a:schemeClr>
          </a:solidFill>
          <a:ln>
            <a:solidFill>
              <a:srgbClr val="EEF3D1"/>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r" rtl="1">
              <a:lnSpc>
                <a:spcPct val="107000"/>
              </a:lnSpc>
              <a:spcAft>
                <a:spcPts val="800"/>
              </a:spcAft>
            </a:pPr>
            <a:r>
              <a:rPr lang="ar-SA" sz="2800" b="1" dirty="0">
                <a:solidFill>
                  <a:schemeClr val="bg2">
                    <a:lumMod val="10000"/>
                  </a:schemeClr>
                </a:solidFill>
                <a:effectLst/>
                <a:latin typeface="Dubai Light" panose="020B0303030403030204" pitchFamily="34" charset="-78"/>
                <a:ea typeface="Calibri" panose="020F0502020204030204" pitchFamily="34" charset="0"/>
                <a:cs typeface="Dubai Light" panose="020B0303030403030204" pitchFamily="34" charset="-78"/>
              </a:rPr>
              <a:t>كقوله تعالى: ﴿الزَّانِيَةُ وَالزَّانِي فَاجْلِدُوا كُلَّ وَاحِدٍ مِّنْهُمَا مِائَةَ جَلْدَةٍ﴾</a:t>
            </a:r>
            <a:r>
              <a:rPr lang="ar-SA" sz="2400" b="1" dirty="0">
                <a:solidFill>
                  <a:schemeClr val="bg2">
                    <a:lumMod val="10000"/>
                  </a:schemeClr>
                </a:solidFill>
                <a:effectLst/>
                <a:latin typeface="Dubai Light" panose="020B0303030403030204" pitchFamily="34" charset="-78"/>
                <a:ea typeface="Calibri" panose="020F0502020204030204" pitchFamily="34" charset="0"/>
                <a:cs typeface="Dubai Light" panose="020B0303030403030204" pitchFamily="34" charset="-78"/>
              </a:rPr>
              <a:t>.</a:t>
            </a:r>
            <a:endParaRPr lang="en-US" sz="2000" b="1" dirty="0">
              <a:solidFill>
                <a:schemeClr val="bg2">
                  <a:lumMod val="10000"/>
                </a:schemeClr>
              </a:solidFill>
              <a:effectLst/>
              <a:latin typeface="Dubai Light" panose="020B0303030403030204" pitchFamily="34" charset="-78"/>
              <a:ea typeface="Calibri" panose="020F0502020204030204" pitchFamily="34" charset="0"/>
              <a:cs typeface="Dubai Light" panose="020B0303030403030204" pitchFamily="34" charset="-78"/>
            </a:endParaRPr>
          </a:p>
        </p:txBody>
      </p:sp>
      <p:sp>
        <p:nvSpPr>
          <p:cNvPr id="33" name="مربع نص 32">
            <a:extLst>
              <a:ext uri="{FF2B5EF4-FFF2-40B4-BE49-F238E27FC236}">
                <a16:creationId xmlns="" xmlns:a16="http://schemas.microsoft.com/office/drawing/2014/main" id="{ADEEB48A-F9CC-40C1-A070-E5F59C282AE4}"/>
              </a:ext>
            </a:extLst>
          </p:cNvPr>
          <p:cNvSpPr txBox="1"/>
          <p:nvPr/>
        </p:nvSpPr>
        <p:spPr>
          <a:xfrm>
            <a:off x="2627784" y="4077072"/>
            <a:ext cx="3969662" cy="553357"/>
          </a:xfrm>
          <a:prstGeom prst="rect">
            <a:avLst/>
          </a:prstGeom>
          <a:noFill/>
        </p:spPr>
        <p:txBody>
          <a:bodyPr wrap="square">
            <a:spAutoFit/>
          </a:bodyPr>
          <a:lstStyle/>
          <a:p>
            <a:pPr algn="r" rtl="1">
              <a:lnSpc>
                <a:spcPct val="107000"/>
              </a:lnSpc>
              <a:spcAft>
                <a:spcPts val="800"/>
              </a:spcAft>
            </a:pPr>
            <a:r>
              <a:rPr lang="ar-SA" sz="2800" dirty="0">
                <a:solidFill>
                  <a:srgbClr val="B9B822"/>
                </a:solidFill>
                <a:latin typeface="Dubai" panose="020B0503030403030204" pitchFamily="34" charset="-78"/>
                <a:cs typeface="Dubai" panose="020B0503030403030204" pitchFamily="34" charset="-78"/>
              </a:rPr>
              <a:t>لله –سبحانه- في الزاني حكمان:</a:t>
            </a:r>
            <a:endParaRPr lang="en-US" sz="2800" dirty="0">
              <a:solidFill>
                <a:srgbClr val="B9B822"/>
              </a:solidFill>
              <a:latin typeface="Dubai" panose="020B0503030403030204" pitchFamily="34" charset="-78"/>
              <a:cs typeface="Dubai" panose="020B0503030403030204" pitchFamily="34" charset="-78"/>
            </a:endParaRPr>
          </a:p>
        </p:txBody>
      </p:sp>
      <p:grpSp>
        <p:nvGrpSpPr>
          <p:cNvPr id="3" name="مجموعة 6">
            <a:extLst>
              <a:ext uri="{FF2B5EF4-FFF2-40B4-BE49-F238E27FC236}">
                <a16:creationId xmlns="" xmlns:a16="http://schemas.microsoft.com/office/drawing/2014/main" id="{059DC714-8DB0-4C9D-9665-26AE2E3CCBE9}"/>
              </a:ext>
            </a:extLst>
          </p:cNvPr>
          <p:cNvGrpSpPr/>
          <p:nvPr/>
        </p:nvGrpSpPr>
        <p:grpSpPr>
          <a:xfrm>
            <a:off x="3851920" y="4725144"/>
            <a:ext cx="3096344" cy="619272"/>
            <a:chOff x="2957557" y="3635307"/>
            <a:chExt cx="4128459" cy="619272"/>
          </a:xfrm>
        </p:grpSpPr>
        <p:sp>
          <p:nvSpPr>
            <p:cNvPr id="18" name="مستطيل: زوايا مستديرة 17">
              <a:extLst>
                <a:ext uri="{FF2B5EF4-FFF2-40B4-BE49-F238E27FC236}">
                  <a16:creationId xmlns="" xmlns:a16="http://schemas.microsoft.com/office/drawing/2014/main" id="{A83C69D9-5D99-4E01-8C18-895169905304}"/>
                </a:ext>
              </a:extLst>
            </p:cNvPr>
            <p:cNvSpPr/>
            <p:nvPr/>
          </p:nvSpPr>
          <p:spPr>
            <a:xfrm>
              <a:off x="4974851" y="3635307"/>
              <a:ext cx="2111165" cy="619272"/>
            </a:xfrm>
            <a:prstGeom prst="roundRect">
              <a:avLst/>
            </a:prstGeom>
            <a:gradFill>
              <a:gsLst>
                <a:gs pos="0">
                  <a:schemeClr val="tx1">
                    <a:lumMod val="20000"/>
                    <a:lumOff val="80000"/>
                  </a:schemeClr>
                </a:gs>
                <a:gs pos="50000">
                  <a:schemeClr val="tx1">
                    <a:lumMod val="40000"/>
                    <a:lumOff val="60000"/>
                  </a:schemeClr>
                </a:gs>
                <a:gs pos="100000">
                  <a:schemeClr val="tx1">
                    <a:lumMod val="60000"/>
                    <a:lumOff val="40000"/>
                  </a:schemeClr>
                </a:gs>
              </a:gsLs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72000" tIns="36000" rIns="72000" bIns="36000"/>
            <a:lstStyle/>
            <a:p>
              <a:r>
                <a:rPr lang="ar-SA" sz="2800" b="1" dirty="0">
                  <a:solidFill>
                    <a:schemeClr val="bg2">
                      <a:lumMod val="10000"/>
                    </a:schemeClr>
                  </a:solidFill>
                  <a:latin typeface="Dubai Light" panose="020B0303030403030204" pitchFamily="34" charset="-78"/>
                  <a:cs typeface="Dubai Light" panose="020B0303030403030204" pitchFamily="34" charset="-78"/>
                </a:rPr>
                <a:t>حكم تكليفي</a:t>
              </a:r>
            </a:p>
          </p:txBody>
        </p:sp>
        <p:sp>
          <p:nvSpPr>
            <p:cNvPr id="35" name="مستطيل: زوايا مستديرة 34">
              <a:extLst>
                <a:ext uri="{FF2B5EF4-FFF2-40B4-BE49-F238E27FC236}">
                  <a16:creationId xmlns="" xmlns:a16="http://schemas.microsoft.com/office/drawing/2014/main" id="{EB6A2D44-0B7F-4023-B7E1-5CC7664AAF84}"/>
                </a:ext>
              </a:extLst>
            </p:cNvPr>
            <p:cNvSpPr/>
            <p:nvPr/>
          </p:nvSpPr>
          <p:spPr>
            <a:xfrm>
              <a:off x="2957557" y="3635307"/>
              <a:ext cx="2159841" cy="619272"/>
            </a:xfrm>
            <a:prstGeom prst="roundRect">
              <a:avLst>
                <a:gd name="adj" fmla="val 0"/>
              </a:avLst>
            </a:prstGeom>
            <a:solidFill>
              <a:schemeClr val="bg1"/>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0" tIns="36000" rIns="36000" bIns="36000" anchor="ctr"/>
            <a:lstStyle/>
            <a:p>
              <a:pPr algn="ctr"/>
              <a:r>
                <a:rPr lang="ar-SA" sz="2800" b="1" dirty="0">
                  <a:solidFill>
                    <a:schemeClr val="bg2">
                      <a:lumMod val="10000"/>
                    </a:schemeClr>
                  </a:solidFill>
                  <a:latin typeface="Dubai Light" panose="020B0303030403030204" pitchFamily="34" charset="-78"/>
                  <a:cs typeface="Dubai Light" panose="020B0303030403030204" pitchFamily="34" charset="-78"/>
                </a:rPr>
                <a:t>وجوب الجلد</a:t>
              </a:r>
            </a:p>
          </p:txBody>
        </p:sp>
      </p:grpSp>
      <p:grpSp>
        <p:nvGrpSpPr>
          <p:cNvPr id="5" name="مجموعة 7">
            <a:extLst>
              <a:ext uri="{FF2B5EF4-FFF2-40B4-BE49-F238E27FC236}">
                <a16:creationId xmlns="" xmlns:a16="http://schemas.microsoft.com/office/drawing/2014/main" id="{9C7291C8-052F-4027-B0F5-3F83A3E3011D}"/>
              </a:ext>
            </a:extLst>
          </p:cNvPr>
          <p:cNvGrpSpPr/>
          <p:nvPr/>
        </p:nvGrpSpPr>
        <p:grpSpPr>
          <a:xfrm>
            <a:off x="2627784" y="5589240"/>
            <a:ext cx="4391686" cy="722922"/>
            <a:chOff x="1325377" y="4377343"/>
            <a:chExt cx="5855580" cy="722922"/>
          </a:xfrm>
        </p:grpSpPr>
        <p:sp>
          <p:nvSpPr>
            <p:cNvPr id="36" name="مستطيل: زوايا مستديرة 35">
              <a:extLst>
                <a:ext uri="{FF2B5EF4-FFF2-40B4-BE49-F238E27FC236}">
                  <a16:creationId xmlns="" xmlns:a16="http://schemas.microsoft.com/office/drawing/2014/main" id="{0B8CA5DF-30EF-47AD-B10B-54AE16111390}"/>
                </a:ext>
              </a:extLst>
            </p:cNvPr>
            <p:cNvSpPr/>
            <p:nvPr/>
          </p:nvSpPr>
          <p:spPr>
            <a:xfrm>
              <a:off x="5069792" y="4380185"/>
              <a:ext cx="2111165" cy="650914"/>
            </a:xfrm>
            <a:prstGeom prst="roundRect">
              <a:avLst/>
            </a:prstGeom>
            <a:gradFill>
              <a:gsLst>
                <a:gs pos="0">
                  <a:schemeClr val="tx1">
                    <a:lumMod val="20000"/>
                    <a:lumOff val="80000"/>
                  </a:schemeClr>
                </a:gs>
                <a:gs pos="50000">
                  <a:schemeClr val="tx1">
                    <a:lumMod val="40000"/>
                    <a:lumOff val="60000"/>
                  </a:schemeClr>
                </a:gs>
                <a:gs pos="100000">
                  <a:schemeClr val="tx1">
                    <a:lumMod val="60000"/>
                    <a:lumOff val="40000"/>
                  </a:schemeClr>
                </a:gs>
              </a:gsLs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72000" tIns="36000" rIns="72000" bIns="36000"/>
            <a:lstStyle/>
            <a:p>
              <a:r>
                <a:rPr lang="ar-SA" sz="2800" b="1" dirty="0">
                  <a:solidFill>
                    <a:schemeClr val="bg2">
                      <a:lumMod val="10000"/>
                    </a:schemeClr>
                  </a:solidFill>
                  <a:latin typeface="Dubai Light" panose="020B0303030403030204" pitchFamily="34" charset="-78"/>
                  <a:cs typeface="Dubai Light" panose="020B0303030403030204" pitchFamily="34" charset="-78"/>
                </a:rPr>
                <a:t>حكم وضعي</a:t>
              </a:r>
            </a:p>
          </p:txBody>
        </p:sp>
        <p:sp>
          <p:nvSpPr>
            <p:cNvPr id="37" name="مستطيل: زوايا مستديرة 36">
              <a:extLst>
                <a:ext uri="{FF2B5EF4-FFF2-40B4-BE49-F238E27FC236}">
                  <a16:creationId xmlns="" xmlns:a16="http://schemas.microsoft.com/office/drawing/2014/main" id="{26FEDE6E-E48D-4DB5-80F3-1D1AB22D2F0E}"/>
                </a:ext>
              </a:extLst>
            </p:cNvPr>
            <p:cNvSpPr/>
            <p:nvPr/>
          </p:nvSpPr>
          <p:spPr>
            <a:xfrm>
              <a:off x="1325377" y="4377343"/>
              <a:ext cx="3792021" cy="722922"/>
            </a:xfrm>
            <a:prstGeom prst="roundRect">
              <a:avLst>
                <a:gd name="adj" fmla="val 0"/>
              </a:avLst>
            </a:prstGeom>
            <a:solidFill>
              <a:schemeClr val="bg1"/>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0" tIns="36000" rIns="36000" bIns="36000" anchor="ctr"/>
            <a:lstStyle/>
            <a:p>
              <a:pPr algn="ctr"/>
              <a:r>
                <a:rPr lang="ar-SA" sz="2800" b="1" dirty="0">
                  <a:solidFill>
                    <a:schemeClr val="bg2">
                      <a:lumMod val="10000"/>
                    </a:schemeClr>
                  </a:solidFill>
                  <a:latin typeface="Dubai Light" panose="020B0303030403030204" pitchFamily="34" charset="-78"/>
                  <a:cs typeface="Dubai Light" panose="020B0303030403030204" pitchFamily="34" charset="-78"/>
                </a:rPr>
                <a:t>كون الزنا سببًا لوجود الحكم</a:t>
              </a:r>
            </a:p>
          </p:txBody>
        </p:sp>
      </p:grpSp>
      <p:sp>
        <p:nvSpPr>
          <p:cNvPr id="38" name="مربع نص 37">
            <a:extLst>
              <a:ext uri="{FF2B5EF4-FFF2-40B4-BE49-F238E27FC236}">
                <a16:creationId xmlns="" xmlns:a16="http://schemas.microsoft.com/office/drawing/2014/main" id="{9EE9BC1C-4BCE-400F-9217-D5C8D62299B7}"/>
              </a:ext>
            </a:extLst>
          </p:cNvPr>
          <p:cNvSpPr txBox="1"/>
          <p:nvPr/>
        </p:nvSpPr>
        <p:spPr>
          <a:xfrm>
            <a:off x="323528" y="4221088"/>
            <a:ext cx="2189079" cy="1829285"/>
          </a:xfrm>
          <a:prstGeom prst="roundRect">
            <a:avLst/>
          </a:prstGeom>
          <a:noFill/>
        </p:spPr>
        <p:style>
          <a:lnRef idx="2">
            <a:schemeClr val="accent1"/>
          </a:lnRef>
          <a:fillRef idx="1">
            <a:schemeClr val="lt1"/>
          </a:fillRef>
          <a:effectRef idx="0">
            <a:schemeClr val="accent1"/>
          </a:effectRef>
          <a:fontRef idx="minor">
            <a:schemeClr val="dk1"/>
          </a:fontRef>
        </p:style>
        <p:txBody>
          <a:bodyPr wrap="square" lIns="72000" tIns="36000" rIns="72000" bIns="36000">
            <a:spAutoFit/>
          </a:bodyPr>
          <a:lstStyle/>
          <a:p>
            <a:pPr algn="ctr" rtl="1">
              <a:lnSpc>
                <a:spcPct val="107000"/>
              </a:lnSpc>
              <a:spcAft>
                <a:spcPts val="800"/>
              </a:spcAft>
            </a:pPr>
            <a:r>
              <a:rPr lang="ar-SA" sz="2400" b="1" dirty="0">
                <a:solidFill>
                  <a:schemeClr val="bg2">
                    <a:lumMod val="10000"/>
                  </a:schemeClr>
                </a:solidFill>
                <a:effectLst/>
                <a:latin typeface="Dubai Light" panose="020B0303030403030204" pitchFamily="34" charset="-78"/>
                <a:ea typeface="Calibri" panose="020F0502020204030204" pitchFamily="34" charset="0"/>
                <a:cs typeface="Dubai Light" panose="020B0303030403030204" pitchFamily="34" charset="-78"/>
              </a:rPr>
              <a:t>اجتمع في هذا المثال الحكم التكليفي مع الحكم الوضعي.</a:t>
            </a:r>
            <a:endParaRPr lang="en-US" b="1" dirty="0">
              <a:solidFill>
                <a:schemeClr val="bg2">
                  <a:lumMod val="10000"/>
                </a:schemeClr>
              </a:solidFill>
              <a:effectLst/>
              <a:latin typeface="Dubai Light" panose="020B0303030403030204" pitchFamily="34" charset="-78"/>
              <a:ea typeface="Calibri" panose="020F0502020204030204" pitchFamily="34" charset="0"/>
              <a:cs typeface="Dubai Light" panose="020B0303030403030204" pitchFamily="34" charset="-78"/>
            </a:endParaRPr>
          </a:p>
        </p:txBody>
      </p:sp>
      <p:sp>
        <p:nvSpPr>
          <p:cNvPr id="20" name="شكل حر: شكل 19">
            <a:extLst>
              <a:ext uri="{FF2B5EF4-FFF2-40B4-BE49-F238E27FC236}">
                <a16:creationId xmlns="" xmlns:a16="http://schemas.microsoft.com/office/drawing/2014/main" id="{FAE5F2E3-7C99-4A57-B4A5-265A5B321793}"/>
              </a:ext>
            </a:extLst>
          </p:cNvPr>
          <p:cNvSpPr/>
          <p:nvPr/>
        </p:nvSpPr>
        <p:spPr>
          <a:xfrm>
            <a:off x="6751597" y="2863746"/>
            <a:ext cx="1817957" cy="1501358"/>
          </a:xfrm>
          <a:custGeom>
            <a:avLst/>
            <a:gdLst>
              <a:gd name="connsiteX0" fmla="*/ 0 w 2064556"/>
              <a:gd name="connsiteY0" fmla="*/ 244588 h 1467501"/>
              <a:gd name="connsiteX1" fmla="*/ 244588 w 2064556"/>
              <a:gd name="connsiteY1" fmla="*/ 0 h 1467501"/>
              <a:gd name="connsiteX2" fmla="*/ 1819968 w 2064556"/>
              <a:gd name="connsiteY2" fmla="*/ 0 h 1467501"/>
              <a:gd name="connsiteX3" fmla="*/ 2064556 w 2064556"/>
              <a:gd name="connsiteY3" fmla="*/ 244588 h 1467501"/>
              <a:gd name="connsiteX4" fmla="*/ 2064556 w 2064556"/>
              <a:gd name="connsiteY4" fmla="*/ 1222913 h 1467501"/>
              <a:gd name="connsiteX5" fmla="*/ 1819968 w 2064556"/>
              <a:gd name="connsiteY5" fmla="*/ 1467501 h 1467501"/>
              <a:gd name="connsiteX6" fmla="*/ 244588 w 2064556"/>
              <a:gd name="connsiteY6" fmla="*/ 1467501 h 1467501"/>
              <a:gd name="connsiteX7" fmla="*/ 0 w 2064556"/>
              <a:gd name="connsiteY7" fmla="*/ 1222913 h 1467501"/>
              <a:gd name="connsiteX8" fmla="*/ 0 w 2064556"/>
              <a:gd name="connsiteY8" fmla="*/ 244588 h 14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56" h="1467501">
                <a:moveTo>
                  <a:pt x="0" y="244588"/>
                </a:moveTo>
                <a:cubicBezTo>
                  <a:pt x="0" y="109506"/>
                  <a:pt x="109506" y="0"/>
                  <a:pt x="244588" y="0"/>
                </a:cubicBezTo>
                <a:lnTo>
                  <a:pt x="1819968" y="0"/>
                </a:lnTo>
                <a:cubicBezTo>
                  <a:pt x="1955050" y="0"/>
                  <a:pt x="2064556" y="109506"/>
                  <a:pt x="2064556" y="244588"/>
                </a:cubicBezTo>
                <a:lnTo>
                  <a:pt x="2064556" y="1222913"/>
                </a:lnTo>
                <a:cubicBezTo>
                  <a:pt x="2064556" y="1357995"/>
                  <a:pt x="1955050" y="1467501"/>
                  <a:pt x="1819968" y="1467501"/>
                </a:cubicBezTo>
                <a:lnTo>
                  <a:pt x="244588" y="1467501"/>
                </a:lnTo>
                <a:cubicBezTo>
                  <a:pt x="109506" y="1467501"/>
                  <a:pt x="0" y="1357995"/>
                  <a:pt x="0" y="1222913"/>
                </a:cubicBezTo>
                <a:lnTo>
                  <a:pt x="0" y="244588"/>
                </a:lnTo>
                <a:close/>
              </a:path>
            </a:pathLst>
          </a:custGeom>
        </p:spPr>
        <p:style>
          <a:lnRef idx="2">
            <a:schemeClr val="dk1">
              <a:shade val="50000"/>
            </a:schemeClr>
          </a:lnRef>
          <a:fillRef idx="1">
            <a:schemeClr val="dk1"/>
          </a:fillRef>
          <a:effectRef idx="0">
            <a:schemeClr val="dk1"/>
          </a:effectRef>
          <a:fontRef idx="minor">
            <a:schemeClr val="lt1"/>
          </a:fontRef>
        </p:style>
        <p:txBody>
          <a:bodyPr spcFirstLastPara="0" vert="horz" wrap="square" lIns="197367" tIns="134502" rIns="197367" bIns="134502" numCol="1" spcCol="1270" anchor="ctr" anchorCtr="0">
            <a:noAutofit/>
          </a:bodyPr>
          <a:lstStyle/>
          <a:p>
            <a:pPr lvl="0" algn="ctr" defTabSz="1466850">
              <a:lnSpc>
                <a:spcPct val="90000"/>
              </a:lnSpc>
              <a:spcBef>
                <a:spcPct val="0"/>
              </a:spcBef>
              <a:spcAft>
                <a:spcPct val="35000"/>
              </a:spcAft>
            </a:pPr>
            <a:r>
              <a:rPr lang="ar-SA" sz="2400" b="1" dirty="0">
                <a:latin typeface="Dubai" panose="020B0503030403030204" pitchFamily="34" charset="-78"/>
                <a:cs typeface="Dubai" panose="020B0503030403030204" pitchFamily="34" charset="-78"/>
              </a:rPr>
              <a:t>وقد يطلق السبب</a:t>
            </a:r>
          </a:p>
          <a:p>
            <a:pPr lvl="0" algn="ctr" defTabSz="1466850">
              <a:lnSpc>
                <a:spcPct val="90000"/>
              </a:lnSpc>
              <a:spcBef>
                <a:spcPct val="0"/>
              </a:spcBef>
              <a:spcAft>
                <a:spcPct val="35000"/>
              </a:spcAft>
            </a:pPr>
            <a:r>
              <a:rPr lang="ar-SA" sz="2400" b="1" dirty="0">
                <a:latin typeface="Dubai" panose="020B0503030403030204" pitchFamily="34" charset="-78"/>
                <a:cs typeface="Dubai" panose="020B0503030403030204" pitchFamily="34" charset="-78"/>
              </a:rPr>
              <a:t>على العلة الشرعية</a:t>
            </a:r>
          </a:p>
        </p:txBody>
      </p:sp>
      <p:sp>
        <p:nvSpPr>
          <p:cNvPr id="21" name="Rectangle 20"/>
          <p:cNvSpPr/>
          <p:nvPr/>
        </p:nvSpPr>
        <p:spPr>
          <a:xfrm>
            <a:off x="0" y="6396335"/>
            <a:ext cx="1819729" cy="461665"/>
          </a:xfrm>
          <a:prstGeom prst="rect">
            <a:avLst/>
          </a:prstGeom>
          <a:noFill/>
        </p:spPr>
        <p:txBody>
          <a:bodyPr wrap="none" lIns="91440" tIns="45720" rIns="91440" bIns="45720">
            <a:spAutoFit/>
          </a:bodyPr>
          <a:lstStyle/>
          <a:p>
            <a:pPr algn="ctr"/>
            <a:r>
              <a:rPr lang="ar-IQ" sz="24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14141672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down)">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down)">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500" fill="hold"/>
                                        <p:tgtEl>
                                          <p:spTgt spid="3"/>
                                        </p:tgtEl>
                                        <p:attrNameLst>
                                          <p:attrName>ppt_x</p:attrName>
                                        </p:attrNameLst>
                                      </p:cBhvr>
                                      <p:tavLst>
                                        <p:tav tm="0">
                                          <p:val>
                                            <p:strVal val="#ppt_x"/>
                                          </p:val>
                                        </p:tav>
                                        <p:tav tm="100000">
                                          <p:val>
                                            <p:strVal val="#ppt_x"/>
                                          </p:val>
                                        </p:tav>
                                      </p:tavLst>
                                    </p:anim>
                                    <p:anim calcmode="lin" valueType="num">
                                      <p:cBhvr additive="base">
                                        <p:cTn id="3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grpId="0" nodeType="click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wipe(right)">
                                      <p:cBhvr>
                                        <p:cTn id="4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32" grpId="0" animBg="1"/>
      <p:bldP spid="33" grpId="0"/>
      <p:bldP spid="38"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2060848"/>
            <a:ext cx="8172400" cy="3970318"/>
          </a:xfrm>
          <a:prstGeom prst="rect">
            <a:avLst/>
          </a:prstGeom>
        </p:spPr>
        <p:txBody>
          <a:bodyPr wrap="square">
            <a:spAutoFit/>
          </a:bodyPr>
          <a:lstStyle/>
          <a:p>
            <a:pPr algn="just"/>
            <a:r>
              <a:rPr lang="ar-IQ" sz="2800" dirty="0" smtClean="0"/>
              <a:t>1- اضمحلال التنافر بين أتباع المذاهب وتقليل النظرة الإزدرائية لاجتهادات الفقهاء تحت دعوى التمسك بالمعصوم ويقصدبه الكتاب والسنة، وطي الكتب الفقهية ونبذها إلى وراء الظهور. </a:t>
            </a:r>
          </a:p>
          <a:p>
            <a:pPr algn="just"/>
            <a:r>
              <a:rPr lang="ar-IQ" sz="2800" dirty="0" smtClean="0"/>
              <a:t>2- نبذ التعصب والتقارب بين المذاهب المتباعدة وذلك ؛ لأن رد الأحكام إلى القواعد الأصولية يبين لنا الراجح من المرجوح، أو </a:t>
            </a:r>
            <a:r>
              <a:rPr lang="ar-IQ" sz="2800" b="1" dirty="0" smtClean="0">
                <a:solidFill>
                  <a:srgbClr val="C00000"/>
                </a:solidFill>
              </a:rPr>
              <a:t>على الأقل يبين لنا أن اجتهادات الفقهاء لم تكن عن هوى وكيفما اتفق ،</a:t>
            </a:r>
            <a:r>
              <a:rPr lang="ar-IQ" sz="2800" dirty="0" smtClean="0"/>
              <a:t> بل لكل أدلته وأصوله ومستنده الذي استند إليه، وأن الخلاف في الواقع رحمة من الله لعباده وثروة تشريعية عظمى تجعل الأمة في سعة من أمر دينها وتوسع المجال لاستنباط الأحكام من النصوص. </a:t>
            </a:r>
          </a:p>
        </p:txBody>
      </p:sp>
      <p:sp>
        <p:nvSpPr>
          <p:cNvPr id="4" name="Rectangle 3"/>
          <p:cNvSpPr/>
          <p:nvPr/>
        </p:nvSpPr>
        <p:spPr>
          <a:xfrm>
            <a:off x="2699792" y="980728"/>
            <a:ext cx="4283968" cy="707886"/>
          </a:xfrm>
          <a:prstGeom prst="rect">
            <a:avLst/>
          </a:prstGeom>
          <a:solidFill>
            <a:srgbClr val="FFE5FF"/>
          </a:solidFill>
        </p:spPr>
        <p:txBody>
          <a:bodyPr wrap="square">
            <a:spAutoFit/>
          </a:bodyPr>
          <a:lstStyle/>
          <a:p>
            <a:pPr algn="just"/>
            <a:r>
              <a:rPr lang="ar-IQ" sz="4000" dirty="0" smtClean="0"/>
              <a:t>أهمية  القواعد الأصولية </a:t>
            </a:r>
            <a:endParaRPr lang="en-US" sz="4000" dirty="0"/>
          </a:p>
        </p:txBody>
      </p:sp>
      <p:sp>
        <p:nvSpPr>
          <p:cNvPr id="5" name="Rectangle 4"/>
          <p:cNvSpPr/>
          <p:nvPr/>
        </p:nvSpPr>
        <p:spPr>
          <a:xfrm>
            <a:off x="392584" y="6334780"/>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1C85E7A3-9446-4A5C-BA3A-62ABC9B097A1}"/>
              </a:ext>
            </a:extLst>
          </p:cNvPr>
          <p:cNvSpPr>
            <a:spLocks noGrp="1"/>
          </p:cNvSpPr>
          <p:nvPr>
            <p:ph type="title"/>
          </p:nvPr>
        </p:nvSpPr>
        <p:spPr>
          <a:xfrm>
            <a:off x="457200" y="704088"/>
            <a:ext cx="8229600" cy="636680"/>
          </a:xfrm>
          <a:solidFill>
            <a:srgbClr val="E2EDF2"/>
          </a:solidFill>
        </p:spPr>
        <p:txBody>
          <a:bodyPr>
            <a:normAutofit/>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2627784" y="1412776"/>
            <a:ext cx="5948992" cy="576064"/>
          </a:xfrm>
          <a:prstGeom prst="rect">
            <a:avLst/>
          </a:prstGeom>
          <a:solidFill>
            <a:srgbClr val="FFFFCC"/>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الأول: تعليق الواقف ما أوقفه على صفة وسبب.</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2573102935"/>
              </p:ext>
            </p:extLst>
          </p:nvPr>
        </p:nvGraphicFramePr>
        <p:xfrm>
          <a:off x="251520" y="2207782"/>
          <a:ext cx="8640960" cy="4173545"/>
        </p:xfrm>
        <a:graphic>
          <a:graphicData uri="http://schemas.openxmlformats.org/drawingml/2006/table">
            <a:tbl>
              <a:tblPr firstRow="1" bandRow="1">
                <a:tableStyleId>{3B4B98B0-60AC-42C2-AFA5-B58CD77FA1E5}</a:tableStyleId>
              </a:tblPr>
              <a:tblGrid>
                <a:gridCol w="7341137">
                  <a:extLst>
                    <a:ext uri="{9D8B030D-6E8A-4147-A177-3AD203B41FA5}">
                      <a16:colId xmlns="" xmlns:a16="http://schemas.microsoft.com/office/drawing/2014/main" val="695988931"/>
                    </a:ext>
                  </a:extLst>
                </a:gridCol>
                <a:gridCol w="1299823">
                  <a:extLst>
                    <a:ext uri="{9D8B030D-6E8A-4147-A177-3AD203B41FA5}">
                      <a16:colId xmlns="" xmlns:a16="http://schemas.microsoft.com/office/drawing/2014/main" val="1574149790"/>
                    </a:ext>
                  </a:extLst>
                </a:gridCol>
              </a:tblGrid>
              <a:tr h="2297984">
                <a:tc>
                  <a:txBody>
                    <a:bodyPr/>
                    <a:lstStyle/>
                    <a:p>
                      <a:pPr algn="just"/>
                      <a:r>
                        <a:rPr lang="ar-SA" sz="2600" b="1" kern="1200" dirty="0">
                          <a:solidFill>
                            <a:srgbClr val="000000"/>
                          </a:solidFill>
                          <a:effectLst/>
                          <a:latin typeface="Dubai Light" panose="020B0303030403030204" pitchFamily="34" charset="-78"/>
                          <a:ea typeface="+mn-ea"/>
                          <a:cs typeface="Dubai Light" panose="020B0303030403030204" pitchFamily="34" charset="-78"/>
                        </a:rPr>
                        <a:t>قال </a:t>
                      </a:r>
                      <a:r>
                        <a:rPr lang="ar-SA" sz="2600" b="1" kern="1200" dirty="0" err="1">
                          <a:solidFill>
                            <a:srgbClr val="000000"/>
                          </a:solidFill>
                          <a:effectLst/>
                          <a:latin typeface="Dubai Light" panose="020B0303030403030204" pitchFamily="34" charset="-78"/>
                          <a:ea typeface="+mn-ea"/>
                          <a:cs typeface="Dubai Light" panose="020B0303030403030204" pitchFamily="34" charset="-78"/>
                        </a:rPr>
                        <a:t>البهوتيُّ</a:t>
                      </a:r>
                      <a:r>
                        <a:rPr lang="ar-SA" sz="2600" b="1" kern="1200" dirty="0">
                          <a:solidFill>
                            <a:srgbClr val="000000"/>
                          </a:solidFill>
                          <a:effectLst/>
                          <a:latin typeface="Dubai Light" panose="020B0303030403030204" pitchFamily="34" charset="-78"/>
                          <a:ea typeface="+mn-ea"/>
                          <a:cs typeface="Dubai Light" panose="020B0303030403030204" pitchFamily="34" charset="-78"/>
                        </a:rPr>
                        <a:t>: «(وإن علق الواقف الاستحقاق بصفة استحقّ من اتصف بها، فإن زالت عنه زال استحقاقه) وإن عادت عاد استحقاقه، </a:t>
                      </a:r>
                      <a:r>
                        <a:rPr lang="ar-SA" sz="2600" b="1" kern="1200" dirty="0">
                          <a:solidFill>
                            <a:schemeClr val="tx1"/>
                          </a:solidFill>
                          <a:effectLst/>
                          <a:latin typeface="Dubai Light" panose="020B0303030403030204" pitchFamily="34" charset="-78"/>
                          <a:ea typeface="+mn-ea"/>
                          <a:cs typeface="Dubai Light" panose="020B0303030403030204" pitchFamily="34" charset="-78"/>
                        </a:rPr>
                        <a:t>(فلو وقف) شيئًا (على المشتغلين بالعلم استحق من اشتغل به، فإن ترك الاشتغال زال استحقاقه، فإن عاد) إلى الاشتغال (عاد استحقاقُه)</a:t>
                      </a:r>
                      <a:r>
                        <a:rPr lang="ar-SA" sz="2600" b="1" kern="1200" dirty="0">
                          <a:solidFill>
                            <a:srgbClr val="000000"/>
                          </a:solidFill>
                          <a:effectLst/>
                          <a:latin typeface="Dubai Light" panose="020B0303030403030204" pitchFamily="34" charset="-78"/>
                          <a:ea typeface="+mn-ea"/>
                          <a:cs typeface="Dubai Light" panose="020B0303030403030204" pitchFamily="34" charset="-78"/>
                        </a:rPr>
                        <a:t>؛ لأ</a:t>
                      </a:r>
                      <a:r>
                        <a:rPr lang="ar-SA" sz="2600" b="1" u="sng" kern="1200" dirty="0">
                          <a:solidFill>
                            <a:srgbClr val="000000"/>
                          </a:solidFill>
                          <a:effectLst/>
                          <a:latin typeface="Dubai Light" panose="020B0303030403030204" pitchFamily="34" charset="-78"/>
                          <a:ea typeface="+mn-ea"/>
                          <a:cs typeface="Dubai Light" panose="020B0303030403030204" pitchFamily="34" charset="-78"/>
                        </a:rPr>
                        <a:t>ن الحكم يدور مع علّته وجودًا وعدمًا</a:t>
                      </a:r>
                      <a:r>
                        <a:rPr lang="ar-SA" sz="26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6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a:endParaRPr lang="en-US" sz="2400" b="0" kern="1200" dirty="0">
                        <a:solidFill>
                          <a:srgbClr val="000000"/>
                        </a:solidFill>
                        <a:effectLst>
                          <a:outerShdw blurRad="12700" dist="12700" dir="2700000" algn="tl">
                            <a:srgbClr val="000000">
                              <a:alpha val="43137"/>
                            </a:srgbClr>
                          </a:outerShdw>
                        </a:effectLst>
                        <a:latin typeface="+mn-lt"/>
                        <a:ea typeface="+mn-ea"/>
                        <a:cs typeface="+mn-cs"/>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875561">
                <a:tc>
                  <a:txBody>
                    <a:bodyPr/>
                    <a:lstStyle/>
                    <a:p>
                      <a:pPr marL="0" algn="just" defTabSz="914400" rtl="1" eaLnBrk="1" latinLnBrk="0" hangingPunct="1"/>
                      <a:endParaRPr lang="ar-SA" sz="100" b="1" kern="1200" dirty="0">
                        <a:solidFill>
                          <a:srgbClr val="000000"/>
                        </a:solidFill>
                        <a:effectLst/>
                        <a:latin typeface="Dubai Light" panose="020B0303030403030204" pitchFamily="34" charset="-78"/>
                        <a:ea typeface="+mn-ea"/>
                        <a:cs typeface="Dubai Light" panose="020B0303030403030204" pitchFamily="34" charset="-78"/>
                      </a:endParaRPr>
                    </a:p>
                    <a:p>
                      <a:pPr marL="0" algn="just" defTabSz="914400" rtl="1" eaLnBrk="1" latinLnBrk="0" hangingPunct="1"/>
                      <a:r>
                        <a:rPr lang="ar-SA" sz="2600" b="1" kern="1200" dirty="0">
                          <a:solidFill>
                            <a:srgbClr val="000000"/>
                          </a:solidFill>
                          <a:effectLst/>
                          <a:latin typeface="Dubai Light" panose="020B0303030403030204" pitchFamily="34" charset="-78"/>
                          <a:ea typeface="+mn-ea"/>
                          <a:cs typeface="Dubai Light" panose="020B0303030403030204" pitchFamily="34" charset="-78"/>
                        </a:rPr>
                        <a:t>ربط </a:t>
                      </a:r>
                      <a:r>
                        <a:rPr lang="ar-SA" sz="2600" b="1" kern="1200" dirty="0" err="1">
                          <a:solidFill>
                            <a:srgbClr val="000000"/>
                          </a:solidFill>
                          <a:effectLst/>
                          <a:latin typeface="Dubai Light" panose="020B0303030403030204" pitchFamily="34" charset="-78"/>
                          <a:ea typeface="+mn-ea"/>
                          <a:cs typeface="Dubai Light" panose="020B0303030403030204" pitchFamily="34" charset="-78"/>
                        </a:rPr>
                        <a:t>البهوتي</a:t>
                      </a:r>
                      <a:r>
                        <a:rPr lang="ar-SA" sz="2600" b="1" kern="1200" dirty="0">
                          <a:solidFill>
                            <a:srgbClr val="000000"/>
                          </a:solidFill>
                          <a:effectLst/>
                          <a:latin typeface="Dubai Light" panose="020B0303030403030204" pitchFamily="34" charset="-78"/>
                          <a:ea typeface="+mn-ea"/>
                          <a:cs typeface="Dubai Light" panose="020B0303030403030204" pitchFamily="34" charset="-78"/>
                        </a:rPr>
                        <a:t> استحقاق الموقوف عليه للوقف بوجود السبب الذي من أجله أوقَفه الواقف، وأزاله بزواله، ولم يجعله له مطلقًا على أيّ حال بناءً على الأصل المقرر عند الحنابلة والجمهور، وهو: أن الحكم يدور مع علته وجودًا وعدما.</a:t>
                      </a:r>
                      <a:endParaRPr lang="en-US" sz="26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pic>
        <p:nvPicPr>
          <p:cNvPr id="12" name="Picture 3">
            <a:hlinkClick r:id="rId2" action="ppaction://hlinksldjump"/>
            <a:extLst>
              <a:ext uri="{FF2B5EF4-FFF2-40B4-BE49-F238E27FC236}">
                <a16:creationId xmlns="" xmlns:a16="http://schemas.microsoft.com/office/drawing/2014/main" id="{5255F02C-C778-4E21-B564-A518B12FF929}"/>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6396335"/>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11693959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1907704" y="692696"/>
            <a:ext cx="6780362" cy="728902"/>
          </a:xfrm>
          <a:prstGeom prst="rect">
            <a:avLst/>
          </a:prstGeom>
          <a:solidFill>
            <a:srgbClr val="FFFFCC"/>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3200" dirty="0">
                <a:solidFill>
                  <a:srgbClr val="616989"/>
                </a:solidFill>
                <a:effectLst/>
                <a:latin typeface="+mj-lt"/>
                <a:ea typeface="+mj-ea"/>
                <a:cs typeface="+mj-cs"/>
              </a:rPr>
              <a:t>الفرع الثاني: خروج المعتكِف من معتكَفه لسبب.</a:t>
            </a:r>
            <a:endParaRPr lang="en-US" sz="32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2602695878"/>
              </p:ext>
            </p:extLst>
          </p:nvPr>
        </p:nvGraphicFramePr>
        <p:xfrm>
          <a:off x="323528" y="1772816"/>
          <a:ext cx="8568952" cy="4023360"/>
        </p:xfrm>
        <a:graphic>
          <a:graphicData uri="http://schemas.openxmlformats.org/drawingml/2006/table">
            <a:tbl>
              <a:tblPr firstRow="1" bandRow="1">
                <a:tableStyleId>{3B4B98B0-60AC-42C2-AFA5-B58CD77FA1E5}</a:tableStyleId>
              </a:tblPr>
              <a:tblGrid>
                <a:gridCol w="7272808">
                  <a:extLst>
                    <a:ext uri="{9D8B030D-6E8A-4147-A177-3AD203B41FA5}">
                      <a16:colId xmlns="" xmlns:a16="http://schemas.microsoft.com/office/drawing/2014/main" val="695988931"/>
                    </a:ext>
                  </a:extLst>
                </a:gridCol>
                <a:gridCol w="1296144">
                  <a:extLst>
                    <a:ext uri="{9D8B030D-6E8A-4147-A177-3AD203B41FA5}">
                      <a16:colId xmlns="" xmlns:a16="http://schemas.microsoft.com/office/drawing/2014/main" val="1574149790"/>
                    </a:ext>
                  </a:extLst>
                </a:gridCol>
              </a:tblGrid>
              <a:tr h="1585341">
                <a:tc>
                  <a:txBody>
                    <a:bodyPr/>
                    <a:lstStyle/>
                    <a:p>
                      <a:pPr algn="just" rtl="1"/>
                      <a:r>
                        <a:rPr lang="ar-SA" sz="2800" b="1" kern="1200" dirty="0">
                          <a:solidFill>
                            <a:srgbClr val="000000"/>
                          </a:solidFill>
                          <a:effectLst/>
                          <a:latin typeface="Dubai Light" panose="020B0303030403030204" pitchFamily="34" charset="-78"/>
                          <a:ea typeface="+mn-ea"/>
                          <a:cs typeface="Dubai Light" panose="020B0303030403030204" pitchFamily="34" charset="-78"/>
                        </a:rPr>
                        <a:t>قال مصطفى السيوطي </a:t>
                      </a:r>
                      <a:r>
                        <a:rPr lang="ar-SA" sz="2800" b="1" kern="1200" dirty="0" err="1">
                          <a:solidFill>
                            <a:srgbClr val="000000"/>
                          </a:solidFill>
                          <a:effectLst/>
                          <a:latin typeface="Dubai Light" panose="020B0303030403030204" pitchFamily="34" charset="-78"/>
                          <a:ea typeface="+mn-ea"/>
                          <a:cs typeface="Dubai Light" panose="020B0303030403030204" pitchFamily="34" charset="-78"/>
                        </a:rPr>
                        <a:t>الرحيباني</a:t>
                      </a:r>
                      <a:r>
                        <a:rPr lang="ar-SA" sz="2800" b="1" kern="1200" dirty="0">
                          <a:solidFill>
                            <a:srgbClr val="000000"/>
                          </a:solidFill>
                          <a:effectLst/>
                          <a:latin typeface="Dubai Light" panose="020B0303030403030204" pitchFamily="34" charset="-78"/>
                          <a:ea typeface="+mn-ea"/>
                          <a:cs typeface="Dubai Light" panose="020B0303030403030204" pitchFamily="34" charset="-78"/>
                        </a:rPr>
                        <a:t>: «</a:t>
                      </a:r>
                      <a:r>
                        <a:rPr lang="ar-SA" sz="2800" b="1" kern="1200" dirty="0">
                          <a:solidFill>
                            <a:schemeClr val="tx1"/>
                          </a:solidFill>
                          <a:effectLst/>
                          <a:latin typeface="Dubai Light" panose="020B0303030403030204" pitchFamily="34" charset="-78"/>
                          <a:ea typeface="+mn-ea"/>
                          <a:cs typeface="Dubai Light" panose="020B0303030403030204" pitchFamily="34" charset="-78"/>
                        </a:rPr>
                        <a:t>(ويجب) على معتكف (في) اعتكاف (واجب) خرج لعذر يبيحُه (رجوعٌ) إلى معتكفه (بزوال عذر)</a:t>
                      </a:r>
                      <a:r>
                        <a:rPr lang="ar-SA" sz="2800" b="1" kern="1200" dirty="0">
                          <a:solidFill>
                            <a:srgbClr val="000000"/>
                          </a:solidFill>
                          <a:effectLst/>
                          <a:latin typeface="Dubai Light" panose="020B0303030403030204" pitchFamily="34" charset="-78"/>
                          <a:ea typeface="+mn-ea"/>
                          <a:cs typeface="Dubai Light" panose="020B0303030403030204" pitchFamily="34" charset="-78"/>
                        </a:rPr>
                        <a:t>؛ </a:t>
                      </a:r>
                      <a:r>
                        <a:rPr lang="ar-SA" sz="2800" b="1" u="sng" kern="1200" dirty="0">
                          <a:solidFill>
                            <a:schemeClr val="bg2">
                              <a:lumMod val="50000"/>
                            </a:schemeClr>
                          </a:solidFill>
                          <a:effectLst/>
                          <a:latin typeface="Dubai Light" panose="020B0303030403030204" pitchFamily="34" charset="-78"/>
                          <a:ea typeface="+mn-ea"/>
                          <a:cs typeface="Dubai Light" panose="020B0303030403030204" pitchFamily="34" charset="-78"/>
                        </a:rPr>
                        <a:t>لأن الحكم يدور مع علته</a:t>
                      </a:r>
                      <a:r>
                        <a:rPr lang="ar-SA" sz="2800" b="1" kern="1200" dirty="0">
                          <a:solidFill>
                            <a:schemeClr val="bg2">
                              <a:lumMod val="50000"/>
                            </a:schemeClr>
                          </a:solidFill>
                          <a:effectLst/>
                          <a:latin typeface="Dubai Light" panose="020B0303030403030204" pitchFamily="34" charset="-78"/>
                          <a:ea typeface="+mn-ea"/>
                          <a:cs typeface="Dubai Light" panose="020B0303030403030204" pitchFamily="34" charset="-78"/>
                        </a:rPr>
                        <a:t>، </a:t>
                      </a:r>
                      <a:r>
                        <a:rPr lang="ar-SA" sz="2800" b="1" kern="1200" dirty="0">
                          <a:solidFill>
                            <a:srgbClr val="000000"/>
                          </a:solidFill>
                          <a:effectLst/>
                          <a:latin typeface="Dubai Light" panose="020B0303030403030204" pitchFamily="34" charset="-78"/>
                          <a:ea typeface="+mn-ea"/>
                          <a:cs typeface="Dubai Light" panose="020B0303030403030204" pitchFamily="34" charset="-78"/>
                        </a:rPr>
                        <a:t>(فإن أخَّر) رجوعَه إلى معتكفه (عن وقتِ إمكانه)، أي: إمكان الرجوع، ولو يسيرًا (بلا عذر: بطل) ما مضى من اعتكافه».</a:t>
                      </a:r>
                      <a:endParaRPr lang="en-US" sz="28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rtl="1"/>
                      <a:endParaRPr lang="en-US" sz="2400" b="0" kern="1200" dirty="0">
                        <a:solidFill>
                          <a:srgbClr val="000000"/>
                        </a:solidFill>
                        <a:effectLst>
                          <a:outerShdw blurRad="12700" dist="12700" dir="2700000" algn="tl">
                            <a:srgbClr val="000000">
                              <a:alpha val="43137"/>
                            </a:srgbClr>
                          </a:outerShdw>
                        </a:effectLst>
                        <a:latin typeface="+mn-lt"/>
                        <a:ea typeface="+mn-ea"/>
                        <a:cs typeface="+mn-cs"/>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544817">
                <a:tc>
                  <a:txBody>
                    <a:bodyPr/>
                    <a:lstStyle/>
                    <a:p>
                      <a:pPr marL="0" algn="just" defTabSz="914400" rtl="1" eaLnBrk="1" latinLnBrk="0" hangingPunct="1"/>
                      <a:r>
                        <a:rPr lang="ar-SA" sz="2800" b="1" kern="1200" dirty="0">
                          <a:solidFill>
                            <a:srgbClr val="000000"/>
                          </a:solidFill>
                          <a:effectLst/>
                          <a:latin typeface="Dubai Light" panose="020B0303030403030204" pitchFamily="34" charset="-78"/>
                          <a:ea typeface="+mn-ea"/>
                          <a:cs typeface="Dubai Light" panose="020B0303030403030204" pitchFamily="34" charset="-78"/>
                        </a:rPr>
                        <a:t>أوجب </a:t>
                      </a:r>
                      <a:r>
                        <a:rPr lang="ar-SA" sz="2800" b="1" kern="1200" dirty="0" err="1">
                          <a:solidFill>
                            <a:srgbClr val="000000"/>
                          </a:solidFill>
                          <a:effectLst/>
                          <a:latin typeface="Dubai Light" panose="020B0303030403030204" pitchFamily="34" charset="-78"/>
                          <a:ea typeface="+mn-ea"/>
                          <a:cs typeface="Dubai Light" panose="020B0303030403030204" pitchFamily="34" charset="-78"/>
                        </a:rPr>
                        <a:t>الرُّحيباني</a:t>
                      </a:r>
                      <a:r>
                        <a:rPr lang="ar-SA" sz="2800" b="1" kern="1200" dirty="0">
                          <a:solidFill>
                            <a:srgbClr val="000000"/>
                          </a:solidFill>
                          <a:effectLst/>
                          <a:latin typeface="Dubai Light" panose="020B0303030403030204" pitchFamily="34" charset="-78"/>
                          <a:ea typeface="+mn-ea"/>
                          <a:cs typeface="Dubai Light" panose="020B0303030403030204" pitchFamily="34" charset="-78"/>
                        </a:rPr>
                        <a:t> على المعتكف الذي خرج لسبب وعذر أن يعود إلى المعتكَف بعد زوال المبيح، وأبطَل اعتكافه إن لم يعُد، </a:t>
                      </a:r>
                      <a:r>
                        <a:rPr lang="ar-SA" sz="2800" b="1" kern="1200" dirty="0">
                          <a:solidFill>
                            <a:srgbClr val="C00000"/>
                          </a:solidFill>
                          <a:effectLst/>
                          <a:latin typeface="Dubai Light" panose="020B0303030403030204" pitchFamily="34" charset="-78"/>
                          <a:ea typeface="+mn-ea"/>
                          <a:cs typeface="Dubai Light" panose="020B0303030403030204" pitchFamily="34" charset="-78"/>
                        </a:rPr>
                        <a:t>تخريجًا على الأصل المقرر عند الحنابلة والجمهور: الحكم يدور مع علته وسببه</a:t>
                      </a:r>
                      <a:r>
                        <a:rPr lang="ar-SA" sz="28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8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pic>
        <p:nvPicPr>
          <p:cNvPr id="12" name="Picture 3">
            <a:hlinkClick r:id="rId2" action="ppaction://hlinksldjump"/>
            <a:extLst>
              <a:ext uri="{FF2B5EF4-FFF2-40B4-BE49-F238E27FC236}">
                <a16:creationId xmlns="" xmlns:a16="http://schemas.microsoft.com/office/drawing/2014/main" id="{5255F02C-C778-4E21-B564-A518B12FF929}"/>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6396335"/>
            <a:ext cx="1864613" cy="461665"/>
          </a:xfrm>
          <a:prstGeom prst="rect">
            <a:avLst/>
          </a:prstGeom>
          <a:noFill/>
        </p:spPr>
        <p:txBody>
          <a:bodyPr wrap="none" lIns="91440" tIns="45720" rIns="91440" bIns="45720">
            <a:spAutoFit/>
          </a:bodyPr>
          <a:lstStyle/>
          <a:p>
            <a:pPr algn="ctr"/>
            <a:r>
              <a:rPr lang="ar-IQ" sz="24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18586392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787BE167-74C8-4066-B291-92E3C96724EC}"/>
              </a:ext>
            </a:extLst>
          </p:cNvPr>
          <p:cNvSpPr>
            <a:spLocks noGrp="1"/>
          </p:cNvSpPr>
          <p:nvPr>
            <p:ph type="title"/>
          </p:nvPr>
        </p:nvSpPr>
        <p:spPr>
          <a:xfrm>
            <a:off x="899592" y="2204864"/>
            <a:ext cx="7121357" cy="1376920"/>
          </a:xfrm>
          <a:noFill/>
        </p:spPr>
        <p:txBody>
          <a:bodyPr>
            <a:normAutofit/>
          </a:bodyPr>
          <a:lstStyle/>
          <a:p>
            <a:pPr algn="r" rtl="1">
              <a:lnSpc>
                <a:spcPct val="100000"/>
              </a:lnSpc>
            </a:pPr>
            <a:r>
              <a:rPr lang="ar-SA" sz="4000" b="1" dirty="0">
                <a:solidFill>
                  <a:srgbClr val="616989"/>
                </a:solidFill>
              </a:rPr>
              <a:t>القاعدة الثالثة: تخريج بعض الفروع على قاعدة:</a:t>
            </a:r>
            <a:br>
              <a:rPr lang="ar-SA" sz="4000" b="1" dirty="0">
                <a:solidFill>
                  <a:srgbClr val="616989"/>
                </a:solidFill>
              </a:rPr>
            </a:br>
            <a:r>
              <a:rPr lang="ar-SA" sz="4000" b="1" dirty="0">
                <a:solidFill>
                  <a:srgbClr val="616989"/>
                </a:solidFill>
              </a:rPr>
              <a:t>(هل يثبت القضاء بأمر جديد أم بالأمر السابق؟)</a:t>
            </a:r>
            <a:endParaRPr lang="en-US" sz="4000" b="1" dirty="0">
              <a:solidFill>
                <a:srgbClr val="616989"/>
              </a:solidFill>
            </a:endParaRPr>
          </a:p>
        </p:txBody>
      </p:sp>
      <p:pic>
        <p:nvPicPr>
          <p:cNvPr id="9" name="Picture 3">
            <a:hlinkClick r:id="rId2" action="ppaction://hlinksldjump"/>
            <a:extLst>
              <a:ext uri="{FF2B5EF4-FFF2-40B4-BE49-F238E27FC236}">
                <a16:creationId xmlns="" xmlns:a16="http://schemas.microsoft.com/office/drawing/2014/main" id="{F2F49825-D7C5-4960-94A9-7A427F556505}"/>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6396335"/>
            <a:ext cx="1864613" cy="461665"/>
          </a:xfrm>
          <a:prstGeom prst="rect">
            <a:avLst/>
          </a:prstGeom>
          <a:noFill/>
        </p:spPr>
        <p:txBody>
          <a:bodyPr wrap="none" lIns="91440" tIns="45720" rIns="91440" bIns="45720">
            <a:spAutoFit/>
          </a:bodyPr>
          <a:lstStyle/>
          <a:p>
            <a:pPr algn="ctr"/>
            <a:r>
              <a:rPr lang="ar-IQ" sz="24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2235299959"/>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4110EE41-E4A0-49CF-8DE9-38FE1FD1ED66}"/>
              </a:ext>
            </a:extLst>
          </p:cNvPr>
          <p:cNvSpPr>
            <a:spLocks noGrp="1"/>
          </p:cNvSpPr>
          <p:nvPr>
            <p:ph type="title"/>
          </p:nvPr>
        </p:nvSpPr>
        <p:spPr>
          <a:xfrm>
            <a:off x="1403648" y="692696"/>
            <a:ext cx="6491064" cy="708688"/>
          </a:xfrm>
          <a:solidFill>
            <a:srgbClr val="E2EDF2"/>
          </a:solidFill>
        </p:spPr>
        <p:txBody>
          <a:bodyPr/>
          <a:lstStyle/>
          <a:p>
            <a:pPr algn="r" rtl="1"/>
            <a:r>
              <a:rPr lang="ar-SA" sz="3600" dirty="0">
                <a:latin typeface="Dubai" panose="020B0503030403030204" pitchFamily="34" charset="-78"/>
                <a:cs typeface="Dubai" panose="020B0503030403030204" pitchFamily="34" charset="-78"/>
              </a:rPr>
              <a:t>الجانب الأول: تحرير القاعدة الأصولية</a:t>
            </a:r>
            <a:endParaRPr lang="en-US" sz="3600" dirty="0">
              <a:latin typeface="Dubai" panose="020B0503030403030204" pitchFamily="34" charset="-78"/>
              <a:cs typeface="Dubai" panose="020B0503030403030204" pitchFamily="34" charset="-78"/>
            </a:endParaRPr>
          </a:p>
        </p:txBody>
      </p:sp>
      <p:sp>
        <p:nvSpPr>
          <p:cNvPr id="9" name="فقاعة الكلام: مستطيلة مستديرة الزوايا 8">
            <a:extLst>
              <a:ext uri="{FF2B5EF4-FFF2-40B4-BE49-F238E27FC236}">
                <a16:creationId xmlns="" xmlns:a16="http://schemas.microsoft.com/office/drawing/2014/main" id="{242B62A4-F8B0-46DA-88C3-CA2B0FE0842C}"/>
              </a:ext>
            </a:extLst>
          </p:cNvPr>
          <p:cNvSpPr/>
          <p:nvPr/>
        </p:nvSpPr>
        <p:spPr>
          <a:xfrm>
            <a:off x="395536" y="1556792"/>
            <a:ext cx="8496944" cy="1728192"/>
          </a:xfrm>
          <a:prstGeom prst="wedgeRoundRectCallout">
            <a:avLst>
              <a:gd name="adj1" fmla="val -56772"/>
              <a:gd name="adj2" fmla="val 54950"/>
              <a:gd name="adj3" fmla="val 16667"/>
            </a:avLst>
          </a:prstGeom>
          <a:noFill/>
          <a:ln>
            <a:solidFill>
              <a:schemeClr val="tx1">
                <a:lumMod val="60000"/>
                <a:lumOff val="4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0" tIns="182448" rIns="0" bIns="182449" numCol="1" spcCol="1270" anchor="ctr" anchorCtr="0">
            <a:noAutofit/>
          </a:bodyPr>
          <a:lstStyle/>
          <a:p>
            <a:pPr marL="285750" lvl="1" indent="-285750" algn="r" defTabSz="1422400">
              <a:lnSpc>
                <a:spcPct val="150000"/>
              </a:lnSpc>
              <a:spcBef>
                <a:spcPct val="0"/>
              </a:spcBef>
              <a:spcAft>
                <a:spcPct val="15000"/>
              </a:spcAft>
              <a:buFontTx/>
              <a:buNone/>
            </a:pPr>
            <a:r>
              <a:rPr lang="ar-SA" sz="2800" b="1" dirty="0">
                <a:solidFill>
                  <a:schemeClr val="bg2">
                    <a:lumMod val="10000"/>
                  </a:schemeClr>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العبادة التي حدد الشارع لها وقتًا معيّنًا، ثم لم يقم المكلّف بها حتى فات وقتها؛ فهل يكون القضاء حينئذ</a:t>
            </a:r>
            <a:endParaRPr lang="en-US" sz="2800" b="1" dirty="0">
              <a:solidFill>
                <a:schemeClr val="bg2">
                  <a:lumMod val="10000"/>
                </a:schemeClr>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endParaRPr>
          </a:p>
        </p:txBody>
      </p:sp>
      <p:sp>
        <p:nvSpPr>
          <p:cNvPr id="21" name="مربع نص 20">
            <a:extLst>
              <a:ext uri="{FF2B5EF4-FFF2-40B4-BE49-F238E27FC236}">
                <a16:creationId xmlns="" xmlns:a16="http://schemas.microsoft.com/office/drawing/2014/main" id="{1E4556A2-7ED9-4B45-921A-5E81400E998F}"/>
              </a:ext>
            </a:extLst>
          </p:cNvPr>
          <p:cNvSpPr txBox="1"/>
          <p:nvPr/>
        </p:nvSpPr>
        <p:spPr>
          <a:xfrm>
            <a:off x="4427984" y="4797152"/>
            <a:ext cx="3889813" cy="1512168"/>
          </a:xfrm>
          <a:prstGeom prst="rect">
            <a:avLst/>
          </a:prstGeom>
          <a:solidFill>
            <a:schemeClr val="tx1">
              <a:lumMod val="20000"/>
              <a:lumOff val="80000"/>
              <a:alpha val="50000"/>
            </a:schemeClr>
          </a:solidFill>
        </p:spPr>
        <p:style>
          <a:lnRef idx="1">
            <a:schemeClr val="dk1"/>
          </a:lnRef>
          <a:fillRef idx="2">
            <a:schemeClr val="dk1"/>
          </a:fillRef>
          <a:effectRef idx="1">
            <a:schemeClr val="dk1"/>
          </a:effectRef>
          <a:fontRef idx="minor">
            <a:schemeClr val="dk1"/>
          </a:fontRef>
        </p:style>
        <p:txBody>
          <a:bodyPr spcFirstLastPara="0" vert="horz" wrap="square" lIns="0" tIns="134502" rIns="0" bIns="134502" numCol="1" spcCol="1270" anchor="ctr" anchorCtr="0">
            <a:noAutofit/>
          </a:bodyPr>
          <a:lstStyle>
            <a:defPPr>
              <a:defRPr lang="ar-SA"/>
            </a:defPPr>
            <a:lvl1pPr lvl="0" indent="0" algn="ctr" defTabSz="1466850">
              <a:lnSpc>
                <a:spcPct val="90000"/>
              </a:lnSpc>
              <a:spcBef>
                <a:spcPct val="0"/>
              </a:spcBef>
              <a:spcAft>
                <a:spcPct val="35000"/>
              </a:spcAft>
              <a:buNone/>
              <a:defRPr sz="3000" b="0">
                <a:solidFill>
                  <a:schemeClr val="lt1"/>
                </a:solidFill>
                <a:latin typeface="Dubai" panose="020B0503030403030204" pitchFamily="34" charset="-78"/>
                <a:cs typeface="Dubai" panose="020B0503030403030204" pitchFamily="34" charset="-7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ar-SA" sz="1600" b="1" dirty="0">
              <a:solidFill>
                <a:schemeClr val="bg2">
                  <a:lumMod val="10000"/>
                </a:schemeClr>
              </a:solidFill>
              <a:latin typeface="Dubai Light" panose="020B0303030403030204" pitchFamily="34" charset="-78"/>
              <a:cs typeface="Dubai Light" panose="020B0303030403030204" pitchFamily="34" charset="-78"/>
            </a:endParaRPr>
          </a:p>
          <a:p>
            <a:r>
              <a:rPr lang="ar-SA" sz="2800" b="1" dirty="0">
                <a:solidFill>
                  <a:schemeClr val="bg2">
                    <a:lumMod val="10000"/>
                  </a:schemeClr>
                </a:solidFill>
                <a:latin typeface="Dubai Light" panose="020B0303030403030204" pitchFamily="34" charset="-78"/>
                <a:cs typeface="Dubai Light" panose="020B0303030403030204" pitchFamily="34" charset="-78"/>
              </a:rPr>
              <a:t>أن القضاء ليس ثابتًا بالأمر الأول، </a:t>
            </a:r>
          </a:p>
          <a:p>
            <a:r>
              <a:rPr lang="ar-SA" sz="2800" b="1" dirty="0">
                <a:solidFill>
                  <a:schemeClr val="bg2">
                    <a:lumMod val="10000"/>
                  </a:schemeClr>
                </a:solidFill>
                <a:latin typeface="Dubai Light" panose="020B0303030403030204" pitchFamily="34" charset="-78"/>
                <a:cs typeface="Dubai Light" panose="020B0303030403030204" pitchFamily="34" charset="-78"/>
              </a:rPr>
              <a:t>وإنما يحتاج إلى أمر جديد.</a:t>
            </a:r>
          </a:p>
        </p:txBody>
      </p:sp>
      <p:pic>
        <p:nvPicPr>
          <p:cNvPr id="24" name="Picture 3">
            <a:hlinkClick r:id="rId2" action="ppaction://hlinksldjump"/>
            <a:extLst>
              <a:ext uri="{FF2B5EF4-FFF2-40B4-BE49-F238E27FC236}">
                <a16:creationId xmlns="" xmlns:a16="http://schemas.microsoft.com/office/drawing/2014/main" id="{F981BAB4-B903-4814-9335-6C69884F134F}"/>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18" name="شكل حر: شكل 17">
            <a:extLst>
              <a:ext uri="{FF2B5EF4-FFF2-40B4-BE49-F238E27FC236}">
                <a16:creationId xmlns="" xmlns:a16="http://schemas.microsoft.com/office/drawing/2014/main" id="{413CEA36-8F8F-4646-9A85-F63A6374B21A}"/>
              </a:ext>
            </a:extLst>
          </p:cNvPr>
          <p:cNvSpPr/>
          <p:nvPr/>
        </p:nvSpPr>
        <p:spPr>
          <a:xfrm>
            <a:off x="2843808" y="3573016"/>
            <a:ext cx="3390181" cy="825244"/>
          </a:xfrm>
          <a:custGeom>
            <a:avLst/>
            <a:gdLst>
              <a:gd name="connsiteX0" fmla="*/ 200154 w 1200897"/>
              <a:gd name="connsiteY0" fmla="*/ 0 h 8271146"/>
              <a:gd name="connsiteX1" fmla="*/ 1000743 w 1200897"/>
              <a:gd name="connsiteY1" fmla="*/ 0 h 8271146"/>
              <a:gd name="connsiteX2" fmla="*/ 1200897 w 1200897"/>
              <a:gd name="connsiteY2" fmla="*/ 200154 h 8271146"/>
              <a:gd name="connsiteX3" fmla="*/ 1200897 w 1200897"/>
              <a:gd name="connsiteY3" fmla="*/ 8271146 h 8271146"/>
              <a:gd name="connsiteX4" fmla="*/ 1200897 w 1200897"/>
              <a:gd name="connsiteY4" fmla="*/ 8271146 h 8271146"/>
              <a:gd name="connsiteX5" fmla="*/ 0 w 1200897"/>
              <a:gd name="connsiteY5" fmla="*/ 8271146 h 8271146"/>
              <a:gd name="connsiteX6" fmla="*/ 0 w 1200897"/>
              <a:gd name="connsiteY6" fmla="*/ 8271146 h 8271146"/>
              <a:gd name="connsiteX7" fmla="*/ 0 w 1200897"/>
              <a:gd name="connsiteY7" fmla="*/ 200154 h 8271146"/>
              <a:gd name="connsiteX8" fmla="*/ 200154 w 1200897"/>
              <a:gd name="connsiteY8" fmla="*/ 0 h 827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897" h="8271146">
                <a:moveTo>
                  <a:pt x="0" y="6892588"/>
                </a:moveTo>
                <a:lnTo>
                  <a:pt x="0" y="1378558"/>
                </a:lnTo>
                <a:cubicBezTo>
                  <a:pt x="0" y="617203"/>
                  <a:pt x="13011" y="3"/>
                  <a:pt x="29061" y="3"/>
                </a:cubicBezTo>
                <a:lnTo>
                  <a:pt x="1200897" y="3"/>
                </a:lnTo>
                <a:lnTo>
                  <a:pt x="1200897" y="3"/>
                </a:lnTo>
                <a:lnTo>
                  <a:pt x="1200897" y="8271143"/>
                </a:lnTo>
                <a:lnTo>
                  <a:pt x="1200897" y="8271143"/>
                </a:lnTo>
                <a:lnTo>
                  <a:pt x="29061" y="8271143"/>
                </a:lnTo>
                <a:cubicBezTo>
                  <a:pt x="13011" y="8271143"/>
                  <a:pt x="0" y="7653943"/>
                  <a:pt x="0" y="6892588"/>
                </a:cubicBezTo>
                <a:close/>
              </a:path>
            </a:pathLst>
          </a:custGeom>
          <a:noFill/>
          <a:ln>
            <a:no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06274" tIns="182448" rIns="247650" bIns="182449" numCol="1" spcCol="1270" anchor="ctr" anchorCtr="0">
            <a:noAutofit/>
          </a:bodyPr>
          <a:lstStyle/>
          <a:p>
            <a:pPr marL="285750" lvl="1" indent="-285750" algn="ctr" defTabSz="1422400">
              <a:lnSpc>
                <a:spcPct val="90000"/>
              </a:lnSpc>
              <a:spcBef>
                <a:spcPct val="0"/>
              </a:spcBef>
              <a:spcAft>
                <a:spcPct val="15000"/>
              </a:spcAft>
            </a:pPr>
            <a:r>
              <a:rPr lang="ar-SA" sz="2800" dirty="0">
                <a:solidFill>
                  <a:srgbClr val="B9B822"/>
                </a:solidFill>
                <a:latin typeface="Dubai" panose="020B0503030403030204" pitchFamily="34" charset="-78"/>
                <a:cs typeface="Dubai" panose="020B0503030403030204" pitchFamily="34" charset="-78"/>
              </a:rPr>
              <a:t>اختلف العلماء في هذه المسألة</a:t>
            </a:r>
          </a:p>
        </p:txBody>
      </p:sp>
      <p:sp>
        <p:nvSpPr>
          <p:cNvPr id="32" name="شكل حر: شكل 31">
            <a:extLst>
              <a:ext uri="{FF2B5EF4-FFF2-40B4-BE49-F238E27FC236}">
                <a16:creationId xmlns="" xmlns:a16="http://schemas.microsoft.com/office/drawing/2014/main" id="{EEF9A0BF-D3BD-48D8-B433-95B3C0CDFCC8}"/>
              </a:ext>
            </a:extLst>
          </p:cNvPr>
          <p:cNvSpPr/>
          <p:nvPr/>
        </p:nvSpPr>
        <p:spPr>
          <a:xfrm>
            <a:off x="5364088" y="4437112"/>
            <a:ext cx="2103118" cy="567560"/>
          </a:xfrm>
          <a:custGeom>
            <a:avLst/>
            <a:gdLst>
              <a:gd name="connsiteX0" fmla="*/ 0 w 2064556"/>
              <a:gd name="connsiteY0" fmla="*/ 244588 h 1467501"/>
              <a:gd name="connsiteX1" fmla="*/ 244588 w 2064556"/>
              <a:gd name="connsiteY1" fmla="*/ 0 h 1467501"/>
              <a:gd name="connsiteX2" fmla="*/ 1819968 w 2064556"/>
              <a:gd name="connsiteY2" fmla="*/ 0 h 1467501"/>
              <a:gd name="connsiteX3" fmla="*/ 2064556 w 2064556"/>
              <a:gd name="connsiteY3" fmla="*/ 244588 h 1467501"/>
              <a:gd name="connsiteX4" fmla="*/ 2064556 w 2064556"/>
              <a:gd name="connsiteY4" fmla="*/ 1222913 h 1467501"/>
              <a:gd name="connsiteX5" fmla="*/ 1819968 w 2064556"/>
              <a:gd name="connsiteY5" fmla="*/ 1467501 h 1467501"/>
              <a:gd name="connsiteX6" fmla="*/ 244588 w 2064556"/>
              <a:gd name="connsiteY6" fmla="*/ 1467501 h 1467501"/>
              <a:gd name="connsiteX7" fmla="*/ 0 w 2064556"/>
              <a:gd name="connsiteY7" fmla="*/ 1222913 h 1467501"/>
              <a:gd name="connsiteX8" fmla="*/ 0 w 2064556"/>
              <a:gd name="connsiteY8" fmla="*/ 244588 h 14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56" h="1467501">
                <a:moveTo>
                  <a:pt x="0" y="244588"/>
                </a:moveTo>
                <a:cubicBezTo>
                  <a:pt x="0" y="109506"/>
                  <a:pt x="109506" y="0"/>
                  <a:pt x="244588" y="0"/>
                </a:cubicBezTo>
                <a:lnTo>
                  <a:pt x="1819968" y="0"/>
                </a:lnTo>
                <a:cubicBezTo>
                  <a:pt x="1955050" y="0"/>
                  <a:pt x="2064556" y="109506"/>
                  <a:pt x="2064556" y="244588"/>
                </a:cubicBezTo>
                <a:lnTo>
                  <a:pt x="2064556" y="1222913"/>
                </a:lnTo>
                <a:cubicBezTo>
                  <a:pt x="2064556" y="1357995"/>
                  <a:pt x="1955050" y="1467501"/>
                  <a:pt x="1819968" y="1467501"/>
                </a:cubicBezTo>
                <a:lnTo>
                  <a:pt x="244588" y="1467501"/>
                </a:lnTo>
                <a:cubicBezTo>
                  <a:pt x="109506" y="1467501"/>
                  <a:pt x="0" y="1357995"/>
                  <a:pt x="0" y="1222913"/>
                </a:cubicBezTo>
                <a:lnTo>
                  <a:pt x="0" y="244588"/>
                </a:lnTo>
                <a:close/>
              </a:path>
            </a:pathLst>
          </a:custGeom>
          <a:solidFill>
            <a:schemeClr val="accent2">
              <a:lumMod val="20000"/>
              <a:lumOff val="80000"/>
              <a:alpha val="83000"/>
            </a:schemeClr>
          </a:solidFill>
        </p:spPr>
        <p:style>
          <a:lnRef idx="1">
            <a:schemeClr val="accent2"/>
          </a:lnRef>
          <a:fillRef idx="3">
            <a:schemeClr val="accent2"/>
          </a:fillRef>
          <a:effectRef idx="2">
            <a:schemeClr val="accent2"/>
          </a:effectRef>
          <a:fontRef idx="minor">
            <a:schemeClr val="lt1"/>
          </a:fontRef>
        </p:style>
        <p:txBody>
          <a:bodyPr spcFirstLastPara="0" vert="horz" wrap="square" lIns="0" tIns="0" rIns="0" bIns="36000" numCol="1" spcCol="1270" anchor="ctr" anchorCtr="0">
            <a:noAutofit/>
          </a:bodyPr>
          <a:lstStyle/>
          <a:p>
            <a:pPr marL="0" lvl="0" indent="0" algn="ctr" defTabSz="1466850">
              <a:lnSpc>
                <a:spcPct val="90000"/>
              </a:lnSpc>
              <a:spcBef>
                <a:spcPct val="0"/>
              </a:spcBef>
              <a:spcAft>
                <a:spcPct val="35000"/>
              </a:spcAft>
              <a:buNone/>
            </a:pPr>
            <a:r>
              <a:rPr lang="ar-SA" sz="2800" dirty="0">
                <a:solidFill>
                  <a:sysClr val="windowText" lastClr="000000"/>
                </a:solidFill>
                <a:effectLst>
                  <a:outerShdw blurRad="38100" dist="38100" dir="2700000" algn="tl">
                    <a:srgbClr val="000000">
                      <a:alpha val="43137"/>
                    </a:srgbClr>
                  </a:outerShdw>
                </a:effectLst>
                <a:latin typeface="Dubai" panose="020B0503030403030204" pitchFamily="34" charset="-78"/>
                <a:cs typeface="Dubai" panose="020B0503030403030204" pitchFamily="34" charset="-78"/>
              </a:rPr>
              <a:t>مذهب الجمهور</a:t>
            </a:r>
            <a:endParaRPr lang="ar-SA" sz="2800" kern="1200" dirty="0">
              <a:solidFill>
                <a:sysClr val="windowText" lastClr="000000"/>
              </a:solidFill>
              <a:effectLst>
                <a:outerShdw blurRad="38100" dist="38100" dir="2700000" algn="tl">
                  <a:srgbClr val="000000">
                    <a:alpha val="43137"/>
                  </a:srgbClr>
                </a:outerShdw>
              </a:effectLst>
              <a:latin typeface="Dubai" panose="020B0503030403030204" pitchFamily="34" charset="-78"/>
              <a:cs typeface="Dubai" panose="020B0503030403030204" pitchFamily="34" charset="-78"/>
            </a:endParaRPr>
          </a:p>
        </p:txBody>
      </p:sp>
      <p:sp>
        <p:nvSpPr>
          <p:cNvPr id="34" name="مربع نص 33">
            <a:extLst>
              <a:ext uri="{FF2B5EF4-FFF2-40B4-BE49-F238E27FC236}">
                <a16:creationId xmlns="" xmlns:a16="http://schemas.microsoft.com/office/drawing/2014/main" id="{6487C45C-CF13-497F-9DAF-142429CA040C}"/>
              </a:ext>
            </a:extLst>
          </p:cNvPr>
          <p:cNvSpPr txBox="1"/>
          <p:nvPr/>
        </p:nvSpPr>
        <p:spPr>
          <a:xfrm>
            <a:off x="3275856" y="2420888"/>
            <a:ext cx="1512168" cy="757130"/>
          </a:xfrm>
          <a:prstGeom prst="rect">
            <a:avLst/>
          </a:prstGeom>
          <a:solidFill>
            <a:schemeClr val="tx1">
              <a:lumMod val="20000"/>
              <a:lumOff val="80000"/>
            </a:schemeClr>
          </a:solidFill>
        </p:spPr>
        <p:txBody>
          <a:bodyPr wrap="square">
            <a:spAutoFit/>
          </a:bodyPr>
          <a:lstStyle/>
          <a:p>
            <a:pPr marL="285750" lvl="1" indent="-285750" algn="ctr" defTabSz="1422400">
              <a:lnSpc>
                <a:spcPct val="90000"/>
              </a:lnSpc>
              <a:spcBef>
                <a:spcPct val="0"/>
              </a:spcBef>
              <a:spcAft>
                <a:spcPct val="15000"/>
              </a:spcAft>
              <a:buFontTx/>
              <a:buNone/>
            </a:pPr>
            <a:r>
              <a:rPr lang="ar-SA" sz="2400" b="1" dirty="0">
                <a:solidFill>
                  <a:schemeClr val="bg2">
                    <a:lumMod val="10000"/>
                  </a:schemeClr>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واجبًا بالنص الأول؟ </a:t>
            </a:r>
          </a:p>
        </p:txBody>
      </p:sp>
      <p:sp>
        <p:nvSpPr>
          <p:cNvPr id="38" name="مربع نص 37">
            <a:extLst>
              <a:ext uri="{FF2B5EF4-FFF2-40B4-BE49-F238E27FC236}">
                <a16:creationId xmlns="" xmlns:a16="http://schemas.microsoft.com/office/drawing/2014/main" id="{60FE3B6D-BA6B-440A-B48E-A7E011EFBFF6}"/>
              </a:ext>
            </a:extLst>
          </p:cNvPr>
          <p:cNvSpPr txBox="1"/>
          <p:nvPr/>
        </p:nvSpPr>
        <p:spPr>
          <a:xfrm>
            <a:off x="899592" y="2420888"/>
            <a:ext cx="2156677" cy="757130"/>
          </a:xfrm>
          <a:prstGeom prst="rect">
            <a:avLst/>
          </a:prstGeom>
          <a:solidFill>
            <a:schemeClr val="tx1">
              <a:lumMod val="20000"/>
              <a:lumOff val="80000"/>
            </a:schemeClr>
          </a:solidFill>
        </p:spPr>
        <p:txBody>
          <a:bodyPr wrap="square">
            <a:spAutoFit/>
          </a:bodyPr>
          <a:lstStyle/>
          <a:p>
            <a:pPr marL="285750" lvl="1" indent="-285750" algn="ctr" defTabSz="1422400">
              <a:lnSpc>
                <a:spcPct val="90000"/>
              </a:lnSpc>
              <a:spcBef>
                <a:spcPct val="0"/>
              </a:spcBef>
              <a:spcAft>
                <a:spcPct val="15000"/>
              </a:spcAft>
              <a:buFontTx/>
              <a:buNone/>
            </a:pPr>
            <a:r>
              <a:rPr lang="ar-SA" sz="2400" b="1" dirty="0">
                <a:solidFill>
                  <a:schemeClr val="bg2">
                    <a:lumMod val="10000"/>
                  </a:schemeClr>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أم يحتاج إلى خطاب جديد؟</a:t>
            </a:r>
            <a:endParaRPr lang="en-US" sz="2400" b="1" dirty="0">
              <a:solidFill>
                <a:schemeClr val="bg2">
                  <a:lumMod val="10000"/>
                </a:schemeClr>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endParaRPr>
          </a:p>
        </p:txBody>
      </p:sp>
      <p:sp>
        <p:nvSpPr>
          <p:cNvPr id="41" name="مربع نص 40">
            <a:extLst>
              <a:ext uri="{FF2B5EF4-FFF2-40B4-BE49-F238E27FC236}">
                <a16:creationId xmlns="" xmlns:a16="http://schemas.microsoft.com/office/drawing/2014/main" id="{C49D70F1-95DC-45E1-BD7C-08279DE69EC0}"/>
              </a:ext>
            </a:extLst>
          </p:cNvPr>
          <p:cNvSpPr txBox="1"/>
          <p:nvPr/>
        </p:nvSpPr>
        <p:spPr>
          <a:xfrm>
            <a:off x="323528" y="4797152"/>
            <a:ext cx="3927895" cy="1554111"/>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spcFirstLastPara="0" vert="horz" wrap="square" lIns="0" tIns="134502" rIns="0" bIns="134502" numCol="1" spcCol="1270" anchor="ctr" anchorCtr="0">
            <a:noAutofit/>
          </a:bodyPr>
          <a:lstStyle>
            <a:defPPr>
              <a:defRPr lang="ar-SA"/>
            </a:defPPr>
            <a:lvl1pPr lvl="0" indent="0" algn="ctr" defTabSz="1466850">
              <a:lnSpc>
                <a:spcPct val="90000"/>
              </a:lnSpc>
              <a:spcBef>
                <a:spcPct val="0"/>
              </a:spcBef>
              <a:spcAft>
                <a:spcPct val="35000"/>
              </a:spcAft>
              <a:buNone/>
              <a:defRPr sz="3000" b="0">
                <a:solidFill>
                  <a:schemeClr val="lt1"/>
                </a:solidFill>
                <a:latin typeface="Dubai" panose="020B0503030403030204" pitchFamily="34" charset="-78"/>
                <a:cs typeface="Dubai" panose="020B0503030403030204" pitchFamily="34" charset="-7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lnSpc>
                <a:spcPct val="150000"/>
              </a:lnSpc>
            </a:pPr>
            <a:r>
              <a:rPr lang="ar-SA" sz="2800" b="1" dirty="0">
                <a:solidFill>
                  <a:schemeClr val="bg2">
                    <a:lumMod val="10000"/>
                  </a:schemeClr>
                </a:solidFill>
                <a:latin typeface="Dubai Light" panose="020B0303030403030204" pitchFamily="34" charset="-78"/>
                <a:cs typeface="Dubai Light" panose="020B0303030403030204" pitchFamily="34" charset="-78"/>
              </a:rPr>
              <a:t>بعض الفقهاء من الحنفية وغيرهم، وهو اختيار ابن قدامة.</a:t>
            </a:r>
          </a:p>
        </p:txBody>
      </p:sp>
      <p:sp>
        <p:nvSpPr>
          <p:cNvPr id="42" name="شكل حر: شكل 41">
            <a:extLst>
              <a:ext uri="{FF2B5EF4-FFF2-40B4-BE49-F238E27FC236}">
                <a16:creationId xmlns="" xmlns:a16="http://schemas.microsoft.com/office/drawing/2014/main" id="{D0B1F6CD-DE2C-4E87-871F-81CC82280E0C}"/>
              </a:ext>
            </a:extLst>
          </p:cNvPr>
          <p:cNvSpPr/>
          <p:nvPr/>
        </p:nvSpPr>
        <p:spPr>
          <a:xfrm>
            <a:off x="1475656" y="4365104"/>
            <a:ext cx="2103118" cy="567560"/>
          </a:xfrm>
          <a:custGeom>
            <a:avLst/>
            <a:gdLst>
              <a:gd name="connsiteX0" fmla="*/ 0 w 2064556"/>
              <a:gd name="connsiteY0" fmla="*/ 244588 h 1467501"/>
              <a:gd name="connsiteX1" fmla="*/ 244588 w 2064556"/>
              <a:gd name="connsiteY1" fmla="*/ 0 h 1467501"/>
              <a:gd name="connsiteX2" fmla="*/ 1819968 w 2064556"/>
              <a:gd name="connsiteY2" fmla="*/ 0 h 1467501"/>
              <a:gd name="connsiteX3" fmla="*/ 2064556 w 2064556"/>
              <a:gd name="connsiteY3" fmla="*/ 244588 h 1467501"/>
              <a:gd name="connsiteX4" fmla="*/ 2064556 w 2064556"/>
              <a:gd name="connsiteY4" fmla="*/ 1222913 h 1467501"/>
              <a:gd name="connsiteX5" fmla="*/ 1819968 w 2064556"/>
              <a:gd name="connsiteY5" fmla="*/ 1467501 h 1467501"/>
              <a:gd name="connsiteX6" fmla="*/ 244588 w 2064556"/>
              <a:gd name="connsiteY6" fmla="*/ 1467501 h 1467501"/>
              <a:gd name="connsiteX7" fmla="*/ 0 w 2064556"/>
              <a:gd name="connsiteY7" fmla="*/ 1222913 h 1467501"/>
              <a:gd name="connsiteX8" fmla="*/ 0 w 2064556"/>
              <a:gd name="connsiteY8" fmla="*/ 244588 h 14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56" h="1467501">
                <a:moveTo>
                  <a:pt x="0" y="244588"/>
                </a:moveTo>
                <a:cubicBezTo>
                  <a:pt x="0" y="109506"/>
                  <a:pt x="109506" y="0"/>
                  <a:pt x="244588" y="0"/>
                </a:cubicBezTo>
                <a:lnTo>
                  <a:pt x="1819968" y="0"/>
                </a:lnTo>
                <a:cubicBezTo>
                  <a:pt x="1955050" y="0"/>
                  <a:pt x="2064556" y="109506"/>
                  <a:pt x="2064556" y="244588"/>
                </a:cubicBezTo>
                <a:lnTo>
                  <a:pt x="2064556" y="1222913"/>
                </a:lnTo>
                <a:cubicBezTo>
                  <a:pt x="2064556" y="1357995"/>
                  <a:pt x="1955050" y="1467501"/>
                  <a:pt x="1819968" y="1467501"/>
                </a:cubicBezTo>
                <a:lnTo>
                  <a:pt x="244588" y="1467501"/>
                </a:lnTo>
                <a:cubicBezTo>
                  <a:pt x="109506" y="1467501"/>
                  <a:pt x="0" y="1357995"/>
                  <a:pt x="0" y="1222913"/>
                </a:cubicBezTo>
                <a:lnTo>
                  <a:pt x="0" y="244588"/>
                </a:lnTo>
                <a:close/>
              </a:path>
            </a:pathLst>
          </a:custGeom>
          <a:solidFill>
            <a:schemeClr val="bg2">
              <a:lumMod val="90000"/>
            </a:schemeClr>
          </a:solidFill>
          <a:effectLst/>
        </p:spPr>
        <p:style>
          <a:lnRef idx="0">
            <a:schemeClr val="accent1"/>
          </a:lnRef>
          <a:fillRef idx="3">
            <a:schemeClr val="accent1"/>
          </a:fillRef>
          <a:effectRef idx="3">
            <a:schemeClr val="accent1"/>
          </a:effectRef>
          <a:fontRef idx="minor">
            <a:schemeClr val="lt1"/>
          </a:fontRef>
        </p:style>
        <p:txBody>
          <a:bodyPr spcFirstLastPara="0" vert="horz" wrap="square" lIns="0" tIns="0" rIns="0" bIns="36000" numCol="1" spcCol="1270" anchor="b" anchorCtr="0">
            <a:noAutofit/>
          </a:bodyPr>
          <a:lstStyle/>
          <a:p>
            <a:pPr marL="0" lvl="0" indent="0" algn="ctr" defTabSz="1466850">
              <a:lnSpc>
                <a:spcPct val="90000"/>
              </a:lnSpc>
              <a:spcBef>
                <a:spcPct val="0"/>
              </a:spcBef>
              <a:spcAft>
                <a:spcPct val="35000"/>
              </a:spcAft>
              <a:buNone/>
            </a:pPr>
            <a:r>
              <a:rPr lang="ar-SA" sz="2800" dirty="0">
                <a:solidFill>
                  <a:sysClr val="windowText" lastClr="000000"/>
                </a:solidFill>
                <a:effectLst>
                  <a:outerShdw blurRad="38100" dist="38100" dir="2700000" algn="tl">
                    <a:srgbClr val="000000">
                      <a:alpha val="43137"/>
                    </a:srgbClr>
                  </a:outerShdw>
                </a:effectLst>
                <a:latin typeface="Dubai" panose="020B0503030403030204" pitchFamily="34" charset="-78"/>
                <a:cs typeface="Dubai" panose="020B0503030403030204" pitchFamily="34" charset="-78"/>
              </a:rPr>
              <a:t>خالفهم</a:t>
            </a:r>
            <a:endParaRPr lang="ar-SA" sz="2800" kern="1200" dirty="0">
              <a:solidFill>
                <a:sysClr val="windowText" lastClr="000000"/>
              </a:solidFill>
              <a:effectLst>
                <a:outerShdw blurRad="38100" dist="38100" dir="2700000" algn="tl">
                  <a:srgbClr val="000000">
                    <a:alpha val="43137"/>
                  </a:srgbClr>
                </a:outerShdw>
              </a:effectLst>
              <a:latin typeface="Dubai" panose="020B0503030403030204" pitchFamily="34" charset="-78"/>
              <a:cs typeface="Dubai" panose="020B0503030403030204" pitchFamily="34" charset="-78"/>
            </a:endParaRPr>
          </a:p>
        </p:txBody>
      </p:sp>
      <p:sp>
        <p:nvSpPr>
          <p:cNvPr id="13" name="Rectangle 12"/>
          <p:cNvSpPr/>
          <p:nvPr/>
        </p:nvSpPr>
        <p:spPr>
          <a:xfrm>
            <a:off x="0" y="6396335"/>
            <a:ext cx="1864613" cy="461665"/>
          </a:xfrm>
          <a:prstGeom prst="rect">
            <a:avLst/>
          </a:prstGeom>
          <a:noFill/>
        </p:spPr>
        <p:txBody>
          <a:bodyPr wrap="none" lIns="91440" tIns="45720" rIns="91440" bIns="45720">
            <a:spAutoFit/>
          </a:bodyPr>
          <a:lstStyle/>
          <a:p>
            <a:pPr algn="ctr"/>
            <a:r>
              <a:rPr lang="ar-IQ" sz="24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10844532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right)">
                                      <p:cBhvr>
                                        <p:cTn id="11" dur="500"/>
                                        <p:tgtEl>
                                          <p:spTgt spid="34"/>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38"/>
                                        </p:tgtEl>
                                        <p:attrNameLst>
                                          <p:attrName>style.visibility</p:attrName>
                                        </p:attrNameLst>
                                      </p:cBhvr>
                                      <p:to>
                                        <p:strVal val="visible"/>
                                      </p:to>
                                    </p:set>
                                    <p:animEffect transition="in" filter="wipe(right)">
                                      <p:cBhvr>
                                        <p:cTn id="14" dur="500"/>
                                        <p:tgtEl>
                                          <p:spTgt spid="3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500"/>
                                        <p:tgtEl>
                                          <p:spTgt spid="3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fade">
                                      <p:cBhvr>
                                        <p:cTn id="34" dur="500"/>
                                        <p:tgtEl>
                                          <p:spTgt spid="4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1" grpId="0" animBg="1"/>
      <p:bldP spid="18" grpId="0"/>
      <p:bldP spid="32" grpId="0" animBg="1"/>
      <p:bldP spid="34" grpId="0" animBg="1"/>
      <p:bldP spid="38" grpId="0" animBg="1"/>
      <p:bldP spid="41" grpId="0" animBg="1"/>
      <p:bldP spid="4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1C85E7A3-9446-4A5C-BA3A-62ABC9B097A1}"/>
              </a:ext>
            </a:extLst>
          </p:cNvPr>
          <p:cNvSpPr>
            <a:spLocks noGrp="1"/>
          </p:cNvSpPr>
          <p:nvPr>
            <p:ph type="title"/>
          </p:nvPr>
        </p:nvSpPr>
        <p:spPr>
          <a:xfrm>
            <a:off x="457200" y="704088"/>
            <a:ext cx="8229600" cy="708688"/>
          </a:xfrm>
          <a:solidFill>
            <a:srgbClr val="E2EDF2"/>
          </a:solidFill>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1763688" y="1484784"/>
            <a:ext cx="6887114" cy="728902"/>
          </a:xfrm>
          <a:prstGeom prst="rect">
            <a:avLst/>
          </a:prstGeom>
          <a:solidFill>
            <a:srgbClr val="FFFFCC"/>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3200" dirty="0">
                <a:solidFill>
                  <a:srgbClr val="616989"/>
                </a:solidFill>
                <a:effectLst/>
                <a:latin typeface="+mj-lt"/>
                <a:ea typeface="+mj-ea"/>
                <a:cs typeface="+mj-cs"/>
              </a:rPr>
              <a:t>الفرع الأول: حكم قضاء الصلاة مع خلل لعذر بعد خروج وقتها.</a:t>
            </a:r>
            <a:endParaRPr lang="en-US" sz="32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312045908"/>
              </p:ext>
            </p:extLst>
          </p:nvPr>
        </p:nvGraphicFramePr>
        <p:xfrm>
          <a:off x="251520" y="2276872"/>
          <a:ext cx="8640960" cy="4326008"/>
        </p:xfrm>
        <a:graphic>
          <a:graphicData uri="http://schemas.openxmlformats.org/drawingml/2006/table">
            <a:tbl>
              <a:tblPr firstRow="1" bandRow="1">
                <a:tableStyleId>{3B4B98B0-60AC-42C2-AFA5-B58CD77FA1E5}</a:tableStyleId>
              </a:tblPr>
              <a:tblGrid>
                <a:gridCol w="7488832">
                  <a:extLst>
                    <a:ext uri="{9D8B030D-6E8A-4147-A177-3AD203B41FA5}">
                      <a16:colId xmlns="" xmlns:a16="http://schemas.microsoft.com/office/drawing/2014/main" val="695988931"/>
                    </a:ext>
                  </a:extLst>
                </a:gridCol>
                <a:gridCol w="1152128">
                  <a:extLst>
                    <a:ext uri="{9D8B030D-6E8A-4147-A177-3AD203B41FA5}">
                      <a16:colId xmlns="" xmlns:a16="http://schemas.microsoft.com/office/drawing/2014/main" val="1574149790"/>
                    </a:ext>
                  </a:extLst>
                </a:gridCol>
              </a:tblGrid>
              <a:tr h="2072577">
                <a:tc>
                  <a:txBody>
                    <a:bodyPr/>
                    <a:lstStyle/>
                    <a:p>
                      <a:pPr algn="just" rtl="1"/>
                      <a:r>
                        <a:rPr lang="ar-SA" sz="2800" b="1" kern="1200" dirty="0">
                          <a:solidFill>
                            <a:srgbClr val="000000"/>
                          </a:solidFill>
                          <a:effectLst/>
                          <a:latin typeface="Dubai Light" panose="020B0303030403030204" pitchFamily="34" charset="-78"/>
                          <a:ea typeface="+mn-ea"/>
                          <a:cs typeface="Dubai Light" panose="020B0303030403030204" pitchFamily="34" charset="-78"/>
                        </a:rPr>
                        <a:t>قال النووي: «</a:t>
                      </a:r>
                      <a:r>
                        <a:rPr lang="ar-SA" sz="2800" b="1" kern="1200" dirty="0">
                          <a:solidFill>
                            <a:schemeClr val="tx1"/>
                          </a:solidFill>
                          <a:effectLst/>
                          <a:latin typeface="Dubai Light" panose="020B0303030403030204" pitchFamily="34" charset="-78"/>
                          <a:ea typeface="+mn-ea"/>
                          <a:cs typeface="Dubai Light" panose="020B0303030403030204" pitchFamily="34" charset="-78"/>
                        </a:rPr>
                        <a:t>إن المزنيَّ قال: كل صلاة وجبت في الوقت وإن كانت مع خلل: لم يجب قضاؤها...، </a:t>
                      </a:r>
                      <a:r>
                        <a:rPr lang="ar-SA" sz="2800" b="1" kern="1200" dirty="0">
                          <a:solidFill>
                            <a:schemeClr val="bg2">
                              <a:lumMod val="10000"/>
                            </a:schemeClr>
                          </a:solidFill>
                          <a:effectLst/>
                          <a:latin typeface="Dubai Light" panose="020B0303030403030204" pitchFamily="34" charset="-78"/>
                          <a:ea typeface="+mn-ea"/>
                          <a:cs typeface="Dubai Light" panose="020B0303030403030204" pitchFamily="34" charset="-78"/>
                        </a:rPr>
                        <a:t>وهما قولان منقولان عن الشافعي، وهذا الذي قاله المزني هو المختار؛ لأنه أدى وظيفة الوقت، </a:t>
                      </a:r>
                      <a:r>
                        <a:rPr lang="ar-SA" sz="2800" b="1" u="sng" kern="1200" dirty="0">
                          <a:solidFill>
                            <a:schemeClr val="bg2">
                              <a:lumMod val="10000"/>
                            </a:schemeClr>
                          </a:solidFill>
                          <a:effectLst/>
                          <a:latin typeface="Dubai Light" panose="020B0303030403030204" pitchFamily="34" charset="-78"/>
                          <a:ea typeface="+mn-ea"/>
                          <a:cs typeface="Dubai Light" panose="020B0303030403030204" pitchFamily="34" charset="-78"/>
                        </a:rPr>
                        <a:t>وإنما يجب القضاء بأمر جديد</a:t>
                      </a:r>
                      <a:r>
                        <a:rPr lang="ar-SA" sz="2800" b="1" kern="1200" dirty="0">
                          <a:solidFill>
                            <a:schemeClr val="bg2">
                              <a:lumMod val="10000"/>
                            </a:schemeClr>
                          </a:solidFill>
                          <a:effectLst/>
                          <a:latin typeface="Dubai Light" panose="020B0303030403030204" pitchFamily="34" charset="-78"/>
                          <a:ea typeface="+mn-ea"/>
                          <a:cs typeface="Dubai Light" panose="020B0303030403030204" pitchFamily="34" charset="-78"/>
                        </a:rPr>
                        <a:t>، ولم يثبت فيه شيء، بل ثبت خلافه».</a:t>
                      </a:r>
                      <a:endParaRPr lang="en-US" sz="2800" b="1" kern="1200" dirty="0">
                        <a:solidFill>
                          <a:schemeClr val="bg2">
                            <a:lumMod val="10000"/>
                          </a:schemeClr>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rtl="1"/>
                      <a:endParaRPr lang="en-US" sz="2400" b="0" kern="1200" dirty="0">
                        <a:solidFill>
                          <a:srgbClr val="000000"/>
                        </a:solidFill>
                        <a:effectLst>
                          <a:outerShdw blurRad="12700" dist="12700" dir="2700000" algn="tl">
                            <a:srgbClr val="000000">
                              <a:alpha val="43137"/>
                            </a:srgbClr>
                          </a:outerShdw>
                        </a:effectLst>
                        <a:latin typeface="+mn-lt"/>
                        <a:ea typeface="+mn-ea"/>
                        <a:cs typeface="+mn-cs"/>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2100968">
                <a:tc>
                  <a:txBody>
                    <a:bodyPr/>
                    <a:lstStyle/>
                    <a:p>
                      <a:pPr marL="0" algn="just" defTabSz="914400" rtl="1" eaLnBrk="1" latinLnBrk="0" hangingPunct="1"/>
                      <a:endParaRPr lang="ar-SA" sz="200" b="1" kern="1200" dirty="0">
                        <a:solidFill>
                          <a:srgbClr val="000000"/>
                        </a:solidFill>
                        <a:effectLst/>
                        <a:latin typeface="Dubai Light" panose="020B0303030403030204" pitchFamily="34" charset="-78"/>
                        <a:ea typeface="+mn-ea"/>
                        <a:cs typeface="Dubai Light" panose="020B0303030403030204" pitchFamily="34" charset="-78"/>
                      </a:endParaRPr>
                    </a:p>
                    <a:p>
                      <a:pPr marL="0" algn="just" defTabSz="914400" rtl="1" eaLnBrk="1" latinLnBrk="0" hangingPunct="1"/>
                      <a:r>
                        <a:rPr lang="ar-SA" sz="2800" b="1" kern="1200" dirty="0">
                          <a:solidFill>
                            <a:srgbClr val="000000"/>
                          </a:solidFill>
                          <a:effectLst/>
                          <a:latin typeface="Dubai Light" panose="020B0303030403030204" pitchFamily="34" charset="-78"/>
                          <a:ea typeface="+mn-ea"/>
                          <a:cs typeface="Dubai Light" panose="020B0303030403030204" pitchFamily="34" charset="-78"/>
                        </a:rPr>
                        <a:t>هذا نص ظاهر في الاعتماد على أصل عند الشافعية، </a:t>
                      </a:r>
                      <a:r>
                        <a:rPr lang="ar-SA" sz="2800" b="1" kern="1200" dirty="0">
                          <a:solidFill>
                            <a:srgbClr val="C00000"/>
                          </a:solidFill>
                          <a:effectLst/>
                          <a:latin typeface="Dubai Light" panose="020B0303030403030204" pitchFamily="34" charset="-78"/>
                          <a:ea typeface="+mn-ea"/>
                          <a:cs typeface="Dubai Light" panose="020B0303030403030204" pitchFamily="34" charset="-78"/>
                        </a:rPr>
                        <a:t>وهو أن القضاء يثبت بخطاب جديد،</a:t>
                      </a:r>
                      <a:r>
                        <a:rPr lang="ar-SA" sz="2800" b="1" kern="1200" dirty="0">
                          <a:solidFill>
                            <a:srgbClr val="000000"/>
                          </a:solidFill>
                          <a:effectLst/>
                          <a:latin typeface="Dubai Light" panose="020B0303030403030204" pitchFamily="34" charset="-78"/>
                          <a:ea typeface="+mn-ea"/>
                          <a:cs typeface="Dubai Light" panose="020B0303030403030204" pitchFamily="34" charset="-78"/>
                        </a:rPr>
                        <a:t> وقد ترتب على هذا الأصل فرع فقهي وهو: عدم وجوب قضاء الصلاة </a:t>
                      </a:r>
                      <a:r>
                        <a:rPr lang="ar-SA" sz="2800" b="1" kern="1200" dirty="0" smtClean="0">
                          <a:solidFill>
                            <a:srgbClr val="000000"/>
                          </a:solidFill>
                          <a:effectLst/>
                          <a:latin typeface="Dubai Light" panose="020B0303030403030204" pitchFamily="34" charset="-78"/>
                          <a:ea typeface="+mn-ea"/>
                          <a:cs typeface="Dubai Light" panose="020B0303030403030204" pitchFamily="34" charset="-78"/>
                        </a:rPr>
                        <a:t>المؤد</a:t>
                      </a:r>
                      <a:r>
                        <a:rPr lang="ar-IQ" sz="2800" b="1" kern="1200" dirty="0" smtClean="0">
                          <a:solidFill>
                            <a:srgbClr val="000000"/>
                          </a:solidFill>
                          <a:effectLst/>
                          <a:latin typeface="Dubai Light" panose="020B0303030403030204" pitchFamily="34" charset="-78"/>
                          <a:ea typeface="+mn-ea"/>
                          <a:cs typeface="Dubai Light" panose="020B0303030403030204" pitchFamily="34" charset="-78"/>
                        </a:rPr>
                        <a:t>ا</a:t>
                      </a:r>
                      <a:r>
                        <a:rPr lang="ar-SA" sz="2800" b="1" kern="1200" dirty="0" smtClean="0">
                          <a:solidFill>
                            <a:srgbClr val="000000"/>
                          </a:solidFill>
                          <a:effectLst/>
                          <a:latin typeface="Dubai Light" panose="020B0303030403030204" pitchFamily="34" charset="-78"/>
                          <a:ea typeface="+mn-ea"/>
                          <a:cs typeface="Dubai Light" panose="020B0303030403030204" pitchFamily="34" charset="-78"/>
                        </a:rPr>
                        <a:t>ة </a:t>
                      </a:r>
                      <a:r>
                        <a:rPr lang="ar-SA" sz="2800" b="1" kern="1200" dirty="0">
                          <a:solidFill>
                            <a:srgbClr val="000000"/>
                          </a:solidFill>
                          <a:effectLst/>
                          <a:latin typeface="Dubai Light" panose="020B0303030403030204" pitchFamily="34" charset="-78"/>
                          <a:ea typeface="+mn-ea"/>
                          <a:cs typeface="Dubai Light" panose="020B0303030403030204" pitchFamily="34" charset="-78"/>
                        </a:rPr>
                        <a:t>في وقتها وإن كانت مع خلل بعد خروج وقتها؛ لأن القضاء لا يثبت بالخطاب الأول.</a:t>
                      </a:r>
                      <a:endParaRPr lang="en-US" sz="28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pic>
        <p:nvPicPr>
          <p:cNvPr id="12" name="Picture 3">
            <a:hlinkClick r:id="rId2" action="ppaction://hlinksldjump"/>
            <a:extLst>
              <a:ext uri="{FF2B5EF4-FFF2-40B4-BE49-F238E27FC236}">
                <a16:creationId xmlns="" xmlns:a16="http://schemas.microsoft.com/office/drawing/2014/main" id="{5255F02C-C778-4E21-B564-A518B12FF929}"/>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9828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2987824" y="764704"/>
            <a:ext cx="5747426" cy="728902"/>
          </a:xfrm>
          <a:prstGeom prst="rect">
            <a:avLst/>
          </a:prstGeom>
          <a:solidFill>
            <a:srgbClr val="FFFFCC"/>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الثاني: قضاء الحائض صومها.</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971195435"/>
              </p:ext>
            </p:extLst>
          </p:nvPr>
        </p:nvGraphicFramePr>
        <p:xfrm>
          <a:off x="323528" y="1772816"/>
          <a:ext cx="8568951" cy="4248472"/>
        </p:xfrm>
        <a:graphic>
          <a:graphicData uri="http://schemas.openxmlformats.org/drawingml/2006/table">
            <a:tbl>
              <a:tblPr firstRow="1" bandRow="1">
                <a:tableStyleId>{3B4B98B0-60AC-42C2-AFA5-B58CD77FA1E5}</a:tableStyleId>
              </a:tblPr>
              <a:tblGrid>
                <a:gridCol w="7488832">
                  <a:extLst>
                    <a:ext uri="{9D8B030D-6E8A-4147-A177-3AD203B41FA5}">
                      <a16:colId xmlns="" xmlns:a16="http://schemas.microsoft.com/office/drawing/2014/main" val="695988931"/>
                    </a:ext>
                  </a:extLst>
                </a:gridCol>
                <a:gridCol w="1080119">
                  <a:extLst>
                    <a:ext uri="{9D8B030D-6E8A-4147-A177-3AD203B41FA5}">
                      <a16:colId xmlns="" xmlns:a16="http://schemas.microsoft.com/office/drawing/2014/main" val="1574149790"/>
                    </a:ext>
                  </a:extLst>
                </a:gridCol>
              </a:tblGrid>
              <a:tr h="2232530">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800" b="1" kern="1200" dirty="0">
                          <a:solidFill>
                            <a:srgbClr val="000000"/>
                          </a:solidFill>
                          <a:effectLst/>
                          <a:latin typeface="Dubai Light" panose="020B0303030403030204" pitchFamily="34" charset="-78"/>
                          <a:ea typeface="+mn-ea"/>
                          <a:cs typeface="Dubai Light" panose="020B0303030403030204" pitchFamily="34" charset="-78"/>
                        </a:rPr>
                        <a:t>قال </a:t>
                      </a:r>
                      <a:r>
                        <a:rPr lang="ar-SA" sz="2800" b="1" kern="1200" dirty="0" err="1">
                          <a:solidFill>
                            <a:srgbClr val="000000"/>
                          </a:solidFill>
                          <a:effectLst/>
                          <a:latin typeface="Dubai Light" panose="020B0303030403030204" pitchFamily="34" charset="-78"/>
                          <a:ea typeface="+mn-ea"/>
                          <a:cs typeface="Dubai Light" panose="020B0303030403030204" pitchFamily="34" charset="-78"/>
                        </a:rPr>
                        <a:t>البُهوتيُّ</a:t>
                      </a:r>
                      <a:r>
                        <a:rPr lang="ar-SA" sz="2800" b="1" kern="1200" dirty="0">
                          <a:solidFill>
                            <a:srgbClr val="000000"/>
                          </a:solidFill>
                          <a:effectLst/>
                          <a:latin typeface="Dubai Light" panose="020B0303030403030204" pitchFamily="34" charset="-78"/>
                          <a:ea typeface="+mn-ea"/>
                          <a:cs typeface="Dubai Light" panose="020B0303030403030204" pitchFamily="34" charset="-78"/>
                        </a:rPr>
                        <a:t>: «</a:t>
                      </a:r>
                      <a:r>
                        <a:rPr lang="ar-SA" sz="2800" b="1" kern="1200" dirty="0">
                          <a:solidFill>
                            <a:schemeClr val="tx1"/>
                          </a:solidFill>
                          <a:effectLst/>
                          <a:latin typeface="Dubai Light" panose="020B0303030403030204" pitchFamily="34" charset="-78"/>
                          <a:ea typeface="+mn-ea"/>
                          <a:cs typeface="Dubai Light" panose="020B0303030403030204" pitchFamily="34" charset="-78"/>
                        </a:rPr>
                        <a:t>و(لا) يمنع الحيض (وجوبه)، أي: الصوم (فتقضيه) إجماعا، </a:t>
                      </a:r>
                      <a:r>
                        <a:rPr lang="ar-SA" sz="2800" b="1" kern="1200" dirty="0">
                          <a:solidFill>
                            <a:srgbClr val="000000"/>
                          </a:solidFill>
                          <a:effectLst/>
                          <a:latin typeface="Dubai Light" panose="020B0303030403030204" pitchFamily="34" charset="-78"/>
                          <a:ea typeface="+mn-ea"/>
                          <a:cs typeface="Dubai Light" panose="020B0303030403030204" pitchFamily="34" charset="-78"/>
                        </a:rPr>
                        <a:t>قاله في المبدع؛ لأنه وجب في ذمّتها كالدَّين المؤجّل، لكنه مشروطٌ بالتمكن، فإن لم تتمكن لم تكن عاصية، </a:t>
                      </a:r>
                      <a:r>
                        <a:rPr lang="ar-SA" sz="2800" b="1" u="sng" kern="1200" dirty="0">
                          <a:solidFill>
                            <a:srgbClr val="000000"/>
                          </a:solidFill>
                          <a:effectLst/>
                          <a:latin typeface="Dubai Light" panose="020B0303030403030204" pitchFamily="34" charset="-78"/>
                          <a:ea typeface="+mn-ea"/>
                          <a:cs typeface="Dubai Light" panose="020B0303030403030204" pitchFamily="34" charset="-78"/>
                        </a:rPr>
                        <a:t>وتقضيه هي وكل معذور بالأمر السابق لا بأمر جديد».</a:t>
                      </a:r>
                      <a:endParaRPr lang="en-US" sz="2800" b="1" u="sng" kern="1200" dirty="0">
                        <a:solidFill>
                          <a:srgbClr val="000000"/>
                        </a:solidFill>
                        <a:effectLst/>
                        <a:latin typeface="Dubai Light" panose="020B0303030403030204" pitchFamily="34" charset="-78"/>
                        <a:ea typeface="+mn-ea"/>
                        <a:cs typeface="Dubai Light" panose="020B0303030403030204" pitchFamily="34" charset="-78"/>
                      </a:endParaRPr>
                    </a:p>
                  </a:txBody>
                  <a:tcPr marL="34290" marR="3429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400" b="0" kern="1200" dirty="0">
                        <a:solidFill>
                          <a:srgbClr val="B9B822"/>
                        </a:solidFill>
                        <a:effectLst/>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a:endParaRPr lang="en-US" sz="2000" b="0" kern="1200" dirty="0">
                        <a:solidFill>
                          <a:srgbClr val="000000"/>
                        </a:solidFill>
                        <a:effectLst>
                          <a:outerShdw blurRad="12700" dist="12700" dir="2700000" algn="tl">
                            <a:srgbClr val="000000">
                              <a:alpha val="43137"/>
                            </a:srgbClr>
                          </a:outerShdw>
                        </a:effectLst>
                        <a:latin typeface="+mn-lt"/>
                        <a:ea typeface="+mn-ea"/>
                        <a:cs typeface="+mn-cs"/>
                      </a:endParaRPr>
                    </a:p>
                  </a:txBody>
                  <a:tcPr marL="34290" marR="3429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2015942">
                <a:tc>
                  <a:txBody>
                    <a:bodyPr/>
                    <a:lstStyle/>
                    <a:p>
                      <a:pPr marL="0" algn="just" defTabSz="914400" rtl="1" eaLnBrk="1" latinLnBrk="0" hangingPunct="1"/>
                      <a:endParaRPr lang="ar-SA" sz="300" b="1" kern="1200" dirty="0">
                        <a:solidFill>
                          <a:srgbClr val="000000"/>
                        </a:solidFill>
                        <a:effectLst/>
                        <a:latin typeface="Dubai Light" panose="020B0303030403030204" pitchFamily="34" charset="-78"/>
                        <a:ea typeface="+mn-ea"/>
                        <a:cs typeface="Dubai Light" panose="020B0303030403030204" pitchFamily="34" charset="-78"/>
                      </a:endParaRPr>
                    </a:p>
                    <a:p>
                      <a:pPr marL="0" algn="just" defTabSz="914400" rtl="1" eaLnBrk="1" latinLnBrk="0" hangingPunct="1"/>
                      <a:r>
                        <a:rPr lang="ar-SA" sz="2800" b="1" kern="1200" dirty="0">
                          <a:solidFill>
                            <a:srgbClr val="000000"/>
                          </a:solidFill>
                          <a:effectLst/>
                          <a:latin typeface="Dubai Light" panose="020B0303030403030204" pitchFamily="34" charset="-78"/>
                          <a:ea typeface="+mn-ea"/>
                          <a:cs typeface="Dubai Light" panose="020B0303030403030204" pitchFamily="34" charset="-78"/>
                        </a:rPr>
                        <a:t>خرّج </a:t>
                      </a:r>
                      <a:r>
                        <a:rPr lang="ar-SA" sz="2800" b="1" kern="1200" dirty="0" err="1">
                          <a:solidFill>
                            <a:srgbClr val="000000"/>
                          </a:solidFill>
                          <a:effectLst/>
                          <a:latin typeface="Dubai Light" panose="020B0303030403030204" pitchFamily="34" charset="-78"/>
                          <a:ea typeface="+mn-ea"/>
                          <a:cs typeface="Dubai Light" panose="020B0303030403030204" pitchFamily="34" charset="-78"/>
                        </a:rPr>
                        <a:t>البهوتي</a:t>
                      </a:r>
                      <a:r>
                        <a:rPr lang="ar-SA" sz="2800" b="1" kern="1200" dirty="0">
                          <a:solidFill>
                            <a:srgbClr val="000000"/>
                          </a:solidFill>
                          <a:effectLst/>
                          <a:latin typeface="Dubai Light" panose="020B0303030403030204" pitchFamily="34" charset="-78"/>
                          <a:ea typeface="+mn-ea"/>
                          <a:cs typeface="Dubai Light" panose="020B0303030403030204" pitchFamily="34" charset="-78"/>
                        </a:rPr>
                        <a:t> على الأصل المقرر عند الحنابلة وهو أن القضاء إنما يكون بالخطاب السابق لا بأمر جديد فرعًا يقضي بوجوب قضاء الحائض صومها إذا طهرت وأمكنها ذلك؛ لبقاء الوجوب في ذمّتها بالأمر الأوّل، فلا تحتاج إلى أمر جديد.</a:t>
                      </a:r>
                      <a:endParaRPr lang="en-US" sz="2800" b="1" kern="1200" dirty="0">
                        <a:solidFill>
                          <a:srgbClr val="000000"/>
                        </a:solidFill>
                        <a:effectLst/>
                        <a:latin typeface="Dubai Light" panose="020B0303030403030204" pitchFamily="34" charset="-78"/>
                        <a:ea typeface="+mn-ea"/>
                        <a:cs typeface="Dubai Light" panose="020B0303030403030204" pitchFamily="34" charset="-78"/>
                      </a:endParaRPr>
                    </a:p>
                  </a:txBody>
                  <a:tcPr marL="34290" marR="3429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34290" marR="3429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pic>
        <p:nvPicPr>
          <p:cNvPr id="12" name="Picture 3">
            <a:hlinkClick r:id="rId2" action="ppaction://hlinksldjump"/>
            <a:extLst>
              <a:ext uri="{FF2B5EF4-FFF2-40B4-BE49-F238E27FC236}">
                <a16:creationId xmlns="" xmlns:a16="http://schemas.microsoft.com/office/drawing/2014/main" id="{5255F02C-C778-4E21-B564-A518B12FF929}"/>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6396335"/>
            <a:ext cx="1864613" cy="461665"/>
          </a:xfrm>
          <a:prstGeom prst="rect">
            <a:avLst/>
          </a:prstGeom>
          <a:noFill/>
        </p:spPr>
        <p:txBody>
          <a:bodyPr wrap="none" lIns="91440" tIns="45720" rIns="91440" bIns="45720">
            <a:spAutoFit/>
          </a:bodyPr>
          <a:lstStyle/>
          <a:p>
            <a:pPr algn="ctr"/>
            <a:r>
              <a:rPr lang="ar-IQ" sz="2400"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14309878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312CB075-C510-41AD-AF72-C5B39C2DEA9E}"/>
              </a:ext>
            </a:extLst>
          </p:cNvPr>
          <p:cNvSpPr>
            <a:spLocks noGrp="1"/>
          </p:cNvSpPr>
          <p:nvPr>
            <p:ph type="title"/>
          </p:nvPr>
        </p:nvSpPr>
        <p:spPr/>
        <p:txBody>
          <a:bodyPr/>
          <a:lstStyle/>
          <a:p>
            <a:r>
              <a:rPr lang="ar-SA" dirty="0" smtClean="0"/>
              <a:t>التخريج على الأصول المتعلقة بالكتاب</a:t>
            </a:r>
            <a:endParaRPr lang="ar-SA" dirty="0"/>
          </a:p>
        </p:txBody>
      </p:sp>
      <p:sp>
        <p:nvSpPr>
          <p:cNvPr id="3" name="عنصر نائب للمحتوى 2">
            <a:extLst>
              <a:ext uri="{FF2B5EF4-FFF2-40B4-BE49-F238E27FC236}">
                <a16:creationId xmlns="" xmlns:a16="http://schemas.microsoft.com/office/drawing/2014/main" id="{C575F916-2614-4534-ADFC-E506509EDDA4}"/>
              </a:ext>
            </a:extLst>
          </p:cNvPr>
          <p:cNvSpPr>
            <a:spLocks noGrp="1"/>
          </p:cNvSpPr>
          <p:nvPr>
            <p:ph idx="1"/>
          </p:nvPr>
        </p:nvSpPr>
        <p:spPr>
          <a:xfrm>
            <a:off x="691631" y="1354548"/>
            <a:ext cx="7886700" cy="978107"/>
          </a:xfrm>
        </p:spPr>
        <p:txBody>
          <a:bodyPr/>
          <a:lstStyle/>
          <a:p>
            <a:r>
              <a:rPr lang="ar-SA" sz="2800" b="1" dirty="0">
                <a:solidFill>
                  <a:srgbClr val="B9B822"/>
                </a:solidFill>
                <a:latin typeface="Dubai" panose="020B0503030403030204" pitchFamily="34" charset="-78"/>
                <a:cs typeface="Dubai" panose="020B0503030403030204" pitchFamily="34" charset="-78"/>
              </a:rPr>
              <a:t>تكلم الأصوليون عن الأدلة من حيث حدودها، وحجيتها، وما يتصل بها من مسائل تفيد في الاستدلال؛ </a:t>
            </a:r>
            <a:r>
              <a:rPr lang="ar-SA" sz="2800" b="1" dirty="0">
                <a:solidFill>
                  <a:srgbClr val="626B8A"/>
                </a:solidFill>
                <a:latin typeface="Dubai" panose="020B0503030403030204" pitchFamily="34" charset="-78"/>
                <a:cs typeface="Dubai" panose="020B0503030403030204" pitchFamily="34" charset="-78"/>
              </a:rPr>
              <a:t>وقد قسموها إلى قسمين رئيسين:</a:t>
            </a:r>
          </a:p>
        </p:txBody>
      </p:sp>
      <p:graphicFrame>
        <p:nvGraphicFramePr>
          <p:cNvPr id="8" name="رسم تخطيطي 7">
            <a:extLst>
              <a:ext uri="{FF2B5EF4-FFF2-40B4-BE49-F238E27FC236}">
                <a16:creationId xmlns="" xmlns:a16="http://schemas.microsoft.com/office/drawing/2014/main" id="{031511BC-7F6A-4E15-B60E-3EAF86E690D0}"/>
              </a:ext>
            </a:extLst>
          </p:cNvPr>
          <p:cNvGraphicFramePr/>
          <p:nvPr>
            <p:extLst>
              <p:ext uri="{D42A27DB-BD31-4B8C-83A1-F6EECF244321}">
                <p14:modId xmlns:p14="http://schemas.microsoft.com/office/powerpoint/2010/main" val="65828166"/>
              </p:ext>
            </p:extLst>
          </p:nvPr>
        </p:nvGraphicFramePr>
        <p:xfrm>
          <a:off x="251521" y="1412776"/>
          <a:ext cx="8640960" cy="544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251520" y="6396335"/>
            <a:ext cx="1949573" cy="461665"/>
          </a:xfrm>
          <a:prstGeom prst="rect">
            <a:avLst/>
          </a:prstGeom>
        </p:spPr>
        <p:txBody>
          <a:bodyPr wrap="none">
            <a:spAutoFit/>
          </a:bodyPr>
          <a:lstStyle/>
          <a:p>
            <a:r>
              <a:rPr lang="ar-IQ" sz="2400" b="1" dirty="0" smtClean="0">
                <a:solidFill>
                  <a:schemeClr val="bg1">
                    <a:lumMod val="50000"/>
                  </a:schemeClr>
                </a:solidFill>
                <a:latin typeface="Dubai Light" panose="020B0303030403030204" pitchFamily="34" charset="-78"/>
                <a:cs typeface="Dubai Light" panose="020B0303030403030204" pitchFamily="34" charset="-78"/>
              </a:rPr>
              <a:t>القواعد الأصولية </a:t>
            </a:r>
            <a:endParaRPr lang="en-US" sz="2400" dirty="0">
              <a:solidFill>
                <a:schemeClr val="bg1">
                  <a:lumMod val="50000"/>
                </a:schemeClr>
              </a:solidFill>
            </a:endParaRPr>
          </a:p>
        </p:txBody>
      </p:sp>
    </p:spTree>
    <p:extLst>
      <p:ext uri="{BB962C8B-B14F-4D97-AF65-F5344CB8AC3E}">
        <p14:creationId xmlns:p14="http://schemas.microsoft.com/office/powerpoint/2010/main" val="6702470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4C5212CA-9EBB-4B7B-BFD6-0D16D543B0BF}"/>
                                            </p:graphicEl>
                                          </p:spTgt>
                                        </p:tgtEl>
                                        <p:attrNameLst>
                                          <p:attrName>style.visibility</p:attrName>
                                        </p:attrNameLst>
                                      </p:cBhvr>
                                      <p:to>
                                        <p:strVal val="visible"/>
                                      </p:to>
                                    </p:set>
                                    <p:animEffect transition="in" filter="fade">
                                      <p:cBhvr>
                                        <p:cTn id="7" dur="500"/>
                                        <p:tgtEl>
                                          <p:spTgt spid="8">
                                            <p:graphicEl>
                                              <a:dgm id="{4C5212CA-9EBB-4B7B-BFD6-0D16D543B0B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75AFC819-C248-449D-A082-985570CFCED2}"/>
                                            </p:graphicEl>
                                          </p:spTgt>
                                        </p:tgtEl>
                                        <p:attrNameLst>
                                          <p:attrName>style.visibility</p:attrName>
                                        </p:attrNameLst>
                                      </p:cBhvr>
                                      <p:to>
                                        <p:strVal val="visible"/>
                                      </p:to>
                                    </p:set>
                                    <p:animEffect transition="in" filter="fade">
                                      <p:cBhvr>
                                        <p:cTn id="12" dur="500"/>
                                        <p:tgtEl>
                                          <p:spTgt spid="8">
                                            <p:graphicEl>
                                              <a:dgm id="{75AFC819-C248-449D-A082-985570CFCED2}"/>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graphicEl>
                                              <a:dgm id="{E4DDE1D3-E000-4166-81CA-91426804F737}"/>
                                            </p:graphicEl>
                                          </p:spTgt>
                                        </p:tgtEl>
                                        <p:attrNameLst>
                                          <p:attrName>style.visibility</p:attrName>
                                        </p:attrNameLst>
                                      </p:cBhvr>
                                      <p:to>
                                        <p:strVal val="visible"/>
                                      </p:to>
                                    </p:set>
                                    <p:animEffect transition="in" filter="fade">
                                      <p:cBhvr>
                                        <p:cTn id="15" dur="500"/>
                                        <p:tgtEl>
                                          <p:spTgt spid="8">
                                            <p:graphicEl>
                                              <a:dgm id="{E4DDE1D3-E000-4166-81CA-91426804F73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graphicEl>
                                              <a:dgm id="{D357E613-A366-49D7-8996-B0FB6A04A83E}"/>
                                            </p:graphicEl>
                                          </p:spTgt>
                                        </p:tgtEl>
                                        <p:attrNameLst>
                                          <p:attrName>style.visibility</p:attrName>
                                        </p:attrNameLst>
                                      </p:cBhvr>
                                      <p:to>
                                        <p:strVal val="visible"/>
                                      </p:to>
                                    </p:set>
                                    <p:animEffect transition="in" filter="fade">
                                      <p:cBhvr>
                                        <p:cTn id="20" dur="500"/>
                                        <p:tgtEl>
                                          <p:spTgt spid="8">
                                            <p:graphicEl>
                                              <a:dgm id="{D357E613-A366-49D7-8996-B0FB6A04A83E}"/>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graphicEl>
                                              <a:dgm id="{20577095-F5CC-4941-BEFD-A5D94EB7E523}"/>
                                            </p:graphicEl>
                                          </p:spTgt>
                                        </p:tgtEl>
                                        <p:attrNameLst>
                                          <p:attrName>style.visibility</p:attrName>
                                        </p:attrNameLst>
                                      </p:cBhvr>
                                      <p:to>
                                        <p:strVal val="visible"/>
                                      </p:to>
                                    </p:set>
                                    <p:animEffect transition="in" filter="fade">
                                      <p:cBhvr>
                                        <p:cTn id="23" dur="500"/>
                                        <p:tgtEl>
                                          <p:spTgt spid="8">
                                            <p:graphicEl>
                                              <a:dgm id="{20577095-F5CC-4941-BEFD-A5D94EB7E52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graphicEl>
                                              <a:dgm id="{22FE4F7F-1898-4490-8A6A-5BB60AA1DBC1}"/>
                                            </p:graphicEl>
                                          </p:spTgt>
                                        </p:tgtEl>
                                        <p:attrNameLst>
                                          <p:attrName>style.visibility</p:attrName>
                                        </p:attrNameLst>
                                      </p:cBhvr>
                                      <p:to>
                                        <p:strVal val="visible"/>
                                      </p:to>
                                    </p:set>
                                    <p:animEffect transition="in" filter="fade">
                                      <p:cBhvr>
                                        <p:cTn id="28" dur="500"/>
                                        <p:tgtEl>
                                          <p:spTgt spid="8">
                                            <p:graphicEl>
                                              <a:dgm id="{22FE4F7F-1898-4490-8A6A-5BB60AA1DBC1}"/>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graphicEl>
                                              <a:dgm id="{89395020-8E80-4BE4-96DD-14F323F8E3C8}"/>
                                            </p:graphicEl>
                                          </p:spTgt>
                                        </p:tgtEl>
                                        <p:attrNameLst>
                                          <p:attrName>style.visibility</p:attrName>
                                        </p:attrNameLst>
                                      </p:cBhvr>
                                      <p:to>
                                        <p:strVal val="visible"/>
                                      </p:to>
                                    </p:set>
                                    <p:animEffect transition="in" filter="fade">
                                      <p:cBhvr>
                                        <p:cTn id="31" dur="500"/>
                                        <p:tgtEl>
                                          <p:spTgt spid="8">
                                            <p:graphicEl>
                                              <a:dgm id="{89395020-8E80-4BE4-96DD-14F323F8E3C8}"/>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graphicEl>
                                              <a:dgm id="{E40C8BD1-0953-4FF4-AEC3-7624109BBB8F}"/>
                                            </p:graphicEl>
                                          </p:spTgt>
                                        </p:tgtEl>
                                        <p:attrNameLst>
                                          <p:attrName>style.visibility</p:attrName>
                                        </p:attrNameLst>
                                      </p:cBhvr>
                                      <p:to>
                                        <p:strVal val="visible"/>
                                      </p:to>
                                    </p:set>
                                    <p:animEffect transition="in" filter="fade">
                                      <p:cBhvr>
                                        <p:cTn id="36" dur="500"/>
                                        <p:tgtEl>
                                          <p:spTgt spid="8">
                                            <p:graphicEl>
                                              <a:dgm id="{E40C8BD1-0953-4FF4-AEC3-7624109BBB8F}"/>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
                                            <p:graphicEl>
                                              <a:dgm id="{BACD070E-A85B-4F56-91D0-29A0F808E904}"/>
                                            </p:graphicEl>
                                          </p:spTgt>
                                        </p:tgtEl>
                                        <p:attrNameLst>
                                          <p:attrName>style.visibility</p:attrName>
                                        </p:attrNameLst>
                                      </p:cBhvr>
                                      <p:to>
                                        <p:strVal val="visible"/>
                                      </p:to>
                                    </p:set>
                                    <p:animEffect transition="in" filter="fade">
                                      <p:cBhvr>
                                        <p:cTn id="39" dur="500"/>
                                        <p:tgtEl>
                                          <p:spTgt spid="8">
                                            <p:graphicEl>
                                              <a:dgm id="{BACD070E-A85B-4F56-91D0-29A0F808E904}"/>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8">
                                            <p:graphicEl>
                                              <a:dgm id="{26013062-ABAE-4301-9578-BAC4742FB8B8}"/>
                                            </p:graphicEl>
                                          </p:spTgt>
                                        </p:tgtEl>
                                        <p:attrNameLst>
                                          <p:attrName>style.visibility</p:attrName>
                                        </p:attrNameLst>
                                      </p:cBhvr>
                                      <p:to>
                                        <p:strVal val="visible"/>
                                      </p:to>
                                    </p:set>
                                    <p:animEffect transition="in" filter="fade">
                                      <p:cBhvr>
                                        <p:cTn id="44" dur="500"/>
                                        <p:tgtEl>
                                          <p:spTgt spid="8">
                                            <p:graphicEl>
                                              <a:dgm id="{26013062-ABAE-4301-9578-BAC4742FB8B8}"/>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8">
                                            <p:graphicEl>
                                              <a:dgm id="{8ED2B966-B289-4425-928F-A94EA4D2A452}"/>
                                            </p:graphicEl>
                                          </p:spTgt>
                                        </p:tgtEl>
                                        <p:attrNameLst>
                                          <p:attrName>style.visibility</p:attrName>
                                        </p:attrNameLst>
                                      </p:cBhvr>
                                      <p:to>
                                        <p:strVal val="visible"/>
                                      </p:to>
                                    </p:set>
                                    <p:animEffect transition="in" filter="fade">
                                      <p:cBhvr>
                                        <p:cTn id="47" dur="500"/>
                                        <p:tgtEl>
                                          <p:spTgt spid="8">
                                            <p:graphicEl>
                                              <a:dgm id="{8ED2B966-B289-4425-928F-A94EA4D2A45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graphicEl>
                                              <a:dgm id="{6A9FCBC7-EE73-4584-8526-08F8225D57D6}"/>
                                            </p:graphicEl>
                                          </p:spTgt>
                                        </p:tgtEl>
                                        <p:attrNameLst>
                                          <p:attrName>style.visibility</p:attrName>
                                        </p:attrNameLst>
                                      </p:cBhvr>
                                      <p:to>
                                        <p:strVal val="visible"/>
                                      </p:to>
                                    </p:set>
                                    <p:animEffect transition="in" filter="fade">
                                      <p:cBhvr>
                                        <p:cTn id="52" dur="500"/>
                                        <p:tgtEl>
                                          <p:spTgt spid="8">
                                            <p:graphicEl>
                                              <a:dgm id="{6A9FCBC7-EE73-4584-8526-08F8225D57D6}"/>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8">
                                            <p:graphicEl>
                                              <a:dgm id="{09929D1F-4F88-4BFD-A612-6516D62FA255}"/>
                                            </p:graphicEl>
                                          </p:spTgt>
                                        </p:tgtEl>
                                        <p:attrNameLst>
                                          <p:attrName>style.visibility</p:attrName>
                                        </p:attrNameLst>
                                      </p:cBhvr>
                                      <p:to>
                                        <p:strVal val="visible"/>
                                      </p:to>
                                    </p:set>
                                    <p:animEffect transition="in" filter="fade">
                                      <p:cBhvr>
                                        <p:cTn id="55" dur="500"/>
                                        <p:tgtEl>
                                          <p:spTgt spid="8">
                                            <p:graphicEl>
                                              <a:dgm id="{09929D1F-4F88-4BFD-A612-6516D62FA255}"/>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8">
                                            <p:graphicEl>
                                              <a:dgm id="{DD696DBF-F873-482F-9A03-AF5E53E62AA7}"/>
                                            </p:graphicEl>
                                          </p:spTgt>
                                        </p:tgtEl>
                                        <p:attrNameLst>
                                          <p:attrName>style.visibility</p:attrName>
                                        </p:attrNameLst>
                                      </p:cBhvr>
                                      <p:to>
                                        <p:strVal val="visible"/>
                                      </p:to>
                                    </p:set>
                                    <p:animEffect transition="in" filter="fade">
                                      <p:cBhvr>
                                        <p:cTn id="60" dur="500"/>
                                        <p:tgtEl>
                                          <p:spTgt spid="8">
                                            <p:graphicEl>
                                              <a:dgm id="{DD696DBF-F873-482F-9A03-AF5E53E62AA7}"/>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8">
                                            <p:graphicEl>
                                              <a:dgm id="{3AA1A266-0457-47D7-89FE-3C2550FBD99B}"/>
                                            </p:graphicEl>
                                          </p:spTgt>
                                        </p:tgtEl>
                                        <p:attrNameLst>
                                          <p:attrName>style.visibility</p:attrName>
                                        </p:attrNameLst>
                                      </p:cBhvr>
                                      <p:to>
                                        <p:strVal val="visible"/>
                                      </p:to>
                                    </p:set>
                                    <p:animEffect transition="in" filter="fade">
                                      <p:cBhvr>
                                        <p:cTn id="63" dur="500"/>
                                        <p:tgtEl>
                                          <p:spTgt spid="8">
                                            <p:graphicEl>
                                              <a:dgm id="{3AA1A266-0457-47D7-89FE-3C2550FBD99B}"/>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8">
                                            <p:graphicEl>
                                              <a:dgm id="{CA4942E6-B163-4F86-A0BE-42610FDFB244}"/>
                                            </p:graphicEl>
                                          </p:spTgt>
                                        </p:tgtEl>
                                        <p:attrNameLst>
                                          <p:attrName>style.visibility</p:attrName>
                                        </p:attrNameLst>
                                      </p:cBhvr>
                                      <p:to>
                                        <p:strVal val="visible"/>
                                      </p:to>
                                    </p:set>
                                    <p:animEffect transition="in" filter="fade">
                                      <p:cBhvr>
                                        <p:cTn id="68" dur="500"/>
                                        <p:tgtEl>
                                          <p:spTgt spid="8">
                                            <p:graphicEl>
                                              <a:dgm id="{CA4942E6-B163-4F86-A0BE-42610FDFB244}"/>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8">
                                            <p:graphicEl>
                                              <a:dgm id="{C68DA314-87CA-4AD2-9FE7-C9298CA8B652}"/>
                                            </p:graphicEl>
                                          </p:spTgt>
                                        </p:tgtEl>
                                        <p:attrNameLst>
                                          <p:attrName>style.visibility</p:attrName>
                                        </p:attrNameLst>
                                      </p:cBhvr>
                                      <p:to>
                                        <p:strVal val="visible"/>
                                      </p:to>
                                    </p:set>
                                    <p:animEffect transition="in" filter="fade">
                                      <p:cBhvr>
                                        <p:cTn id="71" dur="500"/>
                                        <p:tgtEl>
                                          <p:spTgt spid="8">
                                            <p:graphicEl>
                                              <a:dgm id="{C68DA314-87CA-4AD2-9FE7-C9298CA8B652}"/>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8">
                                            <p:graphicEl>
                                              <a:dgm id="{DC5E22A3-4F5D-4107-B422-15D128FD283C}"/>
                                            </p:graphicEl>
                                          </p:spTgt>
                                        </p:tgtEl>
                                        <p:attrNameLst>
                                          <p:attrName>style.visibility</p:attrName>
                                        </p:attrNameLst>
                                      </p:cBhvr>
                                      <p:to>
                                        <p:strVal val="visible"/>
                                      </p:to>
                                    </p:set>
                                    <p:animEffect transition="in" filter="fade">
                                      <p:cBhvr>
                                        <p:cTn id="76" dur="500"/>
                                        <p:tgtEl>
                                          <p:spTgt spid="8">
                                            <p:graphicEl>
                                              <a:dgm id="{DC5E22A3-4F5D-4107-B422-15D128FD283C}"/>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8">
                                            <p:graphicEl>
                                              <a:dgm id="{F8A01F7A-AFD6-4FB2-A6AF-8B2435088BA5}"/>
                                            </p:graphicEl>
                                          </p:spTgt>
                                        </p:tgtEl>
                                        <p:attrNameLst>
                                          <p:attrName>style.visibility</p:attrName>
                                        </p:attrNameLst>
                                      </p:cBhvr>
                                      <p:to>
                                        <p:strVal val="visible"/>
                                      </p:to>
                                    </p:set>
                                    <p:animEffect transition="in" filter="fade">
                                      <p:cBhvr>
                                        <p:cTn id="79" dur="500"/>
                                        <p:tgtEl>
                                          <p:spTgt spid="8">
                                            <p:graphicEl>
                                              <a:dgm id="{F8A01F7A-AFD6-4FB2-A6AF-8B2435088BA5}"/>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8">
                                            <p:graphicEl>
                                              <a:dgm id="{75C8ED45-C1F5-4B42-8F58-B38A06D3B319}"/>
                                            </p:graphicEl>
                                          </p:spTgt>
                                        </p:tgtEl>
                                        <p:attrNameLst>
                                          <p:attrName>style.visibility</p:attrName>
                                        </p:attrNameLst>
                                      </p:cBhvr>
                                      <p:to>
                                        <p:strVal val="visible"/>
                                      </p:to>
                                    </p:set>
                                    <p:animEffect transition="in" filter="fade">
                                      <p:cBhvr>
                                        <p:cTn id="84" dur="500"/>
                                        <p:tgtEl>
                                          <p:spTgt spid="8">
                                            <p:graphicEl>
                                              <a:dgm id="{75C8ED45-C1F5-4B42-8F58-B38A06D3B319}"/>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8">
                                            <p:graphicEl>
                                              <a:dgm id="{504B39C1-5688-4CA1-A140-0D950709A2D1}"/>
                                            </p:graphicEl>
                                          </p:spTgt>
                                        </p:tgtEl>
                                        <p:attrNameLst>
                                          <p:attrName>style.visibility</p:attrName>
                                        </p:attrNameLst>
                                      </p:cBhvr>
                                      <p:to>
                                        <p:strVal val="visible"/>
                                      </p:to>
                                    </p:set>
                                    <p:animEffect transition="in" filter="fade">
                                      <p:cBhvr>
                                        <p:cTn id="87" dur="500"/>
                                        <p:tgtEl>
                                          <p:spTgt spid="8">
                                            <p:graphicEl>
                                              <a:dgm id="{504B39C1-5688-4CA1-A140-0D950709A2D1}"/>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8">
                                            <p:graphicEl>
                                              <a:dgm id="{F120FAA4-8FCC-46D6-B25F-543413728754}"/>
                                            </p:graphicEl>
                                          </p:spTgt>
                                        </p:tgtEl>
                                        <p:attrNameLst>
                                          <p:attrName>style.visibility</p:attrName>
                                        </p:attrNameLst>
                                      </p:cBhvr>
                                      <p:to>
                                        <p:strVal val="visible"/>
                                      </p:to>
                                    </p:set>
                                    <p:animEffect transition="in" filter="fade">
                                      <p:cBhvr>
                                        <p:cTn id="92" dur="500"/>
                                        <p:tgtEl>
                                          <p:spTgt spid="8">
                                            <p:graphicEl>
                                              <a:dgm id="{F120FAA4-8FCC-46D6-B25F-543413728754}"/>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8">
                                            <p:graphicEl>
                                              <a:dgm id="{557FC868-D118-4C2B-A8CE-ADA071BA9031}"/>
                                            </p:graphicEl>
                                          </p:spTgt>
                                        </p:tgtEl>
                                        <p:attrNameLst>
                                          <p:attrName>style.visibility</p:attrName>
                                        </p:attrNameLst>
                                      </p:cBhvr>
                                      <p:to>
                                        <p:strVal val="visible"/>
                                      </p:to>
                                    </p:set>
                                    <p:animEffect transition="in" filter="fade">
                                      <p:cBhvr>
                                        <p:cTn id="95" dur="500"/>
                                        <p:tgtEl>
                                          <p:spTgt spid="8">
                                            <p:graphicEl>
                                              <a:dgm id="{557FC868-D118-4C2B-A8CE-ADA071BA9031}"/>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8">
                                            <p:graphicEl>
                                              <a:dgm id="{175DD7D5-818C-47BF-BDB7-5ADE616DD341}"/>
                                            </p:graphicEl>
                                          </p:spTgt>
                                        </p:tgtEl>
                                        <p:attrNameLst>
                                          <p:attrName>style.visibility</p:attrName>
                                        </p:attrNameLst>
                                      </p:cBhvr>
                                      <p:to>
                                        <p:strVal val="visible"/>
                                      </p:to>
                                    </p:set>
                                    <p:animEffect transition="in" filter="fade">
                                      <p:cBhvr>
                                        <p:cTn id="100" dur="500"/>
                                        <p:tgtEl>
                                          <p:spTgt spid="8">
                                            <p:graphicEl>
                                              <a:dgm id="{175DD7D5-818C-47BF-BDB7-5ADE616DD341}"/>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8">
                                            <p:graphicEl>
                                              <a:dgm id="{5D5F394D-1B8C-47B6-B07B-0917533F5298}"/>
                                            </p:graphicEl>
                                          </p:spTgt>
                                        </p:tgtEl>
                                        <p:attrNameLst>
                                          <p:attrName>style.visibility</p:attrName>
                                        </p:attrNameLst>
                                      </p:cBhvr>
                                      <p:to>
                                        <p:strVal val="visible"/>
                                      </p:to>
                                    </p:set>
                                    <p:animEffect transition="in" filter="fade">
                                      <p:cBhvr>
                                        <p:cTn id="103" dur="500"/>
                                        <p:tgtEl>
                                          <p:spTgt spid="8">
                                            <p:graphicEl>
                                              <a:dgm id="{5D5F394D-1B8C-47B6-B07B-0917533F529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93EFC2DC-CB21-43EB-99F2-EA7ECCEFEC72}"/>
              </a:ext>
            </a:extLst>
          </p:cNvPr>
          <p:cNvSpPr>
            <a:spLocks noGrp="1"/>
          </p:cNvSpPr>
          <p:nvPr>
            <p:ph type="title"/>
          </p:nvPr>
        </p:nvSpPr>
        <p:spPr>
          <a:xfrm>
            <a:off x="395536" y="1196752"/>
            <a:ext cx="8229600" cy="720080"/>
          </a:xfrm>
          <a:solidFill>
            <a:schemeClr val="bg1">
              <a:lumMod val="85000"/>
            </a:schemeClr>
          </a:solidFill>
        </p:spPr>
        <p:txBody>
          <a:bodyPr>
            <a:normAutofit/>
          </a:bodyPr>
          <a:lstStyle/>
          <a:p>
            <a:pPr algn="ctr" rtl="1"/>
            <a:r>
              <a:rPr lang="ar-SA" sz="3600" dirty="0" smtClean="0">
                <a:latin typeface="Dubai" panose="020B0503030403030204" pitchFamily="34" charset="-78"/>
                <a:cs typeface="Dubai" panose="020B0503030403030204" pitchFamily="34" charset="-78"/>
              </a:rPr>
              <a:t>التخريج </a:t>
            </a:r>
            <a:r>
              <a:rPr lang="ar-SA" sz="3600" dirty="0">
                <a:latin typeface="Dubai" panose="020B0503030403030204" pitchFamily="34" charset="-78"/>
                <a:cs typeface="Dubai" panose="020B0503030403030204" pitchFamily="34" charset="-78"/>
              </a:rPr>
              <a:t>على الأصول المتعلقة بالكتاب</a:t>
            </a:r>
            <a:endParaRPr lang="en-US" sz="3600" dirty="0">
              <a:latin typeface="Dubai" panose="020B0503030403030204" pitchFamily="34" charset="-78"/>
              <a:cs typeface="Dubai" panose="020B0503030403030204" pitchFamily="34" charset="-78"/>
            </a:endParaRPr>
          </a:p>
        </p:txBody>
      </p:sp>
      <p:graphicFrame>
        <p:nvGraphicFramePr>
          <p:cNvPr id="6" name="عنصر نائب للمحتوى 5">
            <a:extLst>
              <a:ext uri="{FF2B5EF4-FFF2-40B4-BE49-F238E27FC236}">
                <a16:creationId xmlns="" xmlns:a16="http://schemas.microsoft.com/office/drawing/2014/main" id="{6EDD7F76-B863-4CBA-8F73-445F0EC92119}"/>
              </a:ext>
            </a:extLst>
          </p:cNvPr>
          <p:cNvGraphicFramePr>
            <a:graphicFrameLocks noGrp="1"/>
          </p:cNvGraphicFramePr>
          <p:nvPr>
            <p:ph idx="1"/>
            <p:extLst>
              <p:ext uri="{D42A27DB-BD31-4B8C-83A1-F6EECF244321}">
                <p14:modId xmlns:p14="http://schemas.microsoft.com/office/powerpoint/2010/main" val="188257406"/>
              </p:ext>
            </p:extLst>
          </p:nvPr>
        </p:nvGraphicFramePr>
        <p:xfrm>
          <a:off x="0" y="1844824"/>
          <a:ext cx="9144000" cy="42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0" y="6165304"/>
            <a:ext cx="1949573" cy="461665"/>
          </a:xfrm>
          <a:prstGeom prst="rect">
            <a:avLst/>
          </a:prstGeom>
        </p:spPr>
        <p:txBody>
          <a:bodyPr wrap="none">
            <a:spAutoFit/>
          </a:bodyPr>
          <a:lstStyle/>
          <a:p>
            <a:r>
              <a:rPr lang="ar-IQ" sz="2400" b="1" dirty="0" smtClean="0">
                <a:solidFill>
                  <a:schemeClr val="bg1">
                    <a:lumMod val="50000"/>
                  </a:schemeClr>
                </a:solidFill>
                <a:latin typeface="Dubai Light" panose="020B0303030403030204" pitchFamily="34" charset="-78"/>
                <a:cs typeface="Dubai Light" panose="020B0303030403030204" pitchFamily="34" charset="-78"/>
              </a:rPr>
              <a:t>القواعد الأصولية </a:t>
            </a:r>
            <a:endParaRPr lang="en-US" sz="2400" dirty="0">
              <a:solidFill>
                <a:schemeClr val="bg1">
                  <a:lumMod val="50000"/>
                </a:schemeClr>
              </a:solidFill>
            </a:endParaRPr>
          </a:p>
        </p:txBody>
      </p:sp>
    </p:spTree>
    <p:extLst>
      <p:ext uri="{BB962C8B-B14F-4D97-AF65-F5344CB8AC3E}">
        <p14:creationId xmlns:p14="http://schemas.microsoft.com/office/powerpoint/2010/main" val="1470966460"/>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787BE167-74C8-4066-B291-92E3C96724EC}"/>
              </a:ext>
            </a:extLst>
          </p:cNvPr>
          <p:cNvSpPr>
            <a:spLocks noGrp="1"/>
          </p:cNvSpPr>
          <p:nvPr>
            <p:ph type="title"/>
          </p:nvPr>
        </p:nvSpPr>
        <p:spPr>
          <a:xfrm>
            <a:off x="827584" y="2564904"/>
            <a:ext cx="7553405" cy="1158874"/>
          </a:xfrm>
          <a:noFill/>
        </p:spPr>
        <p:txBody>
          <a:bodyPr>
            <a:noAutofit/>
          </a:bodyPr>
          <a:lstStyle/>
          <a:p>
            <a:pPr algn="ctr" rtl="1"/>
            <a:r>
              <a:rPr lang="ar-SA" sz="4000" b="1" dirty="0">
                <a:solidFill>
                  <a:srgbClr val="616989"/>
                </a:solidFill>
              </a:rPr>
              <a:t>القاعدة الأولى: تخريج بعض الفروع على على قاعدة</a:t>
            </a:r>
            <a:r>
              <a:rPr lang="ar-SA" sz="4000" b="1" dirty="0" smtClean="0">
                <a:solidFill>
                  <a:srgbClr val="616989"/>
                </a:solidFill>
              </a:rPr>
              <a:t>:</a:t>
            </a:r>
            <a:r>
              <a:rPr lang="ar-IQ" sz="4000" b="1" dirty="0" smtClean="0">
                <a:solidFill>
                  <a:srgbClr val="616989"/>
                </a:solidFill>
              </a:rPr>
              <a:t/>
            </a:r>
            <a:br>
              <a:rPr lang="ar-IQ" sz="4000" b="1" dirty="0" smtClean="0">
                <a:solidFill>
                  <a:srgbClr val="616989"/>
                </a:solidFill>
              </a:rPr>
            </a:br>
            <a:r>
              <a:rPr lang="ar-SA" sz="4000" b="1" dirty="0" smtClean="0">
                <a:solidFill>
                  <a:srgbClr val="616989"/>
                </a:solidFill>
              </a:rPr>
              <a:t> </a:t>
            </a:r>
            <a:r>
              <a:rPr lang="ar-SA" sz="4000" b="1" dirty="0">
                <a:solidFill>
                  <a:srgbClr val="616989"/>
                </a:solidFill>
              </a:rPr>
              <a:t>(القرآن معجِزٌ بنفسه، لفظُه ومعناه)</a:t>
            </a:r>
            <a:endParaRPr lang="en-US" sz="4000" b="1" dirty="0">
              <a:solidFill>
                <a:srgbClr val="616989"/>
              </a:solidFill>
            </a:endParaRPr>
          </a:p>
        </p:txBody>
      </p:sp>
      <p:pic>
        <p:nvPicPr>
          <p:cNvPr id="5" name="Picture 3">
            <a:hlinkClick r:id="rId2" action="ppaction://hlinksldjump"/>
            <a:extLst>
              <a:ext uri="{FF2B5EF4-FFF2-40B4-BE49-F238E27FC236}">
                <a16:creationId xmlns="" xmlns:a16="http://schemas.microsoft.com/office/drawing/2014/main" id="{E847DA5F-48EB-46E8-86B9-08DFB42DEC99}"/>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6165304"/>
            <a:ext cx="1949573" cy="461665"/>
          </a:xfrm>
          <a:prstGeom prst="rect">
            <a:avLst/>
          </a:prstGeom>
        </p:spPr>
        <p:txBody>
          <a:bodyPr wrap="none">
            <a:spAutoFit/>
          </a:bodyPr>
          <a:lstStyle/>
          <a:p>
            <a:r>
              <a:rPr lang="ar-IQ" sz="2400" b="1" dirty="0" smtClean="0">
                <a:solidFill>
                  <a:schemeClr val="bg1">
                    <a:lumMod val="50000"/>
                  </a:schemeClr>
                </a:solidFill>
                <a:latin typeface="Dubai Light" panose="020B0303030403030204" pitchFamily="34" charset="-78"/>
                <a:cs typeface="Dubai Light" panose="020B0303030403030204" pitchFamily="34" charset="-78"/>
              </a:rPr>
              <a:t>القواعد الأصولية </a:t>
            </a:r>
            <a:endParaRPr lang="en-US" sz="2400" dirty="0">
              <a:solidFill>
                <a:schemeClr val="bg1">
                  <a:lumMod val="50000"/>
                </a:schemeClr>
              </a:solidFill>
            </a:endParaRPr>
          </a:p>
        </p:txBody>
      </p:sp>
    </p:spTree>
    <p:extLst>
      <p:ext uri="{BB962C8B-B14F-4D97-AF65-F5344CB8AC3E}">
        <p14:creationId xmlns:p14="http://schemas.microsoft.com/office/powerpoint/2010/main" val="920894394"/>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312CB075-C510-41AD-AF72-C5B39C2DEA9E}"/>
              </a:ext>
            </a:extLst>
          </p:cNvPr>
          <p:cNvSpPr>
            <a:spLocks noGrp="1"/>
          </p:cNvSpPr>
          <p:nvPr>
            <p:ph type="title"/>
          </p:nvPr>
        </p:nvSpPr>
        <p:spPr>
          <a:xfrm>
            <a:off x="1259632" y="620688"/>
            <a:ext cx="6638975" cy="833736"/>
          </a:xfrm>
        </p:spPr>
        <p:txBody>
          <a:bodyPr/>
          <a:lstStyle/>
          <a:p>
            <a:r>
              <a:rPr lang="ar-SA" sz="3200" dirty="0">
                <a:latin typeface="Dubai" panose="020B0503030403030204" pitchFamily="34" charset="-78"/>
                <a:cs typeface="Dubai" panose="020B0503030403030204" pitchFamily="34" charset="-78"/>
              </a:rPr>
              <a:t>الجانب الأول: تحرير القاعدة الأصولية</a:t>
            </a:r>
            <a:endParaRPr lang="ar-SA" dirty="0"/>
          </a:p>
        </p:txBody>
      </p:sp>
      <p:sp>
        <p:nvSpPr>
          <p:cNvPr id="8" name="مستطيل: زوايا قطرية مستديرة 7">
            <a:extLst>
              <a:ext uri="{FF2B5EF4-FFF2-40B4-BE49-F238E27FC236}">
                <a16:creationId xmlns="" xmlns:a16="http://schemas.microsoft.com/office/drawing/2014/main" id="{5750847C-00DA-4A7A-90BF-5D13E26BC8F2}"/>
              </a:ext>
            </a:extLst>
          </p:cNvPr>
          <p:cNvSpPr/>
          <p:nvPr/>
        </p:nvSpPr>
        <p:spPr>
          <a:xfrm>
            <a:off x="323528" y="2009004"/>
            <a:ext cx="6294339" cy="1419997"/>
          </a:xfrm>
          <a:prstGeom prst="round2DiagRect">
            <a:avLst/>
          </a:prstGeom>
          <a:solidFill>
            <a:schemeClr val="accent1">
              <a:lumMod val="20000"/>
              <a:lumOff val="80000"/>
            </a:schemeClr>
          </a:solidFill>
          <a:ln>
            <a:noFill/>
          </a:ln>
          <a:effectLst/>
          <a:scene3d>
            <a:camera prst="orthographicFront"/>
            <a:lightRig rig="flat" dir="t"/>
          </a:scene3d>
          <a:sp3d prstMaterial="dkEdge">
            <a:bevelT w="8200" h="38100"/>
          </a:sp3d>
        </p:spPr>
        <p:txBody>
          <a:bodyPr spcFirstLastPara="0" vert="horz" wrap="square" lIns="121920" tIns="121920" rIns="121920" bIns="121920" numCol="1" spcCol="1270" anchor="ctr" anchorCtr="0">
            <a:noAutofit/>
          </a:bodyPr>
          <a:lstStyle/>
          <a:p>
            <a:pPr algn="ctr"/>
            <a:r>
              <a:rPr lang="ar-SA" sz="28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«كلام الله المنزَّل على محمد -صلى الله عليه وسلم- المعجز بنفسه، المتعبَّد بتلاوته».</a:t>
            </a:r>
          </a:p>
        </p:txBody>
      </p:sp>
      <p:sp>
        <p:nvSpPr>
          <p:cNvPr id="9" name="مخطط انسيابي: مهلة 8">
            <a:extLst>
              <a:ext uri="{FF2B5EF4-FFF2-40B4-BE49-F238E27FC236}">
                <a16:creationId xmlns="" xmlns:a16="http://schemas.microsoft.com/office/drawing/2014/main" id="{1FDD284B-B97C-4884-AC0D-3065A4D9B84B}"/>
              </a:ext>
            </a:extLst>
          </p:cNvPr>
          <p:cNvSpPr/>
          <p:nvPr/>
        </p:nvSpPr>
        <p:spPr>
          <a:xfrm>
            <a:off x="6494106" y="1599993"/>
            <a:ext cx="1894318" cy="2122026"/>
          </a:xfrm>
          <a:prstGeom prst="flowChartDelay">
            <a:avLst/>
          </a:prstGeom>
          <a:solidFill>
            <a:schemeClr val="accent2">
              <a:lumMod val="60000"/>
              <a:lumOff val="40000"/>
              <a:alpha val="35000"/>
            </a:schemeClr>
          </a:solidFill>
          <a:ln>
            <a:solidFill>
              <a:schemeClr val="tx2"/>
            </a:solidFill>
          </a:ln>
        </p:spPr>
        <p:txBody>
          <a:bodyPr vert="horz" lIns="91440" tIns="45720" rIns="91440" bIns="45720" rtlCol="0" anchor="ctr">
            <a:noAutofit/>
          </a:bodyPr>
          <a:lstStyle/>
          <a:p>
            <a:pPr algn="ctr">
              <a:lnSpc>
                <a:spcPct val="90000"/>
              </a:lnSpc>
              <a:spcBef>
                <a:spcPct val="0"/>
              </a:spcBef>
            </a:pPr>
            <a:r>
              <a:rPr lang="ar-SA" sz="2800" dirty="0">
                <a:solidFill>
                  <a:schemeClr val="bg2">
                    <a:lumMod val="10000"/>
                  </a:schemeClr>
                </a:solidFill>
                <a:effectLst>
                  <a:outerShdw blurRad="38100" dist="38100" dir="2700000" algn="tl">
                    <a:srgbClr val="000000">
                      <a:alpha val="43137"/>
                    </a:srgbClr>
                  </a:outerShdw>
                </a:effectLst>
                <a:latin typeface="Dubai Light" panose="020B0303030403030204" pitchFamily="34" charset="-78"/>
                <a:ea typeface="+mj-ea"/>
                <a:cs typeface="Dubai Light" panose="020B0303030403030204" pitchFamily="34" charset="-78"/>
              </a:rPr>
              <a:t>هذه القاعدة مأخوذة من تعريف الأصوليين للقرآن بأنه:</a:t>
            </a:r>
            <a:endParaRPr lang="en-US" sz="2800" dirty="0">
              <a:solidFill>
                <a:schemeClr val="bg2">
                  <a:lumMod val="10000"/>
                </a:schemeClr>
              </a:solidFill>
              <a:effectLst>
                <a:outerShdw blurRad="38100" dist="38100" dir="2700000" algn="tl">
                  <a:srgbClr val="000000">
                    <a:alpha val="43137"/>
                  </a:srgbClr>
                </a:outerShdw>
              </a:effectLst>
              <a:latin typeface="Dubai Light" panose="020B0303030403030204" pitchFamily="34" charset="-78"/>
              <a:ea typeface="+mj-ea"/>
              <a:cs typeface="Dubai Light" panose="020B0303030403030204" pitchFamily="34" charset="-78"/>
            </a:endParaRPr>
          </a:p>
        </p:txBody>
      </p:sp>
      <p:sp>
        <p:nvSpPr>
          <p:cNvPr id="10" name="مستطيل: زوايا قطرية مستديرة 9">
            <a:extLst>
              <a:ext uri="{FF2B5EF4-FFF2-40B4-BE49-F238E27FC236}">
                <a16:creationId xmlns="" xmlns:a16="http://schemas.microsoft.com/office/drawing/2014/main" id="{DD22501E-FF48-47BC-8AAA-4E0AEF63ABA1}"/>
              </a:ext>
            </a:extLst>
          </p:cNvPr>
          <p:cNvSpPr/>
          <p:nvPr/>
        </p:nvSpPr>
        <p:spPr>
          <a:xfrm>
            <a:off x="251520" y="4077072"/>
            <a:ext cx="8676456" cy="1501393"/>
          </a:xfrm>
          <a:prstGeom prst="round2DiagRect">
            <a:avLst/>
          </a:prstGeom>
          <a:solidFill>
            <a:schemeClr val="accent1">
              <a:lumMod val="20000"/>
              <a:lumOff val="80000"/>
            </a:schemeClr>
          </a:solidFill>
          <a:ln>
            <a:noFill/>
          </a:ln>
          <a:effectLst/>
          <a:scene3d>
            <a:camera prst="orthographicFront"/>
            <a:lightRig rig="flat" dir="t"/>
          </a:scene3d>
          <a:sp3d prstMaterial="dkEdge">
            <a:bevelT w="8200" h="38100"/>
          </a:sp3d>
        </p:spPr>
        <p:txBody>
          <a:bodyPr spcFirstLastPara="0" vert="horz" wrap="square" lIns="121920" tIns="121920" rIns="121920" bIns="121920" numCol="1" spcCol="1270" anchor="ctr" anchorCtr="0">
            <a:noAutofit/>
          </a:bodyPr>
          <a:lstStyle/>
          <a:p>
            <a:pPr algn="ctr"/>
            <a:r>
              <a:rPr lang="ar-SA" sz="28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فالقرآن كلام الله حقيقةً، وهو اللفظ والمعنى جميعاً.</a:t>
            </a:r>
          </a:p>
          <a:p>
            <a:pPr algn="ctr"/>
            <a:r>
              <a:rPr lang="ar-SA" sz="28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قال تعالى: </a:t>
            </a:r>
            <a:r>
              <a:rPr lang="ar-SA" sz="2800" b="1" dirty="0">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a:t>
            </a:r>
            <a:r>
              <a:rPr lang="ar-SA" sz="2800" b="1" dirty="0">
                <a:solidFill>
                  <a:srgbClr val="00B0F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وَإِنْ أَحَدٌ مِّنَ الْمُشْرِكِينَ اسْتَجَارَكَ فَأَجِرْهُ </a:t>
            </a:r>
            <a:r>
              <a:rPr lang="ar-SA" sz="2800" b="1" dirty="0" smtClean="0">
                <a:solidFill>
                  <a:srgbClr val="00B0F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ح</a:t>
            </a:r>
            <a:r>
              <a:rPr lang="ar-IQ" sz="2800" b="1" dirty="0" smtClean="0">
                <a:solidFill>
                  <a:srgbClr val="00B0F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a:t>
            </a:r>
            <a:r>
              <a:rPr lang="ar-SA" sz="2800" b="1" dirty="0" smtClean="0">
                <a:solidFill>
                  <a:srgbClr val="00B0F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تَّىٰ </a:t>
            </a:r>
            <a:r>
              <a:rPr lang="ar-SA" sz="2800" b="1" dirty="0">
                <a:solidFill>
                  <a:srgbClr val="00B0F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يَسْمَعَ كَلَامَ الله</a:t>
            </a:r>
            <a:r>
              <a:rPr lang="ar-SA" sz="2800" b="1" dirty="0">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a:t>
            </a:r>
          </a:p>
        </p:txBody>
      </p:sp>
      <p:pic>
        <p:nvPicPr>
          <p:cNvPr id="11" name="Picture 3">
            <a:hlinkClick r:id="rId2" action="ppaction://hlinksldjump"/>
            <a:extLst>
              <a:ext uri="{FF2B5EF4-FFF2-40B4-BE49-F238E27FC236}">
                <a16:creationId xmlns="" xmlns:a16="http://schemas.microsoft.com/office/drawing/2014/main" id="{86976D7B-5D29-4098-8A9B-DB05B0653A50}"/>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251520" y="6396335"/>
            <a:ext cx="1949573" cy="461665"/>
          </a:xfrm>
          <a:prstGeom prst="rect">
            <a:avLst/>
          </a:prstGeom>
        </p:spPr>
        <p:txBody>
          <a:bodyPr wrap="none">
            <a:spAutoFit/>
          </a:bodyPr>
          <a:lstStyle/>
          <a:p>
            <a:r>
              <a:rPr lang="ar-IQ" sz="2400" b="1" dirty="0" smtClean="0">
                <a:solidFill>
                  <a:schemeClr val="bg1">
                    <a:lumMod val="50000"/>
                  </a:schemeClr>
                </a:solidFill>
                <a:latin typeface="Dubai Light" panose="020B0303030403030204" pitchFamily="34" charset="-78"/>
                <a:cs typeface="Dubai Light" panose="020B0303030403030204" pitchFamily="34" charset="-78"/>
              </a:rPr>
              <a:t>القواعد الأصولية </a:t>
            </a:r>
            <a:endParaRPr lang="en-US" sz="2400" dirty="0">
              <a:solidFill>
                <a:schemeClr val="bg1">
                  <a:lumMod val="50000"/>
                </a:schemeClr>
              </a:solidFill>
            </a:endParaRPr>
          </a:p>
        </p:txBody>
      </p:sp>
    </p:spTree>
    <p:extLst>
      <p:ext uri="{BB962C8B-B14F-4D97-AF65-F5344CB8AC3E}">
        <p14:creationId xmlns:p14="http://schemas.microsoft.com/office/powerpoint/2010/main" val="8310510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3429000"/>
            <a:ext cx="8136904" cy="1384995"/>
          </a:xfrm>
          <a:prstGeom prst="rect">
            <a:avLst/>
          </a:prstGeom>
        </p:spPr>
        <p:txBody>
          <a:bodyPr wrap="square">
            <a:spAutoFit/>
          </a:bodyPr>
          <a:lstStyle/>
          <a:p>
            <a:r>
              <a:rPr lang="ar-IQ" sz="2800" dirty="0" smtClean="0"/>
              <a:t>5- إخراج الأصول من البحث النظري إلى الواقع العملي حيث إن كتب الأصول في غالبها يغلب عليها تجريد القواعد الأصولية عن فروعها الفقهية ، لذا جاءت الحاجة ماسة إلى سد هذا الفراغ ،</a:t>
            </a:r>
            <a:endParaRPr lang="en-US" sz="2800" dirty="0"/>
          </a:p>
        </p:txBody>
      </p:sp>
      <p:sp>
        <p:nvSpPr>
          <p:cNvPr id="4" name="Rectangle 3"/>
          <p:cNvSpPr/>
          <p:nvPr/>
        </p:nvSpPr>
        <p:spPr>
          <a:xfrm>
            <a:off x="467544" y="1052736"/>
            <a:ext cx="8424936" cy="2246769"/>
          </a:xfrm>
          <a:prstGeom prst="rect">
            <a:avLst/>
          </a:prstGeom>
        </p:spPr>
        <p:txBody>
          <a:bodyPr wrap="square">
            <a:spAutoFit/>
          </a:bodyPr>
          <a:lstStyle/>
          <a:p>
            <a:pPr algn="just"/>
            <a:r>
              <a:rPr lang="ar-IQ" sz="2800" dirty="0" smtClean="0"/>
              <a:t>3- اكتساب الملكة الفقهية للاستنباط بحيث يستحضر الفقيه القواعد الأصولية المستقاة من الادلة التفصيلية عند ورود الحادثة .</a:t>
            </a:r>
          </a:p>
          <a:p>
            <a:pPr algn="just"/>
            <a:r>
              <a:rPr lang="ar-IQ" sz="2800" dirty="0" smtClean="0"/>
              <a:t>4- المساعدة على ضبط المسائل الفقهية الكثيرة وضمها في سلك واحد بعد معرفة معاقد مآخذها مما يسهل فهم المسائل وضبطها وحفظها والوقوف على أحكامها.</a:t>
            </a:r>
            <a:endParaRPr lang="en-US" sz="2800" dirty="0"/>
          </a:p>
        </p:txBody>
      </p:sp>
      <p:sp>
        <p:nvSpPr>
          <p:cNvPr id="5" name="Rectangle 4"/>
          <p:cNvSpPr/>
          <p:nvPr/>
        </p:nvSpPr>
        <p:spPr>
          <a:xfrm>
            <a:off x="392584" y="6334780"/>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1C85E7A3-9446-4A5C-BA3A-62ABC9B097A1}"/>
              </a:ext>
            </a:extLst>
          </p:cNvPr>
          <p:cNvSpPr>
            <a:spLocks noGrp="1"/>
          </p:cNvSpPr>
          <p:nvPr>
            <p:ph type="title"/>
          </p:nvPr>
        </p:nvSpPr>
        <p:spPr>
          <a:xfrm>
            <a:off x="0" y="0"/>
            <a:ext cx="9144000" cy="576064"/>
          </a:xfrm>
          <a:solidFill>
            <a:schemeClr val="accent3">
              <a:lumMod val="40000"/>
              <a:lumOff val="60000"/>
            </a:schemeClr>
          </a:solidFill>
        </p:spPr>
        <p:txBody>
          <a:bodyPr>
            <a:normAutofit fontScale="90000"/>
          </a:bodyPr>
          <a:lstStyle/>
          <a:p>
            <a:pPr algn="ctr" rtl="1"/>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4175448" y="620688"/>
            <a:ext cx="4968552" cy="504056"/>
          </a:xfrm>
          <a:prstGeom prst="rect">
            <a:avLst/>
          </a:prstGeom>
          <a:solidFill>
            <a:schemeClr val="bg1">
              <a:lumMod val="85000"/>
            </a:schemeClr>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الأول: حكم قراءة الفاتحة بغير العربية.</a:t>
            </a: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248642662"/>
              </p:ext>
            </p:extLst>
          </p:nvPr>
        </p:nvGraphicFramePr>
        <p:xfrm>
          <a:off x="0" y="1127760"/>
          <a:ext cx="9144000" cy="5692080"/>
        </p:xfrm>
        <a:graphic>
          <a:graphicData uri="http://schemas.openxmlformats.org/drawingml/2006/table">
            <a:tbl>
              <a:tblPr firstRow="1" bandRow="1">
                <a:tableStyleId>{3B4B98B0-60AC-42C2-AFA5-B58CD77FA1E5}</a:tableStyleId>
              </a:tblPr>
              <a:tblGrid>
                <a:gridCol w="7956376">
                  <a:extLst>
                    <a:ext uri="{9D8B030D-6E8A-4147-A177-3AD203B41FA5}">
                      <a16:colId xmlns="" xmlns:a16="http://schemas.microsoft.com/office/drawing/2014/main" val="695988931"/>
                    </a:ext>
                  </a:extLst>
                </a:gridCol>
                <a:gridCol w="1187624">
                  <a:extLst>
                    <a:ext uri="{9D8B030D-6E8A-4147-A177-3AD203B41FA5}">
                      <a16:colId xmlns="" xmlns:a16="http://schemas.microsoft.com/office/drawing/2014/main" val="1574149790"/>
                    </a:ext>
                  </a:extLst>
                </a:gridCol>
              </a:tblGrid>
              <a:tr h="4320480">
                <a:tc>
                  <a:txBody>
                    <a:bodyPr/>
                    <a:lstStyle/>
                    <a:p>
                      <a:pPr algn="just" rtl="1"/>
                      <a:r>
                        <a:rPr lang="ar-SA" sz="2800" b="1" kern="1200" dirty="0">
                          <a:solidFill>
                            <a:srgbClr val="000000"/>
                          </a:solidFill>
                          <a:effectLst/>
                          <a:latin typeface="Dubai Light" panose="020B0303030403030204" pitchFamily="34" charset="-78"/>
                          <a:ea typeface="+mn-ea"/>
                          <a:cs typeface="Dubai Light" panose="020B0303030403030204" pitchFamily="34" charset="-78"/>
                        </a:rPr>
                        <a:t>قال القاضي الحسين الشافعي: «ولا يأتي بالفارسية: الفاتحة؛ لأن الواجب عليه الإتيان بالذكر إذا جهل الفاتحة، وما يقوم مقامه من القرآن»، ثم قال: «وقال أبو حنيفة: سواء كان يحسن العربية أو لا يحسنها، تجزيه هذه الأذكار بالفارسية، وكذلك الفاتحة يجوز عنده أن يقرأها بالفارسية. </a:t>
                      </a:r>
                      <a:r>
                        <a:rPr lang="ar-SA" sz="2800" b="1" kern="1200" dirty="0">
                          <a:solidFill>
                            <a:schemeClr val="bg2">
                              <a:lumMod val="50000"/>
                            </a:schemeClr>
                          </a:solidFill>
                          <a:effectLst/>
                          <a:latin typeface="Dubai Light" panose="020B0303030403030204" pitchFamily="34" charset="-78"/>
                          <a:ea typeface="+mn-ea"/>
                          <a:cs typeface="Dubai Light" panose="020B0303030403030204" pitchFamily="34" charset="-78"/>
                        </a:rPr>
                        <a:t>وزاد عليه، فقال: لو قرأ آية من التوراة يوافق معناها معنى آية من القرآن جاز، وهذه المسألة تلقب بترجمة القرآن، وعندنا: لا يجوز، وعنده: يجوز.</a:t>
                      </a:r>
                      <a:r>
                        <a:rPr lang="ar-SA" sz="2800" b="1" kern="1200" dirty="0">
                          <a:solidFill>
                            <a:schemeClr val="tx1"/>
                          </a:solidFill>
                          <a:effectLst/>
                          <a:latin typeface="Dubai Light" panose="020B0303030403030204" pitchFamily="34" charset="-78"/>
                          <a:ea typeface="+mn-ea"/>
                          <a:cs typeface="Dubai Light" panose="020B0303030403030204" pitchFamily="34" charset="-78"/>
                        </a:rPr>
                        <a:t> </a:t>
                      </a:r>
                      <a:r>
                        <a:rPr lang="ar-SA" sz="2800" b="1" kern="1200" dirty="0">
                          <a:solidFill>
                            <a:srgbClr val="000000"/>
                          </a:solidFill>
                          <a:effectLst/>
                          <a:latin typeface="Dubai Light" panose="020B0303030403030204" pitchFamily="34" charset="-78"/>
                          <a:ea typeface="+mn-ea"/>
                          <a:cs typeface="Dubai Light" panose="020B0303030403030204" pitchFamily="34" charset="-78"/>
                        </a:rPr>
                        <a:t>وكان القاضي أبو عاصم يقول: </a:t>
                      </a:r>
                      <a:r>
                        <a:rPr lang="ar-SA" sz="2800" b="1" u="sng" kern="1200" dirty="0">
                          <a:solidFill>
                            <a:srgbClr val="000000"/>
                          </a:solidFill>
                          <a:effectLst/>
                          <a:latin typeface="Dubai Light" panose="020B0303030403030204" pitchFamily="34" charset="-78"/>
                          <a:ea typeface="+mn-ea"/>
                          <a:cs typeface="Dubai Light" panose="020B0303030403030204" pitchFamily="34" charset="-78"/>
                        </a:rPr>
                        <a:t>إنما يجوز ترجمة القرآن إذا كان مثله في اللفظ والمعنى كقوله: خيرًا وشرًا، ويركب ويسجد؛ فأما إذا كان يخالفه في اللفظ والمعنى، فلا</a:t>
                      </a:r>
                      <a:r>
                        <a:rPr lang="ar-SA" sz="2800" b="1" kern="1200" dirty="0">
                          <a:solidFill>
                            <a:srgbClr val="000000"/>
                          </a:solidFill>
                          <a:effectLst/>
                          <a:latin typeface="Dubai Light" panose="020B0303030403030204" pitchFamily="34" charset="-78"/>
                          <a:ea typeface="+mn-ea"/>
                          <a:cs typeface="Dubai Light" panose="020B0303030403030204" pitchFamily="34" charset="-78"/>
                        </a:rPr>
                        <a:t>».</a:t>
                      </a: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Dubai" panose="020B0503030403030204" pitchFamily="34" charset="-78"/>
                        <a:ea typeface="+mn-ea"/>
                        <a:cs typeface="Dubai" panose="020B0503030403030204" pitchFamily="34"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rtl="1"/>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303593">
                <a:tc>
                  <a:txBody>
                    <a:bodyPr/>
                    <a:lstStyle/>
                    <a:p>
                      <a:pPr marL="0" algn="just" defTabSz="914400" rtl="1" eaLnBrk="1" latinLnBrk="0" hangingPunct="1"/>
                      <a:r>
                        <a:rPr lang="ar-SA" sz="2800" b="1" kern="1200" dirty="0">
                          <a:solidFill>
                            <a:srgbClr val="000000"/>
                          </a:solidFill>
                          <a:effectLst/>
                          <a:latin typeface="Dubai Light" panose="020B0303030403030204" pitchFamily="34" charset="-78"/>
                          <a:ea typeface="+mn-ea"/>
                          <a:cs typeface="Dubai Light" panose="020B0303030403030204" pitchFamily="34" charset="-78"/>
                        </a:rPr>
                        <a:t>منع القاضي من قراءة الفاتحة في الصلاة بغير العربية، بناءً على الأصل المقرَّر عند الشافعية وغيرهم: أن القران معجِزٌ بنظمه ومعناه، فلا يجوزُ استبدالُ اللَّفظ القرآني بلفظ آخر والتَّعبُّدُ بِهِ.</a:t>
                      </a: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27750988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2987824" y="692696"/>
            <a:ext cx="5859267" cy="728902"/>
          </a:xfrm>
          <a:prstGeom prst="rect">
            <a:avLst/>
          </a:prstGeom>
          <a:solidFill>
            <a:schemeClr val="accent3">
              <a:lumMod val="20000"/>
              <a:lumOff val="80000"/>
            </a:schemeClr>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الثاني: مسّ الجنُبِ المصحفَ المترجَم إلى الفارسية.</a:t>
            </a:r>
          </a:p>
          <a:p>
            <a:endParaRPr lang="ar-SA" sz="28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3967374475"/>
              </p:ext>
            </p:extLst>
          </p:nvPr>
        </p:nvGraphicFramePr>
        <p:xfrm>
          <a:off x="251520" y="1628800"/>
          <a:ext cx="8640960" cy="4876800"/>
        </p:xfrm>
        <a:graphic>
          <a:graphicData uri="http://schemas.openxmlformats.org/drawingml/2006/table">
            <a:tbl>
              <a:tblPr firstRow="1" bandRow="1">
                <a:tableStyleId>{3B4B98B0-60AC-42C2-AFA5-B58CD77FA1E5}</a:tableStyleId>
              </a:tblPr>
              <a:tblGrid>
                <a:gridCol w="7416824">
                  <a:extLst>
                    <a:ext uri="{9D8B030D-6E8A-4147-A177-3AD203B41FA5}">
                      <a16:colId xmlns="" xmlns:a16="http://schemas.microsoft.com/office/drawing/2014/main" val="695988931"/>
                    </a:ext>
                  </a:extLst>
                </a:gridCol>
                <a:gridCol w="1224136">
                  <a:extLst>
                    <a:ext uri="{9D8B030D-6E8A-4147-A177-3AD203B41FA5}">
                      <a16:colId xmlns="" xmlns:a16="http://schemas.microsoft.com/office/drawing/2014/main" val="1574149790"/>
                    </a:ext>
                  </a:extLst>
                </a:gridCol>
              </a:tblGrid>
              <a:tr h="2543509">
                <a:tc>
                  <a:txBody>
                    <a:bodyPr/>
                    <a:lstStyle/>
                    <a:p>
                      <a:pPr algn="just" rtl="1"/>
                      <a:r>
                        <a:rPr lang="ar-SA" sz="2800" b="1" kern="1200" dirty="0">
                          <a:solidFill>
                            <a:srgbClr val="000000"/>
                          </a:solidFill>
                          <a:effectLst/>
                          <a:latin typeface="Dubai Light" panose="020B0303030403030204" pitchFamily="34" charset="-78"/>
                          <a:ea typeface="+mn-ea"/>
                          <a:cs typeface="Dubai Light" panose="020B0303030403030204" pitchFamily="34" charset="-78"/>
                        </a:rPr>
                        <a:t>قال ابن مفلح: «</a:t>
                      </a:r>
                      <a:r>
                        <a:rPr lang="ar-SA" sz="2800" b="1" kern="1200" dirty="0">
                          <a:solidFill>
                            <a:schemeClr val="bg2">
                              <a:lumMod val="50000"/>
                            </a:schemeClr>
                          </a:solidFill>
                          <a:effectLst/>
                          <a:latin typeface="Dubai Light" panose="020B0303030403030204" pitchFamily="34" charset="-78"/>
                          <a:ea typeface="+mn-ea"/>
                          <a:cs typeface="Dubai Light" panose="020B0303030403030204" pitchFamily="34" charset="-78"/>
                        </a:rPr>
                        <a:t>ومن جهله حرمَ ترجمتهُ عنه بغير العربية في المنصوص </a:t>
                      </a:r>
                      <a:r>
                        <a:rPr lang="ar-SA" sz="2800" b="1" kern="1200" dirty="0">
                          <a:solidFill>
                            <a:srgbClr val="000000"/>
                          </a:solidFill>
                          <a:effectLst/>
                          <a:latin typeface="Dubai Light" panose="020B0303030403030204" pitchFamily="34" charset="-78"/>
                          <a:ea typeface="+mn-ea"/>
                          <a:cs typeface="Dubai Light" panose="020B0303030403030204" pitchFamily="34" charset="-78"/>
                        </a:rPr>
                        <a:t>كعالم، وخالفه صاحباه، مع أن عندهم يمنع من اعتياد القراءة، وكتابة المصحف بغيرها، لا من فعله في آيتين، قال أصحابنا: </a:t>
                      </a:r>
                      <a:r>
                        <a:rPr lang="ar-SA" sz="2800" b="1" kern="1200" dirty="0">
                          <a:solidFill>
                            <a:srgbClr val="C00000"/>
                          </a:solidFill>
                          <a:effectLst/>
                          <a:latin typeface="Dubai Light" panose="020B0303030403030204" pitchFamily="34" charset="-78"/>
                          <a:ea typeface="+mn-ea"/>
                          <a:cs typeface="Dubai Light" panose="020B0303030403030204" pitchFamily="34" charset="-78"/>
                        </a:rPr>
                        <a:t>ترجمتهُ بالفارسية لا تسمّى قرآناً، فلا تحرم على الجنب، ولا يحنث بها من حلف لا يقرأ</a:t>
                      </a:r>
                      <a:r>
                        <a:rPr lang="ar-SA" sz="2800" b="1" kern="1200" dirty="0">
                          <a:solidFill>
                            <a:schemeClr val="tx1"/>
                          </a:solidFill>
                          <a:effectLst/>
                          <a:latin typeface="Dubai Light" panose="020B0303030403030204" pitchFamily="34" charset="-78"/>
                          <a:ea typeface="+mn-ea"/>
                          <a:cs typeface="Dubai Light" panose="020B0303030403030204" pitchFamily="34" charset="-78"/>
                        </a:rPr>
                        <a:t>.</a:t>
                      </a:r>
                      <a:r>
                        <a:rPr lang="ar-SA" sz="2800" b="1" kern="1200" dirty="0">
                          <a:solidFill>
                            <a:srgbClr val="000000"/>
                          </a:solidFill>
                          <a:effectLst/>
                          <a:latin typeface="Dubai Light" panose="020B0303030403030204" pitchFamily="34" charset="-78"/>
                          <a:ea typeface="+mn-ea"/>
                          <a:cs typeface="Dubai Light" panose="020B0303030403030204" pitchFamily="34" charset="-78"/>
                        </a:rPr>
                        <a:t> قال أحمد: </a:t>
                      </a:r>
                      <a:r>
                        <a:rPr lang="ar-SA" sz="2800" b="1" u="sng" kern="1200" dirty="0">
                          <a:solidFill>
                            <a:srgbClr val="000000"/>
                          </a:solidFill>
                          <a:effectLst/>
                          <a:latin typeface="Dubai Light" panose="020B0303030403030204" pitchFamily="34" charset="-78"/>
                          <a:ea typeface="+mn-ea"/>
                          <a:cs typeface="Dubai Light" panose="020B0303030403030204" pitchFamily="34" charset="-78"/>
                        </a:rPr>
                        <a:t>القرآن مُعجِز بنفسه، فدّل على أن الإعجاز في اللفظ والمعنى</a:t>
                      </a:r>
                      <a:r>
                        <a:rPr lang="ar-SA" sz="2800" b="1" kern="1200" dirty="0">
                          <a:solidFill>
                            <a:srgbClr val="000000"/>
                          </a:solidFill>
                          <a:effectLst/>
                          <a:latin typeface="Dubai Light" panose="020B0303030403030204" pitchFamily="34" charset="-78"/>
                          <a:ea typeface="+mn-ea"/>
                          <a:cs typeface="Dubai Light" panose="020B0303030403030204" pitchFamily="34" charset="-78"/>
                        </a:rPr>
                        <a:t>».</a:t>
                      </a: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Dubai" panose="020B0503030403030204" pitchFamily="34" charset="-78"/>
                        <a:ea typeface="+mn-ea"/>
                        <a:cs typeface="Dubai" panose="020B0503030403030204" pitchFamily="34"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rtl="1"/>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776971">
                <a:tc>
                  <a:txBody>
                    <a:bodyPr/>
                    <a:lstStyle/>
                    <a:p>
                      <a:pPr marL="0" algn="just" defTabSz="914400" rtl="1" eaLnBrk="1" latinLnBrk="0" hangingPunct="1"/>
                      <a:r>
                        <a:rPr lang="ar-SA" sz="2800" b="1" kern="1200" dirty="0">
                          <a:solidFill>
                            <a:srgbClr val="000000"/>
                          </a:solidFill>
                          <a:effectLst/>
                          <a:latin typeface="Dubai Light" panose="020B0303030403030204" pitchFamily="34" charset="-78"/>
                          <a:ea typeface="+mn-ea"/>
                          <a:cs typeface="Dubai Light" panose="020B0303030403030204" pitchFamily="34" charset="-78"/>
                        </a:rPr>
                        <a:t>بيَّن الإمام أن من مَّس مصحفاً مترجماً أو حلف أن لا يقرأ من المصحف فقرأ في المترجَم، فلا يحرم ذلك بناءً على الأصل المقرر عند الحنابلة وهو: أنَّ القرآن المعجِزَ الذي تترتب عليه أحكامه هو: المصحف بكلام عربي كما أُنزل على النبي ﷺ والمترجم إلى الفارسية لا يسمى قرآناً.</a:t>
                      </a: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23156887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07751405-03A5-4EA9-8675-C2A3DFF4015B}"/>
              </a:ext>
            </a:extLst>
          </p:cNvPr>
          <p:cNvSpPr>
            <a:spLocks noGrp="1"/>
          </p:cNvSpPr>
          <p:nvPr>
            <p:ph type="title"/>
          </p:nvPr>
        </p:nvSpPr>
        <p:spPr>
          <a:xfrm>
            <a:off x="683568" y="2276872"/>
            <a:ext cx="7150161" cy="1424384"/>
          </a:xfrm>
          <a:noFill/>
        </p:spPr>
        <p:txBody>
          <a:bodyPr>
            <a:noAutofit/>
          </a:bodyPr>
          <a:lstStyle/>
          <a:p>
            <a:pPr algn="ctr" rtl="1"/>
            <a:r>
              <a:rPr lang="ar-SA" sz="4400" b="1" dirty="0">
                <a:solidFill>
                  <a:srgbClr val="616989"/>
                </a:solidFill>
              </a:rPr>
              <a:t>القاعدة الثانية: تخريج بعض الفروع على قاعدة</a:t>
            </a:r>
            <a:r>
              <a:rPr lang="ar-SA" sz="4400" b="1" dirty="0" smtClean="0">
                <a:solidFill>
                  <a:srgbClr val="616989"/>
                </a:solidFill>
              </a:rPr>
              <a:t>:</a:t>
            </a:r>
            <a:r>
              <a:rPr lang="ar-IQ" sz="4400" b="1" dirty="0" smtClean="0">
                <a:solidFill>
                  <a:srgbClr val="616989"/>
                </a:solidFill>
              </a:rPr>
              <a:t/>
            </a:r>
            <a:br>
              <a:rPr lang="ar-IQ" sz="4400" b="1" dirty="0" smtClean="0">
                <a:solidFill>
                  <a:srgbClr val="616989"/>
                </a:solidFill>
              </a:rPr>
            </a:br>
            <a:r>
              <a:rPr lang="ar-SA" sz="4400" b="1" dirty="0" smtClean="0">
                <a:solidFill>
                  <a:srgbClr val="616989"/>
                </a:solidFill>
              </a:rPr>
              <a:t> </a:t>
            </a:r>
            <a:r>
              <a:rPr lang="ar-SA" sz="4400" b="1" dirty="0">
                <a:solidFill>
                  <a:srgbClr val="616989"/>
                </a:solidFill>
              </a:rPr>
              <a:t>(القراءةُ الشاذة حجّة)</a:t>
            </a:r>
            <a:endParaRPr lang="en-US" sz="4400" b="1" dirty="0">
              <a:solidFill>
                <a:srgbClr val="616989"/>
              </a:solidFill>
            </a:endParaRPr>
          </a:p>
        </p:txBody>
      </p:sp>
      <p:pic>
        <p:nvPicPr>
          <p:cNvPr id="5" name="Picture 3">
            <a:hlinkClick r:id="rId2" action="ppaction://hlinksldjump"/>
            <a:extLst>
              <a:ext uri="{FF2B5EF4-FFF2-40B4-BE49-F238E27FC236}">
                <a16:creationId xmlns="" xmlns:a16="http://schemas.microsoft.com/office/drawing/2014/main" id="{E865A0A2-9A3A-46AB-9290-BF33DA8FFE6E}"/>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89251" y="6281634"/>
            <a:ext cx="1507144" cy="369332"/>
          </a:xfrm>
          <a:prstGeom prst="rect">
            <a:avLst/>
          </a:prstGeom>
        </p:spPr>
        <p:txBody>
          <a:bodyPr wrap="none">
            <a:spAutoFit/>
          </a:bodyPr>
          <a:lstStyle/>
          <a:p>
            <a:r>
              <a:rPr lang="ar-IQ" b="1" dirty="0" smtClean="0">
                <a:solidFill>
                  <a:schemeClr val="bg1">
                    <a:lumMod val="50000"/>
                  </a:schemeClr>
                </a:solidFill>
                <a:latin typeface="Dubai Light" panose="020B0303030403030204" pitchFamily="34" charset="-78"/>
                <a:cs typeface="Dubai Light" panose="020B0303030403030204" pitchFamily="34" charset="-78"/>
              </a:rPr>
              <a:t>القواعد الأصولية </a:t>
            </a:r>
            <a:endParaRPr lang="en-US" dirty="0">
              <a:solidFill>
                <a:schemeClr val="bg1">
                  <a:lumMod val="50000"/>
                </a:schemeClr>
              </a:solidFill>
            </a:endParaRPr>
          </a:p>
        </p:txBody>
      </p:sp>
    </p:spTree>
    <p:extLst>
      <p:ext uri="{BB962C8B-B14F-4D97-AF65-F5344CB8AC3E}">
        <p14:creationId xmlns:p14="http://schemas.microsoft.com/office/powerpoint/2010/main" val="2975530726"/>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70F796BD-1ACB-4926-8C10-D4BE4C3C8ADC}"/>
              </a:ext>
            </a:extLst>
          </p:cNvPr>
          <p:cNvSpPr>
            <a:spLocks noGrp="1"/>
          </p:cNvSpPr>
          <p:nvPr>
            <p:ph type="title"/>
          </p:nvPr>
        </p:nvSpPr>
        <p:spPr>
          <a:xfrm>
            <a:off x="1907704" y="332656"/>
            <a:ext cx="5400600" cy="711695"/>
          </a:xfrm>
          <a:solidFill>
            <a:schemeClr val="bg1">
              <a:lumMod val="50000"/>
              <a:alpha val="9804"/>
            </a:schemeClr>
          </a:solidFill>
        </p:spPr>
        <p:txBody>
          <a:bodyPr/>
          <a:lstStyle/>
          <a:p>
            <a:r>
              <a:rPr lang="ar-SA" b="1" dirty="0">
                <a:solidFill>
                  <a:schemeClr val="tx1">
                    <a:lumMod val="95000"/>
                    <a:lumOff val="5000"/>
                  </a:schemeClr>
                </a:solidFill>
              </a:rPr>
              <a:t>الجانب </a:t>
            </a:r>
            <a:r>
              <a:rPr lang="ar-SA" b="1" dirty="0">
                <a:solidFill>
                  <a:schemeClr val="tx1">
                    <a:lumMod val="95000"/>
                    <a:lumOff val="5000"/>
                  </a:schemeClr>
                </a:solidFill>
                <a:effectLst/>
              </a:rPr>
              <a:t>الأول</a:t>
            </a:r>
            <a:r>
              <a:rPr lang="ar-SA" b="1" dirty="0">
                <a:solidFill>
                  <a:schemeClr val="tx1">
                    <a:lumMod val="95000"/>
                    <a:lumOff val="5000"/>
                  </a:schemeClr>
                </a:solidFill>
              </a:rPr>
              <a:t>: تحرير القاعدة الأصولية</a:t>
            </a:r>
            <a:endParaRPr lang="en-US" b="1" dirty="0">
              <a:solidFill>
                <a:schemeClr val="tx1">
                  <a:lumMod val="95000"/>
                  <a:lumOff val="5000"/>
                </a:schemeClr>
              </a:solidFill>
            </a:endParaRPr>
          </a:p>
        </p:txBody>
      </p:sp>
      <p:sp>
        <p:nvSpPr>
          <p:cNvPr id="5" name="مخطط انسيابي: محطة طرفية 4">
            <a:extLst>
              <a:ext uri="{FF2B5EF4-FFF2-40B4-BE49-F238E27FC236}">
                <a16:creationId xmlns="" xmlns:a16="http://schemas.microsoft.com/office/drawing/2014/main" id="{7355DC4A-3457-41B8-8FAE-9850A64AEB81}"/>
              </a:ext>
            </a:extLst>
          </p:cNvPr>
          <p:cNvSpPr/>
          <p:nvPr/>
        </p:nvSpPr>
        <p:spPr>
          <a:xfrm>
            <a:off x="251520" y="1407272"/>
            <a:ext cx="6501801" cy="1093332"/>
          </a:xfrm>
          <a:prstGeom prst="flowChartTerminator">
            <a:avLst/>
          </a:prstGeom>
          <a:solidFill>
            <a:schemeClr val="accent3">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ما صحَّ سندهُ ممَّا نُقل إلينا كخبر آحاد، ولم يشتهر سنده أو يتواتر، ووافق وجهاً في اللغة العربية، ورسمَ المصحف.</a:t>
            </a:r>
          </a:p>
        </p:txBody>
      </p:sp>
      <p:sp>
        <p:nvSpPr>
          <p:cNvPr id="6" name="مستطيل: زوايا مستديرة 5">
            <a:extLst>
              <a:ext uri="{FF2B5EF4-FFF2-40B4-BE49-F238E27FC236}">
                <a16:creationId xmlns="" xmlns:a16="http://schemas.microsoft.com/office/drawing/2014/main" id="{E4875588-9669-4FD2-82E1-7621DFF08D53}"/>
              </a:ext>
            </a:extLst>
          </p:cNvPr>
          <p:cNvSpPr/>
          <p:nvPr/>
        </p:nvSpPr>
        <p:spPr>
          <a:xfrm>
            <a:off x="6444208" y="1340768"/>
            <a:ext cx="2433366" cy="1016848"/>
          </a:xfrm>
          <a:prstGeom prst="roundRect">
            <a:avLst/>
          </a:prstGeom>
          <a:solidFill>
            <a:schemeClr val="accent1">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ysClr val="windowText" lastClr="000000"/>
                </a:solidFill>
                <a:latin typeface="Dubai" panose="020B0503030403030204" pitchFamily="34" charset="-78"/>
                <a:cs typeface="Dubai" panose="020B0503030403030204" pitchFamily="34" charset="-78"/>
              </a:rPr>
              <a:t>القراءة الشاذة عند الأصوليين هي</a:t>
            </a:r>
            <a:endParaRPr lang="en-US" sz="2800" b="1" dirty="0">
              <a:solidFill>
                <a:sysClr val="windowText" lastClr="000000"/>
              </a:solidFill>
              <a:latin typeface="Dubai" panose="020B0503030403030204" pitchFamily="34" charset="-78"/>
              <a:cs typeface="Dubai" panose="020B0503030403030204" pitchFamily="34" charset="-78"/>
            </a:endParaRPr>
          </a:p>
        </p:txBody>
      </p:sp>
      <p:graphicFrame>
        <p:nvGraphicFramePr>
          <p:cNvPr id="7" name="رسم تخطيطي 6">
            <a:extLst>
              <a:ext uri="{FF2B5EF4-FFF2-40B4-BE49-F238E27FC236}">
                <a16:creationId xmlns="" xmlns:a16="http://schemas.microsoft.com/office/drawing/2014/main" id="{12522988-E247-4966-A9B3-5416F97B4EC8}"/>
              </a:ext>
            </a:extLst>
          </p:cNvPr>
          <p:cNvGraphicFramePr/>
          <p:nvPr>
            <p:extLst>
              <p:ext uri="{D42A27DB-BD31-4B8C-83A1-F6EECF244321}">
                <p14:modId xmlns:p14="http://schemas.microsoft.com/office/powerpoint/2010/main" val="2431698975"/>
              </p:ext>
            </p:extLst>
          </p:nvPr>
        </p:nvGraphicFramePr>
        <p:xfrm>
          <a:off x="2118826" y="2564904"/>
          <a:ext cx="7025174" cy="3883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مخطط انسيابي: محطة طرفية 7">
            <a:extLst>
              <a:ext uri="{FF2B5EF4-FFF2-40B4-BE49-F238E27FC236}">
                <a16:creationId xmlns="" xmlns:a16="http://schemas.microsoft.com/office/drawing/2014/main" id="{F3936E7A-4807-4BBC-9701-5F5C856BFFCE}"/>
              </a:ext>
            </a:extLst>
          </p:cNvPr>
          <p:cNvSpPr/>
          <p:nvPr/>
        </p:nvSpPr>
        <p:spPr>
          <a:xfrm>
            <a:off x="164368" y="3069779"/>
            <a:ext cx="1825994" cy="3455565"/>
          </a:xfrm>
          <a:prstGeom prst="flowChartTerminator">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الاحتجاج بها، لأنَّ القراءة الشاذة لا تكون أقل من خبر الواحد أو قول الصحابي، </a:t>
            </a:r>
            <a:r>
              <a:rPr lang="ar-SA" sz="2400" b="1" dirty="0">
                <a:solidFill>
                  <a:schemeClr val="accent1"/>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وكلاهما حجة، </a:t>
            </a:r>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وهذا المذهب حُكِيَ إجماعاً.</a:t>
            </a:r>
          </a:p>
        </p:txBody>
      </p:sp>
      <p:sp>
        <p:nvSpPr>
          <p:cNvPr id="9" name="مستطيل: زوايا مستديرة 8">
            <a:extLst>
              <a:ext uri="{FF2B5EF4-FFF2-40B4-BE49-F238E27FC236}">
                <a16:creationId xmlns="" xmlns:a16="http://schemas.microsoft.com/office/drawing/2014/main" id="{630CB12A-340E-413F-B1B6-827D9597B4EE}"/>
              </a:ext>
            </a:extLst>
          </p:cNvPr>
          <p:cNvSpPr/>
          <p:nvPr/>
        </p:nvSpPr>
        <p:spPr>
          <a:xfrm>
            <a:off x="467377" y="2422950"/>
            <a:ext cx="1219976" cy="646828"/>
          </a:xfrm>
          <a:prstGeom prst="roundRect">
            <a:avLst/>
          </a:prstGeom>
          <a:solidFill>
            <a:schemeClr val="accent1">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ysClr val="windowText" lastClr="000000"/>
                </a:solidFill>
                <a:latin typeface="Dubai" panose="020B0503030403030204" pitchFamily="34" charset="-78"/>
                <a:cs typeface="Dubai" panose="020B0503030403030204" pitchFamily="34" charset="-78"/>
              </a:rPr>
              <a:t>الصحيح</a:t>
            </a:r>
            <a:endParaRPr lang="en-US" sz="2800" b="1" dirty="0">
              <a:solidFill>
                <a:sysClr val="windowText" lastClr="000000"/>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9203495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FDE1088A-2FF9-43FB-A2B7-2D7261F29E9F}"/>
                                            </p:graphicEl>
                                          </p:spTgt>
                                        </p:tgtEl>
                                        <p:attrNameLst>
                                          <p:attrName>style.visibility</p:attrName>
                                        </p:attrNameLst>
                                      </p:cBhvr>
                                      <p:to>
                                        <p:strVal val="visible"/>
                                      </p:to>
                                    </p:set>
                                    <p:animEffect transition="in" filter="fade">
                                      <p:cBhvr>
                                        <p:cTn id="17" dur="500"/>
                                        <p:tgtEl>
                                          <p:spTgt spid="7">
                                            <p:graphicEl>
                                              <a:dgm id="{FDE1088A-2FF9-43FB-A2B7-2D7261F29E9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1FC6F471-DD76-4708-B18C-892D6F2DC6A9}"/>
                                            </p:graphicEl>
                                          </p:spTgt>
                                        </p:tgtEl>
                                        <p:attrNameLst>
                                          <p:attrName>style.visibility</p:attrName>
                                        </p:attrNameLst>
                                      </p:cBhvr>
                                      <p:to>
                                        <p:strVal val="visible"/>
                                      </p:to>
                                    </p:set>
                                    <p:animEffect transition="in" filter="fade">
                                      <p:cBhvr>
                                        <p:cTn id="22" dur="500"/>
                                        <p:tgtEl>
                                          <p:spTgt spid="7">
                                            <p:graphicEl>
                                              <a:dgm id="{1FC6F471-DD76-4708-B18C-892D6F2DC6A9}"/>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graphicEl>
                                              <a:dgm id="{FF630314-82BF-442C-836C-2BD9B8CA21DB}"/>
                                            </p:graphicEl>
                                          </p:spTgt>
                                        </p:tgtEl>
                                        <p:attrNameLst>
                                          <p:attrName>style.visibility</p:attrName>
                                        </p:attrNameLst>
                                      </p:cBhvr>
                                      <p:to>
                                        <p:strVal val="visible"/>
                                      </p:to>
                                    </p:set>
                                    <p:animEffect transition="in" filter="fade">
                                      <p:cBhvr>
                                        <p:cTn id="25" dur="500"/>
                                        <p:tgtEl>
                                          <p:spTgt spid="7">
                                            <p:graphicEl>
                                              <a:dgm id="{FF630314-82BF-442C-836C-2BD9B8CA21DB}"/>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graphicEl>
                                              <a:dgm id="{4EC245E8-64C9-4B4C-9464-7240F0D269C8}"/>
                                            </p:graphicEl>
                                          </p:spTgt>
                                        </p:tgtEl>
                                        <p:attrNameLst>
                                          <p:attrName>style.visibility</p:attrName>
                                        </p:attrNameLst>
                                      </p:cBhvr>
                                      <p:to>
                                        <p:strVal val="visible"/>
                                      </p:to>
                                    </p:set>
                                    <p:animEffect transition="in" filter="fade">
                                      <p:cBhvr>
                                        <p:cTn id="30" dur="500"/>
                                        <p:tgtEl>
                                          <p:spTgt spid="7">
                                            <p:graphicEl>
                                              <a:dgm id="{4EC245E8-64C9-4B4C-9464-7240F0D269C8}"/>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
                                            <p:graphicEl>
                                              <a:dgm id="{D1684649-D69B-4FBC-B70A-CFECC53BF9BA}"/>
                                            </p:graphicEl>
                                          </p:spTgt>
                                        </p:tgtEl>
                                        <p:attrNameLst>
                                          <p:attrName>style.visibility</p:attrName>
                                        </p:attrNameLst>
                                      </p:cBhvr>
                                      <p:to>
                                        <p:strVal val="visible"/>
                                      </p:to>
                                    </p:set>
                                    <p:animEffect transition="in" filter="fade">
                                      <p:cBhvr>
                                        <p:cTn id="33" dur="500"/>
                                        <p:tgtEl>
                                          <p:spTgt spid="7">
                                            <p:graphicEl>
                                              <a:dgm id="{D1684649-D69B-4FBC-B70A-CFECC53BF9BA}"/>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
                                            <p:graphicEl>
                                              <a:dgm id="{F4857498-401E-49C7-B67C-99847807EA8E}"/>
                                            </p:graphicEl>
                                          </p:spTgt>
                                        </p:tgtEl>
                                        <p:attrNameLst>
                                          <p:attrName>style.visibility</p:attrName>
                                        </p:attrNameLst>
                                      </p:cBhvr>
                                      <p:to>
                                        <p:strVal val="visible"/>
                                      </p:to>
                                    </p:set>
                                    <p:animEffect transition="in" filter="fade">
                                      <p:cBhvr>
                                        <p:cTn id="38" dur="500"/>
                                        <p:tgtEl>
                                          <p:spTgt spid="7">
                                            <p:graphicEl>
                                              <a:dgm id="{F4857498-401E-49C7-B67C-99847807EA8E}"/>
                                            </p:graphic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7">
                                            <p:graphicEl>
                                              <a:dgm id="{04B4C677-3DBB-467F-B01A-1EBA496CC323}"/>
                                            </p:graphicEl>
                                          </p:spTgt>
                                        </p:tgtEl>
                                        <p:attrNameLst>
                                          <p:attrName>style.visibility</p:attrName>
                                        </p:attrNameLst>
                                      </p:cBhvr>
                                      <p:to>
                                        <p:strVal val="visible"/>
                                      </p:to>
                                    </p:set>
                                    <p:animEffect transition="in" filter="fade">
                                      <p:cBhvr>
                                        <p:cTn id="41" dur="500"/>
                                        <p:tgtEl>
                                          <p:spTgt spid="7">
                                            <p:graphicEl>
                                              <a:dgm id="{04B4C677-3DBB-467F-B01A-1EBA496CC323}"/>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7">
                                            <p:graphicEl>
                                              <a:dgm id="{541E7C53-B554-47CA-8250-4143A0C86FD5}"/>
                                            </p:graphicEl>
                                          </p:spTgt>
                                        </p:tgtEl>
                                        <p:attrNameLst>
                                          <p:attrName>style.visibility</p:attrName>
                                        </p:attrNameLst>
                                      </p:cBhvr>
                                      <p:to>
                                        <p:strVal val="visible"/>
                                      </p:to>
                                    </p:set>
                                    <p:animEffect transition="in" filter="fade">
                                      <p:cBhvr>
                                        <p:cTn id="46" dur="500"/>
                                        <p:tgtEl>
                                          <p:spTgt spid="7">
                                            <p:graphicEl>
                                              <a:dgm id="{541E7C53-B554-47CA-8250-4143A0C86FD5}"/>
                                            </p:graphic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7">
                                            <p:graphicEl>
                                              <a:dgm id="{30FE3820-A570-438D-809F-5907930FE779}"/>
                                            </p:graphicEl>
                                          </p:spTgt>
                                        </p:tgtEl>
                                        <p:attrNameLst>
                                          <p:attrName>style.visibility</p:attrName>
                                        </p:attrNameLst>
                                      </p:cBhvr>
                                      <p:to>
                                        <p:strVal val="visible"/>
                                      </p:to>
                                    </p:set>
                                    <p:animEffect transition="in" filter="fade">
                                      <p:cBhvr>
                                        <p:cTn id="49" dur="500"/>
                                        <p:tgtEl>
                                          <p:spTgt spid="7">
                                            <p:graphicEl>
                                              <a:dgm id="{30FE3820-A570-438D-809F-5907930FE779}"/>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fade">
                                      <p:cBhvr>
                                        <p:cTn id="54" dur="500"/>
                                        <p:tgtEl>
                                          <p:spTgt spid="9"/>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Graphic spid="7" grpId="0">
        <p:bldSub>
          <a:bldDgm bld="one"/>
        </p:bldSub>
      </p:bldGraphic>
      <p:bldP spid="8" grpId="0" animBg="1"/>
      <p:bldP spid="9"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1C85E7A3-9446-4A5C-BA3A-62ABC9B097A1}"/>
              </a:ext>
            </a:extLst>
          </p:cNvPr>
          <p:cNvSpPr>
            <a:spLocks noGrp="1"/>
          </p:cNvSpPr>
          <p:nvPr>
            <p:ph type="title"/>
          </p:nvPr>
        </p:nvSpPr>
        <p:spPr>
          <a:xfrm>
            <a:off x="0" y="0"/>
            <a:ext cx="9144000" cy="620688"/>
          </a:xfrm>
          <a:solidFill>
            <a:schemeClr val="bg1">
              <a:lumMod val="75000"/>
            </a:schemeClr>
          </a:solidFill>
        </p:spPr>
        <p:txBody>
          <a:bodyPr>
            <a:normAutofit/>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2599846" y="692696"/>
            <a:ext cx="6544154" cy="728902"/>
          </a:xfrm>
          <a:prstGeom prst="rect">
            <a:avLst/>
          </a:prstGeom>
          <a:solidFill>
            <a:schemeClr val="accent3">
              <a:lumMod val="60000"/>
              <a:lumOff val="40000"/>
            </a:schemeClr>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الأول: القراءة في الصلاة بقراءة تخرج عن مصحف عثمان.</a:t>
            </a: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3999467022"/>
              </p:ext>
            </p:extLst>
          </p:nvPr>
        </p:nvGraphicFramePr>
        <p:xfrm>
          <a:off x="0" y="1412776"/>
          <a:ext cx="8892480" cy="5120640"/>
        </p:xfrm>
        <a:graphic>
          <a:graphicData uri="http://schemas.openxmlformats.org/drawingml/2006/table">
            <a:tbl>
              <a:tblPr firstRow="1" bandRow="1">
                <a:tableStyleId>{3B4B98B0-60AC-42C2-AFA5-B58CD77FA1E5}</a:tableStyleId>
              </a:tblPr>
              <a:tblGrid>
                <a:gridCol w="7740352">
                  <a:extLst>
                    <a:ext uri="{9D8B030D-6E8A-4147-A177-3AD203B41FA5}">
                      <a16:colId xmlns="" xmlns:a16="http://schemas.microsoft.com/office/drawing/2014/main" val="695988931"/>
                    </a:ext>
                  </a:extLst>
                </a:gridCol>
                <a:gridCol w="1152128">
                  <a:extLst>
                    <a:ext uri="{9D8B030D-6E8A-4147-A177-3AD203B41FA5}">
                      <a16:colId xmlns="" xmlns:a16="http://schemas.microsoft.com/office/drawing/2014/main" val="1574149790"/>
                    </a:ext>
                  </a:extLst>
                </a:gridCol>
              </a:tblGrid>
              <a:tr h="2176536">
                <a:tc>
                  <a:txBody>
                    <a:bodyPr/>
                    <a:lstStyle/>
                    <a:p>
                      <a:pPr algn="just" rtl="1"/>
                      <a:r>
                        <a:rPr lang="ar-SA" sz="2700" b="1" kern="1200" dirty="0">
                          <a:solidFill>
                            <a:srgbClr val="000000"/>
                          </a:solidFill>
                          <a:effectLst/>
                          <a:latin typeface="Dubai Light" panose="020B0303030403030204" pitchFamily="34" charset="-78"/>
                          <a:ea typeface="+mn-ea"/>
                          <a:cs typeface="Dubai Light" panose="020B0303030403030204" pitchFamily="34" charset="-78"/>
                        </a:rPr>
                        <a:t>قال القاضي أبو يعلى: «مسألةٌ: واختلفت فيمن قرأ في صلاته بقراءة تخرج عن مصحف عثمان رضي الله عنه نحو قراءة ابن مسعود وغيره: </a:t>
                      </a:r>
                      <a:r>
                        <a:rPr lang="ar-SA" sz="2700" b="1" kern="1200" dirty="0">
                          <a:solidFill>
                            <a:srgbClr val="C00000"/>
                          </a:solidFill>
                          <a:effectLst/>
                          <a:latin typeface="Dubai Light" panose="020B0303030403030204" pitchFamily="34" charset="-78"/>
                          <a:ea typeface="+mn-ea"/>
                          <a:cs typeface="Dubai Light" panose="020B0303030403030204" pitchFamily="34" charset="-78"/>
                        </a:rPr>
                        <a:t>فنقل إسحاق بن إبراهيم فيمن قرأ بقراءة عبدالله: إذا نودي للصلاة من يوم </a:t>
                      </a:r>
                      <a:r>
                        <a:rPr lang="ar-SA" sz="2600" b="1" kern="1200" dirty="0">
                          <a:solidFill>
                            <a:srgbClr val="C00000"/>
                          </a:solidFill>
                          <a:effectLst/>
                          <a:latin typeface="Dubai Light" panose="020B0303030403030204" pitchFamily="34" charset="-78"/>
                          <a:ea typeface="+mn-ea"/>
                          <a:cs typeface="Dubai Light" panose="020B0303030403030204" pitchFamily="34" charset="-78"/>
                        </a:rPr>
                        <a:t>الجمعة</a:t>
                      </a:r>
                      <a:r>
                        <a:rPr lang="ar-SA" sz="2700" b="1" kern="1200" dirty="0">
                          <a:solidFill>
                            <a:srgbClr val="C00000"/>
                          </a:solidFill>
                          <a:effectLst/>
                          <a:latin typeface="Dubai Light" panose="020B0303030403030204" pitchFamily="34" charset="-78"/>
                          <a:ea typeface="+mn-ea"/>
                          <a:cs typeface="Dubai Light" panose="020B0303030403030204" pitchFamily="34" charset="-78"/>
                        </a:rPr>
                        <a:t> (فامضوا إلى ذكر الله) و(كالصوف المندوف): لا يُصلى خلفه. </a:t>
                      </a:r>
                      <a:r>
                        <a:rPr lang="ar-SA" sz="2700" b="1" kern="1200" dirty="0">
                          <a:solidFill>
                            <a:srgbClr val="000000"/>
                          </a:solidFill>
                          <a:effectLst/>
                          <a:latin typeface="Dubai Light" panose="020B0303030403030204" pitchFamily="34" charset="-78"/>
                          <a:ea typeface="+mn-ea"/>
                          <a:cs typeface="Dubai Light" panose="020B0303030403030204" pitchFamily="34" charset="-78"/>
                        </a:rPr>
                        <a:t>فظاهِرُ هذا: أنّ صلاته تبطلُ، </a:t>
                      </a:r>
                      <a:r>
                        <a:rPr lang="ar-SA" sz="2700" b="1" u="sng" kern="1200" dirty="0">
                          <a:solidFill>
                            <a:srgbClr val="000000"/>
                          </a:solidFill>
                          <a:effectLst/>
                          <a:latin typeface="Dubai Light" panose="020B0303030403030204" pitchFamily="34" charset="-78"/>
                          <a:ea typeface="+mn-ea"/>
                          <a:cs typeface="Dubai Light" panose="020B0303030403030204" pitchFamily="34" charset="-78"/>
                        </a:rPr>
                        <a:t>ولأنّ هذه القراءة تتضمن زيادةً ونقصاناً، وذلك لا يجوز إلا من جهة توقيف متواتر.</a:t>
                      </a:r>
                    </a:p>
                    <a:p>
                      <a:pPr algn="just" rtl="1"/>
                      <a:r>
                        <a:rPr lang="ar-SA" sz="2700" b="1" kern="1200" dirty="0">
                          <a:solidFill>
                            <a:srgbClr val="000000"/>
                          </a:solidFill>
                          <a:effectLst/>
                          <a:latin typeface="Dubai Light" panose="020B0303030403030204" pitchFamily="34" charset="-78"/>
                          <a:ea typeface="+mn-ea"/>
                          <a:cs typeface="Dubai Light" panose="020B0303030403030204" pitchFamily="34" charset="-78"/>
                        </a:rPr>
                        <a:t>ونقل إسماعيل بن سعيد وحنبل: إذا قرأ بقراءة تثبت عن عبدالله فصلاته جائزة، ولا أحب  أن يقرأها؛ لأنّ قراءة عبدالله كانت مستفيضة».</a:t>
                      </a: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700" b="0" kern="1200" dirty="0">
                        <a:solidFill>
                          <a:srgbClr val="B9B822"/>
                        </a:solidFill>
                        <a:effectLst/>
                        <a:latin typeface="Dubai" panose="020B0503030403030204" pitchFamily="34" charset="-78"/>
                        <a:ea typeface="+mn-ea"/>
                        <a:cs typeface="Dubai" panose="020B0503030403030204" pitchFamily="34"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7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700" b="0" kern="1200" dirty="0">
                        <a:solidFill>
                          <a:srgbClr val="B9B822"/>
                        </a:solidFill>
                        <a:effectLst/>
                        <a:latin typeface="Dubai" panose="020B0503030403030204" pitchFamily="34" charset="-78"/>
                        <a:ea typeface="+mn-ea"/>
                        <a:cs typeface="Dubai" panose="020B0503030403030204" pitchFamily="34" charset="-78"/>
                      </a:endParaRPr>
                    </a:p>
                    <a:p>
                      <a:pPr algn="ctr" rtl="1"/>
                      <a:endParaRPr lang="en-US" sz="27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589764">
                <a:tc>
                  <a:txBody>
                    <a:bodyPr/>
                    <a:lstStyle/>
                    <a:p>
                      <a:pPr marL="0" algn="just" defTabSz="914400" rtl="1" eaLnBrk="1" latinLnBrk="0" hangingPunct="1"/>
                      <a:r>
                        <a:rPr lang="ar-SA" sz="2700" b="1" kern="1200" dirty="0">
                          <a:solidFill>
                            <a:srgbClr val="000000"/>
                          </a:solidFill>
                          <a:effectLst/>
                          <a:latin typeface="Dubai Light" panose="020B0303030403030204" pitchFamily="34" charset="-78"/>
                          <a:ea typeface="+mn-ea"/>
                          <a:cs typeface="Dubai Light" panose="020B0303030403030204" pitchFamily="34" charset="-78"/>
                        </a:rPr>
                        <a:t>نص القاضي أبو يعلى على عدم صحة من قرأ في صلاته بقراءة شاذّة </a:t>
                      </a:r>
                      <a:r>
                        <a:rPr lang="ar-SA" sz="2700" b="1" kern="1200" dirty="0">
                          <a:solidFill>
                            <a:schemeClr val="bg2">
                              <a:lumMod val="50000"/>
                            </a:schemeClr>
                          </a:solidFill>
                          <a:effectLst/>
                          <a:latin typeface="Dubai Light" panose="020B0303030403030204" pitchFamily="34" charset="-78"/>
                          <a:ea typeface="+mn-ea"/>
                          <a:cs typeface="Dubai Light" panose="020B0303030403030204" pitchFamily="34" charset="-78"/>
                        </a:rPr>
                        <a:t>بناءً على الأصل المقرر عند الحنابلة وهو: أنَّ القراءة الشاذّة حجَّة في الأحكام،</a:t>
                      </a:r>
                      <a:r>
                        <a:rPr lang="ar-SA" sz="2700" b="1" kern="1200" dirty="0">
                          <a:solidFill>
                            <a:srgbClr val="000000"/>
                          </a:solidFill>
                          <a:effectLst/>
                          <a:latin typeface="Dubai Light" panose="020B0303030403030204" pitchFamily="34" charset="-78"/>
                          <a:ea typeface="+mn-ea"/>
                          <a:cs typeface="Dubai Light" panose="020B0303030403030204" pitchFamily="34" charset="-78"/>
                        </a:rPr>
                        <a:t> لكن لا يجوز التّعبُّد بتلاوتها لأنَّها لم تثبت بطريق التواتر.</a:t>
                      </a: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7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7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11218545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2987824" y="836712"/>
            <a:ext cx="5571235" cy="728902"/>
          </a:xfrm>
          <a:prstGeom prst="rect">
            <a:avLst/>
          </a:prstGeom>
          <a:solidFill>
            <a:schemeClr val="accent3">
              <a:lumMod val="40000"/>
              <a:lumOff val="60000"/>
            </a:schemeClr>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3600" dirty="0">
                <a:solidFill>
                  <a:srgbClr val="616989"/>
                </a:solidFill>
                <a:effectLst/>
                <a:latin typeface="+mj-lt"/>
                <a:ea typeface="+mj-ea"/>
                <a:cs typeface="+mj-cs"/>
              </a:rPr>
              <a:t>الفرع الثاني: قطع اليد اليمنى للسّارق.</a:t>
            </a:r>
          </a:p>
          <a:p>
            <a:endParaRPr lang="ar-SA" sz="36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3367213045"/>
              </p:ext>
            </p:extLst>
          </p:nvPr>
        </p:nvGraphicFramePr>
        <p:xfrm>
          <a:off x="251520" y="1772816"/>
          <a:ext cx="8640960" cy="4608512"/>
        </p:xfrm>
        <a:graphic>
          <a:graphicData uri="http://schemas.openxmlformats.org/drawingml/2006/table">
            <a:tbl>
              <a:tblPr firstRow="1" bandRow="1">
                <a:tableStyleId>{3B4B98B0-60AC-42C2-AFA5-B58CD77FA1E5}</a:tableStyleId>
              </a:tblPr>
              <a:tblGrid>
                <a:gridCol w="7488832">
                  <a:extLst>
                    <a:ext uri="{9D8B030D-6E8A-4147-A177-3AD203B41FA5}">
                      <a16:colId xmlns="" xmlns:a16="http://schemas.microsoft.com/office/drawing/2014/main" val="695988931"/>
                    </a:ext>
                  </a:extLst>
                </a:gridCol>
                <a:gridCol w="1152128">
                  <a:extLst>
                    <a:ext uri="{9D8B030D-6E8A-4147-A177-3AD203B41FA5}">
                      <a16:colId xmlns="" xmlns:a16="http://schemas.microsoft.com/office/drawing/2014/main" val="1574149790"/>
                    </a:ext>
                  </a:extLst>
                </a:gridCol>
              </a:tblGrid>
              <a:tr h="2851029">
                <a:tc>
                  <a:txBody>
                    <a:bodyPr/>
                    <a:lstStyle/>
                    <a:p>
                      <a:pPr algn="just" rtl="1"/>
                      <a:r>
                        <a:rPr lang="ar-SA" sz="2800" b="1" kern="1200" dirty="0">
                          <a:solidFill>
                            <a:srgbClr val="000000"/>
                          </a:solidFill>
                          <a:effectLst/>
                          <a:latin typeface="Dubai Light" panose="020B0303030403030204" pitchFamily="34" charset="-78"/>
                          <a:ea typeface="+mn-ea"/>
                          <a:cs typeface="Dubai Light" panose="020B0303030403030204" pitchFamily="34" charset="-78"/>
                        </a:rPr>
                        <a:t>قال الزركشي الحنبلي: </a:t>
                      </a:r>
                      <a:r>
                        <a:rPr lang="ar-SA" sz="2800" b="1" kern="1200" dirty="0">
                          <a:solidFill>
                            <a:schemeClr val="bg2">
                              <a:lumMod val="50000"/>
                            </a:schemeClr>
                          </a:solidFill>
                          <a:effectLst/>
                          <a:latin typeface="Dubai Light" panose="020B0303030403030204" pitchFamily="34" charset="-78"/>
                          <a:ea typeface="+mn-ea"/>
                          <a:cs typeface="Dubai Light" panose="020B0303030403030204" pitchFamily="34" charset="-78"/>
                        </a:rPr>
                        <a:t>«(وابتداءُ قطعِ يدِ السَّارق أن تُقطع يدُه اليمنى)؛ لأن ذلك يروى عن أبي بكر الصديق وعمر رضي الله عنهما ... وفي قراءة ابن مسعود: (فاقطعوا أيمانهما)</a:t>
                      </a:r>
                      <a:r>
                        <a:rPr lang="ar-SA" sz="2800" b="1" kern="1200" dirty="0">
                          <a:solidFill>
                            <a:schemeClr val="tx1"/>
                          </a:solidFill>
                          <a:effectLst/>
                          <a:latin typeface="Dubai Light" panose="020B0303030403030204" pitchFamily="34" charset="-78"/>
                          <a:ea typeface="+mn-ea"/>
                          <a:cs typeface="Dubai Light" panose="020B0303030403030204" pitchFamily="34" charset="-78"/>
                        </a:rPr>
                        <a:t>، </a:t>
                      </a:r>
                      <a:r>
                        <a:rPr lang="ar-SA" sz="2800" b="1" u="sng" kern="1200" dirty="0">
                          <a:solidFill>
                            <a:srgbClr val="000000"/>
                          </a:solidFill>
                          <a:effectLst/>
                          <a:latin typeface="Dubai Light" panose="020B0303030403030204" pitchFamily="34" charset="-78"/>
                          <a:ea typeface="+mn-ea"/>
                          <a:cs typeface="Dubai Light" panose="020B0303030403030204" pitchFamily="34" charset="-78"/>
                        </a:rPr>
                        <a:t>وهذا إن ثبتَ فهو حجة عندنا على المشهور؛ </a:t>
                      </a:r>
                      <a:r>
                        <a:rPr lang="ar-SA" sz="2800" b="1" kern="1200" dirty="0">
                          <a:solidFill>
                            <a:srgbClr val="000000"/>
                          </a:solidFill>
                          <a:effectLst/>
                          <a:latin typeface="Dubai Light" panose="020B0303030403030204" pitchFamily="34" charset="-78"/>
                          <a:ea typeface="+mn-ea"/>
                          <a:cs typeface="Dubai Light" panose="020B0303030403030204" pitchFamily="34" charset="-78"/>
                        </a:rPr>
                        <a:t>ولأنّها آلة السّرقة غالباً، فناسب عقوبته بإزالتها، مع أنّ أبا محمد قد حكى ذلك اتفاقاً».</a:t>
                      </a: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Dubai" panose="020B0503030403030204" pitchFamily="34" charset="-78"/>
                        <a:ea typeface="+mn-ea"/>
                        <a:cs typeface="Dubai" panose="020B0503030403030204" pitchFamily="34"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rtl="1"/>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757483">
                <a:tc>
                  <a:txBody>
                    <a:bodyPr/>
                    <a:lstStyle/>
                    <a:p>
                      <a:pPr marL="0" algn="just" defTabSz="914400" rtl="1" eaLnBrk="1" latinLnBrk="0" hangingPunct="1"/>
                      <a:r>
                        <a:rPr lang="ar-SA" sz="2800" b="1" kern="1200" dirty="0">
                          <a:solidFill>
                            <a:srgbClr val="000000"/>
                          </a:solidFill>
                          <a:effectLst/>
                          <a:latin typeface="Dubai Light" panose="020B0303030403030204" pitchFamily="34" charset="-78"/>
                          <a:ea typeface="+mn-ea"/>
                          <a:cs typeface="Dubai Light" panose="020B0303030403030204" pitchFamily="34" charset="-78"/>
                        </a:rPr>
                        <a:t>هذا نصٌّ ظاهرٌ في أن ابتداء القطع يكون باليد اليمنى للسارق بناءً على العمل بالأصل المقرر عند الحنابلة وغيرهم وهو: حجيَّة القراءة الشاذة في الأحكام.</a:t>
                      </a: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
        <p:nvSpPr>
          <p:cNvPr id="7" name="Rectangle 6"/>
          <p:cNvSpPr/>
          <p:nvPr/>
        </p:nvSpPr>
        <p:spPr>
          <a:xfrm>
            <a:off x="-118901" y="6488668"/>
            <a:ext cx="1949573" cy="461665"/>
          </a:xfrm>
          <a:prstGeom prst="rect">
            <a:avLst/>
          </a:prstGeom>
        </p:spPr>
        <p:txBody>
          <a:bodyPr wrap="none">
            <a:spAutoFit/>
          </a:bodyPr>
          <a:lstStyle/>
          <a:p>
            <a:r>
              <a:rPr lang="ar-IQ" sz="2400" b="1" dirty="0" smtClean="0">
                <a:solidFill>
                  <a:schemeClr val="bg1">
                    <a:lumMod val="50000"/>
                  </a:schemeClr>
                </a:solidFill>
                <a:latin typeface="Dubai Light" panose="020B0303030403030204" pitchFamily="34" charset="-78"/>
                <a:cs typeface="Dubai Light" panose="020B0303030403030204" pitchFamily="34" charset="-78"/>
              </a:rPr>
              <a:t>القواعد الأصولية </a:t>
            </a:r>
            <a:endParaRPr lang="en-US" sz="2400" dirty="0">
              <a:solidFill>
                <a:schemeClr val="bg1">
                  <a:lumMod val="50000"/>
                </a:schemeClr>
              </a:solidFill>
            </a:endParaRPr>
          </a:p>
        </p:txBody>
      </p:sp>
    </p:spTree>
    <p:extLst>
      <p:ext uri="{BB962C8B-B14F-4D97-AF65-F5344CB8AC3E}">
        <p14:creationId xmlns:p14="http://schemas.microsoft.com/office/powerpoint/2010/main" val="38178138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93EFC2DC-CB21-43EB-99F2-EA7ECCEFEC72}"/>
              </a:ext>
            </a:extLst>
          </p:cNvPr>
          <p:cNvSpPr>
            <a:spLocks noGrp="1"/>
          </p:cNvSpPr>
          <p:nvPr>
            <p:ph type="title"/>
          </p:nvPr>
        </p:nvSpPr>
        <p:spPr>
          <a:xfrm>
            <a:off x="395536" y="908720"/>
            <a:ext cx="8352928" cy="663004"/>
          </a:xfrm>
          <a:solidFill>
            <a:srgbClr val="E2EDF2"/>
          </a:solidFill>
        </p:spPr>
        <p:txBody>
          <a:bodyPr>
            <a:normAutofit/>
          </a:bodyPr>
          <a:lstStyle/>
          <a:p>
            <a:pPr algn="r" rtl="1"/>
            <a:r>
              <a:rPr lang="ar-SA" sz="3600" dirty="0">
                <a:latin typeface="Dubai" panose="020B0503030403030204" pitchFamily="34" charset="-78"/>
                <a:cs typeface="Dubai" panose="020B0503030403030204" pitchFamily="34" charset="-78"/>
              </a:rPr>
              <a:t>الموضوع الثالث: التخريج على الأصول المتعلقة بالإجماع</a:t>
            </a:r>
            <a:endParaRPr lang="en-US" sz="3600" dirty="0">
              <a:latin typeface="Dubai" panose="020B0503030403030204" pitchFamily="34" charset="-78"/>
              <a:cs typeface="Dubai" panose="020B0503030403030204" pitchFamily="34" charset="-78"/>
            </a:endParaRPr>
          </a:p>
        </p:txBody>
      </p:sp>
      <p:graphicFrame>
        <p:nvGraphicFramePr>
          <p:cNvPr id="6" name="عنصر نائب للمحتوى 5">
            <a:extLst>
              <a:ext uri="{FF2B5EF4-FFF2-40B4-BE49-F238E27FC236}">
                <a16:creationId xmlns="" xmlns:a16="http://schemas.microsoft.com/office/drawing/2014/main" id="{6EDD7F76-B863-4CBA-8F73-445F0EC92119}"/>
              </a:ext>
            </a:extLst>
          </p:cNvPr>
          <p:cNvGraphicFramePr>
            <a:graphicFrameLocks noGrp="1"/>
          </p:cNvGraphicFramePr>
          <p:nvPr>
            <p:ph idx="1"/>
            <p:extLst>
              <p:ext uri="{D42A27DB-BD31-4B8C-83A1-F6EECF244321}">
                <p14:modId xmlns:p14="http://schemas.microsoft.com/office/powerpoint/2010/main" val="2688520796"/>
              </p:ext>
            </p:extLst>
          </p:nvPr>
        </p:nvGraphicFramePr>
        <p:xfrm>
          <a:off x="251520" y="1929606"/>
          <a:ext cx="8640960" cy="4667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6748051"/>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908720"/>
            <a:ext cx="8676456" cy="769441"/>
          </a:xfrm>
          <a:prstGeom prst="rect">
            <a:avLst/>
          </a:prstGeom>
          <a:solidFill>
            <a:srgbClr val="E2EDF2"/>
          </a:solidFill>
        </p:spPr>
        <p:txBody>
          <a:bodyPr wrap="square" lIns="91440" tIns="45720" rIns="91440" bIns="45720">
            <a:spAutoFit/>
          </a:bodyPr>
          <a:lstStyle/>
          <a:p>
            <a:pPr algn="ctr"/>
            <a:r>
              <a:rPr lang="ar-IQ"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القاعدة الأولى :لا يعتد بقول العوام في الإجماع </a:t>
            </a:r>
            <a:endPar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395536" y="2060848"/>
            <a:ext cx="8064896" cy="1815882"/>
          </a:xfrm>
          <a:prstGeom prst="rect">
            <a:avLst/>
          </a:prstGeom>
        </p:spPr>
        <p:txBody>
          <a:bodyPr wrap="square">
            <a:spAutoFit/>
          </a:bodyPr>
          <a:lstStyle/>
          <a:p>
            <a:r>
              <a:rPr lang="ar-IQ" sz="2800" b="1" dirty="0" smtClean="0"/>
              <a:t>لا يكون الإجماع حجةً شرعية </a:t>
            </a:r>
            <a:r>
              <a:rPr lang="ar-IQ" sz="2800" b="1" dirty="0" smtClean="0">
                <a:solidFill>
                  <a:srgbClr val="C00000"/>
                </a:solidFill>
              </a:rPr>
              <a:t>إلا إذا كان المجمعون من أهل الاجتهاد</a:t>
            </a:r>
            <a:r>
              <a:rPr lang="ar-IQ" sz="2800" b="1" dirty="0" smtClean="0"/>
              <a:t>، </a:t>
            </a:r>
            <a:r>
              <a:rPr lang="ar-IQ" sz="2800" dirty="0" smtClean="0"/>
              <a:t>فيعتبر في صحة الإجماع اتفاق جميع علماء العصر على الحكم، فيعتبر في صحة الإجماع قول كل من كان من أهل الاجتهاد  سواء كان مدرساً مشهوراً ، أم خاملاً مستوراً .</a:t>
            </a:r>
            <a:endParaRPr lang="en-US" sz="2800" dirty="0"/>
          </a:p>
        </p:txBody>
      </p:sp>
      <p:sp>
        <p:nvSpPr>
          <p:cNvPr id="7" name="Rectangle 6"/>
          <p:cNvSpPr/>
          <p:nvPr/>
        </p:nvSpPr>
        <p:spPr>
          <a:xfrm>
            <a:off x="323528" y="4293096"/>
            <a:ext cx="8316416" cy="2246769"/>
          </a:xfrm>
          <a:prstGeom prst="rect">
            <a:avLst/>
          </a:prstGeom>
        </p:spPr>
        <p:txBody>
          <a:bodyPr wrap="square">
            <a:spAutoFit/>
          </a:bodyPr>
          <a:lstStyle/>
          <a:p>
            <a:pPr algn="just"/>
            <a:r>
              <a:rPr lang="ar-IQ" sz="2800" dirty="0" smtClean="0"/>
              <a:t> </a:t>
            </a:r>
            <a:r>
              <a:rPr lang="ar-IQ" sz="2800" b="1" dirty="0" smtClean="0"/>
              <a:t>قال أبو بكر الجصَّاصُ </a:t>
            </a:r>
            <a:r>
              <a:rPr lang="ar-IQ" sz="2800" dirty="0" smtClean="0"/>
              <a:t>: ولا يعتد بخلاف من لا يعرف أصول الشريعة، ولم يرتض بطرق المقاييس ووجوه الرأي، ولم يعرف أصول السمع والمقاييس الفقهية . </a:t>
            </a:r>
          </a:p>
          <a:p>
            <a:pPr algn="just"/>
            <a:r>
              <a:rPr lang="ar-IQ" sz="2800" dirty="0" smtClean="0"/>
              <a:t>وعلى هذا: من خالف ولم يكن من أهل الاجتهاد، فلا اعتداد بقوله، وليست مخالفته قادحةً في صحة الإجماع، وحجيته .</a:t>
            </a:r>
            <a:endParaRPr lang="en-US" sz="28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44824"/>
            <a:ext cx="8640960" cy="1815882"/>
          </a:xfrm>
          <a:prstGeom prst="rect">
            <a:avLst/>
          </a:prstGeom>
        </p:spPr>
        <p:txBody>
          <a:bodyPr wrap="square">
            <a:spAutoFit/>
          </a:bodyPr>
          <a:lstStyle/>
          <a:p>
            <a:pPr algn="just"/>
            <a:r>
              <a:rPr lang="ar-IQ" sz="2800" dirty="0" smtClean="0"/>
              <a:t>1- مخالفة أبي طلحة الأنصاري الصحابة رضي الله عنهم في أن البرد لا يُفطر الصائم لأنه ليس بطعام ولا شراب، فردوا قوله، ولم يعتدوا بخلافه ، لأنه كان من عامة الصحابة، ولم يكن من علمائهم .</a:t>
            </a:r>
          </a:p>
          <a:p>
            <a:pPr algn="just"/>
            <a:r>
              <a:rPr lang="ar-IQ" sz="2800" dirty="0" smtClean="0"/>
              <a:t> </a:t>
            </a:r>
            <a:endParaRPr lang="en-US" sz="2800" dirty="0"/>
          </a:p>
        </p:txBody>
      </p:sp>
      <p:sp>
        <p:nvSpPr>
          <p:cNvPr id="3" name="Rectangle 2"/>
          <p:cNvSpPr/>
          <p:nvPr/>
        </p:nvSpPr>
        <p:spPr>
          <a:xfrm>
            <a:off x="4788024" y="764704"/>
            <a:ext cx="3905178" cy="923330"/>
          </a:xfrm>
          <a:prstGeom prst="rect">
            <a:avLst/>
          </a:prstGeom>
          <a:solidFill>
            <a:srgbClr val="E2EDF2"/>
          </a:solidFill>
        </p:spPr>
        <p:txBody>
          <a:bodyPr wrap="square" lIns="91440" tIns="45720" rIns="91440" bIns="45720">
            <a:spAutoFit/>
          </a:bodyPr>
          <a:lstStyle/>
          <a:p>
            <a:pPr algn="ctr"/>
            <a:r>
              <a:rPr lang="ar-IQ"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أمثلة ذلك </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Rectangle 3"/>
          <p:cNvSpPr/>
          <p:nvPr/>
        </p:nvSpPr>
        <p:spPr>
          <a:xfrm>
            <a:off x="3203848" y="3573016"/>
            <a:ext cx="5652120" cy="2677656"/>
          </a:xfrm>
          <a:prstGeom prst="rect">
            <a:avLst/>
          </a:prstGeom>
        </p:spPr>
        <p:txBody>
          <a:bodyPr wrap="square">
            <a:spAutoFit/>
          </a:bodyPr>
          <a:lstStyle/>
          <a:p>
            <a:pPr algn="just"/>
            <a:r>
              <a:rPr lang="ar-IQ" sz="2800" dirty="0" smtClean="0"/>
              <a:t>أخرج أبو يعلى" والطحاوي " . عن أنس بن مالك قال: مطرت السماء برداً، فقال لنا أبو طلحة ونحن غلمان: ناولني يا أنس من ذاك البرد، فجعل يأكل وهو صائم، فقلت: ألست صائها ؟ فقال : بلى إِنَّ ذا ليس بطعام ولا شراب، وإنما هو بركة من السماء نطهر به بطوننا.</a:t>
            </a:r>
            <a:endParaRPr lang="en-US" sz="2800" dirty="0"/>
          </a:p>
        </p:txBody>
      </p:sp>
      <p:sp>
        <p:nvSpPr>
          <p:cNvPr id="1028" name="AutoShape 4" descr="رؤية البرد في المنام والمشي تحت سقوط البرد لابن سيرين - YouTub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رؤية البرد في المنام والمشي تحت سقوط البرد لابن سيرين - YouTub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4" name="Picture 10" descr="تفسير حلم تساقط حبات البرد في المنام – ابن سيرين"/>
          <p:cNvPicPr>
            <a:picLocks noChangeAspect="1" noChangeArrowheads="1"/>
          </p:cNvPicPr>
          <p:nvPr/>
        </p:nvPicPr>
        <p:blipFill>
          <a:blip r:embed="rId2" cstate="print"/>
          <a:srcRect/>
          <a:stretch>
            <a:fillRect/>
          </a:stretch>
        </p:blipFill>
        <p:spPr bwMode="auto">
          <a:xfrm>
            <a:off x="0" y="3356992"/>
            <a:ext cx="3059832" cy="3501008"/>
          </a:xfrm>
          <a:prstGeom prst="rect">
            <a:avLst/>
          </a:prstGeom>
          <a:noFill/>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836712"/>
            <a:ext cx="6595796" cy="711695"/>
          </a:xfrm>
        </p:spPr>
        <p:txBody>
          <a:bodyPr/>
          <a:lstStyle/>
          <a:p>
            <a:pPr algn="ctr"/>
            <a:r>
              <a:rPr lang="ar-IQ" dirty="0" smtClean="0"/>
              <a:t>خلاف الحكم الغفاري في سترة الامام </a:t>
            </a:r>
            <a:endParaRPr lang="en-US" dirty="0"/>
          </a:p>
        </p:txBody>
      </p:sp>
      <p:sp>
        <p:nvSpPr>
          <p:cNvPr id="16" name="Content Placeholder 15"/>
          <p:cNvSpPr>
            <a:spLocks noGrp="1"/>
          </p:cNvSpPr>
          <p:nvPr>
            <p:ph idx="1"/>
          </p:nvPr>
        </p:nvSpPr>
        <p:spPr>
          <a:xfrm>
            <a:off x="2987824" y="1690449"/>
            <a:ext cx="5904656" cy="4906903"/>
          </a:xfrm>
        </p:spPr>
        <p:txBody>
          <a:bodyPr/>
          <a:lstStyle/>
          <a:p>
            <a:pPr rtl="1"/>
            <a:r>
              <a:rPr lang="ar-IQ" sz="2800" dirty="0" smtClean="0"/>
              <a:t>عن عبد الله بن الصامت قال : صلى الحكم الغفاري بالناس في سفره</a:t>
            </a:r>
            <a:r>
              <a:rPr lang="en-US" sz="2800" dirty="0" smtClean="0"/>
              <a:t> </a:t>
            </a:r>
            <a:r>
              <a:rPr lang="ar-IQ" sz="2800" b="1" dirty="0" smtClean="0">
                <a:solidFill>
                  <a:srgbClr val="C00000"/>
                </a:solidFill>
              </a:rPr>
              <a:t>وبين يديه عنزة </a:t>
            </a:r>
            <a:r>
              <a:rPr lang="ar-IQ" sz="2800" dirty="0" smtClean="0"/>
              <a:t>فمرَّت حمير بين يدي أصحابه، فأعاد بهم الصلاة، فقال: إني أعدتُ بكم الصلاة من أجل الحمر التي مرت بين أيديكم،</a:t>
            </a:r>
          </a:p>
          <a:p>
            <a:pPr rtl="1"/>
            <a:r>
              <a:rPr lang="ar-IQ" sz="2800" dirty="0" smtClean="0"/>
              <a:t>وقد قال لهم كما في الرواية الأخرى: أما إنه لم يقطع صلاتي، ولكنه قطع صلاتكم .</a:t>
            </a:r>
          </a:p>
          <a:p>
            <a:pPr rtl="1"/>
            <a:r>
              <a:rPr lang="ar-IQ" sz="2800" dirty="0" smtClean="0"/>
              <a:t> فالحكمُ الغفاري رضي الله عنه صحابي، ولم يكن من أهل الاجتهاد، لأن سترة الإمام سترة المصلين، فخلافه هذا لا يقدح في الإجماع .</a:t>
            </a:r>
            <a:endParaRPr lang="en-US" sz="2800" dirty="0"/>
          </a:p>
        </p:txBody>
      </p:sp>
      <p:sp>
        <p:nvSpPr>
          <p:cNvPr id="84994" name="AutoShape 2" descr="✨ #ماهي #العنزة ؟ العَـنَـزة #؟ • #حكم_السترة_في_الصلاة ,, #سنة_مؤكدة #عصا  في طرفها #حربة أو #رمح ،، #آداب_الصلاة #سنن_الصلاة #آداب_السفر #سفر  #صلاة... | By ‎حمد النحاسي ابو حمزة‎ | Faceboo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4996" name="AutoShape 4" descr="✨ #ماهي #العنزة ؟ العَـنَـزة #؟ • #حكم_السترة_في_الصلاة ,, #سنة_مؤكدة #عصا  في طرفها #حربة أو #رمح ،، #آداب_الصلاة #سنن_الصلاة #آداب_السفر #سفر  #صلاة... | By ‎حمد النحاسي ابو حمزة‎ | Faceboo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4997" name="Picture 5" descr="C:\Users\High Max\Desktop\download.jpg"/>
          <p:cNvPicPr>
            <a:picLocks noChangeAspect="1" noChangeArrowheads="1"/>
          </p:cNvPicPr>
          <p:nvPr/>
        </p:nvPicPr>
        <p:blipFill>
          <a:blip r:embed="rId2" cstate="print"/>
          <a:srcRect/>
          <a:stretch>
            <a:fillRect/>
          </a:stretch>
        </p:blipFill>
        <p:spPr bwMode="auto">
          <a:xfrm>
            <a:off x="0" y="1700808"/>
            <a:ext cx="2915816" cy="4608512"/>
          </a:xfrm>
          <a:prstGeom prst="rect">
            <a:avLst/>
          </a:prstGeom>
          <a:noFill/>
        </p:spPr>
      </p:pic>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700808"/>
            <a:ext cx="8892480" cy="5262979"/>
          </a:xfrm>
          <a:prstGeom prst="rect">
            <a:avLst/>
          </a:prstGeom>
        </p:spPr>
        <p:txBody>
          <a:bodyPr wrap="square">
            <a:spAutoFit/>
          </a:bodyPr>
          <a:lstStyle/>
          <a:p>
            <a:r>
              <a:rPr lang="ar-IQ" sz="2800" dirty="0" smtClean="0"/>
              <a:t>علم أصول الفقه مستمد من ثلاثة أشياء: </a:t>
            </a:r>
            <a:r>
              <a:rPr lang="ar-IQ" sz="2800" b="1" dirty="0" smtClean="0">
                <a:solidFill>
                  <a:srgbClr val="C00000"/>
                </a:solidFill>
              </a:rPr>
              <a:t>علم الكلام، وعلم العربية </a:t>
            </a:r>
            <a:r>
              <a:rPr lang="ar-IQ" sz="2800" b="1" dirty="0" smtClean="0">
                <a:solidFill>
                  <a:srgbClr val="C00000"/>
                </a:solidFill>
              </a:rPr>
              <a:t>والأحكام والمنطق </a:t>
            </a:r>
            <a:r>
              <a:rPr lang="ar-IQ" sz="2800" dirty="0" smtClean="0"/>
              <a:t>. </a:t>
            </a:r>
            <a:r>
              <a:rPr lang="ar-IQ" sz="2800" b="1" dirty="0" smtClean="0"/>
              <a:t>أما الكلام </a:t>
            </a:r>
            <a:r>
              <a:rPr lang="ar-IQ" sz="2800" dirty="0" smtClean="0"/>
              <a:t>فلتوقف الأدلة الكلية على معرفة الباري، وصدق المبلغ، وهو يتوقف على دلالة المعجزة  ومنها نستيقن سلامة الأدلة التي يستند إليها المجتهد في الاستنباط .</a:t>
            </a:r>
          </a:p>
          <a:p>
            <a:r>
              <a:rPr lang="ar-IQ" sz="2800" b="1" dirty="0" smtClean="0"/>
              <a:t>وأما العربية </a:t>
            </a:r>
            <a:r>
              <a:rPr lang="ar-IQ" sz="2800" dirty="0" smtClean="0"/>
              <a:t>؛ فلان الأدلة التي تُستفاد منها الأحكام الشرعية مأخوذة من الكتاب والسنة، وهما بلسان عربي مبين فيتوقف دلالتها على معرفة الموضوعات اللغوية .</a:t>
            </a:r>
          </a:p>
          <a:p>
            <a:r>
              <a:rPr lang="ar-IQ" sz="2800" b="1" dirty="0" smtClean="0"/>
              <a:t>وأما الأحكام، </a:t>
            </a:r>
            <a:r>
              <a:rPr lang="ar-IQ" sz="2800" dirty="0" smtClean="0"/>
              <a:t>فالمراد تصورها ؛ ليمكن إثباتها ونفيها. </a:t>
            </a:r>
          </a:p>
          <a:p>
            <a:r>
              <a:rPr lang="ar-IQ" sz="2800" dirty="0" smtClean="0"/>
              <a:t>بعد هذا يتضح أن القواعد الأصولية ثلاثة أنواع: </a:t>
            </a:r>
            <a:r>
              <a:rPr lang="ar-IQ" sz="2800" b="1" dirty="0" smtClean="0"/>
              <a:t>النوع الأول</a:t>
            </a:r>
            <a:r>
              <a:rPr lang="ar-IQ" sz="2800" dirty="0" smtClean="0"/>
              <a:t>: قواعد مأخوذة من اللغة . </a:t>
            </a:r>
            <a:r>
              <a:rPr lang="ar-IQ" sz="2800" b="1" dirty="0" smtClean="0"/>
              <a:t>النوع الثاني : </a:t>
            </a:r>
            <a:r>
              <a:rPr lang="ar-IQ" sz="2800" dirty="0" smtClean="0"/>
              <a:t>قواعد مصدرها الأدلة العقلية. </a:t>
            </a:r>
            <a:r>
              <a:rPr lang="ar-IQ" sz="2800" b="1" dirty="0" smtClean="0"/>
              <a:t>النوع الثالث</a:t>
            </a:r>
            <a:r>
              <a:rPr lang="ar-IQ" sz="2800" dirty="0" smtClean="0"/>
              <a:t>: قواعد من ابتكار علماء الأصول، استخرجوها من كتاب الله وسنة رسوله، واجتهادات الصحابة أو غير ذلك.</a:t>
            </a:r>
          </a:p>
        </p:txBody>
      </p:sp>
      <p:sp>
        <p:nvSpPr>
          <p:cNvPr id="4" name="Rectangle 3"/>
          <p:cNvSpPr/>
          <p:nvPr/>
        </p:nvSpPr>
        <p:spPr>
          <a:xfrm>
            <a:off x="2987824" y="764704"/>
            <a:ext cx="3422732" cy="584775"/>
          </a:xfrm>
          <a:prstGeom prst="rect">
            <a:avLst/>
          </a:prstGeom>
          <a:solidFill>
            <a:srgbClr val="E2EDF2"/>
          </a:solidFill>
        </p:spPr>
        <p:txBody>
          <a:bodyPr wrap="none">
            <a:spAutoFit/>
          </a:bodyPr>
          <a:lstStyle/>
          <a:p>
            <a:r>
              <a:rPr lang="ar-IQ" sz="3200" dirty="0" smtClean="0"/>
              <a:t>مصادر القواعد الأصولية</a:t>
            </a:r>
            <a:endParaRPr lang="en-US" sz="3200" dirty="0"/>
          </a:p>
        </p:txBody>
      </p:sp>
      <p:sp>
        <p:nvSpPr>
          <p:cNvPr id="5" name="Rectangle 4"/>
          <p:cNvSpPr/>
          <p:nvPr/>
        </p:nvSpPr>
        <p:spPr>
          <a:xfrm>
            <a:off x="392584" y="6334780"/>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4110EE41-E4A0-49CF-8DE9-38FE1FD1ED66}"/>
              </a:ext>
            </a:extLst>
          </p:cNvPr>
          <p:cNvSpPr>
            <a:spLocks noGrp="1"/>
          </p:cNvSpPr>
          <p:nvPr>
            <p:ph type="title"/>
          </p:nvPr>
        </p:nvSpPr>
        <p:spPr>
          <a:xfrm>
            <a:off x="2051720" y="1556792"/>
            <a:ext cx="6408712" cy="576064"/>
          </a:xfrm>
          <a:solidFill>
            <a:srgbClr val="E2EDF2"/>
          </a:solidFill>
        </p:spPr>
        <p:txBody>
          <a:bodyPr>
            <a:normAutofit fontScale="90000"/>
          </a:bodyPr>
          <a:lstStyle/>
          <a:p>
            <a:pPr algn="ctr"/>
            <a:r>
              <a:rPr lang="ar-SA" sz="3600" dirty="0">
                <a:latin typeface="Dubai" panose="020B0503030403030204" pitchFamily="34" charset="-78"/>
                <a:cs typeface="Dubai" panose="020B0503030403030204" pitchFamily="34" charset="-78"/>
              </a:rPr>
              <a:t>الجانب الأول: تحرير القاعدة </a:t>
            </a:r>
            <a:r>
              <a:rPr lang="ar-SA" sz="3600" dirty="0" smtClean="0">
                <a:latin typeface="Dubai" panose="020B0503030403030204" pitchFamily="34" charset="-78"/>
                <a:cs typeface="Dubai" panose="020B0503030403030204" pitchFamily="34" charset="-78"/>
              </a:rPr>
              <a:t>الأصولية</a:t>
            </a:r>
            <a:endParaRPr lang="en-US" sz="3600" dirty="0">
              <a:latin typeface="Dubai" panose="020B0503030403030204" pitchFamily="34" charset="-78"/>
              <a:cs typeface="Dubai" panose="020B0503030403030204" pitchFamily="34" charset="-78"/>
            </a:endParaRPr>
          </a:p>
        </p:txBody>
      </p:sp>
      <p:graphicFrame>
        <p:nvGraphicFramePr>
          <p:cNvPr id="3" name="رسم تخطيطي 2">
            <a:extLst>
              <a:ext uri="{FF2B5EF4-FFF2-40B4-BE49-F238E27FC236}">
                <a16:creationId xmlns="" xmlns:a16="http://schemas.microsoft.com/office/drawing/2014/main" id="{5A43435F-C122-4F51-9706-A39C6F5727B1}"/>
              </a:ext>
            </a:extLst>
          </p:cNvPr>
          <p:cNvGraphicFramePr/>
          <p:nvPr>
            <p:extLst>
              <p:ext uri="{D42A27DB-BD31-4B8C-83A1-F6EECF244321}">
                <p14:modId xmlns:p14="http://schemas.microsoft.com/office/powerpoint/2010/main" val="2005630488"/>
              </p:ext>
            </p:extLst>
          </p:nvPr>
        </p:nvGraphicFramePr>
        <p:xfrm>
          <a:off x="395536" y="2348880"/>
          <a:ext cx="8496944" cy="42391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عنوان 1">
            <a:extLst>
              <a:ext uri="{FF2B5EF4-FFF2-40B4-BE49-F238E27FC236}">
                <a16:creationId xmlns="" xmlns:a16="http://schemas.microsoft.com/office/drawing/2014/main" id="{787BE167-74C8-4066-B291-92E3C96724EC}"/>
              </a:ext>
            </a:extLst>
          </p:cNvPr>
          <p:cNvSpPr txBox="1">
            <a:spLocks/>
          </p:cNvSpPr>
          <p:nvPr/>
        </p:nvSpPr>
        <p:spPr>
          <a:xfrm>
            <a:off x="899592" y="692696"/>
            <a:ext cx="7704856" cy="717539"/>
          </a:xfrm>
          <a:prstGeom prst="rect">
            <a:avLst/>
          </a:prstGeom>
          <a:solidFill>
            <a:srgbClr val="E2EDF2"/>
          </a:solidFill>
        </p:spPr>
        <p:txBody>
          <a:bodyPr vert="horz" lIns="0" rIns="0" bIns="0" anchor="b">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IQ" sz="4400" b="0" i="0" u="none" strike="noStrike" kern="1200" cap="none" spc="0" normalizeH="0" baseline="0" noProof="0" dirty="0" smtClean="0">
                <a:ln>
                  <a:noFill/>
                </a:ln>
                <a:solidFill>
                  <a:srgbClr val="616989"/>
                </a:solidFill>
                <a:effectLst/>
                <a:uLnTx/>
                <a:uFillTx/>
                <a:latin typeface="+mj-lt"/>
                <a:ea typeface="+mj-ea"/>
                <a:cs typeface="+mj-cs"/>
              </a:rPr>
              <a:t>القاعدة الثانية :</a:t>
            </a:r>
            <a:r>
              <a:rPr kumimoji="0" lang="ar-SA" sz="4400" b="0" i="0" u="none" strike="noStrike" kern="1200" cap="none" spc="0" normalizeH="0" baseline="0" noProof="0" dirty="0" smtClean="0">
                <a:ln>
                  <a:noFill/>
                </a:ln>
                <a:solidFill>
                  <a:srgbClr val="616989"/>
                </a:solidFill>
                <a:effectLst/>
                <a:uLnTx/>
                <a:uFillTx/>
                <a:latin typeface="+mj-lt"/>
                <a:ea typeface="+mj-ea"/>
                <a:cs typeface="+mj-cs"/>
              </a:rPr>
              <a:t>(لا ينعقد الإجماع على خلاف النص)</a:t>
            </a:r>
            <a:endParaRPr kumimoji="0" lang="en-US" sz="4400" b="0" i="0" u="none" strike="noStrike" kern="1200" cap="none" spc="0" normalizeH="0" baseline="0" noProof="0" dirty="0">
              <a:ln>
                <a:noFill/>
              </a:ln>
              <a:solidFill>
                <a:srgbClr val="616989"/>
              </a:solidFill>
              <a:effectLst/>
              <a:uLnTx/>
              <a:uFillTx/>
              <a:latin typeface="+mj-lt"/>
              <a:ea typeface="+mj-ea"/>
              <a:cs typeface="+mj-cs"/>
            </a:endParaRPr>
          </a:p>
        </p:txBody>
      </p:sp>
    </p:spTree>
    <p:extLst>
      <p:ext uri="{BB962C8B-B14F-4D97-AF65-F5344CB8AC3E}">
        <p14:creationId xmlns:p14="http://schemas.microsoft.com/office/powerpoint/2010/main" val="15431591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2A9E4692-CB87-43D7-8064-05DE733137D7}"/>
                                            </p:graphicEl>
                                          </p:spTgt>
                                        </p:tgtEl>
                                        <p:attrNameLst>
                                          <p:attrName>style.visibility</p:attrName>
                                        </p:attrNameLst>
                                      </p:cBhvr>
                                      <p:to>
                                        <p:strVal val="visible"/>
                                      </p:to>
                                    </p:set>
                                    <p:animEffect transition="in" filter="fade">
                                      <p:cBhvr>
                                        <p:cTn id="7" dur="500"/>
                                        <p:tgtEl>
                                          <p:spTgt spid="3">
                                            <p:graphicEl>
                                              <a:dgm id="{2A9E4692-CB87-43D7-8064-05DE733137D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33F9D5D9-F1CC-4D59-8873-2AE7869E22E2}"/>
                                            </p:graphicEl>
                                          </p:spTgt>
                                        </p:tgtEl>
                                        <p:attrNameLst>
                                          <p:attrName>style.visibility</p:attrName>
                                        </p:attrNameLst>
                                      </p:cBhvr>
                                      <p:to>
                                        <p:strVal val="visible"/>
                                      </p:to>
                                    </p:set>
                                    <p:animEffect transition="in" filter="fade">
                                      <p:cBhvr>
                                        <p:cTn id="12" dur="500"/>
                                        <p:tgtEl>
                                          <p:spTgt spid="3">
                                            <p:graphicEl>
                                              <a:dgm id="{33F9D5D9-F1CC-4D59-8873-2AE7869E22E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graphicEl>
                                              <a:dgm id="{931622E6-0C11-40AC-8403-384239DFEAC1}"/>
                                            </p:graphicEl>
                                          </p:spTgt>
                                        </p:tgtEl>
                                        <p:attrNameLst>
                                          <p:attrName>style.visibility</p:attrName>
                                        </p:attrNameLst>
                                      </p:cBhvr>
                                      <p:to>
                                        <p:strVal val="visible"/>
                                      </p:to>
                                    </p:set>
                                    <p:animEffect transition="in" filter="fade">
                                      <p:cBhvr>
                                        <p:cTn id="17" dur="500"/>
                                        <p:tgtEl>
                                          <p:spTgt spid="3">
                                            <p:graphicEl>
                                              <a:dgm id="{931622E6-0C11-40AC-8403-384239DFEAC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graphicEl>
                                              <a:dgm id="{9F24236B-2386-4F90-A83F-15BB5D684840}"/>
                                            </p:graphicEl>
                                          </p:spTgt>
                                        </p:tgtEl>
                                        <p:attrNameLst>
                                          <p:attrName>style.visibility</p:attrName>
                                        </p:attrNameLst>
                                      </p:cBhvr>
                                      <p:to>
                                        <p:strVal val="visible"/>
                                      </p:to>
                                    </p:set>
                                    <p:animEffect transition="in" filter="fade">
                                      <p:cBhvr>
                                        <p:cTn id="22" dur="500"/>
                                        <p:tgtEl>
                                          <p:spTgt spid="3">
                                            <p:graphicEl>
                                              <a:dgm id="{9F24236B-2386-4F90-A83F-15BB5D68484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graphicEl>
                                              <a:dgm id="{E16A2EB3-F218-447D-A2FA-FA7B135AC6F5}"/>
                                            </p:graphicEl>
                                          </p:spTgt>
                                        </p:tgtEl>
                                        <p:attrNameLst>
                                          <p:attrName>style.visibility</p:attrName>
                                        </p:attrNameLst>
                                      </p:cBhvr>
                                      <p:to>
                                        <p:strVal val="visible"/>
                                      </p:to>
                                    </p:set>
                                    <p:animEffect transition="in" filter="fade">
                                      <p:cBhvr>
                                        <p:cTn id="27" dur="500"/>
                                        <p:tgtEl>
                                          <p:spTgt spid="3">
                                            <p:graphicEl>
                                              <a:dgm id="{E16A2EB3-F218-447D-A2FA-FA7B135AC6F5}"/>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graphicEl>
                                              <a:dgm id="{4FF544E5-38DF-4182-8F49-1B731927D2BF}"/>
                                            </p:graphicEl>
                                          </p:spTgt>
                                        </p:tgtEl>
                                        <p:attrNameLst>
                                          <p:attrName>style.visibility</p:attrName>
                                        </p:attrNameLst>
                                      </p:cBhvr>
                                      <p:to>
                                        <p:strVal val="visible"/>
                                      </p:to>
                                    </p:set>
                                    <p:animEffect transition="in" filter="fade">
                                      <p:cBhvr>
                                        <p:cTn id="32" dur="500"/>
                                        <p:tgtEl>
                                          <p:spTgt spid="3">
                                            <p:graphicEl>
                                              <a:dgm id="{4FF544E5-38DF-4182-8F49-1B731927D2B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1C85E7A3-9446-4A5C-BA3A-62ABC9B097A1}"/>
              </a:ext>
            </a:extLst>
          </p:cNvPr>
          <p:cNvSpPr>
            <a:spLocks noGrp="1"/>
          </p:cNvSpPr>
          <p:nvPr>
            <p:ph type="title"/>
          </p:nvPr>
        </p:nvSpPr>
        <p:spPr>
          <a:xfrm>
            <a:off x="539552" y="548680"/>
            <a:ext cx="8229600" cy="720080"/>
          </a:xfrm>
          <a:solidFill>
            <a:srgbClr val="E2EDF2"/>
          </a:solidFill>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pic>
        <p:nvPicPr>
          <p:cNvPr id="5" name="Picture 3">
            <a:hlinkClick r:id="rId2" action="ppaction://hlinksldjump"/>
            <a:extLst>
              <a:ext uri="{FF2B5EF4-FFF2-40B4-BE49-F238E27FC236}">
                <a16:creationId xmlns="" xmlns:a16="http://schemas.microsoft.com/office/drawing/2014/main" id="{B9C176BC-67AE-4D96-ABAD-653A41FFDEA7}"/>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3419872" y="1268760"/>
            <a:ext cx="5357238" cy="728902"/>
          </a:xfrm>
          <a:prstGeom prst="rect">
            <a:avLst/>
          </a:prstGeom>
          <a:solidFill>
            <a:schemeClr val="accent3">
              <a:lumMod val="20000"/>
              <a:lumOff val="80000"/>
            </a:schemeClr>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الأول: في قدر حد شارب الخمر.</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024258170"/>
              </p:ext>
            </p:extLst>
          </p:nvPr>
        </p:nvGraphicFramePr>
        <p:xfrm>
          <a:off x="251520" y="2060848"/>
          <a:ext cx="8640960" cy="4467944"/>
        </p:xfrm>
        <a:graphic>
          <a:graphicData uri="http://schemas.openxmlformats.org/drawingml/2006/table">
            <a:tbl>
              <a:tblPr firstRow="1" bandRow="1">
                <a:tableStyleId>{3B4B98B0-60AC-42C2-AFA5-B58CD77FA1E5}</a:tableStyleId>
              </a:tblPr>
              <a:tblGrid>
                <a:gridCol w="7559450">
                  <a:extLst>
                    <a:ext uri="{9D8B030D-6E8A-4147-A177-3AD203B41FA5}">
                      <a16:colId xmlns="" xmlns:a16="http://schemas.microsoft.com/office/drawing/2014/main" val="695988931"/>
                    </a:ext>
                  </a:extLst>
                </a:gridCol>
                <a:gridCol w="1081510">
                  <a:extLst>
                    <a:ext uri="{9D8B030D-6E8A-4147-A177-3AD203B41FA5}">
                      <a16:colId xmlns="" xmlns:a16="http://schemas.microsoft.com/office/drawing/2014/main" val="1574149790"/>
                    </a:ext>
                  </a:extLst>
                </a:gridCol>
              </a:tblGrid>
              <a:tr h="3096344">
                <a:tc>
                  <a:txBody>
                    <a:bodyPr/>
                    <a:lstStyle/>
                    <a:p>
                      <a:pPr algn="just" rtl="1"/>
                      <a:r>
                        <a:rPr lang="ar-SA" sz="2400" b="1" kern="1200" dirty="0">
                          <a:solidFill>
                            <a:srgbClr val="000000"/>
                          </a:solidFill>
                          <a:effectLst/>
                          <a:latin typeface="Dubai Light" panose="020B0303030403030204" pitchFamily="34" charset="-78"/>
                          <a:ea typeface="+mn-ea"/>
                          <a:cs typeface="Dubai Light" panose="020B0303030403030204" pitchFamily="34" charset="-78"/>
                        </a:rPr>
                        <a:t>قال </a:t>
                      </a:r>
                      <a:r>
                        <a:rPr lang="ar-SA" sz="2400" b="1" kern="1200" dirty="0" smtClean="0">
                          <a:solidFill>
                            <a:srgbClr val="000000"/>
                          </a:solidFill>
                          <a:effectLst/>
                          <a:latin typeface="Dubai Light" panose="020B0303030403030204" pitchFamily="34" charset="-78"/>
                          <a:ea typeface="+mn-ea"/>
                          <a:cs typeface="Dubai Light" panose="020B0303030403030204" pitchFamily="34" charset="-78"/>
                        </a:rPr>
                        <a:t>ابن قدامة</a:t>
                      </a:r>
                      <a:r>
                        <a:rPr lang="ar-IQ" sz="2400" b="1" kern="1200" baseline="0" dirty="0" smtClean="0">
                          <a:solidFill>
                            <a:srgbClr val="000000"/>
                          </a:solidFill>
                          <a:effectLst/>
                          <a:latin typeface="Dubai Light" panose="020B0303030403030204" pitchFamily="34" charset="-78"/>
                          <a:ea typeface="+mn-ea"/>
                          <a:cs typeface="Dubai Light" panose="020B0303030403030204" pitchFamily="34" charset="-78"/>
                        </a:rPr>
                        <a:t> </a:t>
                      </a:r>
                      <a:r>
                        <a:rPr lang="ar-SA" sz="2400" b="1" kern="1200" dirty="0" smtClean="0">
                          <a:solidFill>
                            <a:srgbClr val="000000"/>
                          </a:solidFill>
                          <a:effectLst/>
                          <a:latin typeface="Dubai Light" panose="020B0303030403030204" pitchFamily="34" charset="-78"/>
                          <a:ea typeface="+mn-ea"/>
                          <a:cs typeface="Dubai Light" panose="020B0303030403030204" pitchFamily="34" charset="-78"/>
                        </a:rPr>
                        <a:t>: </a:t>
                      </a:r>
                      <a:r>
                        <a:rPr lang="ar-SA" sz="2400" b="1" kern="1200" dirty="0">
                          <a:solidFill>
                            <a:schemeClr val="tx1"/>
                          </a:solidFill>
                          <a:effectLst/>
                          <a:latin typeface="Dubai Light" panose="020B0303030403030204" pitchFamily="34" charset="-78"/>
                          <a:ea typeface="+mn-ea"/>
                          <a:cs typeface="Dubai Light" panose="020B0303030403030204" pitchFamily="34" charset="-78"/>
                        </a:rPr>
                        <a:t>أن الحد أربعون... لأن علياً جلد الوليد بن عقبة أربعين ثم قال: «جلد النبي ﷺ أربعين، وأبو بكر أربعين، وعمر ثمانين، وكل سنة، وهذا أحب إلي</a:t>
                      </a:r>
                      <a:r>
                        <a:rPr lang="ar-SA" sz="2400" b="1" kern="1200" dirty="0">
                          <a:solidFill>
                            <a:schemeClr val="tx1"/>
                          </a:solidFill>
                          <a:latin typeface="Dubai Light" panose="020B0303030403030204" pitchFamily="34" charset="-78"/>
                          <a:ea typeface="+mn-ea"/>
                          <a:cs typeface="Dubai Light" panose="020B0303030403030204" pitchFamily="34" charset="-78"/>
                        </a:rPr>
                        <a:t>»</a:t>
                      </a:r>
                      <a:r>
                        <a:rPr lang="ar-SA" sz="2400" b="1" kern="1200" dirty="0">
                          <a:solidFill>
                            <a:schemeClr val="tx1"/>
                          </a:solidFill>
                          <a:effectLst/>
                          <a:latin typeface="Dubai Light" panose="020B0303030403030204" pitchFamily="34" charset="-78"/>
                          <a:ea typeface="+mn-ea"/>
                          <a:cs typeface="Dubai Light" panose="020B0303030403030204" pitchFamily="34" charset="-78"/>
                        </a:rPr>
                        <a:t> رواه مسلم، وعن أنس قال: «أتي رسول الله ﷺ برجل قد شرب الخمر فضربه بالنعال نحواً من أربعين، ثم أتي به أبو بكر فصنع مثل ذلك، ثم أتي به عمر فاستشار الناس في الحدود؛ فقال ابن عوف: أقل الحدود ثمانون، فضربه عمر</a:t>
                      </a:r>
                      <a:r>
                        <a:rPr lang="ar-SA" sz="2400" b="1" kern="1200" dirty="0">
                          <a:solidFill>
                            <a:schemeClr val="tx1"/>
                          </a:solidFill>
                          <a:latin typeface="Dubai Light" panose="020B0303030403030204" pitchFamily="34" charset="-78"/>
                          <a:ea typeface="+mn-ea"/>
                          <a:cs typeface="Dubai Light" panose="020B0303030403030204" pitchFamily="34" charset="-78"/>
                        </a:rPr>
                        <a:t>»</a:t>
                      </a:r>
                      <a:r>
                        <a:rPr lang="ar-SA" sz="2400" b="1" kern="1200" dirty="0">
                          <a:solidFill>
                            <a:schemeClr val="tx1"/>
                          </a:solidFill>
                          <a:effectLst/>
                          <a:latin typeface="Dubai Light" panose="020B0303030403030204" pitchFamily="34" charset="-78"/>
                          <a:ea typeface="+mn-ea"/>
                          <a:cs typeface="Dubai Light" panose="020B0303030403030204" pitchFamily="34" charset="-78"/>
                        </a:rPr>
                        <a:t> متفق عليه، وفعل النبي ﷺ حجة لا يجوز تركه لفعل غيره، </a:t>
                      </a:r>
                      <a:r>
                        <a:rPr lang="ar-SA" sz="2400" b="1" u="sng" kern="1200" dirty="0">
                          <a:solidFill>
                            <a:srgbClr val="C00000"/>
                          </a:solidFill>
                          <a:effectLst/>
                          <a:latin typeface="Dubai Light" panose="020B0303030403030204" pitchFamily="34" charset="-78"/>
                          <a:ea typeface="+mn-ea"/>
                          <a:cs typeface="Dubai Light" panose="020B0303030403030204" pitchFamily="34" charset="-78"/>
                        </a:rPr>
                        <a:t>ولا ينعقد الإجماع على ما خالف فعل النبي ﷺ </a:t>
                      </a:r>
                      <a:r>
                        <a:rPr lang="ar-SA" sz="2400" b="1" kern="1200" dirty="0">
                          <a:solidFill>
                            <a:srgbClr val="000000"/>
                          </a:solidFill>
                          <a:effectLst/>
                          <a:latin typeface="Dubai Light" panose="020B0303030403030204" pitchFamily="34" charset="-78"/>
                          <a:ea typeface="+mn-ea"/>
                          <a:cs typeface="Dubai Light" panose="020B0303030403030204" pitchFamily="34" charset="-78"/>
                        </a:rPr>
                        <a:t>وأبي بكر وعلي، فتحمل الزيادة على أنها تعزير يجوز فعلها إذا رآها الإمام</a:t>
                      </a:r>
                      <a:r>
                        <a:rPr lang="ar-SA" sz="2400" b="1" kern="1200" dirty="0">
                          <a:solidFill>
                            <a:schemeClr val="bg2">
                              <a:lumMod val="10000"/>
                            </a:schemeClr>
                          </a:solidFill>
                          <a:latin typeface="Dubai Light" panose="020B0303030403030204" pitchFamily="34" charset="-78"/>
                          <a:ea typeface="+mn-ea"/>
                          <a:cs typeface="Dubai Light" panose="020B0303030403030204" pitchFamily="34" charset="-78"/>
                        </a:rPr>
                        <a:t>».</a:t>
                      </a:r>
                      <a:r>
                        <a:rPr lang="ar-SA" sz="2400" b="1" kern="1200" dirty="0">
                          <a:solidFill>
                            <a:srgbClr val="000000"/>
                          </a:solidFill>
                          <a:effectLst/>
                          <a:latin typeface="Dubai Light" panose="020B0303030403030204" pitchFamily="34" charset="-78"/>
                          <a:ea typeface="+mn-ea"/>
                          <a:cs typeface="Dubai Light" panose="020B0303030403030204" pitchFamily="34" charset="-78"/>
                        </a:rPr>
                        <a:t> </a:t>
                      </a:r>
                      <a:endParaRPr lang="en-US" sz="3200" b="1" kern="1200" dirty="0">
                        <a:solidFill>
                          <a:schemeClr val="bg2">
                            <a:lumMod val="10000"/>
                          </a:schemeClr>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a:endParaRPr lang="en-US" sz="2400" b="0" kern="1200" dirty="0">
                        <a:solidFill>
                          <a:srgbClr val="000000"/>
                        </a:solidFill>
                        <a:effectLst>
                          <a:outerShdw blurRad="12700" dist="12700" dir="2700000" algn="tl">
                            <a:srgbClr val="000000">
                              <a:alpha val="43137"/>
                            </a:srgbClr>
                          </a:outerShdw>
                        </a:effectLst>
                        <a:latin typeface="+mn-lt"/>
                        <a:ea typeface="+mn-ea"/>
                        <a:cs typeface="+mn-cs"/>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367286">
                <a:tc>
                  <a:txBody>
                    <a:bodyPr/>
                    <a:lstStyle/>
                    <a:p>
                      <a:pPr marL="0" algn="just" defTabSz="914400" rtl="1" eaLnBrk="1" latinLnBrk="0" hangingPunct="1"/>
                      <a:r>
                        <a:rPr lang="ar-SA" sz="2400" b="1" kern="1200" dirty="0">
                          <a:solidFill>
                            <a:srgbClr val="000000"/>
                          </a:solidFill>
                          <a:effectLst/>
                          <a:latin typeface="Dubai Light" panose="020B0303030403030204" pitchFamily="34" charset="-78"/>
                          <a:ea typeface="+mn-ea"/>
                          <a:cs typeface="Dubai Light" panose="020B0303030403030204" pitchFamily="34" charset="-78"/>
                        </a:rPr>
                        <a:t>رجح أبو الفرج أن حد شارب الخمر أربعون؛ لأنه فعل النبي ﷺ وأبي بكر من بعده، ولا يمكن أن يُستدل بفعل عمر ويُعتقد أنه إجماع، بناء على القاعدة وهي أنه: لا ينعقد الإجماع على خلاف السنة، والسنة ماضية بأربعين جلدة.</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15989148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3851920" y="764704"/>
            <a:ext cx="4479553" cy="728902"/>
          </a:xfrm>
          <a:prstGeom prst="rect">
            <a:avLst/>
          </a:prstGeom>
          <a:solidFill>
            <a:schemeClr val="accent3">
              <a:lumMod val="20000"/>
              <a:lumOff val="80000"/>
            </a:schemeClr>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الثاني: حكم نكاح الزانية قبل توبتها.</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3887924972"/>
              </p:ext>
            </p:extLst>
          </p:nvPr>
        </p:nvGraphicFramePr>
        <p:xfrm>
          <a:off x="251520" y="1628801"/>
          <a:ext cx="8640960" cy="5062383"/>
        </p:xfrm>
        <a:graphic>
          <a:graphicData uri="http://schemas.openxmlformats.org/drawingml/2006/table">
            <a:tbl>
              <a:tblPr firstRow="1" bandRow="1">
                <a:tableStyleId>{3B4B98B0-60AC-42C2-AFA5-B58CD77FA1E5}</a:tableStyleId>
              </a:tblPr>
              <a:tblGrid>
                <a:gridCol w="7488832">
                  <a:extLst>
                    <a:ext uri="{9D8B030D-6E8A-4147-A177-3AD203B41FA5}">
                      <a16:colId xmlns="" xmlns:a16="http://schemas.microsoft.com/office/drawing/2014/main" val="695988931"/>
                    </a:ext>
                  </a:extLst>
                </a:gridCol>
                <a:gridCol w="1152128">
                  <a:extLst>
                    <a:ext uri="{9D8B030D-6E8A-4147-A177-3AD203B41FA5}">
                      <a16:colId xmlns="" xmlns:a16="http://schemas.microsoft.com/office/drawing/2014/main" val="1574149790"/>
                    </a:ext>
                  </a:extLst>
                </a:gridCol>
              </a:tblGrid>
              <a:tr h="3583201">
                <a:tc>
                  <a:txBody>
                    <a:bodyPr/>
                    <a:lstStyle/>
                    <a:p>
                      <a:pPr algn="just" rtl="1"/>
                      <a:r>
                        <a:rPr lang="ar-SA" sz="2400" b="1" kern="1200" dirty="0">
                          <a:solidFill>
                            <a:srgbClr val="000000"/>
                          </a:solidFill>
                          <a:effectLst/>
                          <a:latin typeface="Dubai Light" panose="020B0303030403030204" pitchFamily="34" charset="-78"/>
                          <a:ea typeface="+mn-ea"/>
                          <a:cs typeface="Dubai Light" panose="020B0303030403030204" pitchFamily="34" charset="-78"/>
                        </a:rPr>
                        <a:t>قال </a:t>
                      </a:r>
                      <a:r>
                        <a:rPr lang="ar-SA" sz="2400" b="1" kern="1200" dirty="0" smtClean="0">
                          <a:solidFill>
                            <a:srgbClr val="000000"/>
                          </a:solidFill>
                          <a:effectLst/>
                          <a:latin typeface="Dubai Light" panose="020B0303030403030204" pitchFamily="34" charset="-78"/>
                          <a:ea typeface="+mn-ea"/>
                          <a:cs typeface="Dubai Light" panose="020B0303030403030204" pitchFamily="34" charset="-78"/>
                        </a:rPr>
                        <a:t>ابن </a:t>
                      </a:r>
                      <a:r>
                        <a:rPr lang="ar-SA" sz="2400" b="1" kern="1200" dirty="0">
                          <a:solidFill>
                            <a:srgbClr val="000000"/>
                          </a:solidFill>
                          <a:effectLst/>
                          <a:latin typeface="Dubai Light" panose="020B0303030403030204" pitchFamily="34" charset="-78"/>
                          <a:ea typeface="+mn-ea"/>
                          <a:cs typeface="Dubai Light" panose="020B0303030403030204" pitchFamily="34" charset="-78"/>
                        </a:rPr>
                        <a:t>تيمية: «</a:t>
                      </a:r>
                      <a:r>
                        <a:rPr lang="ar-SA" sz="2400" b="1" kern="1200" dirty="0">
                          <a:solidFill>
                            <a:schemeClr val="tx1"/>
                          </a:solidFill>
                          <a:effectLst/>
                          <a:latin typeface="Dubai Light" panose="020B0303030403030204" pitchFamily="34" charset="-78"/>
                          <a:ea typeface="+mn-ea"/>
                          <a:cs typeface="Dubai Light" panose="020B0303030403030204" pitchFamily="34" charset="-78"/>
                        </a:rPr>
                        <a:t>نكاح الزانية حرام حتى تتوب سواء كان زنى بها هو أو غيره. هذا هو الصواب بلا ريب وهو مذهب طائفة من السلف والخلف... وذهب كثير من السلف والخلف إلى جوازه</a:t>
                      </a:r>
                      <a:r>
                        <a:rPr lang="ar-SA" sz="2400" b="1" kern="1200" dirty="0">
                          <a:solidFill>
                            <a:schemeClr val="bg2">
                              <a:lumMod val="10000"/>
                            </a:schemeClr>
                          </a:solidFill>
                          <a:latin typeface="Dubai Light" panose="020B0303030403030204" pitchFamily="34" charset="-78"/>
                          <a:ea typeface="+mn-ea"/>
                          <a:cs typeface="Dubai Light" panose="020B0303030403030204" pitchFamily="34" charset="-78"/>
                        </a:rPr>
                        <a:t>». واستدل على مذهبه بقول الله تعالى: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﴿الزَّانِي لَا يَنْكِحُ إِلَّا زَانِيَةً أَوْ مُشْرِكَةً وَالزَّانِيَةُ لَا يَنْكِحُهَا إِلَّا زَانٍ أَوْ مُشْرِكٌ وَحُرِّمَ ذَلِكَ عَلَى الْمُؤْمِنِينَ﴾، وذكر أن المخالفين ادعوا نسخ هذه الآية. ثم قال: </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r>
                        <a:rPr lang="ar-SA" sz="2400" b="1" kern="1200" dirty="0">
                          <a:solidFill>
                            <a:schemeClr val="tx1"/>
                          </a:solidFill>
                          <a:effectLst/>
                          <a:latin typeface="Dubai Light" panose="020B0303030403030204" pitchFamily="34" charset="-78"/>
                          <a:ea typeface="+mn-ea"/>
                          <a:cs typeface="Dubai Light" panose="020B0303030403030204" pitchFamily="34" charset="-78"/>
                        </a:rPr>
                        <a:t>وأما النسخ؛ فقال سعيد بن المسيب وطائفة: نسخها قوله: ﴿وَأَنكِحُوا </a:t>
                      </a:r>
                      <a:r>
                        <a:rPr lang="ar-SA" sz="2400" b="1" kern="1200" dirty="0" err="1">
                          <a:solidFill>
                            <a:schemeClr val="tx1"/>
                          </a:solidFill>
                          <a:effectLst/>
                          <a:latin typeface="Dubai Light" panose="020B0303030403030204" pitchFamily="34" charset="-78"/>
                          <a:ea typeface="+mn-ea"/>
                          <a:cs typeface="Dubai Light" panose="020B0303030403030204" pitchFamily="34" charset="-78"/>
                        </a:rPr>
                        <a:t>الْأَيَامَىٰ</a:t>
                      </a:r>
                      <a:r>
                        <a:rPr lang="ar-SA" sz="2400" b="1" kern="1200" dirty="0">
                          <a:solidFill>
                            <a:schemeClr val="tx1"/>
                          </a:solidFill>
                          <a:effectLst/>
                          <a:latin typeface="Dubai Light" panose="020B0303030403030204" pitchFamily="34" charset="-78"/>
                          <a:ea typeface="+mn-ea"/>
                          <a:cs typeface="Dubai Light" panose="020B0303030403030204" pitchFamily="34" charset="-78"/>
                        </a:rPr>
                        <a:t> مِنكُمْ﴾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ولما علم أهل هذا القول أن دعوى النسخ بهذه الآية ضعيف جدًا ولم يجدوا ما ينسخها... </a:t>
                      </a:r>
                      <a:r>
                        <a:rPr lang="ar-SA" sz="2400" b="1" kern="1200" dirty="0">
                          <a:solidFill>
                            <a:srgbClr val="C00000"/>
                          </a:solidFill>
                          <a:effectLst/>
                          <a:latin typeface="Dubai Light" panose="020B0303030403030204" pitchFamily="34" charset="-78"/>
                          <a:ea typeface="+mn-ea"/>
                          <a:cs typeface="Dubai Light" panose="020B0303030403030204" pitchFamily="34" charset="-78"/>
                        </a:rPr>
                        <a:t>قالوا: هي منسوخة بالإجماع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 </a:t>
                      </a:r>
                      <a:r>
                        <a:rPr lang="ar-SA" sz="2400" b="1" u="sng" kern="1200" dirty="0">
                          <a:solidFill>
                            <a:schemeClr val="bg2">
                              <a:lumMod val="25000"/>
                            </a:schemeClr>
                          </a:solidFill>
                          <a:effectLst/>
                          <a:latin typeface="Dubai Light" panose="020B0303030403030204" pitchFamily="34" charset="-78"/>
                          <a:ea typeface="+mn-ea"/>
                          <a:cs typeface="Dubai Light" panose="020B0303030403030204" pitchFamily="34" charset="-78"/>
                        </a:rPr>
                        <a:t>وكل من عارض نصًا بإجماع وادعى نسخه من غير نص يعارض ذلك النص فإنه مخطئ في ذلك</a:t>
                      </a:r>
                      <a:r>
                        <a:rPr lang="ar-SA" sz="2400" b="1" kern="1200" dirty="0">
                          <a:solidFill>
                            <a:schemeClr val="bg2">
                              <a:lumMod val="25000"/>
                            </a:schemeClr>
                          </a:solidFill>
                          <a:latin typeface="Dubai Light" panose="020B0303030403030204" pitchFamily="34" charset="-78"/>
                          <a:ea typeface="+mn-ea"/>
                          <a:cs typeface="Dubai Light" panose="020B0303030403030204" pitchFamily="34" charset="-78"/>
                        </a:rPr>
                        <a:t>».</a:t>
                      </a:r>
                      <a:endParaRPr lang="en-US" sz="2400" b="1" kern="1200" dirty="0">
                        <a:solidFill>
                          <a:schemeClr val="bg2">
                            <a:lumMod val="25000"/>
                          </a:schemeClr>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Dubai" panose="020B0503030403030204" pitchFamily="34" charset="-78"/>
                        <a:ea typeface="+mn-ea"/>
                        <a:cs typeface="Dubai" panose="020B0503030403030204" pitchFamily="34"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rtl="1"/>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313343">
                <a:tc>
                  <a:txBody>
                    <a:bodyPr/>
                    <a:lstStyle/>
                    <a:p>
                      <a:pPr marL="0" algn="just" defTabSz="914400" rtl="1" eaLnBrk="1" latinLnBrk="0" hangingPunct="1"/>
                      <a:r>
                        <a:rPr lang="ar-SA" sz="2400" b="1" kern="1200" dirty="0">
                          <a:solidFill>
                            <a:srgbClr val="000000"/>
                          </a:solidFill>
                          <a:effectLst/>
                          <a:latin typeface="Dubai Light" panose="020B0303030403030204" pitchFamily="34" charset="-78"/>
                          <a:ea typeface="+mn-ea"/>
                          <a:cs typeface="Dubai Light" panose="020B0303030403030204" pitchFamily="34" charset="-78"/>
                        </a:rPr>
                        <a:t> حرم الشيخ التزوج بالزانية قبل توبتها بناء على الأصل:</a:t>
                      </a:r>
                      <a:r>
                        <a:rPr lang="ar-SA" sz="2400" b="1" kern="1200" dirty="0">
                          <a:solidFill>
                            <a:srgbClr val="C00000"/>
                          </a:solidFill>
                          <a:effectLst/>
                          <a:latin typeface="Dubai Light" panose="020B0303030403030204" pitchFamily="34" charset="-78"/>
                          <a:ea typeface="+mn-ea"/>
                          <a:cs typeface="Dubai Light" panose="020B0303030403030204" pitchFamily="34" charset="-78"/>
                        </a:rPr>
                        <a:t> أن الإجماع لا ينعقد على خلاف النص، وقد دل النص على التحريم</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والإجماع لا يُنسخ به، ولا يدل على ناسخ لم يبلغنا.</a:t>
                      </a:r>
                      <a:endParaRPr lang="en-US" sz="2400" b="1" kern="1200" dirty="0">
                        <a:solidFill>
                          <a:schemeClr val="accent2"/>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3924493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EF2D9884-09EE-43EB-AD17-275997C229A8}"/>
              </a:ext>
            </a:extLst>
          </p:cNvPr>
          <p:cNvSpPr>
            <a:spLocks noGrp="1"/>
          </p:cNvSpPr>
          <p:nvPr>
            <p:ph type="title"/>
          </p:nvPr>
        </p:nvSpPr>
        <p:spPr>
          <a:xfrm>
            <a:off x="899592" y="980728"/>
            <a:ext cx="7041976" cy="564672"/>
          </a:xfrm>
          <a:solidFill>
            <a:schemeClr val="accent5">
              <a:lumMod val="20000"/>
              <a:lumOff val="80000"/>
            </a:schemeClr>
          </a:solidFill>
        </p:spPr>
        <p:txBody>
          <a:bodyPr>
            <a:normAutofit fontScale="90000"/>
          </a:bodyPr>
          <a:lstStyle/>
          <a:p>
            <a:pPr algn="ctr" rtl="1"/>
            <a:r>
              <a:rPr lang="ar-SA" sz="3600" dirty="0">
                <a:solidFill>
                  <a:schemeClr val="tx1"/>
                </a:solidFill>
                <a:latin typeface="Dubai" panose="020B0503030403030204" pitchFamily="34" charset="-78"/>
                <a:cs typeface="Dubai" panose="020B0503030403030204" pitchFamily="34" charset="-78"/>
              </a:rPr>
              <a:t>الجانب الأول: تحرير القاعدة الأصولية</a:t>
            </a:r>
            <a:endParaRPr lang="en-US" sz="3600" dirty="0">
              <a:solidFill>
                <a:schemeClr val="tx1"/>
              </a:solidFill>
              <a:latin typeface="Dubai" panose="020B0503030403030204" pitchFamily="34" charset="-78"/>
              <a:cs typeface="Dubai" panose="020B0503030403030204" pitchFamily="34" charset="-78"/>
            </a:endParaRPr>
          </a:p>
        </p:txBody>
      </p:sp>
      <p:sp>
        <p:nvSpPr>
          <p:cNvPr id="8" name="شكل حر: شكل 7">
            <a:extLst>
              <a:ext uri="{FF2B5EF4-FFF2-40B4-BE49-F238E27FC236}">
                <a16:creationId xmlns="" xmlns:a16="http://schemas.microsoft.com/office/drawing/2014/main" id="{DE40928A-57F2-4168-B0F0-880C389048DD}"/>
              </a:ext>
            </a:extLst>
          </p:cNvPr>
          <p:cNvSpPr/>
          <p:nvPr/>
        </p:nvSpPr>
        <p:spPr>
          <a:xfrm>
            <a:off x="251520" y="3284984"/>
            <a:ext cx="218483" cy="2960578"/>
          </a:xfrm>
          <a:custGeom>
            <a:avLst/>
            <a:gdLst/>
            <a:ahLst/>
            <a:cxnLst/>
            <a:rect l="0" t="0" r="0" b="0"/>
            <a:pathLst>
              <a:path>
                <a:moveTo>
                  <a:pt x="0" y="0"/>
                </a:moveTo>
                <a:lnTo>
                  <a:pt x="0" y="2960578"/>
                </a:lnTo>
                <a:lnTo>
                  <a:pt x="291310" y="2960578"/>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شكل حر: شكل 9">
            <a:extLst>
              <a:ext uri="{FF2B5EF4-FFF2-40B4-BE49-F238E27FC236}">
                <a16:creationId xmlns="" xmlns:a16="http://schemas.microsoft.com/office/drawing/2014/main" id="{7EF3827B-88FF-4F80-9157-D33AD4255863}"/>
              </a:ext>
            </a:extLst>
          </p:cNvPr>
          <p:cNvSpPr/>
          <p:nvPr/>
        </p:nvSpPr>
        <p:spPr>
          <a:xfrm>
            <a:off x="251520" y="3356992"/>
            <a:ext cx="218483" cy="2133710"/>
          </a:xfrm>
          <a:custGeom>
            <a:avLst/>
            <a:gdLst/>
            <a:ahLst/>
            <a:cxnLst/>
            <a:rect l="0" t="0" r="0" b="0"/>
            <a:pathLst>
              <a:path>
                <a:moveTo>
                  <a:pt x="0" y="0"/>
                </a:moveTo>
                <a:lnTo>
                  <a:pt x="0" y="2133710"/>
                </a:lnTo>
                <a:lnTo>
                  <a:pt x="291310" y="213371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شكل حر: شكل 10">
            <a:extLst>
              <a:ext uri="{FF2B5EF4-FFF2-40B4-BE49-F238E27FC236}">
                <a16:creationId xmlns="" xmlns:a16="http://schemas.microsoft.com/office/drawing/2014/main" id="{72C4CC86-61A1-4AC4-939F-D33EE044C925}"/>
              </a:ext>
            </a:extLst>
          </p:cNvPr>
          <p:cNvSpPr/>
          <p:nvPr/>
        </p:nvSpPr>
        <p:spPr>
          <a:xfrm>
            <a:off x="251520" y="2924944"/>
            <a:ext cx="218483" cy="1306843"/>
          </a:xfrm>
          <a:custGeom>
            <a:avLst/>
            <a:gdLst/>
            <a:ahLst/>
            <a:cxnLst/>
            <a:rect l="0" t="0" r="0" b="0"/>
            <a:pathLst>
              <a:path>
                <a:moveTo>
                  <a:pt x="0" y="0"/>
                </a:moveTo>
                <a:lnTo>
                  <a:pt x="0" y="1306843"/>
                </a:lnTo>
                <a:lnTo>
                  <a:pt x="291310" y="1306843"/>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شكل حر: شكل 11">
            <a:extLst>
              <a:ext uri="{FF2B5EF4-FFF2-40B4-BE49-F238E27FC236}">
                <a16:creationId xmlns="" xmlns:a16="http://schemas.microsoft.com/office/drawing/2014/main" id="{D2379487-9408-4B6E-8A5A-A4A3E7AF628F}"/>
              </a:ext>
            </a:extLst>
          </p:cNvPr>
          <p:cNvSpPr/>
          <p:nvPr/>
        </p:nvSpPr>
        <p:spPr>
          <a:xfrm>
            <a:off x="251520" y="2924944"/>
            <a:ext cx="218483" cy="479975"/>
          </a:xfrm>
          <a:custGeom>
            <a:avLst/>
            <a:gdLst/>
            <a:ahLst/>
            <a:cxnLst/>
            <a:rect l="0" t="0" r="0" b="0"/>
            <a:pathLst>
              <a:path>
                <a:moveTo>
                  <a:pt x="0" y="0"/>
                </a:moveTo>
                <a:lnTo>
                  <a:pt x="0" y="479975"/>
                </a:lnTo>
                <a:lnTo>
                  <a:pt x="291310" y="4799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شكل حر: شكل 12">
            <a:extLst>
              <a:ext uri="{FF2B5EF4-FFF2-40B4-BE49-F238E27FC236}">
                <a16:creationId xmlns="" xmlns:a16="http://schemas.microsoft.com/office/drawing/2014/main" id="{CCAE8051-1193-4F82-AA4E-8148B28C70BB}"/>
              </a:ext>
            </a:extLst>
          </p:cNvPr>
          <p:cNvSpPr/>
          <p:nvPr/>
        </p:nvSpPr>
        <p:spPr>
          <a:xfrm>
            <a:off x="1504056" y="2156223"/>
            <a:ext cx="2883778" cy="168511"/>
          </a:xfrm>
          <a:custGeom>
            <a:avLst/>
            <a:gdLst/>
            <a:ahLst/>
            <a:cxnLst/>
            <a:rect l="0" t="0" r="0" b="0"/>
            <a:pathLst>
              <a:path>
                <a:moveTo>
                  <a:pt x="3845037" y="0"/>
                </a:moveTo>
                <a:lnTo>
                  <a:pt x="3845037" y="84255"/>
                </a:lnTo>
                <a:lnTo>
                  <a:pt x="0" y="84255"/>
                </a:lnTo>
                <a:lnTo>
                  <a:pt x="0" y="168511"/>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شكل حر: شكل 13">
            <a:extLst>
              <a:ext uri="{FF2B5EF4-FFF2-40B4-BE49-F238E27FC236}">
                <a16:creationId xmlns="" xmlns:a16="http://schemas.microsoft.com/office/drawing/2014/main" id="{E914D5CA-3A4A-4141-A19C-DED85980A864}"/>
              </a:ext>
            </a:extLst>
          </p:cNvPr>
          <p:cNvSpPr/>
          <p:nvPr/>
        </p:nvSpPr>
        <p:spPr>
          <a:xfrm>
            <a:off x="4610367" y="2905747"/>
            <a:ext cx="68580" cy="168511"/>
          </a:xfrm>
          <a:custGeom>
            <a:avLst/>
            <a:gdLst/>
            <a:ahLst/>
            <a:cxnLst/>
            <a:rect l="0" t="0" r="0" b="0"/>
            <a:pathLst>
              <a:path>
                <a:moveTo>
                  <a:pt x="45720" y="0"/>
                </a:moveTo>
                <a:lnTo>
                  <a:pt x="45720" y="168511"/>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شكل حر: شكل 14">
            <a:extLst>
              <a:ext uri="{FF2B5EF4-FFF2-40B4-BE49-F238E27FC236}">
                <a16:creationId xmlns="" xmlns:a16="http://schemas.microsoft.com/office/drawing/2014/main" id="{79BB8107-EF8A-4697-A493-FD4DC56C047E}"/>
              </a:ext>
            </a:extLst>
          </p:cNvPr>
          <p:cNvSpPr/>
          <p:nvPr/>
        </p:nvSpPr>
        <p:spPr>
          <a:xfrm>
            <a:off x="4387833" y="2156223"/>
            <a:ext cx="256824" cy="168511"/>
          </a:xfrm>
          <a:custGeom>
            <a:avLst/>
            <a:gdLst/>
            <a:ahLst/>
            <a:cxnLst/>
            <a:rect l="0" t="0" r="0" b="0"/>
            <a:pathLst>
              <a:path>
                <a:moveTo>
                  <a:pt x="0" y="0"/>
                </a:moveTo>
                <a:lnTo>
                  <a:pt x="0" y="84255"/>
                </a:lnTo>
                <a:lnTo>
                  <a:pt x="342432" y="84255"/>
                </a:lnTo>
                <a:lnTo>
                  <a:pt x="342432" y="168511"/>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شكل حر: شكل 15">
            <a:extLst>
              <a:ext uri="{FF2B5EF4-FFF2-40B4-BE49-F238E27FC236}">
                <a16:creationId xmlns="" xmlns:a16="http://schemas.microsoft.com/office/drawing/2014/main" id="{117832B2-BE11-4EF0-ABA7-3027AC9CCB60}"/>
              </a:ext>
            </a:extLst>
          </p:cNvPr>
          <p:cNvSpPr/>
          <p:nvPr/>
        </p:nvSpPr>
        <p:spPr>
          <a:xfrm>
            <a:off x="5940152" y="3212976"/>
            <a:ext cx="1143461" cy="168511"/>
          </a:xfrm>
          <a:custGeom>
            <a:avLst/>
            <a:gdLst/>
            <a:ahLst/>
            <a:cxnLst/>
            <a:rect l="0" t="0" r="0" b="0"/>
            <a:pathLst>
              <a:path>
                <a:moveTo>
                  <a:pt x="1524614" y="0"/>
                </a:moveTo>
                <a:lnTo>
                  <a:pt x="1524614" y="84255"/>
                </a:lnTo>
                <a:lnTo>
                  <a:pt x="0" y="84255"/>
                </a:lnTo>
                <a:lnTo>
                  <a:pt x="0" y="168511"/>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7" name="شكل حر: شكل 16">
            <a:extLst>
              <a:ext uri="{FF2B5EF4-FFF2-40B4-BE49-F238E27FC236}">
                <a16:creationId xmlns="" xmlns:a16="http://schemas.microsoft.com/office/drawing/2014/main" id="{B42F33D0-1062-4515-96DE-FB0DAFFFAC25}"/>
              </a:ext>
            </a:extLst>
          </p:cNvPr>
          <p:cNvSpPr/>
          <p:nvPr/>
        </p:nvSpPr>
        <p:spPr>
          <a:xfrm>
            <a:off x="7037251" y="2905747"/>
            <a:ext cx="68580" cy="168511"/>
          </a:xfrm>
          <a:custGeom>
            <a:avLst/>
            <a:gdLst/>
            <a:ahLst/>
            <a:cxnLst/>
            <a:rect l="0" t="0" r="0" b="0"/>
            <a:pathLst>
              <a:path>
                <a:moveTo>
                  <a:pt x="45720" y="0"/>
                </a:moveTo>
                <a:lnTo>
                  <a:pt x="45720" y="168511"/>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شكل حر: شكل 17">
            <a:extLst>
              <a:ext uri="{FF2B5EF4-FFF2-40B4-BE49-F238E27FC236}">
                <a16:creationId xmlns="" xmlns:a16="http://schemas.microsoft.com/office/drawing/2014/main" id="{C334481E-8019-4F09-BE05-9510B387BCDC}"/>
              </a:ext>
            </a:extLst>
          </p:cNvPr>
          <p:cNvSpPr/>
          <p:nvPr/>
        </p:nvSpPr>
        <p:spPr>
          <a:xfrm>
            <a:off x="7164288" y="3212976"/>
            <a:ext cx="1143461" cy="168511"/>
          </a:xfrm>
          <a:custGeom>
            <a:avLst/>
            <a:gdLst/>
            <a:ahLst/>
            <a:cxnLst/>
            <a:rect l="0" t="0" r="0" b="0"/>
            <a:pathLst>
              <a:path>
                <a:moveTo>
                  <a:pt x="0" y="0"/>
                </a:moveTo>
                <a:lnTo>
                  <a:pt x="0" y="84255"/>
                </a:lnTo>
                <a:lnTo>
                  <a:pt x="1524614" y="84255"/>
                </a:lnTo>
                <a:lnTo>
                  <a:pt x="1524614" y="168511"/>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9" name="شكل حر: شكل 18">
            <a:extLst>
              <a:ext uri="{FF2B5EF4-FFF2-40B4-BE49-F238E27FC236}">
                <a16:creationId xmlns="" xmlns:a16="http://schemas.microsoft.com/office/drawing/2014/main" id="{D2C9316A-A41A-4A03-8792-50DD1E39709F}"/>
              </a:ext>
            </a:extLst>
          </p:cNvPr>
          <p:cNvSpPr/>
          <p:nvPr/>
        </p:nvSpPr>
        <p:spPr>
          <a:xfrm>
            <a:off x="4387833" y="2156223"/>
            <a:ext cx="2683707" cy="168511"/>
          </a:xfrm>
          <a:custGeom>
            <a:avLst/>
            <a:gdLst/>
            <a:ahLst/>
            <a:cxnLst/>
            <a:rect l="0" t="0" r="0" b="0"/>
            <a:pathLst>
              <a:path>
                <a:moveTo>
                  <a:pt x="0" y="0"/>
                </a:moveTo>
                <a:lnTo>
                  <a:pt x="0" y="84255"/>
                </a:lnTo>
                <a:lnTo>
                  <a:pt x="3578276" y="84255"/>
                </a:lnTo>
                <a:lnTo>
                  <a:pt x="3578276" y="168511"/>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0" name="شكل حر: شكل 19">
            <a:extLst>
              <a:ext uri="{FF2B5EF4-FFF2-40B4-BE49-F238E27FC236}">
                <a16:creationId xmlns="" xmlns:a16="http://schemas.microsoft.com/office/drawing/2014/main" id="{63492BDD-B4C5-4BB2-855A-FD02316CDA84}"/>
              </a:ext>
            </a:extLst>
          </p:cNvPr>
          <p:cNvSpPr/>
          <p:nvPr/>
        </p:nvSpPr>
        <p:spPr>
          <a:xfrm>
            <a:off x="2123729" y="1660701"/>
            <a:ext cx="4968552" cy="495521"/>
          </a:xfrm>
          <a:custGeom>
            <a:avLst/>
            <a:gdLst>
              <a:gd name="connsiteX0" fmla="*/ 0 w 4665009"/>
              <a:gd name="connsiteY0" fmla="*/ 0 h 495521"/>
              <a:gd name="connsiteX1" fmla="*/ 4665009 w 4665009"/>
              <a:gd name="connsiteY1" fmla="*/ 0 h 495521"/>
              <a:gd name="connsiteX2" fmla="*/ 4665009 w 4665009"/>
              <a:gd name="connsiteY2" fmla="*/ 495521 h 495521"/>
              <a:gd name="connsiteX3" fmla="*/ 0 w 4665009"/>
              <a:gd name="connsiteY3" fmla="*/ 495521 h 495521"/>
              <a:gd name="connsiteX4" fmla="*/ 0 w 4665009"/>
              <a:gd name="connsiteY4" fmla="*/ 0 h 495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65009" h="495521">
                <a:moveTo>
                  <a:pt x="0" y="0"/>
                </a:moveTo>
                <a:lnTo>
                  <a:pt x="4665009" y="0"/>
                </a:lnTo>
                <a:lnTo>
                  <a:pt x="4665009" y="495521"/>
                </a:lnTo>
                <a:lnTo>
                  <a:pt x="0" y="495521"/>
                </a:lnTo>
                <a:lnTo>
                  <a:pt x="0" y="0"/>
                </a:lnTo>
                <a:close/>
              </a:path>
            </a:pathLst>
          </a:custGeom>
          <a:solidFill>
            <a:schemeClr val="accent1">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800" b="1" kern="1200" dirty="0">
                <a:solidFill>
                  <a:schemeClr val="bg2">
                    <a:lumMod val="10000"/>
                  </a:schemeClr>
                </a:solidFill>
                <a:latin typeface="Dubai" panose="020B0503030403030204" pitchFamily="34" charset="-78"/>
                <a:cs typeface="Dubai" panose="020B0503030403030204" pitchFamily="34" charset="-78"/>
              </a:rPr>
              <a:t>هذه المسألة تعرف بـ(الإجماع السكوتي)</a:t>
            </a:r>
            <a:endParaRPr lang="en-US" sz="2800" b="1" kern="1200" dirty="0">
              <a:solidFill>
                <a:schemeClr val="bg2">
                  <a:lumMod val="10000"/>
                </a:schemeClr>
              </a:solidFill>
              <a:latin typeface="Dubai" panose="020B0503030403030204" pitchFamily="34" charset="-78"/>
              <a:cs typeface="Dubai" panose="020B0503030403030204" pitchFamily="34" charset="-78"/>
            </a:endParaRPr>
          </a:p>
        </p:txBody>
      </p:sp>
      <p:sp>
        <p:nvSpPr>
          <p:cNvPr id="21" name="شكل حر: شكل 20">
            <a:extLst>
              <a:ext uri="{FF2B5EF4-FFF2-40B4-BE49-F238E27FC236}">
                <a16:creationId xmlns="" xmlns:a16="http://schemas.microsoft.com/office/drawing/2014/main" id="{3FF31E95-3351-4DA9-B31C-FB6329968BCB}"/>
              </a:ext>
            </a:extLst>
          </p:cNvPr>
          <p:cNvSpPr/>
          <p:nvPr/>
        </p:nvSpPr>
        <p:spPr>
          <a:xfrm>
            <a:off x="6012160" y="2420888"/>
            <a:ext cx="2424084" cy="864096"/>
          </a:xfrm>
          <a:custGeom>
            <a:avLst/>
            <a:gdLst>
              <a:gd name="connsiteX0" fmla="*/ 0 w 2760512"/>
              <a:gd name="connsiteY0" fmla="*/ 0 h 581012"/>
              <a:gd name="connsiteX1" fmla="*/ 2760512 w 2760512"/>
              <a:gd name="connsiteY1" fmla="*/ 0 h 581012"/>
              <a:gd name="connsiteX2" fmla="*/ 2760512 w 2760512"/>
              <a:gd name="connsiteY2" fmla="*/ 581012 h 581012"/>
              <a:gd name="connsiteX3" fmla="*/ 0 w 2760512"/>
              <a:gd name="connsiteY3" fmla="*/ 581012 h 581012"/>
              <a:gd name="connsiteX4" fmla="*/ 0 w 2760512"/>
              <a:gd name="connsiteY4" fmla="*/ 0 h 581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0512" h="581012">
                <a:moveTo>
                  <a:pt x="0" y="0"/>
                </a:moveTo>
                <a:lnTo>
                  <a:pt x="2760512" y="0"/>
                </a:lnTo>
                <a:lnTo>
                  <a:pt x="2760512" y="581012"/>
                </a:lnTo>
                <a:lnTo>
                  <a:pt x="0" y="581012"/>
                </a:lnTo>
                <a:lnTo>
                  <a:pt x="0" y="0"/>
                </a:lnTo>
                <a:close/>
              </a:path>
            </a:pathLst>
          </a:cu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800" b="1" kern="1200" dirty="0">
                <a:solidFill>
                  <a:schemeClr val="bg2">
                    <a:lumMod val="10000"/>
                  </a:schemeClr>
                </a:solidFill>
                <a:latin typeface="Dubai Light" panose="020B0303030403030204" pitchFamily="34" charset="-78"/>
                <a:cs typeface="Dubai Light" panose="020B0303030403030204" pitchFamily="34" charset="-78"/>
              </a:rPr>
              <a:t>اختلاف العلماء في حجيته</a:t>
            </a:r>
            <a:endParaRPr lang="en-US" sz="2800" b="1"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22" name="شكل حر: شكل 21">
            <a:extLst>
              <a:ext uri="{FF2B5EF4-FFF2-40B4-BE49-F238E27FC236}">
                <a16:creationId xmlns="" xmlns:a16="http://schemas.microsoft.com/office/drawing/2014/main" id="{920B51E0-5739-4B1F-AF2E-205392D3DB2B}"/>
              </a:ext>
            </a:extLst>
          </p:cNvPr>
          <p:cNvSpPr/>
          <p:nvPr/>
        </p:nvSpPr>
        <p:spPr>
          <a:xfrm>
            <a:off x="7668344" y="3356992"/>
            <a:ext cx="1017077" cy="2442974"/>
          </a:xfrm>
          <a:custGeom>
            <a:avLst/>
            <a:gdLst>
              <a:gd name="connsiteX0" fmla="*/ 0 w 1356102"/>
              <a:gd name="connsiteY0" fmla="*/ 0 h 1635832"/>
              <a:gd name="connsiteX1" fmla="*/ 1356102 w 1356102"/>
              <a:gd name="connsiteY1" fmla="*/ 0 h 1635832"/>
              <a:gd name="connsiteX2" fmla="*/ 1356102 w 1356102"/>
              <a:gd name="connsiteY2" fmla="*/ 1635832 h 1635832"/>
              <a:gd name="connsiteX3" fmla="*/ 0 w 1356102"/>
              <a:gd name="connsiteY3" fmla="*/ 1635832 h 1635832"/>
              <a:gd name="connsiteX4" fmla="*/ 0 w 1356102"/>
              <a:gd name="connsiteY4" fmla="*/ 0 h 1635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6102" h="1635832">
                <a:moveTo>
                  <a:pt x="0" y="0"/>
                </a:moveTo>
                <a:lnTo>
                  <a:pt x="1356102" y="0"/>
                </a:lnTo>
                <a:lnTo>
                  <a:pt x="1356102" y="1635832"/>
                </a:lnTo>
                <a:lnTo>
                  <a:pt x="0" y="1635832"/>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ts val="2700"/>
              </a:lnSpc>
              <a:spcBef>
                <a:spcPct val="0"/>
              </a:spcBef>
              <a:spcAft>
                <a:spcPct val="35000"/>
              </a:spcAft>
              <a:buNone/>
            </a:pPr>
            <a:r>
              <a:rPr lang="ar-SA" sz="2800" b="1" kern="1200" dirty="0">
                <a:solidFill>
                  <a:schemeClr val="bg2">
                    <a:lumMod val="10000"/>
                  </a:schemeClr>
                </a:solidFill>
                <a:latin typeface="Dubai Light" panose="020B0303030403030204" pitchFamily="34" charset="-78"/>
                <a:cs typeface="Dubai Light" panose="020B0303030403030204" pitchFamily="34" charset="-78"/>
              </a:rPr>
              <a:t>الجمهور على اعتباره إجماعًا حجة قاطعة</a:t>
            </a:r>
            <a:endParaRPr lang="en-US" sz="2800" b="1"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23" name="شكل حر: شكل 22">
            <a:extLst>
              <a:ext uri="{FF2B5EF4-FFF2-40B4-BE49-F238E27FC236}">
                <a16:creationId xmlns="" xmlns:a16="http://schemas.microsoft.com/office/drawing/2014/main" id="{0058CB92-A769-45D7-A180-315E46118174}"/>
              </a:ext>
            </a:extLst>
          </p:cNvPr>
          <p:cNvSpPr/>
          <p:nvPr/>
        </p:nvSpPr>
        <p:spPr>
          <a:xfrm>
            <a:off x="6588224" y="3429000"/>
            <a:ext cx="1017077" cy="2370966"/>
          </a:xfrm>
          <a:custGeom>
            <a:avLst/>
            <a:gdLst>
              <a:gd name="connsiteX0" fmla="*/ 0 w 1356102"/>
              <a:gd name="connsiteY0" fmla="*/ 0 h 1635832"/>
              <a:gd name="connsiteX1" fmla="*/ 1356102 w 1356102"/>
              <a:gd name="connsiteY1" fmla="*/ 0 h 1635832"/>
              <a:gd name="connsiteX2" fmla="*/ 1356102 w 1356102"/>
              <a:gd name="connsiteY2" fmla="*/ 1635832 h 1635832"/>
              <a:gd name="connsiteX3" fmla="*/ 0 w 1356102"/>
              <a:gd name="connsiteY3" fmla="*/ 1635832 h 1635832"/>
              <a:gd name="connsiteX4" fmla="*/ 0 w 1356102"/>
              <a:gd name="connsiteY4" fmla="*/ 0 h 1635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6102" h="1635832">
                <a:moveTo>
                  <a:pt x="0" y="0"/>
                </a:moveTo>
                <a:lnTo>
                  <a:pt x="1356102" y="0"/>
                </a:lnTo>
                <a:lnTo>
                  <a:pt x="1356102" y="1635832"/>
                </a:lnTo>
                <a:lnTo>
                  <a:pt x="0" y="1635832"/>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ts val="2700"/>
              </a:lnSpc>
              <a:spcBef>
                <a:spcPct val="0"/>
              </a:spcBef>
              <a:spcAft>
                <a:spcPct val="35000"/>
              </a:spcAft>
              <a:buNone/>
            </a:pPr>
            <a:r>
              <a:rPr lang="ar-SA" sz="2800" b="1" kern="1200" dirty="0">
                <a:solidFill>
                  <a:schemeClr val="bg2">
                    <a:lumMod val="10000"/>
                  </a:schemeClr>
                </a:solidFill>
                <a:latin typeface="Dubai Light" panose="020B0303030403030204" pitchFamily="34" charset="-78"/>
                <a:cs typeface="Dubai Light" panose="020B0303030403030204" pitchFamily="34" charset="-78"/>
              </a:rPr>
              <a:t>بعضهم لم يعتبره حجة أصلاً</a:t>
            </a:r>
            <a:endParaRPr lang="en-US" sz="2800" b="1"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24" name="شكل حر: شكل 23">
            <a:extLst>
              <a:ext uri="{FF2B5EF4-FFF2-40B4-BE49-F238E27FC236}">
                <a16:creationId xmlns="" xmlns:a16="http://schemas.microsoft.com/office/drawing/2014/main" id="{1BC624F1-463E-4C42-87A5-C1DE122BA469}"/>
              </a:ext>
            </a:extLst>
          </p:cNvPr>
          <p:cNvSpPr/>
          <p:nvPr/>
        </p:nvSpPr>
        <p:spPr>
          <a:xfrm>
            <a:off x="5436096" y="3429000"/>
            <a:ext cx="1017077" cy="2154942"/>
          </a:xfrm>
          <a:custGeom>
            <a:avLst/>
            <a:gdLst>
              <a:gd name="connsiteX0" fmla="*/ 0 w 1356102"/>
              <a:gd name="connsiteY0" fmla="*/ 0 h 1635832"/>
              <a:gd name="connsiteX1" fmla="*/ 1356102 w 1356102"/>
              <a:gd name="connsiteY1" fmla="*/ 0 h 1635832"/>
              <a:gd name="connsiteX2" fmla="*/ 1356102 w 1356102"/>
              <a:gd name="connsiteY2" fmla="*/ 1635832 h 1635832"/>
              <a:gd name="connsiteX3" fmla="*/ 0 w 1356102"/>
              <a:gd name="connsiteY3" fmla="*/ 1635832 h 1635832"/>
              <a:gd name="connsiteX4" fmla="*/ 0 w 1356102"/>
              <a:gd name="connsiteY4" fmla="*/ 0 h 1635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6102" h="1635832">
                <a:moveTo>
                  <a:pt x="0" y="0"/>
                </a:moveTo>
                <a:lnTo>
                  <a:pt x="1356102" y="0"/>
                </a:lnTo>
                <a:lnTo>
                  <a:pt x="1356102" y="1635832"/>
                </a:lnTo>
                <a:lnTo>
                  <a:pt x="0" y="1635832"/>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ts val="2700"/>
              </a:lnSpc>
              <a:spcBef>
                <a:spcPct val="0"/>
              </a:spcBef>
              <a:spcAft>
                <a:spcPct val="35000"/>
              </a:spcAft>
              <a:buNone/>
            </a:pPr>
            <a:r>
              <a:rPr lang="ar-SA" sz="2800" b="1" kern="1200" dirty="0">
                <a:solidFill>
                  <a:schemeClr val="bg2">
                    <a:lumMod val="10000"/>
                  </a:schemeClr>
                </a:solidFill>
                <a:latin typeface="Dubai Light" panose="020B0303030403030204" pitchFamily="34" charset="-78"/>
                <a:cs typeface="Dubai Light" panose="020B0303030403030204" pitchFamily="34" charset="-78"/>
              </a:rPr>
              <a:t>بعضهم جعله حجة ظنية</a:t>
            </a:r>
            <a:endParaRPr lang="en-US" sz="2800" b="1"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25" name="شكل حر: شكل 24">
            <a:extLst>
              <a:ext uri="{FF2B5EF4-FFF2-40B4-BE49-F238E27FC236}">
                <a16:creationId xmlns="" xmlns:a16="http://schemas.microsoft.com/office/drawing/2014/main" id="{5E84295F-35C3-4F10-9068-5D6D575A0587}"/>
              </a:ext>
            </a:extLst>
          </p:cNvPr>
          <p:cNvSpPr/>
          <p:nvPr/>
        </p:nvSpPr>
        <p:spPr>
          <a:xfrm>
            <a:off x="3563888" y="2420888"/>
            <a:ext cx="2070384" cy="581012"/>
          </a:xfrm>
          <a:custGeom>
            <a:avLst/>
            <a:gdLst>
              <a:gd name="connsiteX0" fmla="*/ 0 w 2760512"/>
              <a:gd name="connsiteY0" fmla="*/ 0 h 581012"/>
              <a:gd name="connsiteX1" fmla="*/ 2760512 w 2760512"/>
              <a:gd name="connsiteY1" fmla="*/ 0 h 581012"/>
              <a:gd name="connsiteX2" fmla="*/ 2760512 w 2760512"/>
              <a:gd name="connsiteY2" fmla="*/ 581012 h 581012"/>
              <a:gd name="connsiteX3" fmla="*/ 0 w 2760512"/>
              <a:gd name="connsiteY3" fmla="*/ 581012 h 581012"/>
              <a:gd name="connsiteX4" fmla="*/ 0 w 2760512"/>
              <a:gd name="connsiteY4" fmla="*/ 0 h 581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0512" h="581012">
                <a:moveTo>
                  <a:pt x="0" y="0"/>
                </a:moveTo>
                <a:lnTo>
                  <a:pt x="2760512" y="0"/>
                </a:lnTo>
                <a:lnTo>
                  <a:pt x="2760512" y="581012"/>
                </a:lnTo>
                <a:lnTo>
                  <a:pt x="0" y="581012"/>
                </a:lnTo>
                <a:lnTo>
                  <a:pt x="0" y="0"/>
                </a:lnTo>
                <a:close/>
              </a:path>
            </a:pathLst>
          </a:cu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800" b="1" kern="1200" dirty="0">
                <a:solidFill>
                  <a:schemeClr val="bg2">
                    <a:lumMod val="10000"/>
                  </a:schemeClr>
                </a:solidFill>
                <a:latin typeface="Dubai Light" panose="020B0303030403030204" pitchFamily="34" charset="-78"/>
                <a:cs typeface="Dubai Light" panose="020B0303030403030204" pitchFamily="34" charset="-78"/>
              </a:rPr>
              <a:t>سبب</a:t>
            </a:r>
            <a:r>
              <a:rPr lang="ar-SA" sz="2400" b="1" kern="1200" dirty="0">
                <a:solidFill>
                  <a:schemeClr val="bg2">
                    <a:lumMod val="10000"/>
                  </a:schemeClr>
                </a:solidFill>
                <a:latin typeface="Dubai Light" panose="020B0303030403030204" pitchFamily="34" charset="-78"/>
                <a:cs typeface="Dubai Light" panose="020B0303030403030204" pitchFamily="34" charset="-78"/>
              </a:rPr>
              <a:t> </a:t>
            </a:r>
            <a:r>
              <a:rPr lang="ar-SA" sz="2800" b="1" kern="1200" dirty="0">
                <a:solidFill>
                  <a:schemeClr val="bg2">
                    <a:lumMod val="10000"/>
                  </a:schemeClr>
                </a:solidFill>
                <a:latin typeface="Dubai Light" panose="020B0303030403030204" pitchFamily="34" charset="-78"/>
                <a:cs typeface="Dubai Light" panose="020B0303030403030204" pitchFamily="34" charset="-78"/>
              </a:rPr>
              <a:t>الخلاف</a:t>
            </a:r>
            <a:endParaRPr lang="en-US" sz="2400" b="1"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26" name="شكل حر: شكل 25">
            <a:extLst>
              <a:ext uri="{FF2B5EF4-FFF2-40B4-BE49-F238E27FC236}">
                <a16:creationId xmlns="" xmlns:a16="http://schemas.microsoft.com/office/drawing/2014/main" id="{2D459D51-1D3E-458A-8627-44EE35F3E48C}"/>
              </a:ext>
            </a:extLst>
          </p:cNvPr>
          <p:cNvSpPr/>
          <p:nvPr/>
        </p:nvSpPr>
        <p:spPr>
          <a:xfrm>
            <a:off x="4139952" y="3140968"/>
            <a:ext cx="1017077" cy="2298958"/>
          </a:xfrm>
          <a:custGeom>
            <a:avLst/>
            <a:gdLst>
              <a:gd name="connsiteX0" fmla="*/ 0 w 1356102"/>
              <a:gd name="connsiteY0" fmla="*/ 0 h 1635832"/>
              <a:gd name="connsiteX1" fmla="*/ 1356102 w 1356102"/>
              <a:gd name="connsiteY1" fmla="*/ 0 h 1635832"/>
              <a:gd name="connsiteX2" fmla="*/ 1356102 w 1356102"/>
              <a:gd name="connsiteY2" fmla="*/ 1635832 h 1635832"/>
              <a:gd name="connsiteX3" fmla="*/ 0 w 1356102"/>
              <a:gd name="connsiteY3" fmla="*/ 1635832 h 1635832"/>
              <a:gd name="connsiteX4" fmla="*/ 0 w 1356102"/>
              <a:gd name="connsiteY4" fmla="*/ 0 h 1635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6102" h="1635832">
                <a:moveTo>
                  <a:pt x="0" y="0"/>
                </a:moveTo>
                <a:lnTo>
                  <a:pt x="1356102" y="0"/>
                </a:lnTo>
                <a:lnTo>
                  <a:pt x="1356102" y="1635832"/>
                </a:lnTo>
                <a:lnTo>
                  <a:pt x="0" y="1635832"/>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ts val="2700"/>
              </a:lnSpc>
              <a:spcBef>
                <a:spcPct val="0"/>
              </a:spcBef>
              <a:spcAft>
                <a:spcPct val="35000"/>
              </a:spcAft>
              <a:buNone/>
            </a:pPr>
            <a:r>
              <a:rPr lang="ar-SA" sz="2800" b="1" kern="1200" dirty="0">
                <a:solidFill>
                  <a:schemeClr val="bg2">
                    <a:lumMod val="10000"/>
                  </a:schemeClr>
                </a:solidFill>
                <a:latin typeface="Dubai Light" panose="020B0303030403030204" pitchFamily="34" charset="-78"/>
                <a:cs typeface="Dubai Light" panose="020B0303030403030204" pitchFamily="34" charset="-78"/>
              </a:rPr>
              <a:t>أن السكوت محتمل للرضا وعدمه</a:t>
            </a:r>
            <a:endParaRPr lang="en-US" sz="2800" b="1"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27" name="شكل حر: شكل 26">
            <a:extLst>
              <a:ext uri="{FF2B5EF4-FFF2-40B4-BE49-F238E27FC236}">
                <a16:creationId xmlns="" xmlns:a16="http://schemas.microsoft.com/office/drawing/2014/main" id="{23362936-C1F0-4FC4-9C3F-1C947109A5DE}"/>
              </a:ext>
            </a:extLst>
          </p:cNvPr>
          <p:cNvSpPr/>
          <p:nvPr/>
        </p:nvSpPr>
        <p:spPr>
          <a:xfrm>
            <a:off x="251520" y="2348880"/>
            <a:ext cx="2070384" cy="581012"/>
          </a:xfrm>
          <a:custGeom>
            <a:avLst/>
            <a:gdLst>
              <a:gd name="connsiteX0" fmla="*/ 0 w 2760512"/>
              <a:gd name="connsiteY0" fmla="*/ 0 h 581012"/>
              <a:gd name="connsiteX1" fmla="*/ 2760512 w 2760512"/>
              <a:gd name="connsiteY1" fmla="*/ 0 h 581012"/>
              <a:gd name="connsiteX2" fmla="*/ 2760512 w 2760512"/>
              <a:gd name="connsiteY2" fmla="*/ 581012 h 581012"/>
              <a:gd name="connsiteX3" fmla="*/ 0 w 2760512"/>
              <a:gd name="connsiteY3" fmla="*/ 581012 h 581012"/>
              <a:gd name="connsiteX4" fmla="*/ 0 w 2760512"/>
              <a:gd name="connsiteY4" fmla="*/ 0 h 581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0512" h="581012">
                <a:moveTo>
                  <a:pt x="0" y="0"/>
                </a:moveTo>
                <a:lnTo>
                  <a:pt x="2760512" y="0"/>
                </a:lnTo>
                <a:lnTo>
                  <a:pt x="2760512" y="581012"/>
                </a:lnTo>
                <a:lnTo>
                  <a:pt x="0" y="581012"/>
                </a:lnTo>
                <a:lnTo>
                  <a:pt x="0" y="0"/>
                </a:lnTo>
                <a:close/>
              </a:path>
            </a:pathLst>
          </a:cu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800" b="1" kern="1200" dirty="0">
                <a:solidFill>
                  <a:schemeClr val="bg2">
                    <a:lumMod val="10000"/>
                  </a:schemeClr>
                </a:solidFill>
                <a:latin typeface="Dubai Light" panose="020B0303030403030204" pitchFamily="34" charset="-78"/>
                <a:cs typeface="Dubai Light" panose="020B0303030403030204" pitchFamily="34" charset="-78"/>
              </a:rPr>
              <a:t>محل الخلاف</a:t>
            </a:r>
            <a:endParaRPr lang="en-US" sz="2800" b="1"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28" name="شكل حر: شكل 27">
            <a:extLst>
              <a:ext uri="{FF2B5EF4-FFF2-40B4-BE49-F238E27FC236}">
                <a16:creationId xmlns="" xmlns:a16="http://schemas.microsoft.com/office/drawing/2014/main" id="{58CAA70A-DF59-42EF-B47D-987586E28589}"/>
              </a:ext>
            </a:extLst>
          </p:cNvPr>
          <p:cNvSpPr/>
          <p:nvPr/>
        </p:nvSpPr>
        <p:spPr>
          <a:xfrm>
            <a:off x="539552" y="2996952"/>
            <a:ext cx="2963166" cy="710442"/>
          </a:xfrm>
          <a:custGeom>
            <a:avLst/>
            <a:gdLst>
              <a:gd name="connsiteX0" fmla="*/ 0 w 3950888"/>
              <a:gd name="connsiteY0" fmla="*/ 0 h 658355"/>
              <a:gd name="connsiteX1" fmla="*/ 3950888 w 3950888"/>
              <a:gd name="connsiteY1" fmla="*/ 0 h 658355"/>
              <a:gd name="connsiteX2" fmla="*/ 3950888 w 3950888"/>
              <a:gd name="connsiteY2" fmla="*/ 658355 h 658355"/>
              <a:gd name="connsiteX3" fmla="*/ 0 w 3950888"/>
              <a:gd name="connsiteY3" fmla="*/ 658355 h 658355"/>
              <a:gd name="connsiteX4" fmla="*/ 0 w 3950888"/>
              <a:gd name="connsiteY4" fmla="*/ 0 h 658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50888" h="658355">
                <a:moveTo>
                  <a:pt x="0" y="0"/>
                </a:moveTo>
                <a:lnTo>
                  <a:pt x="3950888" y="0"/>
                </a:lnTo>
                <a:lnTo>
                  <a:pt x="3950888" y="658355"/>
                </a:lnTo>
                <a:lnTo>
                  <a:pt x="0" y="658355"/>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ts val="2500"/>
              </a:lnSpc>
              <a:spcBef>
                <a:spcPct val="0"/>
              </a:spcBef>
              <a:spcAft>
                <a:spcPct val="35000"/>
              </a:spcAft>
              <a:buNone/>
            </a:pPr>
            <a:r>
              <a:rPr lang="ar-SA" sz="2400" b="1" kern="1200" dirty="0">
                <a:solidFill>
                  <a:schemeClr val="bg2">
                    <a:lumMod val="10000"/>
                  </a:schemeClr>
                </a:solidFill>
                <a:latin typeface="Dubai Light" panose="020B0303030403030204" pitchFamily="34" charset="-78"/>
                <a:cs typeface="Dubai Light" panose="020B0303030403030204" pitchFamily="34" charset="-78"/>
              </a:rPr>
              <a:t>أن ينتشر الحكم </a:t>
            </a:r>
            <a:r>
              <a:rPr lang="ar-SA" sz="2400" b="1" kern="1200" dirty="0" smtClean="0">
                <a:solidFill>
                  <a:schemeClr val="bg2">
                    <a:lumMod val="10000"/>
                  </a:schemeClr>
                </a:solidFill>
                <a:latin typeface="Dubai Light" panose="020B0303030403030204" pitchFamily="34" charset="-78"/>
                <a:cs typeface="Dubai Light" panose="020B0303030403030204" pitchFamily="34" charset="-78"/>
              </a:rPr>
              <a:t>المفت</a:t>
            </a:r>
            <a:r>
              <a:rPr lang="ar-IQ" sz="2400" b="1" kern="1200" dirty="0" smtClean="0">
                <a:solidFill>
                  <a:schemeClr val="bg2">
                    <a:lumMod val="10000"/>
                  </a:schemeClr>
                </a:solidFill>
                <a:latin typeface="Dubai Light" panose="020B0303030403030204" pitchFamily="34" charset="-78"/>
                <a:cs typeface="Dubai Light" panose="020B0303030403030204" pitchFamily="34" charset="-78"/>
              </a:rPr>
              <a:t>ى</a:t>
            </a:r>
            <a:r>
              <a:rPr lang="ar-SA" sz="2400" b="1" kern="1200" dirty="0" smtClean="0">
                <a:solidFill>
                  <a:schemeClr val="bg2">
                    <a:lumMod val="10000"/>
                  </a:schemeClr>
                </a:solidFill>
                <a:latin typeface="Dubai Light" panose="020B0303030403030204" pitchFamily="34" charset="-78"/>
                <a:cs typeface="Dubai Light" panose="020B0303030403030204" pitchFamily="34" charset="-78"/>
              </a:rPr>
              <a:t> </a:t>
            </a:r>
            <a:r>
              <a:rPr lang="ar-SA" sz="2400" b="1" kern="1200" dirty="0">
                <a:solidFill>
                  <a:schemeClr val="bg2">
                    <a:lumMod val="10000"/>
                  </a:schemeClr>
                </a:solidFill>
                <a:latin typeface="Dubai Light" panose="020B0303030403030204" pitchFamily="34" charset="-78"/>
                <a:cs typeface="Dubai Light" panose="020B0303030403030204" pitchFamily="34" charset="-78"/>
              </a:rPr>
              <a:t>به ويبلغ جميع المجتهدين</a:t>
            </a:r>
            <a:endParaRPr lang="en-US" sz="2400" b="1"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29" name="شكل حر: شكل 28">
            <a:extLst>
              <a:ext uri="{FF2B5EF4-FFF2-40B4-BE49-F238E27FC236}">
                <a16:creationId xmlns="" xmlns:a16="http://schemas.microsoft.com/office/drawing/2014/main" id="{9FE44CF5-B6C9-4420-B348-903E4E599BF7}"/>
              </a:ext>
            </a:extLst>
          </p:cNvPr>
          <p:cNvSpPr/>
          <p:nvPr/>
        </p:nvSpPr>
        <p:spPr>
          <a:xfrm>
            <a:off x="467544" y="3861048"/>
            <a:ext cx="3528392" cy="965826"/>
          </a:xfrm>
          <a:custGeom>
            <a:avLst/>
            <a:gdLst>
              <a:gd name="connsiteX0" fmla="*/ 0 w 3950888"/>
              <a:gd name="connsiteY0" fmla="*/ 0 h 658355"/>
              <a:gd name="connsiteX1" fmla="*/ 3950888 w 3950888"/>
              <a:gd name="connsiteY1" fmla="*/ 0 h 658355"/>
              <a:gd name="connsiteX2" fmla="*/ 3950888 w 3950888"/>
              <a:gd name="connsiteY2" fmla="*/ 658355 h 658355"/>
              <a:gd name="connsiteX3" fmla="*/ 0 w 3950888"/>
              <a:gd name="connsiteY3" fmla="*/ 658355 h 658355"/>
              <a:gd name="connsiteX4" fmla="*/ 0 w 3950888"/>
              <a:gd name="connsiteY4" fmla="*/ 0 h 658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50888" h="658355">
                <a:moveTo>
                  <a:pt x="0" y="0"/>
                </a:moveTo>
                <a:lnTo>
                  <a:pt x="3950888" y="0"/>
                </a:lnTo>
                <a:lnTo>
                  <a:pt x="3950888" y="658355"/>
                </a:lnTo>
                <a:lnTo>
                  <a:pt x="0" y="658355"/>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ts val="2500"/>
              </a:lnSpc>
              <a:spcBef>
                <a:spcPct val="0"/>
              </a:spcBef>
              <a:spcAft>
                <a:spcPct val="35000"/>
              </a:spcAft>
              <a:buNone/>
            </a:pPr>
            <a:r>
              <a:rPr lang="ar-SA" sz="2400" b="1" kern="1200" dirty="0">
                <a:solidFill>
                  <a:schemeClr val="bg2">
                    <a:lumMod val="10000"/>
                  </a:schemeClr>
                </a:solidFill>
                <a:latin typeface="Dubai Light" panose="020B0303030403030204" pitchFamily="34" charset="-78"/>
                <a:cs typeface="Dubai Light" panose="020B0303030403030204" pitchFamily="34" charset="-78"/>
              </a:rPr>
              <a:t>أن يسكتوا عن الموافقة </a:t>
            </a:r>
            <a:r>
              <a:rPr lang="ar-SA" sz="2400" b="1" kern="1200" dirty="0" smtClean="0">
                <a:solidFill>
                  <a:schemeClr val="bg2">
                    <a:lumMod val="10000"/>
                  </a:schemeClr>
                </a:solidFill>
                <a:latin typeface="Dubai Light" panose="020B0303030403030204" pitchFamily="34" charset="-78"/>
                <a:cs typeface="Dubai Light" panose="020B0303030403030204" pitchFamily="34" charset="-78"/>
              </a:rPr>
              <a:t>أو </a:t>
            </a:r>
            <a:r>
              <a:rPr lang="ar-SA" sz="2400" b="1" kern="1200" dirty="0">
                <a:solidFill>
                  <a:schemeClr val="bg2">
                    <a:lumMod val="10000"/>
                  </a:schemeClr>
                </a:solidFill>
                <a:latin typeface="Dubai Light" panose="020B0303030403030204" pitchFamily="34" charset="-78"/>
                <a:cs typeface="Dubai Light" panose="020B0303030403030204" pitchFamily="34" charset="-78"/>
              </a:rPr>
              <a:t>المخالفة ولا يوجد مانع </a:t>
            </a:r>
            <a:r>
              <a:rPr lang="ar-SA" sz="2400" b="1" kern="1200" dirty="0" smtClean="0">
                <a:solidFill>
                  <a:schemeClr val="bg2">
                    <a:lumMod val="10000"/>
                  </a:schemeClr>
                </a:solidFill>
                <a:latin typeface="Dubai Light" panose="020B0303030403030204" pitchFamily="34" charset="-78"/>
                <a:cs typeface="Dubai Light" panose="020B0303030403030204" pitchFamily="34" charset="-78"/>
              </a:rPr>
              <a:t>يدل </a:t>
            </a:r>
            <a:r>
              <a:rPr lang="ar-SA" sz="2400" b="1" kern="1200" dirty="0">
                <a:solidFill>
                  <a:schemeClr val="bg2">
                    <a:lumMod val="10000"/>
                  </a:schemeClr>
                </a:solidFill>
                <a:latin typeface="Dubai Light" panose="020B0303030403030204" pitchFamily="34" charset="-78"/>
                <a:cs typeface="Dubai Light" panose="020B0303030403030204" pitchFamily="34" charset="-78"/>
              </a:rPr>
              <a:t>على السخط</a:t>
            </a:r>
            <a:endParaRPr lang="en-US" sz="2400" b="1"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30" name="شكل حر: شكل 29">
            <a:extLst>
              <a:ext uri="{FF2B5EF4-FFF2-40B4-BE49-F238E27FC236}">
                <a16:creationId xmlns="" xmlns:a16="http://schemas.microsoft.com/office/drawing/2014/main" id="{6928EBE1-F3CB-4396-8893-3C62FDF21030}"/>
              </a:ext>
            </a:extLst>
          </p:cNvPr>
          <p:cNvSpPr/>
          <p:nvPr/>
        </p:nvSpPr>
        <p:spPr>
          <a:xfrm>
            <a:off x="539552" y="4941168"/>
            <a:ext cx="3312368" cy="931048"/>
          </a:xfrm>
          <a:custGeom>
            <a:avLst/>
            <a:gdLst>
              <a:gd name="connsiteX0" fmla="*/ 0 w 3950888"/>
              <a:gd name="connsiteY0" fmla="*/ 0 h 658355"/>
              <a:gd name="connsiteX1" fmla="*/ 3950888 w 3950888"/>
              <a:gd name="connsiteY1" fmla="*/ 0 h 658355"/>
              <a:gd name="connsiteX2" fmla="*/ 3950888 w 3950888"/>
              <a:gd name="connsiteY2" fmla="*/ 658355 h 658355"/>
              <a:gd name="connsiteX3" fmla="*/ 0 w 3950888"/>
              <a:gd name="connsiteY3" fmla="*/ 658355 h 658355"/>
              <a:gd name="connsiteX4" fmla="*/ 0 w 3950888"/>
              <a:gd name="connsiteY4" fmla="*/ 0 h 658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50888" h="658355">
                <a:moveTo>
                  <a:pt x="0" y="0"/>
                </a:moveTo>
                <a:lnTo>
                  <a:pt x="3950888" y="0"/>
                </a:lnTo>
                <a:lnTo>
                  <a:pt x="3950888" y="658355"/>
                </a:lnTo>
                <a:lnTo>
                  <a:pt x="0" y="658355"/>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ts val="2500"/>
              </a:lnSpc>
              <a:spcBef>
                <a:spcPct val="0"/>
              </a:spcBef>
              <a:spcAft>
                <a:spcPct val="35000"/>
              </a:spcAft>
              <a:buNone/>
            </a:pPr>
            <a:r>
              <a:rPr lang="ar-SA" sz="2400" b="1" kern="1200" dirty="0">
                <a:solidFill>
                  <a:schemeClr val="bg2">
                    <a:lumMod val="10000"/>
                  </a:schemeClr>
                </a:solidFill>
                <a:latin typeface="Dubai Light" panose="020B0303030403030204" pitchFamily="34" charset="-78"/>
                <a:cs typeface="Dubai Light" panose="020B0303030403030204" pitchFamily="34" charset="-78"/>
              </a:rPr>
              <a:t>أن لا يكون في أمر تعم به البلوى، وأن تمضي مدة كافية للنظر والتأمل</a:t>
            </a:r>
            <a:endParaRPr lang="en-US" sz="2400" b="1"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31" name="شكل حر: شكل 30">
            <a:extLst>
              <a:ext uri="{FF2B5EF4-FFF2-40B4-BE49-F238E27FC236}">
                <a16:creationId xmlns="" xmlns:a16="http://schemas.microsoft.com/office/drawing/2014/main" id="{E15708DE-4455-4CD6-A1D6-5329E6262939}"/>
              </a:ext>
            </a:extLst>
          </p:cNvPr>
          <p:cNvSpPr/>
          <p:nvPr/>
        </p:nvSpPr>
        <p:spPr>
          <a:xfrm>
            <a:off x="539552" y="5877272"/>
            <a:ext cx="3240360" cy="710442"/>
          </a:xfrm>
          <a:custGeom>
            <a:avLst/>
            <a:gdLst>
              <a:gd name="connsiteX0" fmla="*/ 0 w 3950888"/>
              <a:gd name="connsiteY0" fmla="*/ 0 h 658355"/>
              <a:gd name="connsiteX1" fmla="*/ 3950888 w 3950888"/>
              <a:gd name="connsiteY1" fmla="*/ 0 h 658355"/>
              <a:gd name="connsiteX2" fmla="*/ 3950888 w 3950888"/>
              <a:gd name="connsiteY2" fmla="*/ 658355 h 658355"/>
              <a:gd name="connsiteX3" fmla="*/ 0 w 3950888"/>
              <a:gd name="connsiteY3" fmla="*/ 658355 h 658355"/>
              <a:gd name="connsiteX4" fmla="*/ 0 w 3950888"/>
              <a:gd name="connsiteY4" fmla="*/ 0 h 658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50888" h="658355">
                <a:moveTo>
                  <a:pt x="0" y="0"/>
                </a:moveTo>
                <a:lnTo>
                  <a:pt x="3950888" y="0"/>
                </a:lnTo>
                <a:lnTo>
                  <a:pt x="3950888" y="658355"/>
                </a:lnTo>
                <a:lnTo>
                  <a:pt x="0" y="658355"/>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ts val="2500"/>
              </a:lnSpc>
              <a:spcBef>
                <a:spcPct val="0"/>
              </a:spcBef>
              <a:spcAft>
                <a:spcPct val="35000"/>
              </a:spcAft>
              <a:buNone/>
            </a:pPr>
            <a:r>
              <a:rPr lang="ar-SA" sz="2400" b="1" kern="1200" dirty="0">
                <a:solidFill>
                  <a:schemeClr val="bg2">
                    <a:lumMod val="10000"/>
                  </a:schemeClr>
                </a:solidFill>
                <a:latin typeface="Dubai Light" panose="020B0303030403030204" pitchFamily="34" charset="-78"/>
                <a:cs typeface="Dubai Light" panose="020B0303030403030204" pitchFamily="34" charset="-78"/>
              </a:rPr>
              <a:t>أن يكون قبل استقرار المذاهب</a:t>
            </a:r>
            <a:endParaRPr lang="en-US" sz="2400" b="1"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32" name="عنوان 1">
            <a:extLst>
              <a:ext uri="{FF2B5EF4-FFF2-40B4-BE49-F238E27FC236}">
                <a16:creationId xmlns="" xmlns:a16="http://schemas.microsoft.com/office/drawing/2014/main" id="{07751405-03A5-4EA9-8675-C2A3DFF4015B}"/>
              </a:ext>
            </a:extLst>
          </p:cNvPr>
          <p:cNvSpPr txBox="1">
            <a:spLocks/>
          </p:cNvSpPr>
          <p:nvPr/>
        </p:nvSpPr>
        <p:spPr>
          <a:xfrm>
            <a:off x="251520" y="260648"/>
            <a:ext cx="8199153" cy="576064"/>
          </a:xfrm>
          <a:prstGeom prst="rect">
            <a:avLst/>
          </a:prstGeom>
          <a:solidFill>
            <a:srgbClr val="DAD9F5"/>
          </a:solidFill>
        </p:spPr>
        <p:txBody>
          <a:bodyPr vert="horz" lIns="0" rIns="0" bIns="0" anchor="b">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4000" b="0" i="0" u="none" strike="noStrike" kern="1200" cap="none" spc="0" normalizeH="0" baseline="0" noProof="0" dirty="0" smtClean="0">
                <a:ln>
                  <a:noFill/>
                </a:ln>
                <a:solidFill>
                  <a:srgbClr val="616989"/>
                </a:solidFill>
                <a:effectLst/>
                <a:uLnTx/>
                <a:uFillTx/>
                <a:latin typeface="+mj-lt"/>
                <a:ea typeface="+mj-ea"/>
                <a:cs typeface="+mj-cs"/>
              </a:rPr>
              <a:t>القاعدة الثا</a:t>
            </a:r>
            <a:r>
              <a:rPr kumimoji="0" lang="ar-IQ" sz="4000" b="0" i="0" u="none" strike="noStrike" kern="1200" cap="none" spc="0" normalizeH="0" baseline="0" noProof="0" dirty="0" smtClean="0">
                <a:ln>
                  <a:noFill/>
                </a:ln>
                <a:solidFill>
                  <a:srgbClr val="616989"/>
                </a:solidFill>
                <a:effectLst/>
                <a:uLnTx/>
                <a:uFillTx/>
                <a:latin typeface="+mj-lt"/>
                <a:ea typeface="+mj-ea"/>
                <a:cs typeface="+mj-cs"/>
              </a:rPr>
              <a:t>لثة</a:t>
            </a:r>
            <a:r>
              <a:rPr kumimoji="0" lang="ar-SA" sz="4000" b="0" i="0" u="none" strike="noStrike" kern="1200" cap="none" spc="0" normalizeH="0" baseline="0" noProof="0" dirty="0" smtClean="0">
                <a:ln>
                  <a:noFill/>
                </a:ln>
                <a:solidFill>
                  <a:srgbClr val="616989"/>
                </a:solidFill>
                <a:effectLst/>
                <a:uLnTx/>
                <a:uFillTx/>
                <a:latin typeface="+mj-lt"/>
                <a:ea typeface="+mj-ea"/>
                <a:cs typeface="+mj-cs"/>
              </a:rPr>
              <a:t>: (متى اشتهر قول الصحابي ولم يُنكر كان إجماعاً)</a:t>
            </a:r>
            <a:endParaRPr kumimoji="0" lang="en-US" sz="4000" b="0" i="0" u="none" strike="noStrike" kern="1200" cap="none" spc="0" normalizeH="0" baseline="0" noProof="0" dirty="0">
              <a:ln>
                <a:noFill/>
              </a:ln>
              <a:solidFill>
                <a:srgbClr val="616989"/>
              </a:solidFill>
              <a:effectLst/>
              <a:uLnTx/>
              <a:uFillTx/>
              <a:latin typeface="+mj-lt"/>
              <a:ea typeface="+mj-ea"/>
              <a:cs typeface="+mj-cs"/>
            </a:endParaRPr>
          </a:p>
        </p:txBody>
      </p:sp>
    </p:spTree>
    <p:extLst>
      <p:ext uri="{BB962C8B-B14F-4D97-AF65-F5344CB8AC3E}">
        <p14:creationId xmlns:p14="http://schemas.microsoft.com/office/powerpoint/2010/main" val="10262716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500"/>
                                        <p:tgtEl>
                                          <p:spTgt spid="1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500"/>
                                        <p:tgtEl>
                                          <p:spTgt spid="2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fade">
                                      <p:cBhvr>
                                        <p:cTn id="68" dur="500"/>
                                        <p:tgtEl>
                                          <p:spTgt spid="12"/>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fade">
                                      <p:cBhvr>
                                        <p:cTn id="71" dur="500"/>
                                        <p:tgtEl>
                                          <p:spTgt spid="28"/>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fade">
                                      <p:cBhvr>
                                        <p:cTn id="76" dur="500"/>
                                        <p:tgtEl>
                                          <p:spTgt spid="11"/>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500"/>
                                        <p:tgtEl>
                                          <p:spTgt spid="29"/>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10"/>
                                        </p:tgtEl>
                                        <p:attrNameLst>
                                          <p:attrName>style.visibility</p:attrName>
                                        </p:attrNameLst>
                                      </p:cBhvr>
                                      <p:to>
                                        <p:strVal val="visible"/>
                                      </p:to>
                                    </p:set>
                                    <p:animEffect transition="in" filter="fade">
                                      <p:cBhvr>
                                        <p:cTn id="84" dur="500"/>
                                        <p:tgtEl>
                                          <p:spTgt spid="10"/>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fade">
                                      <p:cBhvr>
                                        <p:cTn id="87" dur="500"/>
                                        <p:tgtEl>
                                          <p:spTgt spid="30"/>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8"/>
                                        </p:tgtEl>
                                        <p:attrNameLst>
                                          <p:attrName>style.visibility</p:attrName>
                                        </p:attrNameLst>
                                      </p:cBhvr>
                                      <p:to>
                                        <p:strVal val="visible"/>
                                      </p:to>
                                    </p:set>
                                    <p:animEffect transition="in" filter="fade">
                                      <p:cBhvr>
                                        <p:cTn id="92" dur="500"/>
                                        <p:tgtEl>
                                          <p:spTgt spid="8"/>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fade">
                                      <p:cBhvr>
                                        <p:cTn id="9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1C85E7A3-9446-4A5C-BA3A-62ABC9B097A1}"/>
              </a:ext>
            </a:extLst>
          </p:cNvPr>
          <p:cNvSpPr>
            <a:spLocks noGrp="1"/>
          </p:cNvSpPr>
          <p:nvPr>
            <p:ph type="title"/>
          </p:nvPr>
        </p:nvSpPr>
        <p:spPr>
          <a:xfrm>
            <a:off x="539552" y="404664"/>
            <a:ext cx="8229600" cy="564672"/>
          </a:xfrm>
          <a:solidFill>
            <a:srgbClr val="DAD9F5"/>
          </a:solidFill>
        </p:spPr>
        <p:txBody>
          <a:bodyPr>
            <a:normAutofit fontScale="90000"/>
          </a:bodyPr>
          <a:lstStyle/>
          <a:p>
            <a:pPr algn="ctr" rtl="1"/>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1763688" y="1052736"/>
            <a:ext cx="6780362" cy="728902"/>
          </a:xfrm>
          <a:prstGeom prst="rect">
            <a:avLst/>
          </a:prstGeom>
          <a:solidFill>
            <a:srgbClr val="FFE5FF"/>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ar-SA" sz="2800" dirty="0">
                <a:solidFill>
                  <a:srgbClr val="616989"/>
                </a:solidFill>
                <a:effectLst/>
                <a:latin typeface="+mj-lt"/>
                <a:ea typeface="+mj-ea"/>
                <a:cs typeface="+mj-cs"/>
              </a:rPr>
              <a:t>الفرع الأول: تعليق الطلاق على مشيئة الله تعالى.</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792713346"/>
              </p:ext>
            </p:extLst>
          </p:nvPr>
        </p:nvGraphicFramePr>
        <p:xfrm>
          <a:off x="251520" y="1844824"/>
          <a:ext cx="8640960" cy="4754880"/>
        </p:xfrm>
        <a:graphic>
          <a:graphicData uri="http://schemas.openxmlformats.org/drawingml/2006/table">
            <a:tbl>
              <a:tblPr firstRow="1" bandRow="1">
                <a:tableStyleId>{3B4B98B0-60AC-42C2-AFA5-B58CD77FA1E5}</a:tableStyleId>
              </a:tblPr>
              <a:tblGrid>
                <a:gridCol w="7596485">
                  <a:extLst>
                    <a:ext uri="{9D8B030D-6E8A-4147-A177-3AD203B41FA5}">
                      <a16:colId xmlns="" xmlns:a16="http://schemas.microsoft.com/office/drawing/2014/main" val="695988931"/>
                    </a:ext>
                  </a:extLst>
                </a:gridCol>
                <a:gridCol w="1044475">
                  <a:extLst>
                    <a:ext uri="{9D8B030D-6E8A-4147-A177-3AD203B41FA5}">
                      <a16:colId xmlns="" xmlns:a16="http://schemas.microsoft.com/office/drawing/2014/main" val="1574149790"/>
                    </a:ext>
                  </a:extLst>
                </a:gridCol>
              </a:tblGrid>
              <a:tr h="2735208">
                <a:tc>
                  <a:txBody>
                    <a:bodyPr/>
                    <a:lstStyle/>
                    <a:p>
                      <a:pPr algn="just" rtl="1"/>
                      <a:r>
                        <a:rPr lang="ar-SA" sz="2400" b="1" kern="1200" dirty="0">
                          <a:solidFill>
                            <a:srgbClr val="000000"/>
                          </a:solidFill>
                          <a:effectLst/>
                          <a:latin typeface="Dubai Light" panose="020B0303030403030204" pitchFamily="34" charset="-78"/>
                          <a:ea typeface="+mn-ea"/>
                          <a:cs typeface="Dubai Light" panose="020B0303030403030204" pitchFamily="34" charset="-78"/>
                        </a:rPr>
                        <a:t> قال ابن قدامة: «</a:t>
                      </a:r>
                      <a:r>
                        <a:rPr lang="ar-SA" sz="2400" b="1" kern="1200" dirty="0">
                          <a:solidFill>
                            <a:schemeClr val="tx1"/>
                          </a:solidFill>
                          <a:effectLst/>
                          <a:latin typeface="Dubai Light" panose="020B0303030403030204" pitchFamily="34" charset="-78"/>
                          <a:ea typeface="+mn-ea"/>
                          <a:cs typeface="Dubai Light" panose="020B0303030403030204" pitchFamily="34" charset="-78"/>
                        </a:rPr>
                        <a:t>فإن قال: (أنت طالق إن شاء الله تعالى: طلقت) وكذلك إن قال: (عبدي حر إن شاء الله تعالى: عُتق) نص عليه أحمد... </a:t>
                      </a:r>
                      <a:r>
                        <a:rPr lang="ar-SA" sz="2400" b="1" kern="1200" dirty="0">
                          <a:solidFill>
                            <a:srgbClr val="000000"/>
                          </a:solidFill>
                          <a:effectLst/>
                          <a:latin typeface="Dubai Light" panose="020B0303030403030204" pitchFamily="34" charset="-78"/>
                          <a:ea typeface="+mn-ea"/>
                          <a:cs typeface="Dubai Light" panose="020B0303030403030204" pitchFamily="34" charset="-78"/>
                        </a:rPr>
                        <a:t>وعن أحمد: ما يدل على أن الطلاق لا يقع، وكذلك العتاق، وهو قول أبي حنيفة والشافعي؛ لأنه علقه على مشيئة لم يعلم وجودها، فلم يقع، كما لو علقه على مشيئة زيد، وقد قال رسول الله </a:t>
                      </a:r>
                      <a:r>
                        <a:rPr lang="ar-SA" sz="2400" b="1" kern="1200" dirty="0">
                          <a:solidFill>
                            <a:srgbClr val="000000"/>
                          </a:solidFill>
                          <a:effectLst/>
                          <a:latin typeface="Dubai Light" panose="020B0303030403030204" pitchFamily="34" charset="-78"/>
                          <a:ea typeface="+mn-ea"/>
                          <a:cs typeface="Dubai Light" panose="020B0303030403030204" pitchFamily="34" charset="-78"/>
                          <a:sym typeface="KFGQPC Arabic Symbols 01" panose="02000000000000000000" pitchFamily="2" charset="2"/>
                        </a:rPr>
                        <a:t>ﷺ</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«من حلف على يمين، فقال: إن شاء الله، لم يحنث»... ولنا: ... ما روى ابن عمر، وأبو سعيد قالا: (</a:t>
                      </a:r>
                      <a:r>
                        <a:rPr lang="ar-SA" sz="2400" b="1" kern="1200" dirty="0">
                          <a:solidFill>
                            <a:schemeClr val="tx1"/>
                          </a:solidFill>
                          <a:effectLst/>
                          <a:latin typeface="Dubai Light" panose="020B0303030403030204" pitchFamily="34" charset="-78"/>
                          <a:ea typeface="+mn-ea"/>
                          <a:cs typeface="Dubai Light" panose="020B0303030403030204" pitchFamily="34" charset="-78"/>
                        </a:rPr>
                        <a:t>كنا معاشر أصحاب رسول الله </a:t>
                      </a:r>
                      <a:r>
                        <a:rPr lang="ar-SA" sz="2400" b="1" kern="1200" dirty="0">
                          <a:solidFill>
                            <a:schemeClr val="tx1"/>
                          </a:solidFill>
                          <a:effectLst/>
                          <a:latin typeface="Dubai Light" panose="020B0303030403030204" pitchFamily="34" charset="-78"/>
                          <a:ea typeface="+mn-ea"/>
                          <a:cs typeface="Dubai Light" panose="020B0303030403030204" pitchFamily="34" charset="-78"/>
                          <a:sym typeface="KFGQPC Arabic Symbols 01" panose="02000000000000000000" pitchFamily="2" charset="2"/>
                        </a:rPr>
                        <a:t>ﷺ </a:t>
                      </a:r>
                      <a:r>
                        <a:rPr lang="ar-SA" sz="2400" b="1" kern="1200" dirty="0">
                          <a:solidFill>
                            <a:schemeClr val="tx1"/>
                          </a:solidFill>
                          <a:effectLst/>
                          <a:latin typeface="Dubai Light" panose="020B0303030403030204" pitchFamily="34" charset="-78"/>
                          <a:ea typeface="+mn-ea"/>
                          <a:cs typeface="Dubai Light" panose="020B0303030403030204" pitchFamily="34" charset="-78"/>
                        </a:rPr>
                        <a:t>نرى الاستثناء جائزًا في كل شيء، إلا في العتاق والطلاق</a:t>
                      </a:r>
                      <a:r>
                        <a:rPr lang="ar-SA" sz="2400" b="1" kern="1200" dirty="0">
                          <a:solidFill>
                            <a:srgbClr val="000000"/>
                          </a:solidFill>
                          <a:effectLst/>
                          <a:latin typeface="Dubai Light" panose="020B0303030403030204" pitchFamily="34" charset="-78"/>
                          <a:ea typeface="+mn-ea"/>
                          <a:cs typeface="Dubai Light" panose="020B0303030403030204" pitchFamily="34" charset="-78"/>
                        </a:rPr>
                        <a:t>) ذكره أبو الخطاب، </a:t>
                      </a:r>
                      <a:r>
                        <a:rPr lang="ar-SA" sz="2400" b="1" u="sng" kern="1200" dirty="0">
                          <a:solidFill>
                            <a:srgbClr val="000000"/>
                          </a:solidFill>
                          <a:effectLst/>
                          <a:latin typeface="Dubai Light" panose="020B0303030403030204" pitchFamily="34" charset="-78"/>
                          <a:ea typeface="+mn-ea"/>
                          <a:cs typeface="Dubai Light" panose="020B0303030403030204" pitchFamily="34" charset="-78"/>
                        </a:rPr>
                        <a:t>وهذا نقل للإجماع، وإن قدر أنه قول بعضهم فانتشر، ولم يعلم له مخالف، فهو إجماع</a:t>
                      </a:r>
                      <a:r>
                        <a:rPr lang="ar-SA" sz="2400" b="1" kern="1200" dirty="0">
                          <a:solidFill>
                            <a:srgbClr val="000000"/>
                          </a:solidFill>
                          <a:latin typeface="Dubai Light" panose="020B0303030403030204" pitchFamily="34" charset="-78"/>
                          <a:ea typeface="+mn-ea"/>
                          <a:cs typeface="Dubai Light" panose="020B0303030403030204" pitchFamily="34" charset="-78"/>
                        </a:rPr>
                        <a:t>»</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Dubai" panose="020B0503030403030204" pitchFamily="34" charset="-78"/>
                        <a:ea typeface="+mn-ea"/>
                        <a:cs typeface="Dubai" panose="020B0503030403030204" pitchFamily="34"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rtl="1"/>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890078">
                <a:tc>
                  <a:txBody>
                    <a:bodyPr/>
                    <a:lstStyle/>
                    <a:p>
                      <a:pPr marL="0" algn="just" defTabSz="914400" rtl="1" eaLnBrk="1" latinLnBrk="0" hangingPunct="1"/>
                      <a:r>
                        <a:rPr lang="ar-SA" sz="2400" b="1" kern="1200" dirty="0">
                          <a:solidFill>
                            <a:srgbClr val="000000"/>
                          </a:solidFill>
                          <a:effectLst/>
                          <a:latin typeface="Dubai Light" panose="020B0303030403030204" pitchFamily="34" charset="-78"/>
                          <a:ea typeface="+mn-ea"/>
                          <a:cs typeface="Dubai Light" panose="020B0303030403030204" pitchFamily="34" charset="-78"/>
                        </a:rPr>
                        <a:t>رجح ابن قدامة عدم جواز الاستثناء في الطلاق، بناء على الأصل: </a:t>
                      </a:r>
                      <a:r>
                        <a:rPr lang="ar-SA" sz="2400" b="1" kern="1200" dirty="0">
                          <a:solidFill>
                            <a:srgbClr val="C00000"/>
                          </a:solidFill>
                          <a:effectLst/>
                          <a:latin typeface="Dubai Light" panose="020B0303030403030204" pitchFamily="34" charset="-78"/>
                          <a:ea typeface="+mn-ea"/>
                          <a:cs typeface="Dubai Light" panose="020B0303030403030204" pitchFamily="34" charset="-78"/>
                        </a:rPr>
                        <a:t>أن الإجماع السكوتي حجة، </a:t>
                      </a:r>
                      <a:r>
                        <a:rPr lang="ar-SA" sz="2400" b="1" kern="1200" dirty="0">
                          <a:solidFill>
                            <a:srgbClr val="000000"/>
                          </a:solidFill>
                          <a:effectLst/>
                          <a:latin typeface="Dubai Light" panose="020B0303030403030204" pitchFamily="34" charset="-78"/>
                          <a:ea typeface="+mn-ea"/>
                          <a:cs typeface="Dubai Light" panose="020B0303030403030204" pitchFamily="34" charset="-78"/>
                        </a:rPr>
                        <a:t>وقد نُقل هذا عن الصحابة بدون إنكار، فدل على أنه إجماع.</a:t>
                      </a: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27750988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3779912" y="692696"/>
            <a:ext cx="5040560" cy="728902"/>
          </a:xfrm>
          <a:prstGeom prst="rect">
            <a:avLst/>
          </a:prstGeom>
          <a:solidFill>
            <a:srgbClr val="E2EDF2"/>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ar-SA" sz="2800" dirty="0">
                <a:solidFill>
                  <a:srgbClr val="616989"/>
                </a:solidFill>
                <a:effectLst/>
                <a:latin typeface="+mj-lt"/>
                <a:ea typeface="+mj-ea"/>
                <a:cs typeface="+mj-cs"/>
              </a:rPr>
              <a:t>الفرع الثَّاني: مقدار حد المسكر.</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677247705"/>
              </p:ext>
            </p:extLst>
          </p:nvPr>
        </p:nvGraphicFramePr>
        <p:xfrm>
          <a:off x="251520" y="1556792"/>
          <a:ext cx="8640960" cy="5040560"/>
        </p:xfrm>
        <a:graphic>
          <a:graphicData uri="http://schemas.openxmlformats.org/drawingml/2006/table">
            <a:tbl>
              <a:tblPr firstRow="1" bandRow="1">
                <a:tableStyleId>{3B4B98B0-60AC-42C2-AFA5-B58CD77FA1E5}</a:tableStyleId>
              </a:tblPr>
              <a:tblGrid>
                <a:gridCol w="7341136">
                  <a:extLst>
                    <a:ext uri="{9D8B030D-6E8A-4147-A177-3AD203B41FA5}">
                      <a16:colId xmlns="" xmlns:a16="http://schemas.microsoft.com/office/drawing/2014/main" val="695988931"/>
                    </a:ext>
                  </a:extLst>
                </a:gridCol>
                <a:gridCol w="1299824">
                  <a:extLst>
                    <a:ext uri="{9D8B030D-6E8A-4147-A177-3AD203B41FA5}">
                      <a16:colId xmlns="" xmlns:a16="http://schemas.microsoft.com/office/drawing/2014/main" val="1574149790"/>
                    </a:ext>
                  </a:extLst>
                </a:gridCol>
              </a:tblGrid>
              <a:tr h="3716346">
                <a:tc>
                  <a:txBody>
                    <a:bodyPr/>
                    <a:lstStyle/>
                    <a:p>
                      <a:pPr algn="just" rtl="1"/>
                      <a:r>
                        <a:rPr lang="ar-SA" sz="2400" b="1" kern="1200" dirty="0">
                          <a:solidFill>
                            <a:srgbClr val="000000"/>
                          </a:solidFill>
                          <a:effectLst/>
                          <a:latin typeface="Dubai Light" panose="020B0303030403030204" pitchFamily="34" charset="-78"/>
                          <a:ea typeface="+mn-ea"/>
                          <a:cs typeface="Dubai Light" panose="020B0303030403030204" pitchFamily="34" charset="-78"/>
                        </a:rPr>
                        <a:t> قال القرافي: «</a:t>
                      </a:r>
                      <a:r>
                        <a:rPr lang="ar-SA" sz="2400" b="1" kern="1200" dirty="0">
                          <a:solidFill>
                            <a:schemeClr val="tx1"/>
                          </a:solidFill>
                          <a:effectLst/>
                          <a:latin typeface="Dubai Light" panose="020B0303030403030204" pitchFamily="34" charset="-78"/>
                          <a:ea typeface="+mn-ea"/>
                          <a:cs typeface="Dubai Light" panose="020B0303030403030204" pitchFamily="34" charset="-78"/>
                        </a:rPr>
                        <a:t>وهو ثمانون جلدة، </a:t>
                      </a:r>
                      <a:r>
                        <a:rPr lang="ar-SA" sz="2400" b="1" kern="1200" dirty="0" err="1">
                          <a:solidFill>
                            <a:schemeClr val="tx1"/>
                          </a:solidFill>
                          <a:effectLst/>
                          <a:latin typeface="Dubai Light" panose="020B0303030403030204" pitchFamily="34" charset="-78"/>
                          <a:ea typeface="+mn-ea"/>
                          <a:cs typeface="Dubai Light" panose="020B0303030403030204" pitchFamily="34" charset="-78"/>
                        </a:rPr>
                        <a:t>وتتشطر</a:t>
                      </a:r>
                      <a:r>
                        <a:rPr lang="ar-SA" sz="2400" b="1" kern="1200" dirty="0">
                          <a:solidFill>
                            <a:schemeClr val="tx1"/>
                          </a:solidFill>
                          <a:effectLst/>
                          <a:latin typeface="Dubai Light" panose="020B0303030403030204" pitchFamily="34" charset="-78"/>
                          <a:ea typeface="+mn-ea"/>
                          <a:cs typeface="Dubai Light" panose="020B0303030403030204" pitchFamily="34" charset="-78"/>
                        </a:rPr>
                        <a:t> بالرق، ووافقنا (ح) وأحمد، وقال (ش): أربعون وللإمام أن يزيد عليه تعزيرًا. </a:t>
                      </a:r>
                      <a:r>
                        <a:rPr lang="ar-SA" sz="2400" b="1" kern="1200" dirty="0">
                          <a:solidFill>
                            <a:srgbClr val="000000"/>
                          </a:solidFill>
                          <a:effectLst/>
                          <a:latin typeface="Dubai Light" panose="020B0303030403030204" pitchFamily="34" charset="-78"/>
                          <a:ea typeface="+mn-ea"/>
                          <a:cs typeface="Dubai Light" panose="020B0303030403030204" pitchFamily="34" charset="-78"/>
                        </a:rPr>
                        <a:t>لنا: أن النبي ﷺ ضرب في الخمر بالنعلين فلما كان في زمان عمر رضي الله عنه جعل مكان كل نعل سوطًا، وفي الدارقطني: لما ولي عمر رضي الله عنه استشار الناس في حد الخمر، فقال عبد الرحمن: اجعله أخف الحدود ثمانين، وقال عليٌّ في المشورة: (</a:t>
                      </a:r>
                      <a:r>
                        <a:rPr lang="ar-SA" sz="2400" b="1" kern="1200" dirty="0">
                          <a:solidFill>
                            <a:schemeClr val="tx1"/>
                          </a:solidFill>
                          <a:effectLst/>
                          <a:latin typeface="Dubai Light" panose="020B0303030403030204" pitchFamily="34" charset="-78"/>
                          <a:ea typeface="+mn-ea"/>
                          <a:cs typeface="Dubai Light" panose="020B0303030403030204" pitchFamily="34" charset="-78"/>
                        </a:rPr>
                        <a:t>إذا سكر هذى، وإذا هذى افترى، فحدوه حد المفتري</a:t>
                      </a:r>
                      <a:r>
                        <a:rPr lang="ar-SA" sz="2400" b="1" kern="1200" dirty="0">
                          <a:solidFill>
                            <a:srgbClr val="000000"/>
                          </a:solidFill>
                          <a:effectLst/>
                          <a:latin typeface="Dubai Light" panose="020B0303030403030204" pitchFamily="34" charset="-78"/>
                          <a:ea typeface="+mn-ea"/>
                          <a:cs typeface="Dubai Light" panose="020B0303030403030204" pitchFamily="34" charset="-78"/>
                        </a:rPr>
                        <a:t>) </a:t>
                      </a:r>
                      <a:r>
                        <a:rPr lang="ar-SA" sz="2400" b="1" u="sng" kern="1200" dirty="0">
                          <a:solidFill>
                            <a:srgbClr val="000000"/>
                          </a:solidFill>
                          <a:effectLst/>
                          <a:latin typeface="Dubai Light" panose="020B0303030403030204" pitchFamily="34" charset="-78"/>
                          <a:ea typeface="+mn-ea"/>
                          <a:cs typeface="Dubai Light" panose="020B0303030403030204" pitchFamily="34" charset="-78"/>
                        </a:rPr>
                        <a:t>ولم يُنكِر أحد فكان إجماعًا</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324214">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kern="1200" dirty="0">
                          <a:solidFill>
                            <a:srgbClr val="000000"/>
                          </a:solidFill>
                          <a:effectLst/>
                          <a:latin typeface="Dubai Light" panose="020B0303030403030204" pitchFamily="34" charset="-78"/>
                          <a:ea typeface="+mn-ea"/>
                          <a:cs typeface="Dubai Light" panose="020B0303030403030204" pitchFamily="34" charset="-78"/>
                        </a:rPr>
                        <a:t>رجح القرافي في حد المسكر أنه ثمانون جلدة، بناء على الأصل وهو: </a:t>
                      </a:r>
                      <a:r>
                        <a:rPr lang="ar-SA" sz="2400" b="1" kern="1200" dirty="0">
                          <a:solidFill>
                            <a:schemeClr val="tx1"/>
                          </a:solidFill>
                          <a:effectLst/>
                          <a:latin typeface="Dubai Light" panose="020B0303030403030204" pitchFamily="34" charset="-78"/>
                          <a:ea typeface="+mn-ea"/>
                          <a:cs typeface="Dubai Light" panose="020B0303030403030204" pitchFamily="34" charset="-78"/>
                        </a:rPr>
                        <a:t>أن الإجماع السكوتي حجة، </a:t>
                      </a:r>
                      <a:r>
                        <a:rPr lang="ar-SA" sz="2400" b="1" kern="1200" dirty="0">
                          <a:solidFill>
                            <a:srgbClr val="000000"/>
                          </a:solidFill>
                          <a:effectLst/>
                          <a:latin typeface="Dubai Light" panose="020B0303030403030204" pitchFamily="34" charset="-78"/>
                          <a:ea typeface="+mn-ea"/>
                          <a:cs typeface="Dubai Light" panose="020B0303030403030204" pitchFamily="34" charset="-78"/>
                        </a:rPr>
                        <a:t>وقد ثبت ذلك في زمن عمر فلم ينكر عليه أحد.</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40592744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8ED9002D-0FEF-4B2F-84CC-D3828E0F7DA8}"/>
              </a:ext>
            </a:extLst>
          </p:cNvPr>
          <p:cNvSpPr>
            <a:spLocks noGrp="1"/>
          </p:cNvSpPr>
          <p:nvPr>
            <p:ph type="title"/>
          </p:nvPr>
        </p:nvSpPr>
        <p:spPr>
          <a:xfrm>
            <a:off x="611560" y="1484784"/>
            <a:ext cx="8229600" cy="564672"/>
          </a:xfrm>
        </p:spPr>
        <p:txBody>
          <a:bodyPr>
            <a:noAutofit/>
          </a:bodyPr>
          <a:lstStyle/>
          <a:p>
            <a:pPr algn="ctr" rtl="1"/>
            <a:r>
              <a:rPr lang="ar-SA" sz="3600" dirty="0">
                <a:solidFill>
                  <a:schemeClr val="bg2">
                    <a:lumMod val="75000"/>
                  </a:schemeClr>
                </a:solidFill>
                <a:latin typeface="Dubai" panose="020B0503030403030204" pitchFamily="34" charset="-78"/>
                <a:cs typeface="Dubai" panose="020B0503030403030204" pitchFamily="34" charset="-78"/>
              </a:rPr>
              <a:t>الجانب الأول: تحرير القاعدة الأصولية</a:t>
            </a:r>
            <a:endParaRPr lang="en-US" sz="3600" dirty="0">
              <a:solidFill>
                <a:schemeClr val="bg2">
                  <a:lumMod val="75000"/>
                </a:schemeClr>
              </a:solidFill>
              <a:latin typeface="Dubai" panose="020B0503030403030204" pitchFamily="34" charset="-78"/>
              <a:cs typeface="Dubai" panose="020B0503030403030204" pitchFamily="34" charset="-78"/>
            </a:endParaRPr>
          </a:p>
        </p:txBody>
      </p:sp>
      <p:pic>
        <p:nvPicPr>
          <p:cNvPr id="6" name="Picture 3">
            <a:hlinkClick r:id="rId2" action="ppaction://hlinksldjump"/>
            <a:extLst>
              <a:ext uri="{FF2B5EF4-FFF2-40B4-BE49-F238E27FC236}">
                <a16:creationId xmlns="" xmlns:a16="http://schemas.microsoft.com/office/drawing/2014/main" id="{7D7A2B0A-38AC-41C1-A789-C50747AE1E3C}"/>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رسم تخطيطي 2">
            <a:extLst>
              <a:ext uri="{FF2B5EF4-FFF2-40B4-BE49-F238E27FC236}">
                <a16:creationId xmlns="" xmlns:a16="http://schemas.microsoft.com/office/drawing/2014/main" id="{5BB3CE6E-3C0F-4A6E-B875-550AB14DAE39}"/>
              </a:ext>
            </a:extLst>
          </p:cNvPr>
          <p:cNvGraphicFramePr/>
          <p:nvPr>
            <p:extLst>
              <p:ext uri="{D42A27DB-BD31-4B8C-83A1-F6EECF244321}">
                <p14:modId xmlns:p14="http://schemas.microsoft.com/office/powerpoint/2010/main" val="2284956126"/>
              </p:ext>
            </p:extLst>
          </p:nvPr>
        </p:nvGraphicFramePr>
        <p:xfrm>
          <a:off x="251520" y="1844824"/>
          <a:ext cx="8640960" cy="295712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5" name="رسم تخطيطي 14">
            <a:extLst>
              <a:ext uri="{FF2B5EF4-FFF2-40B4-BE49-F238E27FC236}">
                <a16:creationId xmlns="" xmlns:a16="http://schemas.microsoft.com/office/drawing/2014/main" id="{F1E53F52-3D34-4D96-8382-F0327BA731D2}"/>
              </a:ext>
            </a:extLst>
          </p:cNvPr>
          <p:cNvGraphicFramePr/>
          <p:nvPr>
            <p:extLst>
              <p:ext uri="{D42A27DB-BD31-4B8C-83A1-F6EECF244321}">
                <p14:modId xmlns:p14="http://schemas.microsoft.com/office/powerpoint/2010/main" val="1541008597"/>
              </p:ext>
            </p:extLst>
          </p:nvPr>
        </p:nvGraphicFramePr>
        <p:xfrm>
          <a:off x="323528" y="4797152"/>
          <a:ext cx="8410023" cy="1800149"/>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7" name="عنوان 1">
            <a:extLst>
              <a:ext uri="{FF2B5EF4-FFF2-40B4-BE49-F238E27FC236}">
                <a16:creationId xmlns="" xmlns:a16="http://schemas.microsoft.com/office/drawing/2014/main" id="{1D6B5E88-1AFE-43E1-8097-187F7051A79B}"/>
              </a:ext>
            </a:extLst>
          </p:cNvPr>
          <p:cNvSpPr txBox="1">
            <a:spLocks/>
          </p:cNvSpPr>
          <p:nvPr/>
        </p:nvSpPr>
        <p:spPr>
          <a:xfrm>
            <a:off x="251520" y="620688"/>
            <a:ext cx="8496944" cy="720080"/>
          </a:xfrm>
          <a:prstGeom prst="rect">
            <a:avLst/>
          </a:prstGeom>
          <a:solidFill>
            <a:srgbClr val="E2EDF2"/>
          </a:solidFill>
        </p:spPr>
        <p:txBody>
          <a:bodyPr vert="horz" lIns="0" rIns="0" bIns="0" anchor="b">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4000" b="0" i="0" u="none" strike="noStrike" kern="1200" cap="none" spc="0" normalizeH="0" baseline="0" noProof="0" smtClean="0">
                <a:ln>
                  <a:noFill/>
                </a:ln>
                <a:solidFill>
                  <a:srgbClr val="616989"/>
                </a:solidFill>
                <a:effectLst/>
                <a:uLnTx/>
                <a:uFillTx/>
                <a:latin typeface="+mj-lt"/>
                <a:ea typeface="+mj-ea"/>
                <a:cs typeface="+mj-cs"/>
              </a:rPr>
              <a:t>القاعدة </a:t>
            </a:r>
            <a:r>
              <a:rPr kumimoji="0" lang="ar-IQ" sz="4000" b="0" i="0" u="none" strike="noStrike" kern="1200" cap="none" spc="0" normalizeH="0" baseline="0" noProof="0" smtClean="0">
                <a:ln>
                  <a:noFill/>
                </a:ln>
                <a:solidFill>
                  <a:srgbClr val="616989"/>
                </a:solidFill>
                <a:effectLst/>
                <a:uLnTx/>
                <a:uFillTx/>
                <a:latin typeface="+mj-lt"/>
                <a:ea typeface="+mj-ea"/>
                <a:cs typeface="+mj-cs"/>
              </a:rPr>
              <a:t>الرابعة </a:t>
            </a:r>
            <a:r>
              <a:rPr kumimoji="0" lang="ar-SA" sz="4000" b="0" i="0" u="none" strike="noStrike" kern="1200" cap="none" spc="0" normalizeH="0" baseline="0" noProof="0" smtClean="0">
                <a:ln>
                  <a:noFill/>
                </a:ln>
                <a:solidFill>
                  <a:srgbClr val="616989"/>
                </a:solidFill>
                <a:effectLst/>
                <a:uLnTx/>
                <a:uFillTx/>
                <a:latin typeface="+mj-lt"/>
                <a:ea typeface="+mj-ea"/>
                <a:cs typeface="+mj-cs"/>
              </a:rPr>
              <a:t>: (الإجماع على قولين مانع من إحداث قول ثالث)</a:t>
            </a:r>
            <a:endParaRPr kumimoji="0" lang="en-US" sz="4000" b="0" i="0" u="none" strike="noStrike" kern="1200" cap="none" spc="0" normalizeH="0" baseline="0" noProof="0" dirty="0">
              <a:ln>
                <a:noFill/>
              </a:ln>
              <a:solidFill>
                <a:srgbClr val="616989"/>
              </a:solidFill>
              <a:effectLst/>
              <a:uLnTx/>
              <a:uFillTx/>
              <a:latin typeface="+mj-lt"/>
              <a:ea typeface="+mj-ea"/>
              <a:cs typeface="+mj-cs"/>
            </a:endParaRPr>
          </a:p>
        </p:txBody>
      </p:sp>
    </p:spTree>
    <p:extLst>
      <p:ext uri="{BB962C8B-B14F-4D97-AF65-F5344CB8AC3E}">
        <p14:creationId xmlns:p14="http://schemas.microsoft.com/office/powerpoint/2010/main" val="36894095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6ADC4F34-E9FF-446D-9D91-D8C8C7F81675}"/>
                                            </p:graphicEl>
                                          </p:spTgt>
                                        </p:tgtEl>
                                        <p:attrNameLst>
                                          <p:attrName>style.visibility</p:attrName>
                                        </p:attrNameLst>
                                      </p:cBhvr>
                                      <p:to>
                                        <p:strVal val="visible"/>
                                      </p:to>
                                    </p:set>
                                    <p:animEffect transition="in" filter="fade">
                                      <p:cBhvr>
                                        <p:cTn id="7" dur="500"/>
                                        <p:tgtEl>
                                          <p:spTgt spid="3">
                                            <p:graphicEl>
                                              <a:dgm id="{6ADC4F34-E9FF-446D-9D91-D8C8C7F8167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80CCB07C-2BDD-4E7B-8F54-4C6E52CB3160}"/>
                                            </p:graphicEl>
                                          </p:spTgt>
                                        </p:tgtEl>
                                        <p:attrNameLst>
                                          <p:attrName>style.visibility</p:attrName>
                                        </p:attrNameLst>
                                      </p:cBhvr>
                                      <p:to>
                                        <p:strVal val="visible"/>
                                      </p:to>
                                    </p:set>
                                    <p:animEffect transition="in" filter="fade">
                                      <p:cBhvr>
                                        <p:cTn id="12" dur="500"/>
                                        <p:tgtEl>
                                          <p:spTgt spid="3">
                                            <p:graphicEl>
                                              <a:dgm id="{80CCB07C-2BDD-4E7B-8F54-4C6E52CB3160}"/>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graphicEl>
                                              <a:dgm id="{DC4C8381-99A3-4C6F-B7F0-E71C38141165}"/>
                                            </p:graphicEl>
                                          </p:spTgt>
                                        </p:tgtEl>
                                        <p:attrNameLst>
                                          <p:attrName>style.visibility</p:attrName>
                                        </p:attrNameLst>
                                      </p:cBhvr>
                                      <p:to>
                                        <p:strVal val="visible"/>
                                      </p:to>
                                    </p:set>
                                    <p:animEffect transition="in" filter="fade">
                                      <p:cBhvr>
                                        <p:cTn id="15" dur="500"/>
                                        <p:tgtEl>
                                          <p:spTgt spid="3">
                                            <p:graphicEl>
                                              <a:dgm id="{DC4C8381-99A3-4C6F-B7F0-E71C3814116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graphicEl>
                                              <a:dgm id="{19A43775-749F-4B26-8627-59384AD39A19}"/>
                                            </p:graphicEl>
                                          </p:spTgt>
                                        </p:tgtEl>
                                        <p:attrNameLst>
                                          <p:attrName>style.visibility</p:attrName>
                                        </p:attrNameLst>
                                      </p:cBhvr>
                                      <p:to>
                                        <p:strVal val="visible"/>
                                      </p:to>
                                    </p:set>
                                    <p:animEffect transition="in" filter="fade">
                                      <p:cBhvr>
                                        <p:cTn id="20" dur="500"/>
                                        <p:tgtEl>
                                          <p:spTgt spid="3">
                                            <p:graphicEl>
                                              <a:dgm id="{19A43775-749F-4B26-8627-59384AD39A19}"/>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graphicEl>
                                              <a:dgm id="{08BB1397-9A23-4C12-B69D-A8DB2BFC7AE7}"/>
                                            </p:graphicEl>
                                          </p:spTgt>
                                        </p:tgtEl>
                                        <p:attrNameLst>
                                          <p:attrName>style.visibility</p:attrName>
                                        </p:attrNameLst>
                                      </p:cBhvr>
                                      <p:to>
                                        <p:strVal val="visible"/>
                                      </p:to>
                                    </p:set>
                                    <p:animEffect transition="in" filter="fade">
                                      <p:cBhvr>
                                        <p:cTn id="23" dur="500"/>
                                        <p:tgtEl>
                                          <p:spTgt spid="3">
                                            <p:graphicEl>
                                              <a:dgm id="{08BB1397-9A23-4C12-B69D-A8DB2BFC7AE7}"/>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graphicEl>
                                              <a:dgm id="{B45678EF-4142-4A5F-B201-D48BD00CC8EB}"/>
                                            </p:graphicEl>
                                          </p:spTgt>
                                        </p:tgtEl>
                                        <p:attrNameLst>
                                          <p:attrName>style.visibility</p:attrName>
                                        </p:attrNameLst>
                                      </p:cBhvr>
                                      <p:to>
                                        <p:strVal val="visible"/>
                                      </p:to>
                                    </p:set>
                                    <p:animEffect transition="in" filter="fade">
                                      <p:cBhvr>
                                        <p:cTn id="28" dur="500"/>
                                        <p:tgtEl>
                                          <p:spTgt spid="3">
                                            <p:graphicEl>
                                              <a:dgm id="{B45678EF-4142-4A5F-B201-D48BD00CC8EB}"/>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graphicEl>
                                              <a:dgm id="{385C90C8-E51E-4B30-B1FE-214ADE3A5CA2}"/>
                                            </p:graphicEl>
                                          </p:spTgt>
                                        </p:tgtEl>
                                        <p:attrNameLst>
                                          <p:attrName>style.visibility</p:attrName>
                                        </p:attrNameLst>
                                      </p:cBhvr>
                                      <p:to>
                                        <p:strVal val="visible"/>
                                      </p:to>
                                    </p:set>
                                    <p:animEffect transition="in" filter="fade">
                                      <p:cBhvr>
                                        <p:cTn id="31" dur="500"/>
                                        <p:tgtEl>
                                          <p:spTgt spid="3">
                                            <p:graphicEl>
                                              <a:dgm id="{385C90C8-E51E-4B30-B1FE-214ADE3A5CA2}"/>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5">
                                            <p:graphicEl>
                                              <a:dgm id="{6ADC4F34-E9FF-446D-9D91-D8C8C7F81675}"/>
                                            </p:graphicEl>
                                          </p:spTgt>
                                        </p:tgtEl>
                                        <p:attrNameLst>
                                          <p:attrName>style.visibility</p:attrName>
                                        </p:attrNameLst>
                                      </p:cBhvr>
                                      <p:to>
                                        <p:strVal val="visible"/>
                                      </p:to>
                                    </p:set>
                                    <p:animEffect transition="in" filter="fade">
                                      <p:cBhvr>
                                        <p:cTn id="36" dur="500"/>
                                        <p:tgtEl>
                                          <p:spTgt spid="15">
                                            <p:graphicEl>
                                              <a:dgm id="{6ADC4F34-E9FF-446D-9D91-D8C8C7F81675}"/>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
                                            <p:graphicEl>
                                              <a:dgm id="{B75BA16C-CBA2-42F7-AF9E-39A87512B07F}"/>
                                            </p:graphicEl>
                                          </p:spTgt>
                                        </p:tgtEl>
                                        <p:attrNameLst>
                                          <p:attrName>style.visibility</p:attrName>
                                        </p:attrNameLst>
                                      </p:cBhvr>
                                      <p:to>
                                        <p:strVal val="visible"/>
                                      </p:to>
                                    </p:set>
                                    <p:animEffect transition="in" filter="fade">
                                      <p:cBhvr>
                                        <p:cTn id="41" dur="500"/>
                                        <p:tgtEl>
                                          <p:spTgt spid="15">
                                            <p:graphicEl>
                                              <a:dgm id="{B75BA16C-CBA2-42F7-AF9E-39A87512B07F}"/>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5">
                                            <p:graphicEl>
                                              <a:dgm id="{89CB62F6-F7B1-4674-802D-BE9F4E8ED9B1}"/>
                                            </p:graphicEl>
                                          </p:spTgt>
                                        </p:tgtEl>
                                        <p:attrNameLst>
                                          <p:attrName>style.visibility</p:attrName>
                                        </p:attrNameLst>
                                      </p:cBhvr>
                                      <p:to>
                                        <p:strVal val="visible"/>
                                      </p:to>
                                    </p:set>
                                    <p:animEffect transition="in" filter="fade">
                                      <p:cBhvr>
                                        <p:cTn id="44" dur="500"/>
                                        <p:tgtEl>
                                          <p:spTgt spid="15">
                                            <p:graphicEl>
                                              <a:dgm id="{89CB62F6-F7B1-4674-802D-BE9F4E8ED9B1}"/>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5">
                                            <p:graphicEl>
                                              <a:dgm id="{6F86B765-18A6-4409-A5BE-A2237DB7285A}"/>
                                            </p:graphicEl>
                                          </p:spTgt>
                                        </p:tgtEl>
                                        <p:attrNameLst>
                                          <p:attrName>style.visibility</p:attrName>
                                        </p:attrNameLst>
                                      </p:cBhvr>
                                      <p:to>
                                        <p:strVal val="visible"/>
                                      </p:to>
                                    </p:set>
                                    <p:animEffect transition="in" filter="fade">
                                      <p:cBhvr>
                                        <p:cTn id="49" dur="500"/>
                                        <p:tgtEl>
                                          <p:spTgt spid="15">
                                            <p:graphicEl>
                                              <a:dgm id="{6F86B765-18A6-4409-A5BE-A2237DB7285A}"/>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5">
                                            <p:graphicEl>
                                              <a:dgm id="{32AF1967-1D32-4D8F-8550-00D18E5C5B89}"/>
                                            </p:graphicEl>
                                          </p:spTgt>
                                        </p:tgtEl>
                                        <p:attrNameLst>
                                          <p:attrName>style.visibility</p:attrName>
                                        </p:attrNameLst>
                                      </p:cBhvr>
                                      <p:to>
                                        <p:strVal val="visible"/>
                                      </p:to>
                                    </p:set>
                                    <p:animEffect transition="in" filter="fade">
                                      <p:cBhvr>
                                        <p:cTn id="52" dur="500"/>
                                        <p:tgtEl>
                                          <p:spTgt spid="15">
                                            <p:graphicEl>
                                              <a:dgm id="{32AF1967-1D32-4D8F-8550-00D18E5C5B8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Graphic spid="15" grpId="0">
        <p:bldSub>
          <a:bldDgm bld="one"/>
        </p:bldSub>
      </p:bldGraphic>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4788024" y="836712"/>
            <a:ext cx="3898721"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smtClean="0">
                <a:solidFill>
                  <a:srgbClr val="616989"/>
                </a:solidFill>
                <a:effectLst/>
                <a:latin typeface="+mj-lt"/>
                <a:ea typeface="+mj-ea"/>
                <a:cs typeface="+mj-cs"/>
              </a:rPr>
              <a:t>الفرع الأول: </a:t>
            </a:r>
            <a:r>
              <a:rPr lang="ar-SA" sz="2800" dirty="0">
                <a:solidFill>
                  <a:srgbClr val="616989"/>
                </a:solidFill>
                <a:effectLst/>
                <a:latin typeface="+mj-lt"/>
                <a:ea typeface="+mj-ea"/>
                <a:cs typeface="+mj-cs"/>
              </a:rPr>
              <a:t>عدة الأمة المطلقة.</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114060469"/>
              </p:ext>
            </p:extLst>
          </p:nvPr>
        </p:nvGraphicFramePr>
        <p:xfrm>
          <a:off x="251520" y="1700808"/>
          <a:ext cx="8640960" cy="4618949"/>
        </p:xfrm>
        <a:graphic>
          <a:graphicData uri="http://schemas.openxmlformats.org/drawingml/2006/table">
            <a:tbl>
              <a:tblPr firstRow="1" bandRow="1">
                <a:tableStyleId>{3B4B98B0-60AC-42C2-AFA5-B58CD77FA1E5}</a:tableStyleId>
              </a:tblPr>
              <a:tblGrid>
                <a:gridCol w="7344816">
                  <a:extLst>
                    <a:ext uri="{9D8B030D-6E8A-4147-A177-3AD203B41FA5}">
                      <a16:colId xmlns="" xmlns:a16="http://schemas.microsoft.com/office/drawing/2014/main" val="695988931"/>
                    </a:ext>
                  </a:extLst>
                </a:gridCol>
                <a:gridCol w="1296144">
                  <a:extLst>
                    <a:ext uri="{9D8B030D-6E8A-4147-A177-3AD203B41FA5}">
                      <a16:colId xmlns="" xmlns:a16="http://schemas.microsoft.com/office/drawing/2014/main" val="1574149790"/>
                    </a:ext>
                  </a:extLst>
                </a:gridCol>
              </a:tblGrid>
              <a:tr h="3674069">
                <a:tc>
                  <a:txBody>
                    <a:bodyPr/>
                    <a:lstStyle/>
                    <a:p>
                      <a:pPr algn="just" rtl="1"/>
                      <a:r>
                        <a:rPr lang="ar-SA" sz="2400" b="1" kern="1200" dirty="0">
                          <a:solidFill>
                            <a:srgbClr val="000000"/>
                          </a:solidFill>
                          <a:effectLst/>
                          <a:latin typeface="Dubai Light" panose="020B0303030403030204" pitchFamily="34" charset="-78"/>
                          <a:ea typeface="+mn-ea"/>
                          <a:cs typeface="Dubai Light" panose="020B0303030403030204" pitchFamily="34" charset="-78"/>
                        </a:rPr>
                        <a:t>قال أبو الفرج ابن قدامة: «</a:t>
                      </a:r>
                      <a:r>
                        <a:rPr lang="ar-SA" sz="2400" b="1" kern="1200" dirty="0">
                          <a:solidFill>
                            <a:schemeClr val="tx1"/>
                          </a:solidFill>
                          <a:effectLst/>
                          <a:latin typeface="Dubai Light" panose="020B0303030403030204" pitchFamily="34" charset="-78"/>
                          <a:ea typeface="+mn-ea"/>
                          <a:cs typeface="Dubai Light" panose="020B0303030403030204" pitchFamily="34" charset="-78"/>
                        </a:rPr>
                        <a:t>اختلفت الرواية في عدة الأمة، فأكثر الروايات عنه: أنها شهران... واحتج فيه بقول عمر: (عدة أم الولد حيضتان، ولو لم تحض كانت عدتها شهرين)... والرواية الثانية: أن عدتها شهر ونصف، نقلها الميموني، والأثرم، واختارها أبو بكر، وهذا قول علي، وروي ذلك عن ابن عمر... والثالثة: أن عليها ثلاثة أشهر</a:t>
                      </a:r>
                      <a:r>
                        <a:rPr lang="ar-SA" sz="2400" b="1" kern="1200" dirty="0">
                          <a:solidFill>
                            <a:srgbClr val="000000"/>
                          </a:solidFill>
                          <a:latin typeface="Dubai Light" panose="020B0303030403030204" pitchFamily="34" charset="-78"/>
                          <a:ea typeface="+mn-ea"/>
                          <a:cs typeface="Dubai Light" panose="020B0303030403030204" pitchFamily="34" charset="-78"/>
                        </a:rPr>
                        <a:t>»</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 ثم قال: «</a:t>
                      </a:r>
                      <a:r>
                        <a:rPr lang="ar-SA" sz="2400" b="1" kern="1200" dirty="0">
                          <a:solidFill>
                            <a:srgbClr val="C00000"/>
                          </a:solidFill>
                          <a:effectLst/>
                          <a:latin typeface="Dubai Light" panose="020B0303030403030204" pitchFamily="34" charset="-78"/>
                          <a:ea typeface="+mn-ea"/>
                          <a:cs typeface="Dubai Light" panose="020B0303030403030204" pitchFamily="34" charset="-78"/>
                        </a:rPr>
                        <a:t>ومن رد هذه الرواية قال: هي مخالفة لإجماع الصحابة؛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لأنهم اختلفوا على القولين الأولين، </a:t>
                      </a:r>
                      <a:r>
                        <a:rPr lang="ar-SA" sz="2400" b="1" u="sng" kern="1200" dirty="0">
                          <a:solidFill>
                            <a:schemeClr val="bg2">
                              <a:lumMod val="10000"/>
                            </a:schemeClr>
                          </a:solidFill>
                          <a:effectLst/>
                          <a:latin typeface="Dubai Light" panose="020B0303030403030204" pitchFamily="34" charset="-78"/>
                          <a:ea typeface="+mn-ea"/>
                          <a:cs typeface="Dubai Light" panose="020B0303030403030204" pitchFamily="34" charset="-78"/>
                        </a:rPr>
                        <a:t>ومتى اختلف الصحابة على قولين، لم يجز إحداث قول ثالث؛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لأنه يفضي إلى تخطئتهم، وخروج الحق عن قول جميعهم، ولا يجوز ذلك</a:t>
                      </a:r>
                      <a:r>
                        <a:rPr lang="ar-SA" sz="2400" b="1" kern="1200" dirty="0">
                          <a:solidFill>
                            <a:schemeClr val="bg2">
                              <a:lumMod val="10000"/>
                            </a:schemeClr>
                          </a:solidFill>
                          <a:latin typeface="Dubai Light" panose="020B0303030403030204" pitchFamily="34" charset="-78"/>
                          <a:ea typeface="+mn-ea"/>
                          <a:cs typeface="Dubai Light" panose="020B0303030403030204" pitchFamily="34" charset="-78"/>
                        </a:rPr>
                        <a:t>»</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endParaRPr lang="en-US" sz="2400" b="1" kern="1200" dirty="0">
                        <a:solidFill>
                          <a:schemeClr val="bg2">
                            <a:lumMod val="10000"/>
                          </a:schemeClr>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790427">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kern="1200" dirty="0">
                          <a:solidFill>
                            <a:srgbClr val="000000"/>
                          </a:solidFill>
                          <a:effectLst/>
                          <a:latin typeface="Dubai Light" panose="020B0303030403030204" pitchFamily="34" charset="-78"/>
                          <a:ea typeface="+mn-ea"/>
                          <a:cs typeface="Dubai Light" panose="020B0303030403030204" pitchFamily="34" charset="-78"/>
                        </a:rPr>
                        <a:t>رد الشيخ الرواية الثالثة القاضية بأن على الأمة ثلاثة أشهر، بناء على الأصل وهو: عدم جواز إحداث قول ثالث بعد الإجماع على قولين.</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8544857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3419872" y="692696"/>
            <a:ext cx="5371437" cy="728902"/>
          </a:xfrm>
          <a:prstGeom prst="rect">
            <a:avLst/>
          </a:prstGeom>
          <a:solidFill>
            <a:srgbClr val="E2EDF2"/>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الثاني: حكم الجماعة المشتركة في قتل واحد.</a:t>
            </a:r>
            <a:endParaRPr lang="en-US" sz="2800" dirty="0">
              <a:solidFill>
                <a:srgbClr val="616989"/>
              </a:solidFill>
              <a:effectLst/>
              <a:latin typeface="+mj-lt"/>
              <a:ea typeface="+mj-ea"/>
              <a:cs typeface="+mj-cs"/>
            </a:endParaRPr>
          </a:p>
        </p:txBody>
      </p:sp>
      <p:sp>
        <p:nvSpPr>
          <p:cNvPr id="9" name="عنصر نائب للتذييل 4">
            <a:extLst>
              <a:ext uri="{FF2B5EF4-FFF2-40B4-BE49-F238E27FC236}">
                <a16:creationId xmlns="" xmlns:a16="http://schemas.microsoft.com/office/drawing/2014/main" id="{59D99A55-CA7A-4D08-8958-DEC20A232187}"/>
              </a:ext>
            </a:extLst>
          </p:cNvPr>
          <p:cNvSpPr txBox="1">
            <a:spLocks/>
          </p:cNvSpPr>
          <p:nvPr/>
        </p:nvSpPr>
        <p:spPr>
          <a:xfrm>
            <a:off x="2491234" y="6272643"/>
            <a:ext cx="3937139" cy="365125"/>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الثالثة: (الإجماع على قولين مانع من إحداث قول ثالث)</a:t>
            </a: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4069894621"/>
              </p:ext>
            </p:extLst>
          </p:nvPr>
        </p:nvGraphicFramePr>
        <p:xfrm>
          <a:off x="251520" y="1628800"/>
          <a:ext cx="8640959" cy="4937760"/>
        </p:xfrm>
        <a:graphic>
          <a:graphicData uri="http://schemas.openxmlformats.org/drawingml/2006/table">
            <a:tbl>
              <a:tblPr firstRow="1" bandRow="1">
                <a:tableStyleId>{3B4B98B0-60AC-42C2-AFA5-B58CD77FA1E5}</a:tableStyleId>
              </a:tblPr>
              <a:tblGrid>
                <a:gridCol w="7488832">
                  <a:extLst>
                    <a:ext uri="{9D8B030D-6E8A-4147-A177-3AD203B41FA5}">
                      <a16:colId xmlns="" xmlns:a16="http://schemas.microsoft.com/office/drawing/2014/main" val="695988931"/>
                    </a:ext>
                  </a:extLst>
                </a:gridCol>
                <a:gridCol w="1152127">
                  <a:extLst>
                    <a:ext uri="{9D8B030D-6E8A-4147-A177-3AD203B41FA5}">
                      <a16:colId xmlns="" xmlns:a16="http://schemas.microsoft.com/office/drawing/2014/main" val="1574149790"/>
                    </a:ext>
                  </a:extLst>
                </a:gridCol>
              </a:tblGrid>
              <a:tr h="2820054">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kern="1200" dirty="0">
                          <a:solidFill>
                            <a:srgbClr val="000000"/>
                          </a:solidFill>
                          <a:effectLst/>
                          <a:latin typeface="Dubai Light" panose="020B0303030403030204" pitchFamily="34" charset="-78"/>
                          <a:ea typeface="+mn-ea"/>
                          <a:cs typeface="Dubai Light" panose="020B0303030403030204" pitchFamily="34" charset="-78"/>
                        </a:rPr>
                        <a:t>قال الماوردي: </a:t>
                      </a:r>
                      <a:r>
                        <a:rPr lang="ar-SA" sz="2400" b="1" kern="1200" dirty="0">
                          <a:solidFill>
                            <a:srgbClr val="000000"/>
                          </a:solidFill>
                          <a:latin typeface="Dubai Light" panose="020B0303030403030204" pitchFamily="34" charset="-78"/>
                          <a:ea typeface="+mn-ea"/>
                          <a:cs typeface="Dubai Light" panose="020B0303030403030204" pitchFamily="34" charset="-78"/>
                        </a:rPr>
                        <a:t>«</a:t>
                      </a:r>
                      <a:r>
                        <a:rPr lang="ar-SA" sz="2400" b="1" kern="1200" dirty="0">
                          <a:solidFill>
                            <a:schemeClr val="tx1"/>
                          </a:solidFill>
                          <a:latin typeface="Dubai Light" panose="020B0303030403030204" pitchFamily="34" charset="-78"/>
                          <a:ea typeface="+mn-ea"/>
                          <a:cs typeface="Dubai Light" panose="020B0303030403030204" pitchFamily="34" charset="-78"/>
                        </a:rPr>
                        <a:t>إذا اشترك الجماعة في قتل واحد قتلوا به جميعًا إذا كانوا له أكفاء، </a:t>
                      </a:r>
                      <a:r>
                        <a:rPr lang="ar-SA" sz="2400" b="1" kern="1200" dirty="0">
                          <a:solidFill>
                            <a:srgbClr val="000000"/>
                          </a:solidFill>
                          <a:latin typeface="Dubai Light" panose="020B0303030403030204" pitchFamily="34" charset="-78"/>
                          <a:ea typeface="+mn-ea"/>
                          <a:cs typeface="Dubai Light" panose="020B0303030403030204" pitchFamily="34" charset="-78"/>
                        </a:rPr>
                        <a:t>وبه قال من الصحابة: عمر، وعلي، وابن عباس، والمغيرة بن شعبة... </a:t>
                      </a:r>
                      <a:r>
                        <a:rPr lang="ar-SA" sz="2400" b="1" kern="1200" dirty="0">
                          <a:solidFill>
                            <a:schemeClr val="bg2">
                              <a:lumMod val="50000"/>
                            </a:schemeClr>
                          </a:solidFill>
                          <a:latin typeface="Dubai Light" panose="020B0303030403030204" pitchFamily="34" charset="-78"/>
                          <a:ea typeface="+mn-ea"/>
                          <a:cs typeface="Dubai Light" panose="020B0303030403030204" pitchFamily="34" charset="-78"/>
                        </a:rPr>
                        <a:t>وقالت طائفة: للولي أن يقتل به من الجماعة واحدًا يرجع فيه إلى خياره، </a:t>
                      </a:r>
                      <a:r>
                        <a:rPr lang="ar-SA" sz="2400" b="1" kern="1200" dirty="0">
                          <a:solidFill>
                            <a:schemeClr val="tx1"/>
                          </a:solidFill>
                          <a:latin typeface="Dubai Light" panose="020B0303030403030204" pitchFamily="34" charset="-78"/>
                          <a:ea typeface="+mn-ea"/>
                          <a:cs typeface="Dubai Light" panose="020B0303030403030204" pitchFamily="34" charset="-78"/>
                        </a:rPr>
                        <a:t>ويأخذ من الباقين قسطهم من الدية، </a:t>
                      </a:r>
                      <a:r>
                        <a:rPr lang="ar-SA" sz="2400" b="1" kern="1200" dirty="0">
                          <a:solidFill>
                            <a:srgbClr val="000000"/>
                          </a:solidFill>
                          <a:latin typeface="Dubai Light" panose="020B0303030403030204" pitchFamily="34" charset="-78"/>
                          <a:ea typeface="+mn-ea"/>
                          <a:cs typeface="Dubai Light" panose="020B0303030403030204" pitchFamily="34" charset="-78"/>
                        </a:rPr>
                        <a:t>وهو في الصحابة: قول معاذ بن جبل، وابن الزبير... </a:t>
                      </a:r>
                      <a:r>
                        <a:rPr lang="ar-SA" sz="2400" b="1" kern="1200" dirty="0">
                          <a:solidFill>
                            <a:srgbClr val="C00000"/>
                          </a:solidFill>
                          <a:latin typeface="Dubai Light" panose="020B0303030403030204" pitchFamily="34" charset="-78"/>
                          <a:ea typeface="+mn-ea"/>
                          <a:cs typeface="Dubai Light" panose="020B0303030403030204" pitchFamily="34" charset="-78"/>
                        </a:rPr>
                        <a:t>وقال آخرون: لا قود على واحد من الجماعة بحال، وتؤخذ منهم الدية بالسوية، </a:t>
                      </a:r>
                      <a:r>
                        <a:rPr lang="ar-SA" sz="2400" b="1" kern="1200" dirty="0">
                          <a:solidFill>
                            <a:srgbClr val="000000"/>
                          </a:solidFill>
                          <a:latin typeface="Dubai Light" panose="020B0303030403030204" pitchFamily="34" charset="-78"/>
                          <a:ea typeface="+mn-ea"/>
                          <a:cs typeface="Dubai Light" panose="020B0303030403030204" pitchFamily="34" charset="-78"/>
                        </a:rPr>
                        <a:t>وبه قال: ربيعة بن أبي عبد الرحمن، وداود بن علي وأهل الظاهر، استدلالاً بقوله تعالى: </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r>
                        <a:rPr lang="ar-SA" sz="2400" b="1" kern="1200" dirty="0">
                          <a:solidFill>
                            <a:srgbClr val="000000"/>
                          </a:solidFill>
                          <a:latin typeface="Dubai Light" panose="020B0303030403030204" pitchFamily="34" charset="-78"/>
                          <a:ea typeface="+mn-ea"/>
                          <a:cs typeface="Dubai Light" panose="020B0303030403030204" pitchFamily="34" charset="-78"/>
                        </a:rPr>
                        <a:t>وَكَتَبْنَا عَلَيْهِمْ فِيهَا أَنَّ النَّفْسَ بِالنَّفْسِ</a:t>
                      </a:r>
                      <a:r>
                        <a:rPr lang="ar-SA" sz="2400" b="1" kern="1200" dirty="0">
                          <a:solidFill>
                            <a:srgbClr val="000000"/>
                          </a:solidFill>
                          <a:effectLst/>
                          <a:latin typeface="Dubai Light" panose="020B0303030403030204" pitchFamily="34" charset="-78"/>
                          <a:ea typeface="+mn-ea"/>
                          <a:cs typeface="Dubai Light" panose="020B0303030403030204" pitchFamily="34" charset="-78"/>
                        </a:rPr>
                        <a:t>﴾... </a:t>
                      </a:r>
                      <a:r>
                        <a:rPr lang="ar-SA" sz="2400" b="1" u="sng" kern="1200" dirty="0">
                          <a:solidFill>
                            <a:srgbClr val="000000"/>
                          </a:solidFill>
                          <a:effectLst/>
                          <a:latin typeface="Dubai Light" panose="020B0303030403030204" pitchFamily="34" charset="-78"/>
                          <a:ea typeface="+mn-ea"/>
                          <a:cs typeface="Dubai Light" panose="020B0303030403030204" pitchFamily="34" charset="-78"/>
                        </a:rPr>
                        <a:t>وصار ربيعة وداود خارجين من قول الفريقين بإحداث قول ثالث خالف فيه الفريقين، فصارا مخالفين للإجماع، لأن من أحدث قولاً ثالثًا بعد قولين أحدث قولاً ثانيًا بعد أول</a:t>
                      </a:r>
                      <a:r>
                        <a:rPr lang="ar-SA" sz="2400" b="1" kern="1200" dirty="0">
                          <a:solidFill>
                            <a:srgbClr val="000000"/>
                          </a:solidFill>
                          <a:latin typeface="Dubai Light" panose="020B0303030403030204" pitchFamily="34" charset="-78"/>
                          <a:ea typeface="+mn-ea"/>
                          <a:cs typeface="Dubai Light" panose="020B0303030403030204" pitchFamily="34" charset="-78"/>
                        </a:rPr>
                        <a:t>»</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883047">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kern="1200" dirty="0">
                          <a:solidFill>
                            <a:srgbClr val="000000"/>
                          </a:solidFill>
                          <a:effectLst/>
                          <a:latin typeface="Dubai Light" panose="020B0303030403030204" pitchFamily="34" charset="-78"/>
                          <a:ea typeface="+mn-ea"/>
                          <a:cs typeface="Dubai Light" panose="020B0303030403030204" pitchFamily="34" charset="-78"/>
                        </a:rPr>
                        <a:t>رد الإمام قول ربيعة وداود بعدم القود مطلقًا لمخالفته القولين قبله وفيهما القود، بناء على الأصل وهو: عدم جواز إحداث قول ثالث بعد الإجماع المنعقد على قولين.</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25240005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93EFC2DC-CB21-43EB-99F2-EA7ECCEFEC72}"/>
              </a:ext>
            </a:extLst>
          </p:cNvPr>
          <p:cNvSpPr>
            <a:spLocks noGrp="1"/>
          </p:cNvSpPr>
          <p:nvPr>
            <p:ph type="title"/>
          </p:nvPr>
        </p:nvSpPr>
        <p:spPr>
          <a:xfrm>
            <a:off x="323528" y="980728"/>
            <a:ext cx="8136904" cy="648072"/>
          </a:xfrm>
          <a:solidFill>
            <a:srgbClr val="E2EDF2"/>
          </a:solidFill>
        </p:spPr>
        <p:txBody>
          <a:bodyPr>
            <a:normAutofit/>
          </a:bodyPr>
          <a:lstStyle/>
          <a:p>
            <a:pPr algn="r" rtl="1"/>
            <a:r>
              <a:rPr lang="ar-SA" sz="3600" dirty="0">
                <a:latin typeface="Dubai" panose="020B0503030403030204" pitchFamily="34" charset="-78"/>
                <a:cs typeface="Dubai" panose="020B0503030403030204" pitchFamily="34" charset="-78"/>
              </a:rPr>
              <a:t>الموضوع الرابع: التخريج على الأصول المتعلقة بالقياس</a:t>
            </a:r>
            <a:endParaRPr lang="en-US" sz="3600" dirty="0">
              <a:latin typeface="Dubai" panose="020B0503030403030204" pitchFamily="34" charset="-78"/>
              <a:cs typeface="Dubai" panose="020B0503030403030204" pitchFamily="34" charset="-78"/>
            </a:endParaRPr>
          </a:p>
        </p:txBody>
      </p:sp>
      <p:graphicFrame>
        <p:nvGraphicFramePr>
          <p:cNvPr id="6" name="عنصر نائب للمحتوى 5">
            <a:extLst>
              <a:ext uri="{FF2B5EF4-FFF2-40B4-BE49-F238E27FC236}">
                <a16:creationId xmlns="" xmlns:a16="http://schemas.microsoft.com/office/drawing/2014/main" id="{6EDD7F76-B863-4CBA-8F73-445F0EC92119}"/>
              </a:ext>
            </a:extLst>
          </p:cNvPr>
          <p:cNvGraphicFramePr>
            <a:graphicFrameLocks noGrp="1"/>
          </p:cNvGraphicFramePr>
          <p:nvPr>
            <p:ph idx="1"/>
            <p:extLst>
              <p:ext uri="{D42A27DB-BD31-4B8C-83A1-F6EECF244321}">
                <p14:modId xmlns:p14="http://schemas.microsoft.com/office/powerpoint/2010/main" val="3928562220"/>
              </p:ext>
            </p:extLst>
          </p:nvPr>
        </p:nvGraphicFramePr>
        <p:xfrm>
          <a:off x="251520" y="1929606"/>
          <a:ext cx="8640960" cy="4538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674805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412776"/>
            <a:ext cx="8496944" cy="4401205"/>
          </a:xfrm>
          <a:prstGeom prst="rect">
            <a:avLst/>
          </a:prstGeom>
        </p:spPr>
        <p:txBody>
          <a:bodyPr wrap="square">
            <a:spAutoFit/>
          </a:bodyPr>
          <a:lstStyle/>
          <a:p>
            <a:r>
              <a:rPr lang="ar-IQ" sz="2800" dirty="0" smtClean="0"/>
              <a:t>. قال القرافي : فإن الشريعة المعظمة المحمدية - زاد الله تعالى منارها شرفاً وعلواً – اشتملت على أصول وفروع، وأصولها قسمان:</a:t>
            </a:r>
          </a:p>
          <a:p>
            <a:r>
              <a:rPr lang="ar-IQ" sz="2800" b="1" dirty="0" smtClean="0"/>
              <a:t> أحدهما : </a:t>
            </a:r>
            <a:r>
              <a:rPr lang="ar-IQ" sz="2800" dirty="0" smtClean="0"/>
              <a:t>المسمى بأصول الفقه، </a:t>
            </a:r>
            <a:r>
              <a:rPr lang="ar-IQ" sz="2800" dirty="0" smtClean="0">
                <a:solidFill>
                  <a:schemeClr val="bg2">
                    <a:lumMod val="25000"/>
                  </a:schemeClr>
                </a:solidFill>
              </a:rPr>
              <a:t>وهو في غالب أمره ليس فيه إلا قواعد الأحكام الناشئة عن الألفاظ العربية خاصة، </a:t>
            </a:r>
            <a:r>
              <a:rPr lang="ar-IQ" sz="2800" dirty="0" smtClean="0"/>
              <a:t>وما يعرض لتلك الألفاظ من النسخ، والترجيح . نحو: الأمر للوجوب، والنهي للتحريم، والصيغة الخاصة للعموم، ونحو ذلك، وما خرج عن هذا النمط إلا كونُ القياس حجةً، وخبر الواحد، وصفات المجتهدين . </a:t>
            </a:r>
          </a:p>
          <a:p>
            <a:r>
              <a:rPr lang="ar-IQ" sz="2800" b="1" dirty="0" smtClean="0"/>
              <a:t>والقسم الثاني: </a:t>
            </a:r>
            <a:r>
              <a:rPr lang="ar-IQ" sz="2800" dirty="0" smtClean="0"/>
              <a:t>قواعد كلية فقهية جليلة، كثيرة العدد، عظيمة المدد .ولكن هذه القواعد الاصولية اللغوية طورها الاصوليون وصلقوها وزادوا فيها قيودا  وعمقوا النظر فيها، حتى صارت قواعد تامة مستقلة</a:t>
            </a:r>
            <a:endParaRPr lang="en-US" sz="2800" dirty="0"/>
          </a:p>
        </p:txBody>
      </p:sp>
      <p:sp>
        <p:nvSpPr>
          <p:cNvPr id="4" name="Rectangle 3"/>
          <p:cNvSpPr/>
          <p:nvPr/>
        </p:nvSpPr>
        <p:spPr>
          <a:xfrm>
            <a:off x="392584" y="6334780"/>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شكل حر: شكل 9">
            <a:extLst>
              <a:ext uri="{FF2B5EF4-FFF2-40B4-BE49-F238E27FC236}">
                <a16:creationId xmlns="" xmlns:a16="http://schemas.microsoft.com/office/drawing/2014/main" id="{BAC83321-093F-4625-B8FF-D61B3AD89E72}"/>
              </a:ext>
            </a:extLst>
          </p:cNvPr>
          <p:cNvSpPr/>
          <p:nvPr/>
        </p:nvSpPr>
        <p:spPr>
          <a:xfrm>
            <a:off x="683568" y="2852936"/>
            <a:ext cx="3874437" cy="874269"/>
          </a:xfrm>
          <a:custGeom>
            <a:avLst/>
            <a:gdLst>
              <a:gd name="connsiteX0" fmla="*/ 0 w 3203971"/>
              <a:gd name="connsiteY0" fmla="*/ 0 h 1281588"/>
              <a:gd name="connsiteX1" fmla="*/ 3203971 w 3203971"/>
              <a:gd name="connsiteY1" fmla="*/ 0 h 1281588"/>
              <a:gd name="connsiteX2" fmla="*/ 3203971 w 3203971"/>
              <a:gd name="connsiteY2" fmla="*/ 1281588 h 1281588"/>
              <a:gd name="connsiteX3" fmla="*/ 0 w 3203971"/>
              <a:gd name="connsiteY3" fmla="*/ 1281588 h 1281588"/>
              <a:gd name="connsiteX4" fmla="*/ 0 w 3203971"/>
              <a:gd name="connsiteY4" fmla="*/ 0 h 12815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281588">
                <a:moveTo>
                  <a:pt x="0" y="0"/>
                </a:moveTo>
                <a:lnTo>
                  <a:pt x="3203971" y="0"/>
                </a:lnTo>
                <a:lnTo>
                  <a:pt x="3203971" y="1281588"/>
                </a:lnTo>
                <a:lnTo>
                  <a:pt x="0" y="1281588"/>
                </a:lnTo>
                <a:lnTo>
                  <a:pt x="0" y="0"/>
                </a:lnTo>
                <a:close/>
              </a:path>
            </a:pathLst>
          </a:custGeom>
          <a:solidFill>
            <a:srgbClr val="B1D349">
              <a:alpha val="30196"/>
            </a:srgbClr>
          </a:solidFill>
          <a:ln w="6350" cap="flat" cmpd="sng" algn="ctr">
            <a:solidFill>
              <a:srgbClr val="9EB822">
                <a:hueOff val="0"/>
                <a:satOff val="0"/>
                <a:lumOff val="0"/>
                <a:alphaOff val="0"/>
              </a:srgbClr>
            </a:solidFill>
            <a:prstDash val="solid"/>
            <a:miter lim="800000"/>
          </a:ln>
          <a:effectLst/>
        </p:spPr>
        <p:style>
          <a:lnRef idx="1">
            <a:scrgbClr r="0" g="0" b="0"/>
          </a:lnRef>
          <a:fillRef idx="2">
            <a:scrgbClr r="0" g="0" b="0"/>
          </a:fillRef>
          <a:effectRef idx="1">
            <a:scrgbClr r="0" g="0" b="0"/>
          </a:effectRef>
          <a:fontRef idx="minor">
            <a:schemeClr val="dk1"/>
          </a:fontRef>
        </p:style>
        <p:txBody>
          <a:bodyPr spcFirstLastPara="0" vert="horz" wrap="square" lIns="91440" tIns="45720" rIns="91440" bIns="45720" numCol="1" spcCol="1270" rtlCol="0" anchor="ctr" anchorCtr="0">
            <a:noAutofit/>
          </a:bodyPr>
          <a:lstStyle/>
          <a:p>
            <a:pPr marL="0" lvl="0" indent="0" algn="ctr" defTabSz="1422400">
              <a:lnSpc>
                <a:spcPct val="90000"/>
              </a:lnSpc>
              <a:spcBef>
                <a:spcPct val="0"/>
              </a:spcBef>
              <a:spcAft>
                <a:spcPct val="35000"/>
              </a:spcAft>
              <a:buNone/>
            </a:pPr>
            <a:r>
              <a:rPr lang="ar-SA" sz="3200" dirty="0">
                <a:solidFill>
                  <a:srgbClr val="616989"/>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من شروط العمل به</a:t>
            </a:r>
            <a:endParaRPr lang="en-US" sz="3200" b="0" kern="1200" dirty="0">
              <a:solidFill>
                <a:srgbClr val="616989"/>
              </a:solidFill>
              <a:effectLst>
                <a:outerShdw blurRad="12700" dist="12700" dir="2700000" algn="tl">
                  <a:srgbClr val="000000">
                    <a:alpha val="43137"/>
                  </a:srgbClr>
                </a:outerShdw>
              </a:effectLst>
              <a:latin typeface="Dubai" panose="020B0503030403030204" pitchFamily="34" charset="-78"/>
              <a:ea typeface="+mn-ea"/>
              <a:cs typeface="Dubai" panose="020B0503030403030204" pitchFamily="34" charset="-78"/>
            </a:endParaRPr>
          </a:p>
        </p:txBody>
      </p:sp>
      <p:sp>
        <p:nvSpPr>
          <p:cNvPr id="14" name="شكل حر: شكل 13">
            <a:extLst>
              <a:ext uri="{FF2B5EF4-FFF2-40B4-BE49-F238E27FC236}">
                <a16:creationId xmlns="" xmlns:a16="http://schemas.microsoft.com/office/drawing/2014/main" id="{8E3748FB-C133-4AF3-BB82-F94E181A57A0}"/>
              </a:ext>
            </a:extLst>
          </p:cNvPr>
          <p:cNvSpPr/>
          <p:nvPr/>
        </p:nvSpPr>
        <p:spPr>
          <a:xfrm>
            <a:off x="683568" y="3717032"/>
            <a:ext cx="3874435" cy="2665757"/>
          </a:xfrm>
          <a:custGeom>
            <a:avLst/>
            <a:gdLst>
              <a:gd name="connsiteX0" fmla="*/ 0 w 3203971"/>
              <a:gd name="connsiteY0" fmla="*/ 0 h 2854800"/>
              <a:gd name="connsiteX1" fmla="*/ 3203971 w 3203971"/>
              <a:gd name="connsiteY1" fmla="*/ 0 h 2854800"/>
              <a:gd name="connsiteX2" fmla="*/ 3203971 w 3203971"/>
              <a:gd name="connsiteY2" fmla="*/ 2854800 h 2854800"/>
              <a:gd name="connsiteX3" fmla="*/ 0 w 3203971"/>
              <a:gd name="connsiteY3" fmla="*/ 2854800 h 2854800"/>
              <a:gd name="connsiteX4" fmla="*/ 0 w 3203971"/>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2854800">
                <a:moveTo>
                  <a:pt x="0" y="0"/>
                </a:moveTo>
                <a:lnTo>
                  <a:pt x="3203971" y="0"/>
                </a:lnTo>
                <a:lnTo>
                  <a:pt x="3203971" y="2854800"/>
                </a:lnTo>
                <a:lnTo>
                  <a:pt x="0" y="2854800"/>
                </a:lnTo>
                <a:lnTo>
                  <a:pt x="0" y="0"/>
                </a:lnTo>
                <a:close/>
              </a:path>
            </a:pathLst>
          </a:custGeom>
          <a:solidFill>
            <a:schemeClr val="bg1">
              <a:lumMod val="95000"/>
              <a:alpha val="90000"/>
            </a:schemeClr>
          </a:solidFill>
          <a:ln w="6350" cap="flat" cmpd="sng" algn="ctr">
            <a:solidFill>
              <a:srgbClr val="9EB822">
                <a:alpha val="90000"/>
                <a:tint val="40000"/>
                <a:hueOff val="0"/>
                <a:satOff val="0"/>
                <a:lumOff val="0"/>
                <a:alphaOff val="0"/>
              </a:srgbClr>
            </a:solidFill>
            <a:prstDash val="solid"/>
            <a:miter lim="800000"/>
          </a:ln>
          <a:effectLst/>
        </p:spPr>
        <p:style>
          <a:lnRef idx="1">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170688" tIns="170688" rIns="227584" bIns="256032" numCol="1" spcCol="1270" anchor="t" anchorCtr="0">
            <a:noAutofit/>
          </a:bodyPr>
          <a:lstStyle/>
          <a:p>
            <a:pPr marL="0" lvl="1" indent="0" defTabSz="1422400" rtl="1">
              <a:lnSpc>
                <a:spcPct val="150000"/>
              </a:lnSpc>
              <a:spcBef>
                <a:spcPct val="0"/>
              </a:spcBef>
              <a:spcAft>
                <a:spcPct val="15000"/>
              </a:spcAft>
            </a:pPr>
            <a:r>
              <a:rPr lang="ar-SA" sz="2400" b="1" kern="1200" dirty="0">
                <a:solidFill>
                  <a:schemeClr val="accent1"/>
                </a:solidFill>
                <a:latin typeface="Dubai Light" panose="020B0303030403030204" pitchFamily="34" charset="-78"/>
                <a:cs typeface="Dubai Light" panose="020B0303030403030204" pitchFamily="34" charset="-78"/>
              </a:rPr>
              <a:t>ألا يخالف نصّا</a:t>
            </a:r>
            <a:r>
              <a:rPr lang="ar-SA" sz="2400" b="1" dirty="0">
                <a:solidFill>
                  <a:schemeClr val="accent1"/>
                </a:solidFill>
                <a:latin typeface="Dubai Light" panose="020B0303030403030204" pitchFamily="34" charset="-78"/>
                <a:cs typeface="Dubai Light" panose="020B0303030403030204" pitchFamily="34" charset="-78"/>
              </a:rPr>
              <a:t>؛</a:t>
            </a:r>
            <a:r>
              <a:rPr lang="ar-SA" sz="2400" b="1" kern="1200" dirty="0">
                <a:solidFill>
                  <a:schemeClr val="accent1"/>
                </a:solidFill>
                <a:latin typeface="Dubai Light" panose="020B0303030403030204" pitchFamily="34" charset="-78"/>
                <a:cs typeface="Dubai Light" panose="020B0303030403030204" pitchFamily="34" charset="-78"/>
              </a:rPr>
              <a:t> </a:t>
            </a:r>
            <a:r>
              <a:rPr lang="ar-SA" sz="2400" b="1" kern="1200" dirty="0">
                <a:solidFill>
                  <a:schemeClr val="bg2">
                    <a:lumMod val="10000"/>
                  </a:schemeClr>
                </a:solidFill>
                <a:latin typeface="Dubai Light" panose="020B0303030403030204" pitchFamily="34" charset="-78"/>
                <a:cs typeface="Dubai Light" panose="020B0303030403030204" pitchFamily="34" charset="-78"/>
              </a:rPr>
              <a:t>لأن وجود النَّص يُسقط القياس، فلا</a:t>
            </a:r>
            <a:r>
              <a:rPr lang="ar-SA" sz="2400" b="1" dirty="0">
                <a:solidFill>
                  <a:schemeClr val="bg2">
                    <a:lumMod val="10000"/>
                  </a:schemeClr>
                </a:solidFill>
                <a:latin typeface="Dubai Light" panose="020B0303030403030204" pitchFamily="34" charset="-78"/>
                <a:cs typeface="Dubai Light" panose="020B0303030403030204" pitchFamily="34" charset="-78"/>
              </a:rPr>
              <a:t>بد من البحث عن النص قبل استعمال القياس، </a:t>
            </a:r>
            <a:r>
              <a:rPr lang="ar-SA" sz="2400" b="1" u="sng" dirty="0">
                <a:solidFill>
                  <a:schemeClr val="bg2">
                    <a:lumMod val="10000"/>
                  </a:schemeClr>
                </a:solidFill>
                <a:latin typeface="Dubai Light" panose="020B0303030403030204" pitchFamily="34" charset="-78"/>
                <a:cs typeface="Dubai Light" panose="020B0303030403030204" pitchFamily="34" charset="-78"/>
              </a:rPr>
              <a:t>حتى لا يُصار إليه إلا عند عدم النص.</a:t>
            </a:r>
          </a:p>
        </p:txBody>
      </p:sp>
      <p:sp>
        <p:nvSpPr>
          <p:cNvPr id="15" name="شكل حر: شكل 14">
            <a:extLst>
              <a:ext uri="{FF2B5EF4-FFF2-40B4-BE49-F238E27FC236}">
                <a16:creationId xmlns="" xmlns:a16="http://schemas.microsoft.com/office/drawing/2014/main" id="{B9EA017F-E476-400A-AAE7-928914BD0704}"/>
              </a:ext>
            </a:extLst>
          </p:cNvPr>
          <p:cNvSpPr/>
          <p:nvPr/>
        </p:nvSpPr>
        <p:spPr>
          <a:xfrm>
            <a:off x="4788024" y="2780928"/>
            <a:ext cx="3845838" cy="874269"/>
          </a:xfrm>
          <a:custGeom>
            <a:avLst/>
            <a:gdLst>
              <a:gd name="connsiteX0" fmla="*/ 0 w 3203971"/>
              <a:gd name="connsiteY0" fmla="*/ 0 h 1281588"/>
              <a:gd name="connsiteX1" fmla="*/ 3203971 w 3203971"/>
              <a:gd name="connsiteY1" fmla="*/ 0 h 1281588"/>
              <a:gd name="connsiteX2" fmla="*/ 3203971 w 3203971"/>
              <a:gd name="connsiteY2" fmla="*/ 1281588 h 1281588"/>
              <a:gd name="connsiteX3" fmla="*/ 0 w 3203971"/>
              <a:gd name="connsiteY3" fmla="*/ 1281588 h 1281588"/>
              <a:gd name="connsiteX4" fmla="*/ 0 w 3203971"/>
              <a:gd name="connsiteY4" fmla="*/ 0 h 12815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281588">
                <a:moveTo>
                  <a:pt x="0" y="0"/>
                </a:moveTo>
                <a:lnTo>
                  <a:pt x="3203971" y="0"/>
                </a:lnTo>
                <a:lnTo>
                  <a:pt x="3203971" y="1281588"/>
                </a:lnTo>
                <a:lnTo>
                  <a:pt x="0" y="1281588"/>
                </a:lnTo>
                <a:lnTo>
                  <a:pt x="0" y="0"/>
                </a:lnTo>
                <a:close/>
              </a:path>
            </a:pathLst>
          </a:custGeom>
          <a:solidFill>
            <a:srgbClr val="B1D349">
              <a:alpha val="30196"/>
            </a:srgbClr>
          </a:solidFill>
        </p:spPr>
        <p:style>
          <a:lnRef idx="1">
            <a:schemeClr val="accen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91440" tIns="45720" rIns="91440" bIns="45720" numCol="1" spcCol="1270" rtlCol="0" anchor="ctr" anchorCtr="0">
            <a:noAutofit/>
          </a:bodyPr>
          <a:lstStyle/>
          <a:p>
            <a:pPr marL="0" lvl="0" indent="0" algn="ctr" defTabSz="914400" rtl="1" eaLnBrk="1" latinLnBrk="0" hangingPunct="1">
              <a:lnSpc>
                <a:spcPct val="90000"/>
              </a:lnSpc>
              <a:spcBef>
                <a:spcPct val="0"/>
              </a:spcBef>
              <a:spcAft>
                <a:spcPct val="35000"/>
              </a:spcAft>
              <a:buNone/>
            </a:pPr>
            <a:r>
              <a:rPr lang="ar-SA" sz="3200" dirty="0">
                <a:solidFill>
                  <a:srgbClr val="616989"/>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حجية القياس</a:t>
            </a:r>
            <a:endParaRPr lang="en-US" sz="3200" b="0" kern="1200" dirty="0">
              <a:solidFill>
                <a:srgbClr val="616989"/>
              </a:solidFill>
              <a:effectLst>
                <a:outerShdw blurRad="12700" dist="12700" dir="2700000" algn="tl">
                  <a:srgbClr val="000000">
                    <a:alpha val="43137"/>
                  </a:srgbClr>
                </a:outerShdw>
              </a:effectLst>
              <a:latin typeface="Dubai" panose="020B0503030403030204" pitchFamily="34" charset="-78"/>
              <a:ea typeface="+mn-ea"/>
              <a:cs typeface="Dubai" panose="020B0503030403030204" pitchFamily="34" charset="-78"/>
            </a:endParaRPr>
          </a:p>
        </p:txBody>
      </p:sp>
      <p:sp>
        <p:nvSpPr>
          <p:cNvPr id="17" name="شكل حر: شكل 16">
            <a:extLst>
              <a:ext uri="{FF2B5EF4-FFF2-40B4-BE49-F238E27FC236}">
                <a16:creationId xmlns="" xmlns:a16="http://schemas.microsoft.com/office/drawing/2014/main" id="{313683BB-A8F4-4E39-8718-90894D81C6D1}"/>
              </a:ext>
            </a:extLst>
          </p:cNvPr>
          <p:cNvSpPr/>
          <p:nvPr/>
        </p:nvSpPr>
        <p:spPr>
          <a:xfrm>
            <a:off x="4788024" y="3717032"/>
            <a:ext cx="3845838" cy="2665758"/>
          </a:xfrm>
          <a:custGeom>
            <a:avLst/>
            <a:gdLst>
              <a:gd name="connsiteX0" fmla="*/ 0 w 3203971"/>
              <a:gd name="connsiteY0" fmla="*/ 0 h 2854800"/>
              <a:gd name="connsiteX1" fmla="*/ 3203971 w 3203971"/>
              <a:gd name="connsiteY1" fmla="*/ 0 h 2854800"/>
              <a:gd name="connsiteX2" fmla="*/ 3203971 w 3203971"/>
              <a:gd name="connsiteY2" fmla="*/ 2854800 h 2854800"/>
              <a:gd name="connsiteX3" fmla="*/ 0 w 3203971"/>
              <a:gd name="connsiteY3" fmla="*/ 2854800 h 2854800"/>
              <a:gd name="connsiteX4" fmla="*/ 0 w 3203971"/>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2854800">
                <a:moveTo>
                  <a:pt x="0" y="0"/>
                </a:moveTo>
                <a:lnTo>
                  <a:pt x="3203971" y="0"/>
                </a:lnTo>
                <a:lnTo>
                  <a:pt x="3203971" y="2854800"/>
                </a:lnTo>
                <a:lnTo>
                  <a:pt x="0" y="2854800"/>
                </a:lnTo>
                <a:lnTo>
                  <a:pt x="0" y="0"/>
                </a:lnTo>
                <a:close/>
              </a:path>
            </a:pathLst>
          </a:custGeom>
          <a:solidFill>
            <a:schemeClr val="bg1">
              <a:lumMod val="95000"/>
              <a:alpha val="90000"/>
            </a:schemeClr>
          </a:solidFill>
        </p:spPr>
        <p:style>
          <a:lnRef idx="1">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lvl="1" indent="-457200" defTabSz="1244600">
              <a:lnSpc>
                <a:spcPct val="150000"/>
              </a:lnSpc>
              <a:spcBef>
                <a:spcPct val="0"/>
              </a:spcBef>
              <a:spcAft>
                <a:spcPct val="15000"/>
              </a:spcAft>
              <a:buFont typeface="Wingdings" panose="05000000000000000000" pitchFamily="2" charset="2"/>
              <a:buChar char="§"/>
            </a:pPr>
            <a:r>
              <a:rPr lang="ar-SA" sz="2400" b="1" dirty="0">
                <a:solidFill>
                  <a:schemeClr val="accent1"/>
                </a:solidFill>
                <a:latin typeface="Dubai Light" panose="020B0303030403030204" pitchFamily="34" charset="-78"/>
                <a:cs typeface="Dubai Light" panose="020B0303030403030204" pitchFamily="34" charset="-78"/>
              </a:rPr>
              <a:t>اتفق جماهير أهل العلم على: </a:t>
            </a:r>
            <a:r>
              <a:rPr lang="ar-SA" sz="2400" b="1" dirty="0">
                <a:solidFill>
                  <a:schemeClr val="bg2">
                    <a:lumMod val="10000"/>
                  </a:schemeClr>
                </a:solidFill>
                <a:latin typeface="Dubai Light" panose="020B0303030403030204" pitchFamily="34" charset="-78"/>
                <a:cs typeface="Dubai Light" panose="020B0303030403030204" pitchFamily="34" charset="-78"/>
              </a:rPr>
              <a:t>أن القياس حجة، وذكروه في الأدلة المتفق عليها.</a:t>
            </a:r>
          </a:p>
          <a:p>
            <a:pPr lvl="1" indent="-457200" defTabSz="1244600">
              <a:lnSpc>
                <a:spcPct val="150000"/>
              </a:lnSpc>
              <a:spcBef>
                <a:spcPct val="0"/>
              </a:spcBef>
              <a:spcAft>
                <a:spcPct val="15000"/>
              </a:spcAft>
              <a:buFont typeface="Wingdings" panose="05000000000000000000" pitchFamily="2" charset="2"/>
              <a:buChar char="§"/>
            </a:pPr>
            <a:r>
              <a:rPr lang="ar-SA" sz="2400" b="1" dirty="0">
                <a:solidFill>
                  <a:schemeClr val="accent1"/>
                </a:solidFill>
                <a:latin typeface="Dubai Light" panose="020B0303030403030204" pitchFamily="34" charset="-78"/>
                <a:cs typeface="Dubai Light" panose="020B0303030403030204" pitchFamily="34" charset="-78"/>
              </a:rPr>
              <a:t>خالف في حجيته</a:t>
            </a:r>
            <a:r>
              <a:rPr lang="ar-SA" sz="2400" b="1" dirty="0">
                <a:solidFill>
                  <a:schemeClr val="bg2">
                    <a:lumMod val="10000"/>
                  </a:schemeClr>
                </a:solidFill>
                <a:latin typeface="Dubai Light" panose="020B0303030403030204" pitchFamily="34" charset="-78"/>
                <a:cs typeface="Dubai Light" panose="020B0303030403030204" pitchFamily="34" charset="-78"/>
              </a:rPr>
              <a:t>: أهل الظاهر</a:t>
            </a:r>
            <a:r>
              <a:rPr lang="ar-SA" sz="2800" b="1" dirty="0">
                <a:solidFill>
                  <a:schemeClr val="bg2">
                    <a:lumMod val="10000"/>
                  </a:schemeClr>
                </a:solidFill>
                <a:latin typeface="Dubai Light" panose="020B0303030403030204" pitchFamily="34" charset="-78"/>
                <a:cs typeface="Dubai Light" panose="020B0303030403030204" pitchFamily="34" charset="-78"/>
              </a:rPr>
              <a:t>.</a:t>
            </a:r>
            <a:endParaRPr lang="en-US" sz="2800" b="1"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11" name="مربع نص 10">
            <a:extLst>
              <a:ext uri="{FF2B5EF4-FFF2-40B4-BE49-F238E27FC236}">
                <a16:creationId xmlns="" xmlns:a16="http://schemas.microsoft.com/office/drawing/2014/main" id="{B3F3C6AB-B646-4FF8-B2F1-9539EED00A85}"/>
              </a:ext>
            </a:extLst>
          </p:cNvPr>
          <p:cNvSpPr txBox="1"/>
          <p:nvPr/>
        </p:nvSpPr>
        <p:spPr>
          <a:xfrm>
            <a:off x="755576" y="1988840"/>
            <a:ext cx="7612869" cy="584775"/>
          </a:xfrm>
          <a:prstGeom prst="rect">
            <a:avLst/>
          </a:prstGeom>
          <a:noFill/>
        </p:spPr>
        <p:txBody>
          <a:bodyPr wrap="square">
            <a:spAutoFit/>
          </a:bodyPr>
          <a:lstStyle/>
          <a:p>
            <a:r>
              <a:rPr lang="ar-SA" sz="3200" dirty="0">
                <a:solidFill>
                  <a:schemeClr val="accent1"/>
                </a:solidFill>
                <a:latin typeface="Dubai" panose="020B0503030403030204" pitchFamily="34" charset="-78"/>
                <a:cs typeface="Dubai" panose="020B0503030403030204" pitchFamily="34" charset="-78"/>
              </a:rPr>
              <a:t>هذه القاعدة مأخوذة من كلام العلماء حول حجية القياس:</a:t>
            </a:r>
            <a:endParaRPr lang="en-US" sz="3200" dirty="0">
              <a:solidFill>
                <a:schemeClr val="accent1"/>
              </a:solidFill>
              <a:latin typeface="Dubai" panose="020B0503030403030204" pitchFamily="34" charset="-78"/>
              <a:cs typeface="Dubai" panose="020B0503030403030204" pitchFamily="34" charset="-78"/>
            </a:endParaRPr>
          </a:p>
        </p:txBody>
      </p:sp>
      <p:sp>
        <p:nvSpPr>
          <p:cNvPr id="12" name="Rectangle 11"/>
          <p:cNvSpPr/>
          <p:nvPr/>
        </p:nvSpPr>
        <p:spPr>
          <a:xfrm>
            <a:off x="827584" y="692697"/>
            <a:ext cx="7632848" cy="1200329"/>
          </a:xfrm>
          <a:prstGeom prst="rect">
            <a:avLst/>
          </a:prstGeom>
          <a:solidFill>
            <a:srgbClr val="E2EDF2"/>
          </a:solidFill>
        </p:spPr>
        <p:txBody>
          <a:bodyPr wrap="square">
            <a:spAutoFit/>
          </a:bodyPr>
          <a:lstStyle/>
          <a:p>
            <a:pPr algn="ctr"/>
            <a:r>
              <a:rPr lang="ar-SA" sz="3600" dirty="0" smtClean="0">
                <a:solidFill>
                  <a:srgbClr val="616989"/>
                </a:solidFill>
              </a:rPr>
              <a:t>القاعدة الأولى: تخريج بعض الفروع على قاعدة:</a:t>
            </a:r>
            <a:r>
              <a:rPr lang="ar-IQ" sz="3600" dirty="0" smtClean="0">
                <a:solidFill>
                  <a:srgbClr val="616989"/>
                </a:solidFill>
              </a:rPr>
              <a:t/>
            </a:r>
            <a:br>
              <a:rPr lang="ar-IQ" sz="3600" dirty="0" smtClean="0">
                <a:solidFill>
                  <a:srgbClr val="616989"/>
                </a:solidFill>
              </a:rPr>
            </a:br>
            <a:r>
              <a:rPr lang="ar-SA" sz="3600" dirty="0" smtClean="0">
                <a:solidFill>
                  <a:srgbClr val="616989"/>
                </a:solidFill>
              </a:rPr>
              <a:t>(لا عبرةَ بالقياس المخالف للنَّص)</a:t>
            </a:r>
            <a:endParaRPr lang="en-US" sz="3600" dirty="0"/>
          </a:p>
        </p:txBody>
      </p:sp>
    </p:spTree>
    <p:extLst>
      <p:ext uri="{BB962C8B-B14F-4D97-AF65-F5344CB8AC3E}">
        <p14:creationId xmlns:p14="http://schemas.microsoft.com/office/powerpoint/2010/main" val="15431591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17" grpId="0" animBg="1"/>
      <p:bldP spid="11"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3491880" y="476672"/>
            <a:ext cx="5357238" cy="728902"/>
          </a:xfrm>
          <a:prstGeom prst="rect">
            <a:avLst/>
          </a:prstGeom>
          <a:solidFill>
            <a:srgbClr val="FFFFCC"/>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الأوّل: حكمُ الزكاة في المال المختلِط.</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3638756110"/>
              </p:ext>
            </p:extLst>
          </p:nvPr>
        </p:nvGraphicFramePr>
        <p:xfrm>
          <a:off x="251520" y="1268760"/>
          <a:ext cx="8640960" cy="5342834"/>
        </p:xfrm>
        <a:graphic>
          <a:graphicData uri="http://schemas.openxmlformats.org/drawingml/2006/table">
            <a:tbl>
              <a:tblPr firstRow="1" bandRow="1">
                <a:tableStyleId>{3B4B98B0-60AC-42C2-AFA5-B58CD77FA1E5}</a:tableStyleId>
              </a:tblPr>
              <a:tblGrid>
                <a:gridCol w="7488832">
                  <a:extLst>
                    <a:ext uri="{9D8B030D-6E8A-4147-A177-3AD203B41FA5}">
                      <a16:colId xmlns="" xmlns:a16="http://schemas.microsoft.com/office/drawing/2014/main" val="695988931"/>
                    </a:ext>
                  </a:extLst>
                </a:gridCol>
                <a:gridCol w="1152128">
                  <a:extLst>
                    <a:ext uri="{9D8B030D-6E8A-4147-A177-3AD203B41FA5}">
                      <a16:colId xmlns="" xmlns:a16="http://schemas.microsoft.com/office/drawing/2014/main" val="1574149790"/>
                    </a:ext>
                  </a:extLst>
                </a:gridCol>
              </a:tblGrid>
              <a:tr h="3840226">
                <a:tc>
                  <a:txBody>
                    <a:bodyPr/>
                    <a:lstStyle/>
                    <a:p>
                      <a:pPr algn="just" rtl="1"/>
                      <a:r>
                        <a:rPr lang="ar-SA" sz="2600" b="1" kern="1200" dirty="0">
                          <a:solidFill>
                            <a:schemeClr val="bg2">
                              <a:lumMod val="10000"/>
                            </a:schemeClr>
                          </a:solidFill>
                          <a:effectLst/>
                          <a:latin typeface="Dubai Light" panose="020B0303030403030204" pitchFamily="34" charset="-78"/>
                          <a:ea typeface="+mn-ea"/>
                          <a:cs typeface="Dubai Light" panose="020B0303030403030204" pitchFamily="34" charset="-78"/>
                        </a:rPr>
                        <a:t>قال أبو الفرج ابنُ قدامة: </a:t>
                      </a:r>
                      <a:r>
                        <a:rPr lang="ar-SA" sz="2600" b="1" kern="1200" dirty="0">
                          <a:solidFill>
                            <a:srgbClr val="000000"/>
                          </a:solidFill>
                          <a:effectLst/>
                          <a:latin typeface="Dubai Light" panose="020B0303030403030204" pitchFamily="34" charset="-78"/>
                          <a:ea typeface="+mn-ea"/>
                          <a:cs typeface="Dubai Light" panose="020B0303030403030204" pitchFamily="34" charset="-78"/>
                        </a:rPr>
                        <a:t>«</a:t>
                      </a:r>
                      <a:r>
                        <a:rPr lang="ar-SA" sz="2600" b="1" kern="1200" dirty="0">
                          <a:solidFill>
                            <a:schemeClr val="tx1"/>
                          </a:solidFill>
                          <a:effectLst/>
                          <a:latin typeface="Dubai Light" panose="020B0303030403030204" pitchFamily="34" charset="-78"/>
                          <a:ea typeface="+mn-ea"/>
                          <a:cs typeface="Dubai Light" panose="020B0303030403030204" pitchFamily="34" charset="-78"/>
                        </a:rPr>
                        <a:t>الخلطة في السائمة تجعل المالين كالمال الواحد إذا وجدت فيها الشروط المذكورة، فتجب فيها الزكاة إذا بلغ المجموع نصابًا</a:t>
                      </a:r>
                      <a:r>
                        <a:rPr lang="ar-SA" sz="2600" b="1" kern="1200" dirty="0">
                          <a:solidFill>
                            <a:schemeClr val="bg2">
                              <a:lumMod val="10000"/>
                            </a:schemeClr>
                          </a:solidFill>
                          <a:effectLst/>
                          <a:latin typeface="Dubai Light" panose="020B0303030403030204" pitchFamily="34" charset="-78"/>
                          <a:ea typeface="+mn-ea"/>
                          <a:cs typeface="Dubai Light" panose="020B0303030403030204" pitchFamily="34" charset="-78"/>
                        </a:rPr>
                        <a:t>... وقال مالك: إنما تؤثر الخلطة إذا كان لكل واحد من الشركاء نصاب... وقال أبو حنيفة: لا أثر لها بحال؛ </a:t>
                      </a:r>
                      <a:r>
                        <a:rPr lang="ar-SA" sz="2600" b="1" kern="1200" dirty="0">
                          <a:solidFill>
                            <a:srgbClr val="C00000"/>
                          </a:solidFill>
                          <a:effectLst/>
                          <a:latin typeface="Dubai Light" panose="020B0303030403030204" pitchFamily="34" charset="-78"/>
                          <a:ea typeface="+mn-ea"/>
                          <a:cs typeface="Dubai Light" panose="020B0303030403030204" pitchFamily="34" charset="-78"/>
                        </a:rPr>
                        <a:t>لأن ملك كل واحد دون النصاب، فلم يجب عليه زكاة، كما لو انفرد</a:t>
                      </a:r>
                      <a:r>
                        <a:rPr lang="ar-SA" sz="2600" b="1" kern="1200" dirty="0">
                          <a:solidFill>
                            <a:schemeClr val="bg2">
                              <a:lumMod val="10000"/>
                            </a:schemeClr>
                          </a:solidFill>
                          <a:effectLst/>
                          <a:latin typeface="Dubai Light" panose="020B0303030403030204" pitchFamily="34" charset="-78"/>
                          <a:ea typeface="+mn-ea"/>
                          <a:cs typeface="Dubai Light" panose="020B0303030403030204" pitchFamily="34" charset="-78"/>
                        </a:rPr>
                        <a:t>... </a:t>
                      </a:r>
                      <a:r>
                        <a:rPr lang="ar-SA" sz="2600" b="1" kern="1200" dirty="0">
                          <a:solidFill>
                            <a:schemeClr val="tx1"/>
                          </a:solidFill>
                          <a:effectLst/>
                          <a:latin typeface="Dubai Light" panose="020B0303030403030204" pitchFamily="34" charset="-78"/>
                          <a:ea typeface="+mn-ea"/>
                          <a:cs typeface="Dubai Light" panose="020B0303030403030204" pitchFamily="34" charset="-78"/>
                        </a:rPr>
                        <a:t>ولنا: ما روى البخاري في حديث أنس </a:t>
                      </a:r>
                      <a:r>
                        <a:rPr lang="ar-SA" sz="2600" b="1" kern="1200" dirty="0">
                          <a:solidFill>
                            <a:schemeClr val="bg2">
                              <a:lumMod val="50000"/>
                            </a:schemeClr>
                          </a:solidFill>
                          <a:effectLst/>
                          <a:latin typeface="Dubai Light" panose="020B0303030403030204" pitchFamily="34" charset="-78"/>
                          <a:ea typeface="+mn-ea"/>
                          <a:cs typeface="Dubai Light" panose="020B0303030403030204" pitchFamily="34" charset="-78"/>
                        </a:rPr>
                        <a:t>«ولا يجمع بين مُتَفرِّق ولا يُفرَّق بين مُجتمعٍ خشية الصدقة، وما كان من خليطَين، فإنهما يتراجعان بينهما بالسويّة»، </a:t>
                      </a:r>
                      <a:r>
                        <a:rPr lang="ar-SA" sz="2600" b="1" kern="1200" dirty="0" smtClean="0">
                          <a:solidFill>
                            <a:schemeClr val="bg2">
                              <a:lumMod val="10000"/>
                            </a:schemeClr>
                          </a:solidFill>
                          <a:effectLst/>
                          <a:latin typeface="Dubai Light" panose="020B0303030403030204" pitchFamily="34" charset="-78"/>
                          <a:ea typeface="+mn-ea"/>
                          <a:cs typeface="Dubai Light" panose="020B0303030403030204" pitchFamily="34" charset="-78"/>
                        </a:rPr>
                        <a:t>وقوله</a:t>
                      </a:r>
                      <a:r>
                        <a:rPr lang="ar-SA" sz="2600" b="1" kern="1200" dirty="0">
                          <a:solidFill>
                            <a:schemeClr val="bg2">
                              <a:lumMod val="10000"/>
                            </a:schemeClr>
                          </a:solidFill>
                          <a:effectLst/>
                          <a:latin typeface="Dubai Light" panose="020B0303030403030204" pitchFamily="34" charset="-78"/>
                          <a:ea typeface="+mn-ea"/>
                          <a:cs typeface="Dubai Light" panose="020B0303030403030204" pitchFamily="34" charset="-78"/>
                        </a:rPr>
                        <a:t>: </a:t>
                      </a:r>
                      <a:r>
                        <a:rPr lang="ar-SA" sz="2600" b="1" kern="1200" dirty="0">
                          <a:solidFill>
                            <a:srgbClr val="000000"/>
                          </a:solidFill>
                          <a:effectLst/>
                          <a:latin typeface="Dubai Light" panose="020B0303030403030204" pitchFamily="34" charset="-78"/>
                          <a:ea typeface="+mn-ea"/>
                          <a:cs typeface="Dubai Light" panose="020B0303030403030204" pitchFamily="34" charset="-78"/>
                        </a:rPr>
                        <a:t>«</a:t>
                      </a:r>
                      <a:r>
                        <a:rPr lang="ar-SA" sz="2600" b="1" kern="1200" dirty="0">
                          <a:solidFill>
                            <a:schemeClr val="tx1"/>
                          </a:solidFill>
                          <a:effectLst/>
                          <a:latin typeface="Dubai Light" panose="020B0303030403030204" pitchFamily="34" charset="-78"/>
                          <a:ea typeface="+mn-ea"/>
                          <a:cs typeface="Dubai Light" panose="020B0303030403030204" pitchFamily="34" charset="-78"/>
                        </a:rPr>
                        <a:t>لا يُجمع بين مٌتفرِّق</a:t>
                      </a:r>
                      <a:r>
                        <a:rPr lang="ar-SA" sz="2600" b="1" kern="1200" dirty="0">
                          <a:solidFill>
                            <a:srgbClr val="000000"/>
                          </a:solidFill>
                          <a:effectLst/>
                          <a:latin typeface="Dubai Light" panose="020B0303030403030204" pitchFamily="34" charset="-78"/>
                          <a:ea typeface="+mn-ea"/>
                          <a:cs typeface="Dubai Light" panose="020B0303030403030204" pitchFamily="34" charset="-78"/>
                        </a:rPr>
                        <a:t>»</a:t>
                      </a:r>
                      <a:r>
                        <a:rPr lang="ar-SA" sz="2600" b="1" kern="1200" dirty="0">
                          <a:solidFill>
                            <a:schemeClr val="bg2">
                              <a:lumMod val="10000"/>
                            </a:schemeClr>
                          </a:solidFill>
                          <a:effectLst/>
                          <a:latin typeface="Dubai Light" panose="020B0303030403030204" pitchFamily="34" charset="-78"/>
                          <a:ea typeface="+mn-ea"/>
                          <a:cs typeface="Dubai Light" panose="020B0303030403030204" pitchFamily="34" charset="-78"/>
                        </a:rPr>
                        <a:t>: إنما يكون هذا إذا كان لجماعة؛ فإنّ الواحد يضم بعض ماله إلى بعض وإن كان في أماكن... </a:t>
                      </a:r>
                      <a:r>
                        <a:rPr lang="ar-SA" sz="2600" b="1" u="sng" kern="1200" dirty="0">
                          <a:solidFill>
                            <a:schemeClr val="bg2">
                              <a:lumMod val="10000"/>
                            </a:schemeClr>
                          </a:solidFill>
                          <a:effectLst/>
                          <a:latin typeface="Dubai Light" panose="020B0303030403030204" pitchFamily="34" charset="-78"/>
                          <a:ea typeface="+mn-ea"/>
                          <a:cs typeface="Dubai Light" panose="020B0303030403030204" pitchFamily="34" charset="-78"/>
                        </a:rPr>
                        <a:t>وقياسُهم مع مخالفة النَّص غيرُ مسموع</a:t>
                      </a:r>
                      <a:r>
                        <a:rPr lang="ar-SA" sz="26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600" b="1" kern="1200" dirty="0">
                        <a:solidFill>
                          <a:schemeClr val="bg2">
                            <a:lumMod val="10000"/>
                          </a:schemeClr>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600" b="1" kern="1200" dirty="0">
                        <a:solidFill>
                          <a:srgbClr val="B9B822"/>
                        </a:solidFill>
                        <a:effectLst/>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600" b="1"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600" b="1" kern="1200" dirty="0">
                        <a:solidFill>
                          <a:srgbClr val="B9B822"/>
                        </a:solidFill>
                        <a:effectLst/>
                        <a:latin typeface="Dubai" panose="020B0503030403030204" pitchFamily="34" charset="-78"/>
                        <a:ea typeface="+mn-ea"/>
                        <a:cs typeface="Dubai" panose="020B0503030403030204" pitchFamily="34" charset="-78"/>
                      </a:endParaRPr>
                    </a:p>
                    <a:p>
                      <a:pPr algn="ctr"/>
                      <a:endParaRPr lang="en-US" sz="2600" b="1" kern="1200" dirty="0">
                        <a:solidFill>
                          <a:srgbClr val="000000"/>
                        </a:solidFill>
                        <a:effectLst>
                          <a:outerShdw blurRad="12700" dist="12700" dir="2700000" algn="tl">
                            <a:srgbClr val="000000">
                              <a:alpha val="43137"/>
                            </a:srgbClr>
                          </a:outerShdw>
                        </a:effectLst>
                        <a:latin typeface="+mn-lt"/>
                        <a:ea typeface="+mn-ea"/>
                        <a:cs typeface="+mn-cs"/>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288994">
                <a:tc>
                  <a:txBody>
                    <a:bodyPr/>
                    <a:lstStyle/>
                    <a:p>
                      <a:pPr marL="0" algn="just" defTabSz="914400" rtl="1" eaLnBrk="1" latinLnBrk="0" hangingPunct="1"/>
                      <a:r>
                        <a:rPr lang="ar-SA" sz="2600" b="1" kern="1200" dirty="0">
                          <a:solidFill>
                            <a:srgbClr val="000000"/>
                          </a:solidFill>
                          <a:effectLst/>
                          <a:latin typeface="Dubai Light" panose="020B0303030403030204" pitchFamily="34" charset="-78"/>
                          <a:ea typeface="+mn-ea"/>
                          <a:cs typeface="Dubai Light" panose="020B0303030403030204" pitchFamily="34" charset="-78"/>
                        </a:rPr>
                        <a:t>رجَّح -رحمه الله- تأثير الخلطة في الزكاة إذا بلغت نصابًا مجموعة، ولا يلزم أن يكون لكل شريك نصاب </a:t>
                      </a:r>
                      <a:r>
                        <a:rPr lang="ar-SA" sz="2600" b="1" kern="1200" dirty="0">
                          <a:solidFill>
                            <a:srgbClr val="C00000"/>
                          </a:solidFill>
                          <a:effectLst/>
                          <a:latin typeface="Dubai Light" panose="020B0303030403030204" pitchFamily="34" charset="-78"/>
                          <a:ea typeface="+mn-ea"/>
                          <a:cs typeface="Dubai Light" panose="020B0303030403030204" pitchFamily="34" charset="-78"/>
                        </a:rPr>
                        <a:t>بناءً على أن قياس المخالفين عارض نصًّا</a:t>
                      </a:r>
                      <a:r>
                        <a:rPr lang="ar-SA" sz="2600" b="1" kern="1200" dirty="0">
                          <a:solidFill>
                            <a:schemeClr val="tx1"/>
                          </a:solidFill>
                          <a:effectLst/>
                          <a:latin typeface="Dubai Light" panose="020B0303030403030204" pitchFamily="34" charset="-78"/>
                          <a:ea typeface="+mn-ea"/>
                          <a:cs typeface="Dubai Light" panose="020B0303030403030204" pitchFamily="34" charset="-78"/>
                        </a:rPr>
                        <a:t>، فلا يُسمع ولا يُعتدّ به</a:t>
                      </a:r>
                      <a:r>
                        <a:rPr lang="ar-SA" sz="26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6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600" b="1"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600" b="1"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927648961"/>
                  </a:ext>
                </a:extLst>
              </a:tr>
            </a:tbl>
          </a:graphicData>
        </a:graphic>
      </p:graphicFrame>
    </p:spTree>
    <p:extLst>
      <p:ext uri="{BB962C8B-B14F-4D97-AF65-F5344CB8AC3E}">
        <p14:creationId xmlns:p14="http://schemas.microsoft.com/office/powerpoint/2010/main" val="15989148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3779912" y="836712"/>
            <a:ext cx="5133710" cy="728902"/>
          </a:xfrm>
          <a:prstGeom prst="rect">
            <a:avLst/>
          </a:prstGeom>
          <a:solidFill>
            <a:srgbClr val="E2EDF2"/>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3200" dirty="0">
                <a:solidFill>
                  <a:srgbClr val="616989"/>
                </a:solidFill>
                <a:effectLst/>
                <a:latin typeface="+mj-lt"/>
                <a:ea typeface="+mj-ea"/>
                <a:cs typeface="+mj-cs"/>
              </a:rPr>
              <a:t>الفرع الثاني: مدَّةُ المسحِ على الخفاف.</a:t>
            </a:r>
            <a:endParaRPr lang="en-US" sz="32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960023902"/>
              </p:ext>
            </p:extLst>
          </p:nvPr>
        </p:nvGraphicFramePr>
        <p:xfrm>
          <a:off x="251520" y="1673424"/>
          <a:ext cx="8640960" cy="4923928"/>
        </p:xfrm>
        <a:graphic>
          <a:graphicData uri="http://schemas.openxmlformats.org/drawingml/2006/table">
            <a:tbl>
              <a:tblPr firstRow="1" bandRow="1">
                <a:tableStyleId>{3B4B98B0-60AC-42C2-AFA5-B58CD77FA1E5}</a:tableStyleId>
              </a:tblPr>
              <a:tblGrid>
                <a:gridCol w="7651128">
                  <a:extLst>
                    <a:ext uri="{9D8B030D-6E8A-4147-A177-3AD203B41FA5}">
                      <a16:colId xmlns="" xmlns:a16="http://schemas.microsoft.com/office/drawing/2014/main" val="695988931"/>
                    </a:ext>
                  </a:extLst>
                </a:gridCol>
                <a:gridCol w="989832">
                  <a:extLst>
                    <a:ext uri="{9D8B030D-6E8A-4147-A177-3AD203B41FA5}">
                      <a16:colId xmlns="" xmlns:a16="http://schemas.microsoft.com/office/drawing/2014/main" val="1574149790"/>
                    </a:ext>
                  </a:extLst>
                </a:gridCol>
              </a:tblGrid>
              <a:tr h="3106371">
                <a:tc>
                  <a:txBody>
                    <a:bodyPr/>
                    <a:lstStyle/>
                    <a:p>
                      <a:pPr algn="just" rtl="1"/>
                      <a:r>
                        <a:rPr lang="ar-SA" sz="2600" b="1" kern="1200" dirty="0">
                          <a:solidFill>
                            <a:schemeClr val="bg2">
                              <a:lumMod val="10000"/>
                            </a:schemeClr>
                          </a:solidFill>
                          <a:effectLst/>
                          <a:latin typeface="Dubai Light" panose="020B0303030403030204" pitchFamily="34" charset="-78"/>
                          <a:ea typeface="+mn-ea"/>
                          <a:cs typeface="Dubai Light" panose="020B0303030403030204" pitchFamily="34" charset="-78"/>
                        </a:rPr>
                        <a:t>قال العلامة الحِصْني: </a:t>
                      </a:r>
                      <a:r>
                        <a:rPr lang="ar-SA" sz="2600" b="1" kern="1200" dirty="0">
                          <a:solidFill>
                            <a:schemeClr val="tx1"/>
                          </a:solidFill>
                          <a:effectLst/>
                          <a:latin typeface="Dubai Light" panose="020B0303030403030204" pitchFamily="34" charset="-78"/>
                          <a:ea typeface="+mn-ea"/>
                          <a:cs typeface="Dubai Light" panose="020B0303030403030204" pitchFamily="34" charset="-78"/>
                        </a:rPr>
                        <a:t>«(ويمسح المقيم يومًا وليلة، والمسافر ثلاثة أيام ولياليهنّ): الأصل في ذلك حديث أبي بكرة: «أن رسول الله ﷺ أرخص للمسافر ثلاثة أيام ولياليهن، وللمقيم يومًا وليلة إذا تطهّر ولبس خفّيه أن يمسح عليهما»، </a:t>
                      </a:r>
                      <a:r>
                        <a:rPr lang="ar-SA" sz="2400" b="1" kern="1200" dirty="0" smtClean="0">
                          <a:solidFill>
                            <a:schemeClr val="bg2">
                              <a:lumMod val="50000"/>
                            </a:schemeClr>
                          </a:solidFill>
                          <a:effectLst/>
                          <a:latin typeface="Dubai Light" panose="020B0303030403030204" pitchFamily="34" charset="-78"/>
                          <a:ea typeface="+mn-ea"/>
                          <a:cs typeface="Dubai Light" panose="020B0303030403030204" pitchFamily="34" charset="-78"/>
                        </a:rPr>
                        <a:t>وللشَّافعيِّ </a:t>
                      </a:r>
                      <a:r>
                        <a:rPr lang="ar-SA" sz="2400" b="1" kern="1200" dirty="0">
                          <a:solidFill>
                            <a:schemeClr val="bg2">
                              <a:lumMod val="50000"/>
                            </a:schemeClr>
                          </a:solidFill>
                          <a:effectLst/>
                          <a:latin typeface="Dubai Light" panose="020B0303030403030204" pitchFamily="34" charset="-78"/>
                          <a:ea typeface="+mn-ea"/>
                          <a:cs typeface="Dubai Light" panose="020B0303030403030204" pitchFamily="34" charset="-78"/>
                        </a:rPr>
                        <a:t>قولٌ </a:t>
                      </a:r>
                      <a:r>
                        <a:rPr lang="ar-SA" sz="2400" b="1" kern="1200" dirty="0" smtClean="0">
                          <a:solidFill>
                            <a:schemeClr val="bg2">
                              <a:lumMod val="50000"/>
                            </a:schemeClr>
                          </a:solidFill>
                          <a:effectLst/>
                          <a:latin typeface="Dubai Light" panose="020B0303030403030204" pitchFamily="34" charset="-78"/>
                          <a:ea typeface="+mn-ea"/>
                          <a:cs typeface="Dubai Light" panose="020B0303030403030204" pitchFamily="34" charset="-78"/>
                        </a:rPr>
                        <a:t>قد</a:t>
                      </a:r>
                      <a:r>
                        <a:rPr lang="ar-IQ" sz="2400" b="1" kern="1200" dirty="0" smtClean="0">
                          <a:solidFill>
                            <a:schemeClr val="bg2">
                              <a:lumMod val="50000"/>
                            </a:schemeClr>
                          </a:solidFill>
                          <a:effectLst/>
                          <a:latin typeface="Dubai Light" panose="020B0303030403030204" pitchFamily="34" charset="-78"/>
                          <a:ea typeface="+mn-ea"/>
                          <a:cs typeface="Dubai Light" panose="020B0303030403030204" pitchFamily="34" charset="-78"/>
                        </a:rPr>
                        <a:t>ي</a:t>
                      </a:r>
                      <a:r>
                        <a:rPr lang="ar-SA" sz="2400" b="1" kern="1200" dirty="0" smtClean="0">
                          <a:solidFill>
                            <a:schemeClr val="bg2">
                              <a:lumMod val="50000"/>
                            </a:schemeClr>
                          </a:solidFill>
                          <a:effectLst/>
                          <a:latin typeface="Dubai Light" panose="020B0303030403030204" pitchFamily="34" charset="-78"/>
                          <a:ea typeface="+mn-ea"/>
                          <a:cs typeface="Dubai Light" panose="020B0303030403030204" pitchFamily="34" charset="-78"/>
                        </a:rPr>
                        <a:t>م</a:t>
                      </a:r>
                      <a:r>
                        <a:rPr lang="ar-SA" sz="2400" b="1" kern="1200" dirty="0">
                          <a:solidFill>
                            <a:schemeClr val="bg2">
                              <a:lumMod val="50000"/>
                            </a:schemeClr>
                          </a:solidFill>
                          <a:effectLst/>
                          <a:latin typeface="Dubai Light" panose="020B0303030403030204" pitchFamily="34" charset="-78"/>
                          <a:ea typeface="+mn-ea"/>
                          <a:cs typeface="Dubai Light" panose="020B0303030403030204" pitchFamily="34" charset="-78"/>
                        </a:rPr>
                        <a:t>: </a:t>
                      </a:r>
                      <a:r>
                        <a:rPr lang="ar-SA" sz="2600" b="1" kern="1200" dirty="0">
                          <a:solidFill>
                            <a:srgbClr val="C00000"/>
                          </a:solidFill>
                          <a:effectLst/>
                          <a:latin typeface="Dubai Light" panose="020B0303030403030204" pitchFamily="34" charset="-78"/>
                          <a:ea typeface="+mn-ea"/>
                          <a:cs typeface="Dubai Light" panose="020B0303030403030204" pitchFamily="34" charset="-78"/>
                        </a:rPr>
                        <a:t>أنّه لا </a:t>
                      </a:r>
                      <a:r>
                        <a:rPr lang="ar-SA" sz="2600" b="1" kern="1200" dirty="0" smtClean="0">
                          <a:solidFill>
                            <a:srgbClr val="C00000"/>
                          </a:solidFill>
                          <a:effectLst/>
                          <a:latin typeface="Dubai Light" panose="020B0303030403030204" pitchFamily="34" charset="-78"/>
                          <a:ea typeface="+mn-ea"/>
                          <a:cs typeface="Dubai Light" panose="020B0303030403030204" pitchFamily="34" charset="-78"/>
                        </a:rPr>
                        <a:t>يتأقَّت</a:t>
                      </a:r>
                      <a:r>
                        <a:rPr lang="ar-IQ" sz="2600" b="1" kern="1200" dirty="0" smtClean="0">
                          <a:solidFill>
                            <a:srgbClr val="C00000"/>
                          </a:solidFill>
                          <a:effectLst/>
                          <a:latin typeface="Dubai Light" panose="020B0303030403030204" pitchFamily="34" charset="-78"/>
                          <a:ea typeface="+mn-ea"/>
                          <a:cs typeface="Dubai Light" panose="020B0303030403030204" pitchFamily="34" charset="-78"/>
                        </a:rPr>
                        <a:t>ُ</a:t>
                      </a:r>
                      <a:r>
                        <a:rPr lang="ar-SA" sz="2600" b="1" kern="1200" dirty="0" smtClean="0">
                          <a:solidFill>
                            <a:srgbClr val="C00000"/>
                          </a:solidFill>
                          <a:effectLst/>
                          <a:latin typeface="Dubai Light" panose="020B0303030403030204" pitchFamily="34" charset="-78"/>
                          <a:ea typeface="+mn-ea"/>
                          <a:cs typeface="Dubai Light" panose="020B0303030403030204" pitchFamily="34" charset="-78"/>
                        </a:rPr>
                        <a:t>؛ </a:t>
                      </a:r>
                      <a:r>
                        <a:rPr lang="ar-SA" sz="2600" b="1" kern="1200" dirty="0">
                          <a:solidFill>
                            <a:srgbClr val="C00000"/>
                          </a:solidFill>
                          <a:effectLst/>
                          <a:latin typeface="Dubai Light" panose="020B0303030403030204" pitchFamily="34" charset="-78"/>
                          <a:ea typeface="+mn-ea"/>
                          <a:cs typeface="Dubai Light" panose="020B0303030403030204" pitchFamily="34" charset="-78"/>
                        </a:rPr>
                        <a:t>لأنّه مسح على حائل، فلا يتقدّر </a:t>
                      </a:r>
                      <a:r>
                        <a:rPr lang="ar-SA" sz="2600" b="1" kern="1200" dirty="0" smtClean="0">
                          <a:solidFill>
                            <a:srgbClr val="C00000"/>
                          </a:solidFill>
                          <a:effectLst/>
                          <a:latin typeface="Dubai Light" panose="020B0303030403030204" pitchFamily="34" charset="-78"/>
                          <a:ea typeface="+mn-ea"/>
                          <a:cs typeface="Dubai Light" panose="020B0303030403030204" pitchFamily="34" charset="-78"/>
                        </a:rPr>
                        <a:t>کال</a:t>
                      </a:r>
                      <a:r>
                        <a:rPr lang="ar-IQ" sz="2600" b="1" kern="1200" dirty="0" smtClean="0">
                          <a:solidFill>
                            <a:srgbClr val="C00000"/>
                          </a:solidFill>
                          <a:effectLst/>
                          <a:latin typeface="Dubai Light" panose="020B0303030403030204" pitchFamily="34" charset="-78"/>
                          <a:ea typeface="+mn-ea"/>
                          <a:cs typeface="Dubai Light" panose="020B0303030403030204" pitchFamily="34" charset="-78"/>
                        </a:rPr>
                        <a:t>م</a:t>
                      </a:r>
                      <a:r>
                        <a:rPr lang="ar-SA" sz="2600" b="1" kern="1200" dirty="0" smtClean="0">
                          <a:solidFill>
                            <a:srgbClr val="C00000"/>
                          </a:solidFill>
                          <a:effectLst/>
                          <a:latin typeface="Dubai Light" panose="020B0303030403030204" pitchFamily="34" charset="-78"/>
                          <a:ea typeface="+mn-ea"/>
                          <a:cs typeface="Dubai Light" panose="020B0303030403030204" pitchFamily="34" charset="-78"/>
                        </a:rPr>
                        <a:t>سح </a:t>
                      </a:r>
                      <a:r>
                        <a:rPr lang="ar-SA" sz="2600" b="1" kern="1200" dirty="0">
                          <a:solidFill>
                            <a:srgbClr val="C00000"/>
                          </a:solidFill>
                          <a:effectLst/>
                          <a:latin typeface="Dubai Light" panose="020B0303030403030204" pitchFamily="34" charset="-78"/>
                          <a:ea typeface="+mn-ea"/>
                          <a:cs typeface="Dubai Light" panose="020B0303030403030204" pitchFamily="34" charset="-78"/>
                        </a:rPr>
                        <a:t>على الجبيرة، </a:t>
                      </a:r>
                      <a:r>
                        <a:rPr lang="ar-SA" sz="2600" b="1" kern="1200" dirty="0">
                          <a:solidFill>
                            <a:schemeClr val="bg2">
                              <a:lumMod val="10000"/>
                            </a:schemeClr>
                          </a:solidFill>
                          <a:effectLst/>
                          <a:latin typeface="Dubai Light" panose="020B0303030403030204" pitchFamily="34" charset="-78"/>
                          <a:ea typeface="+mn-ea"/>
                          <a:cs typeface="Dubai Light" panose="020B0303030403030204" pitchFamily="34" charset="-78"/>
                        </a:rPr>
                        <a:t>وبه قال مالك، واحتج له بحديث أُبيّ بن عِمَارة، واتّفق الحفّاظ على أنّه ضعيفٌ لا يحتجُّ به، </a:t>
                      </a:r>
                      <a:r>
                        <a:rPr lang="ar-SA" sz="2600" b="1" u="sng" kern="1200" dirty="0">
                          <a:solidFill>
                            <a:schemeClr val="bg2">
                              <a:lumMod val="10000"/>
                            </a:schemeClr>
                          </a:solidFill>
                          <a:effectLst/>
                          <a:latin typeface="Dubai Light" panose="020B0303030403030204" pitchFamily="34" charset="-78"/>
                          <a:ea typeface="+mn-ea"/>
                          <a:cs typeface="Dubai Light" panose="020B0303030403030204" pitchFamily="34" charset="-78"/>
                        </a:rPr>
                        <a:t>والقياسُ ملغًى مع وجود النص</a:t>
                      </a:r>
                      <a:r>
                        <a:rPr lang="ar-SA" sz="2600" b="1"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600" b="0" kern="1200" dirty="0">
                        <a:solidFill>
                          <a:srgbClr val="B9B822"/>
                        </a:solidFill>
                        <a:effectLst/>
                        <a:latin typeface="Dubai" panose="020B0503030403030204" pitchFamily="34" charset="-78"/>
                        <a:ea typeface="+mn-ea"/>
                        <a:cs typeface="Dubai" panose="020B0503030403030204" pitchFamily="34"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6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600" b="0" kern="1200" dirty="0">
                        <a:solidFill>
                          <a:srgbClr val="B9B822"/>
                        </a:solidFill>
                        <a:effectLst/>
                        <a:latin typeface="Dubai" panose="020B0503030403030204" pitchFamily="34" charset="-78"/>
                        <a:ea typeface="+mn-ea"/>
                        <a:cs typeface="Dubai" panose="020B0503030403030204" pitchFamily="34" charset="-78"/>
                      </a:endParaRPr>
                    </a:p>
                    <a:p>
                      <a:pPr algn="ctr" rtl="1"/>
                      <a:endParaRPr lang="en-US" sz="26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817557">
                <a:tc>
                  <a:txBody>
                    <a:bodyPr/>
                    <a:lstStyle/>
                    <a:p>
                      <a:pPr marL="0" algn="just" defTabSz="914400" rtl="1" eaLnBrk="1" latinLnBrk="0" hangingPunct="1"/>
                      <a:r>
                        <a:rPr lang="ar-SA" sz="2600" b="1" kern="1200" dirty="0">
                          <a:solidFill>
                            <a:schemeClr val="bg2">
                              <a:lumMod val="10000"/>
                            </a:schemeClr>
                          </a:solidFill>
                          <a:effectLst/>
                          <a:latin typeface="Dubai Light" panose="020B0303030403030204" pitchFamily="34" charset="-78"/>
                          <a:ea typeface="+mn-ea"/>
                          <a:cs typeface="Dubai Light" panose="020B0303030403030204" pitchFamily="34" charset="-78"/>
                        </a:rPr>
                        <a:t> رجَّح </a:t>
                      </a:r>
                      <a:r>
                        <a:rPr lang="ar-SA" sz="2600" b="1" kern="1200" dirty="0" smtClean="0">
                          <a:solidFill>
                            <a:schemeClr val="bg2">
                              <a:lumMod val="10000"/>
                            </a:schemeClr>
                          </a:solidFill>
                          <a:effectLst/>
                          <a:latin typeface="Dubai Light" panose="020B0303030403030204" pitchFamily="34" charset="-78"/>
                          <a:ea typeface="+mn-ea"/>
                          <a:cs typeface="Dubai Light" panose="020B0303030403030204" pitchFamily="34" charset="-78"/>
                        </a:rPr>
                        <a:t>الحِصْنيّ </a:t>
                      </a:r>
                      <a:r>
                        <a:rPr lang="ar-SA" sz="2600" b="1" kern="1200" dirty="0">
                          <a:solidFill>
                            <a:schemeClr val="bg2">
                              <a:lumMod val="10000"/>
                            </a:schemeClr>
                          </a:solidFill>
                          <a:effectLst/>
                          <a:latin typeface="Dubai Light" panose="020B0303030403030204" pitchFamily="34" charset="-78"/>
                          <a:ea typeface="+mn-ea"/>
                          <a:cs typeface="Dubai Light" panose="020B0303030403030204" pitchFamily="34" charset="-78"/>
                        </a:rPr>
                        <a:t>القول الجديد للشافعي ومَن وافقه من الأئمة في توقيت مدَّة المسح على الخفِّ بناءً على أن ما استدلَّ به الشافعي في قديم قوله قياسه على الجبيرة، </a:t>
                      </a:r>
                      <a:r>
                        <a:rPr lang="ar-SA" sz="2600" b="1" kern="1200" dirty="0">
                          <a:solidFill>
                            <a:srgbClr val="C00000"/>
                          </a:solidFill>
                          <a:effectLst/>
                          <a:latin typeface="Dubai Light" panose="020B0303030403030204" pitchFamily="34" charset="-78"/>
                          <a:ea typeface="+mn-ea"/>
                          <a:cs typeface="Dubai Light" panose="020B0303030403030204" pitchFamily="34" charset="-78"/>
                        </a:rPr>
                        <a:t>وهو قياسٌ فاسد معارِضٌ للنَّصِّ، وكلُّ قياس عارضَ نصًّا فسَد.</a:t>
                      </a:r>
                      <a:endParaRPr lang="en-US" sz="2600" b="1" kern="1200" dirty="0">
                        <a:solidFill>
                          <a:srgbClr val="C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6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6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3924493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a:extLst>
              <a:ext uri="{FF2B5EF4-FFF2-40B4-BE49-F238E27FC236}">
                <a16:creationId xmlns="" xmlns:a16="http://schemas.microsoft.com/office/drawing/2014/main" id="{C2E032F3-180E-48A9-BB8E-4F9938916B82}"/>
              </a:ext>
            </a:extLst>
          </p:cNvPr>
          <p:cNvGraphicFramePr/>
          <p:nvPr>
            <p:extLst>
              <p:ext uri="{D42A27DB-BD31-4B8C-83A1-F6EECF244321}">
                <p14:modId xmlns:p14="http://schemas.microsoft.com/office/powerpoint/2010/main" val="4057318393"/>
              </p:ext>
            </p:extLst>
          </p:nvPr>
        </p:nvGraphicFramePr>
        <p:xfrm>
          <a:off x="683568" y="1700808"/>
          <a:ext cx="7961075" cy="1441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8" name="رسم تخطيطي 17">
            <a:extLst>
              <a:ext uri="{FF2B5EF4-FFF2-40B4-BE49-F238E27FC236}">
                <a16:creationId xmlns="" xmlns:a16="http://schemas.microsoft.com/office/drawing/2014/main" id="{57919F47-00EC-4EF5-872D-DA3424971203}"/>
              </a:ext>
            </a:extLst>
          </p:cNvPr>
          <p:cNvGraphicFramePr/>
          <p:nvPr>
            <p:extLst>
              <p:ext uri="{D42A27DB-BD31-4B8C-83A1-F6EECF244321}">
                <p14:modId xmlns:p14="http://schemas.microsoft.com/office/powerpoint/2010/main" val="1824428401"/>
              </p:ext>
            </p:extLst>
          </p:nvPr>
        </p:nvGraphicFramePr>
        <p:xfrm>
          <a:off x="251520" y="3140968"/>
          <a:ext cx="8611243" cy="177904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9" name="رسم تخطيطي 18">
            <a:extLst>
              <a:ext uri="{FF2B5EF4-FFF2-40B4-BE49-F238E27FC236}">
                <a16:creationId xmlns="" xmlns:a16="http://schemas.microsoft.com/office/drawing/2014/main" id="{23D91E0C-D741-4BF4-B0B5-3CBCE57C0070}"/>
              </a:ext>
            </a:extLst>
          </p:cNvPr>
          <p:cNvGraphicFramePr/>
          <p:nvPr>
            <p:extLst>
              <p:ext uri="{D42A27DB-BD31-4B8C-83A1-F6EECF244321}">
                <p14:modId xmlns:p14="http://schemas.microsoft.com/office/powerpoint/2010/main" val="1032096937"/>
              </p:ext>
            </p:extLst>
          </p:nvPr>
        </p:nvGraphicFramePr>
        <p:xfrm>
          <a:off x="251520" y="4941168"/>
          <a:ext cx="8373543" cy="156210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8" name="عنوان 1">
            <a:extLst>
              <a:ext uri="{FF2B5EF4-FFF2-40B4-BE49-F238E27FC236}">
                <a16:creationId xmlns="" xmlns:a16="http://schemas.microsoft.com/office/drawing/2014/main" id="{1D6B5E88-1AFE-43E1-8097-187F7051A79B}"/>
              </a:ext>
            </a:extLst>
          </p:cNvPr>
          <p:cNvSpPr txBox="1">
            <a:spLocks/>
          </p:cNvSpPr>
          <p:nvPr/>
        </p:nvSpPr>
        <p:spPr>
          <a:xfrm>
            <a:off x="683568" y="692696"/>
            <a:ext cx="7992888" cy="1158874"/>
          </a:xfrm>
          <a:prstGeom prst="rect">
            <a:avLst/>
          </a:prstGeom>
          <a:solidFill>
            <a:srgbClr val="E2EDF2"/>
          </a:solidFill>
        </p:spPr>
        <p:txBody>
          <a:bodyPr vert="horz" lIns="0" rIns="0" bIns="0"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0" i="0" u="none" strike="noStrike" kern="1200" cap="none" spc="0" normalizeH="0" baseline="0" noProof="0" dirty="0" smtClean="0">
                <a:ln>
                  <a:noFill/>
                </a:ln>
                <a:solidFill>
                  <a:schemeClr val="tx1"/>
                </a:solidFill>
                <a:effectLst/>
                <a:uLnTx/>
                <a:uFillTx/>
                <a:latin typeface="+mj-lt"/>
                <a:ea typeface="+mj-ea"/>
                <a:cs typeface="+mj-cs"/>
              </a:rPr>
              <a:t>القاعدة الثا</a:t>
            </a:r>
            <a:r>
              <a:rPr kumimoji="0" lang="ar-IQ" sz="4000" b="0" i="0" u="none" strike="noStrike" kern="1200" cap="none" spc="0" normalizeH="0" baseline="0" noProof="0" dirty="0" smtClean="0">
                <a:ln>
                  <a:noFill/>
                </a:ln>
                <a:solidFill>
                  <a:schemeClr val="tx1"/>
                </a:solidFill>
                <a:effectLst/>
                <a:uLnTx/>
                <a:uFillTx/>
                <a:latin typeface="+mj-lt"/>
                <a:ea typeface="+mj-ea"/>
                <a:cs typeface="+mj-cs"/>
              </a:rPr>
              <a:t>نية</a:t>
            </a:r>
            <a:r>
              <a:rPr kumimoji="0" lang="ar-SA" sz="4000" b="0" i="0" u="none" strike="noStrike" kern="1200" cap="none" spc="0" normalizeH="0" baseline="0" noProof="0" dirty="0" smtClean="0">
                <a:ln>
                  <a:noFill/>
                </a:ln>
                <a:solidFill>
                  <a:schemeClr val="tx1"/>
                </a:solidFill>
                <a:effectLst/>
                <a:uLnTx/>
                <a:uFillTx/>
                <a:latin typeface="+mj-lt"/>
                <a:ea typeface="+mj-ea"/>
                <a:cs typeface="+mj-cs"/>
              </a:rPr>
              <a:t>: تخريج بعض الفروع على قاعدة: </a:t>
            </a:r>
            <a:br>
              <a:rPr kumimoji="0" lang="ar-SA" sz="4000" b="0" i="0" u="none" strike="noStrike" kern="1200" cap="none" spc="0" normalizeH="0" baseline="0" noProof="0" dirty="0" smtClean="0">
                <a:ln>
                  <a:noFill/>
                </a:ln>
                <a:solidFill>
                  <a:schemeClr val="tx1"/>
                </a:solidFill>
                <a:effectLst/>
                <a:uLnTx/>
                <a:uFillTx/>
                <a:latin typeface="+mj-lt"/>
                <a:ea typeface="+mj-ea"/>
                <a:cs typeface="+mj-cs"/>
              </a:rPr>
            </a:br>
            <a:r>
              <a:rPr kumimoji="0" lang="ar-SA" sz="4000" b="0" i="0" u="none" strike="noStrike" kern="1200" cap="none" spc="0" normalizeH="0" baseline="0" noProof="0" dirty="0" smtClean="0">
                <a:ln>
                  <a:noFill/>
                </a:ln>
                <a:solidFill>
                  <a:schemeClr val="tx1"/>
                </a:solidFill>
                <a:effectLst/>
                <a:uLnTx/>
                <a:uFillTx/>
                <a:latin typeface="+mj-lt"/>
                <a:ea typeface="+mj-ea"/>
                <a:cs typeface="+mj-cs"/>
              </a:rPr>
              <a:t>(إثباتُ الكفَّارات بالقياس جائزٌ)</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6894095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8A867E7F-7C25-4F4B-AB88-4CDC7E3F47CE}"/>
                                            </p:graphicEl>
                                          </p:spTgt>
                                        </p:tgtEl>
                                        <p:attrNameLst>
                                          <p:attrName>style.visibility</p:attrName>
                                        </p:attrNameLst>
                                      </p:cBhvr>
                                      <p:to>
                                        <p:strVal val="visible"/>
                                      </p:to>
                                    </p:set>
                                    <p:animEffect transition="in" filter="fade">
                                      <p:cBhvr>
                                        <p:cTn id="7" dur="500"/>
                                        <p:tgtEl>
                                          <p:spTgt spid="3">
                                            <p:graphicEl>
                                              <a:dgm id="{8A867E7F-7C25-4F4B-AB88-4CDC7E3F47C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6B6F0FB9-A857-469A-B657-AC1FDBE68DAF}"/>
                                            </p:graphicEl>
                                          </p:spTgt>
                                        </p:tgtEl>
                                        <p:attrNameLst>
                                          <p:attrName>style.visibility</p:attrName>
                                        </p:attrNameLst>
                                      </p:cBhvr>
                                      <p:to>
                                        <p:strVal val="visible"/>
                                      </p:to>
                                    </p:set>
                                    <p:animEffect transition="in" filter="fade">
                                      <p:cBhvr>
                                        <p:cTn id="12" dur="500"/>
                                        <p:tgtEl>
                                          <p:spTgt spid="3">
                                            <p:graphicEl>
                                              <a:dgm id="{6B6F0FB9-A857-469A-B657-AC1FDBE68DA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graphicEl>
                                              <a:dgm id="{5402C531-14BF-4565-8742-7322A0BCA8F1}"/>
                                            </p:graphicEl>
                                          </p:spTgt>
                                        </p:tgtEl>
                                        <p:attrNameLst>
                                          <p:attrName>style.visibility</p:attrName>
                                        </p:attrNameLst>
                                      </p:cBhvr>
                                      <p:to>
                                        <p:strVal val="visible"/>
                                      </p:to>
                                    </p:set>
                                    <p:animEffect transition="in" filter="fade">
                                      <p:cBhvr>
                                        <p:cTn id="15" dur="500"/>
                                        <p:tgtEl>
                                          <p:spTgt spid="3">
                                            <p:graphicEl>
                                              <a:dgm id="{5402C531-14BF-4565-8742-7322A0BCA8F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8">
                                            <p:graphicEl>
                                              <a:dgm id="{8A867E7F-7C25-4F4B-AB88-4CDC7E3F47CE}"/>
                                            </p:graphicEl>
                                          </p:spTgt>
                                        </p:tgtEl>
                                        <p:attrNameLst>
                                          <p:attrName>style.visibility</p:attrName>
                                        </p:attrNameLst>
                                      </p:cBhvr>
                                      <p:to>
                                        <p:strVal val="visible"/>
                                      </p:to>
                                    </p:set>
                                    <p:animEffect transition="in" filter="fade">
                                      <p:cBhvr>
                                        <p:cTn id="20" dur="500"/>
                                        <p:tgtEl>
                                          <p:spTgt spid="18">
                                            <p:graphicEl>
                                              <a:dgm id="{8A867E7F-7C25-4F4B-AB88-4CDC7E3F47CE}"/>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8">
                                            <p:graphicEl>
                                              <a:dgm id="{11A72B10-4DE5-46D5-8620-7E522DDDBB26}"/>
                                            </p:graphicEl>
                                          </p:spTgt>
                                        </p:tgtEl>
                                        <p:attrNameLst>
                                          <p:attrName>style.visibility</p:attrName>
                                        </p:attrNameLst>
                                      </p:cBhvr>
                                      <p:to>
                                        <p:strVal val="visible"/>
                                      </p:to>
                                    </p:set>
                                    <p:animEffect transition="in" filter="fade">
                                      <p:cBhvr>
                                        <p:cTn id="25" dur="500"/>
                                        <p:tgtEl>
                                          <p:spTgt spid="18">
                                            <p:graphicEl>
                                              <a:dgm id="{11A72B10-4DE5-46D5-8620-7E522DDDBB26}"/>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8">
                                            <p:graphicEl>
                                              <a:dgm id="{1591466D-8643-4DD3-8BCE-198F650CDD78}"/>
                                            </p:graphicEl>
                                          </p:spTgt>
                                        </p:tgtEl>
                                        <p:attrNameLst>
                                          <p:attrName>style.visibility</p:attrName>
                                        </p:attrNameLst>
                                      </p:cBhvr>
                                      <p:to>
                                        <p:strVal val="visible"/>
                                      </p:to>
                                    </p:set>
                                    <p:animEffect transition="in" filter="fade">
                                      <p:cBhvr>
                                        <p:cTn id="28" dur="500"/>
                                        <p:tgtEl>
                                          <p:spTgt spid="18">
                                            <p:graphicEl>
                                              <a:dgm id="{1591466D-8643-4DD3-8BCE-198F650CDD78}"/>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
                                            <p:graphicEl>
                                              <a:dgm id="{6B6F0FB9-A857-469A-B657-AC1FDBE68DAF}"/>
                                            </p:graphicEl>
                                          </p:spTgt>
                                        </p:tgtEl>
                                        <p:attrNameLst>
                                          <p:attrName>style.visibility</p:attrName>
                                        </p:attrNameLst>
                                      </p:cBhvr>
                                      <p:to>
                                        <p:strVal val="visible"/>
                                      </p:to>
                                    </p:set>
                                    <p:animEffect transition="in" filter="fade">
                                      <p:cBhvr>
                                        <p:cTn id="33" dur="500"/>
                                        <p:tgtEl>
                                          <p:spTgt spid="18">
                                            <p:graphicEl>
                                              <a:dgm id="{6B6F0FB9-A857-469A-B657-AC1FDBE68DAF}"/>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8">
                                            <p:graphicEl>
                                              <a:dgm id="{5402C531-14BF-4565-8742-7322A0BCA8F1}"/>
                                            </p:graphicEl>
                                          </p:spTgt>
                                        </p:tgtEl>
                                        <p:attrNameLst>
                                          <p:attrName>style.visibility</p:attrName>
                                        </p:attrNameLst>
                                      </p:cBhvr>
                                      <p:to>
                                        <p:strVal val="visible"/>
                                      </p:to>
                                    </p:set>
                                    <p:animEffect transition="in" filter="fade">
                                      <p:cBhvr>
                                        <p:cTn id="36" dur="500"/>
                                        <p:tgtEl>
                                          <p:spTgt spid="18">
                                            <p:graphicEl>
                                              <a:dgm id="{5402C531-14BF-4565-8742-7322A0BCA8F1}"/>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9">
                                            <p:graphicEl>
                                              <a:dgm id="{8A867E7F-7C25-4F4B-AB88-4CDC7E3F47CE}"/>
                                            </p:graphicEl>
                                          </p:spTgt>
                                        </p:tgtEl>
                                        <p:attrNameLst>
                                          <p:attrName>style.visibility</p:attrName>
                                        </p:attrNameLst>
                                      </p:cBhvr>
                                      <p:to>
                                        <p:strVal val="visible"/>
                                      </p:to>
                                    </p:set>
                                    <p:animEffect transition="in" filter="fade">
                                      <p:cBhvr>
                                        <p:cTn id="41" dur="500"/>
                                        <p:tgtEl>
                                          <p:spTgt spid="19">
                                            <p:graphicEl>
                                              <a:dgm id="{8A867E7F-7C25-4F4B-AB88-4CDC7E3F47CE}"/>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9">
                                            <p:graphicEl>
                                              <a:dgm id="{11A72B10-4DE5-46D5-8620-7E522DDDBB26}"/>
                                            </p:graphicEl>
                                          </p:spTgt>
                                        </p:tgtEl>
                                        <p:attrNameLst>
                                          <p:attrName>style.visibility</p:attrName>
                                        </p:attrNameLst>
                                      </p:cBhvr>
                                      <p:to>
                                        <p:strVal val="visible"/>
                                      </p:to>
                                    </p:set>
                                    <p:animEffect transition="in" filter="fade">
                                      <p:cBhvr>
                                        <p:cTn id="46" dur="500"/>
                                        <p:tgtEl>
                                          <p:spTgt spid="19">
                                            <p:graphicEl>
                                              <a:dgm id="{11A72B10-4DE5-46D5-8620-7E522DDDBB26}"/>
                                            </p:graphic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graphicEl>
                                              <a:dgm id="{1591466D-8643-4DD3-8BCE-198F650CDD78}"/>
                                            </p:graphicEl>
                                          </p:spTgt>
                                        </p:tgtEl>
                                        <p:attrNameLst>
                                          <p:attrName>style.visibility</p:attrName>
                                        </p:attrNameLst>
                                      </p:cBhvr>
                                      <p:to>
                                        <p:strVal val="visible"/>
                                      </p:to>
                                    </p:set>
                                    <p:animEffect transition="in" filter="fade">
                                      <p:cBhvr>
                                        <p:cTn id="49" dur="500"/>
                                        <p:tgtEl>
                                          <p:spTgt spid="19">
                                            <p:graphicEl>
                                              <a:dgm id="{1591466D-8643-4DD3-8BCE-198F650CDD78}"/>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9">
                                            <p:graphicEl>
                                              <a:dgm id="{6B6F0FB9-A857-469A-B657-AC1FDBE68DAF}"/>
                                            </p:graphicEl>
                                          </p:spTgt>
                                        </p:tgtEl>
                                        <p:attrNameLst>
                                          <p:attrName>style.visibility</p:attrName>
                                        </p:attrNameLst>
                                      </p:cBhvr>
                                      <p:to>
                                        <p:strVal val="visible"/>
                                      </p:to>
                                    </p:set>
                                    <p:animEffect transition="in" filter="fade">
                                      <p:cBhvr>
                                        <p:cTn id="54" dur="500"/>
                                        <p:tgtEl>
                                          <p:spTgt spid="19">
                                            <p:graphicEl>
                                              <a:dgm id="{6B6F0FB9-A857-469A-B657-AC1FDBE68DAF}"/>
                                            </p:graphic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9">
                                            <p:graphicEl>
                                              <a:dgm id="{5402C531-14BF-4565-8742-7322A0BCA8F1}"/>
                                            </p:graphicEl>
                                          </p:spTgt>
                                        </p:tgtEl>
                                        <p:attrNameLst>
                                          <p:attrName>style.visibility</p:attrName>
                                        </p:attrNameLst>
                                      </p:cBhvr>
                                      <p:to>
                                        <p:strVal val="visible"/>
                                      </p:to>
                                    </p:set>
                                    <p:animEffect transition="in" filter="fade">
                                      <p:cBhvr>
                                        <p:cTn id="57" dur="500"/>
                                        <p:tgtEl>
                                          <p:spTgt spid="19">
                                            <p:graphicEl>
                                              <a:dgm id="{5402C531-14BF-4565-8742-7322A0BCA8F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Graphic spid="18" grpId="0">
        <p:bldSub>
          <a:bldDgm bld="one"/>
        </p:bldSub>
      </p:bldGraphic>
      <p:bldGraphic spid="19" grpId="0">
        <p:bldSub>
          <a:bldDgm bld="one"/>
        </p:bldSub>
      </p:bldGraphic>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1835696" y="692696"/>
            <a:ext cx="6643938" cy="728902"/>
          </a:xfrm>
          <a:prstGeom prst="rect">
            <a:avLst/>
          </a:prstGeom>
          <a:solidFill>
            <a:srgbClr val="E2EDF2"/>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3600" dirty="0">
                <a:solidFill>
                  <a:srgbClr val="616989"/>
                </a:solidFill>
                <a:effectLst/>
                <a:latin typeface="+mj-lt"/>
                <a:ea typeface="+mj-ea"/>
                <a:cs typeface="+mj-cs"/>
              </a:rPr>
              <a:t>الفرع الأول: كفَّارة </a:t>
            </a:r>
            <a:r>
              <a:rPr lang="ar-SA" sz="3600" dirty="0" smtClean="0">
                <a:solidFill>
                  <a:srgbClr val="616989"/>
                </a:solidFill>
                <a:effectLst/>
                <a:latin typeface="+mj-lt"/>
                <a:ea typeface="+mj-ea"/>
                <a:cs typeface="+mj-cs"/>
              </a:rPr>
              <a:t>المحصَر </a:t>
            </a:r>
            <a:r>
              <a:rPr lang="ar-SA" sz="3600" dirty="0">
                <a:solidFill>
                  <a:srgbClr val="616989"/>
                </a:solidFill>
                <a:effectLst/>
                <a:latin typeface="+mj-lt"/>
                <a:ea typeface="+mj-ea"/>
                <a:cs typeface="+mj-cs"/>
              </a:rPr>
              <a:t>إذا عجز عن الهدْي.</a:t>
            </a:r>
            <a:endParaRPr lang="en-US" sz="36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2350290694"/>
              </p:ext>
            </p:extLst>
          </p:nvPr>
        </p:nvGraphicFramePr>
        <p:xfrm>
          <a:off x="251520" y="1628800"/>
          <a:ext cx="8642657" cy="4876800"/>
        </p:xfrm>
        <a:graphic>
          <a:graphicData uri="http://schemas.openxmlformats.org/drawingml/2006/table">
            <a:tbl>
              <a:tblPr firstRow="1" bandRow="1">
                <a:tableStyleId>{3B4B98B0-60AC-42C2-AFA5-B58CD77FA1E5}</a:tableStyleId>
              </a:tblPr>
              <a:tblGrid>
                <a:gridCol w="7342579">
                  <a:extLst>
                    <a:ext uri="{9D8B030D-6E8A-4147-A177-3AD203B41FA5}">
                      <a16:colId xmlns="" xmlns:a16="http://schemas.microsoft.com/office/drawing/2014/main" val="695988931"/>
                    </a:ext>
                  </a:extLst>
                </a:gridCol>
                <a:gridCol w="1300078">
                  <a:extLst>
                    <a:ext uri="{9D8B030D-6E8A-4147-A177-3AD203B41FA5}">
                      <a16:colId xmlns="" xmlns:a16="http://schemas.microsoft.com/office/drawing/2014/main" val="1574149790"/>
                    </a:ext>
                  </a:extLst>
                </a:gridCol>
              </a:tblGrid>
              <a:tr h="1334624">
                <a:tc>
                  <a:txBody>
                    <a:bodyPr/>
                    <a:lstStyle/>
                    <a:p>
                      <a:pPr algn="just" rtl="1"/>
                      <a:r>
                        <a:rPr lang="ar-SA" sz="2800" b="1" kern="1200" dirty="0">
                          <a:solidFill>
                            <a:srgbClr val="000000"/>
                          </a:solidFill>
                          <a:effectLst/>
                          <a:latin typeface="Dubai Light" panose="020B0303030403030204" pitchFamily="34" charset="-78"/>
                          <a:ea typeface="+mn-ea"/>
                          <a:cs typeface="Dubai Light" panose="020B0303030403030204" pitchFamily="34" charset="-78"/>
                        </a:rPr>
                        <a:t>قال ابنُ قدامة: «</a:t>
                      </a:r>
                      <a:r>
                        <a:rPr lang="ar-SA" sz="2800" b="1" kern="1200" dirty="0">
                          <a:solidFill>
                            <a:schemeClr val="tx1"/>
                          </a:solidFill>
                          <a:effectLst/>
                          <a:latin typeface="Dubai Light" panose="020B0303030403030204" pitchFamily="34" charset="-78"/>
                          <a:ea typeface="+mn-ea"/>
                          <a:cs typeface="Dubai Light" panose="020B0303030403030204" pitchFamily="34" charset="-78"/>
                        </a:rPr>
                        <a:t>وجملة ذلك: أن </a:t>
                      </a:r>
                      <a:r>
                        <a:rPr lang="ar-SA" sz="2800" b="1" kern="1200" dirty="0" smtClean="0">
                          <a:solidFill>
                            <a:schemeClr val="tx1"/>
                          </a:solidFill>
                          <a:effectLst/>
                          <a:latin typeface="Dubai Light" panose="020B0303030403030204" pitchFamily="34" charset="-78"/>
                          <a:ea typeface="+mn-ea"/>
                          <a:cs typeface="Dubai Light" panose="020B0303030403030204" pitchFamily="34" charset="-78"/>
                        </a:rPr>
                        <a:t>المحص</a:t>
                      </a:r>
                      <a:r>
                        <a:rPr lang="ar-IQ" sz="2800" b="1" kern="1200" dirty="0" smtClean="0">
                          <a:solidFill>
                            <a:schemeClr val="tx1"/>
                          </a:solidFill>
                          <a:effectLst/>
                          <a:latin typeface="Dubai Light" panose="020B0303030403030204" pitchFamily="34" charset="-78"/>
                          <a:ea typeface="+mn-ea"/>
                          <a:cs typeface="Dubai Light" panose="020B0303030403030204" pitchFamily="34" charset="-78"/>
                        </a:rPr>
                        <a:t>ر</a:t>
                      </a:r>
                      <a:r>
                        <a:rPr lang="ar-SA" sz="2800" b="1" kern="1200" dirty="0" smtClean="0">
                          <a:solidFill>
                            <a:schemeClr val="tx1"/>
                          </a:solidFill>
                          <a:effectLst/>
                          <a:latin typeface="Dubai Light" panose="020B0303030403030204" pitchFamily="34" charset="-78"/>
                          <a:ea typeface="+mn-ea"/>
                          <a:cs typeface="Dubai Light" panose="020B0303030403030204" pitchFamily="34" charset="-78"/>
                        </a:rPr>
                        <a:t> </a:t>
                      </a:r>
                      <a:r>
                        <a:rPr lang="ar-SA" sz="2800" b="1" kern="1200" dirty="0">
                          <a:solidFill>
                            <a:schemeClr val="tx1"/>
                          </a:solidFill>
                          <a:effectLst/>
                          <a:latin typeface="Dubai Light" panose="020B0303030403030204" pitchFamily="34" charset="-78"/>
                          <a:ea typeface="+mn-ea"/>
                          <a:cs typeface="Dubai Light" panose="020B0303030403030204" pitchFamily="34" charset="-78"/>
                        </a:rPr>
                        <a:t>إذا عجز عن الهدي انتقل إلى صوم عشرة أيام، ثم حلّ. وبهذا قال الشافعيُّ في أحد قوليه. وقال مالك وأبو حنيفة: ليس له بدل لأنه لم يذكر في القرآن. </a:t>
                      </a:r>
                      <a:r>
                        <a:rPr lang="ar-SA" sz="2800" b="1" kern="1200" dirty="0">
                          <a:solidFill>
                            <a:schemeClr val="bg2">
                              <a:lumMod val="10000"/>
                            </a:schemeClr>
                          </a:solidFill>
                          <a:effectLst/>
                          <a:latin typeface="Dubai Light" panose="020B0303030403030204" pitchFamily="34" charset="-78"/>
                          <a:ea typeface="+mn-ea"/>
                          <a:cs typeface="Dubai Light" panose="020B0303030403030204" pitchFamily="34" charset="-78"/>
                        </a:rPr>
                        <a:t>ولنا: أنَّه دمٌ واجبٌ للإحرام، فكان له بدل كدم التَّمتُّع والطيب واللّباس، </a:t>
                      </a:r>
                      <a:r>
                        <a:rPr lang="ar-SA" sz="2800" b="1" u="sng" kern="1200" dirty="0">
                          <a:solidFill>
                            <a:srgbClr val="000000"/>
                          </a:solidFill>
                          <a:effectLst/>
                          <a:latin typeface="Dubai Light" panose="020B0303030403030204" pitchFamily="34" charset="-78"/>
                          <a:ea typeface="+mn-ea"/>
                          <a:cs typeface="Dubai Light" panose="020B0303030403030204" pitchFamily="34" charset="-78"/>
                        </a:rPr>
                        <a:t>وتركُ النَّصِّ عليه لا يمنع قياسُه على غيره في ذلك،</a:t>
                      </a:r>
                      <a:r>
                        <a:rPr lang="ar-SA" sz="2800" b="1" kern="1200" dirty="0">
                          <a:solidFill>
                            <a:srgbClr val="000000"/>
                          </a:solidFill>
                          <a:effectLst/>
                          <a:latin typeface="Dubai Light" panose="020B0303030403030204" pitchFamily="34" charset="-78"/>
                          <a:ea typeface="+mn-ea"/>
                          <a:cs typeface="Dubai Light" panose="020B0303030403030204" pitchFamily="34" charset="-78"/>
                        </a:rPr>
                        <a:t> ويتعين الانتقال إلى صيام عشرة أيام، كبدل هدي التمتع» .</a:t>
                      </a: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334838">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800" b="1" kern="1200" dirty="0">
                          <a:solidFill>
                            <a:srgbClr val="000000"/>
                          </a:solidFill>
                          <a:effectLst/>
                          <a:latin typeface="Dubai Light" panose="020B0303030403030204" pitchFamily="34" charset="-78"/>
                          <a:ea typeface="+mn-ea"/>
                          <a:cs typeface="Dubai Light" panose="020B0303030403030204" pitchFamily="34" charset="-78"/>
                        </a:rPr>
                        <a:t>نصَّ القرآن على أن كفَّارة </a:t>
                      </a:r>
                      <a:r>
                        <a:rPr lang="ar-SA" sz="2800" b="1" kern="1200" dirty="0" smtClean="0">
                          <a:solidFill>
                            <a:srgbClr val="000000"/>
                          </a:solidFill>
                          <a:effectLst/>
                          <a:latin typeface="Dubai Light" panose="020B0303030403030204" pitchFamily="34" charset="-78"/>
                          <a:ea typeface="+mn-ea"/>
                          <a:cs typeface="Dubai Light" panose="020B0303030403030204" pitchFamily="34" charset="-78"/>
                        </a:rPr>
                        <a:t>المحص</a:t>
                      </a:r>
                      <a:r>
                        <a:rPr lang="ar-IQ" sz="2800" b="1" kern="1200" dirty="0" smtClean="0">
                          <a:solidFill>
                            <a:srgbClr val="000000"/>
                          </a:solidFill>
                          <a:effectLst/>
                          <a:latin typeface="Dubai Light" panose="020B0303030403030204" pitchFamily="34" charset="-78"/>
                          <a:ea typeface="+mn-ea"/>
                          <a:cs typeface="Dubai Light" panose="020B0303030403030204" pitchFamily="34" charset="-78"/>
                        </a:rPr>
                        <a:t>ر</a:t>
                      </a:r>
                      <a:r>
                        <a:rPr lang="ar-SA" sz="2800" b="1" kern="1200" dirty="0" smtClean="0">
                          <a:solidFill>
                            <a:srgbClr val="000000"/>
                          </a:solidFill>
                          <a:effectLst/>
                          <a:latin typeface="Dubai Light" panose="020B0303030403030204" pitchFamily="34" charset="-78"/>
                          <a:ea typeface="+mn-ea"/>
                          <a:cs typeface="Dubai Light" panose="020B0303030403030204" pitchFamily="34" charset="-78"/>
                        </a:rPr>
                        <a:t> </a:t>
                      </a:r>
                      <a:r>
                        <a:rPr lang="ar-SA" sz="2800" b="1" kern="1200" dirty="0">
                          <a:solidFill>
                            <a:srgbClr val="000000"/>
                          </a:solidFill>
                          <a:effectLst/>
                          <a:latin typeface="Dubai Light" panose="020B0303030403030204" pitchFamily="34" charset="-78"/>
                          <a:ea typeface="+mn-ea"/>
                          <a:cs typeface="Dubai Light" panose="020B0303030403030204" pitchFamily="34" charset="-78"/>
                        </a:rPr>
                        <a:t>الهدي، ولكن جازَ الانتقالُ إلى الصَّوم عند عجزه قياساً على دم التمتع وغيرها من الكفَّارات بناءً على أصل مقرَّر عند الحنابلة وغيرهم وهو: </a:t>
                      </a:r>
                      <a:r>
                        <a:rPr lang="ar-SA" sz="2800" b="1" kern="1200" dirty="0">
                          <a:solidFill>
                            <a:schemeClr val="tx1"/>
                          </a:solidFill>
                          <a:effectLst/>
                          <a:latin typeface="Dubai Light" panose="020B0303030403030204" pitchFamily="34" charset="-78"/>
                          <a:ea typeface="+mn-ea"/>
                          <a:cs typeface="Dubai Light" panose="020B0303030403030204" pitchFamily="34" charset="-78"/>
                        </a:rPr>
                        <a:t>أنّ القياس في الكفّارات جائز</a:t>
                      </a:r>
                      <a:r>
                        <a:rPr lang="ar-SA" sz="28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8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8544857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755576" y="908720"/>
            <a:ext cx="7948217" cy="728902"/>
          </a:xfrm>
          <a:prstGeom prst="rect">
            <a:avLst/>
          </a:prstGeom>
          <a:solidFill>
            <a:srgbClr val="E2EDF2"/>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3600" dirty="0">
                <a:solidFill>
                  <a:srgbClr val="616989"/>
                </a:solidFill>
                <a:effectLst/>
                <a:latin typeface="+mj-lt"/>
                <a:ea typeface="+mj-ea"/>
                <a:cs typeface="+mj-cs"/>
              </a:rPr>
              <a:t>الفرع الثاني: اشتراطُ الإيمان في الرَّقبة في سائر الكفّارات.</a:t>
            </a:r>
            <a:endParaRPr lang="en-US" sz="36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444898056"/>
              </p:ext>
            </p:extLst>
          </p:nvPr>
        </p:nvGraphicFramePr>
        <p:xfrm>
          <a:off x="323528" y="1916832"/>
          <a:ext cx="8568952" cy="4392488"/>
        </p:xfrm>
        <a:graphic>
          <a:graphicData uri="http://schemas.openxmlformats.org/drawingml/2006/table">
            <a:tbl>
              <a:tblPr firstRow="1" bandRow="1">
                <a:tableStyleId>{3B4B98B0-60AC-42C2-AFA5-B58CD77FA1E5}</a:tableStyleId>
              </a:tblPr>
              <a:tblGrid>
                <a:gridCol w="7200800">
                  <a:extLst>
                    <a:ext uri="{9D8B030D-6E8A-4147-A177-3AD203B41FA5}">
                      <a16:colId xmlns="" xmlns:a16="http://schemas.microsoft.com/office/drawing/2014/main" val="695988931"/>
                    </a:ext>
                  </a:extLst>
                </a:gridCol>
                <a:gridCol w="1368152">
                  <a:extLst>
                    <a:ext uri="{9D8B030D-6E8A-4147-A177-3AD203B41FA5}">
                      <a16:colId xmlns="" xmlns:a16="http://schemas.microsoft.com/office/drawing/2014/main" val="1574149790"/>
                    </a:ext>
                  </a:extLst>
                </a:gridCol>
              </a:tblGrid>
              <a:tr h="2027302">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800" b="1" kern="1200" dirty="0">
                          <a:solidFill>
                            <a:srgbClr val="000000"/>
                          </a:solidFill>
                          <a:effectLst/>
                          <a:latin typeface="Dubai Light" panose="020B0303030403030204" pitchFamily="34" charset="-78"/>
                          <a:ea typeface="+mn-ea"/>
                          <a:cs typeface="Dubai Light" panose="020B0303030403030204" pitchFamily="34" charset="-78"/>
                        </a:rPr>
                        <a:t>قال الشيرازي: «</a:t>
                      </a:r>
                      <a:r>
                        <a:rPr lang="ar-SA" sz="2800" b="1" kern="1200" dirty="0">
                          <a:solidFill>
                            <a:schemeClr val="tx1"/>
                          </a:solidFill>
                          <a:effectLst/>
                          <a:latin typeface="Dubai Light" panose="020B0303030403030204" pitchFamily="34" charset="-78"/>
                          <a:ea typeface="+mn-ea"/>
                          <a:cs typeface="Dubai Light" panose="020B0303030403030204" pitchFamily="34" charset="-78"/>
                        </a:rPr>
                        <a:t>ولا يُجزئ في شيء من الكفّارات إلا رقبة مؤمنة؛ لقوله عزَّ وجل: ﴿وَمَن قَتَلَ مُؤمِنًا </a:t>
                      </a:r>
                      <a:r>
                        <a:rPr lang="ar-SA" sz="2800" b="1" kern="1200" dirty="0" err="1">
                          <a:solidFill>
                            <a:schemeClr val="tx1"/>
                          </a:solidFill>
                          <a:effectLst/>
                          <a:latin typeface="Dubai Light" panose="020B0303030403030204" pitchFamily="34" charset="-78"/>
                          <a:ea typeface="+mn-ea"/>
                          <a:cs typeface="Dubai Light" panose="020B0303030403030204" pitchFamily="34" charset="-78"/>
                        </a:rPr>
                        <a:t>خَطَ‍ٔا</a:t>
                      </a:r>
                      <a:r>
                        <a:rPr lang="ar-SA" sz="2800" b="1" kern="1200" dirty="0">
                          <a:solidFill>
                            <a:schemeClr val="tx1"/>
                          </a:solidFill>
                          <a:effectLst/>
                          <a:latin typeface="Dubai Light" panose="020B0303030403030204" pitchFamily="34" charset="-78"/>
                          <a:ea typeface="+mn-ea"/>
                          <a:cs typeface="Dubai Light" panose="020B0303030403030204" pitchFamily="34" charset="-78"/>
                        </a:rPr>
                        <a:t> فَتَحرِيرُ رَقَبَةٖ مُّؤمِنَةٖ﴾</a:t>
                      </a:r>
                      <a:r>
                        <a:rPr lang="ar-SA" sz="2800" b="1" kern="1200" dirty="0">
                          <a:solidFill>
                            <a:srgbClr val="000000"/>
                          </a:solidFill>
                          <a:effectLst/>
                          <a:latin typeface="Dubai Light" panose="020B0303030403030204" pitchFamily="34" charset="-78"/>
                          <a:ea typeface="+mn-ea"/>
                          <a:cs typeface="Dubai Light" panose="020B0303030403030204" pitchFamily="34" charset="-78"/>
                        </a:rPr>
                        <a:t>. فنصَّ في كفارة القتل على رقبة مؤمنة، وقِسْنا عليها سائر الكفّارات». </a:t>
                      </a: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2365186">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800" b="1" kern="1200" dirty="0">
                          <a:solidFill>
                            <a:srgbClr val="000000"/>
                          </a:solidFill>
                          <a:effectLst/>
                          <a:latin typeface="Dubai Light" panose="020B0303030403030204" pitchFamily="34" charset="-78"/>
                          <a:ea typeface="+mn-ea"/>
                          <a:cs typeface="Dubai Light" panose="020B0303030403030204" pitchFamily="34" charset="-78"/>
                        </a:rPr>
                        <a:t>نصَّ الشيرازي على أنَّ الكفارات كلَّها باختلاف أسبابها متى كانت رقبةً، فلا بدَّ أن تكون مؤمنةً قياسًا على تقييدها بالإيمان في كفّارة القتل تخريجًا على أصل مقرَّر عند الشافعية </a:t>
                      </a:r>
                      <a:r>
                        <a:rPr lang="ar-SA" sz="2800" b="1" kern="1200" dirty="0">
                          <a:solidFill>
                            <a:schemeClr val="bg2">
                              <a:lumMod val="10000"/>
                            </a:schemeClr>
                          </a:solidFill>
                          <a:effectLst/>
                          <a:latin typeface="Dubai Light" panose="020B0303030403030204" pitchFamily="34" charset="-78"/>
                          <a:ea typeface="+mn-ea"/>
                          <a:cs typeface="Dubai Light" panose="020B0303030403030204" pitchFamily="34" charset="-78"/>
                        </a:rPr>
                        <a:t>وهو: </a:t>
                      </a:r>
                      <a:r>
                        <a:rPr lang="ar-SA" sz="2800" b="1" kern="1200" dirty="0">
                          <a:solidFill>
                            <a:schemeClr val="tx1"/>
                          </a:solidFill>
                          <a:effectLst/>
                          <a:latin typeface="Dubai Light" panose="020B0303030403030204" pitchFamily="34" charset="-78"/>
                          <a:ea typeface="+mn-ea"/>
                          <a:cs typeface="Dubai Light" panose="020B0303030403030204" pitchFamily="34" charset="-78"/>
                        </a:rPr>
                        <a:t>أنّ القياس في الكفّارات جائز. </a:t>
                      </a:r>
                      <a:endParaRPr lang="en-US" sz="2800" b="1" kern="1200" dirty="0">
                        <a:solidFill>
                          <a:schemeClr val="tx1"/>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25240005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5A255C5C-BC66-4691-AAEC-88CB8180077A}"/>
              </a:ext>
            </a:extLst>
          </p:cNvPr>
          <p:cNvSpPr>
            <a:spLocks noGrp="1"/>
          </p:cNvSpPr>
          <p:nvPr>
            <p:ph type="title"/>
          </p:nvPr>
        </p:nvSpPr>
        <p:spPr>
          <a:xfrm>
            <a:off x="1259632" y="692696"/>
            <a:ext cx="6819182" cy="1325563"/>
          </a:xfrm>
        </p:spPr>
        <p:txBody>
          <a:bodyPr>
            <a:normAutofit/>
          </a:bodyPr>
          <a:lstStyle/>
          <a:p>
            <a:pPr algn="ctr" rtl="1"/>
            <a:r>
              <a:rPr lang="ar-SA" sz="3600" dirty="0"/>
              <a:t>الموضوع الخامس: التخريج على الأصول المتعلقة بالأدلة المختلف فيها</a:t>
            </a:r>
          </a:p>
        </p:txBody>
      </p:sp>
      <p:graphicFrame>
        <p:nvGraphicFramePr>
          <p:cNvPr id="5" name="رسم تخطيطي 4">
            <a:extLst>
              <a:ext uri="{FF2B5EF4-FFF2-40B4-BE49-F238E27FC236}">
                <a16:creationId xmlns="" xmlns:a16="http://schemas.microsoft.com/office/drawing/2014/main" id="{786C97C3-084D-4D1A-B074-550DA0A5BA16}"/>
              </a:ext>
            </a:extLst>
          </p:cNvPr>
          <p:cNvGraphicFramePr/>
          <p:nvPr>
            <p:extLst>
              <p:ext uri="{D42A27DB-BD31-4B8C-83A1-F6EECF244321}">
                <p14:modId xmlns:p14="http://schemas.microsoft.com/office/powerpoint/2010/main" val="1392151182"/>
              </p:ext>
            </p:extLst>
          </p:nvPr>
        </p:nvGraphicFramePr>
        <p:xfrm>
          <a:off x="251520" y="1841602"/>
          <a:ext cx="8640960" cy="4779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95636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a:hlinkClick r:id="rId2" action="ppaction://hlinksldjump"/>
            <a:extLst>
              <a:ext uri="{FF2B5EF4-FFF2-40B4-BE49-F238E27FC236}">
                <a16:creationId xmlns="" xmlns:a16="http://schemas.microsoft.com/office/drawing/2014/main" id="{8BA453DE-390A-49DD-8847-64360538826A}"/>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9" name="شكل حر: شكل 8">
            <a:extLst>
              <a:ext uri="{FF2B5EF4-FFF2-40B4-BE49-F238E27FC236}">
                <a16:creationId xmlns="" xmlns:a16="http://schemas.microsoft.com/office/drawing/2014/main" id="{242B62A4-F8B0-46DA-88C3-CA2B0FE0842C}"/>
              </a:ext>
            </a:extLst>
          </p:cNvPr>
          <p:cNvSpPr/>
          <p:nvPr/>
        </p:nvSpPr>
        <p:spPr>
          <a:xfrm>
            <a:off x="467544" y="1811154"/>
            <a:ext cx="6699334" cy="936045"/>
          </a:xfrm>
          <a:custGeom>
            <a:avLst/>
            <a:gdLst>
              <a:gd name="connsiteX0" fmla="*/ 200154 w 1200897"/>
              <a:gd name="connsiteY0" fmla="*/ 0 h 8271146"/>
              <a:gd name="connsiteX1" fmla="*/ 1000743 w 1200897"/>
              <a:gd name="connsiteY1" fmla="*/ 0 h 8271146"/>
              <a:gd name="connsiteX2" fmla="*/ 1200897 w 1200897"/>
              <a:gd name="connsiteY2" fmla="*/ 200154 h 8271146"/>
              <a:gd name="connsiteX3" fmla="*/ 1200897 w 1200897"/>
              <a:gd name="connsiteY3" fmla="*/ 8271146 h 8271146"/>
              <a:gd name="connsiteX4" fmla="*/ 1200897 w 1200897"/>
              <a:gd name="connsiteY4" fmla="*/ 8271146 h 8271146"/>
              <a:gd name="connsiteX5" fmla="*/ 0 w 1200897"/>
              <a:gd name="connsiteY5" fmla="*/ 8271146 h 8271146"/>
              <a:gd name="connsiteX6" fmla="*/ 0 w 1200897"/>
              <a:gd name="connsiteY6" fmla="*/ 8271146 h 8271146"/>
              <a:gd name="connsiteX7" fmla="*/ 0 w 1200897"/>
              <a:gd name="connsiteY7" fmla="*/ 200154 h 8271146"/>
              <a:gd name="connsiteX8" fmla="*/ 200154 w 1200897"/>
              <a:gd name="connsiteY8" fmla="*/ 0 h 827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897" h="8271146">
                <a:moveTo>
                  <a:pt x="0" y="6892588"/>
                </a:moveTo>
                <a:lnTo>
                  <a:pt x="0" y="1378558"/>
                </a:lnTo>
                <a:cubicBezTo>
                  <a:pt x="0" y="617203"/>
                  <a:pt x="13011" y="3"/>
                  <a:pt x="29061" y="3"/>
                </a:cubicBezTo>
                <a:lnTo>
                  <a:pt x="1200897" y="3"/>
                </a:lnTo>
                <a:lnTo>
                  <a:pt x="1200897" y="3"/>
                </a:lnTo>
                <a:lnTo>
                  <a:pt x="1200897" y="8271143"/>
                </a:lnTo>
                <a:lnTo>
                  <a:pt x="1200897" y="8271143"/>
                </a:lnTo>
                <a:lnTo>
                  <a:pt x="29061" y="8271143"/>
                </a:lnTo>
                <a:cubicBezTo>
                  <a:pt x="13011" y="8271143"/>
                  <a:pt x="0" y="7653943"/>
                  <a:pt x="0" y="6892588"/>
                </a:cubicBezTo>
                <a:close/>
              </a:path>
            </a:pathLst>
          </a:custGeom>
          <a:solidFill>
            <a:schemeClr val="accent1">
              <a:lumMod val="20000"/>
              <a:lumOff val="8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06274" tIns="182448" rIns="247650" bIns="182449" numCol="1" spcCol="1270" anchor="ctr" anchorCtr="0">
            <a:noAutofit/>
          </a:bodyPr>
          <a:lstStyle/>
          <a:p>
            <a:pPr marL="285750" lvl="1" indent="-285750" algn="r" defTabSz="1422400">
              <a:lnSpc>
                <a:spcPct val="90000"/>
              </a:lnSpc>
              <a:spcBef>
                <a:spcPct val="0"/>
              </a:spcBef>
              <a:spcAft>
                <a:spcPct val="15000"/>
              </a:spcAft>
              <a:buFontTx/>
              <a:buNone/>
            </a:pPr>
            <a:r>
              <a:rPr lang="ar-SA" sz="28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الأحكام التي شرعها الله تعالى لمن سبقنا من الأمم، وأنزلها على أنبيائه ورسله لتبليغها لتلك الأمم.</a:t>
            </a:r>
            <a:endParaRPr lang="en-US" sz="28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p:txBody>
      </p:sp>
      <p:sp>
        <p:nvSpPr>
          <p:cNvPr id="11" name="شكل حر: شكل 10">
            <a:extLst>
              <a:ext uri="{FF2B5EF4-FFF2-40B4-BE49-F238E27FC236}">
                <a16:creationId xmlns="" xmlns:a16="http://schemas.microsoft.com/office/drawing/2014/main" id="{3DACB05A-D045-418A-9CB9-11C77F4DCD1C}"/>
              </a:ext>
            </a:extLst>
          </p:cNvPr>
          <p:cNvSpPr/>
          <p:nvPr/>
        </p:nvSpPr>
        <p:spPr>
          <a:xfrm>
            <a:off x="7058686" y="1677852"/>
            <a:ext cx="1617770" cy="1319100"/>
          </a:xfrm>
          <a:custGeom>
            <a:avLst/>
            <a:gdLst>
              <a:gd name="connsiteX0" fmla="*/ 0 w 2064556"/>
              <a:gd name="connsiteY0" fmla="*/ 244588 h 1467501"/>
              <a:gd name="connsiteX1" fmla="*/ 244588 w 2064556"/>
              <a:gd name="connsiteY1" fmla="*/ 0 h 1467501"/>
              <a:gd name="connsiteX2" fmla="*/ 1819968 w 2064556"/>
              <a:gd name="connsiteY2" fmla="*/ 0 h 1467501"/>
              <a:gd name="connsiteX3" fmla="*/ 2064556 w 2064556"/>
              <a:gd name="connsiteY3" fmla="*/ 244588 h 1467501"/>
              <a:gd name="connsiteX4" fmla="*/ 2064556 w 2064556"/>
              <a:gd name="connsiteY4" fmla="*/ 1222913 h 1467501"/>
              <a:gd name="connsiteX5" fmla="*/ 1819968 w 2064556"/>
              <a:gd name="connsiteY5" fmla="*/ 1467501 h 1467501"/>
              <a:gd name="connsiteX6" fmla="*/ 244588 w 2064556"/>
              <a:gd name="connsiteY6" fmla="*/ 1467501 h 1467501"/>
              <a:gd name="connsiteX7" fmla="*/ 0 w 2064556"/>
              <a:gd name="connsiteY7" fmla="*/ 1222913 h 1467501"/>
              <a:gd name="connsiteX8" fmla="*/ 0 w 2064556"/>
              <a:gd name="connsiteY8" fmla="*/ 244588 h 14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56" h="1467501">
                <a:moveTo>
                  <a:pt x="0" y="244588"/>
                </a:moveTo>
                <a:cubicBezTo>
                  <a:pt x="0" y="109506"/>
                  <a:pt x="109506" y="0"/>
                  <a:pt x="244588" y="0"/>
                </a:cubicBezTo>
                <a:lnTo>
                  <a:pt x="1819968" y="0"/>
                </a:lnTo>
                <a:cubicBezTo>
                  <a:pt x="1955050" y="0"/>
                  <a:pt x="2064556" y="109506"/>
                  <a:pt x="2064556" y="244588"/>
                </a:cubicBezTo>
                <a:lnTo>
                  <a:pt x="2064556" y="1222913"/>
                </a:lnTo>
                <a:cubicBezTo>
                  <a:pt x="2064556" y="1357995"/>
                  <a:pt x="1955050" y="1467501"/>
                  <a:pt x="1819968" y="1467501"/>
                </a:cubicBezTo>
                <a:lnTo>
                  <a:pt x="244588" y="1467501"/>
                </a:lnTo>
                <a:cubicBezTo>
                  <a:pt x="109506" y="1467501"/>
                  <a:pt x="0" y="1357995"/>
                  <a:pt x="0" y="1222913"/>
                </a:cubicBezTo>
                <a:lnTo>
                  <a:pt x="0" y="244588"/>
                </a:lnTo>
                <a:close/>
              </a:path>
            </a:pathLst>
          </a:custGeom>
        </p:spPr>
        <p:style>
          <a:lnRef idx="2">
            <a:schemeClr val="dk1">
              <a:shade val="50000"/>
            </a:schemeClr>
          </a:lnRef>
          <a:fillRef idx="1">
            <a:schemeClr val="dk1"/>
          </a:fillRef>
          <a:effectRef idx="0">
            <a:schemeClr val="dk1"/>
          </a:effectRef>
          <a:fontRef idx="minor">
            <a:schemeClr val="lt1"/>
          </a:fontRef>
        </p:style>
        <p:txBody>
          <a:bodyPr spcFirstLastPara="0" vert="horz" wrap="square" lIns="197367" tIns="134502" rIns="197367" bIns="134502" numCol="1" spcCol="1270" anchor="ctr" anchorCtr="0">
            <a:noAutofit/>
          </a:bodyPr>
          <a:lstStyle/>
          <a:p>
            <a:pPr marL="0" lvl="0" indent="0" algn="ctr" defTabSz="1466850">
              <a:lnSpc>
                <a:spcPct val="90000"/>
              </a:lnSpc>
              <a:spcBef>
                <a:spcPct val="0"/>
              </a:spcBef>
              <a:spcAft>
                <a:spcPct val="35000"/>
              </a:spcAft>
              <a:buNone/>
            </a:pPr>
            <a:r>
              <a:rPr lang="ar-SA" sz="3000" b="0" kern="1200" dirty="0">
                <a:latin typeface="Dubai" panose="020B0503030403030204" pitchFamily="34" charset="-78"/>
                <a:cs typeface="Dubai" panose="020B0503030403030204" pitchFamily="34" charset="-78"/>
              </a:rPr>
              <a:t>المقصود بشرع من قبلنا </a:t>
            </a:r>
            <a:endParaRPr lang="en-US" sz="3000" kern="1200" dirty="0">
              <a:latin typeface="Dubai" panose="020B0503030403030204" pitchFamily="34" charset="-78"/>
              <a:cs typeface="Dubai" panose="020B0503030403030204" pitchFamily="34" charset="-78"/>
            </a:endParaRPr>
          </a:p>
        </p:txBody>
      </p:sp>
      <p:sp>
        <p:nvSpPr>
          <p:cNvPr id="13" name="شكل حر: شكل 12">
            <a:extLst>
              <a:ext uri="{FF2B5EF4-FFF2-40B4-BE49-F238E27FC236}">
                <a16:creationId xmlns="" xmlns:a16="http://schemas.microsoft.com/office/drawing/2014/main" id="{AE5116A9-B110-42FD-9439-BB4DDE29DE3F}"/>
              </a:ext>
            </a:extLst>
          </p:cNvPr>
          <p:cNvSpPr/>
          <p:nvPr/>
        </p:nvSpPr>
        <p:spPr>
          <a:xfrm>
            <a:off x="2915493" y="2910849"/>
            <a:ext cx="2929554" cy="627221"/>
          </a:xfrm>
          <a:custGeom>
            <a:avLst/>
            <a:gdLst>
              <a:gd name="connsiteX0" fmla="*/ 0 w 2064556"/>
              <a:gd name="connsiteY0" fmla="*/ 244588 h 1467501"/>
              <a:gd name="connsiteX1" fmla="*/ 244588 w 2064556"/>
              <a:gd name="connsiteY1" fmla="*/ 0 h 1467501"/>
              <a:gd name="connsiteX2" fmla="*/ 1819968 w 2064556"/>
              <a:gd name="connsiteY2" fmla="*/ 0 h 1467501"/>
              <a:gd name="connsiteX3" fmla="*/ 2064556 w 2064556"/>
              <a:gd name="connsiteY3" fmla="*/ 244588 h 1467501"/>
              <a:gd name="connsiteX4" fmla="*/ 2064556 w 2064556"/>
              <a:gd name="connsiteY4" fmla="*/ 1222913 h 1467501"/>
              <a:gd name="connsiteX5" fmla="*/ 1819968 w 2064556"/>
              <a:gd name="connsiteY5" fmla="*/ 1467501 h 1467501"/>
              <a:gd name="connsiteX6" fmla="*/ 244588 w 2064556"/>
              <a:gd name="connsiteY6" fmla="*/ 1467501 h 1467501"/>
              <a:gd name="connsiteX7" fmla="*/ 0 w 2064556"/>
              <a:gd name="connsiteY7" fmla="*/ 1222913 h 1467501"/>
              <a:gd name="connsiteX8" fmla="*/ 0 w 2064556"/>
              <a:gd name="connsiteY8" fmla="*/ 244588 h 14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56" h="1467501">
                <a:moveTo>
                  <a:pt x="0" y="244588"/>
                </a:moveTo>
                <a:cubicBezTo>
                  <a:pt x="0" y="109506"/>
                  <a:pt x="109506" y="0"/>
                  <a:pt x="244588" y="0"/>
                </a:cubicBezTo>
                <a:lnTo>
                  <a:pt x="1819968" y="0"/>
                </a:lnTo>
                <a:cubicBezTo>
                  <a:pt x="1955050" y="0"/>
                  <a:pt x="2064556" y="109506"/>
                  <a:pt x="2064556" y="244588"/>
                </a:cubicBezTo>
                <a:lnTo>
                  <a:pt x="2064556" y="1222913"/>
                </a:lnTo>
                <a:cubicBezTo>
                  <a:pt x="2064556" y="1357995"/>
                  <a:pt x="1955050" y="1467501"/>
                  <a:pt x="1819968" y="1467501"/>
                </a:cubicBezTo>
                <a:lnTo>
                  <a:pt x="244588" y="1467501"/>
                </a:lnTo>
                <a:cubicBezTo>
                  <a:pt x="109506" y="1467501"/>
                  <a:pt x="0" y="1357995"/>
                  <a:pt x="0" y="1222913"/>
                </a:cubicBezTo>
                <a:lnTo>
                  <a:pt x="0" y="244588"/>
                </a:lnTo>
                <a:close/>
              </a:path>
            </a:pathLst>
          </a:custGeom>
        </p:spPr>
        <p:style>
          <a:lnRef idx="2">
            <a:schemeClr val="dk1">
              <a:shade val="50000"/>
            </a:schemeClr>
          </a:lnRef>
          <a:fillRef idx="1">
            <a:schemeClr val="dk1"/>
          </a:fillRef>
          <a:effectRef idx="0">
            <a:schemeClr val="dk1"/>
          </a:effectRef>
          <a:fontRef idx="minor">
            <a:schemeClr val="lt1"/>
          </a:fontRef>
        </p:style>
        <p:txBody>
          <a:bodyPr spcFirstLastPara="0" vert="horz" wrap="square" lIns="197367" tIns="134502" rIns="197367" bIns="134502" numCol="1" spcCol="1270" anchor="ctr" anchorCtr="0">
            <a:noAutofit/>
          </a:bodyPr>
          <a:lstStyle/>
          <a:p>
            <a:pPr algn="ctr" defTabSz="1466850">
              <a:lnSpc>
                <a:spcPct val="90000"/>
              </a:lnSpc>
              <a:spcBef>
                <a:spcPct val="0"/>
              </a:spcBef>
              <a:spcAft>
                <a:spcPct val="35000"/>
              </a:spcAft>
            </a:pPr>
            <a:r>
              <a:rPr lang="ar-SA" sz="3000" dirty="0">
                <a:latin typeface="Dubai" panose="020B0503030403030204" pitchFamily="34" charset="-78"/>
                <a:cs typeface="Dubai" panose="020B0503030403030204" pitchFamily="34" charset="-78"/>
              </a:rPr>
              <a:t>تحرير محل النزاع</a:t>
            </a:r>
            <a:endParaRPr lang="en-US" sz="3000" dirty="0">
              <a:latin typeface="Dubai" panose="020B0503030403030204" pitchFamily="34" charset="-78"/>
              <a:cs typeface="Dubai" panose="020B0503030403030204" pitchFamily="34" charset="-78"/>
            </a:endParaRPr>
          </a:p>
        </p:txBody>
      </p:sp>
      <p:sp>
        <p:nvSpPr>
          <p:cNvPr id="15" name="مستطيل: زوايا مستديرة 14">
            <a:extLst>
              <a:ext uri="{FF2B5EF4-FFF2-40B4-BE49-F238E27FC236}">
                <a16:creationId xmlns="" xmlns:a16="http://schemas.microsoft.com/office/drawing/2014/main" id="{A0242929-62A1-45EA-9A59-1C24EA98765B}"/>
              </a:ext>
            </a:extLst>
          </p:cNvPr>
          <p:cNvSpPr/>
          <p:nvPr/>
        </p:nvSpPr>
        <p:spPr>
          <a:xfrm>
            <a:off x="5694158" y="3660944"/>
            <a:ext cx="2550250" cy="1903473"/>
          </a:xfrm>
          <a:prstGeom prst="roundRect">
            <a:avLst/>
          </a:pr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202049" tIns="202049" rIns="202049" bIns="202049" numCol="1" spcCol="1270" anchor="ctr" anchorCtr="0">
            <a:noAutofit/>
          </a:bodyPr>
          <a:lstStyle/>
          <a:p>
            <a:pPr marL="0" lvl="3" algn="ctr"/>
            <a:r>
              <a:rPr lang="ar-SA" sz="2400" dirty="0">
                <a:solidFill>
                  <a:srgbClr val="000000"/>
                </a:solidFill>
                <a:latin typeface="Dubai" panose="020B0503030403030204" pitchFamily="34" charset="-78"/>
                <a:cs typeface="Dubai" panose="020B0503030403030204" pitchFamily="34" charset="-78"/>
              </a:rPr>
              <a:t> ما كان من مسائل التوحيد، أو ثبت بطريقٍ صحيح: أنه شرعُ من قبلنا، ثم ثبت شرعًا لنا</a:t>
            </a:r>
          </a:p>
        </p:txBody>
      </p:sp>
      <p:sp>
        <p:nvSpPr>
          <p:cNvPr id="16" name="مستطيل: زوايا مستديرة 15">
            <a:extLst>
              <a:ext uri="{FF2B5EF4-FFF2-40B4-BE49-F238E27FC236}">
                <a16:creationId xmlns="" xmlns:a16="http://schemas.microsoft.com/office/drawing/2014/main" id="{EE20FC19-BC60-41E4-A7E0-EC11511E0ACB}"/>
              </a:ext>
            </a:extLst>
          </p:cNvPr>
          <p:cNvSpPr/>
          <p:nvPr/>
        </p:nvSpPr>
        <p:spPr>
          <a:xfrm>
            <a:off x="5724128" y="5589240"/>
            <a:ext cx="2520280" cy="954287"/>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solidFill>
                  <a:srgbClr val="000000"/>
                </a:solidFill>
                <a:latin typeface="Dubai" panose="020B0503030403030204" pitchFamily="34" charset="-78"/>
                <a:cs typeface="Dubai" panose="020B0503030403030204" pitchFamily="34" charset="-78"/>
              </a:rPr>
              <a:t>لا خلاف في أنه شرعٌ لنا</a:t>
            </a:r>
          </a:p>
        </p:txBody>
      </p:sp>
      <p:sp>
        <p:nvSpPr>
          <p:cNvPr id="17" name="مستطيل: زوايا مستديرة 16">
            <a:extLst>
              <a:ext uri="{FF2B5EF4-FFF2-40B4-BE49-F238E27FC236}">
                <a16:creationId xmlns="" xmlns:a16="http://schemas.microsoft.com/office/drawing/2014/main" id="{3848A085-712D-41C5-8318-6360B9ED7E4C}"/>
              </a:ext>
            </a:extLst>
          </p:cNvPr>
          <p:cNvSpPr/>
          <p:nvPr/>
        </p:nvSpPr>
        <p:spPr>
          <a:xfrm>
            <a:off x="3203848" y="3641133"/>
            <a:ext cx="2160240" cy="2236139"/>
          </a:xfrm>
          <a:prstGeom prst="roundRect">
            <a:avLst/>
          </a:pr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202049" tIns="202049" rIns="202049" bIns="202049" numCol="1" spcCol="1270" anchor="ctr" anchorCtr="0">
            <a:noAutofit/>
          </a:bodyPr>
          <a:lstStyle/>
          <a:p>
            <a:pPr marL="0" lvl="3" algn="ctr"/>
            <a:r>
              <a:rPr lang="ar-SA" sz="2400" dirty="0">
                <a:solidFill>
                  <a:srgbClr val="000000"/>
                </a:solidFill>
                <a:latin typeface="Dubai" panose="020B0503030403030204" pitchFamily="34" charset="-78"/>
                <a:cs typeface="Dubai" panose="020B0503030403030204" pitchFamily="34" charset="-78"/>
              </a:rPr>
              <a:t> ما لم يثبت بطريقٍ صحيح أنه شرع من قبلنا، أو ثبت ولكن صرح شرعنا بنسخه</a:t>
            </a:r>
          </a:p>
        </p:txBody>
      </p:sp>
      <p:sp>
        <p:nvSpPr>
          <p:cNvPr id="18" name="مستطيل: زوايا مستديرة 17">
            <a:extLst>
              <a:ext uri="{FF2B5EF4-FFF2-40B4-BE49-F238E27FC236}">
                <a16:creationId xmlns="" xmlns:a16="http://schemas.microsoft.com/office/drawing/2014/main" id="{892763C8-F6F4-4173-87C7-F31A62E94C45}"/>
              </a:ext>
            </a:extLst>
          </p:cNvPr>
          <p:cNvSpPr/>
          <p:nvPr/>
        </p:nvSpPr>
        <p:spPr>
          <a:xfrm>
            <a:off x="3131840" y="5877272"/>
            <a:ext cx="2304256" cy="641442"/>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solidFill>
                  <a:srgbClr val="000000"/>
                </a:solidFill>
                <a:latin typeface="Dubai" panose="020B0503030403030204" pitchFamily="34" charset="-78"/>
                <a:cs typeface="Dubai" panose="020B0503030403030204" pitchFamily="34" charset="-78"/>
              </a:rPr>
              <a:t>ليس شرعًا لنا باتفاق</a:t>
            </a:r>
          </a:p>
        </p:txBody>
      </p:sp>
      <p:sp>
        <p:nvSpPr>
          <p:cNvPr id="19" name="مستطيل: زوايا مستديرة 18">
            <a:extLst>
              <a:ext uri="{FF2B5EF4-FFF2-40B4-BE49-F238E27FC236}">
                <a16:creationId xmlns="" xmlns:a16="http://schemas.microsoft.com/office/drawing/2014/main" id="{4A8E33CD-E879-4CE6-8F01-49FCC1092B8E}"/>
              </a:ext>
            </a:extLst>
          </p:cNvPr>
          <p:cNvSpPr/>
          <p:nvPr/>
        </p:nvSpPr>
        <p:spPr>
          <a:xfrm>
            <a:off x="683568" y="3645024"/>
            <a:ext cx="2276213" cy="2088232"/>
          </a:xfrm>
          <a:prstGeom prst="roundRect">
            <a:avLst/>
          </a:pr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202049" tIns="202049" rIns="202049" bIns="202049" numCol="1" spcCol="1270" anchor="ctr" anchorCtr="0">
            <a:noAutofit/>
          </a:bodyPr>
          <a:lstStyle/>
          <a:p>
            <a:pPr marL="0" lvl="3" algn="ctr"/>
            <a:r>
              <a:rPr lang="ar-SA" sz="2400" dirty="0">
                <a:solidFill>
                  <a:srgbClr val="000000"/>
                </a:solidFill>
                <a:latin typeface="Dubai" panose="020B0503030403030204" pitchFamily="34" charset="-78"/>
                <a:cs typeface="Dubai" panose="020B0503030403030204" pitchFamily="34" charset="-78"/>
              </a:rPr>
              <a:t> ما ثبت في شرعنا أنه شرع من قبلنا، ولم يرد عندنا ما يؤيده أو يبطله</a:t>
            </a:r>
          </a:p>
        </p:txBody>
      </p:sp>
      <p:sp>
        <p:nvSpPr>
          <p:cNvPr id="20" name="مستطيل: زوايا مستديرة 19">
            <a:extLst>
              <a:ext uri="{FF2B5EF4-FFF2-40B4-BE49-F238E27FC236}">
                <a16:creationId xmlns="" xmlns:a16="http://schemas.microsoft.com/office/drawing/2014/main" id="{A3E8E286-9A48-4EC6-A112-CD8D1F80EEF9}"/>
              </a:ext>
            </a:extLst>
          </p:cNvPr>
          <p:cNvSpPr/>
          <p:nvPr/>
        </p:nvSpPr>
        <p:spPr>
          <a:xfrm>
            <a:off x="539552" y="5733256"/>
            <a:ext cx="2349041" cy="807877"/>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solidFill>
                  <a:srgbClr val="000000"/>
                </a:solidFill>
                <a:latin typeface="Dubai" panose="020B0503030403030204" pitchFamily="34" charset="-78"/>
                <a:cs typeface="Dubai" panose="020B0503030403030204" pitchFamily="34" charset="-78"/>
              </a:rPr>
              <a:t>هنا وقع الخلاف هل يكون شرعًا لنا؟</a:t>
            </a:r>
          </a:p>
        </p:txBody>
      </p:sp>
      <p:sp>
        <p:nvSpPr>
          <p:cNvPr id="24" name="Rectangle 23"/>
          <p:cNvSpPr/>
          <p:nvPr/>
        </p:nvSpPr>
        <p:spPr>
          <a:xfrm>
            <a:off x="251520" y="836712"/>
            <a:ext cx="8604448" cy="584775"/>
          </a:xfrm>
          <a:prstGeom prst="rect">
            <a:avLst/>
          </a:prstGeom>
          <a:solidFill>
            <a:srgbClr val="E2EDF2"/>
          </a:solidFill>
        </p:spPr>
        <p:txBody>
          <a:bodyPr wrap="square">
            <a:spAutoFit/>
          </a:bodyPr>
          <a:lstStyle/>
          <a:p>
            <a:pPr algn="ctr"/>
            <a:r>
              <a:rPr lang="ar-SA" sz="3200" dirty="0" smtClean="0">
                <a:solidFill>
                  <a:srgbClr val="616989"/>
                </a:solidFill>
                <a:effectLst>
                  <a:outerShdw blurRad="38100" dist="38100" dir="2700000" algn="tl">
                    <a:srgbClr val="000000">
                      <a:alpha val="43137"/>
                    </a:srgbClr>
                  </a:outerShdw>
                </a:effectLst>
              </a:rPr>
              <a:t>القاعدة الأولى: : (شرع من قبلنا شرعٌ لنا مالم يرد شرعنا بخلافه)</a:t>
            </a:r>
          </a:p>
        </p:txBody>
      </p:sp>
    </p:spTree>
    <p:extLst>
      <p:ext uri="{BB962C8B-B14F-4D97-AF65-F5344CB8AC3E}">
        <p14:creationId xmlns:p14="http://schemas.microsoft.com/office/powerpoint/2010/main" val="3569223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5" grpId="0" animBg="1"/>
      <p:bldP spid="16" grpId="0" animBg="1"/>
      <p:bldP spid="17" grpId="0" animBg="1"/>
      <p:bldP spid="18" grpId="0" animBg="1"/>
      <p:bldP spid="19" grpId="0" animBg="1"/>
      <p:bldP spid="20"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3275856" y="764704"/>
            <a:ext cx="5175102" cy="555943"/>
          </a:xfrm>
          <a:prstGeom prst="rect">
            <a:avLst/>
          </a:prstGeom>
          <a:solidFill>
            <a:schemeClr val="accent3">
              <a:lumMod val="20000"/>
              <a:lumOff val="80000"/>
            </a:schemeClr>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الأول: هل تشترط الطهارة لكل سجود؟</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72101842"/>
              </p:ext>
            </p:extLst>
          </p:nvPr>
        </p:nvGraphicFramePr>
        <p:xfrm>
          <a:off x="251520" y="1628800"/>
          <a:ext cx="8640960" cy="4896544"/>
        </p:xfrm>
        <a:graphic>
          <a:graphicData uri="http://schemas.openxmlformats.org/drawingml/2006/table">
            <a:tbl>
              <a:tblPr firstRow="1" bandRow="1">
                <a:tableStyleId>{3B4B98B0-60AC-42C2-AFA5-B58CD77FA1E5}</a:tableStyleId>
              </a:tblPr>
              <a:tblGrid>
                <a:gridCol w="7200800">
                  <a:extLst>
                    <a:ext uri="{9D8B030D-6E8A-4147-A177-3AD203B41FA5}">
                      <a16:colId xmlns="" xmlns:a16="http://schemas.microsoft.com/office/drawing/2014/main" val="695988931"/>
                    </a:ext>
                  </a:extLst>
                </a:gridCol>
                <a:gridCol w="1440160">
                  <a:extLst>
                    <a:ext uri="{9D8B030D-6E8A-4147-A177-3AD203B41FA5}">
                      <a16:colId xmlns="" xmlns:a16="http://schemas.microsoft.com/office/drawing/2014/main" val="1574149790"/>
                    </a:ext>
                  </a:extLst>
                </a:gridCol>
              </a:tblGrid>
              <a:tr h="3231719">
                <a:tc>
                  <a:txBody>
                    <a:bodyPr/>
                    <a:lstStyle/>
                    <a:p>
                      <a:pPr algn="just" rtl="1"/>
                      <a:r>
                        <a:rPr lang="ar-SA" sz="2400" b="1" kern="1200" dirty="0">
                          <a:solidFill>
                            <a:srgbClr val="000000"/>
                          </a:solidFill>
                          <a:effectLst/>
                          <a:latin typeface="Dubai Light" panose="020B0303030403030204" pitchFamily="34" charset="-78"/>
                          <a:ea typeface="+mn-ea"/>
                          <a:cs typeface="Dubai Light" panose="020B0303030403030204" pitchFamily="34" charset="-78"/>
                        </a:rPr>
                        <a:t>قال شيخ الإسلام ابن تيمية: «</a:t>
                      </a:r>
                      <a:r>
                        <a:rPr lang="ar-SA" sz="2400" b="1" kern="1200" dirty="0">
                          <a:solidFill>
                            <a:schemeClr val="tx1"/>
                          </a:solidFill>
                          <a:effectLst/>
                          <a:latin typeface="Dubai Light" panose="020B0303030403030204" pitchFamily="34" charset="-78"/>
                          <a:ea typeface="+mn-ea"/>
                          <a:cs typeface="Dubai Light" panose="020B0303030403030204" pitchFamily="34" charset="-78"/>
                        </a:rPr>
                        <a:t>ومعلوم أن جنس العبادة لا تشترط له الطهارة، بل إنما تشترط للصلاة؛ فكذلك جنس السجود يشترط لبعضه وهو السجود الذي لله كسجود الصلاة وسجدتي السهو، بخلاف سجود التلاوة وسجود الشكر وسجود الآيات، </a:t>
                      </a:r>
                      <a:r>
                        <a:rPr lang="ar-SA" sz="2400" b="1" kern="1200" dirty="0">
                          <a:solidFill>
                            <a:srgbClr val="000000"/>
                          </a:solidFill>
                          <a:effectLst/>
                          <a:latin typeface="Dubai Light" panose="020B0303030403030204" pitchFamily="34" charset="-78"/>
                          <a:ea typeface="+mn-ea"/>
                          <a:cs typeface="Dubai Light" panose="020B0303030403030204" pitchFamily="34" charset="-78"/>
                        </a:rPr>
                        <a:t>ومما يدل على ذلك: أن الله أخبر عن سجود السحرة لما آمنوا بموسى على وجه الرضا بذلك السجود، ولا ريب أنهم لم يكونوا متوضئين ولا يعرفون الوضوء، فعُلم أن السجود المجرد لله مما يحبه الله </a:t>
                      </a:r>
                      <a:r>
                        <a:rPr lang="ar-SA" sz="2400" b="1" kern="1200" dirty="0" err="1">
                          <a:solidFill>
                            <a:srgbClr val="000000"/>
                          </a:solidFill>
                          <a:effectLst/>
                          <a:latin typeface="Dubai Light" panose="020B0303030403030204" pitchFamily="34" charset="-78"/>
                          <a:ea typeface="+mn-ea"/>
                          <a:cs typeface="Dubai Light" panose="020B0303030403030204" pitchFamily="34" charset="-78"/>
                        </a:rPr>
                        <a:t>ويرضاه</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وإن لم يكن صاحبه متوضئًا؛ </a:t>
                      </a:r>
                      <a:r>
                        <a:rPr lang="ar-SA" sz="2400" b="1" u="sng" kern="1200" dirty="0">
                          <a:solidFill>
                            <a:srgbClr val="000000"/>
                          </a:solidFill>
                          <a:effectLst/>
                          <a:latin typeface="Dubai Light" panose="020B0303030403030204" pitchFamily="34" charset="-78"/>
                          <a:ea typeface="+mn-ea"/>
                          <a:cs typeface="Dubai Light" panose="020B0303030403030204" pitchFamily="34" charset="-78"/>
                        </a:rPr>
                        <a:t>وشرع من قبلنا شرعٌ لنا ما لم يرد شرعُنا بخلافه</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وهذا سجود إيمان».</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rtl="1"/>
                      <a:endParaRPr lang="en-US" sz="2400" b="0" kern="1200" dirty="0">
                        <a:solidFill>
                          <a:srgbClr val="000000"/>
                        </a:solidFill>
                        <a:effectLst>
                          <a:outerShdw blurRad="12700" dist="12700" dir="2700000" algn="tl">
                            <a:srgbClr val="000000">
                              <a:alpha val="43137"/>
                            </a:srgbClr>
                          </a:outerShdw>
                        </a:effectLst>
                        <a:latin typeface="+mn-lt"/>
                        <a:ea typeface="+mn-ea"/>
                        <a:cs typeface="+mn-cs"/>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664825">
                <a:tc>
                  <a:txBody>
                    <a:bodyPr/>
                    <a:lstStyle/>
                    <a:p>
                      <a:pPr marL="0" algn="just" defTabSz="914400" rtl="1" eaLnBrk="1" latinLnBrk="0" hangingPunct="1"/>
                      <a:r>
                        <a:rPr lang="ar-SA" sz="2400" b="1" kern="1200" dirty="0">
                          <a:solidFill>
                            <a:srgbClr val="000000"/>
                          </a:solidFill>
                          <a:effectLst/>
                          <a:latin typeface="Dubai Light" panose="020B0303030403030204" pitchFamily="34" charset="-78"/>
                          <a:ea typeface="+mn-ea"/>
                          <a:cs typeface="Dubai Light" panose="020B0303030403030204" pitchFamily="34" charset="-78"/>
                        </a:rPr>
                        <a:t>اختار رحمه الله أن السجود الذي تشترط له الطهارة سجود الصلاة وما عداه لا تشترط؛ بناء على قاعدة: شرع من قبلنا شرعٌ لنا ما لم يرد نسخه عندنا، ولم يرد في شرعنا ما يدل على الاشتراط، وقد ثبت شرعًا لمن قبلنا فيكون شرعًا لنا على الشرط المذكور.</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15989148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4283968" y="836712"/>
            <a:ext cx="4455022" cy="555943"/>
          </a:xfrm>
          <a:prstGeom prst="rect">
            <a:avLst/>
          </a:prstGeom>
          <a:solidFill>
            <a:schemeClr val="accent3">
              <a:lumMod val="20000"/>
              <a:lumOff val="80000"/>
            </a:schemeClr>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3200" dirty="0">
                <a:solidFill>
                  <a:srgbClr val="616989"/>
                </a:solidFill>
                <a:effectLst/>
                <a:latin typeface="+mj-lt"/>
                <a:ea typeface="+mj-ea"/>
                <a:cs typeface="+mj-cs"/>
              </a:rPr>
              <a:t>الفرع الثاني: </a:t>
            </a:r>
            <a:r>
              <a:rPr lang="ar-SA" sz="3200" dirty="0" smtClean="0">
                <a:solidFill>
                  <a:srgbClr val="616989"/>
                </a:solidFill>
                <a:effectLst/>
                <a:latin typeface="+mj-lt"/>
                <a:ea typeface="+mj-ea"/>
                <a:cs typeface="+mj-cs"/>
              </a:rPr>
              <a:t>تقدير </a:t>
            </a:r>
            <a:r>
              <a:rPr lang="ar-SA" sz="3200" dirty="0">
                <a:solidFill>
                  <a:srgbClr val="616989"/>
                </a:solidFill>
                <a:effectLst/>
                <a:latin typeface="+mj-lt"/>
                <a:ea typeface="+mj-ea"/>
                <a:cs typeface="+mj-cs"/>
              </a:rPr>
              <a:t>مدة الإجارة.</a:t>
            </a:r>
            <a:endParaRPr lang="en-US" sz="32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279619243"/>
              </p:ext>
            </p:extLst>
          </p:nvPr>
        </p:nvGraphicFramePr>
        <p:xfrm>
          <a:off x="251520" y="1700808"/>
          <a:ext cx="8568952" cy="4896544"/>
        </p:xfrm>
        <a:graphic>
          <a:graphicData uri="http://schemas.openxmlformats.org/drawingml/2006/table">
            <a:tbl>
              <a:tblPr firstRow="1" bandRow="1">
                <a:tableStyleId>{3B4B98B0-60AC-42C2-AFA5-B58CD77FA1E5}</a:tableStyleId>
              </a:tblPr>
              <a:tblGrid>
                <a:gridCol w="7344816">
                  <a:extLst>
                    <a:ext uri="{9D8B030D-6E8A-4147-A177-3AD203B41FA5}">
                      <a16:colId xmlns="" xmlns:a16="http://schemas.microsoft.com/office/drawing/2014/main" val="695988931"/>
                    </a:ext>
                  </a:extLst>
                </a:gridCol>
                <a:gridCol w="1224136">
                  <a:extLst>
                    <a:ext uri="{9D8B030D-6E8A-4147-A177-3AD203B41FA5}">
                      <a16:colId xmlns="" xmlns:a16="http://schemas.microsoft.com/office/drawing/2014/main" val="1574149790"/>
                    </a:ext>
                  </a:extLst>
                </a:gridCol>
              </a:tblGrid>
              <a:tr h="3227267">
                <a:tc>
                  <a:txBody>
                    <a:bodyPr/>
                    <a:lstStyle/>
                    <a:p>
                      <a:pPr algn="just" rtl="1"/>
                      <a:r>
                        <a:rPr lang="ar-SA" sz="2800" b="1" kern="1200" dirty="0">
                          <a:solidFill>
                            <a:srgbClr val="000000"/>
                          </a:solidFill>
                          <a:effectLst/>
                          <a:latin typeface="Dubai Light" panose="020B0303030403030204" pitchFamily="34" charset="-78"/>
                          <a:ea typeface="+mn-ea"/>
                          <a:cs typeface="Dubai Light" panose="020B0303030403030204" pitchFamily="34" charset="-78"/>
                        </a:rPr>
                        <a:t>قال ابن قدامة: «</a:t>
                      </a:r>
                      <a:r>
                        <a:rPr lang="ar-SA" sz="2800" b="1" kern="1200" dirty="0">
                          <a:solidFill>
                            <a:schemeClr val="tx1"/>
                          </a:solidFill>
                          <a:effectLst/>
                          <a:latin typeface="Dubai Light" panose="020B0303030403030204" pitchFamily="34" charset="-78"/>
                          <a:ea typeface="+mn-ea"/>
                          <a:cs typeface="Dubai Light" panose="020B0303030403030204" pitchFamily="34" charset="-78"/>
                        </a:rPr>
                        <a:t>ولا تتقدر أكثر مدة الإجارة، بل يجوز إجارة العين مدة يغلب على الظن بقاء العين فيها، وإن طالت. وهذا قول عامة أهل العلم، غير أن أصحاب الشافعي قد اختلفوا في مذهبه ... ولنا: قوله تعالى إخبارًا عن شعيب أنه قال: ﴿</a:t>
                      </a:r>
                      <a:r>
                        <a:rPr lang="ar-SA" sz="2800" b="1" kern="1200" dirty="0" err="1">
                          <a:solidFill>
                            <a:schemeClr val="tx1"/>
                          </a:solidFill>
                          <a:effectLst/>
                          <a:latin typeface="Dubai Light" panose="020B0303030403030204" pitchFamily="34" charset="-78"/>
                          <a:ea typeface="+mn-ea"/>
                          <a:cs typeface="Dubai Light" panose="020B0303030403030204" pitchFamily="34" charset="-78"/>
                        </a:rPr>
                        <a:t>عَلَىٰ</a:t>
                      </a:r>
                      <a:r>
                        <a:rPr lang="ar-SA" sz="2800" b="1" kern="1200" dirty="0">
                          <a:solidFill>
                            <a:schemeClr val="tx1"/>
                          </a:solidFill>
                          <a:effectLst/>
                          <a:latin typeface="Dubai Light" panose="020B0303030403030204" pitchFamily="34" charset="-78"/>
                          <a:ea typeface="+mn-ea"/>
                          <a:cs typeface="Dubai Light" panose="020B0303030403030204" pitchFamily="34" charset="-78"/>
                        </a:rPr>
                        <a:t> أَن تَأْجُرَنِي ثَمَانِيَ حِجَجٍ﴾،</a:t>
                      </a:r>
                      <a:r>
                        <a:rPr lang="ar-SA" sz="2800" b="1" kern="1200" dirty="0">
                          <a:solidFill>
                            <a:srgbClr val="000000"/>
                          </a:solidFill>
                          <a:effectLst/>
                          <a:latin typeface="Dubai Light" panose="020B0303030403030204" pitchFamily="34" charset="-78"/>
                          <a:ea typeface="+mn-ea"/>
                          <a:cs typeface="Dubai Light" panose="020B0303030403030204" pitchFamily="34" charset="-78"/>
                        </a:rPr>
                        <a:t> </a:t>
                      </a:r>
                      <a:r>
                        <a:rPr lang="ar-SA" sz="2800" b="1" u="sng" kern="1200" dirty="0">
                          <a:solidFill>
                            <a:srgbClr val="000000"/>
                          </a:solidFill>
                          <a:effectLst/>
                          <a:latin typeface="Dubai Light" panose="020B0303030403030204" pitchFamily="34" charset="-78"/>
                          <a:ea typeface="+mn-ea"/>
                          <a:cs typeface="Dubai Light" panose="020B0303030403030204" pitchFamily="34" charset="-78"/>
                        </a:rPr>
                        <a:t>وشرع من قبلنا شرعٌ لنا ما لم يقم على نسخه دليل</a:t>
                      </a:r>
                      <a:r>
                        <a:rPr lang="ar-SA" sz="2800" b="1" kern="1200" dirty="0">
                          <a:solidFill>
                            <a:srgbClr val="000000"/>
                          </a:solidFill>
                          <a:effectLst/>
                          <a:latin typeface="Dubai Light" panose="020B0303030403030204" pitchFamily="34" charset="-78"/>
                          <a:ea typeface="+mn-ea"/>
                          <a:cs typeface="Dubai Light" panose="020B0303030403030204" pitchFamily="34" charset="-78"/>
                        </a:rPr>
                        <a:t>». </a:t>
                      </a:r>
                      <a:endParaRPr lang="en-US" sz="28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rtl="1"/>
                      <a:endParaRPr lang="en-US" sz="2400" b="0" kern="1200" dirty="0">
                        <a:solidFill>
                          <a:srgbClr val="000000"/>
                        </a:solidFill>
                        <a:effectLst>
                          <a:outerShdw blurRad="12700" dist="12700" dir="2700000" algn="tl">
                            <a:srgbClr val="000000">
                              <a:alpha val="43137"/>
                            </a:srgbClr>
                          </a:outerShdw>
                        </a:effectLst>
                        <a:latin typeface="+mn-lt"/>
                        <a:ea typeface="+mn-ea"/>
                        <a:cs typeface="+mn-cs"/>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669277">
                <a:tc>
                  <a:txBody>
                    <a:bodyPr/>
                    <a:lstStyle/>
                    <a:p>
                      <a:pPr marL="0" algn="just" defTabSz="914400" rtl="1" eaLnBrk="1" latinLnBrk="0" hangingPunct="1"/>
                      <a:r>
                        <a:rPr lang="ar-SA" sz="2800" b="1" kern="1200" dirty="0">
                          <a:solidFill>
                            <a:srgbClr val="000000"/>
                          </a:solidFill>
                          <a:effectLst/>
                          <a:latin typeface="Dubai Light" panose="020B0303030403030204" pitchFamily="34" charset="-78"/>
                          <a:ea typeface="+mn-ea"/>
                          <a:cs typeface="Dubai Light" panose="020B0303030403030204" pitchFamily="34" charset="-78"/>
                        </a:rPr>
                        <a:t> استدل بالآية على ان الإجارة جائزة على ما يتفق عليه المؤجر والمؤجر له؛ بناء على الأصل المقرر: وهو أن شرع من قبلنا شرعٌ لنا، وقد ورد بتقدير ثماني سنوات.</a:t>
                      </a:r>
                      <a:r>
                        <a:rPr lang="ar-SA" sz="2800" kern="1200" dirty="0">
                          <a:solidFill>
                            <a:schemeClr val="tx1"/>
                          </a:solidFill>
                          <a:effectLst/>
                          <a:latin typeface="+mn-lt"/>
                          <a:ea typeface="+mn-ea"/>
                          <a:cs typeface="+mn-cs"/>
                        </a:rPr>
                        <a:t> </a:t>
                      </a:r>
                      <a:endParaRPr lang="en-US" sz="28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30399829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733246"/>
            <a:ext cx="8568952" cy="7417415"/>
          </a:xfrm>
          <a:prstGeom prst="rect">
            <a:avLst/>
          </a:prstGeom>
        </p:spPr>
        <p:txBody>
          <a:bodyPr wrap="square">
            <a:spAutoFit/>
          </a:bodyPr>
          <a:lstStyle/>
          <a:p>
            <a:r>
              <a:rPr lang="ar-IQ" sz="2800" b="1" dirty="0" smtClean="0"/>
              <a:t>وتلك القواعد منها ما لا يُعرف إلا من الشرع .</a:t>
            </a:r>
          </a:p>
          <a:p>
            <a:r>
              <a:rPr lang="ar-IQ" sz="2800" dirty="0" smtClean="0"/>
              <a:t> </a:t>
            </a:r>
            <a:r>
              <a:rPr lang="ar-IQ" sz="2800" b="1" dirty="0" smtClean="0"/>
              <a:t>ومنها: </a:t>
            </a:r>
            <a:r>
              <a:rPr lang="ar-IQ" sz="2800" dirty="0" smtClean="0"/>
              <a:t>ما يُعرف من اللغة بزيادة على ما تصدى له النحاة واللغويون . </a:t>
            </a:r>
          </a:p>
          <a:p>
            <a:r>
              <a:rPr lang="ar-IQ" sz="2800" dirty="0" smtClean="0"/>
              <a:t>فالذي لا يعرف إلا من الشرع هو : </a:t>
            </a:r>
            <a:r>
              <a:rPr lang="ar-IQ" sz="2800" dirty="0" smtClean="0">
                <a:solidFill>
                  <a:schemeClr val="bg2">
                    <a:lumMod val="50000"/>
                  </a:schemeClr>
                </a:solidFill>
              </a:rPr>
              <a:t>إثبات كون خبر الواحد حجة</a:t>
            </a:r>
            <a:r>
              <a:rPr lang="ar-IQ" sz="2800" dirty="0" smtClean="0"/>
              <a:t>، وكون الإجماع حجَّةً، والقياس حجة، وكثير من المسائل التي تُذكر فيه .</a:t>
            </a:r>
          </a:p>
          <a:p>
            <a:r>
              <a:rPr lang="ar-IQ" sz="2800" b="1" dirty="0" smtClean="0"/>
              <a:t>والذي يُعرف من اللغة : </a:t>
            </a:r>
            <a:r>
              <a:rPr lang="ar-IQ" sz="2800" dirty="0" smtClean="0"/>
              <a:t>ما يُذكر فيه من دلالات الألفاظ اللغوية، وما فيه من علم الكلام ونحوه . فكتب اللغة تضبط ألفاظ ومعانيها الظاهرة دون المعاني الدقيقة التي تحتاج إلى نظر الأصولي باستقراء زائد على استقراء اللغوي مثاله: دلالة صيغة: (افعل) على الوجوب، و (لا تفعل) على التحريم، وكون: «كل» وأخواتها للعموم، ونحوه .وكذلك في كتب النحاة في الاستثناء من أنَّ الإخراج قبل الحكم، أو بعده، وغير ذلك من الدقائق التي تعرض لها الأصوليون، وأخذوها من كلام العرب باستقراء خاص، وأدلة خاصة لا تقتضيها صناعة النحو .</a:t>
            </a:r>
          </a:p>
          <a:p>
            <a:endParaRPr lang="ar-IQ" sz="2800" dirty="0" smtClean="0"/>
          </a:p>
          <a:p>
            <a:endParaRPr lang="ar-IQ" sz="2800" dirty="0" smtClean="0"/>
          </a:p>
          <a:p>
            <a:endParaRPr lang="ar-IQ" sz="2800" dirty="0" smtClean="0"/>
          </a:p>
          <a:p>
            <a:endParaRPr lang="ar-IQ" sz="2800" dirty="0" smtClean="0"/>
          </a:p>
          <a:p>
            <a:endParaRPr lang="en-US" sz="2800" dirty="0"/>
          </a:p>
        </p:txBody>
      </p:sp>
      <p:sp>
        <p:nvSpPr>
          <p:cNvPr id="4" name="Rectangle 3"/>
          <p:cNvSpPr/>
          <p:nvPr/>
        </p:nvSpPr>
        <p:spPr>
          <a:xfrm>
            <a:off x="392584" y="6334780"/>
            <a:ext cx="1864613" cy="461665"/>
          </a:xfrm>
          <a:prstGeom prst="rect">
            <a:avLst/>
          </a:prstGeom>
          <a:noFill/>
        </p:spPr>
        <p:txBody>
          <a:bodyPr wrap="none" lIns="91440" tIns="45720" rIns="91440" bIns="45720">
            <a:spAutoFit/>
          </a:bodyPr>
          <a:lstStyle/>
          <a:p>
            <a:pPr algn="ctr"/>
            <a:r>
              <a:rPr lang="ar-IQ" sz="2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القواعد الأصولية</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568952" cy="5688631"/>
          </a:xfrm>
        </p:spPr>
        <p:txBody>
          <a:bodyPr/>
          <a:lstStyle/>
          <a:p>
            <a:pPr rtl="1"/>
            <a:r>
              <a:rPr lang="ar-IQ" sz="3200" dirty="0" smtClean="0"/>
              <a:t>قال تعالى: (وَكَتَبْنَا عَلَيْهِمْ فِيهَا أَنَّ النَّفْسَ بِالنَّفْسِ وَالْعَيْنَ بِالْعَيْنِ وَالْأَنْفَ بِالْأَنْفِ وَالْأُذُنَ بِالْأُذُنِ وَالسِّنَّ بِالسِّنِّ وَالْجُرُوحَ قِصَاصٌ)             (</a:t>
            </a:r>
            <a:r>
              <a:rPr lang="ar-IQ" sz="3200" dirty="0" smtClean="0">
                <a:solidFill>
                  <a:schemeClr val="bg2">
                    <a:lumMod val="50000"/>
                  </a:schemeClr>
                </a:solidFill>
              </a:rPr>
              <a:t>ثبوت القصاص) </a:t>
            </a:r>
          </a:p>
          <a:p>
            <a:pPr rtl="1"/>
            <a:endParaRPr lang="ar-IQ" sz="3200" dirty="0" smtClean="0"/>
          </a:p>
          <a:p>
            <a:pPr rtl="1"/>
            <a:r>
              <a:rPr lang="ar-IQ" dirty="0" smtClean="0"/>
              <a:t> </a:t>
            </a:r>
            <a:r>
              <a:rPr lang="ar-IQ" sz="3200" dirty="0" smtClean="0"/>
              <a:t>قال تعالى : ( </a:t>
            </a:r>
            <a:r>
              <a:rPr lang="ar-IQ" sz="3200" b="1" dirty="0" smtClean="0"/>
              <a:t>قَالُواْ نَفْقِدُ صُوَاعَ ٱلْمَلِكِ وَلِمَن جَآءَ بِهِۦ حِمْلُ بَعِيرٍۢ وَأَنَا۠ بِهِۦ زَعِيمٌ</a:t>
            </a:r>
            <a:r>
              <a:rPr lang="ar-IQ" sz="3200" dirty="0" smtClean="0"/>
              <a:t>)  </a:t>
            </a:r>
            <a:r>
              <a:rPr lang="ar-IQ" dirty="0" smtClean="0"/>
              <a:t>(</a:t>
            </a:r>
            <a:r>
              <a:rPr lang="ar-IQ" dirty="0" smtClean="0">
                <a:solidFill>
                  <a:schemeClr val="bg2">
                    <a:lumMod val="50000"/>
                  </a:schemeClr>
                </a:solidFill>
              </a:rPr>
              <a:t>جواز الجعالة</a:t>
            </a:r>
            <a:r>
              <a:rPr lang="ar-IQ" dirty="0" smtClean="0">
                <a:solidFill>
                  <a:srgbClr val="C00000"/>
                </a:solidFill>
              </a:rPr>
              <a:t> أو </a:t>
            </a:r>
            <a:r>
              <a:rPr lang="ar-IQ" dirty="0" smtClean="0">
                <a:solidFill>
                  <a:schemeClr val="bg2">
                    <a:lumMod val="50000"/>
                  </a:schemeClr>
                </a:solidFill>
              </a:rPr>
              <a:t>جواز الكفالة أو الضمان) </a:t>
            </a:r>
          </a:p>
          <a:p>
            <a:pPr rtl="1"/>
            <a:r>
              <a:rPr lang="ar-IQ" sz="3200" b="1" dirty="0" smtClean="0"/>
              <a:t> </a:t>
            </a:r>
            <a:r>
              <a:rPr lang="ar-IQ" sz="3200" dirty="0" smtClean="0"/>
              <a:t>قال تعالى:</a:t>
            </a:r>
            <a:r>
              <a:rPr lang="ar-IQ" sz="3200" b="1" dirty="0" smtClean="0"/>
              <a:t>  (قَالَ إِنِّىٓ أُرِيدُ أَنْ أُنكِحَكَ إِحْدَى ٱبْنَتَىَّ هَٰتَيْنِ عَلَىٰٓ أَن تَأْجُرَنِى ثَمَٰنِىَ حِجَجٍۢ )   (</a:t>
            </a:r>
            <a:r>
              <a:rPr lang="ar-IQ" sz="3200" b="1" dirty="0" smtClean="0">
                <a:solidFill>
                  <a:schemeClr val="bg2">
                    <a:lumMod val="50000"/>
                  </a:schemeClr>
                </a:solidFill>
              </a:rPr>
              <a:t>جواز جعل المهر منفعة)</a:t>
            </a:r>
            <a:endParaRPr lang="en-US" dirty="0">
              <a:solidFill>
                <a:schemeClr val="bg2">
                  <a:lumMod val="50000"/>
                </a:schemeClr>
              </a:solidFill>
            </a:endParaRPr>
          </a:p>
        </p:txBody>
      </p:sp>
    </p:spTree>
  </p:cSld>
  <p:clrMapOvr>
    <a:masterClrMapping/>
  </p:clrMapOvr>
  <p:transition spd="slow">
    <p:push dir="u"/>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340768"/>
            <a:ext cx="8424936" cy="5112568"/>
          </a:xfrm>
        </p:spPr>
        <p:txBody>
          <a:bodyPr/>
          <a:lstStyle/>
          <a:p>
            <a:pPr rtl="1"/>
            <a:r>
              <a:rPr lang="ar-IQ" sz="3200" dirty="0" smtClean="0"/>
              <a:t>قال تعالى: </a:t>
            </a:r>
            <a:r>
              <a:rPr lang="ar-IQ" sz="3200" b="1" dirty="0" smtClean="0"/>
              <a:t>(قَالَتْ يَٰلَيْتَنِى مِتُّ قَبْلَ هَٰذَا وَكُنتُ نَسْيًا مَّنسِيًّا)</a:t>
            </a:r>
          </a:p>
          <a:p>
            <a:pPr rtl="1"/>
            <a:r>
              <a:rPr lang="ar-IQ" sz="3200" b="1" dirty="0" smtClean="0">
                <a:solidFill>
                  <a:srgbClr val="C00000"/>
                </a:solidFill>
              </a:rPr>
              <a:t>ليس بحجة</a:t>
            </a:r>
          </a:p>
          <a:p>
            <a:pPr rtl="1"/>
            <a:r>
              <a:rPr lang="ar-IQ" sz="3200" dirty="0" smtClean="0"/>
              <a:t>فعن أنس رضي الله عنه  قال: قال رسول الله ﷺ: لا يتمنينّ أحدكم الموت لضُر أصابه، فإن كان لابدّ فاعلاً فليقل: اللهم أحيني ما كانت الحياة خيراً لي، وتوفني إذا كانت الوفاة خيراً لي</a:t>
            </a:r>
            <a:r>
              <a:rPr lang="ar-IQ" sz="3200" baseline="30000" dirty="0" smtClean="0"/>
              <a:t> .</a:t>
            </a:r>
            <a:r>
              <a:rPr lang="ar-IQ" sz="3200" dirty="0" smtClean="0"/>
              <a:t>   متفق عليه.</a:t>
            </a:r>
          </a:p>
          <a:p>
            <a:pPr rtl="1">
              <a:buFont typeface="Wingdings" pitchFamily="2" charset="2"/>
              <a:buChar char="Ø"/>
            </a:pPr>
            <a:r>
              <a:rPr lang="ar-IQ" sz="3200" dirty="0" smtClean="0"/>
              <a:t>جاء في التوراة ( علم مجانا كما علمت مجانا )</a:t>
            </a:r>
          </a:p>
          <a:p>
            <a:pPr rtl="1"/>
            <a:r>
              <a:rPr lang="ar-IQ" sz="3200" dirty="0" smtClean="0">
                <a:solidFill>
                  <a:srgbClr val="C00000"/>
                </a:solidFill>
              </a:rPr>
              <a:t>  ليس بحجة   </a:t>
            </a:r>
            <a:r>
              <a:rPr lang="ar-IQ" sz="3200" dirty="0" smtClean="0"/>
              <a:t>ورد من طريقهم  </a:t>
            </a:r>
            <a:endParaRPr lang="en-US" sz="3200" dirty="0"/>
          </a:p>
        </p:txBody>
      </p:sp>
    </p:spTree>
  </p:cSld>
  <p:clrMapOvr>
    <a:masterClrMapping/>
  </p:clrMapOvr>
  <p:transition spd="slow">
    <p:push dir="u"/>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63830" cy="5688632"/>
          </a:xfrm>
        </p:spPr>
        <p:txBody>
          <a:bodyPr/>
          <a:lstStyle/>
          <a:p>
            <a:pPr rtl="1"/>
            <a:r>
              <a:rPr lang="ar-IQ" dirty="0" smtClean="0"/>
              <a:t>(وَرَفَعَ أَبَوَيْهِ عَلَى الْعَرْشِ وَخَرُّوا لَهُ سُجَّدًا)</a:t>
            </a:r>
          </a:p>
          <a:p>
            <a:pPr rtl="1"/>
            <a:r>
              <a:rPr lang="ar-IQ" dirty="0" smtClean="0">
                <a:solidFill>
                  <a:srgbClr val="C00000"/>
                </a:solidFill>
              </a:rPr>
              <a:t>ليس بحجة </a:t>
            </a:r>
          </a:p>
          <a:p>
            <a:pPr rtl="1">
              <a:buFont typeface="Wingdings" pitchFamily="2" charset="2"/>
              <a:buChar char="Ø"/>
            </a:pPr>
            <a:r>
              <a:rPr lang="ar-IQ" sz="2800" b="1" dirty="0" smtClean="0"/>
              <a:t>عن أبي هريرة رضي الله عنه : أنه سمع رسول الله صلى الله عليه وسلم يقول: كانت امرأتان معهما ابناهما، جاء الذئب فذهب بابن إحداهما، فقالت لصاحبتها: إنما ذهب بابنك، وقالت الأخرى: إنما ذهب بابنك، فتحاكما إلى داود صلى الله عليه وسلم فقضى به للكبرى، فخرجتا على سليمان بن داود صلى الله عليه وسلم فأخبرتاه،</a:t>
            </a:r>
            <a:r>
              <a:rPr lang="ar-IQ" sz="2800" b="1" dirty="0" smtClean="0">
                <a:solidFill>
                  <a:schemeClr val="bg2">
                    <a:lumMod val="50000"/>
                  </a:schemeClr>
                </a:solidFill>
              </a:rPr>
              <a:t> فقال: ائتوني بالسكين أَشُقُّهُ بينهما،</a:t>
            </a:r>
            <a:r>
              <a:rPr lang="ar-IQ" sz="2800" b="1" dirty="0" smtClean="0"/>
              <a:t> فقالت الصغرى: لا تفعل! رحمك الله، هو ابنها، </a:t>
            </a:r>
            <a:r>
              <a:rPr lang="ar-IQ" sz="2800" b="1" dirty="0" smtClean="0">
                <a:solidFill>
                  <a:schemeClr val="accent6">
                    <a:lumMod val="75000"/>
                  </a:schemeClr>
                </a:solidFill>
              </a:rPr>
              <a:t>فقضى به للصغرى.  </a:t>
            </a:r>
            <a:r>
              <a:rPr lang="ar-IQ" sz="2800" b="1" dirty="0" smtClean="0">
                <a:solidFill>
                  <a:srgbClr val="C00000"/>
                </a:solidFill>
              </a:rPr>
              <a:t>يستدل به على القضاء بالقرائن</a:t>
            </a:r>
            <a:endParaRPr lang="en-US" sz="2800" dirty="0">
              <a:solidFill>
                <a:srgbClr val="C00000"/>
              </a:solidFill>
            </a:endParaRPr>
          </a:p>
        </p:txBody>
      </p:sp>
    </p:spTree>
  </p:cSld>
  <p:clrMapOvr>
    <a:masterClrMapping/>
  </p:clrMapOvr>
  <p:transition spd="slow">
    <p:push dir="u"/>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196752"/>
            <a:ext cx="7886700" cy="4538663"/>
          </a:xfrm>
        </p:spPr>
        <p:txBody>
          <a:bodyPr/>
          <a:lstStyle/>
          <a:p>
            <a:pPr rtl="1"/>
            <a:r>
              <a:rPr lang="ar-IQ" dirty="0" smtClean="0"/>
              <a:t> قال تعالى : (</a:t>
            </a:r>
            <a:r>
              <a:rPr lang="ar-IQ" b="1" dirty="0" smtClean="0"/>
              <a:t>قَالَ اجْعَلْنِي عَلَىٰ خَزَائِنِ الْأَرْضِ ۖ إِنِّي حَفِيظٌ عَلِيمٌ)</a:t>
            </a:r>
          </a:p>
          <a:p>
            <a:pPr rtl="1"/>
            <a:r>
              <a:rPr lang="ar-IQ" dirty="0" smtClean="0"/>
              <a:t> </a:t>
            </a:r>
            <a:r>
              <a:rPr lang="ar-IQ" b="1" dirty="0" smtClean="0">
                <a:solidFill>
                  <a:srgbClr val="C00000"/>
                </a:solidFill>
              </a:rPr>
              <a:t>ليس بحجة </a:t>
            </a:r>
          </a:p>
          <a:p>
            <a:pPr rtl="1"/>
            <a:r>
              <a:rPr lang="ar-IQ" dirty="0" smtClean="0"/>
              <a:t>في الصحيحين عن النبي صلى الله عليه وسلم أن قوماً دخلوا عليه فسألوه الولاية ، فقال </a:t>
            </a:r>
            <a:r>
              <a:rPr lang="ar-IQ" dirty="0" smtClean="0">
                <a:solidFill>
                  <a:srgbClr val="C00000"/>
                </a:solidFill>
              </a:rPr>
              <a:t>” إنّا لا نولي أمرنا هذا من طلبه "</a:t>
            </a:r>
            <a:endParaRPr lang="en-US" dirty="0">
              <a:solidFill>
                <a:srgbClr val="C00000"/>
              </a:solidFill>
            </a:endParaRPr>
          </a:p>
        </p:txBody>
      </p:sp>
    </p:spTree>
  </p:cSld>
  <p:clrMapOvr>
    <a:masterClrMapping/>
  </p:clrMapOvr>
  <p:transition spd="slow">
    <p:push dir="u"/>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a:hlinkClick r:id="rId2" action="ppaction://hlinksldjump"/>
            <a:extLst>
              <a:ext uri="{FF2B5EF4-FFF2-40B4-BE49-F238E27FC236}">
                <a16:creationId xmlns="" xmlns:a16="http://schemas.microsoft.com/office/drawing/2014/main" id="{8BA453DE-390A-49DD-8847-64360538826A}"/>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8593932" y="6105526"/>
            <a:ext cx="329679" cy="439572"/>
          </a:xfrm>
          <a:prstGeom prst="rect">
            <a:avLst/>
          </a:prstGeom>
          <a:noFill/>
          <a:extLst>
            <a:ext uri="{909E8E84-426E-40DD-AFC4-6F175D3DCCD1}">
              <a14:hiddenFill xmlns:a14="http://schemas.microsoft.com/office/drawing/2010/main">
                <a:solidFill>
                  <a:srgbClr val="FFFFFF"/>
                </a:solidFill>
              </a14:hiddenFill>
            </a:ext>
          </a:extLst>
        </p:spPr>
      </p:pic>
      <p:sp>
        <p:nvSpPr>
          <p:cNvPr id="9" name="شكل حر: شكل 8">
            <a:extLst>
              <a:ext uri="{FF2B5EF4-FFF2-40B4-BE49-F238E27FC236}">
                <a16:creationId xmlns="" xmlns:a16="http://schemas.microsoft.com/office/drawing/2014/main" id="{242B62A4-F8B0-46DA-88C3-CA2B0FE0842C}"/>
              </a:ext>
            </a:extLst>
          </p:cNvPr>
          <p:cNvSpPr/>
          <p:nvPr/>
        </p:nvSpPr>
        <p:spPr>
          <a:xfrm>
            <a:off x="2148309" y="1808537"/>
            <a:ext cx="5164506" cy="1284336"/>
          </a:xfrm>
          <a:custGeom>
            <a:avLst/>
            <a:gdLst>
              <a:gd name="connsiteX0" fmla="*/ 200154 w 1200897"/>
              <a:gd name="connsiteY0" fmla="*/ 0 h 8271146"/>
              <a:gd name="connsiteX1" fmla="*/ 1000743 w 1200897"/>
              <a:gd name="connsiteY1" fmla="*/ 0 h 8271146"/>
              <a:gd name="connsiteX2" fmla="*/ 1200897 w 1200897"/>
              <a:gd name="connsiteY2" fmla="*/ 200154 h 8271146"/>
              <a:gd name="connsiteX3" fmla="*/ 1200897 w 1200897"/>
              <a:gd name="connsiteY3" fmla="*/ 8271146 h 8271146"/>
              <a:gd name="connsiteX4" fmla="*/ 1200897 w 1200897"/>
              <a:gd name="connsiteY4" fmla="*/ 8271146 h 8271146"/>
              <a:gd name="connsiteX5" fmla="*/ 0 w 1200897"/>
              <a:gd name="connsiteY5" fmla="*/ 8271146 h 8271146"/>
              <a:gd name="connsiteX6" fmla="*/ 0 w 1200897"/>
              <a:gd name="connsiteY6" fmla="*/ 8271146 h 8271146"/>
              <a:gd name="connsiteX7" fmla="*/ 0 w 1200897"/>
              <a:gd name="connsiteY7" fmla="*/ 200154 h 8271146"/>
              <a:gd name="connsiteX8" fmla="*/ 200154 w 1200897"/>
              <a:gd name="connsiteY8" fmla="*/ 0 h 827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897" h="8271146">
                <a:moveTo>
                  <a:pt x="0" y="6892588"/>
                </a:moveTo>
                <a:lnTo>
                  <a:pt x="0" y="1378558"/>
                </a:lnTo>
                <a:cubicBezTo>
                  <a:pt x="0" y="617203"/>
                  <a:pt x="13011" y="3"/>
                  <a:pt x="29061" y="3"/>
                </a:cubicBezTo>
                <a:lnTo>
                  <a:pt x="1200897" y="3"/>
                </a:lnTo>
                <a:lnTo>
                  <a:pt x="1200897" y="3"/>
                </a:lnTo>
                <a:lnTo>
                  <a:pt x="1200897" y="8271143"/>
                </a:lnTo>
                <a:lnTo>
                  <a:pt x="1200897" y="8271143"/>
                </a:lnTo>
                <a:lnTo>
                  <a:pt x="29061" y="8271143"/>
                </a:lnTo>
                <a:cubicBezTo>
                  <a:pt x="13011" y="8271143"/>
                  <a:pt x="0" y="7653943"/>
                  <a:pt x="0" y="6892588"/>
                </a:cubicBezTo>
                <a:close/>
              </a:path>
            </a:pathLst>
          </a:custGeom>
          <a:solidFill>
            <a:schemeClr val="accent1">
              <a:lumMod val="20000"/>
              <a:lumOff val="80000"/>
            </a:schemeClr>
          </a:solidFill>
          <a:ln>
            <a:no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06274" tIns="182448" rIns="247650" bIns="182449" numCol="1" spcCol="1270" anchor="ctr" anchorCtr="0">
            <a:noAutofit/>
          </a:bodyPr>
          <a:lstStyle/>
          <a:p>
            <a:pPr marL="285750" lvl="1" indent="-285750" defTabSz="1422400">
              <a:lnSpc>
                <a:spcPct val="90000"/>
              </a:lnSpc>
              <a:spcBef>
                <a:spcPct val="0"/>
              </a:spcBef>
              <a:spcAft>
                <a:spcPct val="15000"/>
              </a:spcAft>
            </a:pPr>
            <a:r>
              <a:rPr lang="ar-SA" sz="28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 </a:t>
            </a:r>
          </a:p>
          <a:p>
            <a:pPr marL="285750" lvl="1" indent="-285750" algn="just" defTabSz="1422400">
              <a:lnSpc>
                <a:spcPct val="90000"/>
              </a:lnSpc>
              <a:spcBef>
                <a:spcPct val="0"/>
              </a:spcBef>
              <a:spcAft>
                <a:spcPct val="15000"/>
              </a:spcAft>
            </a:pPr>
            <a:r>
              <a:rPr lang="ar-SA" sz="24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   ما ثبت عن أحد من الصحابة، من رأيٍ، أو فتوى، أو فعل، أو عمل اجتهادي في أمرٍ من أمور الدين، ولم تكن فيه مخالفة صريحة لدليلٍ شرعي من كتاب او سنة أو إجماع</a:t>
            </a:r>
            <a:r>
              <a:rPr lang="ar-SA" sz="2400" dirty="0">
                <a:solidFill>
                  <a:srgbClr val="000000"/>
                </a:solidFill>
                <a:latin typeface="Dubai Light" panose="020B0303030403030204" pitchFamily="34" charset="-78"/>
                <a:ea typeface="Calibri" panose="020F0502020204030204" pitchFamily="34" charset="0"/>
                <a:cs typeface="Dubai Light" panose="020B0303030403030204" pitchFamily="34" charset="-78"/>
              </a:rPr>
              <a:t>.</a:t>
            </a:r>
            <a:endParaRPr lang="en-US" sz="2400" dirty="0">
              <a:latin typeface="Dubai Light" panose="020B0303030403030204" pitchFamily="34" charset="-78"/>
              <a:ea typeface="Calibri" panose="020F0502020204030204" pitchFamily="34" charset="0"/>
              <a:cs typeface="Dubai Light" panose="020B0303030403030204" pitchFamily="34" charset="-78"/>
            </a:endParaRPr>
          </a:p>
          <a:p>
            <a:pPr marL="285750" lvl="1" indent="-285750" algn="r" defTabSz="1422400">
              <a:lnSpc>
                <a:spcPct val="90000"/>
              </a:lnSpc>
              <a:spcBef>
                <a:spcPct val="0"/>
              </a:spcBef>
              <a:spcAft>
                <a:spcPct val="15000"/>
              </a:spcAft>
              <a:buFontTx/>
              <a:buNone/>
            </a:pPr>
            <a:endParaRPr lang="en-US" sz="28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p:txBody>
      </p:sp>
      <p:sp>
        <p:nvSpPr>
          <p:cNvPr id="11" name="شكل حر: شكل 10">
            <a:extLst>
              <a:ext uri="{FF2B5EF4-FFF2-40B4-BE49-F238E27FC236}">
                <a16:creationId xmlns="" xmlns:a16="http://schemas.microsoft.com/office/drawing/2014/main" id="{3DACB05A-D045-418A-9CB9-11C77F4DCD1C}"/>
              </a:ext>
            </a:extLst>
          </p:cNvPr>
          <p:cNvSpPr/>
          <p:nvPr/>
        </p:nvSpPr>
        <p:spPr>
          <a:xfrm>
            <a:off x="7106973" y="1723212"/>
            <a:ext cx="1641491" cy="1467501"/>
          </a:xfrm>
          <a:custGeom>
            <a:avLst/>
            <a:gdLst>
              <a:gd name="connsiteX0" fmla="*/ 0 w 2064556"/>
              <a:gd name="connsiteY0" fmla="*/ 244588 h 1467501"/>
              <a:gd name="connsiteX1" fmla="*/ 244588 w 2064556"/>
              <a:gd name="connsiteY1" fmla="*/ 0 h 1467501"/>
              <a:gd name="connsiteX2" fmla="*/ 1819968 w 2064556"/>
              <a:gd name="connsiteY2" fmla="*/ 0 h 1467501"/>
              <a:gd name="connsiteX3" fmla="*/ 2064556 w 2064556"/>
              <a:gd name="connsiteY3" fmla="*/ 244588 h 1467501"/>
              <a:gd name="connsiteX4" fmla="*/ 2064556 w 2064556"/>
              <a:gd name="connsiteY4" fmla="*/ 1222913 h 1467501"/>
              <a:gd name="connsiteX5" fmla="*/ 1819968 w 2064556"/>
              <a:gd name="connsiteY5" fmla="*/ 1467501 h 1467501"/>
              <a:gd name="connsiteX6" fmla="*/ 244588 w 2064556"/>
              <a:gd name="connsiteY6" fmla="*/ 1467501 h 1467501"/>
              <a:gd name="connsiteX7" fmla="*/ 0 w 2064556"/>
              <a:gd name="connsiteY7" fmla="*/ 1222913 h 1467501"/>
              <a:gd name="connsiteX8" fmla="*/ 0 w 2064556"/>
              <a:gd name="connsiteY8" fmla="*/ 244588 h 14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56" h="1467501">
                <a:moveTo>
                  <a:pt x="0" y="244588"/>
                </a:moveTo>
                <a:cubicBezTo>
                  <a:pt x="0" y="109506"/>
                  <a:pt x="109506" y="0"/>
                  <a:pt x="244588" y="0"/>
                </a:cubicBezTo>
                <a:lnTo>
                  <a:pt x="1819968" y="0"/>
                </a:lnTo>
                <a:cubicBezTo>
                  <a:pt x="1955050" y="0"/>
                  <a:pt x="2064556" y="109506"/>
                  <a:pt x="2064556" y="244588"/>
                </a:cubicBezTo>
                <a:lnTo>
                  <a:pt x="2064556" y="1222913"/>
                </a:lnTo>
                <a:cubicBezTo>
                  <a:pt x="2064556" y="1357995"/>
                  <a:pt x="1955050" y="1467501"/>
                  <a:pt x="1819968" y="1467501"/>
                </a:cubicBezTo>
                <a:lnTo>
                  <a:pt x="244588" y="1467501"/>
                </a:lnTo>
                <a:cubicBezTo>
                  <a:pt x="109506" y="1467501"/>
                  <a:pt x="0" y="1357995"/>
                  <a:pt x="0" y="1222913"/>
                </a:cubicBezTo>
                <a:lnTo>
                  <a:pt x="0" y="244588"/>
                </a:lnTo>
                <a:close/>
              </a:path>
            </a:pathLst>
          </a:custGeom>
          <a:solidFill>
            <a:schemeClr val="tx1">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spcFirstLastPara="0" vert="horz" wrap="square" lIns="197367" tIns="134502" rIns="197367" bIns="134502" numCol="1" spcCol="1270" anchor="ctr" anchorCtr="0">
            <a:noAutofit/>
          </a:bodyPr>
          <a:lstStyle/>
          <a:p>
            <a:pPr marL="0" lvl="0" indent="0" algn="ctr" defTabSz="1466850">
              <a:lnSpc>
                <a:spcPct val="90000"/>
              </a:lnSpc>
              <a:spcBef>
                <a:spcPct val="0"/>
              </a:spcBef>
              <a:spcAft>
                <a:spcPct val="35000"/>
              </a:spcAft>
              <a:buNone/>
            </a:pPr>
            <a:r>
              <a:rPr lang="ar-SA" sz="2800" b="0" kern="1200" dirty="0">
                <a:solidFill>
                  <a:sysClr val="windowText" lastClr="000000"/>
                </a:solidFill>
                <a:latin typeface="Dubai" panose="020B0503030403030204" pitchFamily="34" charset="-78"/>
                <a:cs typeface="Dubai" panose="020B0503030403030204" pitchFamily="34" charset="-78"/>
              </a:rPr>
              <a:t>قول الصحابي أو مذهبه </a:t>
            </a:r>
            <a:endParaRPr lang="en-US" sz="2800" kern="1200" dirty="0">
              <a:solidFill>
                <a:sysClr val="windowText" lastClr="000000"/>
              </a:solidFill>
              <a:latin typeface="Dubai" panose="020B0503030403030204" pitchFamily="34" charset="-78"/>
              <a:cs typeface="Dubai" panose="020B0503030403030204" pitchFamily="34" charset="-78"/>
            </a:endParaRPr>
          </a:p>
        </p:txBody>
      </p:sp>
      <p:sp>
        <p:nvSpPr>
          <p:cNvPr id="3" name="فقاعة التفكير: على شكل سحابة 2">
            <a:extLst>
              <a:ext uri="{FF2B5EF4-FFF2-40B4-BE49-F238E27FC236}">
                <a16:creationId xmlns="" xmlns:a16="http://schemas.microsoft.com/office/drawing/2014/main" id="{CDE3CC17-B4D3-4215-8460-50176EBCCE56}"/>
              </a:ext>
            </a:extLst>
          </p:cNvPr>
          <p:cNvSpPr/>
          <p:nvPr/>
        </p:nvSpPr>
        <p:spPr>
          <a:xfrm>
            <a:off x="0" y="1383426"/>
            <a:ext cx="2051720" cy="2045575"/>
          </a:xfrm>
          <a:prstGeom prst="cloudCallout">
            <a:avLst>
              <a:gd name="adj1" fmla="val 68028"/>
              <a:gd name="adj2" fmla="val 27077"/>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ts val="2300"/>
              </a:lnSpc>
            </a:pPr>
            <a:r>
              <a:rPr lang="ar-SA" sz="2400" b="1" dirty="0">
                <a:solidFill>
                  <a:schemeClr val="accent1"/>
                </a:solidFill>
                <a:latin typeface="Dubai Light" panose="020B0303030403030204" pitchFamily="34" charset="-78"/>
                <a:cs typeface="Dubai Light" panose="020B0303030403030204" pitchFamily="34" charset="-78"/>
              </a:rPr>
              <a:t>وتسمى هذه المسألة: </a:t>
            </a:r>
            <a:r>
              <a:rPr lang="ar-SA" sz="2400" b="1" dirty="0">
                <a:solidFill>
                  <a:schemeClr val="tx1"/>
                </a:solidFill>
                <a:latin typeface="Dubai Light" panose="020B0303030403030204" pitchFamily="34" charset="-78"/>
                <a:cs typeface="Dubai Light" panose="020B0303030403030204" pitchFamily="34" charset="-78"/>
              </a:rPr>
              <a:t>تقليد الصحابي أو فتواه</a:t>
            </a:r>
          </a:p>
        </p:txBody>
      </p:sp>
      <p:sp>
        <p:nvSpPr>
          <p:cNvPr id="8" name="مستطيل: زوايا مستديرة 7">
            <a:extLst>
              <a:ext uri="{FF2B5EF4-FFF2-40B4-BE49-F238E27FC236}">
                <a16:creationId xmlns="" xmlns:a16="http://schemas.microsoft.com/office/drawing/2014/main" id="{7819E32F-7803-4BA5-BB41-7AE097A61E5B}"/>
              </a:ext>
            </a:extLst>
          </p:cNvPr>
          <p:cNvSpPr/>
          <p:nvPr/>
        </p:nvSpPr>
        <p:spPr>
          <a:xfrm>
            <a:off x="395536" y="4365104"/>
            <a:ext cx="6406424" cy="777546"/>
          </a:xfrm>
          <a:prstGeom prst="roundRect">
            <a:avLst>
              <a:gd name="adj" fmla="val 465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 إن اشتهر وخالفوه؛ </a:t>
            </a:r>
            <a:r>
              <a:rPr lang="ar-SA" sz="2400" b="1" u="sng"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فالحجة في الدليل،</a:t>
            </a:r>
            <a:r>
              <a:rPr lang="ar-SA" sz="24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 إذ ليس قول بعضهم حجة على بعض.</a:t>
            </a:r>
            <a:endParaRPr lang="ar-SA" dirty="0"/>
          </a:p>
        </p:txBody>
      </p:sp>
      <p:sp>
        <p:nvSpPr>
          <p:cNvPr id="14" name="مستطيل: زوايا مستديرة 13">
            <a:extLst>
              <a:ext uri="{FF2B5EF4-FFF2-40B4-BE49-F238E27FC236}">
                <a16:creationId xmlns="" xmlns:a16="http://schemas.microsoft.com/office/drawing/2014/main" id="{AC97375A-6D8D-42E1-A6F5-5A99B45C5B73}"/>
              </a:ext>
            </a:extLst>
          </p:cNvPr>
          <p:cNvSpPr/>
          <p:nvPr/>
        </p:nvSpPr>
        <p:spPr>
          <a:xfrm>
            <a:off x="467544" y="5229200"/>
            <a:ext cx="6612267" cy="777546"/>
          </a:xfrm>
          <a:prstGeom prst="roundRect">
            <a:avLst>
              <a:gd name="adj" fmla="val 465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   إن لم يشتهر قوله أو لم يعلم هل اشتهر أم لا؟ فهذا </a:t>
            </a:r>
            <a:r>
              <a:rPr lang="ar-SA" sz="2400" b="1" u="sng"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هو محل النزاع. </a:t>
            </a:r>
          </a:p>
        </p:txBody>
      </p:sp>
      <p:sp>
        <p:nvSpPr>
          <p:cNvPr id="16" name="مستطيل: زوايا مستديرة 15">
            <a:extLst>
              <a:ext uri="{FF2B5EF4-FFF2-40B4-BE49-F238E27FC236}">
                <a16:creationId xmlns="" xmlns:a16="http://schemas.microsoft.com/office/drawing/2014/main" id="{0D3DE5DF-43C7-4410-8B34-1D80C84323C9}"/>
              </a:ext>
            </a:extLst>
          </p:cNvPr>
          <p:cNvSpPr/>
          <p:nvPr/>
        </p:nvSpPr>
        <p:spPr>
          <a:xfrm>
            <a:off x="1763688" y="3501008"/>
            <a:ext cx="4885753" cy="777546"/>
          </a:xfrm>
          <a:prstGeom prst="roundRect">
            <a:avLst>
              <a:gd name="adj" fmla="val 46549"/>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إن اشتهر قوله </a:t>
            </a:r>
            <a:r>
              <a:rPr lang="ar-SA" sz="2400" b="1" dirty="0" err="1">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ووافقه</a:t>
            </a:r>
            <a:r>
              <a:rPr lang="ar-SA" sz="24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 الصحابة فهو</a:t>
            </a:r>
            <a:r>
              <a:rPr lang="ar-SA" sz="2400" b="1" u="sng"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 إجماع</a:t>
            </a:r>
            <a:r>
              <a:rPr lang="ar-SA" sz="24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a:t>
            </a:r>
            <a:endParaRPr lang="ar-SA" sz="2400" dirty="0"/>
          </a:p>
        </p:txBody>
      </p:sp>
      <p:sp>
        <p:nvSpPr>
          <p:cNvPr id="7" name="شكل بيضاوي 6">
            <a:extLst>
              <a:ext uri="{FF2B5EF4-FFF2-40B4-BE49-F238E27FC236}">
                <a16:creationId xmlns="" xmlns:a16="http://schemas.microsoft.com/office/drawing/2014/main" id="{6F7E2A29-CCFE-4D21-83CF-AEE56512AF93}"/>
              </a:ext>
            </a:extLst>
          </p:cNvPr>
          <p:cNvSpPr/>
          <p:nvPr/>
        </p:nvSpPr>
        <p:spPr>
          <a:xfrm>
            <a:off x="6804248" y="3514306"/>
            <a:ext cx="2088232" cy="2263950"/>
          </a:xfrm>
          <a:prstGeom prst="ellipse">
            <a:avLst/>
          </a:prstGeom>
          <a:solidFill>
            <a:schemeClr val="tx1">
              <a:lumMod val="20000"/>
              <a:lumOff val="80000"/>
            </a:schemeClr>
          </a:solidFill>
          <a:ln>
            <a:solidFill>
              <a:schemeClr val="tx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defTabSz="1466850">
              <a:lnSpc>
                <a:spcPct val="90000"/>
              </a:lnSpc>
              <a:spcBef>
                <a:spcPct val="0"/>
              </a:spcBef>
              <a:spcAft>
                <a:spcPct val="35000"/>
              </a:spcAft>
            </a:pPr>
            <a:r>
              <a:rPr lang="ar-SA" sz="2800" dirty="0">
                <a:solidFill>
                  <a:sysClr val="windowText" lastClr="000000"/>
                </a:solidFill>
                <a:latin typeface="Dubai" panose="020B0503030403030204" pitchFamily="34" charset="-78"/>
                <a:cs typeface="Dubai" panose="020B0503030403030204" pitchFamily="34" charset="-78"/>
              </a:rPr>
              <a:t>تحرير محل النزاع</a:t>
            </a:r>
            <a:endParaRPr lang="en-US" sz="2800" dirty="0">
              <a:solidFill>
                <a:sysClr val="windowText" lastClr="000000"/>
              </a:solidFill>
              <a:latin typeface="Dubai" panose="020B0503030403030204" pitchFamily="34" charset="-78"/>
              <a:cs typeface="Dubai" panose="020B0503030403030204" pitchFamily="34" charset="-78"/>
            </a:endParaRPr>
          </a:p>
        </p:txBody>
      </p:sp>
      <p:sp>
        <p:nvSpPr>
          <p:cNvPr id="15" name="Rectangle 14"/>
          <p:cNvSpPr/>
          <p:nvPr/>
        </p:nvSpPr>
        <p:spPr>
          <a:xfrm>
            <a:off x="755576" y="764704"/>
            <a:ext cx="7992888" cy="523220"/>
          </a:xfrm>
          <a:prstGeom prst="rect">
            <a:avLst/>
          </a:prstGeom>
          <a:solidFill>
            <a:srgbClr val="E2EDF2"/>
          </a:solidFill>
        </p:spPr>
        <p:txBody>
          <a:bodyPr wrap="square">
            <a:spAutoFit/>
          </a:bodyPr>
          <a:lstStyle/>
          <a:p>
            <a:pPr algn="ctr"/>
            <a:r>
              <a:rPr lang="ar-SA" sz="2800" dirty="0" smtClean="0">
                <a:solidFill>
                  <a:srgbClr val="616989"/>
                </a:solidFill>
                <a:effectLst>
                  <a:outerShdw blurRad="38100" dist="38100" dir="2700000" algn="tl">
                    <a:srgbClr val="000000">
                      <a:alpha val="43137"/>
                    </a:srgbClr>
                  </a:outerShdw>
                </a:effectLst>
              </a:rPr>
              <a:t>القاعدة الثانية: (قول الصحابي إذا لم ينتشر ولم يعلم له مخالف: حجة)</a:t>
            </a:r>
            <a:endParaRPr lang="ar-SA" sz="2800" dirty="0">
              <a:solidFill>
                <a:srgbClr val="61698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372849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3" grpId="0" animBg="1"/>
      <p:bldP spid="8" grpId="0" animBg="1"/>
      <p:bldP spid="14" grpId="0" animBg="1"/>
      <p:bldP spid="16" grpId="0" animBg="1"/>
      <p:bldP spid="7"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2483768" y="692696"/>
            <a:ext cx="6039198" cy="720080"/>
          </a:xfrm>
          <a:prstGeom prst="rect">
            <a:avLst/>
          </a:prstGeom>
          <a:solidFill>
            <a:srgbClr val="E2EDF2"/>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3600" dirty="0">
                <a:solidFill>
                  <a:srgbClr val="616989"/>
                </a:solidFill>
                <a:effectLst/>
                <a:latin typeface="+mj-lt"/>
                <a:ea typeface="+mj-ea"/>
                <a:cs typeface="+mj-cs"/>
              </a:rPr>
              <a:t>الفرع الأول: </a:t>
            </a:r>
            <a:r>
              <a:rPr lang="ar-SA" sz="3600" dirty="0" smtClean="0">
                <a:solidFill>
                  <a:srgbClr val="616989"/>
                </a:solidFill>
                <a:effectLst/>
                <a:latin typeface="+mj-lt"/>
                <a:ea typeface="+mj-ea"/>
                <a:cs typeface="+mj-cs"/>
              </a:rPr>
              <a:t>الاعتيا</a:t>
            </a:r>
            <a:r>
              <a:rPr lang="ar-IQ" sz="3600" dirty="0" smtClean="0">
                <a:solidFill>
                  <a:srgbClr val="616989"/>
                </a:solidFill>
                <a:effectLst/>
                <a:latin typeface="+mj-lt"/>
                <a:ea typeface="+mj-ea"/>
                <a:cs typeface="+mj-cs"/>
              </a:rPr>
              <a:t>ض</a:t>
            </a:r>
            <a:r>
              <a:rPr lang="ar-SA" sz="3600" dirty="0" smtClean="0">
                <a:solidFill>
                  <a:srgbClr val="616989"/>
                </a:solidFill>
                <a:effectLst/>
                <a:latin typeface="+mj-lt"/>
                <a:ea typeface="+mj-ea"/>
                <a:cs typeface="+mj-cs"/>
              </a:rPr>
              <a:t> </a:t>
            </a:r>
            <a:r>
              <a:rPr lang="ar-SA" sz="3600" dirty="0">
                <a:solidFill>
                  <a:srgbClr val="616989"/>
                </a:solidFill>
                <a:effectLst/>
                <a:latin typeface="+mj-lt"/>
                <a:ea typeface="+mj-ea"/>
                <a:cs typeface="+mj-cs"/>
              </a:rPr>
              <a:t>عن السلم </a:t>
            </a:r>
            <a:r>
              <a:rPr lang="ar-SA" sz="3600" dirty="0" smtClean="0">
                <a:solidFill>
                  <a:srgbClr val="616989"/>
                </a:solidFill>
                <a:effectLst/>
                <a:latin typeface="+mj-lt"/>
                <a:ea typeface="+mj-ea"/>
                <a:cs typeface="+mj-cs"/>
              </a:rPr>
              <a:t>بغيره</a:t>
            </a:r>
            <a:endParaRPr lang="en-US" sz="36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825570254"/>
              </p:ext>
            </p:extLst>
          </p:nvPr>
        </p:nvGraphicFramePr>
        <p:xfrm>
          <a:off x="251520" y="1700808"/>
          <a:ext cx="8640960" cy="4896544"/>
        </p:xfrm>
        <a:graphic>
          <a:graphicData uri="http://schemas.openxmlformats.org/drawingml/2006/table">
            <a:tbl>
              <a:tblPr firstRow="1" bandRow="1">
                <a:tableStyleId>{3B4B98B0-60AC-42C2-AFA5-B58CD77FA1E5}</a:tableStyleId>
              </a:tblPr>
              <a:tblGrid>
                <a:gridCol w="7496411">
                  <a:extLst>
                    <a:ext uri="{9D8B030D-6E8A-4147-A177-3AD203B41FA5}">
                      <a16:colId xmlns="" xmlns:a16="http://schemas.microsoft.com/office/drawing/2014/main" val="695988931"/>
                    </a:ext>
                  </a:extLst>
                </a:gridCol>
                <a:gridCol w="1144549">
                  <a:extLst>
                    <a:ext uri="{9D8B030D-6E8A-4147-A177-3AD203B41FA5}">
                      <a16:colId xmlns="" xmlns:a16="http://schemas.microsoft.com/office/drawing/2014/main" val="1574149790"/>
                    </a:ext>
                  </a:extLst>
                </a:gridCol>
              </a:tblGrid>
              <a:tr h="2448272">
                <a:tc>
                  <a:txBody>
                    <a:bodyPr/>
                    <a:lstStyle/>
                    <a:p>
                      <a:pPr algn="just" rtl="1"/>
                      <a:r>
                        <a:rPr lang="ar-SA" sz="2400" b="1" kern="1200" dirty="0">
                          <a:solidFill>
                            <a:srgbClr val="000000"/>
                          </a:solidFill>
                          <a:effectLst/>
                          <a:latin typeface="Dubai Light" panose="020B0303030403030204" pitchFamily="34" charset="-78"/>
                          <a:ea typeface="+mn-ea"/>
                          <a:cs typeface="Dubai Light" panose="020B0303030403030204" pitchFamily="34" charset="-78"/>
                        </a:rPr>
                        <a:t>قال </a:t>
                      </a:r>
                      <a:r>
                        <a:rPr lang="ar-IQ" sz="2400" b="1" kern="1200" dirty="0" smtClean="0">
                          <a:solidFill>
                            <a:srgbClr val="000000"/>
                          </a:solidFill>
                          <a:effectLst/>
                          <a:latin typeface="Dubai Light" panose="020B0303030403030204" pitchFamily="34" charset="-78"/>
                          <a:ea typeface="+mn-ea"/>
                          <a:cs typeface="Dubai Light" panose="020B0303030403030204" pitchFamily="34" charset="-78"/>
                        </a:rPr>
                        <a:t>ابن تيمية </a:t>
                      </a:r>
                      <a:r>
                        <a:rPr lang="ar-SA" sz="2400" b="1" kern="1200" dirty="0" smtClean="0">
                          <a:solidFill>
                            <a:srgbClr val="000000"/>
                          </a:solidFill>
                          <a:effectLst/>
                          <a:latin typeface="Dubai Light" panose="020B0303030403030204" pitchFamily="34" charset="-78"/>
                          <a:ea typeface="+mn-ea"/>
                          <a:cs typeface="Dubai Light" panose="020B0303030403030204" pitchFamily="34" charset="-78"/>
                        </a:rPr>
                        <a:t>: </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r>
                        <a:rPr lang="ar-SA" sz="2400" b="1" kern="1200" dirty="0">
                          <a:solidFill>
                            <a:schemeClr val="tx1"/>
                          </a:solidFill>
                          <a:effectLst/>
                          <a:latin typeface="Dubai Light" panose="020B0303030403030204" pitchFamily="34" charset="-78"/>
                          <a:ea typeface="+mn-ea"/>
                          <a:cs typeface="Dubai Light" panose="020B0303030403030204" pitchFamily="34" charset="-78"/>
                        </a:rPr>
                        <a:t>إذا أسلم في حنطةٍ فاعتاض عنها شعيرًا ونحو ذلك، فهذه فيها قولان للعلماء: أحدهما: أنه لا يجوز الاعتياض عن السلم بغيره... والثاني: يجوز </a:t>
                      </a:r>
                      <a:r>
                        <a:rPr lang="ar-SA" sz="2400" b="1" kern="1200" dirty="0" err="1">
                          <a:solidFill>
                            <a:schemeClr val="tx1"/>
                          </a:solidFill>
                          <a:effectLst/>
                          <a:latin typeface="Dubai Light" panose="020B0303030403030204" pitchFamily="34" charset="-78"/>
                          <a:ea typeface="+mn-ea"/>
                          <a:cs typeface="Dubai Light" panose="020B0303030403030204" pitchFamily="34" charset="-78"/>
                        </a:rPr>
                        <a:t>الاعتياض</a:t>
                      </a:r>
                      <a:r>
                        <a:rPr lang="ar-SA" sz="2400" b="1" kern="1200" dirty="0">
                          <a:solidFill>
                            <a:schemeClr val="tx1"/>
                          </a:solidFill>
                          <a:effectLst/>
                          <a:latin typeface="Dubai Light" panose="020B0303030403030204" pitchFamily="34" charset="-78"/>
                          <a:ea typeface="+mn-ea"/>
                          <a:cs typeface="Dubai Light" panose="020B0303030403030204" pitchFamily="34" charset="-78"/>
                        </a:rPr>
                        <a:t> عنه في الجملة إذا كان بسعر الوقت أو أقل...</a:t>
                      </a:r>
                      <a:r>
                        <a:rPr lang="ar-SA" sz="2400" b="1" u="none" kern="1200" dirty="0">
                          <a:solidFill>
                            <a:srgbClr val="000000"/>
                          </a:solidFill>
                          <a:effectLst/>
                          <a:latin typeface="Dubai Light" panose="020B0303030403030204" pitchFamily="34" charset="-78"/>
                          <a:ea typeface="+mn-ea"/>
                          <a:cs typeface="Dubai Light" panose="020B0303030403030204" pitchFamily="34" charset="-78"/>
                        </a:rPr>
                        <a:t> والقول الثاني أصح، </a:t>
                      </a:r>
                      <a:r>
                        <a:rPr lang="ar-SA" sz="2400" b="1" u="sng" kern="1200" dirty="0">
                          <a:solidFill>
                            <a:srgbClr val="000000"/>
                          </a:solidFill>
                          <a:effectLst/>
                          <a:latin typeface="Dubai Light" panose="020B0303030403030204" pitchFamily="34" charset="-78"/>
                          <a:ea typeface="+mn-ea"/>
                          <a:cs typeface="Dubai Light" panose="020B0303030403030204" pitchFamily="34" charset="-78"/>
                        </a:rPr>
                        <a:t>وهو قول ابن عباس، ولا يعرف له في الصحابة مخالف».</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rtl="1"/>
                      <a:endParaRPr lang="en-US" sz="2400" b="0" kern="1200" dirty="0">
                        <a:solidFill>
                          <a:srgbClr val="000000"/>
                        </a:solidFill>
                        <a:effectLst>
                          <a:outerShdw blurRad="12700" dist="12700" dir="2700000" algn="tl">
                            <a:srgbClr val="000000">
                              <a:alpha val="43137"/>
                            </a:srgbClr>
                          </a:outerShdw>
                        </a:effectLst>
                        <a:latin typeface="+mn-lt"/>
                        <a:ea typeface="+mn-ea"/>
                        <a:cs typeface="+mn-cs"/>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2448272">
                <a:tc>
                  <a:txBody>
                    <a:bodyPr/>
                    <a:lstStyle/>
                    <a:p>
                      <a:pPr marL="0" algn="just" defTabSz="914400" rtl="1" eaLnBrk="1" latinLnBrk="0" hangingPunct="1"/>
                      <a:r>
                        <a:rPr lang="ar-SA" sz="2400" b="1" kern="1200" dirty="0">
                          <a:solidFill>
                            <a:srgbClr val="000000"/>
                          </a:solidFill>
                          <a:effectLst/>
                          <a:latin typeface="Dubai Light" panose="020B0303030403030204" pitchFamily="34" charset="-78"/>
                          <a:ea typeface="+mn-ea"/>
                          <a:cs typeface="Dubai Light" panose="020B0303030403030204" pitchFamily="34" charset="-78"/>
                        </a:rPr>
                        <a:t> اختار </a:t>
                      </a:r>
                      <a:r>
                        <a:rPr lang="ar-SA" sz="2400" b="1" kern="1200" dirty="0" smtClean="0">
                          <a:solidFill>
                            <a:srgbClr val="000000"/>
                          </a:solidFill>
                          <a:effectLst/>
                          <a:latin typeface="Dubai Light" panose="020B0303030403030204" pitchFamily="34" charset="-78"/>
                          <a:ea typeface="+mn-ea"/>
                          <a:cs typeface="Dubai Light" panose="020B0303030403030204" pitchFamily="34" charset="-78"/>
                        </a:rPr>
                        <a:t> ا</a:t>
                      </a:r>
                      <a:r>
                        <a:rPr lang="ar-IQ" sz="2400" b="1" kern="1200" dirty="0" smtClean="0">
                          <a:solidFill>
                            <a:srgbClr val="000000"/>
                          </a:solidFill>
                          <a:effectLst/>
                          <a:latin typeface="Dubai Light" panose="020B0303030403030204" pitchFamily="34" charset="-78"/>
                          <a:ea typeface="+mn-ea"/>
                          <a:cs typeface="Dubai Light" panose="020B0303030403030204" pitchFamily="34" charset="-78"/>
                        </a:rPr>
                        <a:t>بن</a:t>
                      </a:r>
                      <a:r>
                        <a:rPr lang="ar-IQ" sz="2400" b="1" kern="1200" baseline="0" dirty="0" smtClean="0">
                          <a:solidFill>
                            <a:srgbClr val="000000"/>
                          </a:solidFill>
                          <a:effectLst/>
                          <a:latin typeface="Dubai Light" panose="020B0303030403030204" pitchFamily="34" charset="-78"/>
                          <a:ea typeface="+mn-ea"/>
                          <a:cs typeface="Dubai Light" panose="020B0303030403030204" pitchFamily="34" charset="-78"/>
                        </a:rPr>
                        <a:t> تيمية </a:t>
                      </a:r>
                      <a:r>
                        <a:rPr lang="ar-SA" sz="2400" b="1" kern="1200" dirty="0" smtClean="0">
                          <a:solidFill>
                            <a:srgbClr val="000000"/>
                          </a:solidFill>
                          <a:effectLst/>
                          <a:latin typeface="Dubai Light" panose="020B0303030403030204" pitchFamily="34" charset="-78"/>
                          <a:ea typeface="+mn-ea"/>
                          <a:cs typeface="Dubai Light" panose="020B0303030403030204" pitchFamily="34" charset="-78"/>
                        </a:rPr>
                        <a:t> </a:t>
                      </a:r>
                      <a:r>
                        <a:rPr lang="ar-SA" sz="2400" b="1" kern="1200" dirty="0">
                          <a:solidFill>
                            <a:srgbClr val="000000"/>
                          </a:solidFill>
                          <a:effectLst/>
                          <a:latin typeface="Dubai Light" panose="020B0303030403030204" pitchFamily="34" charset="-78"/>
                          <a:ea typeface="+mn-ea"/>
                          <a:cs typeface="Dubai Light" panose="020B0303030403030204" pitchFamily="34" charset="-78"/>
                        </a:rPr>
                        <a:t>جواز الاعتياض عن المسلم فيه في الجملة </a:t>
                      </a:r>
                      <a:r>
                        <a:rPr lang="ar-SA" sz="2400" b="1" kern="1200" dirty="0">
                          <a:solidFill>
                            <a:srgbClr val="C00000"/>
                          </a:solidFill>
                          <a:effectLst/>
                          <a:latin typeface="Dubai Light" panose="020B0303030403030204" pitchFamily="34" charset="-78"/>
                          <a:ea typeface="+mn-ea"/>
                          <a:cs typeface="Dubai Light" panose="020B0303030403030204" pitchFamily="34" charset="-78"/>
                        </a:rPr>
                        <a:t>بشرط أن يكون بسعر الوقت أو أقل</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لئلا يربح فيما لم يضمن، </a:t>
                      </a:r>
                      <a:r>
                        <a:rPr lang="ar-SA" sz="2400" b="1" kern="1200" dirty="0">
                          <a:solidFill>
                            <a:schemeClr val="bg2">
                              <a:lumMod val="50000"/>
                            </a:schemeClr>
                          </a:solidFill>
                          <a:effectLst/>
                          <a:latin typeface="Dubai Light" panose="020B0303030403030204" pitchFamily="34" charset="-78"/>
                          <a:ea typeface="+mn-ea"/>
                          <a:cs typeface="Dubai Light" panose="020B0303030403030204" pitchFamily="34" charset="-78"/>
                        </a:rPr>
                        <a:t>واستدل على ذلك: بقول ابن عباس ولم يعرف له مخالف، فكان حجة</a:t>
                      </a:r>
                      <a:r>
                        <a:rPr lang="ar-SA" sz="2400" b="1" kern="1200" dirty="0">
                          <a:solidFill>
                            <a:srgbClr val="000000"/>
                          </a:solidFill>
                          <a:effectLst/>
                          <a:latin typeface="Dubai Light" panose="020B0303030403030204" pitchFamily="34" charset="-78"/>
                          <a:ea typeface="+mn-ea"/>
                          <a:cs typeface="Dubai Light" panose="020B0303030403030204" pitchFamily="34" charset="-78"/>
                        </a:rPr>
                        <a:t>؛ بناء على الأصل المقرر عند الحنابلة وغيرهم: أن قول الصحابي في غير المشتهر إن لم يخالفه أحد، فإنه حجة يعمل به.</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3979814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4139952" y="836712"/>
            <a:ext cx="4455022" cy="648072"/>
          </a:xfrm>
          <a:prstGeom prst="rect">
            <a:avLst/>
          </a:prstGeom>
          <a:solidFill>
            <a:srgbClr val="E2EDF2"/>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3200" dirty="0">
                <a:solidFill>
                  <a:srgbClr val="616989"/>
                </a:solidFill>
                <a:effectLst/>
                <a:latin typeface="+mj-lt"/>
                <a:ea typeface="+mj-ea"/>
                <a:cs typeface="+mj-cs"/>
              </a:rPr>
              <a:t>الفرع الثاني: وصية الصبي</a:t>
            </a:r>
            <a:r>
              <a:rPr lang="ar-SA" sz="3600" dirty="0">
                <a:effectLst/>
              </a:rPr>
              <a:t>.</a:t>
            </a:r>
            <a:endParaRPr lang="en-US" sz="32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3284425398"/>
              </p:ext>
            </p:extLst>
          </p:nvPr>
        </p:nvGraphicFramePr>
        <p:xfrm>
          <a:off x="323528" y="2060848"/>
          <a:ext cx="8538518" cy="4536504"/>
        </p:xfrm>
        <a:graphic>
          <a:graphicData uri="http://schemas.openxmlformats.org/drawingml/2006/table">
            <a:tbl>
              <a:tblPr firstRow="1" bandRow="1">
                <a:tableStyleId>{3B4B98B0-60AC-42C2-AFA5-B58CD77FA1E5}</a:tableStyleId>
              </a:tblPr>
              <a:tblGrid>
                <a:gridCol w="7407539">
                  <a:extLst>
                    <a:ext uri="{9D8B030D-6E8A-4147-A177-3AD203B41FA5}">
                      <a16:colId xmlns="" xmlns:a16="http://schemas.microsoft.com/office/drawing/2014/main" val="695988931"/>
                    </a:ext>
                  </a:extLst>
                </a:gridCol>
                <a:gridCol w="1130979">
                  <a:extLst>
                    <a:ext uri="{9D8B030D-6E8A-4147-A177-3AD203B41FA5}">
                      <a16:colId xmlns="" xmlns:a16="http://schemas.microsoft.com/office/drawing/2014/main" val="1574149790"/>
                    </a:ext>
                  </a:extLst>
                </a:gridCol>
              </a:tblGrid>
              <a:tr h="3042658">
                <a:tc>
                  <a:txBody>
                    <a:bodyPr/>
                    <a:lstStyle/>
                    <a:p>
                      <a:pPr algn="just" rtl="1"/>
                      <a:r>
                        <a:rPr lang="ar-SA" sz="2800" b="1" kern="1200" dirty="0">
                          <a:solidFill>
                            <a:srgbClr val="000000"/>
                          </a:solidFill>
                          <a:effectLst/>
                          <a:latin typeface="Dubai Light" panose="020B0303030403030204" pitchFamily="34" charset="-78"/>
                          <a:ea typeface="+mn-ea"/>
                          <a:cs typeface="Dubai Light" panose="020B0303030403030204" pitchFamily="34" charset="-78"/>
                        </a:rPr>
                        <a:t>قال بهاء الدين المقدسي: «</a:t>
                      </a:r>
                      <a:r>
                        <a:rPr lang="ar-SA" sz="2800" b="1" kern="1200" dirty="0">
                          <a:solidFill>
                            <a:schemeClr val="tx1"/>
                          </a:solidFill>
                          <a:effectLst/>
                          <a:latin typeface="Dubai Light" panose="020B0303030403030204" pitchFamily="34" charset="-78"/>
                          <a:ea typeface="+mn-ea"/>
                          <a:cs typeface="Dubai Light" panose="020B0303030403030204" pitchFamily="34" charset="-78"/>
                        </a:rPr>
                        <a:t>وتصح [أي الوصية] من الصبي </a:t>
                      </a:r>
                      <a:r>
                        <a:rPr lang="ar-SA" sz="2800" b="1" kern="1200" dirty="0" smtClean="0">
                          <a:solidFill>
                            <a:schemeClr val="tx1"/>
                          </a:solidFill>
                          <a:effectLst/>
                          <a:latin typeface="Dubai Light" panose="020B0303030403030204" pitchFamily="34" charset="-78"/>
                          <a:ea typeface="+mn-ea"/>
                          <a:cs typeface="Dubai Light" panose="020B0303030403030204" pitchFamily="34" charset="-78"/>
                        </a:rPr>
                        <a:t>العاقل</a:t>
                      </a:r>
                      <a:r>
                        <a:rPr lang="ar-SA" sz="2800" b="1" kern="1200" dirty="0">
                          <a:solidFill>
                            <a:schemeClr val="tx1"/>
                          </a:solidFill>
                          <a:effectLst/>
                          <a:latin typeface="Dubai Light" panose="020B0303030403030204" pitchFamily="34" charset="-78"/>
                          <a:ea typeface="+mn-ea"/>
                          <a:cs typeface="Dubai Light" panose="020B0303030403030204" pitchFamily="34" charset="-78"/>
                        </a:rPr>
                        <a:t>. قال أبو بكر: لا يختلف المذهب أن من له عشر سنين تصح وصيته، ومن له دون السبع لا تصح...</a:t>
                      </a:r>
                      <a:r>
                        <a:rPr lang="ar-SA" sz="2800" b="1" u="none" kern="1200" dirty="0">
                          <a:solidFill>
                            <a:srgbClr val="000000"/>
                          </a:solidFill>
                          <a:effectLst/>
                          <a:latin typeface="Dubai Light" panose="020B0303030403030204" pitchFamily="34" charset="-78"/>
                          <a:ea typeface="+mn-ea"/>
                          <a:cs typeface="Dubai Light" panose="020B0303030403030204" pitchFamily="34" charset="-78"/>
                        </a:rPr>
                        <a:t> وروى شعبة: أن صبيًا من غسان له عشر سنين أوصى لأخواله؛ </a:t>
                      </a:r>
                      <a:r>
                        <a:rPr lang="ar-SA" sz="2800" b="1" u="sng" kern="1200" dirty="0">
                          <a:solidFill>
                            <a:srgbClr val="C00000"/>
                          </a:solidFill>
                          <a:effectLst/>
                          <a:latin typeface="Dubai Light" panose="020B0303030403030204" pitchFamily="34" charset="-78"/>
                          <a:ea typeface="+mn-ea"/>
                          <a:cs typeface="Dubai Light" panose="020B0303030403030204" pitchFamily="34" charset="-78"/>
                        </a:rPr>
                        <a:t>فرُفع ذلك إلى عمر فأجاز وصيته ولا يعرف له مخالف».</a:t>
                      </a:r>
                      <a:endParaRPr lang="en-US" sz="2800" b="1" u="sng" kern="1200" dirty="0">
                        <a:solidFill>
                          <a:srgbClr val="C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rtl="1"/>
                      <a:endParaRPr lang="en-US" sz="2400" b="0" kern="1200" dirty="0">
                        <a:solidFill>
                          <a:srgbClr val="000000"/>
                        </a:solidFill>
                        <a:effectLst>
                          <a:outerShdw blurRad="12700" dist="12700" dir="2700000" algn="tl">
                            <a:srgbClr val="000000">
                              <a:alpha val="43137"/>
                            </a:srgbClr>
                          </a:outerShdw>
                        </a:effectLst>
                        <a:latin typeface="+mn-lt"/>
                        <a:ea typeface="+mn-ea"/>
                        <a:cs typeface="+mn-cs"/>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493846">
                <a:tc>
                  <a:txBody>
                    <a:bodyPr/>
                    <a:lstStyle/>
                    <a:p>
                      <a:pPr marL="0" algn="just" defTabSz="914400" rtl="1" eaLnBrk="1" latinLnBrk="0" hangingPunct="1"/>
                      <a:r>
                        <a:rPr lang="ar-SA" sz="2800" b="1" kern="1200" dirty="0">
                          <a:solidFill>
                            <a:srgbClr val="000000"/>
                          </a:solidFill>
                          <a:effectLst/>
                          <a:latin typeface="Dubai Light" panose="020B0303030403030204" pitchFamily="34" charset="-78"/>
                          <a:ea typeface="+mn-ea"/>
                          <a:cs typeface="Dubai Light" panose="020B0303030403030204" pitchFamily="34" charset="-78"/>
                        </a:rPr>
                        <a:t>بنى رحمه الله صحة وصية الصبي على أصل مقرر </a:t>
                      </a:r>
                      <a:r>
                        <a:rPr lang="ar-SA" sz="2800" b="1" kern="1200" dirty="0">
                          <a:solidFill>
                            <a:schemeClr val="bg2">
                              <a:lumMod val="25000"/>
                            </a:schemeClr>
                          </a:solidFill>
                          <a:effectLst/>
                          <a:latin typeface="Dubai Light" panose="020B0303030403030204" pitchFamily="34" charset="-78"/>
                          <a:ea typeface="+mn-ea"/>
                          <a:cs typeface="Dubai Light" panose="020B0303030403030204" pitchFamily="34" charset="-78"/>
                        </a:rPr>
                        <a:t>عند الحنابلة </a:t>
                      </a:r>
                      <a:r>
                        <a:rPr lang="ar-SA" sz="2800" b="1" kern="1200" dirty="0">
                          <a:solidFill>
                            <a:srgbClr val="C00000"/>
                          </a:solidFill>
                          <a:effectLst/>
                          <a:latin typeface="Dubai Light" panose="020B0303030403030204" pitchFamily="34" charset="-78"/>
                          <a:ea typeface="+mn-ea"/>
                          <a:cs typeface="Dubai Light" panose="020B0303030403030204" pitchFamily="34" charset="-78"/>
                        </a:rPr>
                        <a:t>وهو: حجية قول الصحابي إن لم يخالَف في غير المشتهر.</a:t>
                      </a:r>
                      <a:endParaRPr lang="en-US" sz="2800" b="1" kern="1200" dirty="0">
                        <a:solidFill>
                          <a:srgbClr val="C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2152274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زوايا مستديرة 14">
            <a:extLst>
              <a:ext uri="{FF2B5EF4-FFF2-40B4-BE49-F238E27FC236}">
                <a16:creationId xmlns="" xmlns:a16="http://schemas.microsoft.com/office/drawing/2014/main" id="{72BFDB0A-A525-4521-B60D-5B038DB804E2}"/>
              </a:ext>
            </a:extLst>
          </p:cNvPr>
          <p:cNvSpPr/>
          <p:nvPr/>
        </p:nvSpPr>
        <p:spPr>
          <a:xfrm>
            <a:off x="6228184" y="3140968"/>
            <a:ext cx="2592288" cy="2656211"/>
          </a:xfrm>
          <a:prstGeom prst="roundRect">
            <a:avLst>
              <a:gd name="adj" fmla="val 36863"/>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أمر غير ممنوع لنفسه يخاف من ارتكابه الوقوع في ممنوع</a:t>
            </a:r>
            <a:r>
              <a:rPr lang="ar-SA" sz="2800" dirty="0"/>
              <a:t>.</a:t>
            </a:r>
            <a:r>
              <a:rPr lang="ar-SA" sz="28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a:t>
            </a:r>
            <a:endParaRPr lang="ar-SA" sz="2800" dirty="0"/>
          </a:p>
        </p:txBody>
      </p:sp>
      <p:sp>
        <p:nvSpPr>
          <p:cNvPr id="11" name="شكل حر: شكل 10">
            <a:extLst>
              <a:ext uri="{FF2B5EF4-FFF2-40B4-BE49-F238E27FC236}">
                <a16:creationId xmlns="" xmlns:a16="http://schemas.microsoft.com/office/drawing/2014/main" id="{3DACB05A-D045-418A-9CB9-11C77F4DCD1C}"/>
              </a:ext>
            </a:extLst>
          </p:cNvPr>
          <p:cNvSpPr/>
          <p:nvPr/>
        </p:nvSpPr>
        <p:spPr>
          <a:xfrm>
            <a:off x="6300192" y="2276872"/>
            <a:ext cx="2161748" cy="843542"/>
          </a:xfrm>
          <a:custGeom>
            <a:avLst/>
            <a:gdLst>
              <a:gd name="connsiteX0" fmla="*/ 0 w 2064556"/>
              <a:gd name="connsiteY0" fmla="*/ 244588 h 1467501"/>
              <a:gd name="connsiteX1" fmla="*/ 244588 w 2064556"/>
              <a:gd name="connsiteY1" fmla="*/ 0 h 1467501"/>
              <a:gd name="connsiteX2" fmla="*/ 1819968 w 2064556"/>
              <a:gd name="connsiteY2" fmla="*/ 0 h 1467501"/>
              <a:gd name="connsiteX3" fmla="*/ 2064556 w 2064556"/>
              <a:gd name="connsiteY3" fmla="*/ 244588 h 1467501"/>
              <a:gd name="connsiteX4" fmla="*/ 2064556 w 2064556"/>
              <a:gd name="connsiteY4" fmla="*/ 1222913 h 1467501"/>
              <a:gd name="connsiteX5" fmla="*/ 1819968 w 2064556"/>
              <a:gd name="connsiteY5" fmla="*/ 1467501 h 1467501"/>
              <a:gd name="connsiteX6" fmla="*/ 244588 w 2064556"/>
              <a:gd name="connsiteY6" fmla="*/ 1467501 h 1467501"/>
              <a:gd name="connsiteX7" fmla="*/ 0 w 2064556"/>
              <a:gd name="connsiteY7" fmla="*/ 1222913 h 1467501"/>
              <a:gd name="connsiteX8" fmla="*/ 0 w 2064556"/>
              <a:gd name="connsiteY8" fmla="*/ 244588 h 14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56" h="1467501">
                <a:moveTo>
                  <a:pt x="0" y="244588"/>
                </a:moveTo>
                <a:cubicBezTo>
                  <a:pt x="0" y="109506"/>
                  <a:pt x="109506" y="0"/>
                  <a:pt x="244588" y="0"/>
                </a:cubicBezTo>
                <a:lnTo>
                  <a:pt x="1819968" y="0"/>
                </a:lnTo>
                <a:cubicBezTo>
                  <a:pt x="1955050" y="0"/>
                  <a:pt x="2064556" y="109506"/>
                  <a:pt x="2064556" y="244588"/>
                </a:cubicBezTo>
                <a:lnTo>
                  <a:pt x="2064556" y="1222913"/>
                </a:lnTo>
                <a:cubicBezTo>
                  <a:pt x="2064556" y="1357995"/>
                  <a:pt x="1955050" y="1467501"/>
                  <a:pt x="1819968" y="1467501"/>
                </a:cubicBezTo>
                <a:lnTo>
                  <a:pt x="244588" y="1467501"/>
                </a:lnTo>
                <a:cubicBezTo>
                  <a:pt x="109506" y="1467501"/>
                  <a:pt x="0" y="1357995"/>
                  <a:pt x="0" y="1222913"/>
                </a:cubicBezTo>
                <a:lnTo>
                  <a:pt x="0" y="244588"/>
                </a:lnTo>
                <a:close/>
              </a:path>
            </a:pathLst>
          </a:custGeom>
          <a:solidFill>
            <a:schemeClr val="accent1">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spcFirstLastPara="0" vert="horz" wrap="square" lIns="197367" tIns="134502" rIns="197367" bIns="134502" numCol="1" spcCol="1270" anchor="ctr" anchorCtr="0">
            <a:noAutofit/>
          </a:bodyPr>
          <a:lstStyle/>
          <a:p>
            <a:pPr marL="0" lvl="0" indent="0" algn="ctr" defTabSz="1466850">
              <a:lnSpc>
                <a:spcPct val="90000"/>
              </a:lnSpc>
              <a:spcBef>
                <a:spcPct val="0"/>
              </a:spcBef>
              <a:spcAft>
                <a:spcPct val="35000"/>
              </a:spcAft>
              <a:buNone/>
            </a:pPr>
            <a:r>
              <a:rPr lang="ar-SA" sz="2800" kern="1200" dirty="0">
                <a:solidFill>
                  <a:sysClr val="windowText" lastClr="000000"/>
                </a:solidFill>
                <a:latin typeface="Dubai" panose="020B0503030403030204" pitchFamily="34" charset="-78"/>
                <a:cs typeface="Dubai" panose="020B0503030403030204" pitchFamily="34" charset="-78"/>
              </a:rPr>
              <a:t>تعريف الذريعة</a:t>
            </a:r>
            <a:endParaRPr lang="en-US" sz="2800" kern="1200" dirty="0">
              <a:solidFill>
                <a:sysClr val="windowText" lastClr="000000"/>
              </a:solidFill>
              <a:latin typeface="Dubai" panose="020B0503030403030204" pitchFamily="34" charset="-78"/>
              <a:cs typeface="Dubai" panose="020B0503030403030204" pitchFamily="34" charset="-78"/>
            </a:endParaRPr>
          </a:p>
        </p:txBody>
      </p:sp>
      <p:sp>
        <p:nvSpPr>
          <p:cNvPr id="19" name="مستطيل: زوايا مستديرة 18">
            <a:extLst>
              <a:ext uri="{FF2B5EF4-FFF2-40B4-BE49-F238E27FC236}">
                <a16:creationId xmlns="" xmlns:a16="http://schemas.microsoft.com/office/drawing/2014/main" id="{AE0AC621-7C76-48B7-8A6F-B30B9609C167}"/>
              </a:ext>
            </a:extLst>
          </p:cNvPr>
          <p:cNvSpPr/>
          <p:nvPr/>
        </p:nvSpPr>
        <p:spPr>
          <a:xfrm>
            <a:off x="3275856" y="3140968"/>
            <a:ext cx="2727543" cy="2808312"/>
          </a:xfrm>
          <a:prstGeom prst="roundRect">
            <a:avLst>
              <a:gd name="adj" fmla="val 36863"/>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r>
              <a:rPr lang="ar-SA" sz="28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منع الوسائل المؤدية إلى المفاسد.</a:t>
            </a:r>
            <a:endParaRPr lang="ar-SA" sz="2800" dirty="0"/>
          </a:p>
        </p:txBody>
      </p:sp>
      <p:sp>
        <p:nvSpPr>
          <p:cNvPr id="18" name="شكل حر: شكل 17">
            <a:extLst>
              <a:ext uri="{FF2B5EF4-FFF2-40B4-BE49-F238E27FC236}">
                <a16:creationId xmlns="" xmlns:a16="http://schemas.microsoft.com/office/drawing/2014/main" id="{49AF1339-8E2A-4D1C-A422-B325FE0D182E}"/>
              </a:ext>
            </a:extLst>
          </p:cNvPr>
          <p:cNvSpPr/>
          <p:nvPr/>
        </p:nvSpPr>
        <p:spPr>
          <a:xfrm>
            <a:off x="3347864" y="2276872"/>
            <a:ext cx="2482793" cy="843542"/>
          </a:xfrm>
          <a:custGeom>
            <a:avLst/>
            <a:gdLst>
              <a:gd name="connsiteX0" fmla="*/ 0 w 2064556"/>
              <a:gd name="connsiteY0" fmla="*/ 244588 h 1467501"/>
              <a:gd name="connsiteX1" fmla="*/ 244588 w 2064556"/>
              <a:gd name="connsiteY1" fmla="*/ 0 h 1467501"/>
              <a:gd name="connsiteX2" fmla="*/ 1819968 w 2064556"/>
              <a:gd name="connsiteY2" fmla="*/ 0 h 1467501"/>
              <a:gd name="connsiteX3" fmla="*/ 2064556 w 2064556"/>
              <a:gd name="connsiteY3" fmla="*/ 244588 h 1467501"/>
              <a:gd name="connsiteX4" fmla="*/ 2064556 w 2064556"/>
              <a:gd name="connsiteY4" fmla="*/ 1222913 h 1467501"/>
              <a:gd name="connsiteX5" fmla="*/ 1819968 w 2064556"/>
              <a:gd name="connsiteY5" fmla="*/ 1467501 h 1467501"/>
              <a:gd name="connsiteX6" fmla="*/ 244588 w 2064556"/>
              <a:gd name="connsiteY6" fmla="*/ 1467501 h 1467501"/>
              <a:gd name="connsiteX7" fmla="*/ 0 w 2064556"/>
              <a:gd name="connsiteY7" fmla="*/ 1222913 h 1467501"/>
              <a:gd name="connsiteX8" fmla="*/ 0 w 2064556"/>
              <a:gd name="connsiteY8" fmla="*/ 244588 h 14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56" h="1467501">
                <a:moveTo>
                  <a:pt x="0" y="244588"/>
                </a:moveTo>
                <a:cubicBezTo>
                  <a:pt x="0" y="109506"/>
                  <a:pt x="109506" y="0"/>
                  <a:pt x="244588" y="0"/>
                </a:cubicBezTo>
                <a:lnTo>
                  <a:pt x="1819968" y="0"/>
                </a:lnTo>
                <a:cubicBezTo>
                  <a:pt x="1955050" y="0"/>
                  <a:pt x="2064556" y="109506"/>
                  <a:pt x="2064556" y="244588"/>
                </a:cubicBezTo>
                <a:lnTo>
                  <a:pt x="2064556" y="1222913"/>
                </a:lnTo>
                <a:cubicBezTo>
                  <a:pt x="2064556" y="1357995"/>
                  <a:pt x="1955050" y="1467501"/>
                  <a:pt x="1819968" y="1467501"/>
                </a:cubicBezTo>
                <a:lnTo>
                  <a:pt x="244588" y="1467501"/>
                </a:lnTo>
                <a:cubicBezTo>
                  <a:pt x="109506" y="1467501"/>
                  <a:pt x="0" y="1357995"/>
                  <a:pt x="0" y="1222913"/>
                </a:cubicBezTo>
                <a:lnTo>
                  <a:pt x="0" y="244588"/>
                </a:lnTo>
                <a:close/>
              </a:path>
            </a:pathLst>
          </a:custGeom>
          <a:solidFill>
            <a:schemeClr val="accent1">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spcFirstLastPara="0" vert="horz" wrap="square" lIns="197367" tIns="134502" rIns="197367" bIns="134502" numCol="1" spcCol="1270" anchor="ctr" anchorCtr="0">
            <a:noAutofit/>
          </a:bodyPr>
          <a:lstStyle/>
          <a:p>
            <a:pPr marL="0" lvl="0" indent="0" algn="ctr" defTabSz="1466850">
              <a:lnSpc>
                <a:spcPct val="90000"/>
              </a:lnSpc>
              <a:spcBef>
                <a:spcPct val="0"/>
              </a:spcBef>
              <a:spcAft>
                <a:spcPct val="35000"/>
              </a:spcAft>
              <a:buNone/>
            </a:pPr>
            <a:r>
              <a:rPr lang="ar-SA" sz="2800" kern="1200" dirty="0">
                <a:solidFill>
                  <a:sysClr val="windowText" lastClr="000000"/>
                </a:solidFill>
                <a:latin typeface="Dubai" panose="020B0503030403030204" pitchFamily="34" charset="-78"/>
                <a:cs typeface="Dubai" panose="020B0503030403030204" pitchFamily="34" charset="-78"/>
              </a:rPr>
              <a:t>المراد بسد الذرائع</a:t>
            </a:r>
            <a:endParaRPr lang="en-US" sz="2800" kern="1200" dirty="0">
              <a:solidFill>
                <a:sysClr val="windowText" lastClr="000000"/>
              </a:solidFill>
              <a:latin typeface="Dubai" panose="020B0503030403030204" pitchFamily="34" charset="-78"/>
              <a:cs typeface="Dubai" panose="020B0503030403030204" pitchFamily="34" charset="-78"/>
            </a:endParaRPr>
          </a:p>
        </p:txBody>
      </p:sp>
      <p:sp>
        <p:nvSpPr>
          <p:cNvPr id="21" name="مستطيل: زوايا مستديرة 20">
            <a:extLst>
              <a:ext uri="{FF2B5EF4-FFF2-40B4-BE49-F238E27FC236}">
                <a16:creationId xmlns="" xmlns:a16="http://schemas.microsoft.com/office/drawing/2014/main" id="{C033CC6A-E4B9-4F27-8097-0166DC9FA2F8}"/>
              </a:ext>
            </a:extLst>
          </p:cNvPr>
          <p:cNvSpPr/>
          <p:nvPr/>
        </p:nvSpPr>
        <p:spPr>
          <a:xfrm>
            <a:off x="0" y="3140968"/>
            <a:ext cx="2952328" cy="2887286"/>
          </a:xfrm>
          <a:prstGeom prst="roundRect">
            <a:avLst>
              <a:gd name="adj" fmla="val 36863"/>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8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أن ما منع منه الشرع  لكونه وسيلة إلى محظور فإنه قد يباح إذا كان فعله يؤدي إلى مصلحة راجحة.</a:t>
            </a:r>
          </a:p>
        </p:txBody>
      </p:sp>
      <p:sp>
        <p:nvSpPr>
          <p:cNvPr id="20" name="شكل حر: شكل 19">
            <a:extLst>
              <a:ext uri="{FF2B5EF4-FFF2-40B4-BE49-F238E27FC236}">
                <a16:creationId xmlns="" xmlns:a16="http://schemas.microsoft.com/office/drawing/2014/main" id="{F24470AA-1D38-4369-BAC4-21D8C98EED5F}"/>
              </a:ext>
            </a:extLst>
          </p:cNvPr>
          <p:cNvSpPr/>
          <p:nvPr/>
        </p:nvSpPr>
        <p:spPr>
          <a:xfrm>
            <a:off x="467544" y="2276872"/>
            <a:ext cx="2376264" cy="845025"/>
          </a:xfrm>
          <a:custGeom>
            <a:avLst/>
            <a:gdLst>
              <a:gd name="connsiteX0" fmla="*/ 0 w 2064556"/>
              <a:gd name="connsiteY0" fmla="*/ 244588 h 1467501"/>
              <a:gd name="connsiteX1" fmla="*/ 244588 w 2064556"/>
              <a:gd name="connsiteY1" fmla="*/ 0 h 1467501"/>
              <a:gd name="connsiteX2" fmla="*/ 1819968 w 2064556"/>
              <a:gd name="connsiteY2" fmla="*/ 0 h 1467501"/>
              <a:gd name="connsiteX3" fmla="*/ 2064556 w 2064556"/>
              <a:gd name="connsiteY3" fmla="*/ 244588 h 1467501"/>
              <a:gd name="connsiteX4" fmla="*/ 2064556 w 2064556"/>
              <a:gd name="connsiteY4" fmla="*/ 1222913 h 1467501"/>
              <a:gd name="connsiteX5" fmla="*/ 1819968 w 2064556"/>
              <a:gd name="connsiteY5" fmla="*/ 1467501 h 1467501"/>
              <a:gd name="connsiteX6" fmla="*/ 244588 w 2064556"/>
              <a:gd name="connsiteY6" fmla="*/ 1467501 h 1467501"/>
              <a:gd name="connsiteX7" fmla="*/ 0 w 2064556"/>
              <a:gd name="connsiteY7" fmla="*/ 1222913 h 1467501"/>
              <a:gd name="connsiteX8" fmla="*/ 0 w 2064556"/>
              <a:gd name="connsiteY8" fmla="*/ 244588 h 14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56" h="1467501">
                <a:moveTo>
                  <a:pt x="0" y="244588"/>
                </a:moveTo>
                <a:cubicBezTo>
                  <a:pt x="0" y="109506"/>
                  <a:pt x="109506" y="0"/>
                  <a:pt x="244588" y="0"/>
                </a:cubicBezTo>
                <a:lnTo>
                  <a:pt x="1819968" y="0"/>
                </a:lnTo>
                <a:cubicBezTo>
                  <a:pt x="1955050" y="0"/>
                  <a:pt x="2064556" y="109506"/>
                  <a:pt x="2064556" y="244588"/>
                </a:cubicBezTo>
                <a:lnTo>
                  <a:pt x="2064556" y="1222913"/>
                </a:lnTo>
                <a:cubicBezTo>
                  <a:pt x="2064556" y="1357995"/>
                  <a:pt x="1955050" y="1467501"/>
                  <a:pt x="1819968" y="1467501"/>
                </a:cubicBezTo>
                <a:lnTo>
                  <a:pt x="244588" y="1467501"/>
                </a:lnTo>
                <a:cubicBezTo>
                  <a:pt x="109506" y="1467501"/>
                  <a:pt x="0" y="1357995"/>
                  <a:pt x="0" y="1222913"/>
                </a:cubicBezTo>
                <a:lnTo>
                  <a:pt x="0" y="244588"/>
                </a:lnTo>
                <a:close/>
              </a:path>
            </a:pathLst>
          </a:custGeom>
          <a:solidFill>
            <a:schemeClr val="accent1">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spcFirstLastPara="0" vert="horz" wrap="square" lIns="197367" tIns="134502" rIns="197367" bIns="134502" numCol="1" spcCol="1270" anchor="ctr" anchorCtr="0">
            <a:noAutofit/>
          </a:bodyPr>
          <a:lstStyle/>
          <a:p>
            <a:pPr algn="ctr" defTabSz="1466850">
              <a:lnSpc>
                <a:spcPct val="90000"/>
              </a:lnSpc>
              <a:spcBef>
                <a:spcPct val="0"/>
              </a:spcBef>
              <a:spcAft>
                <a:spcPct val="35000"/>
              </a:spcAft>
            </a:pPr>
            <a:r>
              <a:rPr lang="ar-SA" sz="2800" dirty="0">
                <a:solidFill>
                  <a:sysClr val="windowText" lastClr="000000"/>
                </a:solidFill>
                <a:latin typeface="Dubai" panose="020B0503030403030204" pitchFamily="34" charset="-78"/>
                <a:cs typeface="Dubai" panose="020B0503030403030204" pitchFamily="34" charset="-78"/>
              </a:rPr>
              <a:t>معنى القاعدة</a:t>
            </a:r>
            <a:endParaRPr lang="en-US" sz="2800" dirty="0">
              <a:solidFill>
                <a:sysClr val="windowText" lastClr="000000"/>
              </a:solidFill>
              <a:latin typeface="Dubai" panose="020B0503030403030204" pitchFamily="34" charset="-78"/>
              <a:cs typeface="Dubai" panose="020B0503030403030204" pitchFamily="34" charset="-78"/>
            </a:endParaRPr>
          </a:p>
        </p:txBody>
      </p:sp>
      <p:sp>
        <p:nvSpPr>
          <p:cNvPr id="14" name="Rectangle 13"/>
          <p:cNvSpPr/>
          <p:nvPr/>
        </p:nvSpPr>
        <p:spPr>
          <a:xfrm>
            <a:off x="467544" y="980728"/>
            <a:ext cx="8136904" cy="584775"/>
          </a:xfrm>
          <a:prstGeom prst="rect">
            <a:avLst/>
          </a:prstGeom>
          <a:solidFill>
            <a:srgbClr val="E2EDF2"/>
          </a:solidFill>
        </p:spPr>
        <p:txBody>
          <a:bodyPr wrap="square">
            <a:spAutoFit/>
          </a:bodyPr>
          <a:lstStyle/>
          <a:p>
            <a:pPr algn="ctr"/>
            <a:r>
              <a:rPr lang="ar-SA" sz="3200" dirty="0" smtClean="0">
                <a:solidFill>
                  <a:srgbClr val="616989"/>
                </a:solidFill>
                <a:effectLst>
                  <a:outerShdw blurRad="38100" dist="38100" dir="2700000" algn="tl">
                    <a:srgbClr val="000000">
                      <a:alpha val="43137"/>
                    </a:srgbClr>
                  </a:outerShdw>
                </a:effectLst>
              </a:rPr>
              <a:t>القاعدة الثالثة: (ما حرم سدًا للذريعة أبيح للمصلحة الراجحة)</a:t>
            </a:r>
            <a:endParaRPr lang="ar-SA" sz="3200" dirty="0">
              <a:solidFill>
                <a:srgbClr val="61698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0317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1" grpId="0" animBg="1"/>
      <p:bldP spid="19" grpId="0" animBg="1"/>
      <p:bldP spid="18" grpId="0" animBg="1"/>
      <p:bldP spid="21" grpId="0" animBg="1"/>
      <p:bldP spid="20"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3779912" y="764704"/>
            <a:ext cx="5031086" cy="648072"/>
          </a:xfrm>
          <a:prstGeom prst="rect">
            <a:avLst/>
          </a:prstGeom>
          <a:solidFill>
            <a:schemeClr val="accent3">
              <a:lumMod val="20000"/>
              <a:lumOff val="80000"/>
            </a:schemeClr>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3200" dirty="0">
                <a:solidFill>
                  <a:srgbClr val="616989"/>
                </a:solidFill>
                <a:effectLst/>
                <a:latin typeface="+mj-lt"/>
                <a:ea typeface="+mj-ea"/>
                <a:cs typeface="+mj-cs"/>
              </a:rPr>
              <a:t>الفرع الأول: حكم النظر إلى المخطوبة</a:t>
            </a:r>
            <a:r>
              <a:rPr lang="ar-SA" sz="3600" dirty="0">
                <a:effectLst/>
              </a:rPr>
              <a:t>.</a:t>
            </a:r>
            <a:endParaRPr lang="en-US" sz="32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92293158"/>
              </p:ext>
            </p:extLst>
          </p:nvPr>
        </p:nvGraphicFramePr>
        <p:xfrm>
          <a:off x="251520" y="1700808"/>
          <a:ext cx="8610526" cy="4824536"/>
        </p:xfrm>
        <a:graphic>
          <a:graphicData uri="http://schemas.openxmlformats.org/drawingml/2006/table">
            <a:tbl>
              <a:tblPr firstRow="1" bandRow="1">
                <a:tableStyleId>{3B4B98B0-60AC-42C2-AFA5-B58CD77FA1E5}</a:tableStyleId>
              </a:tblPr>
              <a:tblGrid>
                <a:gridCol w="7416824">
                  <a:extLst>
                    <a:ext uri="{9D8B030D-6E8A-4147-A177-3AD203B41FA5}">
                      <a16:colId xmlns="" xmlns:a16="http://schemas.microsoft.com/office/drawing/2014/main" val="695988931"/>
                    </a:ext>
                  </a:extLst>
                </a:gridCol>
                <a:gridCol w="1193702">
                  <a:extLst>
                    <a:ext uri="{9D8B030D-6E8A-4147-A177-3AD203B41FA5}">
                      <a16:colId xmlns="" xmlns:a16="http://schemas.microsoft.com/office/drawing/2014/main" val="1574149790"/>
                    </a:ext>
                  </a:extLst>
                </a:gridCol>
              </a:tblGrid>
              <a:tr h="2984671">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800" b="1" kern="1200" dirty="0">
                          <a:solidFill>
                            <a:srgbClr val="000000"/>
                          </a:solidFill>
                          <a:effectLst/>
                          <a:latin typeface="Dubai Light" panose="020B0303030403030204" pitchFamily="34" charset="-78"/>
                          <a:ea typeface="+mn-ea"/>
                          <a:cs typeface="Dubai Light" panose="020B0303030403030204" pitchFamily="34" charset="-78"/>
                        </a:rPr>
                        <a:t>قال شيخ الإسلام : </a:t>
                      </a:r>
                      <a:r>
                        <a:rPr lang="ar-SA" sz="2800" b="1" u="none" kern="1200" dirty="0">
                          <a:solidFill>
                            <a:srgbClr val="000000"/>
                          </a:solidFill>
                          <a:effectLst/>
                          <a:latin typeface="Dubai Light" panose="020B0303030403030204" pitchFamily="34" charset="-78"/>
                          <a:ea typeface="+mn-ea"/>
                          <a:cs typeface="Dubai Light" panose="020B0303030403030204" pitchFamily="34" charset="-78"/>
                        </a:rPr>
                        <a:t>«والأصل: أن كل ما كان سببًا للفتنة فإنه لا يجوز؛ </a:t>
                      </a:r>
                      <a:r>
                        <a:rPr lang="ar-SA" sz="2800" b="1" u="sng" kern="1200" dirty="0">
                          <a:solidFill>
                            <a:schemeClr val="bg2">
                              <a:lumMod val="25000"/>
                            </a:schemeClr>
                          </a:solidFill>
                          <a:effectLst/>
                          <a:latin typeface="Dubai Light" panose="020B0303030403030204" pitchFamily="34" charset="-78"/>
                          <a:ea typeface="+mn-ea"/>
                          <a:cs typeface="Dubai Light" panose="020B0303030403030204" pitchFamily="34" charset="-78"/>
                        </a:rPr>
                        <a:t>فإن الذريعة إلى الفساد يجب سدها إذا لم يعارضها مصلحة راجحة</a:t>
                      </a:r>
                      <a:r>
                        <a:rPr lang="ar-SA" sz="2800" b="1" u="none" kern="1200" dirty="0">
                          <a:solidFill>
                            <a:srgbClr val="000000"/>
                          </a:solidFill>
                          <a:effectLst/>
                          <a:latin typeface="Dubai Light" panose="020B0303030403030204" pitchFamily="34" charset="-78"/>
                          <a:ea typeface="+mn-ea"/>
                          <a:cs typeface="Dubai Light" panose="020B0303030403030204" pitchFamily="34" charset="-78"/>
                        </a:rPr>
                        <a:t>، </a:t>
                      </a:r>
                      <a:r>
                        <a:rPr lang="ar-SA" sz="2800" b="1" kern="1200" dirty="0">
                          <a:solidFill>
                            <a:schemeClr val="tx1"/>
                          </a:solidFill>
                          <a:effectLst/>
                          <a:latin typeface="Dubai Light" panose="020B0303030403030204" pitchFamily="34" charset="-78"/>
                          <a:ea typeface="+mn-ea"/>
                          <a:cs typeface="Dubai Light" panose="020B0303030403030204" pitchFamily="34" charset="-78"/>
                        </a:rPr>
                        <a:t>ولهذا كان النظر الذي يفضي إلى الفتنة محرمًا إلا إذا كان لمصلحة راجحة مثل: نظر الخاطب والطبيب وغيرهما، فإنه يباح النظر للحاجة، لكن مع عدم الشهوة</a:t>
                      </a:r>
                      <a:r>
                        <a:rPr lang="ar-SA" sz="2800" b="1" u="none" kern="1200" dirty="0">
                          <a:solidFill>
                            <a:srgbClr val="000000"/>
                          </a:solidFill>
                          <a:effectLst/>
                          <a:latin typeface="Dubai Light" panose="020B0303030403030204" pitchFamily="34" charset="-78"/>
                          <a:ea typeface="+mn-ea"/>
                          <a:cs typeface="Dubai Light" panose="020B0303030403030204" pitchFamily="34" charset="-78"/>
                        </a:rPr>
                        <a:t>».</a:t>
                      </a:r>
                      <a:endParaRPr lang="en-US" sz="2800" b="1" u="none"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rtl="1"/>
                      <a:endParaRPr lang="en-US" sz="2400" b="0" kern="1200" dirty="0">
                        <a:solidFill>
                          <a:srgbClr val="000000"/>
                        </a:solidFill>
                        <a:effectLst>
                          <a:outerShdw blurRad="12700" dist="12700" dir="2700000" algn="tl">
                            <a:srgbClr val="000000">
                              <a:alpha val="43137"/>
                            </a:srgbClr>
                          </a:outerShdw>
                        </a:effectLst>
                        <a:latin typeface="+mn-lt"/>
                        <a:ea typeface="+mn-ea"/>
                        <a:cs typeface="+mn-cs"/>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1839865">
                <a:tc>
                  <a:txBody>
                    <a:bodyPr/>
                    <a:lstStyle/>
                    <a:p>
                      <a:pPr marL="0" algn="just" defTabSz="914400" rtl="1" eaLnBrk="1" latinLnBrk="0" hangingPunct="1"/>
                      <a:r>
                        <a:rPr lang="ar-SA" sz="2800" b="1" kern="1200" dirty="0">
                          <a:solidFill>
                            <a:srgbClr val="000000"/>
                          </a:solidFill>
                          <a:effectLst/>
                          <a:latin typeface="Dubai Light" panose="020B0303030403030204" pitchFamily="34" charset="-78"/>
                          <a:ea typeface="+mn-ea"/>
                          <a:cs typeface="Dubai Light" panose="020B0303030403030204" pitchFamily="34" charset="-78"/>
                        </a:rPr>
                        <a:t> بين رحمه الله أن النظر إلى محرم قد يصير مباحًا لمصلحة راجحة، </a:t>
                      </a:r>
                      <a:r>
                        <a:rPr lang="ar-SA" sz="2800" b="1" kern="1200" dirty="0">
                          <a:solidFill>
                            <a:srgbClr val="C00000"/>
                          </a:solidFill>
                          <a:effectLst/>
                          <a:latin typeface="Dubai Light" panose="020B0303030403030204" pitchFamily="34" charset="-78"/>
                          <a:ea typeface="+mn-ea"/>
                          <a:cs typeface="Dubai Light" panose="020B0303030403030204" pitchFamily="34" charset="-78"/>
                        </a:rPr>
                        <a:t>فبنى هذا الفرع على أصل مقرر عند العلماء: وهو أن ما حُرم سدًّا للذريعة أبيح للمصلحة الراجحة.</a:t>
                      </a:r>
                      <a:endParaRPr lang="en-US" sz="2800" b="1" kern="1200" dirty="0">
                        <a:solidFill>
                          <a:srgbClr val="C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35398673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a:extLst>
              <a:ext uri="{FF2B5EF4-FFF2-40B4-BE49-F238E27FC236}">
                <a16:creationId xmlns="" xmlns:a16="http://schemas.microsoft.com/office/drawing/2014/main" id="{96582E76-ECBA-49C9-A17E-7271762429E3}"/>
              </a:ext>
            </a:extLst>
          </p:cNvPr>
          <p:cNvSpPr txBox="1">
            <a:spLocks/>
          </p:cNvSpPr>
          <p:nvPr/>
        </p:nvSpPr>
        <p:spPr>
          <a:xfrm>
            <a:off x="3131840" y="908720"/>
            <a:ext cx="5679158" cy="720080"/>
          </a:xfrm>
          <a:prstGeom prst="rect">
            <a:avLst/>
          </a:prstGeom>
          <a:solidFill>
            <a:schemeClr val="accent3">
              <a:lumMod val="20000"/>
              <a:lumOff val="80000"/>
            </a:schemeClr>
          </a:solidFill>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3200" dirty="0">
                <a:solidFill>
                  <a:srgbClr val="616989"/>
                </a:solidFill>
                <a:effectLst/>
                <a:latin typeface="+mj-lt"/>
                <a:ea typeface="+mj-ea"/>
                <a:cs typeface="+mj-cs"/>
              </a:rPr>
              <a:t>الفرع الثاني: صورٌ مما حرم ويجوز للمصلحة</a:t>
            </a:r>
            <a:r>
              <a:rPr lang="ar-SA" sz="3600" dirty="0">
                <a:effectLst/>
              </a:rPr>
              <a:t>.</a:t>
            </a:r>
            <a:endParaRPr lang="en-US" sz="3200" dirty="0">
              <a:solidFill>
                <a:srgbClr val="616989"/>
              </a:solidFill>
              <a:effectLst/>
              <a:latin typeface="+mj-lt"/>
              <a:ea typeface="+mj-ea"/>
              <a:cs typeface="+mj-cs"/>
            </a:endParaRPr>
          </a:p>
        </p:txBody>
      </p:sp>
      <p:graphicFrame>
        <p:nvGraphicFramePr>
          <p:cNvPr id="11" name="جدول 6">
            <a:extLst>
              <a:ext uri="{FF2B5EF4-FFF2-40B4-BE49-F238E27FC236}">
                <a16:creationId xmlns=""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610040357"/>
              </p:ext>
            </p:extLst>
          </p:nvPr>
        </p:nvGraphicFramePr>
        <p:xfrm>
          <a:off x="251520" y="1916832"/>
          <a:ext cx="8568952" cy="4680520"/>
        </p:xfrm>
        <a:graphic>
          <a:graphicData uri="http://schemas.openxmlformats.org/drawingml/2006/table">
            <a:tbl>
              <a:tblPr firstRow="1" bandRow="1">
                <a:tableStyleId>{3B4B98B0-60AC-42C2-AFA5-B58CD77FA1E5}</a:tableStyleId>
              </a:tblPr>
              <a:tblGrid>
                <a:gridCol w="7344816">
                  <a:extLst>
                    <a:ext uri="{9D8B030D-6E8A-4147-A177-3AD203B41FA5}">
                      <a16:colId xmlns="" xmlns:a16="http://schemas.microsoft.com/office/drawing/2014/main" val="695988931"/>
                    </a:ext>
                  </a:extLst>
                </a:gridCol>
                <a:gridCol w="1224136">
                  <a:extLst>
                    <a:ext uri="{9D8B030D-6E8A-4147-A177-3AD203B41FA5}">
                      <a16:colId xmlns="" xmlns:a16="http://schemas.microsoft.com/office/drawing/2014/main" val="1574149790"/>
                    </a:ext>
                  </a:extLst>
                </a:gridCol>
              </a:tblGrid>
              <a:tr h="2588470">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800" b="1" kern="1200" dirty="0">
                          <a:solidFill>
                            <a:srgbClr val="000000"/>
                          </a:solidFill>
                          <a:effectLst/>
                          <a:latin typeface="Dubai Light" panose="020B0303030403030204" pitchFamily="34" charset="-78"/>
                          <a:ea typeface="+mn-ea"/>
                          <a:cs typeface="Dubai Light" panose="020B0303030403030204" pitchFamily="34" charset="-78"/>
                        </a:rPr>
                        <a:t>قال القرافي :</a:t>
                      </a:r>
                      <a:r>
                        <a:rPr lang="ar-SA" sz="2800" b="1" u="sng" kern="1200" dirty="0">
                          <a:solidFill>
                            <a:srgbClr val="000000"/>
                          </a:solidFill>
                          <a:effectLst/>
                          <a:latin typeface="Dubai Light" panose="020B0303030403030204" pitchFamily="34" charset="-78"/>
                          <a:ea typeface="+mn-ea"/>
                          <a:cs typeface="Dubai Light" panose="020B0303030403030204" pitchFamily="34" charset="-78"/>
                        </a:rPr>
                        <a:t>«قد تكون وسيلة المحرم غير محرمة إذا أفضت إلى مصلحة راجحة:  </a:t>
                      </a:r>
                      <a:r>
                        <a:rPr lang="ar-SA" sz="2800" b="1" kern="1200" dirty="0">
                          <a:solidFill>
                            <a:schemeClr val="tx1"/>
                          </a:solidFill>
                          <a:effectLst/>
                          <a:latin typeface="Dubai Light" panose="020B0303030403030204" pitchFamily="34" charset="-78"/>
                          <a:ea typeface="+mn-ea"/>
                          <a:cs typeface="Dubai Light" panose="020B0303030403030204" pitchFamily="34" charset="-78"/>
                        </a:rPr>
                        <a:t>كالتوسل إلى فداء الأسارى بدفع المال للكفار الذي هو محرم عليهم الانتفاع به... وكدفع مال لرجل يأكله حرامًا حتى لا يزني بامرأة إذا عجز عن دفعه عنها إلا بذلك</a:t>
                      </a:r>
                      <a:r>
                        <a:rPr lang="ar-SA" sz="2800" b="1" u="none" kern="1200" dirty="0">
                          <a:solidFill>
                            <a:srgbClr val="000000"/>
                          </a:solidFill>
                          <a:effectLst/>
                          <a:latin typeface="Dubai Light" panose="020B0303030403030204" pitchFamily="34" charset="-78"/>
                          <a:ea typeface="+mn-ea"/>
                          <a:cs typeface="Dubai Light" panose="020B0303030403030204" pitchFamily="34" charset="-78"/>
                        </a:rPr>
                        <a:t>».</a:t>
                      </a:r>
                      <a:r>
                        <a:rPr lang="ar-SA" sz="2800" b="1" kern="1200" dirty="0">
                          <a:solidFill>
                            <a:schemeClr val="tx1"/>
                          </a:solidFill>
                          <a:effectLst/>
                          <a:latin typeface="Dubai Light" panose="020B0303030403030204" pitchFamily="34" charset="-78"/>
                          <a:ea typeface="+mn-ea"/>
                          <a:cs typeface="Dubai Light" panose="020B0303030403030204" pitchFamily="34" charset="-78"/>
                        </a:rPr>
                        <a:t> </a:t>
                      </a: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a:endParaRPr lang="en-US" sz="2400" b="0" kern="1200" dirty="0">
                        <a:solidFill>
                          <a:srgbClr val="000000"/>
                        </a:solidFill>
                        <a:effectLst>
                          <a:outerShdw blurRad="12700" dist="12700" dir="2700000" algn="tl">
                            <a:srgbClr val="000000">
                              <a:alpha val="43137"/>
                            </a:srgbClr>
                          </a:outerShdw>
                        </a:effectLst>
                        <a:latin typeface="+mn-lt"/>
                        <a:ea typeface="+mn-ea"/>
                        <a:cs typeface="+mn-cs"/>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158719110"/>
                  </a:ext>
                </a:extLst>
              </a:tr>
              <a:tr h="2092050">
                <a:tc>
                  <a:txBody>
                    <a:bodyPr/>
                    <a:lstStyle/>
                    <a:p>
                      <a:pPr marL="0" algn="just" defTabSz="914400" rtl="1" eaLnBrk="1" latinLnBrk="0" hangingPunct="1"/>
                      <a:r>
                        <a:rPr lang="ar-SA" sz="2800" b="1" kern="1200" dirty="0">
                          <a:solidFill>
                            <a:srgbClr val="000000"/>
                          </a:solidFill>
                          <a:effectLst/>
                          <a:latin typeface="Dubai Light" panose="020B0303030403030204" pitchFamily="34" charset="-78"/>
                          <a:ea typeface="+mn-ea"/>
                          <a:cs typeface="Dubai Light" panose="020B0303030403030204" pitchFamily="34" charset="-78"/>
                        </a:rPr>
                        <a:t>بنى رحمه الله هذه الفروع من صحة دفع المال للكفار توسلاً إلى فداء الأسارى المسلمين مع أن أصل الدفع محرم، لكن جاز ذلك للمصلحة الراجحة على الأصل الذي ساقه، وهو أن تكون وسيلة المحرم غير محرمة إذا أفضت إلى مصلحة راجحة. </a:t>
                      </a:r>
                      <a:endParaRPr lang="en-US" sz="2800" b="1" kern="1200" dirty="0">
                        <a:solidFill>
                          <a:srgbClr val="000000"/>
                        </a:solidFill>
                        <a:effectLst/>
                        <a:latin typeface="Dubai Light" panose="020B0303030403030204" pitchFamily="34" charset="-78"/>
                        <a:ea typeface="+mn-ea"/>
                        <a:cs typeface="Dubai Light" panose="020B0303030403030204" pitchFamily="34" charset="-78"/>
                      </a:endParaRPr>
                    </a:p>
                  </a:txBody>
                  <a:tcPr marL="68580" marR="6858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marL="68580" marR="6858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321804"/>
                  </a:ext>
                </a:extLst>
              </a:tr>
            </a:tbl>
          </a:graphicData>
        </a:graphic>
      </p:graphicFrame>
    </p:spTree>
    <p:extLst>
      <p:ext uri="{BB962C8B-B14F-4D97-AF65-F5344CB8AC3E}">
        <p14:creationId xmlns:p14="http://schemas.microsoft.com/office/powerpoint/2010/main" val="26443601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33217</TotalTime>
  <Words>9229</Words>
  <Application>Microsoft Office PowerPoint</Application>
  <PresentationFormat>عرض على الشاشة (3:4)‏</PresentationFormat>
  <Paragraphs>684</Paragraphs>
  <Slides>100</Slides>
  <Notes>2</Notes>
  <HiddenSlides>0</HiddenSlides>
  <MMClips>0</MMClips>
  <ScaleCrop>false</ScaleCrop>
  <HeadingPairs>
    <vt:vector size="4" baseType="variant">
      <vt:variant>
        <vt:lpstr>نسق</vt:lpstr>
      </vt:variant>
      <vt:variant>
        <vt:i4>1</vt:i4>
      </vt:variant>
      <vt:variant>
        <vt:lpstr>عناوين الشرائح</vt:lpstr>
      </vt:variant>
      <vt:variant>
        <vt:i4>100</vt:i4>
      </vt:variant>
    </vt:vector>
  </HeadingPairs>
  <TitlesOfParts>
    <vt:vector size="101" baseType="lpstr">
      <vt:lpstr>Flow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ويمكن أن نقول للقواعد الاصولية تسمية اخرى وهي قواعد الاستنباط  </vt:lpstr>
      <vt:lpstr>عرض تقديمي في PowerPoint</vt:lpstr>
      <vt:lpstr>تعريف التخريج لغةً واصطلاحًا</vt:lpstr>
      <vt:lpstr>تعريف التخريج لغة واصطلاحًا</vt:lpstr>
      <vt:lpstr>تعريف الفروع لغة واصطلاحًا</vt:lpstr>
      <vt:lpstr>تعريف الفروع لغة واصطلاحًا</vt:lpstr>
      <vt:lpstr>تعريف الأصول لغة واصطلاحًا</vt:lpstr>
      <vt:lpstr>تعريف الأصول لغة واصطلاحًا</vt:lpstr>
      <vt:lpstr>أقسام التخريج</vt:lpstr>
      <vt:lpstr>أولاً: تخريج الأصول من الفروع</vt:lpstr>
      <vt:lpstr>ثانيًا: تخريج الأصول على الأصول</vt:lpstr>
      <vt:lpstr>ثالثًا: تخريج الفروع من الفروع</vt:lpstr>
      <vt:lpstr>رابعًا: تخريج الفروع على الأصول</vt:lpstr>
      <vt:lpstr>التخريج على الأصول المتعلقة بالحكم الشرعي والتكليف</vt:lpstr>
      <vt:lpstr>الموضوع الأول: التخريج على الأصول المتعلقة  بالحكم الشرعي والتكليف</vt:lpstr>
      <vt:lpstr>القاعدة الأولى: تخريج بعض الفروع على قاعدة: (لا يلزم المندوب بالشروع)</vt:lpstr>
      <vt:lpstr>الجانب الأول: تحرير القاعدة الأصولية</vt:lpstr>
      <vt:lpstr>الجانب الثاني: تقرير بعض الفروع المخرَّجة على القاعدة</vt:lpstr>
      <vt:lpstr>عرض تقديمي في PowerPoint</vt:lpstr>
      <vt:lpstr>القاعدة الثانية: تخريج بعض الفروع على قاعدة: (ما لا يتم الواجب إلا به فهو واجب)</vt:lpstr>
      <vt:lpstr>الجانب الأول: تحرير القاعدة الأصولية</vt:lpstr>
      <vt:lpstr>الجانب الثاني: تقرير بعض الفروع المخرَّجة على القاعدة</vt:lpstr>
      <vt:lpstr>عرض تقديمي في PowerPoint</vt:lpstr>
      <vt:lpstr>القاعدة الثالثة: تخريج بعض الفروع على قاعدة: (الكفار مخاطبون بفروع الإسلام)</vt:lpstr>
      <vt:lpstr>الجانب الأول: تحرير القاعدة الأصولية</vt:lpstr>
      <vt:lpstr>الجانب الثاني: تقرير بعض الفروع المخرَّجة على القاعدة</vt:lpstr>
      <vt:lpstr>عرض تقديمي في PowerPoint</vt:lpstr>
      <vt:lpstr>عرض تقديمي في PowerPoint</vt:lpstr>
      <vt:lpstr>عرض تقديمي في PowerPoint</vt:lpstr>
      <vt:lpstr>الموضوع الثاني: التخريج على الأصول المتعلقة بالحكم الوضعي</vt:lpstr>
      <vt:lpstr>القاعدة الأولى: تخريج بعض الفروع على قاعدة: (إذا انتفى الشرط انتفى المشروط)</vt:lpstr>
      <vt:lpstr>الجانب الأول: تحرير القاعدة الأصولية</vt:lpstr>
      <vt:lpstr>الجانب الثاني: تقرير بعض الفروع المخرَّجة على القاعدة</vt:lpstr>
      <vt:lpstr>عرض تقديمي في PowerPoint</vt:lpstr>
      <vt:lpstr>القاعدة الثانية: تخريج بعض الفروع على قاعدة: (الحكم يدور مع علّته وسببه وجودًا وعدمًا)</vt:lpstr>
      <vt:lpstr>الجانب الأول: تحرير القاعدة الأصولية</vt:lpstr>
      <vt:lpstr>الجانب الثاني: تقرير بعض الفروع المخرَّجة على القاعدة</vt:lpstr>
      <vt:lpstr>عرض تقديمي في PowerPoint</vt:lpstr>
      <vt:lpstr>القاعدة الثالثة: تخريج بعض الفروع على قاعدة: (هل يثبت القضاء بأمر جديد أم بالأمر السابق؟)</vt:lpstr>
      <vt:lpstr>الجانب الأول: تحرير القاعدة الأصولية</vt:lpstr>
      <vt:lpstr>الجانب الثاني: تقرير بعض الفروع المخرَّجة على القاعدة</vt:lpstr>
      <vt:lpstr>عرض تقديمي في PowerPoint</vt:lpstr>
      <vt:lpstr>التخريج على الأصول المتعلقة بالكتاب</vt:lpstr>
      <vt:lpstr>التخريج على الأصول المتعلقة بالكتاب</vt:lpstr>
      <vt:lpstr>القاعدة الأولى: تخريج بعض الفروع على على قاعدة:  (القرآن معجِزٌ بنفسه، لفظُه ومعناه)</vt:lpstr>
      <vt:lpstr>الجانب الأول: تحرير القاعدة الأصولية</vt:lpstr>
      <vt:lpstr>الجانب الثاني: تقرير بعض الفروع المخرَّجة على القاعدة</vt:lpstr>
      <vt:lpstr>عرض تقديمي في PowerPoint</vt:lpstr>
      <vt:lpstr>القاعدة الثانية: تخريج بعض الفروع على قاعدة:  (القراءةُ الشاذة حجّة)</vt:lpstr>
      <vt:lpstr>الجانب الأول: تحرير القاعدة الأصولية</vt:lpstr>
      <vt:lpstr>الجانب الثاني: تقرير بعض الفروع المخرَّجة على القاعدة</vt:lpstr>
      <vt:lpstr>عرض تقديمي في PowerPoint</vt:lpstr>
      <vt:lpstr>الموضوع الثالث: التخريج على الأصول المتعلقة بالإجماع</vt:lpstr>
      <vt:lpstr>عرض تقديمي في PowerPoint</vt:lpstr>
      <vt:lpstr>عرض تقديمي في PowerPoint</vt:lpstr>
      <vt:lpstr>خلاف الحكم الغفاري في سترة الامام </vt:lpstr>
      <vt:lpstr>الجانب الأول: تحرير القاعدة الأصولية</vt:lpstr>
      <vt:lpstr>الجانب الثاني: تقرير بعض الفروع المخرَّجة على القاعدة</vt:lpstr>
      <vt:lpstr>عرض تقديمي في PowerPoint</vt:lpstr>
      <vt:lpstr>الجانب الأول: تحرير القاعدة الأصولية</vt:lpstr>
      <vt:lpstr>الجانب الثاني: تقرير بعض الفروع المخرَّجة على القاعدة</vt:lpstr>
      <vt:lpstr>عرض تقديمي في PowerPoint</vt:lpstr>
      <vt:lpstr>الجانب الأول: تحرير القاعدة الأصولية</vt:lpstr>
      <vt:lpstr>عرض تقديمي في PowerPoint</vt:lpstr>
      <vt:lpstr>عرض تقديمي في PowerPoint</vt:lpstr>
      <vt:lpstr>الموضوع الرابع: التخريج على الأصول المتعلقة بالقياس</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الموضوع الخامس: التخريج على الأصول المتعلقة بالأدلة المختلف فيها</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Sahram Center</cp:lastModifiedBy>
  <cp:revision>759</cp:revision>
  <dcterms:created xsi:type="dcterms:W3CDTF">2021-08-24T13:38:41Z</dcterms:created>
  <dcterms:modified xsi:type="dcterms:W3CDTF">2024-02-01T06:25:44Z</dcterms:modified>
</cp:coreProperties>
</file>