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5" r:id="rId8"/>
    <p:sldId id="267" r:id="rId9"/>
    <p:sldId id="263" r:id="rId10"/>
    <p:sldId id="264" r:id="rId11"/>
    <p:sldId id="268" r:id="rId12"/>
    <p:sldId id="269" r:id="rId13"/>
    <p:sldId id="270" r:id="rId14"/>
    <p:sldId id="271" r:id="rId15"/>
    <p:sldId id="272" r:id="rId1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80" d="100"/>
          <a:sy n="80" d="100"/>
        </p:scale>
        <p:origin x="-108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3264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1899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45285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16695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55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7112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12/9/2023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35301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12/9/2023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1237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12/9/2023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7045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0353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089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0"/>
            <a:fld id="{1D8BD707-D9CF-40AE-B4C6-C98DA3205C09}" type="datetimeFigureOut">
              <a:rPr lang="en-US" smtClean="0">
                <a:solidFill>
                  <a:prstClr val="black">
                    <a:tint val="75000"/>
                  </a:prstClr>
                </a:solidFill>
              </a:rPr>
              <a:pPr rtl="0"/>
              <a:t>12/9/2023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0"/>
            <a:fld id="{B6F15528-21DE-4FAA-801E-634DDDAF4B2B}"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12906343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indent="288290" algn="just"/>
            <a:r>
              <a:rPr lang="ar-SA" sz="3600" b="1" dirty="0">
                <a:solidFill>
                  <a:srgbClr val="000000"/>
                </a:solidFill>
                <a:latin typeface="Times New Roman"/>
                <a:ea typeface="Times New Roman"/>
                <a:cs typeface="Traditional Arabic"/>
              </a:rPr>
              <a:t>أصول الفقه في عهد التابعين ومن بعدهم</a:t>
            </a:r>
            <a:endParaRPr lang="en-US" sz="3600" dirty="0">
              <a:solidFill>
                <a:srgbClr val="000000"/>
              </a:solidFill>
              <a:latin typeface="Times New Roman"/>
              <a:ea typeface="Times New Roman"/>
              <a:cs typeface="Traditional Arabic"/>
            </a:endParaRPr>
          </a:p>
          <a:p>
            <a:pPr indent="288290" algn="just"/>
            <a:r>
              <a:rPr lang="ar-SA" sz="3600" b="1" dirty="0">
                <a:solidFill>
                  <a:srgbClr val="000000"/>
                </a:solidFill>
                <a:latin typeface="Times New Roman"/>
                <a:ea typeface="Times New Roman"/>
                <a:cs typeface="Traditional Arabic"/>
              </a:rPr>
              <a:t> </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قد كان عادة الرسول ﷺ والخلفاء الراشدين </a:t>
            </a:r>
            <a:r>
              <a:rPr lang="en-US" sz="3600" dirty="0">
                <a:solidFill>
                  <a:srgbClr val="000000"/>
                </a:solidFill>
                <a:latin typeface="Times New Roman"/>
                <a:ea typeface="Times New Roman"/>
                <a:cs typeface="Traditional Arabic"/>
                <a:sym typeface="AGA Arabesque"/>
              </a:rPr>
              <a:t></a:t>
            </a:r>
            <a:r>
              <a:rPr lang="en-US" sz="3600" dirty="0">
                <a:solidFill>
                  <a:srgbClr val="000000"/>
                </a:solidFill>
                <a:latin typeface="Traditional Arabic"/>
                <a:ea typeface="Times New Roman"/>
                <a:cs typeface="Traditional Arabic"/>
              </a:rPr>
              <a:t> </a:t>
            </a:r>
            <a:r>
              <a:rPr lang="ar-SA" sz="3600" dirty="0">
                <a:solidFill>
                  <a:srgbClr val="000000"/>
                </a:solidFill>
                <a:latin typeface="Traditional Arabic"/>
                <a:ea typeface="Times New Roman"/>
                <a:cs typeface="Traditional Arabic"/>
              </a:rPr>
              <a:t>إرسال الفقهاء والقراء من الصحابة الكرام </a:t>
            </a:r>
            <a:r>
              <a:rPr lang="en-US" sz="3600" dirty="0">
                <a:solidFill>
                  <a:srgbClr val="000000"/>
                </a:solidFill>
                <a:latin typeface="Times New Roman"/>
                <a:ea typeface="Times New Roman"/>
                <a:cs typeface="Traditional Arabic"/>
                <a:sym typeface="AGA Arabesque"/>
              </a:rPr>
              <a:t></a:t>
            </a:r>
            <a:r>
              <a:rPr lang="en-US" sz="3600" dirty="0">
                <a:solidFill>
                  <a:srgbClr val="000000"/>
                </a:solidFill>
                <a:latin typeface="Traditional Arabic"/>
                <a:ea typeface="Times New Roman"/>
                <a:cs typeface="Traditional Arabic"/>
              </a:rPr>
              <a:t> </a:t>
            </a:r>
            <a:r>
              <a:rPr lang="ar-SA" sz="3600" dirty="0">
                <a:solidFill>
                  <a:srgbClr val="000000"/>
                </a:solidFill>
                <a:latin typeface="Traditional Arabic"/>
                <a:ea typeface="Times New Roman"/>
                <a:cs typeface="Traditional Arabic"/>
              </a:rPr>
              <a:t>إلى المدن والامصار المفتوحة لتعليم الناس القرآن وتبليغ الشريعة وأحكامها </a:t>
            </a:r>
            <a:r>
              <a:rPr lang="ar-IQ" sz="3600" dirty="0">
                <a:solidFill>
                  <a:srgbClr val="000000"/>
                </a:solidFill>
                <a:latin typeface="Times New Roman"/>
                <a:ea typeface="Times New Roman"/>
                <a:cs typeface="Traditional Arabic"/>
              </a:rPr>
              <a:t>إليهم </a:t>
            </a:r>
            <a:r>
              <a:rPr lang="ar-SA" sz="3600" dirty="0">
                <a:solidFill>
                  <a:srgbClr val="000000"/>
                </a:solidFill>
                <a:latin typeface="Times New Roman"/>
                <a:ea typeface="Times New Roman"/>
                <a:cs typeface="Traditional Arabic"/>
              </a:rPr>
              <a:t>فقد بعث رسول الله ﷺ بعض علماء الصحابة، </a:t>
            </a:r>
            <a:r>
              <a:rPr lang="ar-SA" sz="3600" dirty="0" err="1">
                <a:solidFill>
                  <a:srgbClr val="000000"/>
                </a:solidFill>
                <a:latin typeface="Times New Roman"/>
                <a:ea typeface="Times New Roman"/>
                <a:cs typeface="Traditional Arabic"/>
              </a:rPr>
              <a:t>وفقهائهم</a:t>
            </a:r>
            <a:r>
              <a:rPr lang="ar-SA" sz="3600" dirty="0">
                <a:solidFill>
                  <a:srgbClr val="000000"/>
                </a:solidFill>
                <a:latin typeface="Times New Roman"/>
                <a:ea typeface="Times New Roman"/>
                <a:cs typeface="Traditional Arabic"/>
              </a:rPr>
              <a:t>، إلى اليمن والبحرين والى مكة بعد فتحها. </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كما بعث عمر بن الخطاب معاذ بن جبل الى الشام، وكان حريصا على بقائه بالمدينة : </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"ولقد أخل خروجه بالمدينة وأهلها في الفقه وما كان يفتيهم به، ولقد كان عمر </a:t>
            </a:r>
            <a:r>
              <a:rPr lang="en-US" sz="3600" dirty="0">
                <a:solidFill>
                  <a:srgbClr val="000000"/>
                </a:solidFill>
                <a:latin typeface="Times New Roman"/>
                <a:ea typeface="Times New Roman"/>
                <a:cs typeface="Traditional Arabic"/>
                <a:sym typeface="AGA Arabesque"/>
              </a:rPr>
              <a:t></a:t>
            </a:r>
            <a:r>
              <a:rPr lang="ar-SA" sz="3600" dirty="0">
                <a:solidFill>
                  <a:srgbClr val="000000"/>
                </a:solidFill>
                <a:latin typeface="Times New Roman"/>
                <a:ea typeface="Times New Roman"/>
                <a:cs typeface="Traditional Arabic"/>
              </a:rPr>
              <a:t> كلم أبا بكر </a:t>
            </a:r>
            <a:r>
              <a:rPr lang="en-US" sz="3600" dirty="0">
                <a:solidFill>
                  <a:srgbClr val="000000"/>
                </a:solidFill>
                <a:latin typeface="Times New Roman"/>
                <a:ea typeface="Times New Roman"/>
                <a:cs typeface="Traditional Arabic"/>
                <a:sym typeface="AGA Arabesque"/>
              </a:rPr>
              <a:t></a:t>
            </a:r>
            <a:r>
              <a:rPr lang="en-US" sz="3600" dirty="0">
                <a:solidFill>
                  <a:srgbClr val="000000"/>
                </a:solidFill>
                <a:latin typeface="Traditional Arabic"/>
                <a:ea typeface="Times New Roman"/>
                <a:cs typeface="Traditional Arabic"/>
              </a:rPr>
              <a:t> </a:t>
            </a:r>
            <a:r>
              <a:rPr lang="ar-SA" sz="3600" dirty="0">
                <a:solidFill>
                  <a:srgbClr val="000000"/>
                </a:solidFill>
                <a:latin typeface="Traditional Arabic"/>
                <a:ea typeface="Times New Roman"/>
                <a:cs typeface="Traditional Arabic"/>
              </a:rPr>
              <a:t>أن يحبسه لحاجة الناس فأبى ذلك، وقال له: رجل أراد جهادا يريد الشهادة فلا أحبسه، فقال عمر: والله إن الرجل ليرزق الشهادة وهو على فراشه.</a:t>
            </a:r>
            <a:endParaRPr lang="en-US" sz="3600" dirty="0">
              <a:solidFill>
                <a:srgbClr val="000000"/>
              </a:solidFill>
              <a:latin typeface="Times New Roman"/>
              <a:ea typeface="Times New Roman"/>
              <a:cs typeface="Traditional Arabic"/>
            </a:endParaRPr>
          </a:p>
          <a:p>
            <a:pPr indent="288290" algn="just"/>
            <a:endParaRPr lang="ar-IQ" sz="2800" dirty="0"/>
          </a:p>
        </p:txBody>
      </p:sp>
    </p:spTree>
    <p:extLst>
      <p:ext uri="{BB962C8B-B14F-4D97-AF65-F5344CB8AC3E}">
        <p14:creationId xmlns:p14="http://schemas.microsoft.com/office/powerpoint/2010/main" val="2063100431"/>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a:bodyPr>
          <a:lstStyle/>
          <a:p>
            <a:pPr indent="288290" algn="just"/>
            <a:r>
              <a:rPr lang="ar-SA" sz="3600" dirty="0">
                <a:solidFill>
                  <a:srgbClr val="000000"/>
                </a:solidFill>
                <a:latin typeface="Times New Roman"/>
                <a:ea typeface="Times New Roman"/>
                <a:cs typeface="Traditional Arabic"/>
              </a:rPr>
              <a:t>وعلى أي حال فأن هذا النزاع بين فقهاء هاتين المدرستين على هذا المبدأ ساهم مساهمة فعالة في ايجاد تصور للقوانين والنظريات الأصولية الاستنباطية على أسس علمية لدى كل من الفريقين حسب الأجواء العلمية التي يعيشونها </a:t>
            </a:r>
            <a:r>
              <a:rPr lang="fa-IR" sz="3600" dirty="0">
                <a:solidFill>
                  <a:srgbClr val="000000"/>
                </a:solidFill>
                <a:latin typeface="Times New Roman"/>
                <a:ea typeface="Times New Roman"/>
                <a:cs typeface="Traditional Arabic"/>
              </a:rPr>
              <a:t>وبالجملة فقد تقدمت الأسباب السابقة في هذا العصر بعلم أصول الفقه نحو التدوين خطوات حثيثة .</a:t>
            </a:r>
            <a:endParaRPr lang="en-US" sz="3600" dirty="0">
              <a:solidFill>
                <a:srgbClr val="000000"/>
              </a:solidFill>
              <a:latin typeface="Times New Roman"/>
              <a:ea typeface="Times New Roman"/>
              <a:cs typeface="Traditional Arabic"/>
            </a:endParaRPr>
          </a:p>
          <a:p>
            <a:pPr indent="288290" algn="just"/>
            <a:r>
              <a:rPr lang="fa-IR" sz="3600" dirty="0">
                <a:solidFill>
                  <a:srgbClr val="000000"/>
                </a:solidFill>
                <a:latin typeface="Times New Roman"/>
                <a:ea typeface="Times New Roman"/>
                <a:cs typeface="Traditional Arabic"/>
              </a:rPr>
              <a:t>كما أضافت إلى مادته العلمية مصادر أخرى هي مجال خلاف ونظر بين فقهاء المدرستين، متمثلة في الاحتجاج بقول الصحابي، وإجماع أهل المدينة .</a:t>
            </a:r>
            <a:endParaRPr lang="en-US" sz="3600" dirty="0">
              <a:solidFill>
                <a:srgbClr val="000000"/>
              </a:solidFill>
              <a:latin typeface="Times New Roman"/>
              <a:ea typeface="Times New Roman"/>
              <a:cs typeface="Traditional Arabic"/>
            </a:endParaRPr>
          </a:p>
          <a:p>
            <a:pPr indent="288290" algn="just"/>
            <a:r>
              <a:rPr lang="fa-IR" sz="3600" dirty="0">
                <a:solidFill>
                  <a:srgbClr val="000000"/>
                </a:solidFill>
                <a:latin typeface="Times New Roman"/>
                <a:ea typeface="Times New Roman"/>
                <a:cs typeface="Traditional Arabic"/>
              </a:rPr>
              <a:t> وهكذا تتكاثر المادة العلمية لأصول الفقه وتتضح الصورة ، وتقترب من التدوين كلما تقدم بها الزمن لتنتقل من الفكر إلى العمل، ومن التصور الى التدوين.</a:t>
            </a:r>
            <a:endParaRPr lang="en-US" sz="3600" dirty="0">
              <a:solidFill>
                <a:srgbClr val="000000"/>
              </a:solidFill>
              <a:effectLst/>
              <a:latin typeface="Times New Roman"/>
              <a:ea typeface="Times New Roman"/>
              <a:cs typeface="Traditional Arabic"/>
            </a:endParaRPr>
          </a:p>
        </p:txBody>
      </p:sp>
    </p:spTree>
    <p:extLst>
      <p:ext uri="{BB962C8B-B14F-4D97-AF65-F5344CB8AC3E}">
        <p14:creationId xmlns:p14="http://schemas.microsoft.com/office/powerpoint/2010/main" val="3024790684"/>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indent="288290" algn="just"/>
            <a:r>
              <a:rPr lang="ar-SA" sz="3600" dirty="0">
                <a:solidFill>
                  <a:srgbClr val="000000"/>
                </a:solidFill>
                <a:latin typeface="Times New Roman"/>
                <a:ea typeface="Times New Roman"/>
                <a:cs typeface="Traditional Arabic"/>
              </a:rPr>
              <a:t>إن المتتبع لتلك الحقبة من تاريخ أصول الفقه- -أعني حقبة التابعين وبداية حقبة تابعي التابعين - يلاحظ أن الاجتهاد فيها لم يكن على طريقة واحدة، بل كان يختلف من إمام إلى إمام تبعاً لظروف معينة وأسباب خاصة أفرزتها ذلك العصر.</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وقد برز نتيجة لذلك طريقتان مشهورتان في الاجتهاد تختلفان في المنهج والأسلوب وهما :</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١- طريقة أهل الحديث .</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٢- طريقة أهل الرأي .</a:t>
            </a:r>
            <a:r>
              <a:rPr lang="ar-SA" sz="3600" baseline="300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وسنحاول أن نبين أسباب ظهور هذين </a:t>
            </a:r>
            <a:r>
              <a:rPr lang="ar-SA" sz="3600" dirty="0" err="1">
                <a:solidFill>
                  <a:srgbClr val="000000"/>
                </a:solidFill>
                <a:latin typeface="Times New Roman"/>
                <a:ea typeface="Times New Roman"/>
                <a:cs typeface="Traditional Arabic"/>
              </a:rPr>
              <a:t>المدرستي</a:t>
            </a:r>
            <a:r>
              <a:rPr lang="ar-SA" sz="3600" dirty="0">
                <a:solidFill>
                  <a:srgbClr val="000000"/>
                </a:solidFill>
                <a:latin typeface="Times New Roman"/>
                <a:ea typeface="Times New Roman"/>
                <a:cs typeface="Traditional Arabic"/>
              </a:rPr>
              <a:t> وأهم مناهجهما فيما يأتي:</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 </a:t>
            </a:r>
            <a:endParaRPr lang="en-US" sz="36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 </a:t>
            </a:r>
            <a:r>
              <a:rPr lang="ar-IQ" sz="2800" dirty="0">
                <a:solidFill>
                  <a:srgbClr val="000000"/>
                </a:solidFill>
                <a:latin typeface="Tahoma"/>
                <a:ea typeface="Times New Roman"/>
                <a:cs typeface="Traditional Arabic"/>
              </a:rPr>
              <a:t>ينظر: علم أصول الفقه من التدوين إلى نهاية القرن الرابع الهجري 113-119.</a:t>
            </a:r>
            <a:r>
              <a:rPr lang="ar-IQ" sz="2800" dirty="0">
                <a:solidFill>
                  <a:srgbClr val="000000"/>
                </a:solidFill>
                <a:latin typeface="Times New Roman"/>
                <a:ea typeface="Times New Roman"/>
                <a:cs typeface="Traditional Arabic"/>
              </a:rPr>
              <a:t> </a:t>
            </a:r>
            <a:r>
              <a:rPr lang="ar-SA" sz="2800" dirty="0">
                <a:solidFill>
                  <a:srgbClr val="000000"/>
                </a:solidFill>
                <a:latin typeface="Times New Roman"/>
                <a:ea typeface="Times New Roman"/>
                <a:cs typeface="Traditional Arabic"/>
              </a:rPr>
              <a:t>و</a:t>
            </a:r>
            <a:r>
              <a:rPr lang="ar-IQ" sz="2800" dirty="0">
                <a:solidFill>
                  <a:srgbClr val="000000"/>
                </a:solidFill>
                <a:latin typeface="Tahoma"/>
                <a:ea typeface="Times New Roman"/>
                <a:cs typeface="Traditional Arabic"/>
              </a:rPr>
              <a:t>انظر إعلام الموقعين ٥٩/١، مقدمة ابن خلدون ٤٤٦-٤٤٧، حجة الله البالغة </a:t>
            </a:r>
            <a:r>
              <a:rPr lang="fa-IR" sz="2800" dirty="0">
                <a:solidFill>
                  <a:srgbClr val="000000"/>
                </a:solidFill>
                <a:latin typeface="Tahoma"/>
                <a:ea typeface="Times New Roman"/>
                <a:cs typeface="Traditional Arabic"/>
              </a:rPr>
              <a:t>۳</a:t>
            </a:r>
            <a:r>
              <a:rPr lang="ar-IQ" sz="2800" dirty="0">
                <a:solidFill>
                  <a:srgbClr val="000000"/>
                </a:solidFill>
                <a:latin typeface="Tahoma"/>
                <a:ea typeface="Times New Roman"/>
                <a:cs typeface="Traditional Arabic"/>
              </a:rPr>
              <a:t>٠٣/١ ، </a:t>
            </a:r>
            <a:r>
              <a:rPr lang="fa-IR" sz="2800" dirty="0">
                <a:solidFill>
                  <a:srgbClr val="000000"/>
                </a:solidFill>
                <a:latin typeface="Tahoma"/>
                <a:ea typeface="Times New Roman"/>
                <a:cs typeface="Traditional Arabic"/>
              </a:rPr>
              <a:t>۳۱۱</a:t>
            </a:r>
            <a:r>
              <a:rPr lang="ar-IQ" sz="2800" dirty="0">
                <a:solidFill>
                  <a:srgbClr val="000000"/>
                </a:solidFill>
                <a:latin typeface="Tahoma"/>
                <a:ea typeface="Times New Roman"/>
                <a:cs typeface="Traditional Arabic"/>
              </a:rPr>
              <a:t> ، والفكر السامي ٣١٦/٢/١-٣١٧، والتشريع والفقه في الاسلام .١٦٩ والفكر الأصولي ٤٣-٤٤ ، ودراسة تاريخية في الفقه وأصوله ٧٦ . </a:t>
            </a:r>
            <a:endParaRPr lang="en-US" sz="2800" dirty="0">
              <a:solidFill>
                <a:srgbClr val="000000"/>
              </a:solidFill>
              <a:effectLst/>
              <a:latin typeface="Times New Roman"/>
              <a:ea typeface="Times New Roman"/>
              <a:cs typeface="Traditional Arabic"/>
            </a:endParaRPr>
          </a:p>
        </p:txBody>
      </p:sp>
    </p:spTree>
    <p:extLst>
      <p:ext uri="{BB962C8B-B14F-4D97-AF65-F5344CB8AC3E}">
        <p14:creationId xmlns:p14="http://schemas.microsoft.com/office/powerpoint/2010/main" val="2257133764"/>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indent="288290" algn="just"/>
            <a:r>
              <a:rPr lang="ar-SA" sz="3600" b="1" dirty="0">
                <a:solidFill>
                  <a:srgbClr val="000000"/>
                </a:solidFill>
                <a:latin typeface="Times New Roman"/>
                <a:ea typeface="Times New Roman"/>
                <a:cs typeface="Traditional Arabic"/>
              </a:rPr>
              <a:t>أولاً : طريقة أهل الحديث ومنهجم الأصولي :-</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 </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وكان مقرها المدينة المنورة ، وقد تزعمها سعيد بن المسيب تلميذ عبدالله بن عمر ، وكان أرباب هذه الطريقة يحرصون على التمسك بظواهر النصوص ، ولا يأخذون بالقياس إلا نادراً </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 </a:t>
            </a:r>
            <a:endParaRPr lang="en-US" sz="3600" dirty="0">
              <a:solidFill>
                <a:srgbClr val="000000"/>
              </a:solidFill>
              <a:latin typeface="Times New Roman"/>
              <a:ea typeface="Times New Roman"/>
              <a:cs typeface="Traditional Arabic"/>
            </a:endParaRPr>
          </a:p>
          <a:p>
            <a:pPr indent="288290" algn="just"/>
            <a:r>
              <a:rPr lang="ar-SA" sz="3600" b="1" dirty="0">
                <a:solidFill>
                  <a:srgbClr val="000000"/>
                </a:solidFill>
                <a:latin typeface="Times New Roman"/>
                <a:ea typeface="Times New Roman"/>
                <a:cs typeface="Traditional Arabic"/>
              </a:rPr>
              <a:t>أسباب ظهور هذه الطريقة :</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أهم الأسباب التي دعت إلى ظهور هذه الطريقة ما يلي :</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 ١- تأثر أصحابها بطريقة شيخهم عبدالله بن عمر ، وكان من فقهاء الصحابة الذين يحرصون على الوقوف عند ظواهر النصوص ولا يرون </a:t>
            </a:r>
            <a:r>
              <a:rPr lang="ar-SA" sz="3600" dirty="0" err="1">
                <a:solidFill>
                  <a:srgbClr val="000000"/>
                </a:solidFill>
                <a:latin typeface="Times New Roman"/>
                <a:ea typeface="Times New Roman"/>
                <a:cs typeface="Traditional Arabic"/>
              </a:rPr>
              <a:t>الأخد</a:t>
            </a:r>
            <a:r>
              <a:rPr lang="ar-SA" sz="3600" dirty="0">
                <a:solidFill>
                  <a:srgbClr val="000000"/>
                </a:solidFill>
                <a:latin typeface="Times New Roman"/>
                <a:ea typeface="Times New Roman"/>
                <a:cs typeface="Traditional Arabic"/>
              </a:rPr>
              <a:t> بالقياس والرأي.</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٢- كثرة ما عندهم من الآثار عن الرسول ﷺ ، وعن الصحابة رضوان الله عليهم، وكونهم يعيشون في المدينة المنورة مكان نزول الوحي حيث نزل القرآن الكريم، ورويت الأحاديث والآثار النبوية </a:t>
            </a:r>
            <a:endParaRPr lang="en-US" sz="3600" dirty="0">
              <a:solidFill>
                <a:srgbClr val="000000"/>
              </a:solidFill>
              <a:effectLst/>
              <a:latin typeface="Times New Roman"/>
              <a:ea typeface="Times New Roman"/>
              <a:cs typeface="Traditional Arabic"/>
            </a:endParaRPr>
          </a:p>
        </p:txBody>
      </p:sp>
    </p:spTree>
    <p:extLst>
      <p:ext uri="{BB962C8B-B14F-4D97-AF65-F5344CB8AC3E}">
        <p14:creationId xmlns:p14="http://schemas.microsoft.com/office/powerpoint/2010/main" val="3786071430"/>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a:bodyPr>
          <a:lstStyle/>
          <a:p>
            <a:pPr indent="288290" algn="just"/>
            <a:r>
              <a:rPr lang="ar-SA" sz="3600" dirty="0">
                <a:solidFill>
                  <a:srgbClr val="000000"/>
                </a:solidFill>
                <a:latin typeface="Times New Roman"/>
                <a:ea typeface="Times New Roman"/>
                <a:cs typeface="Traditional Arabic"/>
              </a:rPr>
              <a:t>3- قلة ما يعرض لهم من الحوادث لبساطة حياتهم.</a:t>
            </a:r>
            <a:r>
              <a:rPr lang="ar-SA" sz="3600" baseline="300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 </a:t>
            </a:r>
            <a:endParaRPr lang="en-US" sz="3600" dirty="0">
              <a:solidFill>
                <a:srgbClr val="000000"/>
              </a:solidFill>
              <a:latin typeface="Times New Roman"/>
              <a:ea typeface="Times New Roman"/>
              <a:cs typeface="Traditional Arabic"/>
            </a:endParaRPr>
          </a:p>
          <a:p>
            <a:pPr indent="288290" algn="just"/>
            <a:r>
              <a:rPr lang="ar-SA" sz="3600" b="1" dirty="0">
                <a:solidFill>
                  <a:srgbClr val="000000"/>
                </a:solidFill>
                <a:latin typeface="Times New Roman"/>
                <a:ea typeface="Times New Roman"/>
                <a:cs typeface="Traditional Arabic"/>
              </a:rPr>
              <a:t>خصائص ومنهج طريقة أهل الحديث :</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تميزت هذه الطريقة بخصائص منهجية كثيرة أهمها ما يلي :</a:t>
            </a:r>
            <a:endParaRPr lang="en-US" sz="3600" dirty="0">
              <a:solidFill>
                <a:srgbClr val="000000"/>
              </a:solidFill>
              <a:latin typeface="Times New Roman"/>
              <a:ea typeface="Times New Roman"/>
              <a:cs typeface="Traditional Arabic"/>
            </a:endParaRPr>
          </a:p>
          <a:p>
            <a:pPr lvl="0" algn="just">
              <a:buFont typeface="+mj-lt"/>
              <a:buAutoNum type="arabicPeriod"/>
            </a:pPr>
            <a:r>
              <a:rPr lang="ar-SA" sz="3600" dirty="0">
                <a:solidFill>
                  <a:srgbClr val="000000"/>
                </a:solidFill>
                <a:latin typeface="Times New Roman"/>
                <a:ea typeface="Times New Roman"/>
                <a:cs typeface="Traditional Arabic"/>
              </a:rPr>
              <a:t> أنهم اعتنوا بحفظ أحاديث النبي وفتاوى الصحابة، وكانوا يقفون في الفتوى عند النص والرواية غالباً ولا يستعملون الرأي في الأحكام إلا نادراً .</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٢- صحة ما يروون من الأحاديث نظراً </a:t>
            </a:r>
            <a:r>
              <a:rPr lang="ar-SA" sz="3600" dirty="0" err="1">
                <a:solidFill>
                  <a:srgbClr val="000000"/>
                </a:solidFill>
                <a:latin typeface="Times New Roman"/>
                <a:ea typeface="Times New Roman"/>
                <a:cs typeface="Traditional Arabic"/>
              </a:rPr>
              <a:t>لاستيثاقهم</a:t>
            </a:r>
            <a:r>
              <a:rPr lang="ar-SA" sz="3600" dirty="0">
                <a:solidFill>
                  <a:srgbClr val="000000"/>
                </a:solidFill>
                <a:latin typeface="Times New Roman"/>
                <a:ea typeface="Times New Roman"/>
                <a:cs typeface="Traditional Arabic"/>
              </a:rPr>
              <a:t> منها ، ولذلك يرون أن الأحاديث التي يروونها مقدمة على الأحاديث التي يرويها علماء العراق والشام، بل كانوا لا يقبلون أحاديث غيرهم إذا انفردوا بروايتها مالم يكن لها مؤيد من رواتهم.</a:t>
            </a:r>
            <a:endParaRPr lang="en-US" sz="36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 علم أصول الفقه من التدوين الى نهاية القرن الرابع الهجري 120-126</a:t>
            </a:r>
            <a:endParaRPr lang="en-US" sz="2800" dirty="0">
              <a:solidFill>
                <a:srgbClr val="000000"/>
              </a:solidFill>
              <a:effectLst/>
              <a:latin typeface="Times New Roman"/>
              <a:ea typeface="Times New Roman"/>
              <a:cs typeface="Traditional Arabic"/>
            </a:endParaRPr>
          </a:p>
        </p:txBody>
      </p:sp>
    </p:spTree>
    <p:extLst>
      <p:ext uri="{BB962C8B-B14F-4D97-AF65-F5344CB8AC3E}">
        <p14:creationId xmlns:p14="http://schemas.microsoft.com/office/powerpoint/2010/main" val="1114915767"/>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lvl="0" algn="just">
              <a:buFont typeface="+mj-lt"/>
              <a:buAutoNum type="arabicPeriod" startAt="3"/>
            </a:pPr>
            <a:r>
              <a:rPr lang="ar-SA" sz="3600" dirty="0">
                <a:solidFill>
                  <a:srgbClr val="000000"/>
                </a:solidFill>
                <a:latin typeface="Times New Roman"/>
                <a:ea typeface="Times New Roman"/>
                <a:cs typeface="Traditional Arabic"/>
              </a:rPr>
              <a:t>وقوفهم عند ظواهر النصوص من غير بحث عن عللها في الأعم الأغلب ، وهذه الظاهرة في هذه الطريقة أدت إلى وجود حكايات عن أحكام بعيدة عن المعقول " </a:t>
            </a:r>
            <a:endParaRPr lang="en-US" sz="3600" dirty="0">
              <a:solidFill>
                <a:srgbClr val="000000"/>
              </a:solidFill>
              <a:latin typeface="Times New Roman"/>
              <a:ea typeface="Times New Roman"/>
              <a:cs typeface="Traditional Arabic"/>
            </a:endParaRPr>
          </a:p>
          <a:p>
            <a:pPr lvl="0" algn="just">
              <a:buFont typeface="+mj-lt"/>
              <a:buAutoNum type="arabicPeriod" startAt="3"/>
            </a:pPr>
            <a:r>
              <a:rPr lang="ar-SA" sz="3600" dirty="0">
                <a:solidFill>
                  <a:srgbClr val="000000"/>
                </a:solidFill>
                <a:latin typeface="Times New Roman"/>
                <a:ea typeface="Times New Roman"/>
                <a:cs typeface="Traditional Arabic"/>
              </a:rPr>
              <a:t>قلة تفريعهم للفروع وكراهيتهم السؤال عن المسائل الافتراضية التي لم تقع بعد " .</a:t>
            </a:r>
            <a:r>
              <a:rPr lang="ar-SA" sz="3600" baseline="300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lvl="0" algn="just">
              <a:buFont typeface="+mj-lt"/>
              <a:buAutoNum type="arabicPeriod" startAt="3"/>
            </a:pPr>
            <a:r>
              <a:rPr lang="ar-SA" sz="3600" dirty="0">
                <a:solidFill>
                  <a:srgbClr val="000000"/>
                </a:solidFill>
                <a:latin typeface="Times New Roman"/>
                <a:ea typeface="Times New Roman"/>
                <a:cs typeface="Traditional Arabic"/>
              </a:rPr>
              <a:t>تقرر عندهم أن اتباع الرأي أخذ بالهوى والغرض وإدخال في دين الله ما ليس منه.</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وكان منهجهم </a:t>
            </a:r>
            <a:r>
              <a:rPr lang="ar-SA" sz="3600" dirty="0" smtClean="0">
                <a:solidFill>
                  <a:srgbClr val="000000"/>
                </a:solidFill>
                <a:latin typeface="Times New Roman"/>
                <a:ea typeface="Times New Roman"/>
                <a:cs typeface="Traditional Arabic"/>
              </a:rPr>
              <a:t>ال</a:t>
            </a:r>
            <a:r>
              <a:rPr lang="ar-IQ" sz="3600" dirty="0" smtClean="0">
                <a:solidFill>
                  <a:srgbClr val="000000"/>
                </a:solidFill>
                <a:latin typeface="Times New Roman"/>
                <a:ea typeface="Times New Roman"/>
                <a:cs typeface="Traditional Arabic"/>
              </a:rPr>
              <a:t>عم</a:t>
            </a:r>
            <a:r>
              <a:rPr lang="ar-SA" sz="3600" dirty="0" smtClean="0">
                <a:solidFill>
                  <a:srgbClr val="000000"/>
                </a:solidFill>
                <a:latin typeface="Times New Roman"/>
                <a:ea typeface="Times New Roman"/>
                <a:cs typeface="Traditional Arabic"/>
              </a:rPr>
              <a:t>لي </a:t>
            </a:r>
            <a:r>
              <a:rPr lang="ar-SA" sz="3600" dirty="0">
                <a:solidFill>
                  <a:srgbClr val="000000"/>
                </a:solidFill>
                <a:latin typeface="Times New Roman"/>
                <a:ea typeface="Times New Roman"/>
                <a:cs typeface="Traditional Arabic"/>
              </a:rPr>
              <a:t>إذا ما استفتوا أن ينظروا في كتاب الله ثم سنة رسوله فان وجدوا أحاديث مختلفة فاضلوا بينها </a:t>
            </a:r>
            <a:r>
              <a:rPr lang="ar-SA" sz="3600" dirty="0" err="1">
                <a:solidFill>
                  <a:srgbClr val="000000"/>
                </a:solidFill>
                <a:latin typeface="Times New Roman"/>
                <a:ea typeface="Times New Roman"/>
                <a:cs typeface="Traditional Arabic"/>
              </a:rPr>
              <a:t>بالراوى</a:t>
            </a:r>
            <a:r>
              <a:rPr lang="ar-SA" sz="3600" dirty="0">
                <a:solidFill>
                  <a:srgbClr val="000000"/>
                </a:solidFill>
                <a:latin typeface="Times New Roman"/>
                <a:ea typeface="Times New Roman"/>
                <a:cs typeface="Traditional Arabic"/>
              </a:rPr>
              <a:t> فاذا لم يكن حديث نظروا في آثار الصحابة وإن لم يجدوا نصا ولا إجماعا أعملوا </a:t>
            </a:r>
            <a:r>
              <a:rPr lang="ar-SA" sz="3600" dirty="0" err="1">
                <a:solidFill>
                  <a:srgbClr val="000000"/>
                </a:solidFill>
                <a:latin typeface="Times New Roman"/>
                <a:ea typeface="Times New Roman"/>
                <a:cs typeface="Traditional Arabic"/>
              </a:rPr>
              <a:t>الرأى</a:t>
            </a:r>
            <a:r>
              <a:rPr lang="ar-SA" sz="3600" dirty="0">
                <a:solidFill>
                  <a:srgbClr val="000000"/>
                </a:solidFill>
                <a:latin typeface="Times New Roman"/>
                <a:ea typeface="Times New Roman"/>
                <a:cs typeface="Traditional Arabic"/>
              </a:rPr>
              <a:t> أو توقفوا عن الافتاء ، وما كان فيه اختلاف عندهم أخذوا </a:t>
            </a:r>
            <a:r>
              <a:rPr lang="ar-SA" sz="3600" dirty="0" err="1">
                <a:solidFill>
                  <a:srgbClr val="000000"/>
                </a:solidFill>
                <a:latin typeface="Times New Roman"/>
                <a:ea typeface="Times New Roman"/>
                <a:cs typeface="Traditional Arabic"/>
              </a:rPr>
              <a:t>بأقواه</a:t>
            </a:r>
            <a:r>
              <a:rPr lang="ar-SA" sz="3600" dirty="0">
                <a:solidFill>
                  <a:srgbClr val="000000"/>
                </a:solidFill>
                <a:latin typeface="Times New Roman"/>
                <a:ea typeface="Times New Roman"/>
                <a:cs typeface="Traditional Arabic"/>
              </a:rPr>
              <a:t> وأرجحه لكثرة من ذهب إليه ، </a:t>
            </a:r>
            <a:r>
              <a:rPr lang="fa-IR" sz="3600" dirty="0">
                <a:solidFill>
                  <a:srgbClr val="000000"/>
                </a:solidFill>
                <a:latin typeface="Times New Roman"/>
                <a:ea typeface="Times New Roman"/>
                <a:cs typeface="Traditional Arabic"/>
              </a:rPr>
              <a:t>أو لموافقته لقياس قوى ، أو تخريج صريح من الكتاب والسنة ، </a:t>
            </a:r>
            <a:endParaRPr lang="ar-IQ" sz="3600" dirty="0" smtClean="0">
              <a:solidFill>
                <a:srgbClr val="000000"/>
              </a:solidFill>
              <a:latin typeface="Times New Roman"/>
              <a:ea typeface="Times New Roman"/>
              <a:cs typeface="Traditional Arabic"/>
            </a:endParaRPr>
          </a:p>
          <a:p>
            <a:pPr indent="288290" algn="just"/>
            <a:r>
              <a:rPr lang="ar-SA" sz="2800" dirty="0" smtClean="0">
                <a:solidFill>
                  <a:srgbClr val="000000"/>
                </a:solidFill>
                <a:latin typeface="Tahoma"/>
                <a:ea typeface="Times New Roman"/>
                <a:cs typeface="Traditional Arabic"/>
              </a:rPr>
              <a:t>()</a:t>
            </a:r>
            <a:r>
              <a:rPr lang="ar-SA" sz="2800" dirty="0">
                <a:solidFill>
                  <a:srgbClr val="000000"/>
                </a:solidFill>
                <a:latin typeface="Times New Roman"/>
                <a:ea typeface="Times New Roman"/>
                <a:cs typeface="Traditional Arabic"/>
              </a:rPr>
              <a:t>انظر مقدمة ابن خلدون ٤٤٧، وحجة الله البالغة </a:t>
            </a:r>
            <a:r>
              <a:rPr lang="fa-IR" sz="2800" dirty="0">
                <a:solidFill>
                  <a:srgbClr val="000000"/>
                </a:solidFill>
                <a:latin typeface="Times New Roman"/>
                <a:ea typeface="Times New Roman"/>
                <a:cs typeface="Traditional Arabic"/>
              </a:rPr>
              <a:t>۳۱۱/۱</a:t>
            </a:r>
            <a:r>
              <a:rPr lang="ar-SA" sz="2800" dirty="0">
                <a:solidFill>
                  <a:srgbClr val="000000"/>
                </a:solidFill>
                <a:latin typeface="Times New Roman"/>
                <a:ea typeface="Times New Roman"/>
                <a:cs typeface="Traditional Arabic"/>
              </a:rPr>
              <a:t>، والفكر السامي٣١2 1/2، </a:t>
            </a:r>
            <a:r>
              <a:rPr lang="ar-SA" sz="3600" dirty="0">
                <a:solidFill>
                  <a:srgbClr val="000000"/>
                </a:solidFill>
                <a:latin typeface="Times New Roman"/>
                <a:ea typeface="Times New Roman"/>
                <a:cs typeface="Traditional Arabic"/>
              </a:rPr>
              <a:t>ودراسة تاريخية </a:t>
            </a:r>
            <a:r>
              <a:rPr lang="ar-SA" sz="2800" dirty="0">
                <a:solidFill>
                  <a:srgbClr val="000000"/>
                </a:solidFill>
                <a:latin typeface="Times New Roman"/>
                <a:ea typeface="Times New Roman"/>
                <a:cs typeface="Traditional Arabic"/>
              </a:rPr>
              <a:t>في الفقه وأصوله ۷۷-۷۸، و حجة الله البالغة ٣١١/١ وتاريخ التشريع الإسلامي ۱۱۹-۱۲۰ والتشريع والفقه في الإسلام ١٦٩، ودراسة تاريخية في الفقه وأصوله ۷۸ –79، علم أصول الفقه من التدوين الى نهاية القرن الرابع الهجري 120-126. </a:t>
            </a:r>
            <a:endParaRPr lang="en-US" sz="3600" dirty="0">
              <a:solidFill>
                <a:srgbClr val="000000"/>
              </a:solidFill>
              <a:latin typeface="Times New Roman"/>
              <a:ea typeface="Times New Roman"/>
              <a:cs typeface="Traditional Arabic"/>
            </a:endParaRPr>
          </a:p>
          <a:p>
            <a:pPr indent="0" algn="just">
              <a:buNone/>
            </a:pPr>
            <a:endParaRPr lang="en-US" sz="36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1451600579"/>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a:bodyPr>
          <a:lstStyle/>
          <a:p>
            <a:pPr lvl="0" algn="just">
              <a:buFont typeface="+mj-lt"/>
              <a:buAutoNum type="arabicPeriod" startAt="3"/>
            </a:pPr>
            <a:r>
              <a:rPr lang="fa-IR" sz="3600" dirty="0">
                <a:solidFill>
                  <a:srgbClr val="000000"/>
                </a:solidFill>
                <a:latin typeface="Times New Roman"/>
                <a:ea typeface="Times New Roman"/>
                <a:cs typeface="Traditional Arabic"/>
              </a:rPr>
              <a:t>وإذا لم يجدوا فيما حفظوا سنة خرجوا من كلام فقهائهم وتتبعوا الإيماء والاقتضاء وكان فقهاء المدينة من هذه المدرسة يؤخرون الأخذ بخبر الآحاد من السنة عن عمل أهل المدينة وما عليه سنة الناس فيها ، كما كان فقهاء مدرسة المدينة ومن بعدهم مالك يرون أن الاجماع الملزم يتحقق باتفاق فقهاء المدينة وحدهم ، وكان يسمى بالاجماع المدنى . </a:t>
            </a:r>
            <a:endParaRPr lang="en-US" sz="3600" dirty="0">
              <a:solidFill>
                <a:srgbClr val="000000"/>
              </a:solidFill>
              <a:latin typeface="Times New Roman"/>
              <a:ea typeface="Times New Roman"/>
              <a:cs typeface="Traditional Arabic"/>
            </a:endParaRPr>
          </a:p>
          <a:p>
            <a:pPr lvl="0" algn="just">
              <a:buFont typeface="+mj-lt"/>
              <a:buAutoNum type="arabicPeriod" startAt="3"/>
            </a:pPr>
            <a:r>
              <a:rPr lang="fa-IR" sz="3600" dirty="0">
                <a:solidFill>
                  <a:srgbClr val="000000"/>
                </a:solidFill>
                <a:latin typeface="Times New Roman"/>
                <a:ea typeface="Times New Roman"/>
                <a:cs typeface="Traditional Arabic"/>
              </a:rPr>
              <a:t>وكان فقهاء هذه المدرسة يرون أن السنة بجميع أنواعها تستقل بتشريع الأحكام ولو لم يرد بخصوصها شيء في القرآن . وعلى هذا فانهم أجازوا الزيادة على الكتاب بخبر الواحد .</a:t>
            </a:r>
            <a:r>
              <a:rPr lang="ar-SA" sz="3600" dirty="0">
                <a:solidFill>
                  <a:srgbClr val="000000"/>
                </a:solidFill>
                <a:latin typeface="Times New Roman"/>
                <a:ea typeface="Times New Roman"/>
                <a:cs typeface="Traditional Arabic"/>
              </a:rPr>
              <a:t> لذلك أخذوا بأحاديث تحريم الجمع بين </a:t>
            </a:r>
            <a:r>
              <a:rPr lang="ar-SA" sz="3600" dirty="0" err="1">
                <a:solidFill>
                  <a:srgbClr val="000000"/>
                </a:solidFill>
                <a:latin typeface="Times New Roman"/>
                <a:ea typeface="Times New Roman"/>
                <a:cs typeface="Traditional Arabic"/>
              </a:rPr>
              <a:t>المة</a:t>
            </a:r>
            <a:r>
              <a:rPr lang="ar-SA" sz="3600" dirty="0">
                <a:solidFill>
                  <a:srgbClr val="000000"/>
                </a:solidFill>
                <a:latin typeface="Times New Roman"/>
                <a:ea typeface="Times New Roman"/>
                <a:cs typeface="Traditional Arabic"/>
              </a:rPr>
              <a:t> والخالة وأحاديث يحرم من الرضاع ما يحرم من النسب .</a:t>
            </a:r>
            <a:endParaRPr lang="en-US" sz="3600" dirty="0">
              <a:solidFill>
                <a:srgbClr val="000000"/>
              </a:solidFill>
              <a:latin typeface="Times New Roman"/>
              <a:ea typeface="Times New Roman"/>
              <a:cs typeface="Traditional Arabic"/>
            </a:endParaRPr>
          </a:p>
          <a:p>
            <a:pPr marL="745490" indent="288290" algn="just"/>
            <a:r>
              <a:rPr lang="ar-SA" sz="3600" dirty="0">
                <a:solidFill>
                  <a:srgbClr val="000000"/>
                </a:solidFill>
                <a:latin typeface="Times New Roman"/>
                <a:ea typeface="Times New Roman"/>
                <a:cs typeface="Traditional Arabic"/>
              </a:rPr>
              <a:t>وغيرها من المناهج الخاصة التي نتحدث عنها عند منهج المتكلمين.</a:t>
            </a:r>
            <a:endParaRPr lang="en-US" sz="3600" dirty="0">
              <a:solidFill>
                <a:srgbClr val="000000"/>
              </a:solidFill>
              <a:effectLst/>
              <a:latin typeface="Times New Roman"/>
              <a:ea typeface="Times New Roman"/>
              <a:cs typeface="Traditional Arabic"/>
            </a:endParaRPr>
          </a:p>
        </p:txBody>
      </p:sp>
    </p:spTree>
    <p:extLst>
      <p:ext uri="{BB962C8B-B14F-4D97-AF65-F5344CB8AC3E}">
        <p14:creationId xmlns:p14="http://schemas.microsoft.com/office/powerpoint/2010/main" val="2744080882"/>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indent="288290" algn="just"/>
            <a:r>
              <a:rPr lang="ar-SA" sz="3600" dirty="0">
                <a:solidFill>
                  <a:srgbClr val="000000"/>
                </a:solidFill>
                <a:latin typeface="Times New Roman"/>
                <a:ea typeface="Times New Roman"/>
                <a:cs typeface="Traditional Arabic"/>
              </a:rPr>
              <a:t> وكتب عمر بن الخطاب الى أهل الكوفة : إني بعثت إليكم بعبد الله بن مسعود معلما ووزيرا، وآثرتكم به على نفسى فخذوا عنه"</a:t>
            </a:r>
            <a:r>
              <a:rPr lang="ar-SA" sz="3600" baseline="30000" dirty="0">
                <a:solidFill>
                  <a:srgbClr val="000000"/>
                </a:solidFill>
                <a:latin typeface="Times New Roman"/>
                <a:ea typeface="Times New Roman"/>
                <a:cs typeface="Traditional Arabic"/>
              </a:rPr>
              <a:t>()</a:t>
            </a:r>
            <a:r>
              <a:rPr lang="ar-SA" sz="3600" dirty="0">
                <a:solidFill>
                  <a:srgbClr val="000000"/>
                </a:solidFill>
                <a:latin typeface="Times New Roman"/>
                <a:ea typeface="Times New Roman"/>
                <a:cs typeface="Traditional Arabic"/>
              </a:rPr>
              <a:t> </a:t>
            </a:r>
            <a:r>
              <a:rPr lang="fa-IR" sz="36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فكان للأمصار الإسلامية الكبيرة </a:t>
            </a:r>
            <a:r>
              <a:rPr lang="ar-SA" sz="3600" dirty="0" err="1">
                <a:solidFill>
                  <a:srgbClr val="000000"/>
                </a:solidFill>
                <a:latin typeface="Times New Roman"/>
                <a:ea typeface="Times New Roman"/>
                <a:cs typeface="Traditional Arabic"/>
              </a:rPr>
              <a:t>فقهاؤها</a:t>
            </a:r>
            <a:r>
              <a:rPr lang="ar-SA" sz="3600" dirty="0">
                <a:solidFill>
                  <a:srgbClr val="000000"/>
                </a:solidFill>
                <a:latin typeface="Times New Roman"/>
                <a:ea typeface="Times New Roman"/>
                <a:cs typeface="Traditional Arabic"/>
              </a:rPr>
              <a:t> وعلماؤها المعروفون، يفتون ويعلمون فعرف كل مصر </a:t>
            </a:r>
            <a:r>
              <a:rPr lang="ar-SA" sz="3600" dirty="0" err="1">
                <a:solidFill>
                  <a:srgbClr val="000000"/>
                </a:solidFill>
                <a:latin typeface="Times New Roman"/>
                <a:ea typeface="Times New Roman"/>
                <a:cs typeface="Traditional Arabic"/>
              </a:rPr>
              <a:t>بفقهائه</a:t>
            </a:r>
            <a:r>
              <a:rPr lang="ar-SA" sz="3600" dirty="0">
                <a:solidFill>
                  <a:srgbClr val="000000"/>
                </a:solidFill>
                <a:latin typeface="Times New Roman"/>
                <a:ea typeface="Times New Roman"/>
                <a:cs typeface="Traditional Arabic"/>
              </a:rPr>
              <a:t> من الصحابة</a:t>
            </a:r>
            <a:r>
              <a:rPr lang="ar-SA" sz="3600" baseline="30000" dirty="0">
                <a:solidFill>
                  <a:srgbClr val="000000"/>
                </a:solidFill>
                <a:latin typeface="Times New Roman"/>
                <a:ea typeface="Times New Roman"/>
                <a:cs typeface="Traditional Arabic"/>
              </a:rPr>
              <a:t>()</a:t>
            </a:r>
            <a:r>
              <a:rPr lang="ar-SA" sz="36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يقول ابن القيم : والدين والفقه والعلم انتشر في الأمة عن أصحاب </a:t>
            </a:r>
            <a:r>
              <a:rPr lang="ar-SA" sz="3600" b="1" dirty="0">
                <a:solidFill>
                  <a:srgbClr val="000000"/>
                </a:solidFill>
                <a:latin typeface="Times New Roman"/>
                <a:ea typeface="Times New Roman"/>
                <a:cs typeface="Traditional Arabic"/>
              </a:rPr>
              <a:t>ابن مسعود، وأصحاب زيد بن ثابت، وأصحاب عبد الله بن عمر، وأصحاب عبد الله بن عباس</a:t>
            </a:r>
            <a:r>
              <a:rPr lang="ar-SA" sz="3600" dirty="0">
                <a:solidFill>
                  <a:srgbClr val="000000"/>
                </a:solidFill>
                <a:latin typeface="Times New Roman"/>
                <a:ea typeface="Times New Roman"/>
                <a:cs typeface="Traditional Arabic"/>
              </a:rPr>
              <a:t>؛ فعلم الناس عامته عن أصحاب هؤلاء الأربعة؛ فأما أهل المدينة فعلمهم عن أصحاب زيد بن ثابت وعبد الله بن عمر، وأما أهل مكة فعلمهم عن أصحاب عبد الله بن عباس، وأما أهل العراق فعلمهم عن أصحاب عبد الله بن مسعود.</a:t>
            </a:r>
            <a:r>
              <a:rPr lang="ar-SA" sz="3600" baseline="30000" dirty="0">
                <a:solidFill>
                  <a:srgbClr val="000000"/>
                </a:solidFill>
                <a:latin typeface="Times New Roman"/>
                <a:ea typeface="Times New Roman"/>
                <a:cs typeface="Traditional Arabic"/>
              </a:rPr>
              <a:t> ()</a:t>
            </a:r>
            <a:r>
              <a:rPr lang="ar-SA" sz="3600" dirty="0">
                <a:solidFill>
                  <a:srgbClr val="000000"/>
                </a:solidFill>
                <a:latin typeface="Times New Roman"/>
                <a:ea typeface="Times New Roman"/>
                <a:cs typeface="Traditional Arabic"/>
              </a:rPr>
              <a:t>. </a:t>
            </a:r>
            <a:endParaRPr lang="en-US" sz="36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a:t>
            </a:r>
            <a:r>
              <a:rPr lang="ar-SA" sz="2800" dirty="0">
                <a:solidFill>
                  <a:srgbClr val="000000"/>
                </a:solidFill>
                <a:latin typeface="Times New Roman"/>
                <a:ea typeface="Times New Roman"/>
                <a:cs typeface="Traditional Arabic"/>
              </a:rPr>
              <a:t>ابن خلدون ، المقدمة ص ٤٥٤</a:t>
            </a:r>
            <a:r>
              <a:rPr lang="ar-IQ" sz="2800" dirty="0">
                <a:solidFill>
                  <a:srgbClr val="000000"/>
                </a:solidFill>
                <a:latin typeface="Tahoma"/>
                <a:ea typeface="Times New Roman"/>
                <a:cs typeface="Traditional Arabic"/>
              </a:rPr>
              <a:t>.</a:t>
            </a:r>
            <a:endParaRPr lang="en-US" sz="28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 الفكر الاصولي دراسة تحليلية نقدية د. عبد الوهاب ابراهيم ابو سليمان 40</a:t>
            </a:r>
            <a:r>
              <a:rPr lang="ar-IQ" sz="2800" dirty="0">
                <a:solidFill>
                  <a:srgbClr val="000000"/>
                </a:solidFill>
                <a:latin typeface="Tahoma"/>
                <a:ea typeface="Times New Roman"/>
                <a:cs typeface="Traditional Arabic"/>
              </a:rPr>
              <a:t>. </a:t>
            </a:r>
            <a:endParaRPr lang="en-US" sz="28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a:t>
            </a:r>
            <a:r>
              <a:rPr lang="ar-SA" sz="2800" dirty="0">
                <a:solidFill>
                  <a:srgbClr val="000000"/>
                </a:solidFill>
                <a:latin typeface="Times New Roman"/>
                <a:ea typeface="Times New Roman"/>
                <a:cs typeface="Traditional Arabic"/>
              </a:rPr>
              <a:t>إعلام الموقعين </a:t>
            </a:r>
            <a:r>
              <a:rPr lang="fa-IR" sz="2800" dirty="0">
                <a:solidFill>
                  <a:srgbClr val="000000"/>
                </a:solidFill>
                <a:latin typeface="Times New Roman"/>
                <a:ea typeface="Times New Roman"/>
                <a:cs typeface="Traditional Arabic"/>
              </a:rPr>
              <a:t>۱</a:t>
            </a:r>
            <a:r>
              <a:rPr lang="ar-SA" sz="2800" dirty="0">
                <a:solidFill>
                  <a:srgbClr val="000000"/>
                </a:solidFill>
                <a:latin typeface="Times New Roman"/>
                <a:ea typeface="Times New Roman"/>
                <a:cs typeface="Traditional Arabic"/>
              </a:rPr>
              <a:t>/ </a:t>
            </a:r>
            <a:r>
              <a:rPr lang="fa-IR" sz="2800" dirty="0">
                <a:solidFill>
                  <a:srgbClr val="000000"/>
                </a:solidFill>
                <a:latin typeface="Times New Roman"/>
                <a:ea typeface="Times New Roman"/>
                <a:cs typeface="Traditional Arabic"/>
              </a:rPr>
              <a:t>17</a:t>
            </a:r>
            <a:r>
              <a:rPr lang="ar-IQ" sz="2800" dirty="0" smtClean="0">
                <a:solidFill>
                  <a:srgbClr val="000000"/>
                </a:solidFill>
                <a:latin typeface="Tahoma"/>
                <a:ea typeface="Times New Roman"/>
                <a:cs typeface="Traditional Arabic"/>
              </a:rPr>
              <a:t>.</a:t>
            </a:r>
            <a:endParaRPr lang="en-US" sz="28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2117806831"/>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indent="288290" algn="just"/>
            <a:r>
              <a:rPr lang="ar-SA" sz="3600" dirty="0">
                <a:solidFill>
                  <a:srgbClr val="000000"/>
                </a:solidFill>
                <a:latin typeface="Times New Roman"/>
                <a:ea typeface="Times New Roman"/>
                <a:cs typeface="Traditional Arabic"/>
              </a:rPr>
              <a:t>وهكذا فقد تربى فقهاء التابعين تحت رعاية من قبلهم من الصحابة رضوان الله عليهم، </a:t>
            </a:r>
            <a:endParaRPr lang="ar-IQ" sz="3600" dirty="0" smtClean="0">
              <a:solidFill>
                <a:srgbClr val="000000"/>
              </a:solidFill>
              <a:latin typeface="Times New Roman"/>
              <a:ea typeface="Times New Roman"/>
              <a:cs typeface="Traditional Arabic"/>
            </a:endParaRPr>
          </a:p>
          <a:p>
            <a:pPr indent="288290" algn="just"/>
            <a:r>
              <a:rPr lang="ar-SA" sz="3600" dirty="0" smtClean="0">
                <a:solidFill>
                  <a:srgbClr val="000000"/>
                </a:solidFill>
                <a:latin typeface="Times New Roman"/>
                <a:ea typeface="Times New Roman"/>
                <a:cs typeface="Traditional Arabic"/>
              </a:rPr>
              <a:t>ويقدم </a:t>
            </a:r>
            <a:r>
              <a:rPr lang="ar-SA" sz="3600" dirty="0">
                <a:solidFill>
                  <a:srgbClr val="000000"/>
                </a:solidFill>
                <a:latin typeface="Times New Roman"/>
                <a:ea typeface="Times New Roman"/>
                <a:cs typeface="Traditional Arabic"/>
              </a:rPr>
              <a:t>لنا العلامة محمد زاهد </a:t>
            </a:r>
            <a:r>
              <a:rPr lang="ar-SA" sz="3600" dirty="0" err="1">
                <a:solidFill>
                  <a:srgbClr val="000000"/>
                </a:solidFill>
                <a:latin typeface="Times New Roman"/>
                <a:ea typeface="Times New Roman"/>
                <a:cs typeface="Traditional Arabic"/>
              </a:rPr>
              <a:t>الكوثرى</a:t>
            </a:r>
            <a:r>
              <a:rPr lang="ar-SA" sz="3600" dirty="0">
                <a:solidFill>
                  <a:srgbClr val="000000"/>
                </a:solidFill>
                <a:latin typeface="Times New Roman"/>
                <a:ea typeface="Times New Roman"/>
                <a:cs typeface="Traditional Arabic"/>
              </a:rPr>
              <a:t> صورة حية للأثر الجليل الذي تركه الصحابة رضوان الله عليهم </a:t>
            </a:r>
            <a:r>
              <a:rPr lang="ar-SA" sz="3600" dirty="0" err="1">
                <a:solidFill>
                  <a:srgbClr val="000000"/>
                </a:solidFill>
                <a:latin typeface="Times New Roman"/>
                <a:ea typeface="Times New Roman"/>
                <a:cs typeface="Traditional Arabic"/>
              </a:rPr>
              <a:t>فى</a:t>
            </a:r>
            <a:r>
              <a:rPr lang="ar-SA" sz="3600" dirty="0">
                <a:solidFill>
                  <a:srgbClr val="000000"/>
                </a:solidFill>
                <a:latin typeface="Times New Roman"/>
                <a:ea typeface="Times New Roman"/>
                <a:cs typeface="Traditional Arabic"/>
              </a:rPr>
              <a:t> تفقيه أهل الأمصار الاسلامية بقوله: </a:t>
            </a:r>
            <a:endParaRPr lang="ar-IQ" sz="3600" dirty="0" smtClean="0">
              <a:solidFill>
                <a:srgbClr val="000000"/>
              </a:solidFill>
              <a:latin typeface="Times New Roman"/>
              <a:ea typeface="Times New Roman"/>
              <a:cs typeface="Traditional Arabic"/>
            </a:endParaRPr>
          </a:p>
          <a:p>
            <a:pPr indent="288290" algn="just"/>
            <a:r>
              <a:rPr lang="ar-SA" sz="3600" b="1" dirty="0" smtClean="0">
                <a:solidFill>
                  <a:srgbClr val="FF0000"/>
                </a:solidFill>
                <a:latin typeface="Times New Roman"/>
                <a:ea typeface="Times New Roman"/>
                <a:cs typeface="Traditional Arabic"/>
              </a:rPr>
              <a:t>فابن </a:t>
            </a:r>
            <a:r>
              <a:rPr lang="ar-SA" sz="3600" b="1" dirty="0">
                <a:solidFill>
                  <a:srgbClr val="FF0000"/>
                </a:solidFill>
                <a:latin typeface="Times New Roman"/>
                <a:ea typeface="Times New Roman"/>
                <a:cs typeface="Traditional Arabic"/>
              </a:rPr>
              <a:t>مسعود </a:t>
            </a:r>
            <a:r>
              <a:rPr lang="ar-SA" sz="3600" dirty="0">
                <a:solidFill>
                  <a:srgbClr val="000000"/>
                </a:solidFill>
                <a:latin typeface="Times New Roman"/>
                <a:ea typeface="Times New Roman"/>
                <a:cs typeface="Traditional Arabic"/>
              </a:rPr>
              <a:t>هذا عنى </a:t>
            </a:r>
            <a:r>
              <a:rPr lang="ar-SA" sz="3600" dirty="0" err="1">
                <a:solidFill>
                  <a:srgbClr val="000000"/>
                </a:solidFill>
                <a:latin typeface="Times New Roman"/>
                <a:ea typeface="Times New Roman"/>
                <a:cs typeface="Traditional Arabic"/>
              </a:rPr>
              <a:t>بتفقيه</a:t>
            </a:r>
            <a:r>
              <a:rPr lang="ar-SA" sz="3600" dirty="0">
                <a:solidFill>
                  <a:srgbClr val="000000"/>
                </a:solidFill>
                <a:latin typeface="Times New Roman"/>
                <a:ea typeface="Times New Roman"/>
                <a:cs typeface="Traditional Arabic"/>
              </a:rPr>
              <a:t> أهل الكوفة، وتعليمهم القرآن من سنة بناء الكوفة إلى أواخر خلافة عثمان رضى الله عنه عناية لا مزيد عليها إلى أن امتلأت الكوفة بالقراء، والفقهاء والمحدثين بحيث أبلغ بعض ثقات أهل العلم </a:t>
            </a:r>
            <a:r>
              <a:rPr lang="ar-SA" sz="3600" baseline="30000" dirty="0">
                <a:solidFill>
                  <a:srgbClr val="000000"/>
                </a:solidFill>
                <a:latin typeface="Times New Roman"/>
                <a:ea typeface="Times New Roman"/>
                <a:cs typeface="Traditional Arabic"/>
              </a:rPr>
              <a:t>()</a:t>
            </a:r>
            <a:r>
              <a:rPr lang="ar-SA" sz="3600" dirty="0">
                <a:solidFill>
                  <a:srgbClr val="000000"/>
                </a:solidFill>
                <a:latin typeface="Times New Roman"/>
                <a:ea typeface="Times New Roman"/>
                <a:cs typeface="Traditional Arabic"/>
              </a:rPr>
              <a:t> عدد من </a:t>
            </a:r>
            <a:r>
              <a:rPr lang="ar-SA" sz="3600" dirty="0" err="1">
                <a:solidFill>
                  <a:srgbClr val="000000"/>
                </a:solidFill>
                <a:latin typeface="Times New Roman"/>
                <a:ea typeface="Times New Roman"/>
                <a:cs typeface="Traditional Arabic"/>
              </a:rPr>
              <a:t>تفقة</a:t>
            </a:r>
            <a:r>
              <a:rPr lang="ar-SA" sz="3600" dirty="0">
                <a:solidFill>
                  <a:srgbClr val="000000"/>
                </a:solidFill>
                <a:latin typeface="Times New Roman"/>
                <a:ea typeface="Times New Roman"/>
                <a:cs typeface="Traditional Arabic"/>
              </a:rPr>
              <a:t> عليه وعلى أصحابه </a:t>
            </a:r>
            <a:r>
              <a:rPr lang="ar-SA" sz="3600" b="1" dirty="0">
                <a:solidFill>
                  <a:srgbClr val="FF0000"/>
                </a:solidFill>
                <a:latin typeface="Times New Roman"/>
                <a:ea typeface="Times New Roman"/>
                <a:cs typeface="Traditional Arabic"/>
              </a:rPr>
              <a:t>نحو أربعة آلاف عالم .</a:t>
            </a:r>
            <a:endParaRPr lang="en-US" sz="3600" b="1" dirty="0">
              <a:solidFill>
                <a:srgbClr val="FF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وكان هناك معه أمثال سعد </a:t>
            </a:r>
            <a:r>
              <a:rPr lang="ar-SA" sz="3600" dirty="0" smtClean="0">
                <a:solidFill>
                  <a:srgbClr val="000000"/>
                </a:solidFill>
                <a:latin typeface="Times New Roman"/>
                <a:ea typeface="Times New Roman"/>
                <a:cs typeface="Traditional Arabic"/>
              </a:rPr>
              <a:t>أبي </a:t>
            </a:r>
            <a:r>
              <a:rPr lang="ar-SA" sz="3600" dirty="0">
                <a:solidFill>
                  <a:srgbClr val="000000"/>
                </a:solidFill>
                <a:latin typeface="Times New Roman"/>
                <a:ea typeface="Times New Roman"/>
                <a:cs typeface="Traditional Arabic"/>
              </a:rPr>
              <a:t>وقاص </a:t>
            </a:r>
            <a:r>
              <a:rPr lang="ar-IQ" sz="3600" dirty="0" smtClean="0">
                <a:solidFill>
                  <a:srgbClr val="000000"/>
                </a:solidFill>
                <a:latin typeface="Times New Roman"/>
                <a:ea typeface="Times New Roman"/>
                <a:cs typeface="Traditional Arabic"/>
              </a:rPr>
              <a:t>،</a:t>
            </a:r>
            <a:r>
              <a:rPr lang="ar-SA" sz="3600" dirty="0" smtClean="0">
                <a:solidFill>
                  <a:srgbClr val="000000"/>
                </a:solidFill>
                <a:latin typeface="Times New Roman"/>
                <a:ea typeface="Times New Roman"/>
                <a:cs typeface="Traditional Arabic"/>
              </a:rPr>
              <a:t> </a:t>
            </a:r>
            <a:r>
              <a:rPr lang="ar-SA" sz="3600" dirty="0">
                <a:solidFill>
                  <a:srgbClr val="000000"/>
                </a:solidFill>
                <a:latin typeface="Times New Roman"/>
                <a:ea typeface="Times New Roman"/>
                <a:cs typeface="Traditional Arabic"/>
              </a:rPr>
              <a:t>وحذيفة ، وعمار ، وسلمان ، وأبي موسى من أصفياء الصحابة رضوان الله عليهم يساعدونه في مهمته </a:t>
            </a:r>
            <a:r>
              <a:rPr lang="ar-IQ" sz="3600" dirty="0" smtClean="0">
                <a:solidFill>
                  <a:srgbClr val="000000"/>
                </a:solidFill>
                <a:latin typeface="Times New Roman"/>
                <a:ea typeface="Times New Roman"/>
                <a:cs typeface="Traditional Arabic"/>
              </a:rPr>
              <a:t>.</a:t>
            </a:r>
          </a:p>
          <a:p>
            <a:pPr indent="288290" algn="just"/>
            <a:r>
              <a:rPr lang="ar-SA" sz="3600" dirty="0" smtClean="0">
                <a:solidFill>
                  <a:srgbClr val="000000"/>
                </a:solidFill>
                <a:latin typeface="Times New Roman"/>
                <a:ea typeface="Times New Roman"/>
                <a:cs typeface="Traditional Arabic"/>
              </a:rPr>
              <a:t> </a:t>
            </a:r>
            <a:r>
              <a:rPr lang="ar-SA" sz="3600" dirty="0">
                <a:solidFill>
                  <a:srgbClr val="000000"/>
                </a:solidFill>
                <a:latin typeface="Times New Roman"/>
                <a:ea typeface="Times New Roman"/>
                <a:cs typeface="Traditional Arabic"/>
              </a:rPr>
              <a:t>حتى إن على بن ابي طالب كرم الله وجهه لما انتقل إلى الكوفة سر من كثرة </a:t>
            </a:r>
            <a:r>
              <a:rPr lang="ar-SA" sz="3600" dirty="0" err="1">
                <a:solidFill>
                  <a:srgbClr val="000000"/>
                </a:solidFill>
                <a:latin typeface="Times New Roman"/>
                <a:ea typeface="Times New Roman"/>
                <a:cs typeface="Traditional Arabic"/>
              </a:rPr>
              <a:t>فقهائها</a:t>
            </a:r>
            <a:r>
              <a:rPr lang="ar-SA" sz="3600" dirty="0">
                <a:solidFill>
                  <a:srgbClr val="000000"/>
                </a:solidFill>
                <a:latin typeface="Times New Roman"/>
                <a:ea typeface="Times New Roman"/>
                <a:cs typeface="Traditional Arabic"/>
              </a:rPr>
              <a:t> وقال : رحم الله ابن أم معبد قد ملأ هذه القرية ، وفي لفظ : أصحاب ابن مسعود سرج هذه القرية .</a:t>
            </a:r>
            <a:endParaRPr lang="en-US" sz="36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 </a:t>
            </a:r>
            <a:r>
              <a:rPr lang="ar-IQ" sz="2800" dirty="0">
                <a:solidFill>
                  <a:srgbClr val="000000"/>
                </a:solidFill>
                <a:latin typeface="Tahoma"/>
                <a:ea typeface="Times New Roman"/>
                <a:cs typeface="Traditional Arabic"/>
              </a:rPr>
              <a:t>من كلام الشيخ عبد الفتاح أبو غده محقق كتاب فقه أهل العراق وحديثهم ص 42.</a:t>
            </a:r>
            <a:endParaRPr lang="en-US" sz="2800" dirty="0">
              <a:solidFill>
                <a:srgbClr val="000000"/>
              </a:solidFill>
              <a:latin typeface="Times New Roman"/>
              <a:ea typeface="Times New Roman"/>
              <a:cs typeface="Traditional Arabic"/>
            </a:endParaRPr>
          </a:p>
          <a:p>
            <a:pPr indent="288290" algn="just"/>
            <a:endParaRPr lang="ar-IQ" sz="2800" dirty="0"/>
          </a:p>
        </p:txBody>
      </p:sp>
    </p:spTree>
    <p:extLst>
      <p:ext uri="{BB962C8B-B14F-4D97-AF65-F5344CB8AC3E}">
        <p14:creationId xmlns:p14="http://schemas.microsoft.com/office/powerpoint/2010/main" val="2117806831"/>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indent="288290" algn="just"/>
            <a:r>
              <a:rPr lang="ar-SA" sz="3600" dirty="0">
                <a:solidFill>
                  <a:srgbClr val="000000"/>
                </a:solidFill>
                <a:latin typeface="Times New Roman"/>
                <a:ea typeface="Times New Roman"/>
                <a:cs typeface="Traditional Arabic"/>
              </a:rPr>
              <a:t>وبعد أن اتخذها على بن أبي طالب كرم الله وجهه عاصمة الخلافة، وانتقل إليها أقوياء الصحابة </a:t>
            </a:r>
            <a:r>
              <a:rPr lang="ar-SA" sz="3600" dirty="0" err="1">
                <a:solidFill>
                  <a:srgbClr val="000000"/>
                </a:solidFill>
                <a:latin typeface="Times New Roman"/>
                <a:ea typeface="Times New Roman"/>
                <a:cs typeface="Traditional Arabic"/>
              </a:rPr>
              <a:t>وفقهاؤهم</a:t>
            </a:r>
            <a:r>
              <a:rPr lang="ar-SA" sz="3600" dirty="0">
                <a:solidFill>
                  <a:srgbClr val="000000"/>
                </a:solidFill>
                <a:latin typeface="Times New Roman"/>
                <a:ea typeface="Times New Roman"/>
                <a:cs typeface="Traditional Arabic"/>
              </a:rPr>
              <a:t> أصبحت الكوفة لا مثيل لها في أمصار المسلمين في كثرة </a:t>
            </a:r>
            <a:r>
              <a:rPr lang="ar-SA" sz="3600" dirty="0" err="1">
                <a:solidFill>
                  <a:srgbClr val="000000"/>
                </a:solidFill>
                <a:latin typeface="Times New Roman"/>
                <a:ea typeface="Times New Roman"/>
                <a:cs typeface="Traditional Arabic"/>
              </a:rPr>
              <a:t>فقهائها</a:t>
            </a:r>
            <a:r>
              <a:rPr lang="ar-SA" sz="3600" dirty="0">
                <a:solidFill>
                  <a:srgbClr val="000000"/>
                </a:solidFill>
                <a:latin typeface="Times New Roman"/>
                <a:ea typeface="Times New Roman"/>
                <a:cs typeface="Traditional Arabic"/>
              </a:rPr>
              <a:t>، ومحدثيها، والقائمين بعلوم القرآن، وعلم اللغة العربية ..</a:t>
            </a:r>
            <a:r>
              <a:rPr lang="ar-SA" sz="3600" baseline="300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و كان تأثير الصحابة رضوان الله عليهم في المجتمعات التي حلوا والبلاد التي رحلوا إليها  عظيما، فقد هيئوا جيلا وطبقة من التابعين في كافة الأمصار الإسلامية . وفي طليعة الفقهاء والمفتين من التابعين </a:t>
            </a:r>
            <a:r>
              <a:rPr lang="ar-SA" sz="3600" b="1" dirty="0">
                <a:solidFill>
                  <a:srgbClr val="FF0000"/>
                </a:solidFill>
                <a:latin typeface="Times New Roman"/>
                <a:ea typeface="Times New Roman"/>
                <a:cs typeface="Traditional Arabic"/>
              </a:rPr>
              <a:t>بالمدينة الفقهاء السبعة </a:t>
            </a:r>
            <a:r>
              <a:rPr lang="ar-SA" sz="3600" dirty="0">
                <a:solidFill>
                  <a:srgbClr val="000000"/>
                </a:solidFill>
                <a:latin typeface="Times New Roman"/>
                <a:ea typeface="Times New Roman"/>
                <a:cs typeface="Traditional Arabic"/>
              </a:rPr>
              <a:t>وهم : </a:t>
            </a:r>
            <a:r>
              <a:rPr lang="ar-SA" sz="3600" b="1" dirty="0">
                <a:solidFill>
                  <a:srgbClr val="FF0000"/>
                </a:solidFill>
                <a:latin typeface="Times New Roman"/>
                <a:ea typeface="Times New Roman"/>
                <a:cs typeface="Traditional Arabic"/>
              </a:rPr>
              <a:t>سعيد بن المسيب ، عروة بن الزبير، القاسم بن محمد، خارجه بن زيد، أبوبكر ابن عبد الرحمن بن حارث بن هشام، سليمان بن يسار ، عبيد الله بن عبد الله بن عتبة بن مسعود، </a:t>
            </a:r>
            <a:endParaRPr lang="ar-IQ" sz="3600" b="1" dirty="0" smtClean="0">
              <a:solidFill>
                <a:srgbClr val="FF0000"/>
              </a:solidFill>
              <a:latin typeface="Times New Roman"/>
              <a:ea typeface="Times New Roman"/>
              <a:cs typeface="Traditional Arabic"/>
            </a:endParaRPr>
          </a:p>
          <a:p>
            <a:pPr indent="288290" algn="just"/>
            <a:r>
              <a:rPr lang="ar-SA" sz="3600" b="1" dirty="0" smtClean="0">
                <a:solidFill>
                  <a:srgbClr val="FF0000"/>
                </a:solidFill>
                <a:latin typeface="Times New Roman"/>
                <a:ea typeface="Times New Roman"/>
                <a:cs typeface="Traditional Arabic"/>
              </a:rPr>
              <a:t>وكان </a:t>
            </a:r>
            <a:r>
              <a:rPr lang="ar-SA" sz="3600" b="1" dirty="0">
                <a:solidFill>
                  <a:srgbClr val="FF0000"/>
                </a:solidFill>
                <a:latin typeface="Times New Roman"/>
                <a:ea typeface="Times New Roman"/>
                <a:cs typeface="Traditional Arabic"/>
              </a:rPr>
              <a:t>من المفتين بالكوفة علقمة بن قيس النخعي، والأسود بن يزيد النخعي وهو عم علقمة ، وعمرو بن شرحبيل الحمداني، وشريح بن الحارث القاضي، وغيرهم كثير</a:t>
            </a:r>
            <a:r>
              <a:rPr lang="ar-SA" sz="3600" b="1" dirty="0" smtClean="0">
                <a:solidFill>
                  <a:srgbClr val="FF0000"/>
                </a:solidFill>
                <a:latin typeface="Times New Roman"/>
                <a:ea typeface="Times New Roman"/>
                <a:cs typeface="Traditional Arabic"/>
              </a:rPr>
              <a:t>.</a:t>
            </a:r>
            <a:r>
              <a:rPr lang="ar-SA" sz="3600" dirty="0">
                <a:solidFill>
                  <a:srgbClr val="000000"/>
                </a:solidFill>
                <a:latin typeface="Times New Roman"/>
                <a:ea typeface="Times New Roman"/>
                <a:cs typeface="Traditional Arabic"/>
              </a:rPr>
              <a:t> </a:t>
            </a:r>
            <a:endParaRPr lang="ar-IQ" sz="3600" dirty="0" smtClean="0">
              <a:solidFill>
                <a:srgbClr val="000000"/>
              </a:solidFill>
              <a:latin typeface="Times New Roman"/>
              <a:ea typeface="Times New Roman"/>
              <a:cs typeface="Traditional Arabic"/>
            </a:endParaRPr>
          </a:p>
          <a:p>
            <a:pPr indent="288290" algn="just"/>
            <a:r>
              <a:rPr lang="ar-SA" sz="3600" dirty="0" smtClean="0">
                <a:solidFill>
                  <a:srgbClr val="000000"/>
                </a:solidFill>
                <a:latin typeface="Times New Roman"/>
                <a:ea typeface="Times New Roman"/>
                <a:cs typeface="Traditional Arabic"/>
              </a:rPr>
              <a:t>ولم </a:t>
            </a:r>
            <a:r>
              <a:rPr lang="ar-SA" sz="3600" dirty="0">
                <a:solidFill>
                  <a:srgbClr val="000000"/>
                </a:solidFill>
                <a:latin typeface="Times New Roman"/>
                <a:ea typeface="Times New Roman"/>
                <a:cs typeface="Traditional Arabic"/>
              </a:rPr>
              <a:t>تكن هذه الآثار العلمية المثمرة مقصورة على هذين المصرين، أو على الحجاز والعراق ، فقد ترك الصحابة مثل هذه الآثار الطيبة باليمن والشام ومصر </a:t>
            </a:r>
            <a:endParaRPr lang="en-US" sz="3600" b="1" dirty="0">
              <a:solidFill>
                <a:srgbClr val="FF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()للوقوف على أسماء فقهاء التابعين في كافة الأمصار الإسلامية تراجع المصادر التالية : أبو اسحاق الشيرازي ، طبقات الفقهاء ( بيروت : دار الرائد العربي ١٩٧٠) ص ٥٧ - ٩٤ أبو محمد بن حزم ، الاحكام في أصول الأحكام ، ج ٢ ، ص ٢٤٠ ١ إعلام </a:t>
            </a:r>
            <a:r>
              <a:rPr lang="ar-SA" sz="2800" dirty="0" err="1">
                <a:solidFill>
                  <a:srgbClr val="000000"/>
                </a:solidFill>
                <a:latin typeface="Tahoma"/>
                <a:ea typeface="Times New Roman"/>
                <a:cs typeface="Traditional Arabic"/>
              </a:rPr>
              <a:t>الموقعينل</a:t>
            </a:r>
            <a:r>
              <a:rPr lang="ar-SA" sz="2800" dirty="0">
                <a:solidFill>
                  <a:srgbClr val="000000"/>
                </a:solidFill>
                <a:latin typeface="Tahoma"/>
                <a:ea typeface="Times New Roman"/>
                <a:cs typeface="Traditional Arabic"/>
              </a:rPr>
              <a:t> ابن القيم ، ج ۱، ص ۲۳ .</a:t>
            </a:r>
          </a:p>
          <a:p>
            <a:pPr marL="288290" indent="-288290" algn="just"/>
            <a:r>
              <a:rPr lang="ar-SA" sz="2800" dirty="0">
                <a:solidFill>
                  <a:srgbClr val="000000"/>
                </a:solidFill>
                <a:latin typeface="Tahoma"/>
                <a:ea typeface="Times New Roman"/>
                <a:cs typeface="Traditional Arabic"/>
              </a:rPr>
              <a:t>()محمد زاهد الكوثري ، فقه أهل العراق وحديثهم ، تحقيق عبد الفتاح أبو غده ، الطبعة الأولى ، ١٣٩٠هـ - ۱۹۷۰ م (مكتبة المطبوعات الإسلامية ) ، ص ٤١ </a:t>
            </a:r>
            <a:endParaRPr lang="ar-IQ" sz="2800" dirty="0"/>
          </a:p>
        </p:txBody>
      </p:sp>
    </p:spTree>
    <p:extLst>
      <p:ext uri="{BB962C8B-B14F-4D97-AF65-F5344CB8AC3E}">
        <p14:creationId xmlns:p14="http://schemas.microsoft.com/office/powerpoint/2010/main" val="2117806831"/>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a:bodyPr>
          <a:lstStyle/>
          <a:p>
            <a:pPr indent="288290" algn="just"/>
            <a:r>
              <a:rPr lang="ar-SA" sz="3600" dirty="0">
                <a:solidFill>
                  <a:srgbClr val="000000"/>
                </a:solidFill>
                <a:latin typeface="Times New Roman"/>
                <a:ea typeface="Times New Roman"/>
                <a:cs typeface="Traditional Arabic"/>
              </a:rPr>
              <a:t>وكان فقهاء التابعين يسيرون على نهج فقهاء وعلماء الصحابة من الاجتهاد والفتوى، والقضاء، وفي بعض الأحيان كانوا يفتون وصحابة رسول الله صلى الله عليه وسلم بين </a:t>
            </a:r>
            <a:r>
              <a:rPr lang="ar-SA" sz="3600" dirty="0" err="1">
                <a:solidFill>
                  <a:srgbClr val="000000"/>
                </a:solidFill>
                <a:latin typeface="Times New Roman"/>
                <a:ea typeface="Times New Roman"/>
                <a:cs typeface="Traditional Arabic"/>
              </a:rPr>
              <a:t>ظهرانيهم</a:t>
            </a:r>
            <a:r>
              <a:rPr lang="ar-SA" sz="3600" dirty="0">
                <a:solidFill>
                  <a:srgbClr val="000000"/>
                </a:solidFill>
                <a:latin typeface="Times New Roman"/>
                <a:ea typeface="Times New Roman"/>
                <a:cs typeface="Traditional Arabic"/>
              </a:rPr>
              <a:t> وكانوا في فتاواهم واجتهاداتهم موضع تأييد وإعجاب الصحابة، </a:t>
            </a:r>
            <a:endParaRPr lang="ar-IQ" sz="3600" dirty="0" smtClean="0">
              <a:solidFill>
                <a:srgbClr val="000000"/>
              </a:solidFill>
              <a:latin typeface="Times New Roman"/>
              <a:ea typeface="Times New Roman"/>
              <a:cs typeface="Traditional Arabic"/>
            </a:endParaRPr>
          </a:p>
          <a:p>
            <a:pPr indent="288290" algn="just"/>
            <a:r>
              <a:rPr lang="ar-SA" sz="3600" dirty="0" smtClean="0">
                <a:solidFill>
                  <a:srgbClr val="000000"/>
                </a:solidFill>
                <a:latin typeface="Times New Roman"/>
                <a:ea typeface="Times New Roman"/>
                <a:cs typeface="Traditional Arabic"/>
              </a:rPr>
              <a:t>فقد </a:t>
            </a:r>
            <a:r>
              <a:rPr lang="ar-SA" sz="3600" dirty="0">
                <a:solidFill>
                  <a:srgbClr val="000000"/>
                </a:solidFill>
                <a:latin typeface="Times New Roman"/>
                <a:ea typeface="Times New Roman"/>
                <a:cs typeface="Traditional Arabic"/>
              </a:rPr>
              <a:t>روي أن رجلا سأل ابن عمر عن مسألة فقال له ايت ذاك فسله يعني سعيدا ثم ارجع إلىّ وأخبرني ، ففعل ذلك فأخبره فقال : ألم أخبرك أنه أحد العلماء. وقال ابن عمر لأصحابه </a:t>
            </a:r>
            <a:r>
              <a:rPr lang="ar-SA" sz="3600" dirty="0">
                <a:solidFill>
                  <a:srgbClr val="FF0000"/>
                </a:solidFill>
                <a:latin typeface="Times New Roman"/>
                <a:ea typeface="Times New Roman"/>
                <a:cs typeface="Traditional Arabic"/>
              </a:rPr>
              <a:t>لو رأى رسول الله ﷺ هذا لسرّه </a:t>
            </a:r>
            <a:r>
              <a:rPr lang="ar-SA" sz="3600" baseline="30000" dirty="0">
                <a:solidFill>
                  <a:srgbClr val="000000"/>
                </a:solidFill>
                <a:latin typeface="Times New Roman"/>
                <a:ea typeface="Times New Roman"/>
                <a:cs typeface="Traditional Arabic"/>
              </a:rPr>
              <a:t>()</a:t>
            </a:r>
            <a:r>
              <a:rPr lang="ar-SA" sz="36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ويقرر ابن القيم هذا المعنى بقوله : "وأكابر التابعين كانوا يفتون في الدين ، ويستفتيهم الناس وأكابر الصحابة يجوِّزون لهم ذلك .."</a:t>
            </a:r>
            <a:r>
              <a:rPr lang="ar-SA" sz="3600" baseline="30000" dirty="0">
                <a:solidFill>
                  <a:srgbClr val="000000"/>
                </a:solidFill>
                <a:latin typeface="Times New Roman"/>
                <a:ea typeface="Times New Roman"/>
                <a:cs typeface="Traditional Arabic"/>
              </a:rPr>
              <a:t>()</a:t>
            </a:r>
            <a:r>
              <a:rPr lang="ar-SA" sz="3600" dirty="0">
                <a:solidFill>
                  <a:srgbClr val="000000"/>
                </a:solidFill>
                <a:latin typeface="Times New Roman"/>
                <a:ea typeface="Times New Roman"/>
                <a:cs typeface="Traditional Arabic"/>
              </a:rPr>
              <a:t> </a:t>
            </a:r>
            <a:endParaRPr lang="en-US" sz="36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a:t>
            </a:r>
            <a:r>
              <a:rPr lang="ar-SA" sz="2800" dirty="0">
                <a:solidFill>
                  <a:srgbClr val="000000"/>
                </a:solidFill>
                <a:latin typeface="Times New Roman"/>
                <a:ea typeface="Times New Roman"/>
                <a:cs typeface="Traditional Arabic"/>
              </a:rPr>
              <a:t>الشيرازي ، طبقات الفقهاء ، ص ٥٧</a:t>
            </a:r>
            <a:endParaRPr lang="en-US" sz="28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a:t>
            </a:r>
            <a:r>
              <a:rPr lang="ar-SA" sz="2800" dirty="0">
                <a:solidFill>
                  <a:srgbClr val="000000"/>
                </a:solidFill>
                <a:latin typeface="Times New Roman"/>
                <a:ea typeface="Times New Roman"/>
                <a:cs typeface="Traditional Arabic"/>
              </a:rPr>
              <a:t>إعلام الموقعين ، ج </a:t>
            </a:r>
            <a:r>
              <a:rPr lang="fa-IR" sz="2800" dirty="0">
                <a:solidFill>
                  <a:srgbClr val="000000"/>
                </a:solidFill>
                <a:latin typeface="Times New Roman"/>
                <a:ea typeface="Times New Roman"/>
                <a:cs typeface="Traditional Arabic"/>
              </a:rPr>
              <a:t>۱</a:t>
            </a:r>
            <a:r>
              <a:rPr lang="ar-SA" sz="2800" dirty="0">
                <a:solidFill>
                  <a:srgbClr val="000000"/>
                </a:solidFill>
                <a:latin typeface="Times New Roman"/>
                <a:ea typeface="Times New Roman"/>
                <a:cs typeface="Traditional Arabic"/>
              </a:rPr>
              <a:t>، ص ٢٥ .</a:t>
            </a:r>
            <a:endParaRPr lang="en-US" sz="2800" dirty="0">
              <a:solidFill>
                <a:srgbClr val="000000"/>
              </a:solidFill>
              <a:effectLst/>
              <a:latin typeface="Times New Roman"/>
              <a:ea typeface="Times New Roman"/>
              <a:cs typeface="Traditional Arabic"/>
            </a:endParaRPr>
          </a:p>
        </p:txBody>
      </p:sp>
    </p:spTree>
    <p:extLst>
      <p:ext uri="{BB962C8B-B14F-4D97-AF65-F5344CB8AC3E}">
        <p14:creationId xmlns:p14="http://schemas.microsoft.com/office/powerpoint/2010/main" val="3024790684"/>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indent="288290" algn="just"/>
            <a:r>
              <a:rPr lang="ar-SA" sz="3600" dirty="0">
                <a:solidFill>
                  <a:srgbClr val="000000"/>
                </a:solidFill>
                <a:latin typeface="Times New Roman"/>
                <a:ea typeface="Times New Roman"/>
                <a:cs typeface="Traditional Arabic"/>
              </a:rPr>
              <a:t>كان الحجاز والعراق أهم تلك المراكز العلمية المتعددة ، وفي طليعتها، أما الحجاز فبحكم توافر الصحابة </a:t>
            </a:r>
            <a:r>
              <a:rPr lang="en-US" sz="3600" dirty="0">
                <a:solidFill>
                  <a:srgbClr val="000000"/>
                </a:solidFill>
                <a:latin typeface="Times New Roman"/>
                <a:ea typeface="Times New Roman"/>
                <a:cs typeface="Traditional Arabic"/>
                <a:sym typeface="AGA Arabesque"/>
              </a:rPr>
              <a:t></a:t>
            </a:r>
            <a:r>
              <a:rPr lang="en-US" sz="3600" dirty="0">
                <a:solidFill>
                  <a:srgbClr val="000000"/>
                </a:solidFill>
                <a:latin typeface="Traditional Arabic"/>
                <a:ea typeface="Times New Roman"/>
                <a:cs typeface="Traditional Arabic"/>
              </a:rPr>
              <a:t> </a:t>
            </a:r>
            <a:r>
              <a:rPr lang="ar-SA" sz="3600" dirty="0">
                <a:solidFill>
                  <a:srgbClr val="000000"/>
                </a:solidFill>
                <a:latin typeface="Traditional Arabic"/>
                <a:ea typeface="Times New Roman"/>
                <a:cs typeface="Traditional Arabic"/>
              </a:rPr>
              <a:t>فيه، وأما العراق ففي الدرجة الثانية حيث أصبح موطن عدد كبير من علماء الصحابة </a:t>
            </a:r>
            <a:r>
              <a:rPr lang="ar-SA" sz="3600" dirty="0" err="1">
                <a:solidFill>
                  <a:srgbClr val="000000"/>
                </a:solidFill>
                <a:latin typeface="Traditional Arabic"/>
                <a:ea typeface="Times New Roman"/>
                <a:cs typeface="Traditional Arabic"/>
              </a:rPr>
              <a:t>وفقهائهم</a:t>
            </a:r>
            <a:r>
              <a:rPr lang="ar-SA" sz="3600" dirty="0">
                <a:solidFill>
                  <a:srgbClr val="000000"/>
                </a:solidFill>
                <a:latin typeface="Traditional Arabic"/>
                <a:ea typeface="Times New Roman"/>
                <a:cs typeface="Traditional Arabic"/>
              </a:rPr>
              <a:t> أمثال : عبد الله </a:t>
            </a:r>
            <a:r>
              <a:rPr lang="ar-SA" sz="3600" dirty="0" err="1">
                <a:solidFill>
                  <a:srgbClr val="000000"/>
                </a:solidFill>
                <a:latin typeface="Traditional Arabic"/>
                <a:ea typeface="Times New Roman"/>
                <a:cs typeface="Traditional Arabic"/>
              </a:rPr>
              <a:t>این</a:t>
            </a:r>
            <a:r>
              <a:rPr lang="ar-SA" sz="3600" dirty="0">
                <a:solidFill>
                  <a:srgbClr val="000000"/>
                </a:solidFill>
                <a:latin typeface="Traditional Arabic"/>
                <a:ea typeface="Times New Roman"/>
                <a:cs typeface="Traditional Arabic"/>
              </a:rPr>
              <a:t> مسعود ، سعد بن </a:t>
            </a:r>
            <a:r>
              <a:rPr lang="ar-SA" sz="3600" dirty="0" err="1">
                <a:solidFill>
                  <a:srgbClr val="000000"/>
                </a:solidFill>
                <a:latin typeface="Traditional Arabic"/>
                <a:ea typeface="Times New Roman"/>
                <a:cs typeface="Traditional Arabic"/>
              </a:rPr>
              <a:t>ابی</a:t>
            </a:r>
            <a:r>
              <a:rPr lang="ar-SA" sz="3600" dirty="0">
                <a:solidFill>
                  <a:srgbClr val="000000"/>
                </a:solidFill>
                <a:latin typeface="Traditional Arabic"/>
                <a:ea typeface="Times New Roman"/>
                <a:cs typeface="Traditional Arabic"/>
              </a:rPr>
              <a:t> وقاص ، عمار بن </a:t>
            </a:r>
            <a:r>
              <a:rPr lang="ar-SA" sz="3600" dirty="0" err="1">
                <a:solidFill>
                  <a:srgbClr val="000000"/>
                </a:solidFill>
                <a:latin typeface="Traditional Arabic"/>
                <a:ea typeface="Times New Roman"/>
                <a:cs typeface="Traditional Arabic"/>
              </a:rPr>
              <a:t>یاسر</a:t>
            </a:r>
            <a:r>
              <a:rPr lang="ar-SA" sz="3600" dirty="0">
                <a:solidFill>
                  <a:srgbClr val="000000"/>
                </a:solidFill>
                <a:latin typeface="Traditional Arabic"/>
                <a:ea typeface="Times New Roman"/>
                <a:cs typeface="Traditional Arabic"/>
              </a:rPr>
              <a:t> ، أبي موسى الأشعري ، المغيرة بن شعبة ، أنس بن مالك ، حذيفة بن اليمان ، عمران بن حصين وغيرهم كثير .</a:t>
            </a:r>
            <a:r>
              <a:rPr lang="ar-SA" sz="3600" baseline="300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 وازدادت أهمية العراق بعد أن أصبحت الكوفة عاصمة الخلافة الاسلامية . "ولهذا لم يزاحم أهل الحجاز على زعامة الفقه إلا علماء العراق دون الشام ولا مصر ولا افريقية ؛ إذ لم يقع هذا (استيطان العدد الكبير من الصحابة ) لغير العراق من تلك الأمصار ، فخالفوا أهل المدينة </a:t>
            </a:r>
            <a:r>
              <a:rPr lang="ar-SA" sz="3600" dirty="0" err="1">
                <a:solidFill>
                  <a:srgbClr val="000000"/>
                </a:solidFill>
                <a:latin typeface="Times New Roman"/>
                <a:ea typeface="Times New Roman"/>
                <a:cs typeface="Traditional Arabic"/>
              </a:rPr>
              <a:t>فى</a:t>
            </a:r>
            <a:r>
              <a:rPr lang="ar-SA" sz="3600" dirty="0">
                <a:solidFill>
                  <a:srgbClr val="000000"/>
                </a:solidFill>
                <a:latin typeface="Times New Roman"/>
                <a:ea typeface="Times New Roman"/>
                <a:cs typeface="Traditional Arabic"/>
              </a:rPr>
              <a:t> كثير من الفقه زعما منهم أن السنة انتقلت اليهم ....."</a:t>
            </a:r>
            <a:r>
              <a:rPr lang="ar-SA" sz="3600" baseline="30000" dirty="0">
                <a:solidFill>
                  <a:srgbClr val="000000"/>
                </a:solidFill>
                <a:latin typeface="Times New Roman"/>
                <a:ea typeface="Times New Roman"/>
                <a:cs typeface="Traditional Arabic"/>
              </a:rPr>
              <a:t>()</a:t>
            </a:r>
            <a:r>
              <a:rPr lang="ar-SA" sz="36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 الفكر الأصولي: ص:43</a:t>
            </a:r>
            <a:endParaRPr lang="en-US" sz="28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a:t>
            </a:r>
            <a:r>
              <a:rPr lang="ar-SA" sz="2800" dirty="0">
                <a:solidFill>
                  <a:srgbClr val="000000"/>
                </a:solidFill>
                <a:latin typeface="Times New Roman"/>
                <a:ea typeface="Times New Roman"/>
                <a:cs typeface="Traditional Arabic"/>
              </a:rPr>
              <a:t>الفكر السامي ، القسم الثاني من ج </a:t>
            </a:r>
            <a:r>
              <a:rPr lang="fa-IR" sz="2800" dirty="0">
                <a:solidFill>
                  <a:srgbClr val="000000"/>
                </a:solidFill>
                <a:latin typeface="Times New Roman"/>
                <a:ea typeface="Times New Roman"/>
                <a:cs typeface="Traditional Arabic"/>
              </a:rPr>
              <a:t>۱</a:t>
            </a:r>
            <a:r>
              <a:rPr lang="ar-SA" sz="2800" dirty="0">
                <a:solidFill>
                  <a:srgbClr val="000000"/>
                </a:solidFill>
                <a:latin typeface="Times New Roman"/>
                <a:ea typeface="Times New Roman"/>
                <a:cs typeface="Traditional Arabic"/>
              </a:rPr>
              <a:t>، ص </a:t>
            </a:r>
            <a:r>
              <a:rPr lang="fa-IR" sz="2800" dirty="0">
                <a:solidFill>
                  <a:srgbClr val="000000"/>
                </a:solidFill>
                <a:latin typeface="Times New Roman"/>
                <a:ea typeface="Times New Roman"/>
                <a:cs typeface="Traditional Arabic"/>
              </a:rPr>
              <a:t>۳۱۰ .</a:t>
            </a:r>
            <a:endParaRPr lang="en-US" sz="2800" dirty="0">
              <a:solidFill>
                <a:srgbClr val="000000"/>
              </a:solidFill>
              <a:latin typeface="Times New Roman"/>
              <a:ea typeface="Times New Roman"/>
              <a:cs typeface="Traditional Arabic"/>
            </a:endParaRPr>
          </a:p>
          <a:p>
            <a:pPr indent="288290" algn="just"/>
            <a:endParaRPr lang="ar-IQ" sz="2800" dirty="0"/>
          </a:p>
        </p:txBody>
      </p:sp>
    </p:spTree>
    <p:extLst>
      <p:ext uri="{BB962C8B-B14F-4D97-AF65-F5344CB8AC3E}">
        <p14:creationId xmlns:p14="http://schemas.microsoft.com/office/powerpoint/2010/main" val="3024790684"/>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a:bodyPr>
          <a:lstStyle/>
          <a:p>
            <a:pPr marL="914400" indent="-571500" algn="just"/>
            <a:r>
              <a:rPr lang="ar-IQ" sz="3600" dirty="0" smtClean="0">
                <a:solidFill>
                  <a:srgbClr val="000000"/>
                </a:solidFill>
                <a:latin typeface="Times New Roman"/>
                <a:ea typeface="Times New Roman"/>
                <a:cs typeface="Traditional Arabic"/>
              </a:rPr>
              <a:t>وقد </a:t>
            </a:r>
            <a:r>
              <a:rPr lang="ar-IQ" sz="3600" dirty="0">
                <a:solidFill>
                  <a:srgbClr val="000000"/>
                </a:solidFill>
                <a:latin typeface="Times New Roman"/>
                <a:ea typeface="Times New Roman"/>
                <a:cs typeface="Traditional Arabic"/>
              </a:rPr>
              <a:t>أقام بالكوفة 1500 صحابي بينما أقام بمصر نحو300 صحابي، هذا يدل على أن فقه العراق كان فقه الصحابة وليس ما يظن بأنهم كانوا لا يعتمدون على الأحاديث ويعتمدون على الرأي غالبا.</a:t>
            </a:r>
            <a:endParaRPr lang="ar-IQ" sz="3600" dirty="0" smtClean="0">
              <a:solidFill>
                <a:srgbClr val="000000"/>
              </a:solidFill>
              <a:latin typeface="Times New Roman"/>
              <a:ea typeface="Times New Roman"/>
              <a:cs typeface="Traditional Arabic"/>
            </a:endParaRPr>
          </a:p>
          <a:p>
            <a:pPr indent="288290" algn="just"/>
            <a:r>
              <a:rPr lang="ar-SA" sz="3600" dirty="0" smtClean="0">
                <a:solidFill>
                  <a:srgbClr val="000000"/>
                </a:solidFill>
                <a:latin typeface="Times New Roman"/>
                <a:ea typeface="Times New Roman"/>
                <a:cs typeface="Traditional Arabic"/>
              </a:rPr>
              <a:t>أخذ </a:t>
            </a:r>
            <a:r>
              <a:rPr lang="ar-SA" sz="3600" dirty="0">
                <a:solidFill>
                  <a:srgbClr val="000000"/>
                </a:solidFill>
                <a:latin typeface="Times New Roman"/>
                <a:ea typeface="Times New Roman"/>
                <a:cs typeface="Traditional Arabic"/>
              </a:rPr>
              <a:t>أهل كل مصر علمهم عن الصحابة الذين أقاموا بينهم، وتفقهوا عليهم، فتأثروا بمناهجهم في استنباط الأحكام واستخراجها وتعليلها .</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وبطبيعة الحال كان من نتائج هذا التأثر التزام أهل كل مصر بما وصل اليهم عن طريق </a:t>
            </a:r>
            <a:r>
              <a:rPr lang="ar-SA" sz="3600" dirty="0" err="1">
                <a:solidFill>
                  <a:srgbClr val="000000"/>
                </a:solidFill>
                <a:latin typeface="Times New Roman"/>
                <a:ea typeface="Times New Roman"/>
                <a:cs typeface="Traditional Arabic"/>
              </a:rPr>
              <a:t>فقهائهم</a:t>
            </a:r>
            <a:r>
              <a:rPr lang="ar-SA" sz="3600" dirty="0">
                <a:solidFill>
                  <a:srgbClr val="000000"/>
                </a:solidFill>
                <a:latin typeface="Times New Roman"/>
                <a:ea typeface="Times New Roman"/>
                <a:cs typeface="Traditional Arabic"/>
              </a:rPr>
              <a:t> ومعلميهم من الصحابة رضى الله عنهم، وتقديمهم على من عداهم .</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فصار </a:t>
            </a:r>
            <a:r>
              <a:rPr lang="ar-SA" sz="3600" b="1" dirty="0">
                <a:solidFill>
                  <a:srgbClr val="FF0000"/>
                </a:solidFill>
                <a:latin typeface="Times New Roman"/>
                <a:ea typeface="Times New Roman"/>
                <a:cs typeface="Traditional Arabic"/>
              </a:rPr>
              <a:t>سعيد بن المسيب لسان فقهاء المدينة</a:t>
            </a:r>
            <a:r>
              <a:rPr lang="ar-SA" sz="3600" dirty="0">
                <a:solidFill>
                  <a:srgbClr val="000000"/>
                </a:solidFill>
                <a:latin typeface="Times New Roman"/>
                <a:ea typeface="Times New Roman"/>
                <a:cs typeface="Traditional Arabic"/>
              </a:rPr>
              <a:t> والمخطط لبنائهم، </a:t>
            </a:r>
            <a:r>
              <a:rPr lang="ar-SA" sz="3600" b="1" dirty="0">
                <a:solidFill>
                  <a:srgbClr val="FF0000"/>
                </a:solidFill>
                <a:latin typeface="Times New Roman"/>
                <a:ea typeface="Times New Roman"/>
                <a:cs typeface="Traditional Arabic"/>
              </a:rPr>
              <a:t>وكان ابراهيم النخعي لسان العراقيين والمؤسس لمذهبهم </a:t>
            </a:r>
            <a:r>
              <a:rPr lang="ar-SA" sz="3600" dirty="0">
                <a:solidFill>
                  <a:srgbClr val="000000"/>
                </a:solidFill>
                <a:latin typeface="Times New Roman"/>
                <a:ea typeface="Times New Roman"/>
                <a:cs typeface="Traditional Arabic"/>
              </a:rPr>
              <a:t>..... </a:t>
            </a:r>
            <a:r>
              <a:rPr lang="ar-SA" sz="3600" baseline="300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a:t>
            </a:r>
            <a:r>
              <a:rPr lang="ar-IQ" sz="2800" dirty="0">
                <a:solidFill>
                  <a:srgbClr val="000000"/>
                </a:solidFill>
                <a:latin typeface="Tahoma"/>
                <a:ea typeface="Times New Roman"/>
                <a:cs typeface="Traditional Arabic"/>
              </a:rPr>
              <a:t>المصدر نفسه ج1 ص:316 </a:t>
            </a:r>
            <a:r>
              <a:rPr lang="ar-IQ" sz="2800" dirty="0" smtClean="0">
                <a:solidFill>
                  <a:srgbClr val="000000"/>
                </a:solidFill>
                <a:latin typeface="Tahoma"/>
                <a:ea typeface="Times New Roman"/>
                <a:cs typeface="Traditional Arabic"/>
              </a:rPr>
              <a:t>.</a:t>
            </a:r>
            <a:endParaRPr lang="en-US" sz="2800" dirty="0">
              <a:solidFill>
                <a:srgbClr val="000000"/>
              </a:solidFill>
              <a:effectLst/>
              <a:latin typeface="Times New Roman"/>
              <a:ea typeface="Times New Roman"/>
              <a:cs typeface="Traditional Arabic"/>
            </a:endParaRPr>
          </a:p>
        </p:txBody>
      </p:sp>
    </p:spTree>
    <p:extLst>
      <p:ext uri="{BB962C8B-B14F-4D97-AF65-F5344CB8AC3E}">
        <p14:creationId xmlns:p14="http://schemas.microsoft.com/office/powerpoint/2010/main" val="3081579480"/>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pPr indent="288290" algn="just"/>
            <a:r>
              <a:rPr lang="en-US" sz="3600" dirty="0">
                <a:solidFill>
                  <a:srgbClr val="000000"/>
                </a:solidFill>
                <a:latin typeface="Traditional Arabic"/>
                <a:ea typeface="Times New Roman"/>
                <a:cs typeface="Traditional Arabic"/>
              </a:rPr>
              <a:t> </a:t>
            </a:r>
            <a:r>
              <a:rPr lang="ar-SA" sz="3600" dirty="0">
                <a:solidFill>
                  <a:srgbClr val="000000"/>
                </a:solidFill>
                <a:latin typeface="Times New Roman"/>
                <a:ea typeface="Times New Roman"/>
                <a:cs typeface="Traditional Arabic"/>
              </a:rPr>
              <a:t>فاذا اختلفت أقوال الصحابة فالمختار عند كل عالم مذهب أهل بلده وشيوخه لأنه أعرف بالصحيح من أقاويلهم، وقلبه أميل إلى فضلهم، وأوعى للأصول المناسبة لها</a:t>
            </a:r>
            <a:r>
              <a:rPr lang="ar-SA" sz="3600" baseline="30000" dirty="0">
                <a:solidFill>
                  <a:srgbClr val="000000"/>
                </a:solidFill>
                <a:latin typeface="Times New Roman"/>
                <a:ea typeface="Times New Roman"/>
                <a:cs typeface="Traditional Arabic"/>
              </a:rPr>
              <a:t>()</a:t>
            </a:r>
            <a:r>
              <a:rPr lang="ar-SA" sz="36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وهكذا نجد أن علماء كل بلد وفقهاء، كانت لهم مناهج وطرق في الاستنباط، تنمو وتزداد وضوحا كلما تقدم بهم الزمن ، وهذا بدوره يضاعف المادة العلمية الأصول الفقه، ويعمق الفكر </a:t>
            </a:r>
            <a:r>
              <a:rPr lang="ar-SA" sz="3600" dirty="0" err="1">
                <a:solidFill>
                  <a:srgbClr val="000000"/>
                </a:solidFill>
                <a:latin typeface="Times New Roman"/>
                <a:ea typeface="Times New Roman"/>
                <a:cs typeface="Traditional Arabic"/>
              </a:rPr>
              <a:t>الأصولى</a:t>
            </a:r>
            <a:r>
              <a:rPr lang="ar-SA" sz="3600" dirty="0">
                <a:solidFill>
                  <a:srgbClr val="000000"/>
                </a:solidFill>
                <a:latin typeface="Times New Roman"/>
                <a:ea typeface="Times New Roman"/>
                <a:cs typeface="Traditional Arabic"/>
              </a:rPr>
              <a:t>، ويساعد على إبرازه متبلورا في قواعد ودلائل يتبناها أهل كل </a:t>
            </a:r>
            <a:r>
              <a:rPr lang="ar-SA" sz="3600" dirty="0" smtClean="0">
                <a:solidFill>
                  <a:srgbClr val="000000"/>
                </a:solidFill>
                <a:latin typeface="Times New Roman"/>
                <a:ea typeface="Times New Roman"/>
                <a:cs typeface="Traditional Arabic"/>
              </a:rPr>
              <a:t>مصر</a:t>
            </a:r>
            <a:r>
              <a:rPr lang="ar-IQ" sz="3600" dirty="0" smtClean="0">
                <a:solidFill>
                  <a:srgbClr val="000000"/>
                </a:solidFill>
                <a:latin typeface="Times New Roman"/>
                <a:ea typeface="Times New Roman"/>
                <a:cs typeface="Traditional Arabic"/>
              </a:rPr>
              <a:t>.</a:t>
            </a:r>
          </a:p>
          <a:p>
            <a:pPr indent="288290" algn="just"/>
            <a:r>
              <a:rPr lang="ar-SA" sz="3600" dirty="0" smtClean="0">
                <a:solidFill>
                  <a:srgbClr val="000000"/>
                </a:solidFill>
                <a:latin typeface="Times New Roman"/>
                <a:ea typeface="Times New Roman"/>
                <a:cs typeface="Traditional Arabic"/>
              </a:rPr>
              <a:t> </a:t>
            </a:r>
            <a:r>
              <a:rPr lang="ar-SA" sz="3600" dirty="0">
                <a:solidFill>
                  <a:srgbClr val="000000"/>
                </a:solidFill>
                <a:latin typeface="Times New Roman"/>
                <a:ea typeface="Times New Roman"/>
                <a:cs typeface="Traditional Arabic"/>
              </a:rPr>
              <a:t>فأهل المدينة أصبحوا يعتمدون إجماع فقهاء المدينة، ويعدونه ، ويقدمونه إلى جانب الاجماع العام ، فأضافوا إلى مصادر التشريع الأولى مصدرا جديدا هو إجماع فقهاء بلدهم ..</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 كما وجد فقهاء العراق في القياس مصدرا ثرا لاستخراج الأحكام فيما لم يرد فيه نص من كتاب، أو سنة، أو أثر عن الصحابة رضوان الله عليهم ؛ إذ يرون أن احكام الشرع معقولة المعنى، </a:t>
            </a:r>
            <a:r>
              <a:rPr lang="ar-SA" sz="3600" dirty="0" smtClean="0">
                <a:solidFill>
                  <a:srgbClr val="000000"/>
                </a:solidFill>
                <a:latin typeface="Times New Roman"/>
                <a:ea typeface="Times New Roman"/>
                <a:cs typeface="Traditional Arabic"/>
              </a:rPr>
              <a:t>وأنها </a:t>
            </a:r>
            <a:r>
              <a:rPr lang="ar-SA" sz="3600" dirty="0">
                <a:solidFill>
                  <a:srgbClr val="000000"/>
                </a:solidFill>
                <a:latin typeface="Times New Roman"/>
                <a:ea typeface="Times New Roman"/>
                <a:cs typeface="Traditional Arabic"/>
              </a:rPr>
              <a:t>بنيت على أصول محكمة ، وعلل ضابطة لتلك </a:t>
            </a:r>
            <a:r>
              <a:rPr lang="ar-SA" sz="3600" dirty="0" smtClean="0">
                <a:solidFill>
                  <a:srgbClr val="000000"/>
                </a:solidFill>
                <a:latin typeface="Times New Roman"/>
                <a:ea typeface="Times New Roman"/>
                <a:cs typeface="Traditional Arabic"/>
              </a:rPr>
              <a:t>الأحكام...</a:t>
            </a:r>
            <a:r>
              <a:rPr lang="ar-SA" sz="3600" baseline="30000" dirty="0" smtClean="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a:t>
            </a:r>
            <a:r>
              <a:rPr lang="ar-IQ" sz="2800" dirty="0">
                <a:solidFill>
                  <a:srgbClr val="000000"/>
                </a:solidFill>
                <a:latin typeface="Tahoma"/>
                <a:ea typeface="Times New Roman"/>
                <a:cs typeface="Traditional Arabic"/>
              </a:rPr>
              <a:t>المصدر نفسه ج1 ص:316 .</a:t>
            </a:r>
            <a:endParaRPr lang="en-US" sz="28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a:t>
            </a:r>
            <a:r>
              <a:rPr lang="ar-IQ" sz="2800" dirty="0">
                <a:solidFill>
                  <a:srgbClr val="000000"/>
                </a:solidFill>
                <a:latin typeface="Tahoma"/>
                <a:ea typeface="Times New Roman"/>
                <a:cs typeface="Traditional Arabic"/>
              </a:rPr>
              <a:t>المصدر نفسه ج1 ص:318 </a:t>
            </a:r>
            <a:r>
              <a:rPr lang="ar-IQ" sz="2800" dirty="0" smtClean="0">
                <a:solidFill>
                  <a:srgbClr val="000000"/>
                </a:solidFill>
                <a:latin typeface="Tahoma"/>
                <a:ea typeface="Times New Roman"/>
                <a:cs typeface="Traditional Arabic"/>
              </a:rPr>
              <a:t>.</a:t>
            </a:r>
            <a:endParaRPr lang="en-US" sz="28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3081579480"/>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fontScale="92500"/>
          </a:bodyPr>
          <a:lstStyle/>
          <a:p>
            <a:pPr indent="288290" algn="just"/>
            <a:r>
              <a:rPr lang="ar-SA" sz="3600" dirty="0">
                <a:solidFill>
                  <a:srgbClr val="000000"/>
                </a:solidFill>
                <a:latin typeface="Times New Roman"/>
                <a:ea typeface="Times New Roman"/>
                <a:cs typeface="Traditional Arabic"/>
              </a:rPr>
              <a:t>وبعد أن اتخذها على بن أبي طالب كرم الله وجهه عاصمة الخلافة، وانتقل إليها أقوياء الصحابة </a:t>
            </a:r>
            <a:r>
              <a:rPr lang="ar-SA" sz="3600" dirty="0" err="1">
                <a:solidFill>
                  <a:srgbClr val="000000"/>
                </a:solidFill>
                <a:latin typeface="Times New Roman"/>
                <a:ea typeface="Times New Roman"/>
                <a:cs typeface="Traditional Arabic"/>
              </a:rPr>
              <a:t>وفقهاؤهم</a:t>
            </a:r>
            <a:r>
              <a:rPr lang="ar-SA" sz="3600" dirty="0">
                <a:solidFill>
                  <a:srgbClr val="000000"/>
                </a:solidFill>
                <a:latin typeface="Times New Roman"/>
                <a:ea typeface="Times New Roman"/>
                <a:cs typeface="Traditional Arabic"/>
              </a:rPr>
              <a:t> أصبحت الكوفة لا مثيل لها في أمصار المسلمين في كثرة فكانت إحدى الظواهر المهمة في هذا العصر - والنصف الثاني من القرن الأول على الأخص </a:t>
            </a:r>
            <a:r>
              <a:rPr lang="ar-SA" sz="3600" dirty="0" smtClean="0">
                <a:solidFill>
                  <a:srgbClr val="000000"/>
                </a:solidFill>
                <a:latin typeface="Times New Roman"/>
                <a:ea typeface="Times New Roman"/>
                <a:cs typeface="Traditional Arabic"/>
              </a:rPr>
              <a:t>-</a:t>
            </a:r>
            <a:r>
              <a:rPr lang="ar-IQ" sz="3600" dirty="0" smtClean="0">
                <a:solidFill>
                  <a:srgbClr val="000000"/>
                </a:solidFill>
                <a:latin typeface="Times New Roman"/>
                <a:ea typeface="Times New Roman"/>
                <a:cs typeface="Traditional Arabic"/>
              </a:rPr>
              <a:t>:</a:t>
            </a:r>
          </a:p>
          <a:p>
            <a:pPr indent="288290" algn="just"/>
            <a:r>
              <a:rPr lang="ar-SA" sz="3600" dirty="0" smtClean="0">
                <a:solidFill>
                  <a:srgbClr val="000000"/>
                </a:solidFill>
                <a:latin typeface="Times New Roman"/>
                <a:ea typeface="Times New Roman"/>
                <a:cs typeface="Traditional Arabic"/>
              </a:rPr>
              <a:t> </a:t>
            </a:r>
            <a:r>
              <a:rPr lang="ar-SA" sz="3600" dirty="0">
                <a:solidFill>
                  <a:srgbClr val="000000"/>
                </a:solidFill>
                <a:latin typeface="Times New Roman"/>
                <a:ea typeface="Times New Roman"/>
                <a:cs typeface="Traditional Arabic"/>
              </a:rPr>
              <a:t>اشتداد النزاع بين فقهاء الحجاز وفقهاء العراق في الأخذ بالرأي </a:t>
            </a:r>
            <a:endParaRPr lang="ar-IQ" sz="3600" dirty="0" smtClean="0">
              <a:solidFill>
                <a:srgbClr val="000000"/>
              </a:solidFill>
              <a:latin typeface="Times New Roman"/>
              <a:ea typeface="Times New Roman"/>
              <a:cs typeface="Traditional Arabic"/>
            </a:endParaRPr>
          </a:p>
          <a:p>
            <a:pPr indent="288290" algn="just"/>
            <a:r>
              <a:rPr lang="ar-SA" sz="3600" dirty="0" smtClean="0">
                <a:solidFill>
                  <a:srgbClr val="000000"/>
                </a:solidFill>
                <a:latin typeface="Times New Roman"/>
                <a:ea typeface="Times New Roman"/>
                <a:cs typeface="Traditional Arabic"/>
              </a:rPr>
              <a:t>فالحجازيون </a:t>
            </a:r>
            <a:r>
              <a:rPr lang="ar-SA" sz="3600" dirty="0">
                <a:solidFill>
                  <a:srgbClr val="000000"/>
                </a:solidFill>
                <a:latin typeface="Times New Roman"/>
                <a:ea typeface="Times New Roman"/>
                <a:cs typeface="Traditional Arabic"/>
              </a:rPr>
              <a:t>يتمسكون بالأثر وعدم الميل إلى </a:t>
            </a:r>
            <a:r>
              <a:rPr lang="ar-SA" sz="3600" dirty="0" smtClean="0">
                <a:solidFill>
                  <a:srgbClr val="000000"/>
                </a:solidFill>
                <a:latin typeface="Times New Roman"/>
                <a:ea typeface="Times New Roman"/>
                <a:cs typeface="Traditional Arabic"/>
              </a:rPr>
              <a:t>الرأي</a:t>
            </a:r>
            <a:r>
              <a:rPr lang="ar-IQ" sz="3600" dirty="0" smtClean="0">
                <a:solidFill>
                  <a:srgbClr val="000000"/>
                </a:solidFill>
                <a:latin typeface="Times New Roman"/>
                <a:ea typeface="Times New Roman"/>
                <a:cs typeface="Traditional Arabic"/>
              </a:rPr>
              <a:t>.</a:t>
            </a:r>
          </a:p>
          <a:p>
            <a:pPr indent="288290" algn="just"/>
            <a:r>
              <a:rPr lang="ar-IQ" sz="3600" dirty="0">
                <a:solidFill>
                  <a:srgbClr val="000000"/>
                </a:solidFill>
                <a:latin typeface="Times New Roman"/>
                <a:ea typeface="Times New Roman"/>
                <a:cs typeface="Traditional Arabic"/>
              </a:rPr>
              <a:t>و</a:t>
            </a:r>
            <a:r>
              <a:rPr lang="ar-SA" sz="3600" dirty="0" smtClean="0">
                <a:solidFill>
                  <a:srgbClr val="000000"/>
                </a:solidFill>
                <a:latin typeface="Times New Roman"/>
                <a:ea typeface="Times New Roman"/>
                <a:cs typeface="Traditional Arabic"/>
              </a:rPr>
              <a:t>العراقيون </a:t>
            </a:r>
            <a:r>
              <a:rPr lang="ar-SA" sz="3600" dirty="0">
                <a:solidFill>
                  <a:srgbClr val="000000"/>
                </a:solidFill>
                <a:latin typeface="Times New Roman"/>
                <a:ea typeface="Times New Roman"/>
                <a:cs typeface="Traditional Arabic"/>
              </a:rPr>
              <a:t>يميلون للرأي ويأخذون به فيما ليس لديهم فيه </a:t>
            </a:r>
            <a:r>
              <a:rPr lang="ar-SA" sz="3600" dirty="0" smtClean="0">
                <a:solidFill>
                  <a:srgbClr val="000000"/>
                </a:solidFill>
                <a:latin typeface="Times New Roman"/>
                <a:ea typeface="Times New Roman"/>
                <a:cs typeface="Traditional Arabic"/>
              </a:rPr>
              <a:t>نص</a:t>
            </a:r>
            <a:endParaRPr lang="ar-IQ" sz="3600" dirty="0" smtClean="0">
              <a:solidFill>
                <a:srgbClr val="000000"/>
              </a:solidFill>
              <a:latin typeface="Times New Roman"/>
              <a:ea typeface="Times New Roman"/>
              <a:cs typeface="Traditional Arabic"/>
            </a:endParaRPr>
          </a:p>
          <a:p>
            <a:pPr indent="288290" algn="just"/>
            <a:r>
              <a:rPr lang="ar-SA" sz="3600" dirty="0" smtClean="0">
                <a:solidFill>
                  <a:srgbClr val="000000"/>
                </a:solidFill>
                <a:latin typeface="Times New Roman"/>
                <a:ea typeface="Times New Roman"/>
                <a:cs typeface="Traditional Arabic"/>
              </a:rPr>
              <a:t> </a:t>
            </a:r>
            <a:r>
              <a:rPr lang="ar-SA" sz="3600" dirty="0">
                <a:solidFill>
                  <a:srgbClr val="000000"/>
                </a:solidFill>
                <a:latin typeface="Times New Roman"/>
                <a:ea typeface="Times New Roman"/>
                <a:cs typeface="Traditional Arabic"/>
              </a:rPr>
              <a:t>على أن التحقيق الذي لاشك فيه أنه ما من إمام منهم إلا وقد قال بالرأي ، وما من إمام منهم إلا وقد تبع الأثر، إلا أن الخلاف وإن كان ظاهره </a:t>
            </a:r>
            <a:r>
              <a:rPr lang="ar-SA" sz="3600" dirty="0" err="1">
                <a:solidFill>
                  <a:srgbClr val="000000"/>
                </a:solidFill>
                <a:latin typeface="Times New Roman"/>
                <a:ea typeface="Times New Roman"/>
                <a:cs typeface="Traditional Arabic"/>
              </a:rPr>
              <a:t>فى</a:t>
            </a:r>
            <a:r>
              <a:rPr lang="ar-SA" sz="3600" dirty="0">
                <a:solidFill>
                  <a:srgbClr val="000000"/>
                </a:solidFill>
                <a:latin typeface="Times New Roman"/>
                <a:ea typeface="Times New Roman"/>
                <a:cs typeface="Traditional Arabic"/>
              </a:rPr>
              <a:t> المبدأ لكن </a:t>
            </a:r>
            <a:r>
              <a:rPr lang="ar-SA" sz="3600" dirty="0" err="1">
                <a:solidFill>
                  <a:srgbClr val="000000"/>
                </a:solidFill>
                <a:latin typeface="Times New Roman"/>
                <a:ea typeface="Times New Roman"/>
                <a:cs typeface="Traditional Arabic"/>
              </a:rPr>
              <a:t>فى</a:t>
            </a:r>
            <a:r>
              <a:rPr lang="ar-SA" sz="3600" dirty="0">
                <a:solidFill>
                  <a:srgbClr val="000000"/>
                </a:solidFill>
                <a:latin typeface="Times New Roman"/>
                <a:ea typeface="Times New Roman"/>
                <a:cs typeface="Traditional Arabic"/>
              </a:rPr>
              <a:t> التحقيق إنما هو في بعض </a:t>
            </a:r>
            <a:r>
              <a:rPr lang="ar-SA" sz="3600" dirty="0" smtClean="0">
                <a:solidFill>
                  <a:srgbClr val="000000"/>
                </a:solidFill>
                <a:latin typeface="Times New Roman"/>
                <a:ea typeface="Times New Roman"/>
                <a:cs typeface="Traditional Arabic"/>
              </a:rPr>
              <a:t>الجزئيات... </a:t>
            </a:r>
            <a:r>
              <a:rPr lang="ar-SA" sz="3600" dirty="0">
                <a:solidFill>
                  <a:srgbClr val="000000"/>
                </a:solidFill>
                <a:latin typeface="Times New Roman"/>
                <a:ea typeface="Times New Roman"/>
                <a:cs typeface="Traditional Arabic"/>
              </a:rPr>
              <a:t>فيصير الأولون يذمون الأخيرين بنبذ السنة، واتباع الرأي، </a:t>
            </a:r>
            <a:r>
              <a:rPr lang="ar-SA" sz="3600" dirty="0" err="1">
                <a:solidFill>
                  <a:srgbClr val="000000"/>
                </a:solidFill>
                <a:latin typeface="Times New Roman"/>
                <a:ea typeface="Times New Roman"/>
                <a:cs typeface="Traditional Arabic"/>
              </a:rPr>
              <a:t>والأخيرون</a:t>
            </a:r>
            <a:r>
              <a:rPr lang="ar-SA" sz="3600" dirty="0">
                <a:solidFill>
                  <a:srgbClr val="000000"/>
                </a:solidFill>
                <a:latin typeface="Times New Roman"/>
                <a:ea typeface="Times New Roman"/>
                <a:cs typeface="Traditional Arabic"/>
              </a:rPr>
              <a:t> يذمون الأولين بالجمود وضعف الفكر ...</a:t>
            </a:r>
            <a:r>
              <a:rPr lang="ar-SA" sz="3600" baseline="30000" dirty="0">
                <a:solidFill>
                  <a:srgbClr val="000000"/>
                </a:solidFill>
                <a:latin typeface="Times New Roman"/>
                <a:ea typeface="Times New Roman"/>
                <a:cs typeface="Traditional Arabic"/>
              </a:rPr>
              <a:t>()</a:t>
            </a:r>
            <a:r>
              <a:rPr lang="ar-SA" sz="3600" dirty="0">
                <a:solidFill>
                  <a:srgbClr val="000000"/>
                </a:solidFill>
                <a:latin typeface="Times New Roman"/>
                <a:ea typeface="Times New Roman"/>
                <a:cs typeface="Traditional Arabic"/>
              </a:rPr>
              <a:t> . </a:t>
            </a:r>
            <a:endParaRPr lang="en-US" sz="36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a:t>
            </a:r>
            <a:r>
              <a:rPr lang="ar-IQ" sz="2800" dirty="0">
                <a:solidFill>
                  <a:srgbClr val="000000"/>
                </a:solidFill>
                <a:latin typeface="Tahoma"/>
                <a:ea typeface="Times New Roman"/>
                <a:cs typeface="Traditional Arabic"/>
              </a:rPr>
              <a:t>المصدر نفسه ج1 ص:316 . </a:t>
            </a:r>
            <a:endParaRPr lang="en-US" sz="2800" dirty="0">
              <a:solidFill>
                <a:srgbClr val="000000"/>
              </a:solidFill>
              <a:latin typeface="Times New Roman"/>
              <a:ea typeface="Times New Roman"/>
              <a:cs typeface="Traditional Arabic"/>
            </a:endParaRPr>
          </a:p>
          <a:p>
            <a:pPr indent="288290" algn="just"/>
            <a:endParaRPr lang="ar-IQ" sz="2800" dirty="0"/>
          </a:p>
        </p:txBody>
      </p:sp>
    </p:spTree>
    <p:extLst>
      <p:ext uri="{BB962C8B-B14F-4D97-AF65-F5344CB8AC3E}">
        <p14:creationId xmlns:p14="http://schemas.microsoft.com/office/powerpoint/2010/main" val="3024790684"/>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2299</TotalTime>
  <Words>1790</Words>
  <Application>Microsoft Office PowerPoint</Application>
  <PresentationFormat>عرض على الشاشة (3:4)‏</PresentationFormat>
  <Paragraphs>82</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 - ANAS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Sahram Center</dc:creator>
  <cp:lastModifiedBy>Sahram Center</cp:lastModifiedBy>
  <cp:revision>12</cp:revision>
  <dcterms:created xsi:type="dcterms:W3CDTF">2023-12-03T07:45:51Z</dcterms:created>
  <dcterms:modified xsi:type="dcterms:W3CDTF">2023-12-10T20:50:02Z</dcterms:modified>
</cp:coreProperties>
</file>