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0" r:id="rId4"/>
    <p:sldId id="261" r:id="rId5"/>
    <p:sldId id="265" r:id="rId6"/>
    <p:sldId id="267" r:id="rId7"/>
    <p:sldId id="263" r:id="rId8"/>
    <p:sldId id="264"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26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8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6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1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30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23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04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8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1/14/2024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290634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4400" b="1" dirty="0">
                <a:solidFill>
                  <a:srgbClr val="000000"/>
                </a:solidFill>
                <a:latin typeface="Times New Roman"/>
                <a:ea typeface="Times New Roman"/>
                <a:cs typeface="Traditional Arabic"/>
              </a:rPr>
              <a:t>مدرسة الحنفية أو الفقهاء</a:t>
            </a:r>
            <a:endParaRPr lang="en-US" sz="4400" dirty="0">
              <a:solidFill>
                <a:srgbClr val="000000"/>
              </a:solidFill>
              <a:latin typeface="Times New Roman"/>
              <a:ea typeface="Times New Roman"/>
              <a:cs typeface="Traditional Arabic"/>
            </a:endParaRPr>
          </a:p>
          <a:p>
            <a:pPr indent="288290" algn="just"/>
            <a:r>
              <a:rPr lang="ar-SA" sz="4400" dirty="0">
                <a:solidFill>
                  <a:srgbClr val="000000"/>
                </a:solidFill>
                <a:latin typeface="Times New Roman"/>
                <a:ea typeface="Times New Roman"/>
                <a:cs typeface="Traditional Arabic"/>
              </a:rPr>
              <a:t>هي مدرسة مشهورة في الكتابة والتأليف في علم أصول الفقه، ذات منهج مستقل في عرض القواعد الأصولية وتقريرها. </a:t>
            </a:r>
            <a:endParaRPr lang="en-US" sz="4400" dirty="0">
              <a:solidFill>
                <a:srgbClr val="000000"/>
              </a:solidFill>
              <a:latin typeface="Times New Roman"/>
              <a:ea typeface="Times New Roman"/>
              <a:cs typeface="Traditional Arabic"/>
            </a:endParaRPr>
          </a:p>
          <a:p>
            <a:pPr indent="288290" algn="just"/>
            <a:r>
              <a:rPr lang="ar-SA" sz="4400" dirty="0">
                <a:solidFill>
                  <a:srgbClr val="000000"/>
                </a:solidFill>
                <a:latin typeface="Times New Roman"/>
                <a:ea typeface="Times New Roman"/>
                <a:cs typeface="Traditional Arabic"/>
              </a:rPr>
              <a:t>يقوم منهجها على استخلاص الأصول من الفروع الفقهية حتى أن القاعدة الأصولية إذا ترتب عليها مخالفة فرع فقهي شكلوها بالطريقة التي تجعل ذلك الأصل منسجماً مع الفرع الفقهي</a:t>
            </a:r>
            <a:r>
              <a:rPr lang="ar-SA" sz="4400" baseline="30000" dirty="0">
                <a:solidFill>
                  <a:srgbClr val="000000"/>
                </a:solidFill>
                <a:latin typeface="Times New Roman"/>
                <a:ea typeface="Times New Roman"/>
                <a:cs typeface="Traditional Arabic"/>
              </a:rPr>
              <a:t>()</a:t>
            </a:r>
            <a:r>
              <a:rPr lang="ar-SA" sz="4400" dirty="0">
                <a:solidFill>
                  <a:srgbClr val="000000"/>
                </a:solidFill>
                <a:latin typeface="Times New Roman"/>
                <a:ea typeface="Times New Roman"/>
                <a:cs typeface="Traditional Arabic"/>
              </a:rPr>
              <a:t> .</a:t>
            </a:r>
            <a:endParaRPr lang="en-US" sz="4400" dirty="0">
              <a:solidFill>
                <a:srgbClr val="000000"/>
              </a:solidFill>
              <a:latin typeface="Times New Roman"/>
              <a:ea typeface="Times New Roman"/>
              <a:cs typeface="Traditional Arabic"/>
            </a:endParaRPr>
          </a:p>
          <a:p>
            <a:pPr indent="288290" algn="just"/>
            <a:r>
              <a:rPr lang="ar-SA" sz="4400" dirty="0">
                <a:solidFill>
                  <a:srgbClr val="000000"/>
                </a:solidFill>
                <a:latin typeface="Times New Roman"/>
                <a:ea typeface="Times New Roman"/>
                <a:cs typeface="Traditional Arabic"/>
              </a:rPr>
              <a:t>وقد لجأت مدرسة الحنفية لهذا الأسلوب لتجعل من الأصول معاييراً تشهد بسلامة فروع مذهبهم ولتثبيت أن لمذهبهم أصولاً، يمكن من خلالها الدفاع عنه في مقام الجدل والمناظرة</a:t>
            </a:r>
            <a:r>
              <a:rPr lang="ar-SA" sz="4400" baseline="30000" dirty="0">
                <a:solidFill>
                  <a:srgbClr val="000000"/>
                </a:solidFill>
                <a:latin typeface="Times New Roman"/>
                <a:ea typeface="Times New Roman"/>
                <a:cs typeface="Traditional Arabic"/>
              </a:rPr>
              <a:t>()</a:t>
            </a:r>
            <a:r>
              <a:rPr lang="ar-SA" sz="4400" dirty="0">
                <a:solidFill>
                  <a:srgbClr val="000000"/>
                </a:solidFill>
                <a:latin typeface="Times New Roman"/>
                <a:ea typeface="Times New Roman"/>
                <a:cs typeface="Traditional Arabic"/>
              </a:rPr>
              <a:t>.</a:t>
            </a:r>
            <a:endParaRPr lang="en-US" sz="4400" dirty="0">
              <a:solidFill>
                <a:srgbClr val="000000"/>
              </a:solidFill>
              <a:latin typeface="Times New Roman"/>
              <a:ea typeface="Times New Roman"/>
              <a:cs typeface="Traditional Arabic"/>
            </a:endParaRPr>
          </a:p>
          <a:p>
            <a:pPr marL="288290" indent="-288290" algn="just"/>
            <a:r>
              <a:rPr lang="ar-SA" sz="3600" dirty="0">
                <a:solidFill>
                  <a:srgbClr val="000000"/>
                </a:solidFill>
                <a:latin typeface="Tahoma"/>
                <a:ea typeface="Times New Roman"/>
                <a:cs typeface="Traditional Arabic"/>
              </a:rPr>
              <a:t>()</a:t>
            </a:r>
            <a:r>
              <a:rPr lang="ar-SA" sz="3600" dirty="0">
                <a:solidFill>
                  <a:srgbClr val="000000"/>
                </a:solidFill>
                <a:latin typeface="Times New Roman"/>
                <a:ea typeface="Times New Roman"/>
                <a:cs typeface="Traditional Arabic"/>
              </a:rPr>
              <a:t>أصول الفقه للشيخ محمد الخضري ص ٦ .</a:t>
            </a:r>
            <a:endParaRPr lang="en-US" sz="3600" dirty="0">
              <a:solidFill>
                <a:srgbClr val="000000"/>
              </a:solidFill>
              <a:latin typeface="Times New Roman"/>
              <a:ea typeface="Times New Roman"/>
              <a:cs typeface="Traditional Arabic"/>
            </a:endParaRPr>
          </a:p>
          <a:p>
            <a:pPr marL="288290" indent="-288290" algn="just"/>
            <a:r>
              <a:rPr lang="ar-SA" sz="3600" dirty="0">
                <a:solidFill>
                  <a:srgbClr val="000000"/>
                </a:solidFill>
                <a:latin typeface="Tahoma"/>
                <a:ea typeface="Times New Roman"/>
                <a:cs typeface="Traditional Arabic"/>
              </a:rPr>
              <a:t>()</a:t>
            </a:r>
            <a:r>
              <a:rPr lang="ar-SA" sz="3600" dirty="0">
                <a:solidFill>
                  <a:srgbClr val="000000"/>
                </a:solidFill>
                <a:latin typeface="Times New Roman"/>
                <a:ea typeface="Times New Roman"/>
                <a:cs typeface="Traditional Arabic"/>
              </a:rPr>
              <a:t>أصول الفقه للشيخ محمد الخضري ص ٢٠.</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06310043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lvl="0" algn="just">
              <a:buFont typeface="+mj-lt"/>
              <a:buAutoNum type="arabicPeriod"/>
            </a:pPr>
            <a:r>
              <a:rPr lang="ar-SA" sz="3600" dirty="0">
                <a:solidFill>
                  <a:srgbClr val="000000"/>
                </a:solidFill>
                <a:latin typeface="Times New Roman"/>
                <a:ea typeface="Times New Roman"/>
                <a:cs typeface="Traditional Arabic"/>
              </a:rPr>
              <a:t>أصول السرخسي للإمام أبي بكر بن أحمد السرخسي (ت: 483 ه)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منار الأنوار أبو البركات عبد الله بن أحمد المعروف بحافظ الدين النسفي (ت:710 ه).</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وهو من أبرز من كتب من المتأخرين فيها وله شروح عديدة  وأول من قام بشرحه المؤلف نفسه إذ شرحه بكتاب سماه كشف </a:t>
            </a:r>
            <a:r>
              <a:rPr lang="ar-SA" sz="3600" dirty="0" err="1">
                <a:solidFill>
                  <a:srgbClr val="000000"/>
                </a:solidFill>
                <a:latin typeface="Times New Roman"/>
                <a:ea typeface="Times New Roman"/>
                <a:cs typeface="Traditional Arabic"/>
              </a:rPr>
              <a:t>الأسرارثم</a:t>
            </a:r>
            <a:r>
              <a:rPr lang="ar-SA" sz="3600" dirty="0">
                <a:solidFill>
                  <a:srgbClr val="000000"/>
                </a:solidFill>
                <a:latin typeface="Times New Roman"/>
                <a:ea typeface="Times New Roman"/>
                <a:cs typeface="Traditional Arabic"/>
              </a:rPr>
              <a:t> تتابعت عليه الشروح، و أهم تلك الشروح شرح لعز الدين عبد اللطيف بن عبد العزيز بن الملك ت:885ه.</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هذا وهناك مؤلفات أخرى كثيرة على هذه الطريقة اكتفينا بما مضى.</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راجع أصول الفقه للشيخ محمد الخضري ص ٩، وعلم أصول الفقه للشيخ عبد الوهاب خلاف ص </a:t>
            </a:r>
            <a:r>
              <a:rPr lang="fa-IR" sz="2800" dirty="0">
                <a:solidFill>
                  <a:srgbClr val="000000"/>
                </a:solidFill>
                <a:latin typeface="Times New Roman"/>
                <a:ea typeface="Times New Roman"/>
                <a:cs typeface="Traditional Arabic"/>
              </a:rPr>
              <a:t>۱۸</a:t>
            </a:r>
            <a:r>
              <a:rPr lang="ar-SA" sz="2800" dirty="0">
                <a:solidFill>
                  <a:srgbClr val="000000"/>
                </a:solidFill>
                <a:latin typeface="Times New Roman"/>
                <a:ea typeface="Times New Roman"/>
                <a:cs typeface="Traditional Arabic"/>
              </a:rPr>
              <a:t> وأصول الفقه للشيخ محمد أبو زهرة ص </a:t>
            </a:r>
            <a:r>
              <a:rPr lang="fa-IR" sz="2800" dirty="0">
                <a:solidFill>
                  <a:srgbClr val="000000"/>
                </a:solidFill>
                <a:latin typeface="Times New Roman"/>
                <a:ea typeface="Times New Roman"/>
                <a:cs typeface="Traditional Arabic"/>
              </a:rPr>
              <a:t>۲۳</a:t>
            </a:r>
            <a:r>
              <a:rPr lang="ar-SA" sz="2800" dirty="0">
                <a:solidFill>
                  <a:srgbClr val="000000"/>
                </a:solidFill>
                <a:latin typeface="Times New Roman"/>
                <a:ea typeface="Times New Roman"/>
                <a:cs typeface="Traditional Arabic"/>
              </a:rPr>
              <a:t>، ومصادر التشريع وطرق الاستنباط </a:t>
            </a:r>
            <a:r>
              <a:rPr lang="ar-SA" sz="2800" dirty="0" err="1">
                <a:solidFill>
                  <a:srgbClr val="000000"/>
                </a:solidFill>
                <a:latin typeface="Times New Roman"/>
                <a:ea typeface="Times New Roman"/>
                <a:cs typeface="Traditional Arabic"/>
              </a:rPr>
              <a:t>للاستاذ</a:t>
            </a:r>
            <a:r>
              <a:rPr lang="ar-SA" sz="2800" dirty="0">
                <a:solidFill>
                  <a:srgbClr val="000000"/>
                </a:solidFill>
                <a:latin typeface="Times New Roman"/>
                <a:ea typeface="Times New Roman"/>
                <a:cs typeface="Traditional Arabic"/>
              </a:rPr>
              <a:t> الدكتور حمد الكبيسي ص </a:t>
            </a:r>
            <a:r>
              <a:rPr lang="fa-IR" sz="2800" dirty="0">
                <a:solidFill>
                  <a:srgbClr val="000000"/>
                </a:solidFill>
                <a:latin typeface="Times New Roman"/>
                <a:ea typeface="Times New Roman"/>
                <a:cs typeface="Traditional Arabic"/>
              </a:rPr>
              <a:t>۲۵</a:t>
            </a:r>
            <a:r>
              <a:rPr lang="ar-SA" sz="2800" dirty="0">
                <a:solidFill>
                  <a:srgbClr val="000000"/>
                </a:solidFill>
                <a:latin typeface="Times New Roman"/>
                <a:ea typeface="Times New Roman"/>
                <a:cs typeface="Traditional Arabic"/>
              </a:rPr>
              <a:t>، والوجيز في أصول التشريع الإسلامي الدكتور حسن </a:t>
            </a:r>
            <a:r>
              <a:rPr lang="ar-SA" sz="2800" dirty="0" err="1">
                <a:solidFill>
                  <a:srgbClr val="000000"/>
                </a:solidFill>
                <a:latin typeface="Times New Roman"/>
                <a:ea typeface="Times New Roman"/>
                <a:cs typeface="Traditional Arabic"/>
              </a:rPr>
              <a:t>هيتو</a:t>
            </a:r>
            <a:r>
              <a:rPr lang="ar-SA" sz="2800" dirty="0">
                <a:solidFill>
                  <a:srgbClr val="000000"/>
                </a:solidFill>
                <a:latin typeface="Times New Roman"/>
                <a:ea typeface="Times New Roman"/>
                <a:cs typeface="Traditional Arabic"/>
              </a:rPr>
              <a:t> ص </a:t>
            </a:r>
            <a:r>
              <a:rPr lang="fa-IR" sz="2800" dirty="0">
                <a:solidFill>
                  <a:srgbClr val="000000"/>
                </a:solidFill>
                <a:latin typeface="Times New Roman"/>
                <a:ea typeface="Times New Roman"/>
                <a:cs typeface="Traditional Arabic"/>
              </a:rPr>
              <a:t>۲۳</a:t>
            </a:r>
            <a:r>
              <a:rPr lang="ar-IQ" sz="2800" dirty="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أصول الفقه وابن تيمية ص ٤٦</a:t>
            </a:r>
            <a:r>
              <a:rPr lang="ar-IQ" sz="2800" dirty="0">
                <a:solidFill>
                  <a:srgbClr val="000000"/>
                </a:solidFill>
                <a:latin typeface="Tahoma"/>
                <a:ea typeface="Times New Roman"/>
                <a:cs typeface="Traditional Arabic"/>
              </a:rPr>
              <a:t>،وأبحاث في أصول الفقه الاسلامي تاريخه وتطوره الاستاذ مصطفى سعيد الخن 309-311.</a:t>
            </a:r>
            <a:endParaRPr lang="en-US" sz="2800" dirty="0">
              <a:solidFill>
                <a:srgbClr val="000000"/>
              </a:solidFill>
              <a:latin typeface="Times New Roman"/>
              <a:ea typeface="Times New Roman"/>
              <a:cs typeface="Traditional Arabic"/>
            </a:endParaRPr>
          </a:p>
          <a:p>
            <a:pPr indent="288290" algn="just"/>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7860714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b="1" dirty="0">
                <a:solidFill>
                  <a:srgbClr val="000000"/>
                </a:solidFill>
                <a:latin typeface="Times New Roman"/>
                <a:ea typeface="Times New Roman"/>
                <a:cs typeface="Traditional Arabic"/>
              </a:rPr>
              <a:t>منهج هذه المدرسة في ترتيب مباحث الأصول:</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تتجه مدرسة الحنفية في عموم أمرها إلى تناول مباحث علم الأصول على الكيفية الآتية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1- تعريف علم الأصول.</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 ذكر الأدلة إجمالاً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3- المصدر الأول القرآن.</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4- القواعد اللغوية وطرق الاستنباط وتدرس من خلال القرآن الكريم. ه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5- السنة ومساحتها - وترد فيها بعض طرق الاستنباط كالبيان.</a:t>
            </a:r>
            <a:endParaRPr lang="en-US" sz="3600" dirty="0">
              <a:solidFill>
                <a:srgbClr val="000000"/>
              </a:solidFill>
              <a:latin typeface="Times New Roman"/>
              <a:ea typeface="Times New Roman"/>
              <a:cs typeface="Traditional Arabic"/>
            </a:endParaRPr>
          </a:p>
          <a:p>
            <a:pPr lvl="0" algn="just">
              <a:buFont typeface="+mj-lt"/>
              <a:buAutoNum type="arabicPeriod" startAt="6"/>
            </a:pPr>
            <a:r>
              <a:rPr lang="ar-SA" sz="3600" dirty="0">
                <a:solidFill>
                  <a:srgbClr val="000000"/>
                </a:solidFill>
                <a:latin typeface="Times New Roman"/>
                <a:ea typeface="Times New Roman"/>
                <a:cs typeface="Traditional Arabic"/>
              </a:rPr>
              <a:t>تأتي بعد ذلك بقية الأدلة شرع من قبلنا، مذهب الصحابي، الإجماع، القياس، و الاستصحاب، والاستحسان ثم مباحث أحوال المجتهدين.</a:t>
            </a:r>
            <a:endParaRPr lang="en-US" sz="3600" dirty="0">
              <a:solidFill>
                <a:srgbClr val="000000"/>
              </a:solidFill>
              <a:latin typeface="Times New Roman"/>
              <a:ea typeface="Times New Roman"/>
              <a:cs typeface="Traditional Arabic"/>
            </a:endParaRPr>
          </a:p>
          <a:p>
            <a:pPr lvl="0" algn="just">
              <a:buFont typeface="+mj-lt"/>
              <a:buAutoNum type="arabicPeriod" startAt="6"/>
            </a:pPr>
            <a:r>
              <a:rPr lang="ar-SA" sz="3600" dirty="0">
                <a:solidFill>
                  <a:srgbClr val="000000"/>
                </a:solidFill>
                <a:latin typeface="Times New Roman"/>
                <a:ea typeface="Times New Roman"/>
                <a:cs typeface="Traditional Arabic"/>
              </a:rPr>
              <a:t>ثم التعارض والترجيح.</a:t>
            </a:r>
            <a:endParaRPr lang="en-US" sz="3600" dirty="0">
              <a:solidFill>
                <a:srgbClr val="000000"/>
              </a:solidFill>
              <a:latin typeface="Times New Roman"/>
              <a:ea typeface="Times New Roman"/>
              <a:cs typeface="Traditional Arabic"/>
            </a:endParaRPr>
          </a:p>
          <a:p>
            <a:pPr lvl="0" algn="just">
              <a:buFont typeface="+mj-lt"/>
              <a:buAutoNum type="arabicPeriod" startAt="6"/>
            </a:pPr>
            <a:r>
              <a:rPr lang="ar-SA" sz="3600" dirty="0">
                <a:solidFill>
                  <a:srgbClr val="000000"/>
                </a:solidFill>
                <a:latin typeface="Times New Roman"/>
                <a:ea typeface="Times New Roman"/>
                <a:cs typeface="Traditional Arabic"/>
              </a:rPr>
              <a:t>وأخيراً مباحث الحكم أقسام المحكوم فيه - الحاكم - الأهلية</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راجع أصول فخر الإسلام </a:t>
            </a:r>
            <a:r>
              <a:rPr lang="ar-SA" sz="2800" dirty="0" err="1">
                <a:solidFill>
                  <a:srgbClr val="000000"/>
                </a:solidFill>
                <a:latin typeface="Times New Roman"/>
                <a:ea typeface="Times New Roman"/>
                <a:cs typeface="Traditional Arabic"/>
              </a:rPr>
              <a:t>البزدوي</a:t>
            </a:r>
            <a:r>
              <a:rPr lang="ar-SA" sz="2800" dirty="0">
                <a:solidFill>
                  <a:srgbClr val="000000"/>
                </a:solidFill>
                <a:latin typeface="Times New Roman"/>
                <a:ea typeface="Times New Roman"/>
                <a:cs typeface="Traditional Arabic"/>
              </a:rPr>
              <a:t> مع كشف الأسرار في أربعة أجزائه .</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11491576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fa-IR" sz="3600" b="1" dirty="0">
                <a:solidFill>
                  <a:srgbClr val="000000"/>
                </a:solidFill>
                <a:latin typeface="Times New Roman"/>
                <a:ea typeface="Times New Roman"/>
                <a:cs typeface="Traditional Arabic"/>
              </a:rPr>
              <a:t>أهم المفارقات المنهجية لمدرسة الحنفية مع مدرسة الجمهور</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قبل أن نذكر المفارقات نود أن ننوه إلى ثلاثة أمور مهمة: </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الأول</a:t>
            </a:r>
            <a:r>
              <a:rPr lang="fa-IR" sz="3600" dirty="0">
                <a:solidFill>
                  <a:srgbClr val="000000"/>
                </a:solidFill>
                <a:latin typeface="Times New Roman"/>
                <a:ea typeface="Times New Roman"/>
                <a:cs typeface="Traditional Arabic"/>
              </a:rPr>
              <a:t>: الأئمة الأربعة كما يذكر الإمام الكوثري على اتفاق في نحو ثلثي مسائل ‏العلم، والثلث الباقي هو معترك أرائهم وحججهم ومداركهم.‏</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الثاني</a:t>
            </a:r>
            <a:r>
              <a:rPr lang="fa-IR" sz="3600" dirty="0">
                <a:solidFill>
                  <a:srgbClr val="000000"/>
                </a:solidFill>
                <a:latin typeface="Times New Roman"/>
                <a:ea typeface="Times New Roman"/>
                <a:cs typeface="Traditional Arabic"/>
              </a:rPr>
              <a:t>: هؤلاء الأئمة كانوا كأسرة واحدة في خدمة شرع الله تعالى كما سبق. يأخذ ‏هذا من ذاك، وذاك من هذا- فترى الامام أبو حنيفة على تقدم سنه لايأنف أن يطلع على كتب مالك بن ‏أنس كما ذكره ابن أبي حاتم في مقدمة معرفة الجرح والتعديل.</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وكذلك الامام مالك ‏عالم دار الهجرة الذي ورث فقه الفقهاء السبعة من أهل المدينة بواسطة ‏شيوخه يتحين مجيء أبي حنيفة إلى الحج والزيارة فيتصل به ويدارسه ‏العلم ويطالع كتبه حتى اجتمع عنده نحو ستين ألف مسألة من مسائل أبي ‏حنيفة. لذا ترى بعض أئمة المالكية يوصي بالأخذ بقول أبي حنيفة فيما ‏لارواية فيه عن مالك.‏</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45160057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3600" dirty="0">
                <a:solidFill>
                  <a:srgbClr val="000000"/>
                </a:solidFill>
                <a:latin typeface="Times New Roman"/>
                <a:ea typeface="Times New Roman"/>
                <a:cs typeface="Traditional Arabic"/>
              </a:rPr>
              <a:t>وكذلك الإمام الشافعي يرحل في نشأته إلى المدينة ويسمع من مالك ‏الموطأ، وعند وروده بغداد يتصل بمحمد بن الحسن ويتفقه عليه ويأخذ عن ‏يوسف بن خالد السمتي، وغيره من أصحاب أبي حنيفة.‏</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قال الإمام الشافعي: "أخذت من محمد بن الحسن وِقْرَ بعير من علم، وما رأيت رجلًا سمينًا أفهم منه -أو أخف روحًا منه، وكان يملأ القلب والعين". وقال: "كان إذا تكلم خُيِّل لك أن القرآن نزل بلغته</a:t>
            </a:r>
            <a:r>
              <a:rPr lang="fa-IR" sz="3600" dirty="0" smtClean="0">
                <a:solidFill>
                  <a:srgbClr val="000000"/>
                </a:solidFill>
                <a:latin typeface="Times New Roman"/>
                <a:ea typeface="Times New Roman"/>
                <a:cs typeface="Traditional Arabic"/>
              </a:rPr>
              <a:t>".</a:t>
            </a:r>
            <a:endParaRPr lang="ar-IQ" sz="3600" dirty="0" smtClean="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والإمام أحمد بن حنبل تلقى من الامام الشافعي ومن أبي يوسف واستفاد من كتب محمد ابن ‏الحسن دقائق المسائل وأخذ عن أسد بن عمرو صاحب أبي حنيفة.‏</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IQ" sz="3600" b="1" dirty="0">
                <a:solidFill>
                  <a:srgbClr val="000000"/>
                </a:solidFill>
                <a:latin typeface="Times New Roman"/>
                <a:ea typeface="Times New Roman"/>
                <a:cs typeface="Traditional Arabic"/>
              </a:rPr>
              <a:t>الثالث</a:t>
            </a:r>
            <a:r>
              <a:rPr lang="ar-IQ" sz="3600" dirty="0">
                <a:solidFill>
                  <a:srgbClr val="000000"/>
                </a:solidFill>
                <a:latin typeface="Times New Roman"/>
                <a:ea typeface="Times New Roman"/>
                <a:cs typeface="Traditional Arabic"/>
              </a:rPr>
              <a:t> يقول "الموفق المكي "بعد أن ذكر كبار أصحاب أبي حنيفة: " وضع أبو حنيفة مذهبه شورى بينهم، لم يستبد فيه بنفسه دونهم، اجتهادا منه في الدين، ومبالغة في النصيحة لله ورسوله والمؤمنين، فكان يلقي المسائل مسألة </a:t>
            </a:r>
            <a:r>
              <a:rPr lang="ar-IQ" sz="3600" dirty="0" err="1">
                <a:solidFill>
                  <a:srgbClr val="000000"/>
                </a:solidFill>
                <a:latin typeface="Times New Roman"/>
                <a:ea typeface="Times New Roman"/>
                <a:cs typeface="Traditional Arabic"/>
              </a:rPr>
              <a:t>مسألة</a:t>
            </a:r>
            <a:r>
              <a:rPr lang="ar-IQ" sz="3600" dirty="0">
                <a:solidFill>
                  <a:srgbClr val="000000"/>
                </a:solidFill>
                <a:latin typeface="Times New Roman"/>
                <a:ea typeface="Times New Roman"/>
                <a:cs typeface="Traditional Arabic"/>
              </a:rPr>
              <a:t>، ويسمع ما عندهم، ويقول ما عنده، ويناظرهم شهرا أو أكثر، حتى يستقر أحد الأقوال فيها، ثم يثبتها أبو يوسف في الأصول كلها ،وهذا يكون أولى وأصوب، وإلى الحق أقرب، والقلوب إليها أسكن .. من مذهب من انفرد، فوضع مذهبه بنفسه، ويرجع فيه إلى رأيه"</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فكان يطرح مسألة ثم مسألة لهم ثم يسأل ما عندهم ويقول ما عنده ويناظرهم في كل مسألة شهرا ويأتي بدلائل أنور من السراج الأزهر ثم يثبتها الإمام أبو يوسف في الأصول بعد تلقيه الفحول بالقبول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يقول محمد بن حسن "كان أبو حنيفة يناظر أصحابه في المقاييس فينتصفون منه فيعارضونه حتى اذا استحسن لم يلحقه أحد منهم لكثرة ما يورد في الاستحسان من المسائل فيدعون جميعا ويسلمون له".</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 ينظر: حسن التقاضي في سيرة الإمام أبي يوسف القاضي – لمحمد زاهد الكوثري ص13-15.</a:t>
            </a:r>
            <a:endParaRPr lang="en-US" sz="28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b="1" dirty="0">
                <a:solidFill>
                  <a:srgbClr val="000000"/>
                </a:solidFill>
                <a:latin typeface="Times New Roman"/>
                <a:ea typeface="Times New Roman"/>
                <a:cs typeface="Traditional Arabic"/>
              </a:rPr>
              <a:t>وأهم هذه المفارقات هي:</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دلالة العام أفراده قطعية </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خبر الواحد يقبل بشروط</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الفرض والواجب</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طرق دلالة الالفاظ واضح الدلالة وخفيها</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عموم المقتضى</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مفهوم المخالفة </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مسائل في المطلق والمقيد</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وسندرس بعض هذه المفارقات بشيء من التفصيل في المحاضرات القادمة إن شاء الله</a:t>
            </a:r>
            <a:endParaRPr lang="en-US" sz="360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وأصل نشأة هذه المدرسة يرجع إلى أنّ الإمام أبا حنيفة وصاحبيه أبا يوسف ومحمد وغيرهما من شيوخ المذهب لم تؤثَر عنهم أصول مدونة للاستنباط، وأنهم كانوا يعالجون المسائل التي تعرض عليهم ويجرون النظر فيها كما كان يفعل الفقهاء في زمنهم من غير رجوع إلى ضوابط أصولية مدونة ومحددة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فلما جاء المتأخرون من </a:t>
            </a:r>
            <a:r>
              <a:rPr lang="ar-SA" sz="3600" dirty="0" err="1">
                <a:solidFill>
                  <a:srgbClr val="000000"/>
                </a:solidFill>
                <a:latin typeface="Times New Roman"/>
                <a:ea typeface="Times New Roman"/>
                <a:cs typeface="Traditional Arabic"/>
              </a:rPr>
              <a:t>فقهائهم</a:t>
            </a:r>
            <a:r>
              <a:rPr lang="ar-SA" sz="3600" dirty="0">
                <a:solidFill>
                  <a:srgbClr val="000000"/>
                </a:solidFill>
                <a:latin typeface="Times New Roman"/>
                <a:ea typeface="Times New Roman"/>
                <a:cs typeface="Traditional Arabic"/>
              </a:rPr>
              <a:t> - وبخاصة بعد عصر التدوين الذي ظهرت فيه رسالة الإمام الشافعي - وكثر الجدل بينهم وبين الفقهاء الآخرين - أرادوا أن يدونوا أصول مذهبهم كما فعل الشافعية تماماً - فلم يكن أمامهم سبيل سوى أن يستخرجوا تلك الأصول من فروع أئمتهم فوضعوا أصولهم وفق الكيفية السابقة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وقد سميت طريقتهم هذه باسمهم فقيل عنها طريقة الحنفية كما سميت بطريقة الفقهاء لفرط تعلقها بالفرع الفقهي وإخضاعها الأصل والقاعدة لذلك الفرع، فهي طريقة من جهة نشأتها وتأسيسها أليق بالفروع وأمس بالفقه كما يقول ابن خلدون</a:t>
            </a:r>
            <a:r>
              <a:rPr lang="ar-SA" sz="3600" baseline="30000" dirty="0">
                <a:solidFill>
                  <a:srgbClr val="000000"/>
                </a:solidFill>
                <a:latin typeface="Times New Roman"/>
                <a:ea typeface="Times New Roman"/>
                <a:cs typeface="Traditional Arabic"/>
              </a:rPr>
              <a:t>()</a:t>
            </a:r>
            <a:r>
              <a:rPr lang="fa-IR"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الوجيز في أصول الفقه للأستاذ الدكتور عبد الكريم زيدان ص ١٧ .</a:t>
            </a:r>
            <a:endParaRPr lang="en-US" sz="2800" dirty="0">
              <a:solidFill>
                <a:srgbClr val="000000"/>
              </a:solidFill>
              <a:latin typeface="Times New Roman"/>
              <a:ea typeface="Times New Roman"/>
              <a:cs typeface="Traditional Arabic"/>
            </a:endParaRPr>
          </a:p>
          <a:p>
            <a:pPr indent="288290" algn="just"/>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2800" dirty="0">
                <a:solidFill>
                  <a:srgbClr val="000000"/>
                </a:solidFill>
                <a:latin typeface="Times New Roman"/>
                <a:ea typeface="Times New Roman"/>
                <a:cs typeface="Traditional Arabic"/>
              </a:rPr>
              <a:t>هذا وقد كان لهذه الطريقة الفضلَ الكبير في إبراز أصول المذهب الحنفي، وهو مذهب له وزنه واعتباره بين المذاهب الفقهية، وله بعده العريق أيضاً في الفقه، الذي يمتد عبر فقهاء الرأي في العراق إلى أن يصل إلى عبد الله بن مسعود وغيره من الصحابة الآخرين الذين كانوا بالعراق وتأسس على منهجهم فقه ذلك المذهب</a:t>
            </a:r>
            <a:r>
              <a:rPr lang="ar-SA" sz="2800" dirty="0" smtClean="0">
                <a:solidFill>
                  <a:srgbClr val="000000"/>
                </a:solidFill>
                <a:latin typeface="Times New Roman"/>
                <a:ea typeface="Times New Roman"/>
                <a:cs typeface="Traditional Arabic"/>
              </a:rPr>
              <a:t>.</a:t>
            </a:r>
            <a:endParaRPr lang="ar-IQ" sz="2800" baseline="30000" dirty="0">
              <a:solidFill>
                <a:srgbClr val="000000"/>
              </a:solidFill>
              <a:latin typeface="Times New Roman"/>
              <a:ea typeface="Times New Roman"/>
              <a:cs typeface="Traditional Arabic"/>
            </a:endParaRPr>
          </a:p>
          <a:p>
            <a:pPr indent="0" algn="just">
              <a:buNone/>
            </a:pP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فإن الامام أبو حنيفة أخذ عن حماد بن سليمان (ت: 120هـ) الذي هو تلميذ إبراهيم النخعي التابعي (ت: 95) الذي هو تلميذ خاله علقمة بن قيس </a:t>
            </a:r>
            <a:r>
              <a:rPr lang="ar-IQ" sz="2800" dirty="0">
                <a:solidFill>
                  <a:srgbClr val="000000"/>
                </a:solidFill>
                <a:latin typeface="Times New Roman"/>
                <a:ea typeface="Times New Roman"/>
                <a:cs typeface="Traditional Arabic"/>
              </a:rPr>
              <a:t>(ت: 62ه) </a:t>
            </a:r>
            <a:r>
              <a:rPr lang="ar-SA" sz="2800" dirty="0">
                <a:solidFill>
                  <a:srgbClr val="000000"/>
                </a:solidFill>
                <a:latin typeface="Times New Roman"/>
                <a:ea typeface="Times New Roman"/>
                <a:cs typeface="Traditional Arabic"/>
              </a:rPr>
              <a:t>الذي هو </a:t>
            </a:r>
            <a:r>
              <a:rPr lang="ar-IQ" sz="2800" dirty="0">
                <a:solidFill>
                  <a:srgbClr val="000000"/>
                </a:solidFill>
                <a:latin typeface="Times New Roman"/>
                <a:ea typeface="Times New Roman"/>
                <a:cs typeface="Traditional Arabic"/>
              </a:rPr>
              <a:t>أعلم طلاب </a:t>
            </a:r>
            <a:r>
              <a:rPr lang="ar-SA" sz="2800" dirty="0">
                <a:solidFill>
                  <a:srgbClr val="000000"/>
                </a:solidFill>
                <a:latin typeface="Times New Roman"/>
                <a:ea typeface="Times New Roman"/>
                <a:cs typeface="Traditional Arabic"/>
              </a:rPr>
              <a:t>ابن مسعود وعلي بن أبي طالب </a:t>
            </a:r>
            <a:r>
              <a:rPr lang="ar-IQ" sz="2800" dirty="0">
                <a:solidFill>
                  <a:srgbClr val="000000"/>
                </a:solidFill>
                <a:latin typeface="Times New Roman"/>
                <a:ea typeface="Times New Roman"/>
                <a:cs typeface="Traditional Arabic"/>
              </a:rPr>
              <a:t>-رضي الله عنهما-  وعنه يقول ابن مسعود "لا أعلم شيئا إلا وعلقمة يعلمه" أدرك زمن النبي </a:t>
            </a:r>
            <a:r>
              <a:rPr lang="en-US" sz="2800" dirty="0">
                <a:solidFill>
                  <a:srgbClr val="000000"/>
                </a:solidFill>
                <a:latin typeface="Times New Roman"/>
                <a:ea typeface="Times New Roman"/>
                <a:cs typeface="Traditional Arabic"/>
                <a:sym typeface="AGA Arabesque"/>
              </a:rPr>
              <a:t></a:t>
            </a:r>
            <a:r>
              <a:rPr lang="en-US" sz="2800" dirty="0">
                <a:solidFill>
                  <a:srgbClr val="000000"/>
                </a:solidFill>
                <a:latin typeface="Traditional Arabic"/>
                <a:ea typeface="Times New Roman"/>
                <a:cs typeface="Traditional Arabic"/>
              </a:rPr>
              <a:t> </a:t>
            </a:r>
            <a:r>
              <a:rPr lang="ar-IQ" sz="2800" dirty="0">
                <a:solidFill>
                  <a:srgbClr val="000000"/>
                </a:solidFill>
                <a:latin typeface="Traditional Arabic"/>
                <a:ea typeface="Times New Roman"/>
                <a:cs typeface="Traditional Arabic"/>
              </a:rPr>
              <a:t>ولم يره. </a:t>
            </a:r>
          </a:p>
          <a:p>
            <a:pPr indent="0" algn="just">
              <a:buNone/>
            </a:pPr>
            <a:endParaRPr lang="en-US" sz="2800" dirty="0">
              <a:solidFill>
                <a:srgbClr val="000000"/>
              </a:solidFill>
              <a:latin typeface="Times New Roman"/>
              <a:ea typeface="Times New Roman"/>
              <a:cs typeface="Traditional Arabic"/>
            </a:endParaRPr>
          </a:p>
          <a:p>
            <a:pPr indent="288290" algn="just"/>
            <a:r>
              <a:rPr lang="ar-IQ" sz="2800" dirty="0">
                <a:solidFill>
                  <a:srgbClr val="000000"/>
                </a:solidFill>
                <a:latin typeface="Times New Roman"/>
                <a:ea typeface="Times New Roman"/>
                <a:cs typeface="Traditional Arabic"/>
              </a:rPr>
              <a:t>وعن قابوس قال قلت لأبي: كيف تأتي علقمة و تدع أصحاب النبي (صلى الله عليه وسلم)؟! فقال: يا بني: لأن أصحاب النبي يستفتونه وله رحلة إلى أبي الدرداء بالشام وإلى عمر وزيد وعائشة بالمدينة ، وهو ممن جمع علوم الأمصار</a:t>
            </a:r>
            <a:r>
              <a:rPr lang="ar-IQ" sz="2800" dirty="0" smtClean="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b="1" dirty="0">
                <a:solidFill>
                  <a:srgbClr val="000000"/>
                </a:solidFill>
                <a:latin typeface="Times New Roman"/>
                <a:ea typeface="Times New Roman"/>
                <a:cs typeface="Traditional Arabic"/>
              </a:rPr>
              <a:t>الخصائص المنهجية لهذه المدرسة:</a:t>
            </a:r>
            <a:endParaRPr lang="en-US" dirty="0">
              <a:solidFill>
                <a:srgbClr val="000000"/>
              </a:solidFill>
              <a:latin typeface="Times New Roman"/>
              <a:ea typeface="Times New Roman"/>
              <a:cs typeface="Traditional Arabic"/>
            </a:endParaRPr>
          </a:p>
          <a:p>
            <a:pPr lvl="0" algn="just">
              <a:buFont typeface="+mj-lt"/>
              <a:buAutoNum type="arabicPeriod"/>
            </a:pPr>
            <a:r>
              <a:rPr lang="ar-IQ" b="1" dirty="0">
                <a:solidFill>
                  <a:srgbClr val="000000"/>
                </a:solidFill>
                <a:latin typeface="Times New Roman"/>
                <a:ea typeface="Times New Roman"/>
                <a:cs typeface="Traditional Arabic"/>
              </a:rPr>
              <a:t>بناء القواعد على الفروع .</a:t>
            </a:r>
            <a:endParaRPr lang="en-US" dirty="0">
              <a:solidFill>
                <a:srgbClr val="000000"/>
              </a:solidFill>
              <a:latin typeface="Times New Roman"/>
              <a:ea typeface="Times New Roman"/>
              <a:cs typeface="Traditional Arabic"/>
            </a:endParaRPr>
          </a:p>
          <a:p>
            <a:pPr indent="288290" algn="just"/>
            <a:r>
              <a:rPr lang="ar-IQ" dirty="0">
                <a:solidFill>
                  <a:srgbClr val="000000"/>
                </a:solidFill>
                <a:latin typeface="Times New Roman"/>
                <a:ea typeface="Times New Roman"/>
                <a:cs typeface="Traditional Arabic"/>
              </a:rPr>
              <a:t>إذا كان المتكلمون قد اعتنوا بتحقيق القواعد بناء على النظر والاستدلال، </a:t>
            </a:r>
            <a:r>
              <a:rPr lang="ar-IQ" b="1" dirty="0">
                <a:solidFill>
                  <a:srgbClr val="000000"/>
                </a:solidFill>
                <a:latin typeface="Times New Roman"/>
                <a:ea typeface="Times New Roman"/>
                <a:cs typeface="Traditional Arabic"/>
              </a:rPr>
              <a:t>فإن الحنفية </a:t>
            </a:r>
            <a:r>
              <a:rPr lang="ar-IQ" dirty="0">
                <a:solidFill>
                  <a:srgbClr val="000000"/>
                </a:solidFill>
                <a:latin typeface="Times New Roman"/>
                <a:ea typeface="Times New Roman"/>
                <a:cs typeface="Traditional Arabic"/>
              </a:rPr>
              <a:t>جعلوا الفروع أساساً لضبط تلك القواعد .</a:t>
            </a:r>
            <a:r>
              <a:rPr lang="ar-SA" baseline="30000" dirty="0">
                <a:solidFill>
                  <a:srgbClr val="000000"/>
                </a:solidFill>
                <a:latin typeface="Times New Roman"/>
                <a:ea typeface="Times New Roman"/>
                <a:cs typeface="Traditional Arabic"/>
              </a:rPr>
              <a:t>()</a:t>
            </a:r>
            <a:r>
              <a:rPr lang="ar-SA" dirty="0">
                <a:solidFill>
                  <a:srgbClr val="000000"/>
                </a:solidFill>
                <a:latin typeface="Times New Roman"/>
                <a:ea typeface="Times New Roman"/>
                <a:cs typeface="Traditional Arabic"/>
              </a:rPr>
              <a:t> </a:t>
            </a:r>
            <a:r>
              <a:rPr lang="ar-IQ" dirty="0">
                <a:solidFill>
                  <a:srgbClr val="000000"/>
                </a:solidFill>
                <a:latin typeface="Times New Roman"/>
                <a:ea typeface="Times New Roman"/>
                <a:cs typeface="Traditional Arabic"/>
              </a:rPr>
              <a:t> وهم يقررونها ليقيسوا بها فروع مذهبهم، ويثبتوا سلامتها بهذه المقاييس، ويتزودون بها في مقام الجدل والمناظرة .</a:t>
            </a:r>
            <a:r>
              <a:rPr lang="ar-SA" baseline="30000" dirty="0">
                <a:solidFill>
                  <a:srgbClr val="000000"/>
                </a:solidFill>
                <a:latin typeface="Times New Roman"/>
                <a:ea typeface="Times New Roman"/>
                <a:cs typeface="Traditional Arabic"/>
              </a:rPr>
              <a:t>()</a:t>
            </a:r>
            <a:r>
              <a:rPr lang="ar-SA" dirty="0">
                <a:solidFill>
                  <a:srgbClr val="000000"/>
                </a:solidFill>
                <a:latin typeface="Times New Roman"/>
                <a:ea typeface="Times New Roman"/>
                <a:cs typeface="Traditional Arabic"/>
              </a:rPr>
              <a:t> </a:t>
            </a:r>
            <a:endParaRPr lang="en-US" dirty="0">
              <a:solidFill>
                <a:srgbClr val="000000"/>
              </a:solidFill>
              <a:latin typeface="Times New Roman"/>
              <a:ea typeface="Times New Roman"/>
              <a:cs typeface="Traditional Arabic"/>
            </a:endParaRPr>
          </a:p>
          <a:p>
            <a:pPr indent="288290" algn="just"/>
            <a:r>
              <a:rPr lang="ar-IQ" dirty="0">
                <a:solidFill>
                  <a:srgbClr val="000000"/>
                </a:solidFill>
                <a:latin typeface="Times New Roman"/>
                <a:ea typeface="Times New Roman"/>
                <a:cs typeface="Traditional Arabic"/>
              </a:rPr>
              <a:t>هذا الهدف هو الذي سعى إليه أكثر علمائهم في مؤلفاتهم الأصولية، فالجصاص صنف كتابه الفصول كمقدمة لكتابه أحكام القرآن، الذي يمثل فقه </a:t>
            </a:r>
            <a:r>
              <a:rPr lang="ar-IQ" dirty="0" err="1">
                <a:solidFill>
                  <a:srgbClr val="000000"/>
                </a:solidFill>
                <a:latin typeface="Times New Roman"/>
                <a:ea typeface="Times New Roman"/>
                <a:cs typeface="Traditional Arabic"/>
              </a:rPr>
              <a:t>الأحناف</a:t>
            </a:r>
            <a:r>
              <a:rPr lang="ar-IQ" dirty="0">
                <a:solidFill>
                  <a:srgbClr val="000000"/>
                </a:solidFill>
                <a:latin typeface="Times New Roman"/>
                <a:ea typeface="Times New Roman"/>
                <a:cs typeface="Traditional Arabic"/>
              </a:rPr>
              <a:t> في آيات الأحكام، وقد نص على ذلك بقوله</a:t>
            </a:r>
            <a:r>
              <a:rPr lang="ar-IQ" dirty="0" smtClean="0">
                <a:solidFill>
                  <a:srgbClr val="000000"/>
                </a:solidFill>
                <a:latin typeface="Times New Roman"/>
                <a:ea typeface="Times New Roman"/>
                <a:cs typeface="Traditional Arabic"/>
              </a:rPr>
              <a:t>: "و قد </a:t>
            </a:r>
            <a:r>
              <a:rPr lang="ar-IQ" dirty="0">
                <a:solidFill>
                  <a:srgbClr val="000000"/>
                </a:solidFill>
                <a:latin typeface="Times New Roman"/>
                <a:ea typeface="Times New Roman"/>
                <a:cs typeface="Traditional Arabic"/>
              </a:rPr>
              <a:t>قدمنا في صدر هذا الكتاب مقدمة تشتمل على ذكر جمل مما لا يسع جهله من أصول التوحيد، وتوطئة لما يحتاج إليه من معرفة طرق استنباط معاني القرآن، واستخراج دلائله وأحكام ألفاظه وما تتصرف عليه أنحاء كلام العرب، والأسماء اللغوية، </a:t>
            </a:r>
            <a:r>
              <a:rPr lang="ar-IQ" dirty="0" smtClean="0">
                <a:solidFill>
                  <a:srgbClr val="000000"/>
                </a:solidFill>
                <a:latin typeface="Times New Roman"/>
                <a:ea typeface="Times New Roman"/>
                <a:cs typeface="Traditional Arabic"/>
              </a:rPr>
              <a:t>والعبارات الشرعية اهـ»</a:t>
            </a:r>
            <a:endParaRPr lang="en-US" dirty="0">
              <a:solidFill>
                <a:srgbClr val="000000"/>
              </a:solidFill>
              <a:latin typeface="Times New Roman"/>
              <a:ea typeface="Times New Roman"/>
              <a:cs typeface="Traditional Arabic"/>
            </a:endParaRP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ويعبر السرخسي عن هذا الهدف بقوله: "ورأيت من الصواب أن أبين للمقتبسين أصول ما ينبت عليها شرح الكتب التي صنفها محمد بن الحسن، ليكون الوقوف على الأصول معيناً لهم على فهم ما هو الحقيقة في الفروع ..... أ - هـ </a:t>
            </a:r>
            <a:r>
              <a:rPr lang="ar-IQ" sz="3600" dirty="0" smtClean="0">
                <a:solidFill>
                  <a:srgbClr val="000000"/>
                </a:solidFill>
                <a:latin typeface="Times New Roman"/>
                <a:ea typeface="Times New Roman"/>
                <a:cs typeface="Traditional Arabic"/>
              </a:rPr>
              <a:t>"</a:t>
            </a:r>
            <a:endParaRPr lang="ar-IQ"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ويبين فخر الإسلام </a:t>
            </a:r>
            <a:r>
              <a:rPr lang="ar-IQ" sz="3600" dirty="0" err="1">
                <a:solidFill>
                  <a:srgbClr val="000000"/>
                </a:solidFill>
                <a:latin typeface="Times New Roman"/>
                <a:ea typeface="Times New Roman"/>
                <a:cs typeface="Traditional Arabic"/>
              </a:rPr>
              <a:t>البزدوي</a:t>
            </a:r>
            <a:r>
              <a:rPr lang="ar-IQ" sz="3600" dirty="0">
                <a:solidFill>
                  <a:srgbClr val="000000"/>
                </a:solidFill>
                <a:latin typeface="Times New Roman"/>
                <a:ea typeface="Times New Roman"/>
                <a:cs typeface="Traditional Arabic"/>
              </a:rPr>
              <a:t> غايته من وضع كتابه بقوله: "وهذا الكتاب لبيان النصوص بمعانيها، وتعريف الأصول بفروعها "أ - هـ </a:t>
            </a:r>
          </a:p>
          <a:p>
            <a:pPr indent="288290" algn="just"/>
            <a:r>
              <a:rPr lang="ar-IQ" sz="3600" dirty="0">
                <a:solidFill>
                  <a:srgbClr val="000000"/>
                </a:solidFill>
                <a:latin typeface="Times New Roman"/>
                <a:ea typeface="Times New Roman"/>
                <a:cs typeface="Traditional Arabic"/>
              </a:rPr>
              <a:t>وقد اعتاد المصنفون على هذه الطريقة أن يفتتحوا المسائل الأصولية بأقوال أئمتهم فيها ، ثم الاستدلال لتلك الأقوال، مع بيان القول المخالف أحياناً، ومناقشة أدلته، والترجيح.</a:t>
            </a:r>
          </a:p>
          <a:p>
            <a:pPr indent="288290" algn="just"/>
            <a:r>
              <a:rPr lang="ar-IQ" sz="3600" dirty="0">
                <a:solidFill>
                  <a:srgbClr val="000000"/>
                </a:solidFill>
                <a:latin typeface="Times New Roman"/>
                <a:ea typeface="Times New Roman"/>
                <a:cs typeface="Traditional Arabic"/>
              </a:rPr>
              <a:t>وكان بعضهم في سبيل التأييد لقاعدة أو مسألة يحتج بما ينقل عن واحد من الأئمة، ومن هؤلاء الشاشي في أصوله</a:t>
            </a:r>
            <a:r>
              <a:rPr lang="ar-IQ" sz="3600" dirty="0" smtClean="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والجصاص في كتابه الفصول .</a:t>
            </a: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marL="516890" indent="288290" algn="just"/>
            <a:r>
              <a:rPr lang="ar-SA" dirty="0">
                <a:solidFill>
                  <a:srgbClr val="000000"/>
                </a:solidFill>
                <a:latin typeface="Times New Roman"/>
                <a:ea typeface="Times New Roman"/>
                <a:cs typeface="Traditional Arabic"/>
              </a:rPr>
              <a:t>٢ - </a:t>
            </a:r>
            <a:r>
              <a:rPr lang="ar-SA" b="1" dirty="0">
                <a:solidFill>
                  <a:srgbClr val="000000"/>
                </a:solidFill>
                <a:latin typeface="Times New Roman"/>
                <a:ea typeface="Times New Roman"/>
                <a:cs typeface="Traditional Arabic"/>
              </a:rPr>
              <a:t>كثرة الفروع والمسائل الفقهية .</a:t>
            </a:r>
          </a:p>
          <a:p>
            <a:pPr marL="516890" indent="288290" algn="just"/>
            <a:r>
              <a:rPr lang="ar-SA" dirty="0">
                <a:solidFill>
                  <a:srgbClr val="000000"/>
                </a:solidFill>
                <a:latin typeface="Times New Roman"/>
                <a:ea typeface="Times New Roman"/>
                <a:cs typeface="Traditional Arabic"/>
              </a:rPr>
              <a:t>كان من الطبيعي مع اعتماد الحنفية هذا المنهج أن تتسم كتبهم بكثرة الفروع والشواهد والتطبيقات.( ) </a:t>
            </a:r>
          </a:p>
          <a:p>
            <a:pPr marL="516890" indent="288290" algn="just"/>
            <a:r>
              <a:rPr lang="ar-SA" dirty="0">
                <a:solidFill>
                  <a:srgbClr val="000000"/>
                </a:solidFill>
                <a:latin typeface="Times New Roman"/>
                <a:ea typeface="Times New Roman"/>
                <a:cs typeface="Traditional Arabic"/>
              </a:rPr>
              <a:t>يقول ابن خلدون: « إلا أن كتابة الفقهاء فيها أمس بالفقه وأليق بالفروع لكثرة الأمثلة فيها والشواهد أه ( ).</a:t>
            </a:r>
          </a:p>
          <a:p>
            <a:pPr marL="516890" indent="288290" algn="just"/>
            <a:r>
              <a:rPr lang="ar-SA" dirty="0">
                <a:solidFill>
                  <a:srgbClr val="000000"/>
                </a:solidFill>
                <a:latin typeface="Times New Roman"/>
                <a:ea typeface="Times New Roman"/>
                <a:cs typeface="Traditional Arabic"/>
              </a:rPr>
              <a:t> وكان أكثرهم يذكر القاعدة الأصولية، ثم يعقبها بالفروع المتشابهة، ليس هذا فحسب، بل إن كتبهم الأصولية زخرت بالمباحث والموضوعات الفقهية التي مجالها علم الفقه، فصار بعضها مرجعاً في الفقه كما هو مرجع في الأصول، ومن أبرز مؤلفات القرن الرابع التي ظهرت فيها هذه الخاصية كتابا الشاشي والجصاص( ).</a:t>
            </a: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indent="288290" algn="just"/>
            <a:r>
              <a:rPr lang="ar-IQ" sz="3600" b="1" dirty="0" smtClean="0">
                <a:solidFill>
                  <a:srgbClr val="000000"/>
                </a:solidFill>
                <a:latin typeface="Times New Roman"/>
                <a:ea typeface="Times New Roman"/>
                <a:cs typeface="Traditional Arabic"/>
              </a:rPr>
              <a:t>3- </a:t>
            </a:r>
            <a:r>
              <a:rPr lang="ar-IQ" sz="3600" b="1" dirty="0">
                <a:solidFill>
                  <a:srgbClr val="000000"/>
                </a:solidFill>
                <a:latin typeface="Times New Roman"/>
                <a:ea typeface="Times New Roman"/>
                <a:cs typeface="Traditional Arabic"/>
              </a:rPr>
              <a:t>الدراسة الأصولية المقارنة .</a:t>
            </a:r>
            <a:endParaRPr lang="en-US" sz="3600" dirty="0">
              <a:solidFill>
                <a:srgbClr val="000000"/>
              </a:solidFill>
              <a:latin typeface="Times New Roman"/>
              <a:ea typeface="Times New Roman"/>
              <a:cs typeface="Traditional Arabic"/>
            </a:endParaRPr>
          </a:p>
          <a:p>
            <a:pPr indent="288290" algn="just"/>
            <a:r>
              <a:rPr lang="ar-IQ" sz="3600" b="1"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لعل من أبرز ما تميز به هذا المنهج هو دراسة القضايا الأصولية دراسة مقارنة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ويتضح هذا جلياً في كتاب الفصول للجصاص، فقد كان يذكر آراء أئمته ويستدل لها ، ويعتني بمقارنتها بآراء الإمام الشافعي، ولعل هدفه وغيره من هذا الصنيع تكوين مذهب أصولي لأئمتهم، في مقابل مذهب الإمام الشافعي الذي دون آراءه في كتاب الرسالة.</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والجصاص قد لا يكتفي بمجرد المقارنة بل ينتقل إلى النقد أحياناً، ومن ذلك نقده لآراء الشافعي في دليل الخطاب، والبيان، والنسخ.</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4- </a:t>
            </a:r>
            <a:r>
              <a:rPr lang="ar-IQ" sz="3600" b="1" dirty="0">
                <a:solidFill>
                  <a:srgbClr val="000000"/>
                </a:solidFill>
                <a:latin typeface="Times New Roman"/>
                <a:ea typeface="Times New Roman"/>
                <a:cs typeface="Traditional Arabic"/>
              </a:rPr>
              <a:t>قلة المصطلحات المنطقية، والمباحث الكلامية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 كان من نتائج التركيز على الجانب الفقهي في كتب الحنفية التقليل من تناول المصطلحات المنطقية والفلسفية، والمباحث الكلامية، التي زخرت بها كتب المتكلمين، وإن لم تخل من قضايا المناظرة والجدل مما له علاقة بأصول الفقه، وبخاصة في مباحث القياس، والعلل، والأسئلة الواردة عليها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انظر أصول الفقه لمحمد أبي زهرة ٢٢، والفكر الأصولي ٤٥٥.</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انظر الفصول ٣٢٨/٢٠٦/٢٠٣٠٥/١</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dirty="0" smtClean="0">
                <a:solidFill>
                  <a:srgbClr val="000000"/>
                </a:solidFill>
                <a:latin typeface="Times New Roman"/>
                <a:ea typeface="Times New Roman"/>
                <a:cs typeface="Traditional Arabic"/>
              </a:rPr>
              <a:t>5-  </a:t>
            </a:r>
            <a:r>
              <a:rPr lang="ar-SA" sz="3600" b="1" dirty="0">
                <a:solidFill>
                  <a:srgbClr val="000000"/>
                </a:solidFill>
                <a:latin typeface="Times New Roman"/>
                <a:ea typeface="Times New Roman"/>
                <a:cs typeface="Traditional Arabic"/>
              </a:rPr>
              <a:t>ربط الأصول بالفروع توطئة لاستخلاص الأصول من تلك الفروع.</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وبذلك أمدت أصول الفقه بالدراسة القائمة على التطبيق العملي، وأفادته من جهة أن هناك مفارقات كثيرة قد يغفل عنها الأصل، ولكن ملائمته الواقع تكشف عن تلك المفارقات بطريقة تتيح للأصولي أن يستوعبها ويستفيد منها في تركيب الأصل، ولعل هذه الميزة في هذه الطريقة تظهر بشكل واضح في الاستحسان الذي يُعد أصلاً كبيراً من الأصول الاجتهادية عند الحنفية وهو أصل يستمد وجوده من الواقع الذي أبرز ضرورة بعض الاستثناءات لاعتبارات تحمل عليها .</a:t>
            </a:r>
            <a:endParaRPr lang="en-US" sz="3600" dirty="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6- </a:t>
            </a:r>
            <a:r>
              <a:rPr lang="ar-SA" sz="3600" b="1" dirty="0">
                <a:solidFill>
                  <a:srgbClr val="000000"/>
                </a:solidFill>
                <a:latin typeface="Times New Roman"/>
                <a:ea typeface="Times New Roman"/>
                <a:cs typeface="Traditional Arabic"/>
              </a:rPr>
              <a:t>أنها مهدت الطريق لنوع آخر من التأليف </a:t>
            </a:r>
            <a:r>
              <a:rPr lang="ar-SA" sz="3600" dirty="0">
                <a:solidFill>
                  <a:srgbClr val="000000"/>
                </a:solidFill>
                <a:latin typeface="Times New Roman"/>
                <a:ea typeface="Times New Roman"/>
                <a:cs typeface="Traditional Arabic"/>
              </a:rPr>
              <a:t>يخدم الفقه وهو التأليف في الخلاف، وتخريج الفروع على الأصول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ويمكن أن يقال إنها خدمت على نحو من الأنحاء الكتابة في قواعد الفقه.</a:t>
            </a:r>
            <a:endParaRPr lang="en-US" sz="3600" dirty="0">
              <a:solidFill>
                <a:srgbClr val="000000"/>
              </a:solidFill>
              <a:latin typeface="Times New Roman"/>
              <a:ea typeface="Times New Roman"/>
              <a:cs typeface="Traditional Arabic"/>
            </a:endParaRPr>
          </a:p>
          <a:p>
            <a:pPr indent="288290" algn="just"/>
            <a:r>
              <a:rPr lang="ar-IQ" sz="3600" dirty="0" smtClean="0">
                <a:solidFill>
                  <a:srgbClr val="000000"/>
                </a:solidFill>
                <a:latin typeface="Times New Roman"/>
                <a:ea typeface="Times New Roman"/>
                <a:cs typeface="Traditional Arabic"/>
              </a:rPr>
              <a:t>7- </a:t>
            </a:r>
            <a:r>
              <a:rPr lang="ar-IQ" sz="3600" b="1" dirty="0">
                <a:solidFill>
                  <a:srgbClr val="000000"/>
                </a:solidFill>
                <a:latin typeface="Times New Roman"/>
                <a:ea typeface="Times New Roman"/>
                <a:cs typeface="Traditional Arabic"/>
              </a:rPr>
              <a:t>التوسع في القياس والاستحسان وتقديم القياس على خبر الواحد إذا عارضه  وكان غير مستوف لما شرطوه لقبوله</a:t>
            </a:r>
            <a:r>
              <a:rPr lang="ar-IQ" sz="3600" dirty="0">
                <a:solidFill>
                  <a:srgbClr val="000000"/>
                </a:solidFill>
                <a:latin typeface="Times New Roman"/>
                <a:ea typeface="Times New Roman"/>
                <a:cs typeface="Traditional Arabic"/>
              </a:rPr>
              <a:t>، وهذا أدى إلى الطعن عليهم من بعض الفقهاء المخالفين لهم في هذا المنهج. روي عن إبراهيم </a:t>
            </a:r>
            <a:r>
              <a:rPr lang="ar-IQ" sz="3600" b="1" dirty="0">
                <a:solidFill>
                  <a:srgbClr val="000000"/>
                </a:solidFill>
                <a:latin typeface="Times New Roman"/>
                <a:ea typeface="Times New Roman"/>
                <a:cs typeface="Traditional Arabic"/>
              </a:rPr>
              <a:t>النخعي</a:t>
            </a:r>
            <a:r>
              <a:rPr lang="ar-IQ" sz="3600" dirty="0">
                <a:solidFill>
                  <a:srgbClr val="000000"/>
                </a:solidFill>
                <a:latin typeface="Times New Roman"/>
                <a:ea typeface="Times New Roman"/>
                <a:cs typeface="Traditional Arabic"/>
              </a:rPr>
              <a:t> أنه قال: إني لأسمع الحديث فأقيس عليه مائة شيء</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sz="3600" b="1" dirty="0">
                <a:solidFill>
                  <a:srgbClr val="000000"/>
                </a:solidFill>
                <a:latin typeface="Times New Roman"/>
                <a:ea typeface="Times New Roman"/>
                <a:cs typeface="Traditional Arabic"/>
              </a:rPr>
              <a:t>كتب هذه المدرسة:</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هذا ويمكن رد التأليف في هذه المدرسة إلى الكتابات الأولى التي ظهرت من الحنفية في أصول الفقه ككتاب:</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 مآخذ الشرائع للإمام أبي منصور </a:t>
            </a:r>
            <a:r>
              <a:rPr lang="ar-SA" sz="3600" dirty="0" err="1">
                <a:solidFill>
                  <a:srgbClr val="000000"/>
                </a:solidFill>
                <a:latin typeface="Times New Roman"/>
                <a:ea typeface="Times New Roman"/>
                <a:cs typeface="Traditional Arabic"/>
              </a:rPr>
              <a:t>الماتريدي</a:t>
            </a:r>
            <a:r>
              <a:rPr lang="ar-SA" sz="3600" dirty="0">
                <a:solidFill>
                  <a:srgbClr val="000000"/>
                </a:solidFill>
                <a:latin typeface="Times New Roman"/>
                <a:ea typeface="Times New Roman"/>
                <a:cs typeface="Traditional Arabic"/>
              </a:rPr>
              <a:t> (ت: 330ه).</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رسالة </a:t>
            </a:r>
            <a:r>
              <a:rPr lang="ar-SA" sz="3600" dirty="0" err="1">
                <a:solidFill>
                  <a:srgbClr val="000000"/>
                </a:solidFill>
                <a:latin typeface="Times New Roman"/>
                <a:ea typeface="Times New Roman"/>
                <a:cs typeface="Traditional Arabic"/>
              </a:rPr>
              <a:t>الكرخي</a:t>
            </a:r>
            <a:r>
              <a:rPr lang="ar-SA" sz="3600" dirty="0">
                <a:solidFill>
                  <a:srgbClr val="000000"/>
                </a:solidFill>
                <a:latin typeface="Times New Roman"/>
                <a:ea typeface="Times New Roman"/>
                <a:cs typeface="Traditional Arabic"/>
              </a:rPr>
              <a:t> في الأصول (ت:340هـ).</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أصول الجصاص للإمام أبي بكر أحمد بن علي الجصاص (ت </a:t>
            </a:r>
            <a:r>
              <a:rPr lang="fa-IR" sz="3600" dirty="0">
                <a:solidFill>
                  <a:srgbClr val="000000"/>
                </a:solidFill>
                <a:latin typeface="Times New Roman"/>
                <a:ea typeface="Times New Roman"/>
                <a:cs typeface="Traditional Arabic"/>
              </a:rPr>
              <a:t>۳۷۰</a:t>
            </a:r>
            <a:r>
              <a:rPr lang="ar-SA" sz="3600" dirty="0">
                <a:solidFill>
                  <a:srgbClr val="000000"/>
                </a:solidFill>
                <a:latin typeface="Times New Roman"/>
                <a:ea typeface="Times New Roman"/>
                <a:cs typeface="Traditional Arabic"/>
              </a:rPr>
              <a:t> هـ).</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 تقويم الأدلة لأبي زيد </a:t>
            </a:r>
            <a:r>
              <a:rPr lang="ar-SA" sz="3600" dirty="0" err="1">
                <a:solidFill>
                  <a:srgbClr val="000000"/>
                </a:solidFill>
                <a:latin typeface="Times New Roman"/>
                <a:ea typeface="Times New Roman"/>
                <a:cs typeface="Traditional Arabic"/>
              </a:rPr>
              <a:t>الديوسي</a:t>
            </a:r>
            <a:r>
              <a:rPr lang="ar-SA" sz="3600" dirty="0">
                <a:solidFill>
                  <a:srgbClr val="000000"/>
                </a:solidFill>
                <a:latin typeface="Times New Roman"/>
                <a:ea typeface="Times New Roman"/>
                <a:cs typeface="Traditional Arabic"/>
              </a:rPr>
              <a:t> (ت ٤٣٠ هـ).</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 تأسيس النظر لأبي زيد </a:t>
            </a:r>
            <a:r>
              <a:rPr lang="ar-SA" sz="3600" dirty="0" err="1">
                <a:solidFill>
                  <a:srgbClr val="000000"/>
                </a:solidFill>
                <a:latin typeface="Times New Roman"/>
                <a:ea typeface="Times New Roman"/>
                <a:cs typeface="Traditional Arabic"/>
              </a:rPr>
              <a:t>الديوسي</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lt"/>
              <a:buAutoNum type="arabicPeriod"/>
            </a:pPr>
            <a:r>
              <a:rPr lang="en-US" sz="3600" dirty="0">
                <a:solidFill>
                  <a:srgbClr val="000000"/>
                </a:solidFill>
                <a:latin typeface="Traditional Arabic"/>
                <a:ea typeface="Times New Roman"/>
                <a:cs typeface="Traditional Arabic"/>
              </a:rPr>
              <a:t> </a:t>
            </a:r>
            <a:r>
              <a:rPr lang="ar-SA" sz="3600" dirty="0">
                <a:solidFill>
                  <a:srgbClr val="000000"/>
                </a:solidFill>
                <a:latin typeface="Traditional Arabic"/>
                <a:ea typeface="Times New Roman"/>
                <a:cs typeface="Traditional Arabic"/>
              </a:rPr>
              <a:t>كنز الوصول إلى معرفة الأصول لفخر الإسلام </a:t>
            </a:r>
            <a:r>
              <a:rPr lang="ar-SA" sz="3600" dirty="0" err="1">
                <a:solidFill>
                  <a:srgbClr val="000000"/>
                </a:solidFill>
                <a:latin typeface="Traditional Arabic"/>
                <a:ea typeface="Times New Roman"/>
                <a:cs typeface="Traditional Arabic"/>
              </a:rPr>
              <a:t>البزدوي</a:t>
            </a:r>
            <a:r>
              <a:rPr lang="ar-SA" sz="3600" dirty="0">
                <a:solidFill>
                  <a:srgbClr val="000000"/>
                </a:solidFill>
                <a:latin typeface="Traditional Arabic"/>
                <a:ea typeface="Times New Roman"/>
                <a:cs typeface="Traditional Arabic"/>
              </a:rPr>
              <a:t> (ت: ٤٨2هـ) وقد شرحه عبد العزيز البخاري (ت:٧٣٠ هـ) بشرح واف يسمى كشف الأسرار.</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25713376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9502</TotalTime>
  <Words>2006</Words>
  <Application>Microsoft Office PowerPoint</Application>
  <PresentationFormat>عرض على الشاشة (3:4)‏</PresentationFormat>
  <Paragraphs>84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30</cp:revision>
  <dcterms:created xsi:type="dcterms:W3CDTF">2023-12-03T07:45:51Z</dcterms:created>
  <dcterms:modified xsi:type="dcterms:W3CDTF">2024-01-13T21:21:48Z</dcterms:modified>
</cp:coreProperties>
</file>