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3" r:id="rId25"/>
    <p:sldId id="279" r:id="rId26"/>
    <p:sldId id="280"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6428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0269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070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50988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3863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3800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795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97778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55499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0063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24703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11/12/2023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07641228"/>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b="1" dirty="0" smtClean="0">
                <a:latin typeface="Traditional Arabic" pitchFamily="18" charset="-78"/>
                <a:cs typeface="Traditional Arabic" pitchFamily="18" charset="-78"/>
              </a:rPr>
              <a:t>منهج الرسول صلى الله عليه وسلم والصحابة في الاستنباط</a:t>
            </a:r>
            <a:endParaRPr lang="ar-IQ" b="1" dirty="0">
              <a:latin typeface="Traditional Arabic" pitchFamily="18" charset="-78"/>
              <a:cs typeface="Traditional Arabic" pitchFamily="18" charset="-78"/>
            </a:endParaRPr>
          </a:p>
        </p:txBody>
      </p:sp>
      <p:sp>
        <p:nvSpPr>
          <p:cNvPr id="3" name="Subtitle 2"/>
          <p:cNvSpPr>
            <a:spLocks noGrp="1"/>
          </p:cNvSpPr>
          <p:nvPr>
            <p:ph type="subTitle" idx="1"/>
          </p:nvPr>
        </p:nvSpPr>
        <p:spPr/>
        <p:txBody>
          <a:bodyPr>
            <a:normAutofit/>
          </a:bodyPr>
          <a:lstStyle/>
          <a:p>
            <a:r>
              <a:rPr lang="ar-IQ" sz="3600" dirty="0" smtClean="0">
                <a:solidFill>
                  <a:schemeClr val="tx1"/>
                </a:solidFill>
                <a:latin typeface="Traditional Arabic" pitchFamily="18" charset="-78"/>
                <a:cs typeface="Traditional Arabic" pitchFamily="18" charset="-78"/>
              </a:rPr>
              <a:t>أ.م.د.حسن محمد إبراهيم البشدري</a:t>
            </a:r>
            <a:endParaRPr lang="ar-IQ" sz="3600"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5211767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26163"/>
          </a:xfrm>
        </p:spPr>
        <p:txBody>
          <a:bodyPr>
            <a:normAutofit fontScale="77500" lnSpcReduction="20000"/>
          </a:bodyPr>
          <a:lstStyle/>
          <a:p>
            <a:pPr marL="0" indent="0" algn="just">
              <a:buNone/>
            </a:pPr>
            <a:endParaRPr lang="ar-IQ" dirty="0" smtClean="0">
              <a:latin typeface="Traditional Arabic" pitchFamily="18" charset="-78"/>
              <a:cs typeface="Traditional Arabic" pitchFamily="18" charset="-78"/>
            </a:endParaRPr>
          </a:p>
          <a:p>
            <a:pPr algn="just"/>
            <a:r>
              <a:rPr lang="ar-IQ" dirty="0" smtClean="0">
                <a:latin typeface="Traditional Arabic" pitchFamily="18" charset="-78"/>
                <a:cs typeface="Traditional Arabic" pitchFamily="18" charset="-78"/>
              </a:rPr>
              <a:t>ثم إن الرسول الأكرم صلى الله عليه وسلم  كان يستعمل الأساليب القياسية وفي ذلك إشارة إلى مشروعية الاجتهاد في بيانه للأحكام، وأيضا هو تمرين لما بعده بأن هذه الشريعة يستعمل فيها حمل النظير على النظير، وأن القياس مصدر من مصادرها عند عدم وجود النص، ومن إشاراته للقياس ما يلي:</a:t>
            </a:r>
          </a:p>
          <a:p>
            <a:pPr algn="just"/>
            <a:r>
              <a:rPr lang="ar-IQ" dirty="0" smtClean="0">
                <a:latin typeface="Traditional Arabic" pitchFamily="18" charset="-78"/>
                <a:cs typeface="Traditional Arabic" pitchFamily="18" charset="-78"/>
              </a:rPr>
              <a:t> ۱- ما روي عن ابن عباس رضي الله عنهما أنه قال : جاء رجل – وفي رواية امرأة إلى النبي فقال : يا رسول الله إن أمي ماتت وعليها صوم أفأقضيه عنها ؟ قال : لوكان على أمك دين أكنت قاضيه عنها ؟ قال : نعم ، قال : فدين الله أحق أن يقضى " فالنبي ﷺ قاس حقوق الله تعالى على حقوق الآدميين في وجوب القضاء .</a:t>
            </a:r>
          </a:p>
          <a:p>
            <a:pPr algn="just"/>
            <a:r>
              <a:rPr lang="ar-IQ" dirty="0" smtClean="0">
                <a:latin typeface="Traditional Arabic" pitchFamily="18" charset="-78"/>
                <a:cs typeface="Traditional Arabic" pitchFamily="18" charset="-78"/>
              </a:rPr>
              <a:t>2- ما روي عن عمر بن الخطاب رضي الله عنه أنه قال : «هششت فقبلت وأنا صائم ، فقلت يارسول الله صنعت اليوم أمراً عظيماً فقبلت وأنا صائم ، قال :( أرأيت لو تمضمضت من الماء وأنت صائم).</a:t>
            </a:r>
          </a:p>
          <a:p>
            <a:pPr algn="just"/>
            <a:r>
              <a:rPr lang="ar-IQ" dirty="0" smtClean="0">
                <a:latin typeface="Traditional Arabic" pitchFamily="18" charset="-78"/>
                <a:cs typeface="Traditional Arabic" pitchFamily="18" charset="-78"/>
              </a:rPr>
              <a:t>ففي هذا الحديث قاس النبي قبلة الصائم على المضمضة في أنها مقدمة للفطر ولكنها لا تفطر.</a:t>
            </a:r>
          </a:p>
          <a:p>
            <a:pPr algn="just"/>
            <a:r>
              <a:rPr lang="ar-IQ" dirty="0" smtClean="0">
                <a:latin typeface="Traditional Arabic" pitchFamily="18" charset="-78"/>
                <a:cs typeface="Traditional Arabic" pitchFamily="18" charset="-78"/>
              </a:rPr>
              <a:t>3- ما روي عنه أنه سئل عن بيع الرطب بالتمر، فقال : «أينقص الرطب إذا يبس ؟ قالوا نعم ، قال فلا إذن» فالنبي ﷺ جعل التفاضل المرتقب - إذا جف الرطب- سبباً في حظر هذا البيع قياساً على حظر بيع التمر بالتمر متفاضلاً لأنه ربا.</a:t>
            </a:r>
          </a:p>
          <a:p>
            <a:pPr algn="just"/>
            <a:r>
              <a:rPr lang="ar-IQ" dirty="0" smtClean="0">
                <a:latin typeface="Traditional Arabic" pitchFamily="18" charset="-78"/>
                <a:cs typeface="Traditional Arabic" pitchFamily="18" charset="-78"/>
              </a:rPr>
              <a:t>هذه الأقيسة من النبي صلى الله عليه وسلم  وغيرها الكثير تؤكد حجية القياس وتدل بوضوح على ترسيخ النبي صلى الله عليه وسلم  لمبدأ الاجتهاد الذي يعد من أبرز مباحث علم أصول الفقه.</a:t>
            </a:r>
          </a:p>
          <a:p>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475250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latin typeface="Traditional Arabic" pitchFamily="18" charset="-78"/>
                <a:cs typeface="Traditional Arabic" pitchFamily="18" charset="-78"/>
              </a:rPr>
              <a:t> ملخص منهج الرسول في الاجتهاد والاستنباط</a:t>
            </a:r>
            <a:endParaRPr lang="ar-IQ" dirty="0">
              <a:latin typeface="Traditional Arabic" pitchFamily="18" charset="-78"/>
              <a:cs typeface="Traditional Arabic" pitchFamily="18" charset="-78"/>
            </a:endParaRPr>
          </a:p>
        </p:txBody>
      </p:sp>
      <p:sp>
        <p:nvSpPr>
          <p:cNvPr id="3" name="Content Placeholder 2"/>
          <p:cNvSpPr>
            <a:spLocks noGrp="1"/>
          </p:cNvSpPr>
          <p:nvPr>
            <p:ph idx="1"/>
          </p:nvPr>
        </p:nvSpPr>
        <p:spPr/>
        <p:txBody>
          <a:bodyPr>
            <a:normAutofit lnSpcReduction="10000"/>
          </a:bodyPr>
          <a:lstStyle/>
          <a:p>
            <a:pPr algn="just"/>
            <a:r>
              <a:rPr lang="ar-IQ" sz="2600" dirty="0" smtClean="0">
                <a:latin typeface="Traditional Arabic" pitchFamily="18" charset="-78"/>
                <a:cs typeface="Traditional Arabic" pitchFamily="18" charset="-78"/>
              </a:rPr>
              <a:t>1. أن الرسول كغيره من المجتهدين كان يقف عند النص، ولا يجتهد إذا كان هناك نص صريح في المسألة، ولكونه له سلطة بيانه فكان لا يخفى عليه شيء من مدلولاته فكان لا يحتاج إلى دلالات الالفاظ وطرق الدلالة في اجتهاداته . لكن مصادر الاجتهاد في هذه المرحلة كانت قليلة، وإن رصدت أدلة للاجتهاد في ذلك الزمن، لكنها لم تظهر بالصبغة التي انتهى إليها الدرس الأصولي.</a:t>
            </a:r>
          </a:p>
          <a:p>
            <a:pPr algn="just"/>
            <a:r>
              <a:rPr lang="ar-IQ" sz="2600" dirty="0" smtClean="0">
                <a:latin typeface="Traditional Arabic" pitchFamily="18" charset="-78"/>
                <a:cs typeface="Traditional Arabic" pitchFamily="18" charset="-78"/>
              </a:rPr>
              <a:t>2. إن مساحة الاجتهاد في زمن النبي صلى الله عليه وسلم كانت قليلة؛ لأن الغالب أن الأحكام فيه كانت مبنية على الوحي، وإن لم يمنع ذلك من اجتهاد النبي صلى الله عليه وسلم في كثير من الوقائع</a:t>
            </a:r>
          </a:p>
          <a:p>
            <a:pPr algn="just"/>
            <a:r>
              <a:rPr lang="ar-IQ" sz="2600" dirty="0" smtClean="0">
                <a:latin typeface="Traditional Arabic" pitchFamily="18" charset="-78"/>
                <a:cs typeface="Traditional Arabic" pitchFamily="18" charset="-78"/>
              </a:rPr>
              <a:t>3. إذا وردت إليه مسألة تحتاج إلى بيان حكمها ولم يوجد نص فيها كان لا ينتظر مجيء الوحي فيجيب ويبين حكمها كما هو رأي الجمهور.</a:t>
            </a:r>
          </a:p>
          <a:p>
            <a:pPr algn="just"/>
            <a:r>
              <a:rPr lang="ar-IQ" sz="2600" dirty="0" smtClean="0">
                <a:latin typeface="Traditional Arabic" pitchFamily="18" charset="-78"/>
                <a:cs typeface="Traditional Arabic" pitchFamily="18" charset="-78"/>
              </a:rPr>
              <a:t>4. كان اجتهاداته ضمن عموم الأدلة وما اتفق عليه معظم الشريعة من مقصد التيسير والعدل والصدق وغيرها من المقاصد العامة التي أخذت من عموم أدلة الشريعة.</a:t>
            </a:r>
          </a:p>
          <a:p>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126571690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029200"/>
          </a:xfrm>
        </p:spPr>
        <p:txBody>
          <a:bodyPr>
            <a:normAutofit fontScale="77500" lnSpcReduction="20000"/>
          </a:bodyPr>
          <a:lstStyle/>
          <a:p>
            <a:pPr algn="just"/>
            <a:r>
              <a:rPr lang="ar-IQ" dirty="0" smtClean="0">
                <a:latin typeface="Traditional Arabic" pitchFamily="18" charset="-78"/>
                <a:cs typeface="Traditional Arabic" pitchFamily="18" charset="-78"/>
              </a:rPr>
              <a:t>5. كان القياس وحمل النظير على النظير حاضرا في اجتهاداته كما مثلنا عند عدم وجود نص في الواقعة لأنه صلى الله عليه وسلم  متعبد بالقياس مثل أمته، نظرا لعموم الخطاب في قوله تعالى: (فاعتبروا يا أولي الأبصار)، وما من شك في أنه من أولي الأبصار مع نقاء في السريرة وصفاء في الذهن.</a:t>
            </a:r>
          </a:p>
          <a:p>
            <a:pPr algn="just"/>
            <a:r>
              <a:rPr lang="ar-IQ" dirty="0" smtClean="0">
                <a:latin typeface="Traditional Arabic" pitchFamily="18" charset="-78"/>
                <a:cs typeface="Traditional Arabic" pitchFamily="18" charset="-78"/>
              </a:rPr>
              <a:t>6. القواعد الأصولية المتعلقة بالكتاب والسنة  كالعام والخاص والمطلق والمقيد والناسخ والمنسوخ والمفاهيم.. وغيرها كانت غير محتاج إليها في هذه المرحلة لأن الرسول صلى الله عليه وسلم  كان هو المبين والموضح لجميع الأحكام والفروع التي تتعلق بها تلك القواعد .</a:t>
            </a:r>
          </a:p>
          <a:p>
            <a:pPr algn="just"/>
            <a:r>
              <a:rPr lang="ar-IQ" dirty="0" smtClean="0">
                <a:latin typeface="Traditional Arabic" pitchFamily="18" charset="-78"/>
                <a:cs typeface="Traditional Arabic" pitchFamily="18" charset="-78"/>
              </a:rPr>
              <a:t>7. وكان من منهجه إلحاق الفروع بأصولها وإدراج الجزئيات تحت قواعدها العامة .</a:t>
            </a:r>
          </a:p>
          <a:p>
            <a:pPr algn="just"/>
            <a:r>
              <a:rPr lang="ar-IQ" dirty="0" smtClean="0">
                <a:latin typeface="Traditional Arabic" pitchFamily="18" charset="-78"/>
                <a:cs typeface="Traditional Arabic" pitchFamily="18" charset="-78"/>
              </a:rPr>
              <a:t>8. لم يكن رأيه عليه السلام فيما اجتهد فيه، يمثل الصواب دائمًا، ولا محل رضاء الله تعالى عنه دائمًا كذلك، كما أن تصويب الخطأ في رأيه من المولى جل شأنه، أو منه عليه السلام أو من صحابته، لم يكن دائمًا أبدًا عقب ظهور الرأي مباشرة؛ بل قد كشفت الأيام عن خطأ هذا الرأي في بعض الأحايين، أو كان سببًا في أن عاتبه عليه مولاه جل شأنه، أوقع التصويب بعد فترة زمنية تقصر وتطول، مما لا يدع شكًّا في أن الرسول بشر يجوز عليه - عدا ما خصه به الله- ما يجوز على أي بشر آخر، إلا أن الذي يميزه هنا عن غيره عليه الصلاة والسلام: أنه لا يقر على الخطأ، ولا يسكت عليه، حتى لا يأخذه الناس عنه على أنه الحق والصواب الذي شرعه الله تعالى.</a:t>
            </a:r>
          </a:p>
          <a:p>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11342121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latin typeface="Traditional Arabic" pitchFamily="18" charset="-78"/>
                <a:cs typeface="Traditional Arabic" pitchFamily="18" charset="-78"/>
              </a:rPr>
              <a:t>منهج الصحابة في الاستنباط الأصولي</a:t>
            </a:r>
            <a:endParaRPr lang="ar-IQ" dirty="0">
              <a:latin typeface="Traditional Arabic" pitchFamily="18" charset="-78"/>
              <a:cs typeface="Traditional Arabic" pitchFamily="18" charset="-78"/>
            </a:endParaRPr>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algn="just"/>
            <a:r>
              <a:rPr lang="ar-IQ" sz="3600" dirty="0" smtClean="0">
                <a:latin typeface="Traditional Arabic" pitchFamily="18" charset="-78"/>
                <a:cs typeface="Traditional Arabic" pitchFamily="18" charset="-78"/>
              </a:rPr>
              <a:t>قبل أن نبين منهج الاستنباط عند الصحابة لابد أن نعلم ما المقصود بالصحابة عند الأصوليين. </a:t>
            </a:r>
          </a:p>
          <a:p>
            <a:pPr algn="just"/>
            <a:r>
              <a:rPr lang="ar-IQ" sz="3600" b="1" dirty="0" smtClean="0">
                <a:latin typeface="Traditional Arabic" pitchFamily="18" charset="-78"/>
                <a:cs typeface="Traditional Arabic" pitchFamily="18" charset="-78"/>
              </a:rPr>
              <a:t>الصحابي عند الأصوليين:</a:t>
            </a:r>
          </a:p>
          <a:p>
            <a:pPr algn="just"/>
            <a:r>
              <a:rPr lang="ar-IQ" sz="3600" dirty="0" smtClean="0">
                <a:latin typeface="Traditional Arabic" pitchFamily="18" charset="-78"/>
                <a:cs typeface="Traditional Arabic" pitchFamily="18" charset="-78"/>
              </a:rPr>
              <a:t>قال ابن السبكي في جمع الجوامع: من اجتمع مؤمنا بمحمد صلى الله عليه وسلم  وإن لم يرو ولم يطل.</a:t>
            </a:r>
          </a:p>
          <a:p>
            <a:pPr algn="just"/>
            <a:r>
              <a:rPr lang="ar-IQ" sz="3600" dirty="0" smtClean="0">
                <a:latin typeface="Traditional Arabic" pitchFamily="18" charset="-78"/>
                <a:cs typeface="Traditional Arabic" pitchFamily="18" charset="-78"/>
              </a:rPr>
              <a:t> وقيل: من صحب النبي صلى الله عليه وسلم مؤمنا به مدة تكفي عرفا لوصفه بالصحبة، ومات على الإسلام.</a:t>
            </a:r>
          </a:p>
          <a:p>
            <a:pPr algn="just"/>
            <a:r>
              <a:rPr lang="ar-IQ" sz="3600" b="1" dirty="0" smtClean="0">
                <a:latin typeface="Traditional Arabic" pitchFamily="18" charset="-78"/>
                <a:cs typeface="Traditional Arabic" pitchFamily="18" charset="-78"/>
              </a:rPr>
              <a:t>وعند المحدثين</a:t>
            </a:r>
            <a:r>
              <a:rPr lang="ar-IQ" sz="3600" dirty="0" smtClean="0">
                <a:latin typeface="Traditional Arabic" pitchFamily="18" charset="-78"/>
                <a:cs typeface="Traditional Arabic" pitchFamily="18" charset="-78"/>
              </a:rPr>
              <a:t>: من لقي النبي صلى الله عليه وسلم مسلما ومات على اسلامه.</a:t>
            </a:r>
          </a:p>
          <a:p>
            <a:pPr algn="just"/>
            <a:r>
              <a:rPr lang="ar-IQ" sz="3600" dirty="0" smtClean="0">
                <a:latin typeface="Traditional Arabic" pitchFamily="18" charset="-78"/>
                <a:cs typeface="Traditional Arabic" pitchFamily="18" charset="-78"/>
              </a:rPr>
              <a:t>وذهب سعيد بن المسيب إلى أن الصحابي من أقام مع النبي صلى الله عليه وسلم  سنة أو سنتين وغزا معه غزوة أو غزوتين.</a:t>
            </a:r>
          </a:p>
          <a:p>
            <a:pPr algn="just"/>
            <a:r>
              <a:rPr lang="ar-IQ" sz="3600" dirty="0" smtClean="0">
                <a:latin typeface="Traditional Arabic" pitchFamily="18" charset="-78"/>
                <a:cs typeface="Traditional Arabic" pitchFamily="18" charset="-78"/>
              </a:rPr>
              <a:t>ولم يكن علم أصول الفقه الذي ندرسه اليوم في وضعه الحالي معروفاً في صدر الإسلام؛ إذ لم يكن السلف من الصحابة والتابعين وغيرهم ممن كان في الصدر الأول بحاجة إلى قواعده، لما كان عندهم من الملكة اللغوية السليمة التي يستطيعون بواسطتها إدراك كل قواعده المستفادة من اللغة. </a:t>
            </a:r>
          </a:p>
          <a:p>
            <a:pPr algn="just"/>
            <a:r>
              <a:rPr lang="ar-IQ" sz="3600" dirty="0" smtClean="0">
                <a:latin typeface="Traditional Arabic" pitchFamily="18" charset="-78"/>
                <a:cs typeface="Traditional Arabic" pitchFamily="18" charset="-78"/>
              </a:rPr>
              <a:t>فكما كانوا يعرفون أن الفاعل مرفوع بالسليقة، كانوا يعرفون أن (ما) وضعت للعموم، وأنها تستعمل في غير العاقل حقيقة، وفي العاقل مجازاً، وهكذا كل ما كان مستفاداً من قواعد الأصول المبنية على اللغة. </a:t>
            </a:r>
          </a:p>
          <a:p>
            <a:pPr algn="just"/>
            <a:r>
              <a:rPr lang="ar-IQ" sz="3600" dirty="0" smtClean="0">
                <a:latin typeface="Traditional Arabic" pitchFamily="18" charset="-78"/>
                <a:cs typeface="Traditional Arabic" pitchFamily="18" charset="-78"/>
              </a:rPr>
              <a:t>وما يقال في إدراكهم لقواعده اللغوية يقال في إدراكهم لقواعده الأخرى، فقد كانوا يعلمون بالضرورة أن الإجماع حجة، وأن القياس حجة، ولم يكونوا بحاجة لدراسة مباحث السنة مثلاً لأنهم لا واسطة بينهم وبين رسول الله ، فما سمعوه منه لزمهم العمل به، دون خلاف أو نزاع.</a:t>
            </a:r>
          </a:p>
          <a:p>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15560144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arn(inVertical)">
                                      <p:cBhvr>
                                        <p:cTn id="33" dur="500"/>
                                        <p:tgtEl>
                                          <p:spTgt spid="3">
                                            <p:txEl>
                                              <p:pRg st="7" end="7"/>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arn(inVertical)">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553200"/>
          </a:xfrm>
        </p:spPr>
        <p:txBody>
          <a:bodyPr>
            <a:normAutofit fontScale="62500" lnSpcReduction="20000"/>
          </a:bodyPr>
          <a:lstStyle/>
          <a:p>
            <a:r>
              <a:rPr lang="ar-IQ" dirty="0" smtClean="0">
                <a:latin typeface="Traditional Arabic" pitchFamily="18" charset="-78"/>
                <a:cs typeface="Traditional Arabic" pitchFamily="18" charset="-78"/>
              </a:rPr>
              <a:t>ولما توفى رسول الله صلى الله عليه وسلم واتسعت رقعة بلاد الإسلام، ودخلت الأمم والشعوب في الإسلام أفواجا ظهرت حوادث جديدة احتاجت إلى بيان حكم الشرع فيها فانتصب الأصحاب الكرام للقيام بمهمة الاجتهاد والاستنباط خير قيام وساروا سير النبي صلى الله عليه وسلم  ونهجوا نهجه في مجال الاجتهاد والنظر الشرعي للوقائع والأحداث التي جرت ووقعت امامهم، ويعتبر اجتهادهم بعد العصر النبوي بمثابة تطبيق عملي لما تعلموه في حياة الرسول صلى الله عليه وسلم .</a:t>
            </a:r>
          </a:p>
          <a:p>
            <a:r>
              <a:rPr lang="ar-IQ" dirty="0" smtClean="0">
                <a:latin typeface="Traditional Arabic" pitchFamily="18" charset="-78"/>
                <a:cs typeface="Traditional Arabic" pitchFamily="18" charset="-78"/>
              </a:rPr>
              <a:t>لكن مع أن الأصحاب عند وفاته صلى الله عليه وسلم  كان عددهم  ما يقارب مائة ألف وأربعة عشر ألفا، ممن روى عنه وسمع منه، كما يقرر ذلك أبو زرعةإلا أن الذين أثر عنهم الاجتهاد والفتوى والاستنباط مائة ونيف وثلاثون على ما ذكره ابن حزم رحمه الله .</a:t>
            </a:r>
          </a:p>
          <a:p>
            <a:r>
              <a:rPr lang="ar-IQ" dirty="0" smtClean="0">
                <a:latin typeface="Traditional Arabic" pitchFamily="18" charset="-78"/>
                <a:cs typeface="Traditional Arabic" pitchFamily="18" charset="-78"/>
              </a:rPr>
              <a:t>يقول ابن حزم والمكثرون منهم سبعة: عمر بن الخطاب، وعلي بن أبي طالب، وعبد الله بن مسعود، وعائشة أم المؤمنين، وزيد بن ثابت، وعبد الله بن عباس، وعبد الله بن عمر، ويمكن أن يجمع من فتوى كل واحد منهم سفر ضخم قال: وقد جمع أبو بكر محمد بن موسى بن يعقوب بن أمير المؤمنين المأمون فتيا عبد الله بن عباس - رضي الله عنهما - في عشرين كتابا وأبو بكر محمد المذكور أحد أئمة الإسلام في العلم والحديث.</a:t>
            </a:r>
          </a:p>
          <a:p>
            <a:r>
              <a:rPr lang="ar-IQ" dirty="0" smtClean="0">
                <a:latin typeface="Traditional Arabic" pitchFamily="18" charset="-78"/>
                <a:cs typeface="Traditional Arabic" pitchFamily="18" charset="-78"/>
              </a:rPr>
              <a:t>والمتوسطون منهم فيما روي عنهم من الفتيا: أبو بكر الصديق، وأم سلمة، وأنس بن مالك، وأبو سعيد الخدري، وأبو هريرة، وعثمان بن عفان، وعبد الله بن عمرو بن العاص، وعبد الله بن الزبير، وأبو موسى الأشعري، وسعد بن أبي وقاص، وسلمان الفارسي، وجابر بن عبد الله، ومعاذ بن جبل؛ فهؤلاء ثلاثة عشر يمكن أن يجمع من فتيا كل واحد منهم جزء صغير جدا، ويضاف إليهم: طلحة، والزبير، وعبد الرحمن بن عوف، وعمران بن حصين، وأبو بكرة، وعبادة بن الصامت، ومعاوية بن أبي سفيان.</a:t>
            </a:r>
          </a:p>
          <a:p>
            <a:r>
              <a:rPr lang="ar-IQ" dirty="0" smtClean="0">
                <a:latin typeface="Traditional Arabic" pitchFamily="18" charset="-78"/>
                <a:cs typeface="Traditional Arabic" pitchFamily="18" charset="-78"/>
              </a:rPr>
              <a:t>والباقون منهم مقلون في الفتيا، لا يروى عن الواحد منهم إلا المسألة والمسألتان، والزيادة اليسيرة على ذلك يمكن أن يجمع من فتيا جميعهم جزء صغير فقط بعد التقصي والبحث.</a:t>
            </a:r>
          </a:p>
          <a:p>
            <a:r>
              <a:rPr lang="ar-IQ" dirty="0" smtClean="0">
                <a:latin typeface="Traditional Arabic" pitchFamily="18" charset="-78"/>
                <a:cs typeface="Traditional Arabic" pitchFamily="18" charset="-78"/>
              </a:rPr>
              <a:t>ثم إن من يتابع اجتهادات الصحابة واسننباطاتهم للأحكام الشرعية ويمعن النظر فيها يجد أنهم استوعبوا فيها جميع المصادر الاجتهادية المتفق عليها والمصادر التي كانت محلاً للاختلاف في الجملة، وهم وإن لم يكونوا يعرفون تلك المصطلحات التي ضبطها علماء الأصول فيما بعد وخصوا كلا من تلك المصطلحات باسم خاص ورسموا حدودها ودونوا مباحثها إلا أنها كانت كلها ملكة حاضرة عندهم أثناء الاستنباط و الاجتهاد.</a:t>
            </a:r>
          </a:p>
          <a:p>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601608109"/>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r>
              <a:rPr lang="ar-IQ" sz="2400" b="1" dirty="0" smtClean="0">
                <a:latin typeface="Traditional Arabic" pitchFamily="18" charset="-78"/>
                <a:cs typeface="Traditional Arabic" pitchFamily="18" charset="-78"/>
              </a:rPr>
              <a:t>وسوف نعرض طرفاً من مناهجهم في الاستنباط المستند الى القواعد الأصولية:</a:t>
            </a:r>
          </a:p>
          <a:p>
            <a:pPr indent="288290" algn="just"/>
            <a:r>
              <a:rPr lang="ar-SA" sz="2400" b="1" dirty="0" smtClean="0">
                <a:solidFill>
                  <a:srgbClr val="000000"/>
                </a:solidFill>
                <a:effectLst/>
                <a:latin typeface="Times New Roman"/>
                <a:ea typeface="Times New Roman"/>
                <a:cs typeface="Traditional Arabic"/>
              </a:rPr>
              <a:t>أولا: المنهج العام للصحابة في التعامل مع أدلة الأحكام</a:t>
            </a:r>
            <a:endParaRPr lang="en-US" sz="2400" dirty="0" smtClean="0">
              <a:solidFill>
                <a:srgbClr val="000000"/>
              </a:solidFill>
              <a:effectLst/>
              <a:latin typeface="Times New Roman"/>
              <a:ea typeface="Times New Roman"/>
              <a:cs typeface="Traditional Arabic"/>
            </a:endParaRPr>
          </a:p>
          <a:p>
            <a:pPr indent="288290" algn="just"/>
            <a:r>
              <a:rPr lang="ar-SA" sz="2400" b="1" dirty="0" smtClean="0">
                <a:solidFill>
                  <a:srgbClr val="000000"/>
                </a:solidFill>
                <a:effectLst/>
                <a:latin typeface="Times New Roman"/>
                <a:ea typeface="Times New Roman"/>
                <a:cs typeface="Traditional Arabic"/>
              </a:rPr>
              <a:t>منهجهم في التعامل مع الكتاب والسنة والاجماع</a:t>
            </a:r>
            <a:r>
              <a:rPr lang="ar-IQ" sz="2400" b="1" dirty="0" smtClean="0">
                <a:solidFill>
                  <a:srgbClr val="000000"/>
                </a:solidFill>
                <a:effectLst/>
                <a:latin typeface="Times New Roman"/>
                <a:ea typeface="Times New Roman"/>
                <a:cs typeface="Traditional Arabic"/>
              </a:rPr>
              <a:t>:</a:t>
            </a:r>
            <a:endParaRPr lang="en-US" sz="2400" dirty="0" smtClean="0">
              <a:solidFill>
                <a:srgbClr val="000000"/>
              </a:solidFill>
              <a:effectLst/>
              <a:latin typeface="Times New Roman"/>
              <a:ea typeface="Times New Roman"/>
              <a:cs typeface="Traditional Arabic"/>
            </a:endParaRPr>
          </a:p>
          <a:p>
            <a:pPr indent="288290" algn="just"/>
            <a:r>
              <a:rPr lang="ar-SA" sz="2400" dirty="0" smtClean="0">
                <a:solidFill>
                  <a:srgbClr val="000000"/>
                </a:solidFill>
                <a:effectLst/>
                <a:latin typeface="Times New Roman"/>
                <a:ea typeface="Times New Roman"/>
                <a:cs typeface="Traditional Arabic"/>
              </a:rPr>
              <a:t>فعندما ينزل بهم نازلة كان القرآن الكريم عندهم في الترتيب الأول من بين أدلة الأحكام كما اجمع عليه الأمة فيما بعد، ثم إن لم يجدوا حكم الواقعة في القرآن لجأوا إلى السنة فإن لم يجدوا حكمه في السنة جمعوا له المجتهدين </a:t>
            </a:r>
            <a:r>
              <a:rPr lang="ar-SA" sz="2400" dirty="0" smtClean="0">
                <a:solidFill>
                  <a:srgbClr val="000000"/>
                </a:solidFill>
                <a:effectLst/>
                <a:latin typeface="Times New Roman"/>
                <a:ea typeface="Times New Roman"/>
                <a:cs typeface="Traditional Arabic"/>
              </a:rPr>
              <a:t> </a:t>
            </a:r>
            <a:r>
              <a:rPr lang="ar-SA" sz="2400" dirty="0" smtClean="0">
                <a:solidFill>
                  <a:srgbClr val="000000"/>
                </a:solidFill>
                <a:effectLst/>
                <a:latin typeface="Times New Roman"/>
                <a:ea typeface="Times New Roman"/>
                <a:cs typeface="Traditional Arabic"/>
              </a:rPr>
              <a:t>.</a:t>
            </a:r>
            <a:endParaRPr lang="en-US" sz="2400" dirty="0" smtClean="0">
              <a:solidFill>
                <a:srgbClr val="000000"/>
              </a:solidFill>
              <a:effectLst/>
              <a:latin typeface="Times New Roman"/>
              <a:ea typeface="Times New Roman"/>
              <a:cs typeface="Traditional Arabic"/>
            </a:endParaRPr>
          </a:p>
          <a:p>
            <a:pPr indent="288290" algn="just"/>
            <a:r>
              <a:rPr lang="ar-SA" sz="2400" dirty="0" smtClean="0">
                <a:solidFill>
                  <a:srgbClr val="000000"/>
                </a:solidFill>
                <a:effectLst/>
                <a:latin typeface="Times New Roman"/>
                <a:ea typeface="Times New Roman"/>
                <a:cs typeface="Traditional Arabic"/>
              </a:rPr>
              <a:t> فعن ميمون بن مهران قال: كان أبو بكر رضي الله عنه إذا ورد عليه نظر في كتاب الله فإن وجد فيه ما يقضى به قضى به بينهم، فإن لم يجد في الكتاب نظر هل كانت من النبي ﷺ فيه سنة فإن علمها قضى بها، وإن لم يعلم خرج فسأل المسلمين فقال: أتاني كذا وكذا فنظرت في كتاب الله وفى سنة رسول الله ﷺ فلم أجد في ذلك شيئا فهل تعلمون أن نبي الله قضى في ذلك بقضاء؟ فربما قام إليه الرهط فقالوا: نعم قضى فيه بكذا وكذا، فيأخذ بقضاء رسول الله ﷺ. قال جعفر</a:t>
            </a:r>
            <a:r>
              <a:rPr lang="fa-IR" sz="2400" dirty="0" smtClean="0">
                <a:solidFill>
                  <a:srgbClr val="000000"/>
                </a:solidFill>
                <a:effectLst/>
                <a:latin typeface="Times New Roman"/>
                <a:ea typeface="Times New Roman"/>
                <a:cs typeface="Traditional Arabic"/>
              </a:rPr>
              <a:t>: </a:t>
            </a:r>
            <a:r>
              <a:rPr lang="ar-SA" sz="2400" dirty="0" smtClean="0">
                <a:solidFill>
                  <a:srgbClr val="000000"/>
                </a:solidFill>
                <a:effectLst/>
                <a:latin typeface="Times New Roman"/>
                <a:ea typeface="Times New Roman"/>
                <a:cs typeface="Traditional Arabic"/>
              </a:rPr>
              <a:t>وحدثني غير ميمون أن أبا بكر كان يقول عند ذلك: الحمد لله الذي جعل فينا من يحفظ عن نبينا ، وإن أعياه ذلك دعا رؤوس المسلمين وعلماءهم فاستشارهم، فإذا اجتمع رأيهم على الأمر قضى به .</a:t>
            </a:r>
            <a:endParaRPr lang="en-US" sz="2400" dirty="0" smtClean="0">
              <a:solidFill>
                <a:srgbClr val="000000"/>
              </a:solidFill>
              <a:effectLst/>
              <a:latin typeface="Times New Roman"/>
              <a:ea typeface="Times New Roman"/>
              <a:cs typeface="Traditional Arabic"/>
            </a:endParaRPr>
          </a:p>
          <a:p>
            <a:endParaRPr lang="ar-IQ"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6772010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92500"/>
          </a:bodyPr>
          <a:lstStyle/>
          <a:p>
            <a:pPr indent="288290" algn="just"/>
            <a:r>
              <a:rPr lang="ar-IQ" sz="2800" dirty="0" smtClean="0">
                <a:solidFill>
                  <a:srgbClr val="000000"/>
                </a:solidFill>
                <a:effectLst/>
                <a:latin typeface="Times New Roman"/>
                <a:ea typeface="Times New Roman"/>
                <a:cs typeface="Traditional Arabic"/>
              </a:rPr>
              <a:t>والمنهج الذي كان يتبعه الصحابة في فتواهم كانوا يرسمونه لقضاتهم أيضاً فسيدنا عمر الله يقول لقاضيه أبي موسى الأشعري في كتابه المشهور في القضاء الذي بعث به إليه: «أما بعد: فإن القضاء فريضة محكمة وسنة متبعة، فافهم إذا أدلى إليك فإنه لا ينفع تكلم بحق لا نفاذ له ولا يمنعك قضاء قضيته فراجعت فيه نفسك وهديت فيه لرشدك إن تراجع الحق، فإن الحق قديم ومراجعة الحق خير من التمادي في الباطل الفهم فيما تلجلج في صدرك مما ليس في كتاب الله ولا سنة اعرف الاشباه والأمثال ثم قس الأمور عند ذلك.</a:t>
            </a:r>
            <a:endParaRPr lang="en-US" sz="2800" dirty="0" smtClean="0">
              <a:solidFill>
                <a:srgbClr val="000000"/>
              </a:solidFill>
              <a:effectLst/>
              <a:latin typeface="Times New Roman"/>
              <a:ea typeface="Times New Roman"/>
              <a:cs typeface="Traditional Arabic"/>
            </a:endParaRPr>
          </a:p>
          <a:p>
            <a:pPr indent="288290" algn="just"/>
            <a:r>
              <a:rPr lang="ar-IQ" sz="2800" dirty="0" smtClean="0">
                <a:solidFill>
                  <a:srgbClr val="000000"/>
                </a:solidFill>
                <a:effectLst/>
                <a:latin typeface="Times New Roman"/>
                <a:ea typeface="Times New Roman"/>
                <a:cs typeface="Traditional Arabic"/>
              </a:rPr>
              <a:t>ويوجه قاضيه شريح بذات التوجيه إذ يقول له في رسالة بعثها إليه : «إذا وجدت شيئاً في كتاب الله فاقض به ولا تلتفت إلى غيره، وإذا أتى شيء ليس في كتاب الله وليس في رسول الله ﷺ ولم يقل فيه أحد قبلك فإن شئت أن تجتهد رأيك فتقدم، وإن شئت أن تتأخر فتأخر وما أرى التأخر إلا خيراً لك</a:t>
            </a:r>
            <a:endParaRPr lang="en-US" sz="2800" dirty="0" smtClean="0">
              <a:solidFill>
                <a:srgbClr val="000000"/>
              </a:solidFill>
              <a:effectLst/>
              <a:latin typeface="Times New Roman"/>
              <a:ea typeface="Times New Roman"/>
              <a:cs typeface="Traditional Arabic"/>
            </a:endParaRPr>
          </a:p>
          <a:p>
            <a:pPr indent="288290" algn="just"/>
            <a:r>
              <a:rPr lang="ar-IQ" sz="2800" dirty="0" smtClean="0">
                <a:solidFill>
                  <a:srgbClr val="000000"/>
                </a:solidFill>
                <a:effectLst/>
                <a:latin typeface="Times New Roman"/>
                <a:ea typeface="Times New Roman"/>
                <a:cs typeface="Traditional Arabic"/>
              </a:rPr>
              <a:t>وعن قبيصة بن ذؤيب أنه قال : </a:t>
            </a:r>
            <a:r>
              <a:rPr lang="ar-IQ" sz="2800" dirty="0">
                <a:solidFill>
                  <a:srgbClr val="000000"/>
                </a:solidFill>
                <a:latin typeface="Times New Roman"/>
                <a:ea typeface="Times New Roman"/>
                <a:cs typeface="Traditional Arabic"/>
              </a:rPr>
              <a:t>جاءت الجدة إلى أبي بكر تسأله ميراثها، فقال: ما لك في كتاب الله من شيء، وما علمنا لك في سنة رسول الله صلى الله عليه وسلم شيئا، فارجعي حتى أسأل الناس، قال: فسأل الناس، فقال المغيرة بن شعبة: حضرت رسول الله صلى الله عليه وسلم أعطاها السدس، فقال: هل معك </a:t>
            </a:r>
            <a:r>
              <a:rPr lang="ar-IQ" sz="2800" dirty="0" smtClean="0">
                <a:solidFill>
                  <a:srgbClr val="000000"/>
                </a:solidFill>
                <a:latin typeface="Times New Roman"/>
                <a:ea typeface="Times New Roman"/>
                <a:cs typeface="Traditional Arabic"/>
              </a:rPr>
              <a:t>غيرك</a:t>
            </a:r>
            <a:r>
              <a:rPr lang="ar-IQ" sz="2800" dirty="0">
                <a:solidFill>
                  <a:srgbClr val="000000"/>
                </a:solidFill>
                <a:latin typeface="Times New Roman"/>
                <a:ea typeface="Times New Roman"/>
                <a:cs typeface="Traditional Arabic"/>
              </a:rPr>
              <a:t>؟ فقال محمد بن مسلمة: فقال مثل ذلك، فأنفذه لها أبو </a:t>
            </a:r>
            <a:r>
              <a:rPr lang="ar-IQ" sz="2800" dirty="0" smtClean="0">
                <a:solidFill>
                  <a:srgbClr val="000000"/>
                </a:solidFill>
                <a:latin typeface="Times New Roman"/>
                <a:ea typeface="Times New Roman"/>
                <a:cs typeface="Traditional Arabic"/>
              </a:rPr>
              <a:t>بكر.</a:t>
            </a:r>
            <a:endParaRPr lang="en-US" sz="2800" dirty="0" smtClean="0">
              <a:solidFill>
                <a:srgbClr val="000000"/>
              </a:solidFill>
              <a:effectLst/>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3754656629"/>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77500" lnSpcReduction="20000"/>
          </a:bodyPr>
          <a:lstStyle/>
          <a:p>
            <a:pPr indent="288290" algn="just"/>
            <a:r>
              <a:rPr lang="ar-IQ" dirty="0" smtClean="0">
                <a:solidFill>
                  <a:srgbClr val="000000"/>
                </a:solidFill>
                <a:effectLst/>
                <a:latin typeface="Times New Roman"/>
                <a:ea typeface="Times New Roman"/>
                <a:cs typeface="Traditional Arabic"/>
              </a:rPr>
              <a:t>أما الاجماع فقد كان منهجهم في الاستدلال به ظاهرا فقد كانوا يحاولون في الوصول إلى الحكم الشرعي عند حدوث النوازل أن يجمعوا لها المجتهدين ويصلوا إلى ما سمي فيما بعد بالإجماع، وكان غير المجتهدين متمسكين بما يتقرر بعد هذا الإجماع.</a:t>
            </a:r>
            <a:endParaRPr lang="en-US" dirty="0" smtClean="0">
              <a:solidFill>
                <a:srgbClr val="000000"/>
              </a:solidFill>
              <a:effectLst/>
              <a:latin typeface="Times New Roman"/>
              <a:ea typeface="Times New Roman"/>
              <a:cs typeface="Traditional Arabic"/>
            </a:endParaRPr>
          </a:p>
          <a:p>
            <a:pPr marL="516890" indent="288290" algn="just"/>
            <a:r>
              <a:rPr lang="ar-IQ" dirty="0" smtClean="0">
                <a:solidFill>
                  <a:srgbClr val="000000"/>
                </a:solidFill>
                <a:effectLst/>
                <a:latin typeface="Times New Roman"/>
                <a:ea typeface="Times New Roman"/>
                <a:cs typeface="Traditional Arabic"/>
              </a:rPr>
              <a:t>وهناك شواهد كثيرة تؤكد لنا تمسك الأصحاب بهذا المنهج نشير إلى بعض منها:</a:t>
            </a:r>
            <a:endParaRPr lang="en-US" dirty="0" smtClean="0">
              <a:solidFill>
                <a:srgbClr val="000000"/>
              </a:solidFill>
              <a:effectLst/>
              <a:latin typeface="Times New Roman"/>
              <a:ea typeface="Times New Roman"/>
              <a:cs typeface="Traditional Arabic"/>
            </a:endParaRPr>
          </a:p>
          <a:p>
            <a:pPr lvl="0" algn="just">
              <a:buFont typeface="Traditional Arabic"/>
              <a:buChar char="-"/>
            </a:pPr>
            <a:r>
              <a:rPr lang="ar-IQ" dirty="0" smtClean="0">
                <a:solidFill>
                  <a:srgbClr val="000000"/>
                </a:solidFill>
                <a:effectLst/>
                <a:latin typeface="Times New Roman"/>
                <a:ea typeface="Times New Roman"/>
                <a:cs typeface="Traditional Arabic"/>
              </a:rPr>
              <a:t>عن ابن مسعود يؤثر عن ابن مسعود - رضي الله عنه - قوله: نحن في زمان كثير علماؤه، قليل خطباؤه، وسيأتي زمان كثير خطباؤه، قليل علماؤه، </a:t>
            </a:r>
            <a:r>
              <a:rPr lang="ar-IQ" dirty="0" smtClean="0">
                <a:solidFill>
                  <a:srgbClr val="000000"/>
                </a:solidFill>
                <a:effectLst/>
                <a:latin typeface="Times New Roman"/>
                <a:ea typeface="Times New Roman"/>
                <a:cs typeface="Traditional Arabic"/>
              </a:rPr>
              <a:t>-ويقول </a:t>
            </a:r>
            <a:r>
              <a:rPr lang="ar-IQ" dirty="0" smtClean="0">
                <a:solidFill>
                  <a:srgbClr val="000000"/>
                </a:solidFill>
                <a:effectLst/>
                <a:latin typeface="Times New Roman"/>
                <a:ea typeface="Times New Roman"/>
                <a:cs typeface="Traditional Arabic"/>
              </a:rPr>
              <a:t>غير واحد من </a:t>
            </a:r>
            <a:r>
              <a:rPr lang="ar-IQ" dirty="0" smtClean="0">
                <a:solidFill>
                  <a:srgbClr val="000000"/>
                </a:solidFill>
                <a:effectLst/>
                <a:latin typeface="Times New Roman"/>
                <a:ea typeface="Times New Roman"/>
                <a:cs typeface="Traditional Arabic"/>
              </a:rPr>
              <a:t>السلف- : </a:t>
            </a:r>
            <a:r>
              <a:rPr lang="ar-IQ" dirty="0" smtClean="0">
                <a:solidFill>
                  <a:srgbClr val="000000"/>
                </a:solidFill>
                <a:effectLst/>
                <a:latin typeface="Times New Roman"/>
                <a:ea typeface="Times New Roman"/>
                <a:cs typeface="Traditional Arabic"/>
              </a:rPr>
              <a:t>إن أحدهم يفتي في المسألة لو عرضت على عمر لجمع لها أهل بدر!.</a:t>
            </a:r>
            <a:endParaRPr lang="en-US" dirty="0" smtClean="0">
              <a:solidFill>
                <a:srgbClr val="000000"/>
              </a:solidFill>
              <a:effectLst/>
              <a:latin typeface="Times New Roman"/>
              <a:ea typeface="Times New Roman"/>
              <a:cs typeface="Traditional Arabic"/>
            </a:endParaRPr>
          </a:p>
          <a:p>
            <a:pPr lvl="0" algn="just">
              <a:buFont typeface="Traditional Arabic"/>
              <a:buChar char="-"/>
            </a:pPr>
            <a:r>
              <a:rPr lang="ar-IQ" dirty="0" smtClean="0">
                <a:solidFill>
                  <a:srgbClr val="000000"/>
                </a:solidFill>
                <a:effectLst/>
                <a:latin typeface="Times New Roman"/>
                <a:ea typeface="Times New Roman"/>
                <a:cs typeface="Traditional Arabic"/>
              </a:rPr>
              <a:t>ويدل على هذا أيضا حديث ميمون بن مهران أن أبا بكر الصديق كان إذا ورد عليه أمر ولم يجده في الكتاب والسنة دعا رؤوس المسلمين وعلماءهم واستشارهم وكان عمر يفعل ذلك</a:t>
            </a:r>
            <a:r>
              <a:rPr lang="ar-SA" dirty="0" smtClean="0">
                <a:solidFill>
                  <a:srgbClr val="000000"/>
                </a:solidFill>
                <a:effectLst/>
                <a:latin typeface="Times New Roman"/>
                <a:ea typeface="Times New Roman"/>
                <a:cs typeface="Traditional Arabic"/>
              </a:rPr>
              <a:t>.</a:t>
            </a:r>
            <a:endParaRPr lang="en-US" dirty="0" smtClean="0">
              <a:solidFill>
                <a:srgbClr val="000000"/>
              </a:solidFill>
              <a:effectLst/>
              <a:latin typeface="Times New Roman"/>
              <a:ea typeface="Times New Roman"/>
              <a:cs typeface="Traditional Arabic"/>
            </a:endParaRPr>
          </a:p>
          <a:p>
            <a:pPr lvl="0" algn="just">
              <a:buFont typeface="Traditional Arabic"/>
              <a:buChar char="-"/>
            </a:pPr>
            <a:r>
              <a:rPr lang="ar-IQ" dirty="0" smtClean="0">
                <a:solidFill>
                  <a:srgbClr val="000000"/>
                </a:solidFill>
                <a:effectLst/>
                <a:latin typeface="Times New Roman"/>
                <a:ea typeface="Times New Roman"/>
                <a:cs typeface="Traditional Arabic"/>
              </a:rPr>
              <a:t>قال </a:t>
            </a:r>
            <a:r>
              <a:rPr lang="ar-IQ" dirty="0" smtClean="0">
                <a:solidFill>
                  <a:srgbClr val="000000"/>
                </a:solidFill>
                <a:effectLst/>
                <a:latin typeface="Times New Roman"/>
                <a:ea typeface="Times New Roman"/>
                <a:cs typeface="Traditional Arabic"/>
              </a:rPr>
              <a:t>الشعبي " من سره أن يأخذ بالوثيقة من القضاء فليأخذ بقضاء عمر فإنه كان يستشير.</a:t>
            </a:r>
            <a:endParaRPr lang="en-US" dirty="0" smtClean="0">
              <a:solidFill>
                <a:srgbClr val="000000"/>
              </a:solidFill>
              <a:effectLst/>
              <a:latin typeface="Times New Roman"/>
              <a:ea typeface="Times New Roman"/>
              <a:cs typeface="Traditional Arabic"/>
            </a:endParaRPr>
          </a:p>
          <a:p>
            <a:pPr marL="516890" indent="288290" algn="just"/>
            <a:r>
              <a:rPr lang="ar-IQ" dirty="0" smtClean="0">
                <a:solidFill>
                  <a:srgbClr val="000000"/>
                </a:solidFill>
                <a:effectLst/>
                <a:latin typeface="Times New Roman"/>
                <a:ea typeface="Times New Roman"/>
                <a:cs typeface="Traditional Arabic"/>
              </a:rPr>
              <a:t>وقد كان هذا منهم تطبيقا لما هو منصوص عليه من لدن رسول الله صلى الله عليه وسلم  ولما تعلموه من مدرسته، فقد ورد عن علي رضي الله عنه قال: يا رسول الله: الأمر ينزل بنا لم ينزل فيه قرآن ولم تمض منك سنة فقال: أجمعوا العالمين من المؤمنين فاجعلوه شورى بينكم، ولا تقضوا فيه برأي واحد"</a:t>
            </a:r>
            <a:r>
              <a:rPr lang="ar-SA" baseline="30000" dirty="0" smtClean="0">
                <a:solidFill>
                  <a:srgbClr val="000000"/>
                </a:solidFill>
                <a:effectLst/>
                <a:latin typeface="Times New Roman"/>
                <a:ea typeface="Times New Roman"/>
                <a:cs typeface="Traditional Arabic"/>
              </a:rPr>
              <a:t>.</a:t>
            </a:r>
            <a:endParaRPr lang="en-US" dirty="0" smtClean="0">
              <a:solidFill>
                <a:srgbClr val="000000"/>
              </a:solidFill>
              <a:effectLst/>
              <a:latin typeface="Times New Roman"/>
              <a:ea typeface="Times New Roman"/>
              <a:cs typeface="Traditional Arabic"/>
            </a:endParaRPr>
          </a:p>
          <a:p>
            <a:pPr lvl="0" algn="just">
              <a:buFont typeface="Traditional Arabic"/>
              <a:buChar char="-"/>
            </a:pPr>
            <a:r>
              <a:rPr lang="ar-IQ" dirty="0" smtClean="0">
                <a:solidFill>
                  <a:srgbClr val="000000"/>
                </a:solidFill>
                <a:effectLst/>
                <a:latin typeface="Times New Roman"/>
                <a:ea typeface="Times New Roman"/>
                <a:cs typeface="Traditional Arabic"/>
              </a:rPr>
              <a:t>قال ابن عباس: كان القراء- يعني أهل العلم- أصحاب مشورة عمر كهولاً كانوا أو شبانا.</a:t>
            </a:r>
            <a:endParaRPr lang="en-US" dirty="0" smtClean="0">
              <a:solidFill>
                <a:srgbClr val="000000"/>
              </a:solidFill>
              <a:effectLst/>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13610554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r>
              <a:rPr lang="ar-IQ" dirty="0" smtClean="0">
                <a:latin typeface="Traditional Arabic" pitchFamily="18" charset="-78"/>
                <a:cs typeface="Traditional Arabic" pitchFamily="18" charset="-78"/>
              </a:rPr>
              <a:t>هكذا كان نهج أصحاب رسول الله صلى الله عليه وسلم وعلى رأسهم الخلفاء الراشدون، وقد حصل على هذا النهج اجتماعات كثيرة في عهدهم وعهد من بعدهم، ومن أمثلة إجماع الصحابة:</a:t>
            </a:r>
          </a:p>
          <a:p>
            <a:r>
              <a:rPr lang="ar-IQ" dirty="0" smtClean="0">
                <a:latin typeface="Traditional Arabic" pitchFamily="18" charset="-78"/>
                <a:cs typeface="Traditional Arabic" pitchFamily="18" charset="-78"/>
              </a:rPr>
              <a:t>-	 إجماعهم على وجوب تنصيب خليفة للمسلمين.</a:t>
            </a:r>
          </a:p>
          <a:p>
            <a:r>
              <a:rPr lang="ar-IQ" dirty="0" smtClean="0">
                <a:latin typeface="Traditional Arabic" pitchFamily="18" charset="-78"/>
                <a:cs typeface="Traditional Arabic" pitchFamily="18" charset="-78"/>
              </a:rPr>
              <a:t>-	 إجماعهم على قتال مانعي الزكاة، وهو ما أجمع عليه التابعون.</a:t>
            </a:r>
          </a:p>
          <a:p>
            <a:r>
              <a:rPr lang="ar-IQ" dirty="0" smtClean="0">
                <a:latin typeface="Traditional Arabic" pitchFamily="18" charset="-78"/>
                <a:cs typeface="Traditional Arabic" pitchFamily="18" charset="-78"/>
              </a:rPr>
              <a:t>-	 كما أجمعوا على تقديم دين الميت على وصيته من التركة قبل قسمها.</a:t>
            </a:r>
          </a:p>
          <a:p>
            <a:r>
              <a:rPr lang="ar-IQ" dirty="0" smtClean="0">
                <a:latin typeface="Traditional Arabic" pitchFamily="18" charset="-78"/>
                <a:cs typeface="Traditional Arabic" pitchFamily="18" charset="-78"/>
              </a:rPr>
              <a:t>-	جمع القرآن الكريم.</a:t>
            </a:r>
          </a:p>
          <a:p>
            <a:r>
              <a:rPr lang="ar-IQ" dirty="0" smtClean="0">
                <a:latin typeface="Traditional Arabic" pitchFamily="18" charset="-78"/>
                <a:cs typeface="Traditional Arabic" pitchFamily="18" charset="-78"/>
              </a:rPr>
              <a:t>-	حرب المرتدين  وانعي الزكاة</a:t>
            </a:r>
          </a:p>
          <a:p>
            <a:r>
              <a:rPr lang="ar-IQ" dirty="0" smtClean="0">
                <a:latin typeface="Traditional Arabic" pitchFamily="18" charset="-78"/>
                <a:cs typeface="Traditional Arabic" pitchFamily="18" charset="-78"/>
              </a:rPr>
              <a:t>-	عدم توزيع الأراضي المفتوحة في الشام والعراق.</a:t>
            </a:r>
          </a:p>
          <a:p>
            <a:r>
              <a:rPr lang="ar-IQ" dirty="0" smtClean="0">
                <a:latin typeface="Traditional Arabic" pitchFamily="18" charset="-78"/>
                <a:cs typeface="Traditional Arabic" pitchFamily="18" charset="-78"/>
              </a:rPr>
              <a:t>-	منع بيع أمهات الأولاد .</a:t>
            </a:r>
          </a:p>
          <a:p>
            <a:r>
              <a:rPr lang="ar-IQ" dirty="0" smtClean="0">
                <a:latin typeface="Traditional Arabic" pitchFamily="18" charset="-78"/>
                <a:cs typeface="Traditional Arabic" pitchFamily="18" charset="-78"/>
              </a:rPr>
              <a:t>-	كما أجمعوا على تقديم دين الميت على وصيته من التركة قبل قسمها.</a:t>
            </a:r>
          </a:p>
          <a:p>
            <a:r>
              <a:rPr lang="ar-IQ" dirty="0" smtClean="0">
                <a:latin typeface="Traditional Arabic" pitchFamily="18" charset="-78"/>
                <a:cs typeface="Traditional Arabic" pitchFamily="18" charset="-78"/>
              </a:rPr>
              <a:t>-	إجماعهم علي ميراث الجدات.</a:t>
            </a:r>
          </a:p>
          <a:p>
            <a:r>
              <a:rPr lang="ar-IQ" dirty="0" smtClean="0">
                <a:latin typeface="Traditional Arabic" pitchFamily="18" charset="-78"/>
                <a:cs typeface="Traditional Arabic" pitchFamily="18" charset="-78"/>
              </a:rPr>
              <a:t>وغيرها الكثير..</a:t>
            </a:r>
          </a:p>
          <a:p>
            <a:endParaRPr lang="ar-IQ" dirty="0"/>
          </a:p>
        </p:txBody>
      </p:sp>
    </p:spTree>
    <p:extLst>
      <p:ext uri="{BB962C8B-B14F-4D97-AF65-F5344CB8AC3E}">
        <p14:creationId xmlns:p14="http://schemas.microsoft.com/office/powerpoint/2010/main" val="188711695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pPr indent="288290" algn="just"/>
            <a:r>
              <a:rPr lang="ar-SA" b="1" dirty="0" smtClean="0">
                <a:solidFill>
                  <a:srgbClr val="000000"/>
                </a:solidFill>
                <a:effectLst/>
                <a:latin typeface="Times New Roman"/>
                <a:ea typeface="Times New Roman"/>
                <a:cs typeface="Traditional Arabic"/>
              </a:rPr>
              <a:t>اجتهادهم بالقياس </a:t>
            </a:r>
            <a:endParaRPr lang="en-US" sz="2800"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أجمع الصحابة الكرام على العمل بالقياس في اجتهاداتهم وفتاواهم وإن لم يسموه باسمه، وقد نقل اجماعهم على التمسك به غير واحد من الأصوليين منهم:</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قال المزني صاحب الشافعي : " الفقهاء من عصر رسول الله -صلى الله عليه وسلم- إلى يومنا وهلم جرا استعملوا المقاييس في الفقه في جميع الأحكام في أمر دينهم، قال: وأجمعوا أن نظير الحق حق ونظير الباطل باطل".</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  قال أبو المظفر السمعاني: "طريقة ثالثة في إثبات القياس وهو التمسك بإجماع الصحابة</a:t>
            </a:r>
            <a:r>
              <a:rPr lang="ar-SA" sz="3600" b="1" dirty="0" smtClean="0">
                <a:solidFill>
                  <a:srgbClr val="000000"/>
                </a:solidFill>
                <a:effectLst/>
                <a:latin typeface="Times New Roman"/>
                <a:ea typeface="Times New Roman"/>
                <a:cs typeface="Traditional Arabic"/>
              </a:rPr>
              <a:t>" .</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قال القاضي أبو يعلى الحنبلي عند عرضه أدلة العمل بالقياس : " ويدل عليه إجماع الصحابة من وجهين : أحدهما من جهة النقل والثاني من جهة الاستدلال "</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وقال الغزالي عند حديثه عن حجية القياس: " والذي ذهب إليه الصحابة رضي الله عنهم بأجمعهم وجماهير الفقهاء والمتكلمون بعدهم رحمهم الله وقوع التعبد به شرعاً ".</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وما روي عنهم في ذمهم للرأي فإنما يحمل على القياسات والاستنباطات والآراء الفاسدة المخالفة للنصوص والقياسات الصحيحة الجلية. </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قال ابن القيم:.. فاستعملوا الرأي الصحيح وعملوا به وأفتوا به وسوغوا القول به وذموا الباطل ومنعوا من العمل والفتيا والقضاء به وأطلقوا ألسنتهم بذمه وذم أهله.</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وجاء في رسالة عمر بن الخطاب لأبي موسى الأشعري في القضاء".. الفهم الفهم فيما ينخلج في صدرك - وربما قال: في نفسك - ويشكل عليك ما لم ينزل في الكتاب ولم تجر به سنة , واعرف الأشباه والأمثال , ثم قس الأمور بعضها ببعض وانظر أقربها إلى الله , وأشبهها بالحق فاتبعه ".</a:t>
            </a:r>
            <a:endParaRPr lang="en-US" dirty="0" smtClean="0">
              <a:solidFill>
                <a:srgbClr val="000000"/>
              </a:solidFill>
              <a:effectLst/>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176215217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latin typeface="Traditional Arabic" pitchFamily="18" charset="-78"/>
                <a:cs typeface="Traditional Arabic" pitchFamily="18" charset="-78"/>
              </a:rPr>
              <a:t>أصول الفقه في زمن الرسول </a:t>
            </a:r>
            <a:r>
              <a:rPr lang="ar-IQ" dirty="0" smtClean="0">
                <a:latin typeface="Traditional Arabic" pitchFamily="18" charset="-78"/>
                <a:cs typeface="Traditional Arabic" pitchFamily="18" charset="-78"/>
              </a:rPr>
              <a:t>صلى الله عليه وسلم </a:t>
            </a:r>
            <a:endParaRPr lang="ar-IQ" dirty="0">
              <a:latin typeface="Traditional Arabic" pitchFamily="18" charset="-78"/>
              <a:cs typeface="Traditional Arabic" pitchFamily="18" charset="-78"/>
            </a:endParaRPr>
          </a:p>
        </p:txBody>
      </p:sp>
      <p:sp>
        <p:nvSpPr>
          <p:cNvPr id="3" name="Content Placeholder 2"/>
          <p:cNvSpPr>
            <a:spLocks noGrp="1"/>
          </p:cNvSpPr>
          <p:nvPr>
            <p:ph idx="1"/>
          </p:nvPr>
        </p:nvSpPr>
        <p:spPr/>
        <p:txBody>
          <a:bodyPr>
            <a:normAutofit fontScale="70000" lnSpcReduction="20000"/>
          </a:bodyPr>
          <a:lstStyle/>
          <a:p>
            <a:pPr algn="just"/>
            <a:r>
              <a:rPr lang="ar-IQ" dirty="0">
                <a:latin typeface="Traditional Arabic" pitchFamily="18" charset="-78"/>
                <a:cs typeface="Traditional Arabic" pitchFamily="18" charset="-78"/>
              </a:rPr>
              <a:t>كان النبي في عصره حريصاً كل الحرص على تعليم الناس مبادى الدين وفروعه وأحكامه وتشريعاته، وكان تعليمه يتضمن التركيز على تربية المسلمين على قواعد التشريع الإسلامي، وتعريفهم بالمصادر التي تُستقى منها الشريعة، وتعويدهم على كيفية استنباط الأحكام.</a:t>
            </a:r>
          </a:p>
          <a:p>
            <a:pPr algn="just"/>
            <a:r>
              <a:rPr lang="ar-IQ" dirty="0">
                <a:latin typeface="Traditional Arabic" pitchFamily="18" charset="-78"/>
                <a:cs typeface="Traditional Arabic" pitchFamily="18" charset="-78"/>
              </a:rPr>
              <a:t>وكان المصدر الأول للتشريع في عهده </a:t>
            </a:r>
            <a:r>
              <a:rPr lang="ar-IQ" dirty="0" smtClean="0">
                <a:latin typeface="Traditional Arabic" pitchFamily="18" charset="-78"/>
                <a:cs typeface="Traditional Arabic" pitchFamily="18" charset="-78"/>
              </a:rPr>
              <a:t>صلى الله عليه وسلم </a:t>
            </a:r>
            <a:r>
              <a:rPr lang="ar-IQ" dirty="0">
                <a:latin typeface="Traditional Arabic" pitchFamily="18" charset="-78"/>
                <a:cs typeface="Traditional Arabic" pitchFamily="18" charset="-78"/>
              </a:rPr>
              <a:t>هو الكتاب فقط، فإذا أشكل عليه أمر من الأمور أو سأله صحابي عن مسألة أجابه عن حكمها من الكتاب </a:t>
            </a:r>
            <a:r>
              <a:rPr lang="ar-IQ" dirty="0" smtClean="0">
                <a:latin typeface="Traditional Arabic" pitchFamily="18" charset="-78"/>
                <a:cs typeface="Traditional Arabic" pitchFamily="18" charset="-78"/>
              </a:rPr>
              <a:t>العزيز, بل </a:t>
            </a:r>
            <a:r>
              <a:rPr lang="ar-IQ" dirty="0">
                <a:latin typeface="Traditional Arabic" pitchFamily="18" charset="-78"/>
                <a:cs typeface="Traditional Arabic" pitchFamily="18" charset="-78"/>
              </a:rPr>
              <a:t>ربما تحصل الواقعة فينتظر النبي صلى الله عليه وسلم حكمها من الوحي سواء جاء الحكم على الفور كما هو الحال في قصة المجادلة، حيث قال الله تعالى : (قَدْ سَمِعَ اللهُ قَوْلَ الَّتي تُجَادِلُكَ في زوجها وتشتكي إلى الله والله يسمع تحاوركما )سورة المجادلة من الآية: 1، أو تأخر الحكم برهة من الوقت كما في قصة الإفك عندما اتهم بعض المنافقين ام المؤمنين عائشة رضي الله عنها، فبرأها الله عز وجل مما اتهمها به اولئك بآيات تتلی في كتاب الله عزوجل.</a:t>
            </a:r>
          </a:p>
          <a:p>
            <a:pPr algn="just"/>
            <a:r>
              <a:rPr lang="ar-IQ" dirty="0">
                <a:latin typeface="Traditional Arabic" pitchFamily="18" charset="-78"/>
                <a:cs typeface="Traditional Arabic" pitchFamily="18" charset="-78"/>
              </a:rPr>
              <a:t>وقد كان في هذا المنهج تقرير لقاعدة مهمة تعد أهم قواعد علم الأصول ألا وهي أن الأصل الأول والمصدر الأساسي للتشريع هو كتاب الله عز وجل.</a:t>
            </a:r>
          </a:p>
          <a:p>
            <a:pPr algn="just"/>
            <a:r>
              <a:rPr lang="ar-IQ" dirty="0">
                <a:latin typeface="Traditional Arabic" pitchFamily="18" charset="-78"/>
                <a:cs typeface="Traditional Arabic" pitchFamily="18" charset="-78"/>
              </a:rPr>
              <a:t> والنبي ﷺ لايفتأ يؤكد على هذا الأصل ويبين أهميته في أحاديث كثيرة كلها تدل على وجوب التمسك بالكتاب، والعمل بما جاء فيه من أحكام، منها : قوله : (تركت فيكم أمرين لن تضلوا ما تمسكتم بهما كتاب الله وسنتي ) </a:t>
            </a:r>
            <a:r>
              <a:rPr lang="ar-IQ" dirty="0" smtClean="0">
                <a:latin typeface="Traditional Arabic" pitchFamily="18" charset="-78"/>
                <a:cs typeface="Traditional Arabic" pitchFamily="18" charset="-78"/>
              </a:rPr>
              <a:t>وقوله </a:t>
            </a:r>
            <a:r>
              <a:rPr lang="ar-IQ" dirty="0">
                <a:latin typeface="Traditional Arabic" pitchFamily="18" charset="-78"/>
                <a:cs typeface="Traditional Arabic" pitchFamily="18" charset="-78"/>
              </a:rPr>
              <a:t>: « إني تركت فيكم ما إن أخذتم به لن تضلوا بعدي كتاب الله وعترتي أهل بيتي </a:t>
            </a:r>
            <a:r>
              <a:rPr lang="ar-IQ" dirty="0" smtClean="0">
                <a:latin typeface="Traditional Arabic" pitchFamily="18" charset="-78"/>
                <a:cs typeface="Traditional Arabic" pitchFamily="18" charset="-78"/>
              </a:rPr>
              <a:t>»</a:t>
            </a:r>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129192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pPr indent="288290" algn="just"/>
            <a:r>
              <a:rPr lang="ar-SA" b="1" dirty="0" smtClean="0">
                <a:solidFill>
                  <a:srgbClr val="000000"/>
                </a:solidFill>
                <a:effectLst/>
                <a:latin typeface="Times New Roman"/>
                <a:ea typeface="Times New Roman"/>
                <a:cs typeface="Traditional Arabic"/>
              </a:rPr>
              <a:t>وفيما يأتي نعرض بعض الأمثلة التي استعمل فيها الصحابة القياس في استنباط الأحكام:</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1- كانت أول مسألة عرضت للصحابة بعد وفاة النبي ﷺ وكانت تتطلب حكماً سريعاً مسألة الخلافة، ولم يكن فيها نص مباشر يرجع إليه، فاختلف الصحابة ثم استقر رأيهم على بيعة سيدنا أبي بكر الصديق له وكان مستندهم في ذلك قياس الخلافة (الإمامة الكبرى) على إمامة الصلاة ولهذا قالوا: رضيه رسول الله ﷺ لديننا أفلا ترضاه لدنيانا.</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قال ابن رجب نقلا عن الخطابي: ولا أعلم دليلا في إثبات القياس والرد على نفاته أقوى من إجماع الصحابة رضي الله عنهم على استخلاف أبي بكر؛ مستدلين في ذلك باستخلاف النبي صلى الله عليه وسلم  إياه في أعظم أمور الدين وهو الصلاة، وإقامته إياه فيها مقام نفسه، فقاسوا عليها سائر أمور الدين.</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2- لما أرسل عمر إلى المرأة فأسقطت جنينها استشار الصحابة، فقال له عبد الرحمن بن عوف وعثمان: إنما أنت مؤدب ولا شيء عليك؛ وقال له علي: أما المأثم فأرجو أن يكون محطوطا عنك، وأرى عليك الدية، فقاسه عثمان وعبد الرحمن على مؤدب امرأته وغلامه وولده، وقاسه علي على قاتل الخطأ، فاتبع عمر قياس علي.</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حدث في خلافة سيدنا عمر أن أخذ سمرة بن جندب خمر أهل الذمة في العشور ثم خللها وباعها، فبلغ ذلك سيدنا عمر فقال: «قاتل الله سمرة أما علم أن رسول الله ﷺ قال: «لعن الله اليهود حرمت عليهم الشحوم فجملوها وباعوها وأكلوا أثمانها».</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فقاس سيدنا عمر الخمر على الشحم المحرم في أن تحريمها تحريم لبيعها وأكل ثمنها.</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3- أخذ الصحابة في الفرائض بمبدأ العول، وإدخال النقص على جميع ذوي الفروض، ولم يكن في المسألة نص من كتاب أو سنة - وإنما قياساً على إدخال النقص على الغرماء، إذا ضاق مال المفلس عن توفيتهم.</a:t>
            </a:r>
            <a:endParaRPr lang="en-US" dirty="0" smtClean="0">
              <a:solidFill>
                <a:srgbClr val="000000"/>
              </a:solidFill>
              <a:effectLst/>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9791195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210"/>
            <a:ext cx="8229600" cy="5874954"/>
          </a:xfrm>
        </p:spPr>
        <p:txBody>
          <a:bodyPr>
            <a:normAutofit/>
          </a:bodyPr>
          <a:lstStyle/>
          <a:p>
            <a:pPr indent="288290" algn="just"/>
            <a:r>
              <a:rPr lang="ar-SA" sz="2400" b="1" dirty="0" smtClean="0">
                <a:solidFill>
                  <a:srgbClr val="000000"/>
                </a:solidFill>
                <a:effectLst/>
                <a:latin typeface="Times New Roman"/>
                <a:ea typeface="Times New Roman"/>
                <a:cs typeface="Traditional Arabic"/>
              </a:rPr>
              <a:t>اجتهاداتهم بالمصلحة</a:t>
            </a:r>
            <a:endParaRPr lang="en-US" sz="2400" dirty="0" smtClean="0">
              <a:solidFill>
                <a:srgbClr val="000000"/>
              </a:solidFill>
              <a:effectLst/>
              <a:latin typeface="Times New Roman"/>
              <a:ea typeface="Times New Roman"/>
              <a:cs typeface="Traditional Arabic"/>
            </a:endParaRPr>
          </a:p>
          <a:p>
            <a:pPr indent="288290" algn="just"/>
            <a:r>
              <a:rPr lang="ar-SA" sz="2400" dirty="0" smtClean="0">
                <a:solidFill>
                  <a:srgbClr val="000000"/>
                </a:solidFill>
                <a:effectLst/>
                <a:latin typeface="Times New Roman"/>
                <a:ea typeface="Times New Roman"/>
                <a:cs typeface="Traditional Arabic"/>
              </a:rPr>
              <a:t>اجتهاداتهم في بعض الأحكام كانت مبنية على المصلحة، وإن لم يسموه بهذا المصطلح، لكن عملوا بها ضمن ما كانوا يسمونه الرأي..</a:t>
            </a:r>
            <a:endParaRPr lang="en-US" sz="2400" dirty="0" smtClean="0">
              <a:solidFill>
                <a:srgbClr val="000000"/>
              </a:solidFill>
              <a:effectLst/>
              <a:latin typeface="Times New Roman"/>
              <a:ea typeface="Times New Roman"/>
              <a:cs typeface="Traditional Arabic"/>
            </a:endParaRPr>
          </a:p>
          <a:p>
            <a:pPr indent="288290" algn="just"/>
            <a:r>
              <a:rPr lang="ar-SA" sz="2400" dirty="0" smtClean="0">
                <a:solidFill>
                  <a:srgbClr val="000000"/>
                </a:solidFill>
                <a:effectLst/>
                <a:latin typeface="Times New Roman"/>
                <a:ea typeface="Times New Roman"/>
                <a:cs typeface="Traditional Arabic"/>
              </a:rPr>
              <a:t>يقول الدكتور محمد سلام مدكور كان الرأي - عند الصحابة- شاملا لما عرف بالاستحسان، وسد الذرائع، والمصلحة، والبراءة الأصلية، أما مادون ذلك فإنهم </a:t>
            </a:r>
            <a:r>
              <a:rPr lang="ar-SA" sz="2400" dirty="0" err="1" smtClean="0">
                <a:solidFill>
                  <a:srgbClr val="000000"/>
                </a:solidFill>
                <a:effectLst/>
                <a:latin typeface="Times New Roman"/>
                <a:ea typeface="Times New Roman"/>
                <a:cs typeface="Traditional Arabic"/>
              </a:rPr>
              <a:t>يع</a:t>
            </a:r>
            <a:r>
              <a:rPr lang="ar-IQ" sz="2400" dirty="0" smtClean="0">
                <a:solidFill>
                  <a:srgbClr val="000000"/>
                </a:solidFill>
                <a:effectLst/>
                <a:latin typeface="Times New Roman"/>
                <a:ea typeface="Times New Roman"/>
                <a:cs typeface="Traditional Arabic"/>
              </a:rPr>
              <a:t>ت</a:t>
            </a:r>
            <a:r>
              <a:rPr lang="ar-SA" sz="2400" dirty="0" smtClean="0">
                <a:solidFill>
                  <a:srgbClr val="000000"/>
                </a:solidFill>
                <a:effectLst/>
                <a:latin typeface="Times New Roman"/>
                <a:ea typeface="Times New Roman"/>
                <a:cs typeface="Traditional Arabic"/>
              </a:rPr>
              <a:t>برونه </a:t>
            </a:r>
            <a:r>
              <a:rPr lang="ar-SA" sz="2400" dirty="0" smtClean="0">
                <a:solidFill>
                  <a:srgbClr val="000000"/>
                </a:solidFill>
                <a:effectLst/>
                <a:latin typeface="Times New Roman"/>
                <a:ea typeface="Times New Roman"/>
                <a:cs typeface="Traditional Arabic"/>
              </a:rPr>
              <a:t>أخذا بالهوى ويرون أنه مذموم.</a:t>
            </a:r>
            <a:endParaRPr lang="en-US" sz="2400" dirty="0" smtClean="0">
              <a:solidFill>
                <a:srgbClr val="000000"/>
              </a:solidFill>
              <a:effectLst/>
              <a:latin typeface="Times New Roman"/>
              <a:ea typeface="Times New Roman"/>
              <a:cs typeface="Traditional Arabic"/>
            </a:endParaRPr>
          </a:p>
          <a:p>
            <a:pPr indent="288290" algn="just"/>
            <a:r>
              <a:rPr lang="ar-SA" sz="2400" dirty="0" smtClean="0">
                <a:solidFill>
                  <a:srgbClr val="000000"/>
                </a:solidFill>
                <a:effectLst/>
                <a:latin typeface="Times New Roman"/>
                <a:ea typeface="Times New Roman"/>
                <a:cs typeface="Traditional Arabic"/>
              </a:rPr>
              <a:t>وقد نقل بعض الأصوليين الاجماع على أن الصحابة كانوا يعملون بالمصاح المرسلة.</a:t>
            </a:r>
            <a:endParaRPr lang="en-US" sz="2400" dirty="0" smtClean="0">
              <a:solidFill>
                <a:srgbClr val="000000"/>
              </a:solidFill>
              <a:effectLst/>
              <a:latin typeface="Times New Roman"/>
              <a:ea typeface="Times New Roman"/>
              <a:cs typeface="Traditional Arabic"/>
            </a:endParaRPr>
          </a:p>
          <a:p>
            <a:pPr indent="288290" algn="just"/>
            <a:r>
              <a:rPr lang="ar-SA" sz="2400" dirty="0" smtClean="0">
                <a:solidFill>
                  <a:srgbClr val="000000"/>
                </a:solidFill>
                <a:effectLst/>
                <a:latin typeface="Times New Roman"/>
                <a:ea typeface="Times New Roman"/>
                <a:cs typeface="Traditional Arabic"/>
              </a:rPr>
              <a:t>يقول الامام الرازي في معرض بيان حجية المصالح المرسلة "وأما الإجماع فهو أن من تتبع أحوال مباحثات الصحابة علم قطعا أن هذه الشرائط التي يعتبرها فقهاء الزمان في تحرير الأقيسة والشرائط المعتبرة في العلة والأصل والفرع ما كانوا يلتفتون إليها بل كانوا يراعون المصالح لعلمهم بأن المقصد من الشرائع رعاية المصالح فدل مجموع ما ذكرنا على جواز التمسك بالمصالح المرسلة"</a:t>
            </a:r>
            <a:r>
              <a:rPr lang="ar-SA" sz="2400" baseline="30000" dirty="0" smtClean="0">
                <a:solidFill>
                  <a:srgbClr val="000000"/>
                </a:solidFill>
                <a:effectLst/>
                <a:latin typeface="Times New Roman"/>
                <a:ea typeface="Times New Roman"/>
                <a:cs typeface="Traditional Arabic"/>
              </a:rPr>
              <a:t>.</a:t>
            </a:r>
            <a:endParaRPr lang="en-US" sz="2400" dirty="0" smtClean="0">
              <a:solidFill>
                <a:srgbClr val="000000"/>
              </a:solidFill>
              <a:effectLst/>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9571743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181600"/>
          </a:xfrm>
        </p:spPr>
        <p:txBody>
          <a:bodyPr>
            <a:normAutofit/>
          </a:bodyPr>
          <a:lstStyle/>
          <a:p>
            <a:pPr indent="288290" algn="just"/>
            <a:r>
              <a:rPr lang="ar-SA" sz="2400" b="1" dirty="0" smtClean="0">
                <a:solidFill>
                  <a:srgbClr val="000000"/>
                </a:solidFill>
                <a:effectLst/>
                <a:latin typeface="Times New Roman"/>
                <a:ea typeface="Times New Roman"/>
                <a:cs typeface="Traditional Arabic"/>
              </a:rPr>
              <a:t>ومن أمثلة استنباطهم الحكم الشرعي مبنيا على المصلحة:</a:t>
            </a:r>
            <a:endParaRPr lang="en-US" sz="2400" dirty="0" smtClean="0">
              <a:solidFill>
                <a:srgbClr val="000000"/>
              </a:solidFill>
              <a:effectLst/>
              <a:latin typeface="Times New Roman"/>
              <a:ea typeface="Times New Roman"/>
              <a:cs typeface="Traditional Arabic"/>
            </a:endParaRPr>
          </a:p>
          <a:p>
            <a:pPr indent="288290" algn="just"/>
            <a:r>
              <a:rPr lang="fa-IR" sz="2400" b="1" dirty="0" smtClean="0">
                <a:solidFill>
                  <a:srgbClr val="000000"/>
                </a:solidFill>
                <a:effectLst/>
                <a:latin typeface="Times New Roman"/>
                <a:ea typeface="Times New Roman"/>
                <a:cs typeface="Traditional Arabic"/>
              </a:rPr>
              <a:t>۱- </a:t>
            </a:r>
            <a:r>
              <a:rPr lang="ar-SA" sz="2400" b="1" dirty="0" smtClean="0">
                <a:solidFill>
                  <a:srgbClr val="000000"/>
                </a:solidFill>
                <a:effectLst/>
                <a:latin typeface="Times New Roman"/>
                <a:ea typeface="Times New Roman"/>
                <a:cs typeface="Traditional Arabic"/>
              </a:rPr>
              <a:t>جمعهم القرآن </a:t>
            </a:r>
            <a:r>
              <a:rPr lang="ar-SA" sz="2400" dirty="0" smtClean="0">
                <a:solidFill>
                  <a:srgbClr val="000000"/>
                </a:solidFill>
                <a:effectLst/>
                <a:latin typeface="Times New Roman"/>
                <a:ea typeface="Times New Roman"/>
                <a:cs typeface="Traditional Arabic"/>
              </a:rPr>
              <a:t>في عهد سيدنا أبي بكر بناءً على إشارة من سيدنا عمر حين أفزعه موت كثير من الحفاظ في وقعة اليمامة فخشي من ذلك ذهاب القرآن بموت حفاظه    </a:t>
            </a:r>
            <a:endParaRPr lang="en-US" sz="2400" dirty="0" smtClean="0">
              <a:solidFill>
                <a:srgbClr val="000000"/>
              </a:solidFill>
              <a:effectLst/>
              <a:latin typeface="Times New Roman"/>
              <a:ea typeface="Times New Roman"/>
              <a:cs typeface="Traditional Arabic"/>
            </a:endParaRPr>
          </a:p>
          <a:p>
            <a:pPr indent="288290" algn="just"/>
            <a:r>
              <a:rPr lang="ar-SA" sz="2400" dirty="0" smtClean="0">
                <a:solidFill>
                  <a:srgbClr val="000000"/>
                </a:solidFill>
                <a:effectLst/>
                <a:latin typeface="Times New Roman"/>
                <a:ea typeface="Times New Roman"/>
                <a:cs typeface="Traditional Arabic"/>
              </a:rPr>
              <a:t> فقد روى البخاري عن زيد بن ثابت الأنصاري رضي الله عنه - وكان ممن يكتب الوحي - قال: أرسل إلي أبو بكر مقتل أهل اليمامة وعنده عمر، فقال أبو بكر: إن عمر أتاني، فقال: إن القتل قد استحر يوم اليمامة بالناس، وإني أخشى أن يستحر القتل بالقراء في المواطن، فيذهب كثير من القرآن إلا أن تجمعوه، وإني لأرى أن تجمع القرآن "، قال أبو بكر: قلت لعمر: «كيف أفعل شيئا لم يفعله رسول الله صلى الله عليه وسلم؟» فقال عمر: هو والله خير، فلم يزل عمر يراجعني فيه حتى شرح الله لذلك صدري، ورأيت الذي رأى عمر، قال زيد بن ثابت: وعمر عنده جالس لا يتكلم..</a:t>
            </a:r>
            <a:endParaRPr lang="en-US" sz="2400" dirty="0" smtClean="0">
              <a:solidFill>
                <a:srgbClr val="000000"/>
              </a:solidFill>
              <a:effectLst/>
              <a:latin typeface="Times New Roman"/>
              <a:ea typeface="Times New Roman"/>
              <a:cs typeface="Traditional Arabic"/>
            </a:endParaRPr>
          </a:p>
          <a:p>
            <a:pPr indent="288290" algn="just"/>
            <a:r>
              <a:rPr lang="ar-SA" sz="2400" dirty="0" smtClean="0">
                <a:solidFill>
                  <a:srgbClr val="000000"/>
                </a:solidFill>
                <a:effectLst/>
                <a:latin typeface="Times New Roman"/>
                <a:ea typeface="Times New Roman"/>
                <a:cs typeface="Traditional Arabic"/>
              </a:rPr>
              <a:t>فلم يكن لهذا الأمر نظير يقاس عليه، وإنما هو حكم بالمصلحة، يدل على ذلك قول سيدنا أبي بكر لسيدنا عمر حينما عرض عليه الأمر - وكيف نفعل شيئاً لم يفعله رسول الله ؟ وقول سيدنا عمر له؟ هو والله خير.</a:t>
            </a:r>
            <a:endParaRPr lang="en-US" sz="2400" dirty="0" smtClean="0">
              <a:solidFill>
                <a:srgbClr val="000000"/>
              </a:solidFill>
              <a:effectLst/>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890040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indent="288290" algn="just"/>
            <a:r>
              <a:rPr lang="ar-SA" sz="2400" b="1" dirty="0" smtClean="0">
                <a:solidFill>
                  <a:srgbClr val="000000"/>
                </a:solidFill>
                <a:effectLst/>
                <a:latin typeface="Times New Roman"/>
                <a:ea typeface="Times New Roman"/>
                <a:cs typeface="Traditional Arabic"/>
              </a:rPr>
              <a:t>2- الأذان الثاني ليوم الجمعة</a:t>
            </a:r>
            <a:r>
              <a:rPr lang="ar-SA" sz="2400" dirty="0" smtClean="0">
                <a:solidFill>
                  <a:srgbClr val="000000"/>
                </a:solidFill>
                <a:effectLst/>
                <a:latin typeface="Times New Roman"/>
                <a:ea typeface="Times New Roman"/>
                <a:cs typeface="Traditional Arabic"/>
              </a:rPr>
              <a:t>: كان الأذان لصلاة الجمعة في عهد النبي صلى الله عليه وسلم  ، وأبي بكر وعمر رضي الله عنهما، أذانا واحدا يؤذن عند جلوس الإمام على المنبر، وهو الأذان الثاني المعروف اليوم، وفي عهد عثمان أضاف أذانا ثانيا يكون قبل الأذان المعهود</a:t>
            </a:r>
            <a:r>
              <a:rPr lang="ar-SA" sz="2400" baseline="30000" dirty="0" smtClean="0">
                <a:solidFill>
                  <a:srgbClr val="000000"/>
                </a:solidFill>
                <a:effectLst/>
                <a:latin typeface="Times New Roman"/>
                <a:ea typeface="Times New Roman"/>
                <a:cs typeface="Traditional Arabic"/>
              </a:rPr>
              <a:t> ، </a:t>
            </a:r>
            <a:r>
              <a:rPr lang="ar-SA" sz="2400" dirty="0" smtClean="0">
                <a:solidFill>
                  <a:srgbClr val="000000"/>
                </a:solidFill>
                <a:effectLst/>
                <a:latin typeface="Times New Roman"/>
                <a:ea typeface="Times New Roman"/>
                <a:cs typeface="Traditional Arabic"/>
              </a:rPr>
              <a:t>فقد  روى البخاري عن السائب بن يزيد، قال: «كان النداء يوم الجمعة أوله إذا جلس الإمام على المنبر على عهد النبي صلى الله عليه وسلم، وأبي بكر، وعمر رضي الله عنهما، فلما كان عثمان رضي الله عنه، وكثر الناس زاد النداء الثالث على الزوراء» قال أبو عبد الله: " الزوراء: موضع بالسوق بالمدينة ".</a:t>
            </a:r>
            <a:endParaRPr lang="en-US" sz="2400" dirty="0" smtClean="0">
              <a:solidFill>
                <a:srgbClr val="000000"/>
              </a:solidFill>
              <a:effectLst/>
              <a:latin typeface="Times New Roman"/>
              <a:ea typeface="Times New Roman"/>
              <a:cs typeface="Traditional Arabic"/>
            </a:endParaRPr>
          </a:p>
          <a:p>
            <a:pPr indent="288290" algn="just"/>
            <a:r>
              <a:rPr lang="ar-SA" sz="2400" dirty="0" smtClean="0">
                <a:solidFill>
                  <a:srgbClr val="000000"/>
                </a:solidFill>
                <a:effectLst/>
                <a:latin typeface="Times New Roman"/>
                <a:ea typeface="Times New Roman"/>
                <a:cs typeface="Traditional Arabic"/>
              </a:rPr>
              <a:t>إنما سمي ثالثا باعتبار كونه مزيدا، لأن الأول هو الأذان عند جلوس الإمام على المنبر، والثاني هو الإقامة للصلاة عند نزوله، والثالث عند دخول وقت الظهر، وإنما أطلق الأذان على الإقامة لأنها إعلام كالأذان ومنه قوله صلى الله عليه وسلم  (بين كل أذانين صلاة لمن شاء)</a:t>
            </a:r>
            <a:r>
              <a:rPr lang="ar-SA" sz="2400" baseline="30000" dirty="0" smtClean="0">
                <a:solidFill>
                  <a:srgbClr val="000000"/>
                </a:solidFill>
                <a:effectLst/>
                <a:latin typeface="Times New Roman"/>
                <a:ea typeface="Times New Roman"/>
                <a:cs typeface="Traditional Arabic"/>
              </a:rPr>
              <a:t> . </a:t>
            </a:r>
            <a:r>
              <a:rPr lang="ar-SA" sz="2400" dirty="0" smtClean="0">
                <a:solidFill>
                  <a:srgbClr val="000000"/>
                </a:solidFill>
                <a:effectLst/>
                <a:latin typeface="Times New Roman"/>
                <a:ea typeface="Times New Roman"/>
                <a:cs typeface="Traditional Arabic"/>
              </a:rPr>
              <a:t>..فالأذان الثالث الذي زاده عثمان هو الأول اليوم، فيكون الأول: هو الأذان الذي كان في زمن النبي صلى الله عليه وسلم  وزمن أبي بكر وعمر، رضي الله تعالى عنهما، عند الجلوس على المنبر، والثاني: هو الإقامة، والثالث الأذان الذي زاده عثمان، فأذن به على الزوراء.</a:t>
            </a:r>
            <a:endParaRPr lang="en-US" sz="2400" dirty="0" smtClean="0">
              <a:solidFill>
                <a:srgbClr val="000000"/>
              </a:solidFill>
              <a:effectLst/>
              <a:latin typeface="Times New Roman"/>
              <a:ea typeface="Times New Roman"/>
              <a:cs typeface="Traditional Arabic"/>
            </a:endParaRPr>
          </a:p>
          <a:p>
            <a:pPr indent="288290" algn="just"/>
            <a:r>
              <a:rPr lang="ar-SA" sz="2400" dirty="0" smtClean="0">
                <a:solidFill>
                  <a:srgbClr val="000000"/>
                </a:solidFill>
                <a:effectLst/>
                <a:latin typeface="Times New Roman"/>
                <a:ea typeface="Times New Roman"/>
                <a:cs typeface="Traditional Arabic"/>
              </a:rPr>
              <a:t>إن ما زاده الامام عثمان رضي الله عنه داخل في المصلحة المرسلةلأن القياس لا يشمله لعدم وجود نظير له يقاس عليه.  </a:t>
            </a:r>
            <a:r>
              <a:rPr lang="ar-IQ" sz="2400" dirty="0" smtClean="0">
                <a:solidFill>
                  <a:srgbClr val="000000"/>
                </a:solidFill>
                <a:latin typeface="Times New Roman"/>
                <a:ea typeface="Times New Roman"/>
                <a:cs typeface="Traditional Arabic"/>
              </a:rPr>
              <a:t>(1)</a:t>
            </a:r>
            <a:endParaRPr lang="en-US" sz="2400" dirty="0" smtClean="0">
              <a:solidFill>
                <a:srgbClr val="000000"/>
              </a:solidFill>
              <a:effectLst/>
              <a:latin typeface="Times New Roman"/>
              <a:ea typeface="Times New Roman"/>
              <a:cs typeface="Traditional Arabic"/>
            </a:endParaRPr>
          </a:p>
          <a:p>
            <a:endParaRPr lang="ar-IQ" sz="2400" dirty="0"/>
          </a:p>
        </p:txBody>
      </p:sp>
    </p:spTree>
    <p:extLst>
      <p:ext uri="{BB962C8B-B14F-4D97-AF65-F5344CB8AC3E}">
        <p14:creationId xmlns:p14="http://schemas.microsoft.com/office/powerpoint/2010/main" val="371838725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5943600"/>
          </a:xfrm>
        </p:spPr>
        <p:txBody>
          <a:bodyPr>
            <a:normAutofit fontScale="85000" lnSpcReduction="20000"/>
          </a:bodyPr>
          <a:lstStyle/>
          <a:p>
            <a:r>
              <a:rPr lang="ar-IQ" b="1" dirty="0" smtClean="0"/>
              <a:t>(1) قرر</a:t>
            </a:r>
            <a:r>
              <a:rPr lang="ar-IQ" dirty="0" smtClean="0"/>
              <a:t> </a:t>
            </a:r>
            <a:r>
              <a:rPr lang="ar-IQ" b="1" dirty="0"/>
              <a:t>ذلك الشيخ في محمد ناصر الدين الألباني </a:t>
            </a:r>
            <a:r>
              <a:rPr lang="ar-IQ" dirty="0"/>
              <a:t>رحمه الله: حكم الأذان الثاني يوم الجمعة، سلسلة الهدى والنور، الشريط: 937 د .17:10  </a:t>
            </a:r>
            <a:endParaRPr lang="ar-IQ" dirty="0" smtClean="0"/>
          </a:p>
          <a:p>
            <a:r>
              <a:rPr lang="ar-IQ" dirty="0" smtClean="0"/>
              <a:t> </a:t>
            </a:r>
            <a:r>
              <a:rPr lang="ar-IQ" dirty="0"/>
              <a:t>وقال الشيخ </a:t>
            </a:r>
            <a:r>
              <a:rPr lang="ar-IQ" b="1" dirty="0"/>
              <a:t>ابن باز رحمه الله </a:t>
            </a:r>
            <a:r>
              <a:rPr lang="ar-IQ" dirty="0"/>
              <a:t>في فتاوى نور على الدرب عندما سئل عن هذا الأذان الذي زاده عثمان  هذا هو الأصل، في عهد النبي صلى الله عليه وسلم كان أذانا واحدا بين يدي الخطيب عند دخول الخطيب، ثم في عهد عثمان رضي الله عنه أمر بأذان قبل ذلك أولا يؤذن قبل دخول الخطيب، واستمر عليه العمل بعد عثمان  </a:t>
            </a:r>
            <a:r>
              <a:rPr lang="ar-IQ" b="1" dirty="0"/>
              <a:t>فإذا فعل فهو حسن وإلا ما  يضر إذا اكتفي بأذان واحد</a:t>
            </a:r>
            <a:r>
              <a:rPr lang="ar-IQ" dirty="0"/>
              <a:t>، لا حرج في ذلك كما كان في عهد النبي صلى اهلل عليه وسلم، </a:t>
            </a:r>
            <a:r>
              <a:rPr lang="ar-IQ" dirty="0" err="1"/>
              <a:t>وعهدالصديق</a:t>
            </a:r>
            <a:r>
              <a:rPr lang="ar-IQ" dirty="0"/>
              <a:t> وعهد عمر ، لكن إذا جعل أذان ثان للتنبيه على أنه يوم الجمعة حتى يستعد الناس ويتأهبوا للجمعة هذا </a:t>
            </a:r>
            <a:r>
              <a:rPr lang="ar-IQ" b="1" dirty="0"/>
              <a:t>لا بأس به، بل هو حسن وعليه العمل الآن لأن فيه فائدة كبيرة ينتبه الناس للجمعة ويستعدون .</a:t>
            </a:r>
            <a:r>
              <a:rPr lang="ar-IQ" dirty="0"/>
              <a:t> فتاوى نور على الدرب، عبد العزيز بن عبد الله بن باز المتوفى: 9120هـ جمعها: الدكتور محمد بن سعد الشويعر، السؤال الرابع والأربعون من الشريط رقم ،339 ج،93 ص.203 نقلا عن كتاب  لمصلحة المرسلة وأثرها في فتاوى الصحابة نماذج وتطبيقات ص: 85 .</a:t>
            </a:r>
          </a:p>
        </p:txBody>
      </p:sp>
    </p:spTree>
    <p:extLst>
      <p:ext uri="{BB962C8B-B14F-4D97-AF65-F5344CB8AC3E}">
        <p14:creationId xmlns:p14="http://schemas.microsoft.com/office/powerpoint/2010/main" val="84025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38800"/>
          </a:xfrm>
        </p:spPr>
        <p:txBody>
          <a:bodyPr>
            <a:normAutofit fontScale="70000" lnSpcReduction="20000"/>
          </a:bodyPr>
          <a:lstStyle/>
          <a:p>
            <a:pPr indent="288290" algn="just"/>
            <a:r>
              <a:rPr lang="ar-SA" b="1" dirty="0" smtClean="0">
                <a:solidFill>
                  <a:srgbClr val="000000"/>
                </a:solidFill>
                <a:effectLst/>
                <a:latin typeface="Times New Roman"/>
                <a:ea typeface="Times New Roman"/>
                <a:cs typeface="Traditional Arabic"/>
              </a:rPr>
              <a:t>3- تضمين الصناع :</a:t>
            </a:r>
            <a:endParaRPr lang="en-US" b="1"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هذه المسألة يذكرها الأصوليون في معرض سردهم لأمثلة المصالح المرسلة، وقد قضى الخلفاء الراشدون  بتضمين الصناع.</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 كان الصناع لا يضمنون في الصدر الأول إذا ادعوا تلف ما دفع إليهم، لأن الأمانة غالية عليهم في ذلك الزمن، فلما جاء سيدنا علي الله ورأى الحال قد تغير عما كان عليه قبله وأن الناس دخلهم حب الخيانة والطمع قضى بتضمين الصناع محافظة على أموال الناس وقال في ذلك : الا يصلح الناس إلا ذاك، وهذا حكم بمقتضى المصلحة.</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قال الإمام الشاطبي في كتابه الاعتصام عند تعرضه لوجه المصلحة في تضمين الصناع: "ووجه المصلحة فيه أن الناس لهم حاجة إلى الصناع، وهم يغيبون عن الأمتعة في غالب الأحوال، والغالب عليهم التفريط، وترك الحفظ، فلو لم يثبت تضمينهم مع مسيس الحاجة إلى استعمالهم أفضى ذلك إلى أحد أمرين: إما ترك الاستصناع بالكلية، وذلك شاق على الخلق وإما أن يعملوا ولا يضمنوا عند دعواهم الهلاك والضياع، فتضيع الأموال، ويقل الاحتراز، وتتطرق الخيانة، فكانت المصلحة في التضمين، هذا معنى قوله: لا يصلح الناس إلا ذاك</a:t>
            </a:r>
            <a:r>
              <a:rPr lang="en-US" dirty="0" smtClean="0">
                <a:solidFill>
                  <a:srgbClr val="000000"/>
                </a:solidFill>
                <a:effectLst/>
                <a:latin typeface="Times New Roman"/>
                <a:ea typeface="Times New Roman"/>
                <a:cs typeface="Traditional Arabic"/>
              </a:rPr>
              <a:t>.</a:t>
            </a:r>
            <a:r>
              <a:rPr lang="en-US" dirty="0" smtClean="0">
                <a:solidFill>
                  <a:srgbClr val="000000"/>
                </a:solidFill>
                <a:effectLst/>
                <a:latin typeface="Traditional Arabic"/>
                <a:ea typeface="Times New Roman"/>
                <a:cs typeface="Traditional Arabic"/>
              </a:rPr>
              <a:t> </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ولا يقال: إن هذا نوع من الفساد؛ وهو تضمين البريء، إذ لعله ما أفسد ولا فرط؛ فالتضمين مع هذا الامكان نوع من الفساد؛ لأنا نقول: إذا تقابلت المصلحة والمضرة فشأن العقلاء النظر إلى التفاوت، ووقوع التلف من الصناع من غير تسبب ولا تفريط بعيد، والغالب عند فوات الأموال أنها لا تستند إلى التلف السماوي، بل ترجع إلى صنع العباد على وجه المباشرة أو التفريط.</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وفي الحديث: (لا ضرر ولا ضرار) وتشهد له الأصول من حيث الجملة، وهو من باب ترجيح المصلحة العامة على المصلحة الخاصة، فتضمين الصناع من ذلك القبيل.</a:t>
            </a:r>
            <a:endParaRPr lang="en-US" dirty="0" smtClean="0">
              <a:solidFill>
                <a:srgbClr val="000000"/>
              </a:solidFill>
              <a:effectLst/>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42171012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70000" lnSpcReduction="20000"/>
          </a:bodyPr>
          <a:lstStyle/>
          <a:p>
            <a:pPr indent="288290" algn="just"/>
            <a:r>
              <a:rPr lang="fa-IR" sz="3400" b="1" dirty="0" smtClean="0">
                <a:solidFill>
                  <a:srgbClr val="000000"/>
                </a:solidFill>
                <a:effectLst/>
                <a:latin typeface="Times New Roman"/>
                <a:ea typeface="Times New Roman"/>
                <a:cs typeface="Traditional Arabic"/>
              </a:rPr>
              <a:t>اجتهاداتهم  بدليل سد للذرائع</a:t>
            </a:r>
            <a:endParaRPr lang="en-US" sz="3400" dirty="0" smtClean="0">
              <a:solidFill>
                <a:srgbClr val="000000"/>
              </a:solidFill>
              <a:effectLst/>
              <a:latin typeface="Times New Roman"/>
              <a:ea typeface="Times New Roman"/>
              <a:cs typeface="Traditional Arabic"/>
            </a:endParaRPr>
          </a:p>
          <a:p>
            <a:pPr indent="288290" algn="just"/>
            <a:r>
              <a:rPr lang="fa-IR" sz="3400" dirty="0" smtClean="0">
                <a:solidFill>
                  <a:srgbClr val="000000"/>
                </a:solidFill>
                <a:effectLst/>
                <a:latin typeface="Times New Roman"/>
                <a:ea typeface="Times New Roman"/>
                <a:cs typeface="Traditional Arabic"/>
              </a:rPr>
              <a:t>وكما اجتهد الصحابة بالقياس والمصلحة اجتهدوا ومنعوا كثيراً من الأمور درءاً لما تفضي إليه من مفسدة، وتقود إليه من ضرر، ومن اجتهاداتهم في ذلك:</a:t>
            </a:r>
            <a:endParaRPr lang="en-US" sz="3400" dirty="0" smtClean="0">
              <a:solidFill>
                <a:srgbClr val="000000"/>
              </a:solidFill>
              <a:effectLst/>
              <a:latin typeface="Times New Roman"/>
              <a:ea typeface="Times New Roman"/>
              <a:cs typeface="Traditional Arabic"/>
            </a:endParaRPr>
          </a:p>
          <a:p>
            <a:pPr indent="288290" algn="just"/>
            <a:r>
              <a:rPr lang="fa-IR" sz="3400" dirty="0" smtClean="0">
                <a:solidFill>
                  <a:srgbClr val="000000"/>
                </a:solidFill>
                <a:effectLst/>
                <a:latin typeface="Times New Roman"/>
                <a:ea typeface="Times New Roman"/>
                <a:cs typeface="Traditional Arabic"/>
              </a:rPr>
              <a:t> ۱ - حكمهم بقتل الجماعة بالواحد في قصة المرأة التي تمالأت هي وخليلها على قتل ابن زوجها وإن كان القصاص يمنع معه ذلك لأن المساواة مطلوبة فيه - لئلا يكون عدم القصاص فيه ذريعة للتعاون على سفك الدماء.</a:t>
            </a:r>
            <a:endParaRPr lang="en-US" sz="3400" dirty="0" smtClean="0">
              <a:solidFill>
                <a:srgbClr val="000000"/>
              </a:solidFill>
              <a:effectLst/>
              <a:latin typeface="Times New Roman"/>
              <a:ea typeface="Times New Roman"/>
              <a:cs typeface="Traditional Arabic"/>
            </a:endParaRPr>
          </a:p>
          <a:p>
            <a:pPr indent="288290" algn="just"/>
            <a:r>
              <a:rPr lang="fa-IR" sz="3400" dirty="0" smtClean="0">
                <a:solidFill>
                  <a:srgbClr val="000000"/>
                </a:solidFill>
                <a:effectLst/>
                <a:latin typeface="Times New Roman"/>
                <a:ea typeface="Times New Roman"/>
                <a:cs typeface="Traditional Arabic"/>
              </a:rPr>
              <a:t>2- إتمام عثمان الصلوات الرباعية بمنى أيام الحج مع علمه بأن الرسول صلى الله عليه وسلم  قصر فيها تلك الصلوات وقد علل فعله ذلك بسد الذريعة لأن الحج يجتمع فيه الاعراب وأهل البادية وهم يظنون أن الصلاة هكذا فرضت ركعتين في كل أيام السنة .</a:t>
            </a:r>
            <a:endParaRPr lang="en-US" sz="3400" dirty="0" smtClean="0">
              <a:solidFill>
                <a:srgbClr val="000000"/>
              </a:solidFill>
              <a:effectLst/>
              <a:latin typeface="Times New Roman"/>
              <a:ea typeface="Times New Roman"/>
              <a:cs typeface="Traditional Arabic"/>
            </a:endParaRPr>
          </a:p>
          <a:p>
            <a:pPr indent="288290" algn="just"/>
            <a:r>
              <a:rPr lang="fa-IR" sz="3400" dirty="0" smtClean="0">
                <a:solidFill>
                  <a:srgbClr val="000000"/>
                </a:solidFill>
                <a:effectLst/>
                <a:latin typeface="Times New Roman"/>
                <a:ea typeface="Times New Roman"/>
                <a:cs typeface="Traditional Arabic"/>
              </a:rPr>
              <a:t>  ذكر ابن حجر في فتح الباري "عن عثمان أنه أتم بمنى ثم خطب فقال إن القصر سنة رسول الله صلى الله عليه وسلم وصاحبيه ولكنه حدث طغام يعني بفتح الطاء والمعجمة فخفت أن يستنوا وعن بن جريج أن أعرابيا ناداه في منى يا أمير المؤمنين ما زلت أصليها منذ رأيتك عام أول ركعتين وهذه طرق يقوي بعضها بعضا ولا مانع أن يكون هذا أصل سبب الإتمام".</a:t>
            </a:r>
            <a:endParaRPr lang="en-US" sz="3400" dirty="0" smtClean="0">
              <a:solidFill>
                <a:srgbClr val="000000"/>
              </a:solidFill>
              <a:effectLst/>
              <a:latin typeface="Times New Roman"/>
              <a:ea typeface="Times New Roman"/>
              <a:cs typeface="Traditional Arabic"/>
            </a:endParaRPr>
          </a:p>
          <a:p>
            <a:pPr indent="288290" algn="just"/>
            <a:r>
              <a:rPr lang="fa-IR" sz="3400" dirty="0" smtClean="0">
                <a:solidFill>
                  <a:srgbClr val="000000"/>
                </a:solidFill>
                <a:effectLst/>
                <a:latin typeface="Times New Roman"/>
                <a:ea typeface="Times New Roman"/>
                <a:cs typeface="Traditional Arabic"/>
              </a:rPr>
              <a:t>قال الامام الشاطبي: " أن الصحابة عملوا على هذا الاحتياط في الدين لما فهموا هذا الأصل من الشريعة، وكانوا أئمة يقتدى بهم؛ فتركوا أشياء وأظهروا ذلك ليبينوا أن تركها غير قادح وإن كانت مطلوبة </a:t>
            </a:r>
            <a:r>
              <a:rPr lang="ar-SA" sz="3400" dirty="0" smtClean="0">
                <a:solidFill>
                  <a:srgbClr val="000000"/>
                </a:solidFill>
                <a:effectLst/>
                <a:latin typeface="Times New Roman"/>
                <a:ea typeface="Times New Roman"/>
                <a:cs typeface="Traditional Arabic"/>
              </a:rPr>
              <a:t>فمن ذلك ت</a:t>
            </a:r>
            <a:r>
              <a:rPr lang="fa-IR" sz="3400" dirty="0" smtClean="0">
                <a:solidFill>
                  <a:srgbClr val="000000"/>
                </a:solidFill>
                <a:effectLst/>
                <a:latin typeface="Times New Roman"/>
                <a:ea typeface="Times New Roman"/>
                <a:cs typeface="Traditional Arabic"/>
              </a:rPr>
              <a:t>رك عثمان القصر في السفر في خلافته، وقال: "إني إمام الناس، فينظر إلي الأعراب وأهل البادية أصلي ركعتين؛ فيقولون: هكذا فرضت ".</a:t>
            </a:r>
            <a:endParaRPr lang="en-US" sz="3400" dirty="0" smtClean="0">
              <a:solidFill>
                <a:srgbClr val="000000"/>
              </a:solidFill>
              <a:effectLst/>
              <a:latin typeface="Times New Roman"/>
              <a:ea typeface="Times New Roman"/>
              <a:cs typeface="Traditional Arabic"/>
            </a:endParaRPr>
          </a:p>
          <a:p>
            <a:pPr indent="288290" algn="just"/>
            <a:r>
              <a:rPr lang="fa-IR" sz="3400" dirty="0" smtClean="0">
                <a:solidFill>
                  <a:srgbClr val="000000"/>
                </a:solidFill>
                <a:effectLst/>
                <a:latin typeface="Times New Roman"/>
                <a:ea typeface="Times New Roman"/>
                <a:cs typeface="Traditional Arabic"/>
              </a:rPr>
              <a:t>٣ - ما فعله سيدنا عثمان حين قضى بتوريث المرأة من زوجها الذي طلقها ثلاثاً في مرض موته فراراً من إرثها معاملة له بنقيض مقصوده، وسداً للذريعة لئلا يتخذ الناس ذلك وسيلة للفرار من الميراث </a:t>
            </a:r>
            <a:r>
              <a:rPr lang="fa-IR" sz="3400" dirty="0" smtClean="0">
                <a:solidFill>
                  <a:srgbClr val="000000"/>
                </a:solidFill>
                <a:effectLst/>
                <a:latin typeface="Times New Roman"/>
                <a:ea typeface="Times New Roman"/>
                <a:cs typeface="Traditional Arabic"/>
              </a:rPr>
              <a:t>.</a:t>
            </a:r>
            <a:r>
              <a:rPr lang="ar-IQ" sz="3400" dirty="0" smtClean="0">
                <a:solidFill>
                  <a:srgbClr val="000000"/>
                </a:solidFill>
                <a:effectLst/>
                <a:latin typeface="Times New Roman"/>
                <a:ea typeface="Times New Roman"/>
                <a:cs typeface="Traditional Arabic"/>
              </a:rPr>
              <a:t> (نصر ابن حجاج)، (لعل الظعينة تنكح غير الاكفاء)</a:t>
            </a:r>
            <a:endParaRPr lang="en-US" sz="3400" dirty="0" smtClean="0">
              <a:solidFill>
                <a:srgbClr val="000000"/>
              </a:solidFill>
              <a:effectLst/>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91069803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324600"/>
          </a:xfrm>
        </p:spPr>
        <p:txBody>
          <a:bodyPr>
            <a:normAutofit fontScale="70000" lnSpcReduction="20000"/>
          </a:bodyPr>
          <a:lstStyle/>
          <a:p>
            <a:pPr indent="288290" algn="just"/>
            <a:r>
              <a:rPr lang="fa-IR" sz="3400" b="1" dirty="0" smtClean="0">
                <a:solidFill>
                  <a:srgbClr val="000000"/>
                </a:solidFill>
                <a:effectLst/>
                <a:latin typeface="Times New Roman"/>
                <a:ea typeface="Times New Roman"/>
                <a:cs typeface="Traditional Arabic"/>
              </a:rPr>
              <a:t>اجتهاداتهم بدليل الاستحسان</a:t>
            </a:r>
            <a:endParaRPr lang="en-US" sz="3400" dirty="0" smtClean="0">
              <a:solidFill>
                <a:srgbClr val="000000"/>
              </a:solidFill>
              <a:effectLst/>
              <a:latin typeface="Times New Roman"/>
              <a:ea typeface="Times New Roman"/>
              <a:cs typeface="Traditional Arabic"/>
            </a:endParaRPr>
          </a:p>
          <a:p>
            <a:pPr indent="288290" algn="just"/>
            <a:r>
              <a:rPr lang="fa-IR" sz="3400" dirty="0" smtClean="0">
                <a:solidFill>
                  <a:srgbClr val="000000"/>
                </a:solidFill>
                <a:effectLst/>
                <a:latin typeface="Times New Roman"/>
                <a:ea typeface="Times New Roman"/>
                <a:cs typeface="Traditional Arabic"/>
              </a:rPr>
              <a:t>اختلف الأصوليون</a:t>
            </a:r>
            <a:r>
              <a:rPr lang="fa-IR" sz="3400" baseline="30000" dirty="0" smtClean="0">
                <a:solidFill>
                  <a:srgbClr val="000000"/>
                </a:solidFill>
                <a:effectLst/>
                <a:latin typeface="Times New Roman"/>
                <a:ea typeface="Times New Roman"/>
                <a:cs typeface="Traditional Arabic"/>
              </a:rPr>
              <a:t> </a:t>
            </a:r>
            <a:r>
              <a:rPr lang="fa-IR" sz="3400" dirty="0" smtClean="0">
                <a:solidFill>
                  <a:srgbClr val="000000"/>
                </a:solidFill>
                <a:effectLst/>
                <a:latin typeface="Times New Roman"/>
                <a:ea typeface="Times New Roman"/>
                <a:cs typeface="Traditional Arabic"/>
              </a:rPr>
              <a:t>في حجيته الاستحسان باعتباره دليلاً مستقلا من أدلة التشريع، وأما باعتباره تركاً لدليل </a:t>
            </a:r>
            <a:r>
              <a:rPr lang="fa-IR" sz="3400" dirty="0" smtClean="0">
                <a:solidFill>
                  <a:srgbClr val="000000"/>
                </a:solidFill>
                <a:effectLst/>
                <a:latin typeface="Times New Roman"/>
                <a:ea typeface="Times New Roman"/>
                <a:cs typeface="Traditional Arabic"/>
              </a:rPr>
              <a:t>لمعارضه </a:t>
            </a:r>
            <a:r>
              <a:rPr lang="fa-IR" sz="3400" dirty="0" smtClean="0">
                <a:solidFill>
                  <a:srgbClr val="000000"/>
                </a:solidFill>
                <a:latin typeface="Times New Roman"/>
                <a:ea typeface="Times New Roman"/>
                <a:cs typeface="Traditional Arabic"/>
              </a:rPr>
              <a:t>ومخالفته</a:t>
            </a:r>
            <a:r>
              <a:rPr lang="ar-IQ" sz="3400" dirty="0" smtClean="0">
                <a:solidFill>
                  <a:srgbClr val="000000"/>
                </a:solidFill>
                <a:latin typeface="Times New Roman"/>
                <a:ea typeface="Times New Roman"/>
                <a:cs typeface="Traditional Arabic"/>
              </a:rPr>
              <a:t> ل</a:t>
            </a:r>
            <a:r>
              <a:rPr lang="fa-IR" sz="3400" dirty="0" smtClean="0">
                <a:solidFill>
                  <a:srgbClr val="000000"/>
                </a:solidFill>
                <a:latin typeface="Times New Roman"/>
                <a:ea typeface="Times New Roman"/>
                <a:cs typeface="Traditional Arabic"/>
              </a:rPr>
              <a:t>دليل </a:t>
            </a:r>
            <a:r>
              <a:rPr lang="fa-IR" sz="3400" dirty="0" smtClean="0">
                <a:solidFill>
                  <a:srgbClr val="000000"/>
                </a:solidFill>
                <a:effectLst/>
                <a:latin typeface="Times New Roman"/>
                <a:ea typeface="Times New Roman"/>
                <a:cs typeface="Traditional Arabic"/>
              </a:rPr>
              <a:t>آخر، وعدول من مقتضى قياس دلیل ظاهر كلي إلى مقتضى دليل جزئي لمصلحة شرعية فهو بهذا المعنى ليس دليلاً مستقلاً، وإنما من أوجه الترجيح بين الدليلين المتعارضين.</a:t>
            </a:r>
            <a:endParaRPr lang="en-US" sz="3400" dirty="0" smtClean="0">
              <a:solidFill>
                <a:srgbClr val="000000"/>
              </a:solidFill>
              <a:effectLst/>
              <a:latin typeface="Times New Roman"/>
              <a:ea typeface="Times New Roman"/>
              <a:cs typeface="Traditional Arabic"/>
            </a:endParaRPr>
          </a:p>
          <a:p>
            <a:pPr lvl="0" algn="just">
              <a:buFont typeface="+mj-lt"/>
              <a:buAutoNum type="arabicPeriod"/>
              <a:tabLst>
                <a:tab pos="718820" algn="l"/>
              </a:tabLst>
            </a:pPr>
            <a:r>
              <a:rPr lang="fa-IR" sz="3400" dirty="0" smtClean="0">
                <a:solidFill>
                  <a:srgbClr val="000000"/>
                </a:solidFill>
                <a:effectLst/>
                <a:latin typeface="Times New Roman"/>
                <a:ea typeface="Times New Roman"/>
                <a:cs typeface="Traditional Arabic"/>
              </a:rPr>
              <a:t>ومن اجتهاداتهم التي يمكن أن تنزل على الاستحسان حكم سيدنا عمر بالتشريك في المسألة المشتركة فإن القياس والقواعد العامة في الميراث تقضي بأن يرث الإخوة الأشقاء بالتعصيب إلا أن إرثهم بالتعصيب في هذه المسألة يحرمهم، ويجعل الأخوة لأم، وهم أبعد قرابة منهم يستأثرون بالثلث دونهم، في اتباع هذا القياس حرج، لذلك حكم سيدنا عمر باشتراكهم مع أولاد الأم في الثلث باعتبارهم أولاد أم دفعاً للحرج وخروجاً عن العسر الذي يؤدي إليه الغلو في اتباع القياس</a:t>
            </a:r>
            <a:r>
              <a:rPr lang="fa-IR" sz="3400" baseline="30000" dirty="0" smtClean="0">
                <a:solidFill>
                  <a:srgbClr val="000000"/>
                </a:solidFill>
                <a:effectLst/>
                <a:latin typeface="Times New Roman"/>
                <a:ea typeface="Times New Roman"/>
                <a:cs typeface="Traditional Arabic"/>
              </a:rPr>
              <a:t> </a:t>
            </a:r>
            <a:r>
              <a:rPr lang="fa-IR" sz="3400" dirty="0" smtClean="0">
                <a:solidFill>
                  <a:srgbClr val="000000"/>
                </a:solidFill>
                <a:effectLst/>
                <a:latin typeface="Times New Roman"/>
                <a:ea typeface="Times New Roman"/>
                <a:cs typeface="Traditional Arabic"/>
              </a:rPr>
              <a:t>، وتمسك الامام علي بن أبي طالب بالقياس وأحرمهم من الميراث، وعن حكم سيدنا عمر وعلي في هذه المسألة قال العنبري : القياس ما قال عليّ، والاستحسان ما قال عمر.</a:t>
            </a:r>
            <a:endParaRPr lang="en-US" sz="3400" dirty="0" smtClean="0">
              <a:solidFill>
                <a:srgbClr val="000000"/>
              </a:solidFill>
              <a:effectLst/>
              <a:latin typeface="Times New Roman"/>
              <a:ea typeface="Times New Roman"/>
              <a:cs typeface="Traditional Arabic"/>
            </a:endParaRPr>
          </a:p>
          <a:p>
            <a:pPr lvl="0" algn="just">
              <a:buFont typeface="+mj-lt"/>
              <a:buAutoNum type="arabicPeriod"/>
            </a:pPr>
            <a:r>
              <a:rPr lang="fa-IR" sz="3400" dirty="0" smtClean="0">
                <a:solidFill>
                  <a:srgbClr val="000000"/>
                </a:solidFill>
                <a:effectLst/>
                <a:latin typeface="Times New Roman"/>
                <a:ea typeface="Times New Roman"/>
                <a:cs typeface="Traditional Arabic"/>
              </a:rPr>
              <a:t>وقد يمثل للاستحسان أيضا بعدم تقسيمه سواد العراق على الغزاة، وإن كان القياس والقواعد العامة تقتضي تقسيمها؛ لأنها فتحت عنوة لكن عدل عن هذه الأصول بعد مشاورة الصحابة إلى أصل آخر استحسانا وهو أن لايصير المال دولة بين الأغنياء ويحرم منها الفقراء والأجيال القادمة مستدلا بقوله تعالى: (كيلا يكون دولة بين الأغنياء منكم) . </a:t>
            </a:r>
            <a:endParaRPr lang="en-US" sz="3400" dirty="0" smtClean="0">
              <a:solidFill>
                <a:srgbClr val="000000"/>
              </a:solidFill>
              <a:effectLst/>
              <a:latin typeface="Times New Roman"/>
              <a:ea typeface="Times New Roman"/>
              <a:cs typeface="Traditional Arabic"/>
            </a:endParaRPr>
          </a:p>
          <a:p>
            <a:pPr marL="745490" indent="288290" algn="just"/>
            <a:r>
              <a:rPr lang="fa-IR" sz="3400" dirty="0" smtClean="0">
                <a:solidFill>
                  <a:srgbClr val="000000"/>
                </a:solidFill>
                <a:effectLst/>
                <a:latin typeface="Times New Roman"/>
                <a:ea typeface="Times New Roman"/>
                <a:cs typeface="Traditional Arabic"/>
              </a:rPr>
              <a:t>يقول الخطابي: " قد كان يعلم عمر رضي الله عنه، أن المال يعز، والشح يغلب، وأن لا ملك بعد كسرى يغنم ماله، فيغني المسلمين، وأشفق أن يبقى آخر الناس لا شيء لهم، فرأى أن تحبس الأرض، ولا يقسمها قسمة سائر الأموال، وأن يضع عليها خراجا يبقى نفعها، ويدر خيرها للمسلمين أبدا كما فعل بسواد العراق نظرا للمسلمين، وشفقة على آخرهم".</a:t>
            </a:r>
            <a:endParaRPr lang="en-US" sz="3400" dirty="0" smtClean="0">
              <a:solidFill>
                <a:srgbClr val="000000"/>
              </a:solidFill>
              <a:effectLst/>
              <a:latin typeface="Times New Roman"/>
              <a:ea typeface="Times New Roman"/>
              <a:cs typeface="Traditional Arabic"/>
            </a:endParaRPr>
          </a:p>
          <a:p>
            <a:pPr marL="0" indent="0">
              <a:buNone/>
            </a:pPr>
            <a:endParaRPr lang="ar-IQ" dirty="0"/>
          </a:p>
        </p:txBody>
      </p:sp>
    </p:spTree>
    <p:extLst>
      <p:ext uri="{BB962C8B-B14F-4D97-AF65-F5344CB8AC3E}">
        <p14:creationId xmlns:p14="http://schemas.microsoft.com/office/powerpoint/2010/main" val="17256561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229600" cy="5943600"/>
          </a:xfrm>
        </p:spPr>
        <p:txBody>
          <a:bodyPr>
            <a:normAutofit fontScale="85000" lnSpcReduction="10000"/>
          </a:bodyPr>
          <a:lstStyle/>
          <a:p>
            <a:pPr indent="288290" algn="just"/>
            <a:r>
              <a:rPr lang="fa-IR" sz="2800" b="1" dirty="0" smtClean="0">
                <a:solidFill>
                  <a:srgbClr val="000000"/>
                </a:solidFill>
                <a:effectLst/>
                <a:latin typeface="Times New Roman"/>
                <a:ea typeface="Times New Roman"/>
                <a:cs typeface="Traditional Arabic"/>
              </a:rPr>
              <a:t>شرع من قبلنا في اجتادات الصحابة</a:t>
            </a:r>
            <a:endParaRPr lang="en-US" sz="2800" dirty="0" smtClean="0">
              <a:solidFill>
                <a:srgbClr val="000000"/>
              </a:solidFill>
              <a:effectLst/>
              <a:latin typeface="Times New Roman"/>
              <a:ea typeface="Times New Roman"/>
              <a:cs typeface="Traditional Arabic"/>
            </a:endParaRPr>
          </a:p>
          <a:p>
            <a:pPr indent="288290" algn="just"/>
            <a:r>
              <a:rPr lang="fa-IR" sz="2800" dirty="0" smtClean="0">
                <a:solidFill>
                  <a:srgbClr val="000000"/>
                </a:solidFill>
                <a:effectLst/>
                <a:latin typeface="Times New Roman"/>
                <a:ea typeface="Times New Roman"/>
                <a:cs typeface="Traditional Arabic"/>
              </a:rPr>
              <a:t> لم يثبت عن الأصحاب اجتهاد واستنباط يستند عندهم </a:t>
            </a:r>
            <a:r>
              <a:rPr lang="fa-IR" sz="2800" dirty="0" smtClean="0">
                <a:solidFill>
                  <a:srgbClr val="000000"/>
                </a:solidFill>
                <a:effectLst/>
                <a:latin typeface="Times New Roman"/>
                <a:ea typeface="Times New Roman"/>
                <a:cs typeface="Traditional Arabic"/>
              </a:rPr>
              <a:t>عل</a:t>
            </a:r>
            <a:r>
              <a:rPr lang="ar-IQ" sz="2800" dirty="0" smtClean="0">
                <a:solidFill>
                  <a:srgbClr val="000000"/>
                </a:solidFill>
                <a:effectLst/>
                <a:latin typeface="Times New Roman"/>
                <a:ea typeface="Times New Roman"/>
                <a:cs typeface="Traditional Arabic"/>
              </a:rPr>
              <a:t>ى</a:t>
            </a:r>
            <a:r>
              <a:rPr lang="fa-IR" sz="2800" dirty="0" smtClean="0">
                <a:solidFill>
                  <a:srgbClr val="000000"/>
                </a:solidFill>
                <a:effectLst/>
                <a:latin typeface="Times New Roman"/>
                <a:ea typeface="Times New Roman"/>
                <a:cs typeface="Traditional Arabic"/>
              </a:rPr>
              <a:t> </a:t>
            </a:r>
            <a:r>
              <a:rPr lang="fa-IR" sz="2800" dirty="0" smtClean="0">
                <a:solidFill>
                  <a:srgbClr val="000000"/>
                </a:solidFill>
                <a:effectLst/>
                <a:latin typeface="Times New Roman"/>
                <a:ea typeface="Times New Roman"/>
                <a:cs typeface="Traditional Arabic"/>
              </a:rPr>
              <a:t>شرع من قبلنا كما قرر ذلك بعض الأصوليون .</a:t>
            </a:r>
            <a:endParaRPr lang="en-US" sz="2800" dirty="0" smtClean="0">
              <a:solidFill>
                <a:srgbClr val="000000"/>
              </a:solidFill>
              <a:effectLst/>
              <a:latin typeface="Times New Roman"/>
              <a:ea typeface="Times New Roman"/>
              <a:cs typeface="Traditional Arabic"/>
            </a:endParaRPr>
          </a:p>
          <a:p>
            <a:pPr indent="288290" algn="just"/>
            <a:r>
              <a:rPr lang="fa-IR" sz="2800" dirty="0" smtClean="0">
                <a:solidFill>
                  <a:srgbClr val="000000"/>
                </a:solidFill>
                <a:effectLst/>
                <a:latin typeface="Times New Roman"/>
                <a:ea typeface="Times New Roman"/>
                <a:cs typeface="Traditional Arabic"/>
              </a:rPr>
              <a:t>قال الإمام الجويني: " ثبت عندنا شرعا أنا لسنا متعبدين بأحكام الشرائع المتقدمة والقاطع الشرعي في ذلك: إن أصحاب رسول الله صلى الله عليه وسلم كانوا يترددون في الوقائع بين الكتاب والسنة والاجتهاد إذا لم يجدوا متعلقا فيهما وكانوا لا يبحثون عن أحكام الكتب المنزلة على النبيين والمرسلين قبل نبينا عليهم الصلاة والسلام</a:t>
            </a:r>
            <a:r>
              <a:rPr lang="fa-IR" sz="2800" dirty="0" smtClean="0">
                <a:solidFill>
                  <a:srgbClr val="000000"/>
                </a:solidFill>
                <a:effectLst/>
                <a:latin typeface="Times New Roman"/>
                <a:ea typeface="Times New Roman"/>
                <a:cs typeface="Traditional Arabic"/>
              </a:rPr>
              <a:t>".</a:t>
            </a:r>
            <a:endParaRPr lang="ar-IQ" sz="2800" dirty="0" smtClean="0">
              <a:solidFill>
                <a:srgbClr val="000000"/>
              </a:solidFill>
              <a:effectLst/>
              <a:latin typeface="Times New Roman"/>
              <a:ea typeface="Times New Roman"/>
              <a:cs typeface="Traditional Arabic"/>
            </a:endParaRPr>
          </a:p>
          <a:p>
            <a:pPr indent="288290" algn="just"/>
            <a:r>
              <a:rPr lang="ar-IQ" sz="2800" dirty="0" smtClean="0">
                <a:solidFill>
                  <a:srgbClr val="000000"/>
                </a:solidFill>
                <a:latin typeface="Times New Roman"/>
                <a:ea typeface="Times New Roman"/>
                <a:cs typeface="Traditional Arabic"/>
              </a:rPr>
              <a:t>وكذلك الحال بالنسبة لعمل أهل المدينة والعرف لأنهم </a:t>
            </a:r>
            <a:r>
              <a:rPr lang="ar-IQ" sz="2800" dirty="0" err="1" smtClean="0">
                <a:solidFill>
                  <a:srgbClr val="000000"/>
                </a:solidFill>
                <a:latin typeface="Times New Roman"/>
                <a:ea typeface="Times New Roman"/>
                <a:cs typeface="Traditional Arabic"/>
              </a:rPr>
              <a:t>قريبوا</a:t>
            </a:r>
            <a:r>
              <a:rPr lang="ar-IQ" sz="2800" dirty="0" smtClean="0">
                <a:solidFill>
                  <a:srgbClr val="000000"/>
                </a:solidFill>
                <a:latin typeface="Times New Roman"/>
                <a:ea typeface="Times New Roman"/>
                <a:cs typeface="Traditional Arabic"/>
              </a:rPr>
              <a:t> عهد بعصر النبوة،</a:t>
            </a:r>
          </a:p>
          <a:p>
            <a:pPr indent="288290" algn="just"/>
            <a:r>
              <a:rPr lang="ar-IQ" sz="2800" dirty="0" smtClean="0">
                <a:solidFill>
                  <a:srgbClr val="000000"/>
                </a:solidFill>
                <a:latin typeface="Times New Roman"/>
                <a:ea typeface="Times New Roman"/>
                <a:cs typeface="Traditional Arabic"/>
              </a:rPr>
              <a:t> أما قول الصحابي فقد كان بعضهم يستدل بقول أبي بكر وعمر رضي الله </a:t>
            </a:r>
            <a:r>
              <a:rPr lang="ar-IQ" sz="2800" dirty="0">
                <a:solidFill>
                  <a:srgbClr val="000000"/>
                </a:solidFill>
                <a:latin typeface="Times New Roman"/>
                <a:ea typeface="Times New Roman"/>
                <a:cs typeface="Traditional Arabic"/>
              </a:rPr>
              <a:t>عنهما فقد  روى الطبراني في " الأوسط " ( 1718 – مجمع البحرين ) عن عروة بن الزبير أنه أتى ابن عباس فقال : يا ابن عباس طالما أضللت الناس ! قال : وما ذاك يا عريَّة ؟ قال : الرجل يخرج محرماً بحج أو بعمرة فإذا طاف زعمت أنه قد حل فقد كان أبو بكر وعمر ينهيان عن ذلك ؟ فقال : أهما - ويحك - آثر عندك أم ما في كتاب الله وما سن رسول الله صلى الله عليه وسلم في أصحابه وفي أمته ؟ </a:t>
            </a:r>
            <a:r>
              <a:rPr lang="ar-IQ" sz="2800" b="1" dirty="0">
                <a:solidFill>
                  <a:srgbClr val="000000"/>
                </a:solidFill>
                <a:latin typeface="Times New Roman"/>
                <a:ea typeface="Times New Roman"/>
                <a:cs typeface="Traditional Arabic"/>
              </a:rPr>
              <a:t>فقال عروة : هما كانا أعلم بكتاب الله وما سن رسول الله صلى الله عليه وسلم مني ومنك قال ابن أبي مليكة : فخصمه عروة .</a:t>
            </a:r>
            <a:endParaRPr lang="ar-IQ" sz="2800" b="1" dirty="0" smtClean="0">
              <a:solidFill>
                <a:srgbClr val="000000"/>
              </a:solidFill>
              <a:latin typeface="Times New Roman"/>
              <a:ea typeface="Times New Roman"/>
              <a:cs typeface="Traditional Arabic"/>
            </a:endParaRPr>
          </a:p>
          <a:p>
            <a:pPr indent="0" algn="just">
              <a:buNone/>
            </a:pPr>
            <a:r>
              <a:rPr lang="ar-IQ" sz="2800" dirty="0" smtClean="0">
                <a:solidFill>
                  <a:srgbClr val="000000"/>
                </a:solidFill>
                <a:effectLst/>
                <a:latin typeface="Times New Roman"/>
                <a:ea typeface="Times New Roman"/>
                <a:cs typeface="Traditional Arabic"/>
              </a:rPr>
              <a:t>ويستدلون بما له حكم الرفع من أقوالهم .</a:t>
            </a:r>
            <a:endParaRPr lang="en-US" sz="2800" dirty="0" smtClean="0">
              <a:solidFill>
                <a:srgbClr val="000000"/>
              </a:solidFill>
              <a:effectLst/>
              <a:latin typeface="Times New Roman"/>
              <a:ea typeface="Times New Roman"/>
              <a:cs typeface="Traditional Arabic"/>
            </a:endParaRPr>
          </a:p>
          <a:p>
            <a:pPr indent="288290" algn="just"/>
            <a:r>
              <a:rPr lang="fa-IR" sz="2800" dirty="0" smtClean="0">
                <a:solidFill>
                  <a:srgbClr val="000000"/>
                </a:solidFill>
                <a:effectLst/>
                <a:latin typeface="Times New Roman"/>
                <a:ea typeface="Times New Roman"/>
                <a:cs typeface="Traditional Arabic"/>
              </a:rPr>
              <a:t>وللحديث بقية..</a:t>
            </a:r>
            <a:endParaRPr lang="en-US" sz="2800" dirty="0" smtClean="0">
              <a:solidFill>
                <a:srgbClr val="000000"/>
              </a:solidFill>
              <a:effectLst/>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335870956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334000"/>
          </a:xfrm>
        </p:spPr>
        <p:txBody>
          <a:bodyPr>
            <a:normAutofit fontScale="55000" lnSpcReduction="20000"/>
          </a:bodyPr>
          <a:lstStyle/>
          <a:p>
            <a:pPr algn="just"/>
            <a:r>
              <a:rPr lang="ar-IQ" sz="3800" dirty="0" smtClean="0">
                <a:latin typeface="Traditional Arabic" pitchFamily="18" charset="-78"/>
                <a:cs typeface="Traditional Arabic" pitchFamily="18" charset="-78"/>
              </a:rPr>
              <a:t>ولم يكن القرآن الكريم فقط هو مصدرَ التشريع في زمن الرسول بل كان معه مصادر أخرى منها السنة النبوية وهي وإن لم تكن مساويةً للكتاب العزيز في الفضل والمكانة إلا أنها لا يقل عنه من حيث الاحتجاج والاعتبار.</a:t>
            </a:r>
          </a:p>
          <a:p>
            <a:pPr algn="just"/>
            <a:r>
              <a:rPr lang="ar-IQ" sz="3800" dirty="0" smtClean="0">
                <a:latin typeface="Traditional Arabic" pitchFamily="18" charset="-78"/>
                <a:cs typeface="Traditional Arabic" pitchFamily="18" charset="-78"/>
              </a:rPr>
              <a:t>وكانت أهم وظيفة للسنة النبوية - بكافة أنواعها القولية ، والفعلية والتقريرية – في هذه المرحلة هي: بيان القرآن الكريم، وتخصيص عمومه، وتقييد مطلقه وتفسير مشكله ، بل ونسخه في بعض الأحيان ، وكان هذا البيان من السنة للقرآن هو مستند الصحابة في العمل والتطبيق ، فإذا أشكل عليهم شيء في الكتاب سألوا النبي صلى الله عليه وسلم فوضحه لهم وبينه .</a:t>
            </a:r>
          </a:p>
          <a:p>
            <a:pPr algn="just"/>
            <a:r>
              <a:rPr lang="ar-IQ" sz="3800" dirty="0" smtClean="0">
                <a:latin typeface="Traditional Arabic" pitchFamily="18" charset="-78"/>
                <a:cs typeface="Traditional Arabic" pitchFamily="18" charset="-78"/>
              </a:rPr>
              <a:t>لكن لم يكن دور السنة مقتصراً على بيان القرآن فقط بل إنها كانت تستقل بأحكام جديدة لم ترد في القرآن ، وذلك كاستقلالها ببيان أحكام ميراث الجدة، وزكاة الفطر، وصلاة الوتر، والمسح على الخفين وغيرها.</a:t>
            </a:r>
          </a:p>
          <a:p>
            <a:pPr algn="just"/>
            <a:r>
              <a:rPr lang="ar-IQ" sz="3800" dirty="0" smtClean="0">
                <a:latin typeface="Traditional Arabic" pitchFamily="18" charset="-78"/>
                <a:cs typeface="Traditional Arabic" pitchFamily="18" charset="-78"/>
              </a:rPr>
              <a:t>وقد بين النبي الله صلى الله عليه وسلم أهمية هذا الأصل وأكد على وجوب التمسك به والعمل بمقتضاه في أحاديث كثيرة ، منها :</a:t>
            </a:r>
          </a:p>
          <a:p>
            <a:pPr algn="just"/>
            <a:r>
              <a:rPr lang="ar-IQ" sz="3800" dirty="0" smtClean="0">
                <a:latin typeface="Traditional Arabic" pitchFamily="18" charset="-78"/>
                <a:cs typeface="Traditional Arabic" pitchFamily="18" charset="-78"/>
              </a:rPr>
              <a:t> قوله صلى الله عليه وسلم: «عليكم بسنتي وسنة الخلفاء الراشدين المهديين من بعدي تمسكوا بها وعضوا عليها بالنواجد .</a:t>
            </a:r>
          </a:p>
          <a:p>
            <a:pPr algn="just"/>
            <a:r>
              <a:rPr lang="ar-IQ" sz="3800" dirty="0" smtClean="0">
                <a:latin typeface="Traditional Arabic" pitchFamily="18" charset="-78"/>
                <a:cs typeface="Traditional Arabic" pitchFamily="18" charset="-78"/>
              </a:rPr>
              <a:t> وقوله صلى الله عليه وسلم: (ألا إني أوتيت الكتاب ومثله معه ) ، في إشارة إلى وجوب الاحتجاج بالسنة وأنها كالكتاب في تشريع الأحكام .</a:t>
            </a:r>
          </a:p>
          <a:p>
            <a:pPr algn="just"/>
            <a:r>
              <a:rPr lang="ar-IQ" sz="3800" dirty="0" smtClean="0">
                <a:latin typeface="Traditional Arabic" pitchFamily="18" charset="-78"/>
                <a:cs typeface="Traditional Arabic" pitchFamily="18" charset="-78"/>
              </a:rPr>
              <a:t>والقواعد الأصولية المتعلقة بهذين الأصلين كقواعد العام والخاص والمطلق والمقيد والناسخ والمنسوخ والمفاهيم.. وغيرها كانت غير محتاج إليها في هذه المرحلة لأن الرسول صلى الله عليه وسلم كان هو المبين والموضح لجميع الأحكام والفروع التي تتعلق بها تلك القواعد .</a:t>
            </a:r>
          </a:p>
          <a:p>
            <a:pPr algn="just"/>
            <a:r>
              <a:rPr lang="ar-IQ" sz="3800" dirty="0" smtClean="0">
                <a:latin typeface="Traditional Arabic" pitchFamily="18" charset="-78"/>
                <a:cs typeface="Traditional Arabic" pitchFamily="18" charset="-78"/>
              </a:rPr>
              <a:t>وإضافة إلى هذين المصدرين فقد برز في عصر النبي ﷺ جانب مهم من الجوانب التي يقوم عليها علم أصول الفقه ألا وهو جانب الاجتهاد. </a:t>
            </a:r>
          </a:p>
          <a:p>
            <a:endParaRPr lang="ar-IQ" dirty="0"/>
          </a:p>
        </p:txBody>
      </p:sp>
    </p:spTree>
    <p:extLst>
      <p:ext uri="{BB962C8B-B14F-4D97-AF65-F5344CB8AC3E}">
        <p14:creationId xmlns:p14="http://schemas.microsoft.com/office/powerpoint/2010/main" val="45376348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latin typeface="Traditional Arabic" pitchFamily="18" charset="-78"/>
                <a:cs typeface="Traditional Arabic" pitchFamily="18" charset="-78"/>
              </a:rPr>
              <a:t>اختلاف الأصوليين في: اجتهاد الرسول ﷺ</a:t>
            </a:r>
            <a:endParaRPr lang="ar-IQ" dirty="0">
              <a:latin typeface="Traditional Arabic" pitchFamily="18" charset="-78"/>
              <a:cs typeface="Traditional Arabic" pitchFamily="18" charset="-78"/>
            </a:endParaRPr>
          </a:p>
        </p:txBody>
      </p:sp>
      <p:sp>
        <p:nvSpPr>
          <p:cNvPr id="3" name="Content Placeholder 2"/>
          <p:cNvSpPr>
            <a:spLocks noGrp="1"/>
          </p:cNvSpPr>
          <p:nvPr>
            <p:ph idx="1"/>
          </p:nvPr>
        </p:nvSpPr>
        <p:spPr>
          <a:xfrm>
            <a:off x="457200" y="1371600"/>
            <a:ext cx="8229600" cy="5486400"/>
          </a:xfrm>
        </p:spPr>
        <p:txBody>
          <a:bodyPr>
            <a:normAutofit fontScale="32500" lnSpcReduction="20000"/>
          </a:bodyPr>
          <a:lstStyle/>
          <a:p>
            <a:pPr algn="just"/>
            <a:r>
              <a:rPr lang="ar-IQ" sz="6200" b="1" dirty="0" smtClean="0">
                <a:latin typeface="Traditional Arabic" pitchFamily="18" charset="-78"/>
                <a:cs typeface="Traditional Arabic" pitchFamily="18" charset="-78"/>
              </a:rPr>
              <a:t>اختلف الأصوليين في جواز الاجتهاد على النبي- وعدم جوازه على أقوال:</a:t>
            </a:r>
          </a:p>
          <a:p>
            <a:pPr algn="just"/>
            <a:r>
              <a:rPr lang="ar-IQ" sz="6200" b="1" dirty="0" smtClean="0">
                <a:latin typeface="Traditional Arabic" pitchFamily="18" charset="-78"/>
                <a:cs typeface="Traditional Arabic" pitchFamily="18" charset="-78"/>
              </a:rPr>
              <a:t>القول الأول: الجواز </a:t>
            </a:r>
          </a:p>
          <a:p>
            <a:pPr algn="just"/>
            <a:r>
              <a:rPr lang="ar-IQ" sz="6200" dirty="0" smtClean="0">
                <a:latin typeface="Traditional Arabic" pitchFamily="18" charset="-78"/>
                <a:cs typeface="Traditional Arabic" pitchFamily="18" charset="-78"/>
              </a:rPr>
              <a:t>وأصحاب هذا القول هم جمهور الأصوليين من أهل السنّة، ومنهم ابن الحاجب، والآمدي، وسائر الحنفية، وجميع الحنابلة، وإليه ذهب بعض الشافعية كالبيضاوي، ونسبه الأسنوي إلى الإمام الشافعي، حيث قال: ذهب الجمهور إلى جوازه، ونقله الإمام الرازي عن الشافعي، كما نسبه الآمدي إليه، فقال: «وجوّز الشافعي في رسالته ذلك من غير قطع، وبه قال بعض أصحاب الشافعي، والقاضي عبدالجبار، وأبو الحسين البصري من المعتزلة».</a:t>
            </a:r>
          </a:p>
          <a:p>
            <a:pPr algn="just"/>
            <a:r>
              <a:rPr lang="ar-IQ" sz="6200" dirty="0" smtClean="0">
                <a:latin typeface="Traditional Arabic" pitchFamily="18" charset="-78"/>
                <a:cs typeface="Traditional Arabic" pitchFamily="18" charset="-78"/>
              </a:rPr>
              <a:t>وإليه ذهب المالكية يقول الامام الشاطبي: "النبي صلى الله عليه وسلم يجوز له الاجتهاد عقلًا وشرعًا؛ ولذا رأيي أن اجتهاده صلى الله عليه وسلم في الأحكام الاستنباطية هو ميراث ورِثَتْه الأمة عنه.</a:t>
            </a:r>
          </a:p>
          <a:p>
            <a:pPr algn="just"/>
            <a:r>
              <a:rPr lang="ar-IQ" sz="6200" dirty="0" smtClean="0">
                <a:latin typeface="Traditional Arabic" pitchFamily="18" charset="-78"/>
                <a:cs typeface="Traditional Arabic" pitchFamily="18" charset="-78"/>
              </a:rPr>
              <a:t>ويقول: "..فإن الحديث إما بوحي من الله صرف، وإما اجتهاد من الرسول - عليه الصلاة والسلام - معتبر بوحي صحيح من كتاب أو سنة، وعلى كلا التقديرين لا يمكن فيه التناقض مع كتاب الله؛ لأنه عليه الصلاة والسلام ﴿مَا يَنْطِقُ عَنِ الْهَوَى * إِنْ هُوَ إِلَّا وَحْيٌ يُوحَى ﴾ [النجم: 3، 4]، وإذا فُرِّع على القول بجواز الخطأ في حقه فلا يقر عليه البتة، فلا بد من الرجوع إلى الصواب، والتفريع على القول بنفي الخطأ أولى ألا يحكم باجتهاده حُكمًا يعارض كتاب الله تعالى ويخالفه".</a:t>
            </a:r>
          </a:p>
          <a:p>
            <a:pPr algn="just"/>
            <a:r>
              <a:rPr lang="ar-IQ" sz="6200" b="1" dirty="0" smtClean="0">
                <a:latin typeface="Traditional Arabic" pitchFamily="18" charset="-78"/>
                <a:cs typeface="Traditional Arabic" pitchFamily="18" charset="-78"/>
              </a:rPr>
              <a:t>القول الثاني: المنع </a:t>
            </a:r>
          </a:p>
          <a:p>
            <a:pPr algn="just"/>
            <a:r>
              <a:rPr lang="ar-IQ" sz="6200" dirty="0" smtClean="0">
                <a:latin typeface="Traditional Arabic" pitchFamily="18" charset="-78"/>
                <a:cs typeface="Traditional Arabic" pitchFamily="18" charset="-78"/>
              </a:rPr>
              <a:t>إليه ذهب ابن حزم : حيث قال: «انّ من ظنّ أنّ الاجتهاد يجوز للأنبياء ( في شرع شريعة لم يوحَ إليهم فيها فهو كفرٌ عظيم، ويكفي في إبطال ذلك أمره تعالى لنبيه عليه الصلاة والسلام أن يقول: إن أتّبع إلاّ ما يوحى إليّ).</a:t>
            </a:r>
          </a:p>
          <a:p>
            <a:pPr algn="just"/>
            <a:r>
              <a:rPr lang="ar-IQ" sz="6200" dirty="0" smtClean="0">
                <a:latin typeface="Traditional Arabic" pitchFamily="18" charset="-78"/>
                <a:cs typeface="Traditional Arabic" pitchFamily="18" charset="-78"/>
              </a:rPr>
              <a:t>وهو قول جمهور المعتزلة، وقيل: إنّ للجبائيين  أبي عليّ وابنه أبي هاشم رأيين: أحدهما: المنع مطلقاً والآخر: الجواز فيما يتعلّق بالحروب دون غيرها.</a:t>
            </a:r>
          </a:p>
          <a:p>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4514345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pPr algn="just"/>
            <a:r>
              <a:rPr lang="ar-IQ" sz="2400" b="1" dirty="0" smtClean="0">
                <a:latin typeface="Traditional Arabic" pitchFamily="18" charset="-78"/>
                <a:cs typeface="Traditional Arabic" pitchFamily="18" charset="-78"/>
              </a:rPr>
              <a:t>احتج المجيزون بما يأتي :</a:t>
            </a:r>
          </a:p>
          <a:p>
            <a:pPr algn="just"/>
            <a:r>
              <a:rPr lang="ar-IQ" sz="2400" dirty="0" smtClean="0">
                <a:latin typeface="Traditional Arabic" pitchFamily="18" charset="-78"/>
                <a:cs typeface="Traditional Arabic" pitchFamily="18" charset="-78"/>
              </a:rPr>
              <a:t>1- قوله تعالى: ﴿فَبِمَا رَحْمَةٍ مِّنَ الله لِنْتَ لَهُمْ وَلَوْ كُنتَ فَظّاً غَلِيظَ الْقَلْبِ لاَنْفَضُّوْا مِنْ حَوْلِكَ فَاعْفُ عَنْهُمْ وَاسْتَغْفِرْ لَهُمْ وَشَاوِرْهُمْ فِي الأَمْرِ فَإِذَا عَزَمْتَ فَتَوَكَّلْ عَلَى الله إِنَّ اللهَ يُحِبُّ الْـمُتَوَكِّلِينَ﴾ (آل عمران:159)، هذه الآية تدل على أن النبي صلى الله عليه وسلم كان مأمورا بالاجتهاد؛ لأن المشاورة إنما تكون فيما يحكم فيه بطريق الاجتهاد، لا فيما يحكم فيه بطريق الوحي.</a:t>
            </a:r>
          </a:p>
          <a:p>
            <a:pPr algn="just"/>
            <a:r>
              <a:rPr lang="ar-IQ" sz="2400" dirty="0" smtClean="0">
                <a:latin typeface="Traditional Arabic" pitchFamily="18" charset="-78"/>
                <a:cs typeface="Traditional Arabic" pitchFamily="18" charset="-78"/>
              </a:rPr>
              <a:t>2- وإذا جاز لغيره من الأمة أن يجتهد بالإجماع مع كونه معرضا للخطأ ، فلأن يجوز لمن هو معصوم عن الخطأ بالأولى.</a:t>
            </a:r>
          </a:p>
          <a:p>
            <a:pPr algn="just"/>
            <a:r>
              <a:rPr lang="ar-IQ" sz="2400" dirty="0" smtClean="0">
                <a:latin typeface="Traditional Arabic" pitchFamily="18" charset="-78"/>
                <a:cs typeface="Traditional Arabic" pitchFamily="18" charset="-78"/>
              </a:rPr>
              <a:t>3- قوله تعالى: ﴿إِنَّا أَنزَلْنَا إِلَيْكَ الْكِتَابَ بِالْحَقِّ لِتَحْكُمَ بَيْنَ النَّاسِ بِمَا أَرَاكَ اللهُ﴾ (النساء:105)، وما أراه يعم الحكم بالنص، والاستنباط من النصوص.</a:t>
            </a:r>
          </a:p>
          <a:p>
            <a:endParaRPr lang="ar-IQ" sz="3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7986207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334000"/>
          </a:xfrm>
        </p:spPr>
        <p:txBody>
          <a:bodyPr>
            <a:noAutofit/>
          </a:bodyPr>
          <a:lstStyle/>
          <a:p>
            <a:pPr algn="just"/>
            <a:r>
              <a:rPr lang="ar-IQ" sz="2400" dirty="0" smtClean="0">
                <a:latin typeface="Traditional Arabic" pitchFamily="18" charset="-78"/>
                <a:cs typeface="Traditional Arabic" pitchFamily="18" charset="-78"/>
              </a:rPr>
              <a:t>4- ومن ذلك ما صح عنه صلى الله عليه وسلم من قوله : ( لو استقبلت من أمري ما استدبرت لما سقت الهدي ) أي : لو علمت أولا ما علمت آخرا ما فعلت ذلك ، ومثل ذلك لا يكون فيما عمله صلى الله عليه وسلم بالوحي .</a:t>
            </a:r>
          </a:p>
          <a:p>
            <a:pPr algn="just"/>
            <a:r>
              <a:rPr lang="ar-IQ" sz="2400" dirty="0" smtClean="0">
                <a:latin typeface="Traditional Arabic" pitchFamily="18" charset="-78"/>
                <a:cs typeface="Traditional Arabic" pitchFamily="18" charset="-78"/>
              </a:rPr>
              <a:t> ومن هذا القبيل قوله صلى الله عليه وسلم  ( لولا أن أشق على أمتي لأمرتهم...) ، ومنها حديث أبي هريرة رضي الله عنه أن النبي صلى الله عليه وسلم قال : ( لَوْلَا أَنْ أَشُقَّ عَلَى أُمَّتِي ـ أَوْ عَلَى النَّاسِ ـ لَأَمَرْتُهُمْ بِالسِّوَاكِ مَعَ كُلِّ صَلَاةٍ )</a:t>
            </a:r>
          </a:p>
          <a:p>
            <a:pPr algn="just"/>
            <a:r>
              <a:rPr lang="ar-IQ" sz="2400" dirty="0" smtClean="0">
                <a:latin typeface="Traditional Arabic" pitchFamily="18" charset="-78"/>
                <a:cs typeface="Traditional Arabic" pitchFamily="18" charset="-78"/>
              </a:rPr>
              <a:t>قال الإمام النووي رحمه الله: " فيه دليل على جواز الاجتهاد للنبي صلى الله عليه وسلم فيما لم يرد فيه نص من الله تعالى، وهذا مذهب أكثر الفقهاء، وأصحاب الأصول، وهو الصحيح المختار"</a:t>
            </a:r>
          </a:p>
          <a:p>
            <a:pPr algn="just"/>
            <a:r>
              <a:rPr lang="ar-IQ" sz="2400" dirty="0" smtClean="0">
                <a:latin typeface="Traditional Arabic" pitchFamily="18" charset="-78"/>
                <a:cs typeface="Traditional Arabic" pitchFamily="18" charset="-78"/>
              </a:rPr>
              <a:t>وقال أبو الوليد الباجي رحمه الله : " امتناعه صلى الله عليه وسلم من الأمر لهم لمعنى المشقة ، أي لولا المشقة لأمرهم به ، هذا يقتضي أن النبي صلى الله عليه وسلم الآمر بالأحكام وإيجابها ، وأن ذلك مصروف إلى اجتهاده ، ولولا ذلك لم يمنعه الإشفاق على أمته من أن يوجب عليهم السواك لأجل المشقة ".</a:t>
            </a:r>
          </a:p>
          <a:p>
            <a:pPr algn="just"/>
            <a:r>
              <a:rPr lang="ar-IQ" sz="2400" dirty="0" smtClean="0">
                <a:latin typeface="Traditional Arabic" pitchFamily="18" charset="-78"/>
                <a:cs typeface="Traditional Arabic" pitchFamily="18" charset="-78"/>
              </a:rPr>
              <a:t>قال الحافظ ابن حجر رحمه الله – في معرض ذكر فوائد هذا الحديث - :" فيه جواز الاجتهاد منه صلى الله عليه وسلم فيما لم ينزل عليه فيه نص ، لكونه جعل المشقة سببا لعدم أمره ، فلو كان الحكم متوقفا على النص ، لكان سبب انتفاء الوجوب عدم ورود النص ، لا وجود المشقة .</a:t>
            </a:r>
          </a:p>
          <a:p>
            <a:endParaRPr lang="ar-IQ" sz="14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321848563"/>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4953000"/>
          </a:xfrm>
        </p:spPr>
        <p:txBody>
          <a:bodyPr>
            <a:normAutofit/>
          </a:bodyPr>
          <a:lstStyle/>
          <a:p>
            <a:pPr algn="just"/>
            <a:r>
              <a:rPr lang="ar-IQ" sz="2400" dirty="0" smtClean="0">
                <a:latin typeface="Traditional Arabic" pitchFamily="18" charset="-78"/>
                <a:cs typeface="Traditional Arabic" pitchFamily="18" charset="-78"/>
              </a:rPr>
              <a:t>5- روى الشعبي «أنه كان رسول الله صلى الله عليه وسلم يقضي القضية، وينْزل القرآن بعد ذلك بغير ما كان قضى به، فيترك ما قضى به على حاله، ويستقبل ما نزل به القرآن»، والحكم بغير القرآن لا يكون إلا بالاجتهاد.</a:t>
            </a:r>
          </a:p>
          <a:p>
            <a:pPr algn="just"/>
            <a:r>
              <a:rPr lang="ar-IQ" sz="2400" dirty="0" smtClean="0">
                <a:latin typeface="Traditional Arabic" pitchFamily="18" charset="-78"/>
                <a:cs typeface="Traditional Arabic" pitchFamily="18" charset="-78"/>
              </a:rPr>
              <a:t>6- معاتبته صلى الله عليه وسلم على أخذ الفداء من أسرى بدر بقوله تعالى : ( مَا كَانَ لِنَبِيٍّ أَنْ يَكُونَ لَهُ أَسْرَى حَتَّى يُثْخِنَ فِي الأرض ) الأنفال/67.</a:t>
            </a:r>
          </a:p>
          <a:p>
            <a:pPr algn="just"/>
            <a:r>
              <a:rPr lang="ar-IQ" sz="2400" dirty="0" smtClean="0">
                <a:latin typeface="Traditional Arabic" pitchFamily="18" charset="-78"/>
                <a:cs typeface="Traditional Arabic" pitchFamily="18" charset="-78"/>
              </a:rPr>
              <a:t>وأن معنى قوله تعالى : ( وَمَا يَنْطِقُ عَنِ الْهَوَى ) لا إشكال فيه ؛ لأن النبي صلى الله عليه وسلم لا ينطق بشيء من أجل الهوى ، ولا يتكلم بالهوى ، وقوله تعالى : ( إِنْ هُوَ إِلاَّ وَحْيٌ يُوحَى ) يعني أن كل ما يبلغه عن الله فهو وحي من الله ، لا بهوى ، ولا بكذب ، ولا افتراء ، والعلم عند الله تعالى ".</a:t>
            </a:r>
          </a:p>
          <a:p>
            <a:pPr algn="just"/>
            <a:r>
              <a:rPr lang="ar-IQ" sz="2400" dirty="0" smtClean="0">
                <a:latin typeface="Traditional Arabic" pitchFamily="18" charset="-78"/>
                <a:cs typeface="Traditional Arabic" pitchFamily="18" charset="-78"/>
              </a:rPr>
              <a:t>ويقول الشوكاني : ( وما ينطق عن الهوى إن هو إلا وحي يوحى ) فالمراد به القرآن ؛ لأنهم قالوا إنما يعلمه بشر ، ولو سلم لم يدل على نفي اجتهاده ؛ لأنه صلى الله عليه وسلم إذا كان متعبدا بالاجتهاد وبالوحي لم يكن نطقا عن الهوى ، بل عن الوحي .</a:t>
            </a:r>
          </a:p>
          <a:p>
            <a:endParaRPr lang="ar-IQ" sz="3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798964506"/>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4525963"/>
          </a:xfrm>
        </p:spPr>
        <p:txBody>
          <a:bodyPr>
            <a:normAutofit fontScale="77500" lnSpcReduction="20000"/>
          </a:bodyPr>
          <a:lstStyle/>
          <a:p>
            <a:pPr algn="just"/>
            <a:r>
              <a:rPr lang="ar-IQ" dirty="0" smtClean="0">
                <a:latin typeface="Traditional Arabic" pitchFamily="18" charset="-78"/>
                <a:cs typeface="Traditional Arabic" pitchFamily="18" charset="-78"/>
              </a:rPr>
              <a:t>وقد اختلف المجوزون فيما بينهم في كيفية وقوع الاجتهاد من النبي صلى الله عليه وسلم إلى ثلاثة أقوال:</a:t>
            </a:r>
          </a:p>
          <a:p>
            <a:pPr algn="just"/>
            <a:r>
              <a:rPr lang="ar-IQ" dirty="0" smtClean="0">
                <a:latin typeface="Traditional Arabic" pitchFamily="18" charset="-78"/>
                <a:cs typeface="Traditional Arabic" pitchFamily="18" charset="-78"/>
              </a:rPr>
              <a:t>     1 – قد وقع الاجتهاد من النبي صلى الله عليه وسلم أي أنه كان يجيب بدون انتظار الوحي، واختاره الجمهور.</a:t>
            </a:r>
          </a:p>
          <a:p>
            <a:pPr algn="just"/>
            <a:r>
              <a:rPr lang="ar-IQ" dirty="0" smtClean="0">
                <a:latin typeface="Traditional Arabic" pitchFamily="18" charset="-78"/>
                <a:cs typeface="Traditional Arabic" pitchFamily="18" charset="-78"/>
              </a:rPr>
              <a:t>     2 – قد وقع الاجتهاد من النبي صلى الله عليه وسلم لكن بعد انتظار الوحي، ذكره الإمام السرخسي، واختاره الحنفية، فقال ابن الهمام: "المختار عند الحنفية أنه صلى الله عليه وسلم مأمور بانتظار الوحي أولاً ما كان راجيه إلى خوف فوت الحادثة، ثم بالاجتهاد" </a:t>
            </a:r>
          </a:p>
          <a:p>
            <a:pPr algn="just"/>
            <a:r>
              <a:rPr lang="ar-IQ" dirty="0" smtClean="0">
                <a:latin typeface="Traditional Arabic" pitchFamily="18" charset="-78"/>
                <a:cs typeface="Traditional Arabic" pitchFamily="18" charset="-78"/>
              </a:rPr>
              <a:t>     3 – توقف فيه فريق، وهو قول الغزالي، حيث قال: أما الوقوع فقد قال به قوم وأنكره الآخرون، وتوقف فيه فريق ثالث وهو الأصح، فإنه لم يثبت به قاطع ، "وزعم الصيرفي في شرح الرسالة أنه مذهب الشافعي؛ لأنه حكى الأقوال ولم يختر شيئاً منها قال: ما سن رسول الله - صلى الله عليه وسلم - مما ليس فيه نص كتاب، اختلفوا فيه: فمنهم من قال: جعل الله له ذلك لعلمه بتوفيقه ومنهم من قال: لم يسن سنة قط إلا ولها أصل في الكتاب ومنهم من قال: بل جاءته رسالة الله فأثبت سنته بفرض الله ومنهم من قال: ألقي في روعه كل ما سن". </a:t>
            </a:r>
          </a:p>
          <a:p>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1560789381"/>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latin typeface="Traditional Arabic" pitchFamily="18" charset="-78"/>
                <a:cs typeface="Traditional Arabic" pitchFamily="18" charset="-78"/>
              </a:rPr>
              <a:t>أمثلة على اجتهاد الرسول صلى الله عليه وسلم</a:t>
            </a:r>
            <a:endParaRPr lang="ar-IQ" dirty="0">
              <a:latin typeface="Traditional Arabic" pitchFamily="18" charset="-78"/>
              <a:cs typeface="Traditional Arabic" pitchFamily="18" charset="-78"/>
            </a:endParaRPr>
          </a:p>
        </p:txBody>
      </p:sp>
      <p:sp>
        <p:nvSpPr>
          <p:cNvPr id="3" name="Content Placeholder 2"/>
          <p:cNvSpPr>
            <a:spLocks noGrp="1"/>
          </p:cNvSpPr>
          <p:nvPr>
            <p:ph idx="1"/>
          </p:nvPr>
        </p:nvSpPr>
        <p:spPr>
          <a:xfrm>
            <a:off x="457200" y="1676401"/>
            <a:ext cx="8382000" cy="4800599"/>
          </a:xfrm>
        </p:spPr>
        <p:txBody>
          <a:bodyPr>
            <a:normAutofit/>
          </a:bodyPr>
          <a:lstStyle/>
          <a:p>
            <a:pPr algn="just"/>
            <a:r>
              <a:rPr lang="ar-IQ" sz="2600" dirty="0" smtClean="0">
                <a:latin typeface="Traditional Arabic" pitchFamily="18" charset="-78"/>
                <a:cs typeface="Traditional Arabic" pitchFamily="18" charset="-78"/>
              </a:rPr>
              <a:t>اجتهد النبي صلى الله عليه وسلم  في كثير من الاحكام التي لم ينزل بشأنها الوحي واجتهاده صلى الله عليه وسلم  وإن كان يعد من قبيل السنة النبوية لكنه - ومن خلاله – يضع للصحابة منهجاً واضحاً في استخراج الحكم عند عدم وروده على سبيل التنصيص في الكتاب والسنة.</a:t>
            </a:r>
          </a:p>
          <a:p>
            <a:pPr algn="just"/>
            <a:r>
              <a:rPr lang="ar-IQ" sz="2600" dirty="0" smtClean="0">
                <a:latin typeface="Traditional Arabic" pitchFamily="18" charset="-78"/>
                <a:cs typeface="Traditional Arabic" pitchFamily="18" charset="-78"/>
              </a:rPr>
              <a:t> ولعل حديث معاذ رضي الله عنه ، يعد من أصرح الأحاديث التي بين فيها النبي صلى الله عليه وسلم  للصحابة والأمة المنهج الصحيح في استنباط الأحكام ، وفيه : (أن النبي ﷺ قال له : كيف تقضي إذا عرض لك قضاء؟ قال : أقضي بكتاب الله ، قال فإن لم تجد في كتاب الله ؟ قال فبسنة رسول الله قال فإن لم تجد في سنة رسول الله ﷺ ؟ قال : اجتهد رأيي ولا آلوا، فضرب رسول الله الله على صدره وقال : الحمد لله الذي وفق رسول رسول الله لما يرضي رسول الله).</a:t>
            </a:r>
          </a:p>
          <a:p>
            <a:pPr algn="just"/>
            <a:r>
              <a:rPr lang="ar-IQ" sz="2600" dirty="0" smtClean="0">
                <a:latin typeface="Traditional Arabic" pitchFamily="18" charset="-78"/>
                <a:cs typeface="Traditional Arabic" pitchFamily="18" charset="-78"/>
              </a:rPr>
              <a:t> ويؤكد النبي على مشروعية الاجتهاد وإن لم يكن المجتهد مصيبا فيه بقوله : « إذا حكم الحاكم فاجتهد ثم أصاب فله أجران ، وإذا حكم فاجتهد ثم أخطأ فله أجر".</a:t>
            </a:r>
          </a:p>
          <a:p>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89460286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TotalTime>
  <Words>6403</Words>
  <Application>Microsoft Office PowerPoint</Application>
  <PresentationFormat>عرض على الشاشة (3:4)‏</PresentationFormat>
  <Paragraphs>158</Paragraphs>
  <Slides>28</Slides>
  <Notes>0</Notes>
  <HiddenSlides>0</HiddenSlides>
  <MMClips>0</MMClips>
  <ScaleCrop>false</ScaleCrop>
  <HeadingPairs>
    <vt:vector size="4" baseType="variant">
      <vt:variant>
        <vt:lpstr>نسق</vt:lpstr>
      </vt:variant>
      <vt:variant>
        <vt:i4>1</vt:i4>
      </vt:variant>
      <vt:variant>
        <vt:lpstr>عناوين الشرائح</vt:lpstr>
      </vt:variant>
      <vt:variant>
        <vt:i4>28</vt:i4>
      </vt:variant>
    </vt:vector>
  </HeadingPairs>
  <TitlesOfParts>
    <vt:vector size="29" baseType="lpstr">
      <vt:lpstr>Office Theme</vt:lpstr>
      <vt:lpstr>منهج الرسول صلى الله عليه وسلم والصحابة في الاستنباط</vt:lpstr>
      <vt:lpstr>أصول الفقه في زمن الرسول صلى الله عليه وسلم </vt:lpstr>
      <vt:lpstr>عرض تقديمي في PowerPoint</vt:lpstr>
      <vt:lpstr>اختلاف الأصوليين في: اجتهاد الرسول ﷺ</vt:lpstr>
      <vt:lpstr>عرض تقديمي في PowerPoint</vt:lpstr>
      <vt:lpstr>عرض تقديمي في PowerPoint</vt:lpstr>
      <vt:lpstr>عرض تقديمي في PowerPoint</vt:lpstr>
      <vt:lpstr>عرض تقديمي في PowerPoint</vt:lpstr>
      <vt:lpstr>أمثلة على اجتهاد الرسول صلى الله عليه وسلم</vt:lpstr>
      <vt:lpstr>عرض تقديمي في PowerPoint</vt:lpstr>
      <vt:lpstr> ملخص منهج الرسول في الاجتهاد والاستنباط</vt:lpstr>
      <vt:lpstr>عرض تقديمي في PowerPoint</vt:lpstr>
      <vt:lpstr>منهج الصحابة في الاستنباط الأصولي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منهج الرسول صلى الله عليه وسلم والصحابة في الاستنباط</dc:title>
  <dc:creator>Abdulrahman Hassan</dc:creator>
  <cp:lastModifiedBy>Sahram Center</cp:lastModifiedBy>
  <cp:revision>21</cp:revision>
  <dcterms:created xsi:type="dcterms:W3CDTF">2006-08-16T00:00:00Z</dcterms:created>
  <dcterms:modified xsi:type="dcterms:W3CDTF">2023-11-12T09:04:23Z</dcterms:modified>
</cp:coreProperties>
</file>