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79" r:id="rId3"/>
    <p:sldId id="292" r:id="rId4"/>
    <p:sldId id="280" r:id="rId5"/>
    <p:sldId id="293" r:id="rId6"/>
    <p:sldId id="281" r:id="rId7"/>
    <p:sldId id="285" r:id="rId8"/>
    <p:sldId id="282" r:id="rId9"/>
    <p:sldId id="283" r:id="rId10"/>
    <p:sldId id="284" r:id="rId11"/>
    <p:sldId id="286" r:id="rId12"/>
    <p:sldId id="287" r:id="rId13"/>
    <p:sldId id="288" r:id="rId14"/>
    <p:sldId id="289" r:id="rId15"/>
    <p:sldId id="290" r:id="rId16"/>
    <p:sldId id="291" r:id="rId17"/>
    <p:sldId id="296" r:id="rId18"/>
    <p:sldId id="294" r:id="rId19"/>
    <p:sldId id="297" r:id="rId20"/>
    <p:sldId id="295" r:id="rId21"/>
    <p:sldId id="298" r:id="rId22"/>
    <p:sldId id="301" r:id="rId23"/>
    <p:sldId id="299" r:id="rId24"/>
    <p:sldId id="30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6428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0269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070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5098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863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3800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795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777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549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006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2470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11/26/2023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07641228"/>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342900" lvl="0" indent="288290">
              <a:spcBef>
                <a:spcPct val="20000"/>
              </a:spcBef>
            </a:pPr>
            <a:r>
              <a:rPr lang="ar-IQ" sz="5400" b="1" dirty="0" smtClean="0">
                <a:solidFill>
                  <a:srgbClr val="000000"/>
                </a:solidFill>
                <a:latin typeface="Times New Roman"/>
                <a:ea typeface="Times New Roman"/>
                <a:cs typeface="Traditional Arabic"/>
              </a:rPr>
              <a:t>منهج </a:t>
            </a:r>
            <a:r>
              <a:rPr lang="ar-SA" sz="5400" b="1" dirty="0" smtClean="0">
                <a:solidFill>
                  <a:srgbClr val="000000"/>
                </a:solidFill>
                <a:latin typeface="Times New Roman"/>
                <a:ea typeface="Times New Roman"/>
                <a:cs typeface="Traditional Arabic"/>
              </a:rPr>
              <a:t>الصحابة</a:t>
            </a:r>
            <a:r>
              <a:rPr lang="ar-IQ" sz="5400" b="1" dirty="0" smtClean="0">
                <a:solidFill>
                  <a:srgbClr val="000000"/>
                </a:solidFill>
                <a:latin typeface="Times New Roman"/>
                <a:ea typeface="Times New Roman"/>
                <a:cs typeface="Traditional Arabic"/>
              </a:rPr>
              <a:t>-رضي الله عنهم-</a:t>
            </a:r>
            <a:r>
              <a:rPr lang="ar-SA" sz="5400" b="1" dirty="0" smtClean="0">
                <a:solidFill>
                  <a:srgbClr val="000000"/>
                </a:solidFill>
                <a:latin typeface="Times New Roman"/>
                <a:ea typeface="Times New Roman"/>
                <a:cs typeface="Traditional Arabic"/>
              </a:rPr>
              <a:t> </a:t>
            </a:r>
            <a:r>
              <a:rPr lang="ar-IQ" sz="5400" b="1" smtClean="0">
                <a:solidFill>
                  <a:srgbClr val="000000"/>
                </a:solidFill>
                <a:latin typeface="Times New Roman"/>
                <a:ea typeface="Times New Roman"/>
                <a:cs typeface="Traditional Arabic"/>
              </a:rPr>
              <a:t>في </a:t>
            </a:r>
            <a:r>
              <a:rPr lang="ar-SA" sz="5400" b="1" smtClean="0">
                <a:solidFill>
                  <a:srgbClr val="000000"/>
                </a:solidFill>
                <a:latin typeface="Times New Roman"/>
                <a:ea typeface="Times New Roman"/>
                <a:cs typeface="Traditional Arabic"/>
              </a:rPr>
              <a:t>مباحث </a:t>
            </a:r>
            <a:r>
              <a:rPr lang="ar-SA" sz="5400" b="1" dirty="0" smtClean="0">
                <a:solidFill>
                  <a:srgbClr val="000000"/>
                </a:solidFill>
                <a:latin typeface="Times New Roman"/>
                <a:ea typeface="Times New Roman"/>
                <a:cs typeface="Traditional Arabic"/>
              </a:rPr>
              <a:t>الألفاظ</a:t>
            </a:r>
            <a:r>
              <a:rPr lang="ar-IQ" sz="5400" b="1" dirty="0" smtClean="0">
                <a:solidFill>
                  <a:srgbClr val="000000"/>
                </a:solidFill>
                <a:latin typeface="Times New Roman"/>
                <a:ea typeface="Times New Roman"/>
                <a:cs typeface="Traditional Arabic"/>
              </a:rPr>
              <a:t> ومقاصد الشريعة</a:t>
            </a:r>
            <a:endParaRPr lang="ar-SA" sz="5400" b="1" dirty="0">
              <a:solidFill>
                <a:srgbClr val="000000"/>
              </a:solidFill>
              <a:latin typeface="Times New Roman"/>
              <a:ea typeface="Times New Roman"/>
              <a:cs typeface="Traditional Arabic"/>
            </a:endParaRPr>
          </a:p>
        </p:txBody>
      </p:sp>
      <p:sp>
        <p:nvSpPr>
          <p:cNvPr id="3" name="Subtitle 2"/>
          <p:cNvSpPr>
            <a:spLocks noGrp="1"/>
          </p:cNvSpPr>
          <p:nvPr>
            <p:ph type="subTitle" idx="1"/>
          </p:nvPr>
        </p:nvSpPr>
        <p:spPr/>
        <p:txBody>
          <a:bodyPr>
            <a:normAutofit/>
          </a:bodyPr>
          <a:lstStyle/>
          <a:p>
            <a:endParaRPr lang="ar-IQ" sz="3600"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5211767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lvl="0" algn="just">
              <a:buFont typeface="+mj-lt"/>
              <a:buAutoNum type="arabicPeriod" startAt="3"/>
            </a:pPr>
            <a:r>
              <a:rPr lang="ar-IQ" sz="3600" b="1" dirty="0">
                <a:solidFill>
                  <a:srgbClr val="000000"/>
                </a:solidFill>
                <a:latin typeface="Times New Roman"/>
                <a:ea typeface="Times New Roman"/>
                <a:cs typeface="Traditional Arabic"/>
              </a:rPr>
              <a:t>العمل بعموم النصوص واللجوء إلى تخصيصها إذا ورد</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منها احتجاج عمر على أبي بكر -رضي الله عنهما- بدلالة صيغة الجمع المعرف باللام على العموم في قتال مانعي الزكاة بقوله: كيف تقاتلهم وقد قال النبي - صلى الله عليه وسلم -: " «أمرت أن أقاتل الناس حتى يقولوا لا إله إلا الله فإذا قالوها عصموا مني دماءهم وأموالهم» " ولم ينكر عليه أبوبكر وأحد من الصحابة احتجاجه بذلك، لكن عدل أبو بكر إلى التعليق والتخصيص بالاستثناء وهو قوله - صلى الله عليه وسلم -: " «إلا بحقها» "، فدل على أن لفظ الجمع المعرف للعموم، وأن التخصيص بالاستثناء يجوز</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a:t>
            </a:r>
            <a:r>
              <a:rPr lang="ar-IQ" sz="2800" dirty="0">
                <a:solidFill>
                  <a:srgbClr val="000000"/>
                </a:solidFill>
                <a:latin typeface="Tahoma"/>
                <a:ea typeface="Times New Roman"/>
                <a:cs typeface="Traditional Arabic"/>
              </a:rPr>
              <a:t>الإحكام في أصول الأحكام للآمدي2/202</a:t>
            </a:r>
            <a:endParaRPr lang="en-US" sz="28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83035037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400800"/>
          </a:xfrm>
        </p:spPr>
        <p:style>
          <a:lnRef idx="1">
            <a:schemeClr val="accent3"/>
          </a:lnRef>
          <a:fillRef idx="2">
            <a:schemeClr val="accent3"/>
          </a:fillRef>
          <a:effectRef idx="1">
            <a:schemeClr val="accent3"/>
          </a:effectRef>
          <a:fontRef idx="minor">
            <a:schemeClr val="dk1"/>
          </a:fontRef>
        </p:style>
        <p:txBody>
          <a:bodyPr>
            <a:normAutofit/>
          </a:bodyPr>
          <a:lstStyle/>
          <a:p>
            <a:pPr lvl="0" algn="just">
              <a:buFont typeface="Traditional Arabic"/>
              <a:buChar char="-"/>
            </a:pPr>
            <a:r>
              <a:rPr lang="ar-IQ" sz="3600" dirty="0">
                <a:solidFill>
                  <a:srgbClr val="000000"/>
                </a:solidFill>
                <a:latin typeface="Times New Roman"/>
                <a:ea typeface="Times New Roman"/>
                <a:cs typeface="Traditional Arabic"/>
              </a:rPr>
              <a:t>ومنها احتجاج فاطمة رضي الله عنها على أبي بكر رضي الله عنه في توريثها من أبيها فدك والعوالي بقوله تعالى ﴿ يُوصِيكُمْ اللهُ فِي أَوْلَادِكُمْ لِلذَّكَرِ مِثْلُ حَظِّ الأُنثَيَيْنِ ) (سورة النساء من الآية ١١) ، فأقرها أبو بكر</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raditional Arabic"/>
                <a:ea typeface="Times New Roman"/>
                <a:cs typeface="Traditional Arabic"/>
              </a:rPr>
              <a:t> </a:t>
            </a:r>
            <a:r>
              <a:rPr lang="ar-IQ" sz="3600" dirty="0">
                <a:solidFill>
                  <a:srgbClr val="000000"/>
                </a:solidFill>
                <a:latin typeface="Traditional Arabic"/>
                <a:ea typeface="Times New Roman"/>
                <a:cs typeface="Traditional Arabic"/>
              </a:rPr>
              <a:t>على العموم، ولم ينكر عليها أحد من الصحابة، لكن عدل أبو بكر رضي الله عنه إلى تخصيص عموم هذا النص بما رواه عن النبي ﷺ من دليل التخصيص وهو قوله عليه الصلاة والسلام (نحن معاشر الأنبياء لا نورث ما تركناه صدقة)</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وكذلك لما اختلف عثمان وعلي رضي الله عنهما [في الجمع بين الأختين بملك اليمين] فقال عثمان: يجوز، واحتج بعموم قوله تعالى: {إِلَّا عَلَى أَزْوَاجِهِمْ أَوْ مَا مَلَكَتْ أَيْمَانُهُمْ}، وقال علي: لا يجوز، واحتج بعموم قوله: {وَأَنْ تَجْمَعُوا بَيْنَ الْأُخْتَيْنِ}.</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العدة في أصول الفقه 2/494، والإحكام في أصول الأحكام </a:t>
            </a:r>
            <a:r>
              <a:rPr lang="fa-IR" sz="2800" dirty="0">
                <a:solidFill>
                  <a:srgbClr val="000000"/>
                </a:solidFill>
                <a:latin typeface="Times New Roman"/>
                <a:ea typeface="Times New Roman"/>
                <a:cs typeface="Traditional Arabic"/>
              </a:rPr>
              <a:t>للآمدي2/202</a:t>
            </a:r>
            <a:endParaRPr lang="en-US" sz="28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205980564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endParaRPr lang="ar-IQ" sz="3600" dirty="0" smtClean="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وغير ذلك الكثير منها إجماع الصحابة على إجراء قوله تعالى: {الزانية والزاني} و {والسارق والسارقة} و {ومن قتل مظلوما} و {وذروا ما بقي من الربا} و {ولا تقتلوا أنفسكم} و {لا تقتلوا الصيد وأنتم حرم} ، وقوله - صلى الله عليه وسلم -: " «لا وصية لوارث» "، " «ولا تنكح المرأة على عمتها ولا خالتها» "، " «ومن ألقى سلاحه فهو آمن» " إلى غير ذلك على العموم.</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الإحكام في أصول الأحكام للآمدي2/202</a:t>
            </a:r>
            <a:endParaRPr lang="en-US" sz="28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219501961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a:bodyPr>
          <a:lstStyle/>
          <a:p>
            <a:pPr lvl="0" algn="just">
              <a:buFont typeface="+mj-lt"/>
              <a:buAutoNum type="arabicPeriod" startAt="3"/>
            </a:pPr>
            <a:r>
              <a:rPr lang="ar-IQ" sz="3600" b="1" dirty="0">
                <a:solidFill>
                  <a:srgbClr val="000000"/>
                </a:solidFill>
                <a:latin typeface="Times New Roman"/>
                <a:ea typeface="Times New Roman"/>
                <a:cs typeface="Traditional Arabic"/>
              </a:rPr>
              <a:t>العمل بمفهوم المخالفة (دليل الخطاب)</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روى أن يعلى بن أمية قال لعمر بن الخطاب رضي الله عنهما: ما بالنا نقصر وقد أمنا، وقد قال الله تعالى: {وإذا ضربتم في الأرض فليس عليكم جناح أن تقصروا من الصلاة إن خفتم أن يفتنكم الذين كفروا} ؟ فقال عمر رضي الله عنه: عجبت مما عجبت منه؛ فسألت رسول الله صلى الله عليه وسلم فقال: "صدقة تصدق الله بها عليكم، فاقبلوا صدقته" </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 وهذا احتجاج بمفهوم المخالفة ؛ لأن نطق الآية يفيد القصر بشرط الخوف، وسقوطه مع وجود الأمن من جهة دليل الخطاب أي مفهوم المخالفة.</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وكذلك احتج ابن عباس: في أن الأخوات لا يرثن مع البنات بقوله تعالى: {إن امرؤ هلك ليس له ولد وله أخت فلها نصف ما ترك}، فلما ورث الأخت مع عدم الولد؛ ثبت أنها لا ترث مع وجوده، وأقرته الصحابة على هذا الاحتجاج، وهذا احتجاج من دليل الخطاب؛ لأن نطق الآية أفاد ثبوت الإرث مع عدم الولد، فأما سقوطه مع وجود الولد؛ فإنما أفاده الدليل -أي دليل الخطاب-.</a:t>
            </a:r>
            <a:r>
              <a:rPr lang="en-US"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323045564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516890" indent="288290"/>
            <a:r>
              <a:rPr lang="ar-IQ" sz="4000" b="1" dirty="0">
                <a:solidFill>
                  <a:srgbClr val="000000"/>
                </a:solidFill>
                <a:latin typeface="Times New Roman"/>
                <a:ea typeface="Times New Roman"/>
                <a:cs typeface="Traditional Arabic"/>
              </a:rPr>
              <a:t>الموضوع الرابع: مقاصد الشريعة</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من المواضيع المهمة التي يذكر في أصول الفقه وخصوصا في زماننا هذا مقاصد الشريعة وقد وضع الصاحبة الكرام</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 لبنتها الأولى وأعملوا مباحثها في اجتهاداتهم واستنباطاتهم يقول في ذلك الإمام الشاطبي رحمه الله: </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"..صلى الله عليه و سلم وعلى </a:t>
            </a:r>
            <a:r>
              <a:rPr lang="ar-IQ" sz="3600" dirty="0" err="1">
                <a:solidFill>
                  <a:srgbClr val="000000"/>
                </a:solidFill>
                <a:latin typeface="Times New Roman"/>
                <a:ea typeface="Times New Roman"/>
                <a:cs typeface="Traditional Arabic"/>
              </a:rPr>
              <a:t>آله</a:t>
            </a:r>
            <a:r>
              <a:rPr lang="ar-IQ" sz="3600" dirty="0">
                <a:solidFill>
                  <a:srgbClr val="000000"/>
                </a:solidFill>
                <a:latin typeface="Times New Roman"/>
                <a:ea typeface="Times New Roman"/>
                <a:cs typeface="Traditional Arabic"/>
              </a:rPr>
              <a:t> وأصحابه الذين </a:t>
            </a:r>
            <a:r>
              <a:rPr lang="ar-IQ" sz="3600" b="1" dirty="0">
                <a:solidFill>
                  <a:srgbClr val="000000"/>
                </a:solidFill>
                <a:latin typeface="Times New Roman"/>
                <a:ea typeface="Times New Roman"/>
                <a:cs typeface="Traditional Arabic"/>
              </a:rPr>
              <a:t>عرفوا مقاصد الشريعة فحصلوها</a:t>
            </a:r>
            <a:r>
              <a:rPr lang="ar-IQ" sz="3600" dirty="0">
                <a:solidFill>
                  <a:srgbClr val="000000"/>
                </a:solidFill>
                <a:latin typeface="Times New Roman"/>
                <a:ea typeface="Times New Roman"/>
                <a:cs typeface="Traditional Arabic"/>
              </a:rPr>
              <a:t> وأسسوا قواعدها وأصلوها وجالت أفكارهم في آياتها، وأعملوا الجد في تحقيق مباديها وغاياتها، وعنوا بعد ذلك باطراح الآمال، وشفعوا العلم بإصلاح الأعمال .. وكيف لا وقد </a:t>
            </a:r>
            <a:r>
              <a:rPr lang="ar-IQ" sz="3600" b="1" dirty="0">
                <a:solidFill>
                  <a:srgbClr val="000000"/>
                </a:solidFill>
                <a:latin typeface="Times New Roman"/>
                <a:ea typeface="Times New Roman"/>
                <a:cs typeface="Traditional Arabic"/>
              </a:rPr>
              <a:t>كانوا أول من قرع ذلك </a:t>
            </a:r>
            <a:r>
              <a:rPr lang="ar-IQ" sz="3600" dirty="0">
                <a:solidFill>
                  <a:srgbClr val="000000"/>
                </a:solidFill>
                <a:latin typeface="Times New Roman"/>
                <a:ea typeface="Times New Roman"/>
                <a:cs typeface="Traditional Arabic"/>
              </a:rPr>
              <a:t>الباب فصاروا خاصة الخاصة ولباب اللباب ونجوما يهتدى بأنوارهم أولو الألباب رضي الله عنهم" .</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الموافقات للشاطبي 1/7.</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52362873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a:solidFill>
                  <a:srgbClr val="000000"/>
                </a:solidFill>
                <a:latin typeface="Times New Roman"/>
                <a:ea typeface="Times New Roman"/>
                <a:cs typeface="Traditional Arabic"/>
              </a:rPr>
              <a:t>وبتتبع اجتهادات الصحابة القولية والعملية رضي الله عنهم نجد مراعاتهم لمقاصد الشريعة التي استقوها من شهودهم التنزيل ، وصحبتهم لرسول رب العالمين </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raditional Arabic"/>
                <a:ea typeface="Times New Roman"/>
                <a:cs typeface="Traditional Arabic"/>
              </a:rPr>
              <a:t> </a:t>
            </a:r>
            <a:r>
              <a:rPr lang="ar-IQ" sz="3600" dirty="0">
                <a:solidFill>
                  <a:srgbClr val="000000"/>
                </a:solidFill>
                <a:latin typeface="Traditional Arabic"/>
                <a:ea typeface="Times New Roman"/>
                <a:cs typeface="Traditional Arabic"/>
              </a:rPr>
              <a:t>وفهمهم لحقائق هذا الدين فهماً صحيحاً راسخاً حاضرة عند الاجتهاد والاستنباط. </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والحافظ العلائي يعلل </a:t>
            </a:r>
            <a:r>
              <a:rPr lang="ar-IQ" sz="3600" b="1" dirty="0">
                <a:solidFill>
                  <a:srgbClr val="000000"/>
                </a:solidFill>
                <a:latin typeface="Times New Roman"/>
                <a:ea typeface="Times New Roman"/>
                <a:cs typeface="Traditional Arabic"/>
              </a:rPr>
              <a:t>كثرة صواب اجتهاد الصحابة </a:t>
            </a:r>
            <a:r>
              <a:rPr lang="ar-IQ" sz="3600" dirty="0">
                <a:solidFill>
                  <a:srgbClr val="000000"/>
                </a:solidFill>
                <a:latin typeface="Times New Roman"/>
                <a:ea typeface="Times New Roman"/>
                <a:cs typeface="Traditional Arabic"/>
              </a:rPr>
              <a:t>، وقليل الخطأ فيهم بأنه إنما كان من </a:t>
            </a:r>
            <a:r>
              <a:rPr lang="ar-IQ" sz="3600" b="1" dirty="0">
                <a:solidFill>
                  <a:srgbClr val="000000"/>
                </a:solidFill>
                <a:latin typeface="Times New Roman"/>
                <a:ea typeface="Times New Roman"/>
                <a:cs typeface="Traditional Arabic"/>
              </a:rPr>
              <a:t>أعظم أسبابه معرفتهم بمقاصد الشريعة </a:t>
            </a:r>
            <a:r>
              <a:rPr lang="ar-IQ" sz="3600" dirty="0">
                <a:solidFill>
                  <a:srgbClr val="000000"/>
                </a:solidFill>
                <a:latin typeface="Times New Roman"/>
                <a:ea typeface="Times New Roman"/>
                <a:cs typeface="Traditional Arabic"/>
              </a:rPr>
              <a:t>وإعمالها في اجتهاداتهم فيقول: </a:t>
            </a:r>
            <a:r>
              <a:rPr lang="ar-IQ" sz="3600" dirty="0" smtClean="0">
                <a:solidFill>
                  <a:srgbClr val="000000"/>
                </a:solidFill>
                <a:latin typeface="Times New Roman"/>
                <a:ea typeface="Times New Roman"/>
                <a:cs typeface="Traditional Arabic"/>
              </a:rPr>
              <a:t>«والخطأ </a:t>
            </a:r>
            <a:r>
              <a:rPr lang="ar-IQ" sz="3600" dirty="0">
                <a:solidFill>
                  <a:srgbClr val="000000"/>
                </a:solidFill>
                <a:latin typeface="Times New Roman"/>
                <a:ea typeface="Times New Roman"/>
                <a:cs typeface="Traditional Arabic"/>
              </a:rPr>
              <a:t>فيهم - يعني الصحابة - بمخالفة ما فيه نص نادر جدا بالنسبة إلى أقوالهم وأفعالهم، مع من ما قدمنا من اطلاعهم</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على مقاصد الشريعة واختصاصهم بالسبق </a:t>
            </a:r>
            <a:r>
              <a:rPr lang="ar-IQ" sz="3600" dirty="0" smtClean="0">
                <a:solidFill>
                  <a:srgbClr val="000000"/>
                </a:solidFill>
                <a:latin typeface="Times New Roman"/>
                <a:ea typeface="Times New Roman"/>
                <a:cs typeface="Traditional Arabic"/>
              </a:rPr>
              <a:t>والأفضلية»</a:t>
            </a:r>
            <a:r>
              <a:rPr lang="ar-SA" sz="3600" baseline="30000" dirty="0" smtClean="0">
                <a:solidFill>
                  <a:srgbClr val="000000"/>
                </a:solidFill>
                <a:latin typeface="Times New Roman"/>
                <a:ea typeface="Times New Roman"/>
                <a:cs typeface="Traditional Arabic"/>
              </a:rPr>
              <a:t>()</a:t>
            </a:r>
            <a:r>
              <a:rPr lang="ar-SA" sz="3600" dirty="0" smtClean="0">
                <a:solidFill>
                  <a:srgbClr val="000000"/>
                </a:solidFill>
                <a:latin typeface="Times New Roman"/>
                <a:ea typeface="Times New Roman"/>
                <a:cs typeface="Traditional Arabic"/>
              </a:rPr>
              <a:t> </a:t>
            </a:r>
            <a:endParaRPr lang="en-US" sz="3600" dirty="0" smtClean="0">
              <a:solidFill>
                <a:srgbClr val="000000"/>
              </a:solidFill>
              <a:latin typeface="Times New Roman"/>
              <a:ea typeface="Times New Roman"/>
              <a:cs typeface="Traditional Arabic"/>
            </a:endParaRPr>
          </a:p>
          <a:p>
            <a:pPr marL="288290" indent="-288290" algn="just"/>
            <a:r>
              <a:rPr lang="ar-SA" sz="2800" dirty="0" smtClean="0">
                <a:solidFill>
                  <a:srgbClr val="000000"/>
                </a:solidFill>
                <a:latin typeface="Tahoma"/>
                <a:ea typeface="Times New Roman"/>
                <a:cs typeface="Traditional Arabic"/>
              </a:rPr>
              <a:t>() اجمال الاصابة ص: 71</a:t>
            </a:r>
            <a:r>
              <a:rPr lang="ar-IQ" sz="2800" dirty="0" smtClean="0">
                <a:solidFill>
                  <a:srgbClr val="000000"/>
                </a:solidFill>
                <a:latin typeface="Tahoma"/>
                <a:ea typeface="Times New Roman"/>
                <a:cs typeface="Traditional Arabic"/>
              </a:rPr>
              <a:t>.</a:t>
            </a:r>
            <a:endParaRPr lang="en-US" sz="2800" dirty="0" smtClean="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52362873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indent="288290" algn="just"/>
            <a:endParaRPr lang="ar-IQ" sz="3600" dirty="0" smtClean="0">
              <a:solidFill>
                <a:srgbClr val="000000"/>
              </a:solidFill>
              <a:latin typeface="Times New Roman"/>
              <a:ea typeface="Times New Roman"/>
              <a:cs typeface="Traditional Arabic"/>
            </a:endParaRPr>
          </a:p>
          <a:p>
            <a:pPr indent="288290" algn="just"/>
            <a:r>
              <a:rPr lang="ar-IQ" sz="4100" dirty="0">
                <a:solidFill>
                  <a:srgbClr val="000000"/>
                </a:solidFill>
                <a:latin typeface="Times New Roman"/>
                <a:ea typeface="Times New Roman"/>
                <a:cs typeface="Traditional Arabic"/>
              </a:rPr>
              <a:t>ويختصر الإمام الشاطبي رحمه الله منهج الصحابة </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في الاستدلال والقياس بكونه منطلقاً من أمرين: الوحي والمقاصد فيقول «الصحابة </a:t>
            </a:r>
            <a:r>
              <a:rPr lang="en-US" sz="4100" dirty="0">
                <a:solidFill>
                  <a:srgbClr val="000000"/>
                </a:solidFill>
                <a:latin typeface="Times New Roman"/>
                <a:ea typeface="Times New Roman"/>
                <a:cs typeface="Traditional Arabic"/>
                <a:sym typeface="AGA Arabesque"/>
              </a:rPr>
              <a:t></a:t>
            </a:r>
            <a:r>
              <a:rPr lang="en-US" sz="4100" dirty="0">
                <a:solidFill>
                  <a:srgbClr val="000000"/>
                </a:solidFill>
                <a:latin typeface="Traditional Arabic"/>
                <a:ea typeface="Times New Roman"/>
                <a:cs typeface="Traditional Arabic"/>
              </a:rPr>
              <a:t> </a:t>
            </a:r>
            <a:r>
              <a:rPr lang="ar-IQ" sz="4100" dirty="0">
                <a:solidFill>
                  <a:srgbClr val="000000"/>
                </a:solidFill>
                <a:latin typeface="Traditional Arabic"/>
                <a:ea typeface="Times New Roman"/>
                <a:cs typeface="Traditional Arabic"/>
              </a:rPr>
              <a:t>قصروا أحكامهم على اتباع الأدلة وفهم مقاصد الشرع» </a:t>
            </a:r>
            <a:r>
              <a:rPr lang="ar-SA" sz="4100" baseline="30000" dirty="0">
                <a:solidFill>
                  <a:srgbClr val="000000"/>
                </a:solidFill>
                <a:latin typeface="Times New Roman"/>
                <a:ea typeface="Times New Roman"/>
                <a:cs typeface="Traditional Arabic"/>
              </a:rPr>
              <a:t>()</a:t>
            </a:r>
            <a:endParaRPr lang="en-US" sz="4100" dirty="0">
              <a:solidFill>
                <a:srgbClr val="000000"/>
              </a:solidFill>
              <a:latin typeface="Times New Roman"/>
              <a:ea typeface="Times New Roman"/>
              <a:cs typeface="Traditional Arabic"/>
            </a:endParaRPr>
          </a:p>
          <a:p>
            <a:pPr indent="288290" algn="just"/>
            <a:r>
              <a:rPr lang="ar-IQ" sz="4100" dirty="0">
                <a:solidFill>
                  <a:srgbClr val="000000"/>
                </a:solidFill>
                <a:latin typeface="Times New Roman"/>
                <a:ea typeface="Times New Roman"/>
                <a:cs typeface="Traditional Arabic"/>
              </a:rPr>
              <a:t>نحاول هنا أن نمثل على عجل بعض الامثلة على مراعاتهم</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لمقاصد الشريعة ونقتصر على مراعاتهم للمقاصد الضرورية الخمسة</a:t>
            </a:r>
            <a:r>
              <a:rPr lang="ar-IQ" sz="4100" dirty="0" smtClean="0">
                <a:solidFill>
                  <a:srgbClr val="000000"/>
                </a:solidFill>
                <a:latin typeface="Times New Roman"/>
                <a:ea typeface="Times New Roman"/>
                <a:cs typeface="Traditional Arabic"/>
              </a:rPr>
              <a:t>:</a:t>
            </a:r>
          </a:p>
          <a:p>
            <a:pPr indent="288290" algn="just"/>
            <a:r>
              <a:rPr lang="ar-IQ" sz="4100" b="1" dirty="0">
                <a:solidFill>
                  <a:srgbClr val="000000"/>
                </a:solidFill>
                <a:latin typeface="Times New Roman"/>
                <a:ea typeface="Times New Roman"/>
                <a:cs typeface="Traditional Arabic"/>
              </a:rPr>
              <a:t>أولا: حفظ الدين </a:t>
            </a:r>
            <a:endParaRPr lang="en-US" sz="4100" dirty="0">
              <a:solidFill>
                <a:srgbClr val="000000"/>
              </a:solidFill>
              <a:latin typeface="Times New Roman"/>
              <a:ea typeface="Times New Roman"/>
              <a:cs typeface="Traditional Arabic"/>
            </a:endParaRPr>
          </a:p>
          <a:p>
            <a:pPr indent="288290" algn="just"/>
            <a:r>
              <a:rPr lang="ar-IQ" sz="4100" dirty="0">
                <a:solidFill>
                  <a:srgbClr val="000000"/>
                </a:solidFill>
                <a:latin typeface="Times New Roman"/>
                <a:ea typeface="Times New Roman"/>
                <a:cs typeface="Traditional Arabic"/>
              </a:rPr>
              <a:t>يمثل العلماء لمراعاتهم لمقصد حفظ الدين بما يأتي:</a:t>
            </a:r>
            <a:endParaRPr lang="en-US" sz="4100" dirty="0">
              <a:solidFill>
                <a:srgbClr val="000000"/>
              </a:solidFill>
              <a:latin typeface="Times New Roman"/>
              <a:ea typeface="Times New Roman"/>
              <a:cs typeface="Traditional Arabic"/>
            </a:endParaRPr>
          </a:p>
          <a:p>
            <a:pPr lvl="0" algn="just">
              <a:buFont typeface="Traditional Arabic"/>
              <a:buChar char="-"/>
            </a:pPr>
            <a:r>
              <a:rPr lang="ar-IQ" sz="4100" b="1" dirty="0">
                <a:solidFill>
                  <a:srgbClr val="000000"/>
                </a:solidFill>
                <a:latin typeface="Times New Roman"/>
                <a:ea typeface="Times New Roman"/>
                <a:cs typeface="Traditional Arabic"/>
              </a:rPr>
              <a:t>قرار قتال المرتدين ومانعي الزكاة </a:t>
            </a:r>
            <a:r>
              <a:rPr lang="ar-IQ" sz="4100" dirty="0">
                <a:solidFill>
                  <a:srgbClr val="000000"/>
                </a:solidFill>
                <a:latin typeface="Times New Roman"/>
                <a:ea typeface="Times New Roman"/>
                <a:cs typeface="Traditional Arabic"/>
              </a:rPr>
              <a:t>من قبل سيدنا أبي بكر </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وموافقة الصحابة الكرام له بعد ذلك إنما جاءت لحفظ الدين، وكان اجتهادا صائبا وموفقا، فقد حفظ به الدين والدولة الاسلامية وشيدت أركانه، ولولا ذلك لتكالب الأعداء على الاسلام والمسلمين .</a:t>
            </a:r>
            <a:endParaRPr lang="en-US" sz="4100" dirty="0">
              <a:solidFill>
                <a:srgbClr val="000000"/>
              </a:solidFill>
              <a:latin typeface="Times New Roman"/>
              <a:ea typeface="Times New Roman"/>
              <a:cs typeface="Traditional Arabic"/>
            </a:endParaRPr>
          </a:p>
          <a:p>
            <a:pPr lvl="0" algn="just">
              <a:buFont typeface="Traditional Arabic"/>
              <a:buChar char="-"/>
            </a:pPr>
            <a:r>
              <a:rPr lang="ar-IQ" sz="4100" dirty="0">
                <a:solidFill>
                  <a:srgbClr val="000000"/>
                </a:solidFill>
                <a:latin typeface="Times New Roman"/>
                <a:ea typeface="Times New Roman"/>
                <a:cs typeface="Traditional Arabic"/>
              </a:rPr>
              <a:t>الجمع الأول للقرآن الكريم المصدر الأول للتشريع في زمن أبي بكر </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وبإشارة من عمر </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الاعتصام 2/153.</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388816581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marL="516890" indent="288290" algn="just"/>
            <a:r>
              <a:rPr lang="ar-IQ" sz="3600" b="1" dirty="0">
                <a:solidFill>
                  <a:srgbClr val="000000"/>
                </a:solidFill>
                <a:latin typeface="Times New Roman"/>
                <a:ea typeface="Times New Roman"/>
                <a:cs typeface="Traditional Arabic"/>
              </a:rPr>
              <a:t>ثانيا: حفظ النفس</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هناك مئات المسائل الاجتهادية </a:t>
            </a:r>
            <a:r>
              <a:rPr lang="ar-IQ" sz="3600" dirty="0" err="1">
                <a:solidFill>
                  <a:srgbClr val="000000"/>
                </a:solidFill>
                <a:latin typeface="Times New Roman"/>
                <a:ea typeface="Times New Roman"/>
                <a:cs typeface="Traditional Arabic"/>
              </a:rPr>
              <a:t>التى</a:t>
            </a:r>
            <a:r>
              <a:rPr lang="ar-IQ" sz="3600" dirty="0">
                <a:solidFill>
                  <a:srgbClr val="000000"/>
                </a:solidFill>
                <a:latin typeface="Times New Roman"/>
                <a:ea typeface="Times New Roman"/>
                <a:cs typeface="Traditional Arabic"/>
              </a:rPr>
              <a:t> راعى فيها الصحابة حفظ النفس نكتفي بما يأتي: </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قتل الجماعة بالواحد في زمن عمر بن الخطاب.</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حفظ المقومات المعنوية للنفوس </a:t>
            </a:r>
            <a:r>
              <a:rPr lang="ar-IQ" sz="3600" dirty="0" err="1">
                <a:solidFill>
                  <a:srgbClr val="000000"/>
                </a:solidFill>
                <a:latin typeface="Times New Roman"/>
                <a:ea typeface="Times New Roman"/>
                <a:cs typeface="Traditional Arabic"/>
              </a:rPr>
              <a:t>البشرية..اجتهادات</a:t>
            </a:r>
            <a:r>
              <a:rPr lang="ar-IQ" sz="3600" dirty="0">
                <a:solidFill>
                  <a:srgbClr val="000000"/>
                </a:solidFill>
                <a:latin typeface="Times New Roman"/>
                <a:ea typeface="Times New Roman"/>
                <a:cs typeface="Traditional Arabic"/>
              </a:rPr>
              <a:t> عمر بن الخطاب لأجل القضاء على ظاهرة الرق نموذجا :</a:t>
            </a:r>
            <a:endParaRPr lang="en-US" sz="3600" dirty="0">
              <a:solidFill>
                <a:srgbClr val="000000"/>
              </a:solidFill>
              <a:latin typeface="Times New Roman"/>
              <a:ea typeface="Times New Roman"/>
              <a:cs typeface="Traditional Arabic"/>
            </a:endParaRPr>
          </a:p>
          <a:p>
            <a:pPr lvl="0" algn="just">
              <a:buFont typeface="+mj-lt"/>
              <a:buAutoNum type="arabicPeriod"/>
            </a:pPr>
            <a:r>
              <a:rPr lang="ar-IQ" sz="3600" dirty="0">
                <a:solidFill>
                  <a:srgbClr val="000000"/>
                </a:solidFill>
                <a:latin typeface="Times New Roman"/>
                <a:ea typeface="Times New Roman"/>
                <a:cs typeface="Traditional Arabic"/>
              </a:rPr>
              <a:t>أصدر أمرا بعتق كل من صلى سجدتين من رقيق الامارة واشترط على بعضهم خدمة من بعده إن أحب سنتين أو ثلاث</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mj-lt"/>
              <a:buAutoNum type="arabicPeriod"/>
            </a:pPr>
            <a:r>
              <a:rPr lang="ar-IQ" sz="3600" dirty="0">
                <a:solidFill>
                  <a:srgbClr val="000000"/>
                </a:solidFill>
                <a:latin typeface="Times New Roman"/>
                <a:ea typeface="Times New Roman"/>
                <a:cs typeface="Traditional Arabic"/>
              </a:rPr>
              <a:t>أم الولد لاتباع وأنها حرة من رأس مال سيدها إذا مات.</a:t>
            </a:r>
            <a:r>
              <a:rPr lang="en-US"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المحلى لابن حزم</a:t>
            </a:r>
            <a:r>
              <a:rPr lang="ar-IQ" sz="2800" dirty="0">
                <a:solidFill>
                  <a:srgbClr val="000000"/>
                </a:solidFill>
                <a:latin typeface="Tahoma"/>
                <a:ea typeface="Times New Roman"/>
                <a:cs typeface="Traditional Arabic"/>
              </a:rPr>
              <a:t> 10/90.</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فتح الباري 5/197.</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404591311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lvl="0" indent="0" algn="just">
              <a:buNone/>
            </a:pPr>
            <a:r>
              <a:rPr lang="ar-IQ" sz="3600" dirty="0" smtClean="0">
                <a:solidFill>
                  <a:srgbClr val="000000"/>
                </a:solidFill>
                <a:latin typeface="Times New Roman"/>
                <a:ea typeface="Times New Roman"/>
                <a:cs typeface="Traditional Arabic"/>
              </a:rPr>
              <a:t>3. إجبار </a:t>
            </a:r>
            <a:r>
              <a:rPr lang="ar-IQ" sz="3600" dirty="0">
                <a:solidFill>
                  <a:srgbClr val="000000"/>
                </a:solidFill>
                <a:latin typeface="Times New Roman"/>
                <a:ea typeface="Times New Roman"/>
                <a:cs typeface="Traditional Arabic"/>
              </a:rPr>
              <a:t>السيد على مكاتبة العبد إذا </a:t>
            </a:r>
            <a:r>
              <a:rPr lang="ar-IQ" sz="3600" dirty="0" smtClean="0">
                <a:solidFill>
                  <a:srgbClr val="000000"/>
                </a:solidFill>
                <a:latin typeface="Times New Roman"/>
                <a:ea typeface="Times New Roman"/>
                <a:cs typeface="Traditional Arabic"/>
              </a:rPr>
              <a:t>طلب، </a:t>
            </a:r>
            <a:r>
              <a:rPr lang="ar-IQ" sz="3600" dirty="0">
                <a:solidFill>
                  <a:srgbClr val="000000"/>
                </a:solidFill>
                <a:latin typeface="Times New Roman"/>
                <a:ea typeface="Times New Roman"/>
                <a:cs typeface="Traditional Arabic"/>
              </a:rPr>
              <a:t>وهذا من اجتهاداته لأنه وإن كان الأمر بالكتابة موجودا في القرآن لكن حمل هذ الامر على الندب قبله وهو حمله على الوجوب.</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974090" indent="288290" algn="just"/>
            <a:r>
              <a:rPr lang="ar-IQ" sz="3600" dirty="0">
                <a:solidFill>
                  <a:srgbClr val="000000"/>
                </a:solidFill>
                <a:latin typeface="Times New Roman"/>
                <a:ea typeface="Times New Roman"/>
                <a:cs typeface="Traditional Arabic"/>
              </a:rPr>
              <a:t>روى البخاري معلقا أن سيرين، سأل أنسا، المكاتبة - وكان كثير المال - فأبى، فانطلق إلى عمر رضي الله عنه، فقال: كاتبه فأبى، فضربه بالدرة، " ويتلو عمر: {فكاتبوهم إن علمتم فيهم خيرا} [النور: 33] فكاتبه "</a:t>
            </a:r>
            <a:r>
              <a:rPr lang="en-US"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974090" indent="288290" algn="just"/>
            <a:r>
              <a:rPr lang="ar-IQ" sz="3600" dirty="0">
                <a:solidFill>
                  <a:srgbClr val="000000"/>
                </a:solidFill>
                <a:latin typeface="Times New Roman"/>
                <a:ea typeface="Times New Roman"/>
                <a:cs typeface="Traditional Arabic"/>
              </a:rPr>
              <a:t>حتى إنه يرى جواز مسألة الناس للمكاتب وكتب إلى عامله بحمص أن يكاتبوا أرقاءهم على مسألة الناس</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0" lvl="0" indent="0" algn="just">
              <a:buNone/>
            </a:pPr>
            <a:r>
              <a:rPr lang="ar-IQ" sz="3600" dirty="0" smtClean="0">
                <a:solidFill>
                  <a:srgbClr val="000000"/>
                </a:solidFill>
                <a:latin typeface="Times New Roman"/>
                <a:ea typeface="Times New Roman"/>
                <a:cs typeface="Traditional Arabic"/>
              </a:rPr>
              <a:t>4. وكان </a:t>
            </a:r>
            <a:r>
              <a:rPr lang="ar-IQ" sz="3600" dirty="0">
                <a:solidFill>
                  <a:srgbClr val="000000"/>
                </a:solidFill>
                <a:latin typeface="Times New Roman"/>
                <a:ea typeface="Times New Roman"/>
                <a:cs typeface="Traditional Arabic"/>
              </a:rPr>
              <a:t>يعتق الرقيق الذي عذبه سيده عذابا خارجا عن حدود الشرع أو أضر به ضررا فاحشا لا يحتمل ( مثل اعتاقه الجارية التي احرق سيدها فرجاها لأنه اتهمها، فضربه مائة سوط وأعتقها)</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فتح الباري 7/387.</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صحيح البخاري كتاب المكاتب باب المكاتب، ونجومه في كل سنة نجم 3/151.</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ينظر: مصنف عبد الرزاق 8/374.</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ينظر: السنن الكبرى للبيهقي6/36، والمصنف لعبد الرزاق الصنعاني 9/438.</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346787509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745490" indent="288290" algn="just"/>
            <a:r>
              <a:rPr lang="ar-IQ" sz="3600" b="1" dirty="0">
                <a:solidFill>
                  <a:srgbClr val="000000"/>
                </a:solidFill>
                <a:latin typeface="Times New Roman"/>
                <a:ea typeface="Times New Roman"/>
                <a:cs typeface="Traditional Arabic"/>
              </a:rPr>
              <a:t>ثالثا: حفظ العقل: </a:t>
            </a:r>
            <a:endParaRPr lang="en-US" sz="3600" dirty="0">
              <a:solidFill>
                <a:srgbClr val="000000"/>
              </a:solidFill>
              <a:latin typeface="Times New Roman"/>
              <a:ea typeface="Times New Roman"/>
              <a:cs typeface="Traditional Arabic"/>
            </a:endParaRPr>
          </a:p>
          <a:p>
            <a:pPr marL="745490" indent="288290" algn="just"/>
            <a:r>
              <a:rPr lang="ar-IQ" sz="3600" dirty="0">
                <a:solidFill>
                  <a:srgbClr val="000000"/>
                </a:solidFill>
                <a:latin typeface="Times New Roman"/>
                <a:ea typeface="Times New Roman"/>
                <a:cs typeface="Traditional Arabic"/>
              </a:rPr>
              <a:t>يمثل له بما يأتي:</a:t>
            </a:r>
            <a:endParaRPr lang="en-US" sz="3600" dirty="0">
              <a:solidFill>
                <a:srgbClr val="000000"/>
              </a:solidFill>
              <a:latin typeface="Times New Roman"/>
              <a:ea typeface="Times New Roman"/>
              <a:cs typeface="Traditional Arabic"/>
            </a:endParaRPr>
          </a:p>
          <a:p>
            <a:pPr indent="288290" algn="just"/>
            <a:r>
              <a:rPr lang="ar-IQ" sz="3600" b="1" dirty="0">
                <a:solidFill>
                  <a:srgbClr val="000000"/>
                </a:solidFill>
                <a:latin typeface="Times New Roman"/>
                <a:ea typeface="Times New Roman"/>
                <a:cs typeface="Traditional Arabic"/>
              </a:rPr>
              <a:t>من جانب الوجود: إنشاء عمر نظام الكتاتيب واهتمامه بالعلم:</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روى البيهقي أن ثلاثة معلمين بالمدينة كانوا يعلمون الصبيان وكان عمر يرزق كل واحد منهم خمسة عشر درهما كل شهر</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 وطلبوا من أسرى قيسارية تعليم المسلمين الكتابة وقد وضعوا مدرسة بجرف وهو معسكر المسلمين في فلسطين </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وكان لأبي الدرداء في مسجد دمشق الكبير حلقة عظيمة يحضرها ما يزيد على ألف وستمائة طالب يقرؤون عشرة </a:t>
            </a:r>
            <a:r>
              <a:rPr lang="ar-IQ" sz="3600" dirty="0" err="1">
                <a:solidFill>
                  <a:srgbClr val="000000"/>
                </a:solidFill>
                <a:latin typeface="Times New Roman"/>
                <a:ea typeface="Times New Roman"/>
                <a:cs typeface="Traditional Arabic"/>
              </a:rPr>
              <a:t>عشرة</a:t>
            </a:r>
            <a:r>
              <a:rPr lang="ar-IQ" sz="3600" dirty="0">
                <a:solidFill>
                  <a:srgbClr val="000000"/>
                </a:solidFill>
                <a:latin typeface="Times New Roman"/>
                <a:ea typeface="Times New Roman"/>
                <a:cs typeface="Traditional Arabic"/>
              </a:rPr>
              <a:t> ويتسابقون عليه</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وكان يوصي بتعليم النساء وكان يقول: تعلموا سورة براءة وعلموا نساءكم سورة النور</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السنن الكبرى للبيهقي 6/ 24.</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فتوح البلدان للبلاذري ص:193.</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ينظر: غاية النهاية في طبقات القراء لابن الجزري 1/607.</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أخرجه البيهقي في شعب الإيمان 5/370</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6491264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38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b="1" dirty="0" smtClean="0">
                <a:solidFill>
                  <a:srgbClr val="000000"/>
                </a:solidFill>
                <a:latin typeface="Times New Roman"/>
                <a:ea typeface="Times New Roman"/>
                <a:cs typeface="Traditional Arabic"/>
              </a:rPr>
              <a:t>الموضوع </a:t>
            </a:r>
            <a:r>
              <a:rPr lang="ar-SA" b="1" dirty="0">
                <a:solidFill>
                  <a:srgbClr val="000000"/>
                </a:solidFill>
                <a:latin typeface="Times New Roman"/>
                <a:ea typeface="Times New Roman"/>
                <a:cs typeface="Traditional Arabic"/>
              </a:rPr>
              <a:t>الثالث: الصحابة ومباحث الألفاظ </a:t>
            </a:r>
          </a:p>
          <a:p>
            <a:pPr indent="288290" algn="just"/>
            <a:r>
              <a:rPr lang="ar-SA" b="1" dirty="0">
                <a:solidFill>
                  <a:srgbClr val="000000"/>
                </a:solidFill>
                <a:latin typeface="Times New Roman"/>
                <a:ea typeface="Times New Roman"/>
                <a:cs typeface="Traditional Arabic"/>
              </a:rPr>
              <a:t>وإذا كان عصر الصحابة الكرام قد شهد ظهور الأدلة الأصولية التي قررها الأصوليون فيما بعد فإنه لم يخل أيضا من وجود بعض الاشارات إلى مسائل دلالات الألفاظ، التي تعد مسائل من صميم هذا العلم، ولا تقل أهميتها عن مباحث الأدلة؛ لأن الأدلة لا تستفاد منها غالبا إلا من خلال تلك المسائل والمباحث. </a:t>
            </a:r>
          </a:p>
          <a:p>
            <a:pPr indent="288290" algn="just"/>
            <a:r>
              <a:rPr lang="ar-SA" b="1" dirty="0" smtClean="0">
                <a:solidFill>
                  <a:srgbClr val="000000"/>
                </a:solidFill>
                <a:latin typeface="Times New Roman"/>
                <a:ea typeface="Times New Roman"/>
                <a:cs typeface="Traditional Arabic"/>
              </a:rPr>
              <a:t>لكن</a:t>
            </a:r>
            <a:r>
              <a:rPr lang="ar-IQ" b="1" dirty="0" smtClean="0">
                <a:solidFill>
                  <a:srgbClr val="000000"/>
                </a:solidFill>
                <a:latin typeface="Times New Roman"/>
                <a:ea typeface="Times New Roman"/>
                <a:cs typeface="Traditional Arabic"/>
              </a:rPr>
              <a:t>ّ</a:t>
            </a:r>
            <a:r>
              <a:rPr lang="ar-SA" b="1" dirty="0" smtClean="0">
                <a:solidFill>
                  <a:srgbClr val="000000"/>
                </a:solidFill>
                <a:latin typeface="Times New Roman"/>
                <a:ea typeface="Times New Roman"/>
                <a:cs typeface="Traditional Arabic"/>
              </a:rPr>
              <a:t> </a:t>
            </a:r>
            <a:r>
              <a:rPr lang="ar-SA" b="1" dirty="0">
                <a:solidFill>
                  <a:srgbClr val="000000"/>
                </a:solidFill>
                <a:latin typeface="Times New Roman"/>
                <a:ea typeface="Times New Roman"/>
                <a:cs typeface="Traditional Arabic"/>
              </a:rPr>
              <a:t>هذه المباحث كنظيراتها المتقدمة – أي الأدلة- لم تكن بحاجة إلى صياغتها وتدوينها وتحديد مصطلحاتها في عصرهم لأن الصحابة الكرام رضي الله عنهم  كانوا يتعاملون مع نصوص الوحيين بسليقتهم العربية التي لم تتغير، ولعل هذا هو السبب الأول والأهم لعدم كثرة المروي عنهم على صيغة قواعد في دلالات الألفاظ، وإنما كانت ممارسة عملية منهم بسليقة لسانهم العربي المبين.</a:t>
            </a:r>
          </a:p>
          <a:p>
            <a:endParaRPr lang="ar-IQ" dirty="0"/>
          </a:p>
        </p:txBody>
      </p:sp>
    </p:spTree>
    <p:extLst>
      <p:ext uri="{BB962C8B-B14F-4D97-AF65-F5344CB8AC3E}">
        <p14:creationId xmlns:p14="http://schemas.microsoft.com/office/powerpoint/2010/main" val="42171012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indent="288290" algn="just"/>
            <a:endParaRPr lang="ar-IQ" sz="3600" b="1" dirty="0" smtClean="0">
              <a:solidFill>
                <a:srgbClr val="000000"/>
              </a:solidFill>
              <a:latin typeface="Times New Roman"/>
              <a:ea typeface="Times New Roman"/>
              <a:cs typeface="Traditional Arabic"/>
            </a:endParaRPr>
          </a:p>
          <a:p>
            <a:pPr indent="288290" algn="just"/>
            <a:r>
              <a:rPr lang="ar-IQ" sz="3600" b="1" dirty="0" smtClean="0">
                <a:solidFill>
                  <a:srgbClr val="000000"/>
                </a:solidFill>
                <a:latin typeface="Times New Roman"/>
                <a:ea typeface="Times New Roman"/>
                <a:cs typeface="Traditional Arabic"/>
              </a:rPr>
              <a:t>من </a:t>
            </a:r>
            <a:r>
              <a:rPr lang="ar-IQ" sz="3600" b="1" dirty="0">
                <a:solidFill>
                  <a:srgbClr val="000000"/>
                </a:solidFill>
                <a:latin typeface="Times New Roman"/>
                <a:ea typeface="Times New Roman"/>
                <a:cs typeface="Traditional Arabic"/>
              </a:rPr>
              <a:t>جانب العدم: تغليظ عقوبة شارب الخمر: </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جعل عمر بن الخطاب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عقوبة شارب الخمر ثمانين جلدة بمشورة علي بن أبي طال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516890" indent="288290" algn="just"/>
            <a:r>
              <a:rPr lang="ar-IQ" sz="3600" b="1" dirty="0">
                <a:solidFill>
                  <a:srgbClr val="000000"/>
                </a:solidFill>
                <a:latin typeface="Times New Roman"/>
                <a:ea typeface="Times New Roman"/>
                <a:cs typeface="Traditional Arabic"/>
              </a:rPr>
              <a:t>رابعا: حفظ النسل والعرض</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نفي عمر نصر بن الحجاج</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 وكان يحد بالتعريض بالفاحشة فقد </a:t>
            </a:r>
            <a:r>
              <a:rPr lang="ar-IQ" sz="3600" dirty="0" err="1">
                <a:solidFill>
                  <a:srgbClr val="000000"/>
                </a:solidFill>
                <a:latin typeface="Times New Roman"/>
                <a:ea typeface="Times New Roman"/>
                <a:cs typeface="Traditional Arabic"/>
              </a:rPr>
              <a:t>استابّ</a:t>
            </a:r>
            <a:r>
              <a:rPr lang="ar-IQ" sz="3600" dirty="0">
                <a:solidFill>
                  <a:srgbClr val="000000"/>
                </a:solidFill>
                <a:latin typeface="Times New Roman"/>
                <a:ea typeface="Times New Roman"/>
                <a:cs typeface="Traditional Arabic"/>
              </a:rPr>
              <a:t> رجلان فقال أحدهما ما أمي بزانية وما أبي بزان.. فجلده عمر بعد مشاورة الصحابة ثمانين</a:t>
            </a:r>
            <a:r>
              <a:rPr lang="ar-IQ" sz="3600" b="1"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جلدة</a:t>
            </a:r>
            <a:r>
              <a:rPr lang="ar-SA" sz="3600" baseline="30000" dirty="0">
                <a:solidFill>
                  <a:srgbClr val="000000"/>
                </a:solidFill>
                <a:latin typeface="Times New Roman"/>
                <a:ea typeface="Times New Roman"/>
                <a:cs typeface="Traditional Arabic"/>
              </a:rPr>
              <a:t>()</a:t>
            </a:r>
            <a:r>
              <a:rPr lang="ar-SA" sz="3600" b="1" dirty="0">
                <a:solidFill>
                  <a:srgbClr val="000000"/>
                </a:solidFill>
                <a:latin typeface="Times New Roman"/>
                <a:ea typeface="Times New Roman"/>
                <a:cs typeface="Traditional Arabic"/>
              </a:rPr>
              <a:t> </a:t>
            </a:r>
            <a:r>
              <a:rPr lang="ar-IQ" sz="3600" b="1" dirty="0" smtClean="0">
                <a:solidFill>
                  <a:srgbClr val="000000"/>
                </a:solidFill>
                <a:latin typeface="Times New Roman"/>
                <a:ea typeface="Times New Roman"/>
                <a:cs typeface="Traditional Arabic"/>
              </a:rPr>
              <a:t>.</a:t>
            </a:r>
            <a:r>
              <a:rPr lang="ar-IQ" sz="3600" b="1" dirty="0">
                <a:solidFill>
                  <a:srgbClr val="000000"/>
                </a:solidFill>
                <a:latin typeface="Times New Roman"/>
                <a:ea typeface="Times New Roman"/>
                <a:cs typeface="Traditional Arabic"/>
              </a:rPr>
              <a:t> </a:t>
            </a:r>
            <a:endParaRPr lang="ar-IQ" sz="3600" b="1" dirty="0" smtClean="0">
              <a:solidFill>
                <a:srgbClr val="000000"/>
              </a:solidFill>
              <a:latin typeface="Times New Roman"/>
              <a:ea typeface="Times New Roman"/>
              <a:cs typeface="Traditional Arabic"/>
            </a:endParaRPr>
          </a:p>
          <a:p>
            <a:pPr marL="516890" indent="288290" algn="just"/>
            <a:r>
              <a:rPr lang="ar-IQ" sz="3600" b="1" dirty="0" smtClean="0">
                <a:solidFill>
                  <a:srgbClr val="000000"/>
                </a:solidFill>
                <a:latin typeface="Times New Roman"/>
                <a:ea typeface="Times New Roman"/>
                <a:cs typeface="Traditional Arabic"/>
              </a:rPr>
              <a:t>خامسا</a:t>
            </a:r>
            <a:r>
              <a:rPr lang="ar-IQ" sz="3600" b="1" dirty="0">
                <a:solidFill>
                  <a:srgbClr val="000000"/>
                </a:solidFill>
                <a:latin typeface="Times New Roman"/>
                <a:ea typeface="Times New Roman"/>
                <a:cs typeface="Traditional Arabic"/>
              </a:rPr>
              <a:t>: حفظ المال</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اجتهاد عثمان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في ضوال الابل</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كان عمر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يرى وجوب الزكاة في مال الصبي ويرى وجوب الزكاة في الخيل والرقيق.</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ولم يقسم سواد العراق .</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وفرض عشور التجارة على الكفار</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سهم المؤلفة </a:t>
            </a:r>
            <a:r>
              <a:rPr lang="ar-IQ" sz="3600" dirty="0" smtClean="0">
                <a:solidFill>
                  <a:srgbClr val="000000"/>
                </a:solidFill>
                <a:latin typeface="Times New Roman"/>
                <a:ea typeface="Times New Roman"/>
                <a:cs typeface="Traditional Arabic"/>
              </a:rPr>
              <a:t>قلوبهم</a:t>
            </a:r>
            <a:endParaRPr lang="en-US" sz="3600" dirty="0" smtClean="0">
              <a:solidFill>
                <a:srgbClr val="000000"/>
              </a:solidFill>
              <a:latin typeface="Times New Roman"/>
              <a:ea typeface="Times New Roman"/>
              <a:cs typeface="Traditional Arabic"/>
            </a:endParaRPr>
          </a:p>
          <a:p>
            <a:pPr marL="288290" indent="-288290" algn="just"/>
            <a:r>
              <a:rPr lang="ar-SA" sz="2800" dirty="0" smtClean="0">
                <a:solidFill>
                  <a:srgbClr val="000000"/>
                </a:solidFill>
                <a:latin typeface="Tahoma"/>
                <a:ea typeface="Times New Roman"/>
                <a:cs typeface="Traditional Arabic"/>
              </a:rPr>
              <a:t>() </a:t>
            </a:r>
            <a:r>
              <a:rPr lang="ar-SA" sz="2800" dirty="0">
                <a:solidFill>
                  <a:srgbClr val="000000"/>
                </a:solidFill>
                <a:latin typeface="Tahoma"/>
                <a:ea typeface="Times New Roman"/>
                <a:cs typeface="Traditional Arabic"/>
              </a:rPr>
              <a:t>ينظر: مصنف ابن ابي شيبة</a:t>
            </a:r>
            <a:r>
              <a:rPr lang="ar-IQ" sz="2800" dirty="0">
                <a:solidFill>
                  <a:srgbClr val="000000"/>
                </a:solidFill>
                <a:latin typeface="Tahoma"/>
                <a:ea typeface="Times New Roman"/>
                <a:cs typeface="Traditional Arabic"/>
              </a:rPr>
              <a:t>2/127</a:t>
            </a:r>
            <a:r>
              <a:rPr lang="ar-IQ" sz="2800" dirty="0" smtClean="0">
                <a:solidFill>
                  <a:srgbClr val="000000"/>
                </a:solidFill>
                <a:latin typeface="Tahoma"/>
                <a:ea typeface="Times New Roman"/>
                <a:cs typeface="Traditional Arabic"/>
              </a:rPr>
              <a:t>.</a:t>
            </a:r>
            <a:endParaRPr lang="en-US" sz="28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346787509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516890" indent="288290" algn="just"/>
            <a:r>
              <a:rPr lang="ar-IQ" sz="3600" b="1" dirty="0">
                <a:solidFill>
                  <a:srgbClr val="000000"/>
                </a:solidFill>
                <a:latin typeface="Times New Roman"/>
                <a:ea typeface="Times New Roman"/>
                <a:cs typeface="Traditional Arabic"/>
              </a:rPr>
              <a:t>الموضوع الخامس: منهج الصحابة في دفع التعارض بين الأدلة عند الاستنباط والاجتهاد</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بتأمل حال الصحابة رضي الله عنهم نجد أن أبرز ا </a:t>
            </a:r>
            <a:r>
              <a:rPr lang="ar-IQ" sz="3600" dirty="0" smtClean="0">
                <a:solidFill>
                  <a:srgbClr val="000000"/>
                </a:solidFill>
                <a:latin typeface="Times New Roman"/>
                <a:ea typeface="Times New Roman"/>
                <a:cs typeface="Traditional Arabic"/>
              </a:rPr>
              <a:t>الترجيحات </a:t>
            </a:r>
            <a:r>
              <a:rPr lang="ar-IQ" sz="3600" dirty="0">
                <a:solidFill>
                  <a:srgbClr val="000000"/>
                </a:solidFill>
                <a:latin typeface="Times New Roman"/>
                <a:ea typeface="Times New Roman"/>
                <a:cs typeface="Traditional Arabic"/>
              </a:rPr>
              <a:t>عندهم في دفع التعارض هي :</a:t>
            </a:r>
            <a:endParaRPr lang="en-US" sz="3600" dirty="0">
              <a:solidFill>
                <a:srgbClr val="000000"/>
              </a:solidFill>
              <a:latin typeface="Times New Roman"/>
              <a:ea typeface="Times New Roman"/>
              <a:cs typeface="Traditional Arabic"/>
            </a:endParaRPr>
          </a:p>
          <a:p>
            <a:pPr marL="516890" indent="288290" algn="just"/>
            <a:r>
              <a:rPr lang="ar-IQ" sz="3600" b="1" dirty="0">
                <a:solidFill>
                  <a:srgbClr val="000000"/>
                </a:solidFill>
                <a:latin typeface="Times New Roman"/>
                <a:ea typeface="Times New Roman"/>
                <a:cs typeface="Traditional Arabic"/>
              </a:rPr>
              <a:t>أولا: الجمع بين الدليلين</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كان الصحابة رضي الله عنهم يجتهدون في الجمع بين الدليلين ما أمكن ليعملا معاً وحتى لا يسقط أحدهما بالآخر، إذ أن إعمال الدليلين معاً خير من إعمال أحدهما وإهمال الآخر .</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ومن ذلك جمع أبي بكر رضي الله عنه بين قوله تعالى ( يَا أيها الَّذِينَ آمَنُوا عَلَيْكُمْ أَنفُسَكُمْ لَا يَضُرُّكُم مَّن ضَلَّ إِذَا اهْتَدَيْتُمْ إِلَى اللَّهِ مَرْجِعُكُمْ جميعا فينبئكُم بِمَا كُنتُمْ تَعْمَلُونَ ﴾ مع الآيات والأحاديث الآمرة بالنهي عن المنكر حيث توهم بعضهم تعارضها وأن الآية مسقطة للأمر بالمعروف والنهي عن المنكر فدفع الإشكال بالجمع بينها، فعن عن قيس بن أبي حازم قال </a:t>
            </a:r>
            <a:r>
              <a:rPr lang="ar-IQ" sz="3600" dirty="0" err="1">
                <a:solidFill>
                  <a:srgbClr val="000000"/>
                </a:solidFill>
                <a:latin typeface="Times New Roman"/>
                <a:ea typeface="Times New Roman"/>
                <a:cs typeface="Traditional Arabic"/>
              </a:rPr>
              <a:t>قال</a:t>
            </a:r>
            <a:r>
              <a:rPr lang="ar-IQ" sz="3600" dirty="0">
                <a:solidFill>
                  <a:srgbClr val="000000"/>
                </a:solidFill>
                <a:latin typeface="Times New Roman"/>
                <a:ea typeface="Times New Roman"/>
                <a:cs typeface="Traditional Arabic"/>
              </a:rPr>
              <a:t> أبو بكر بعد أن حمد الله وأثنى عليه </a:t>
            </a:r>
            <a:r>
              <a:rPr lang="ar-IQ" sz="3600" b="1" dirty="0">
                <a:solidFill>
                  <a:srgbClr val="000000"/>
                </a:solidFill>
                <a:latin typeface="Times New Roman"/>
                <a:ea typeface="Times New Roman"/>
                <a:cs typeface="Traditional Arabic"/>
              </a:rPr>
              <a:t>يا أيها الناس إنكم تقرؤون هذه الآية وتضعونها على غير مواضعها </a:t>
            </a:r>
            <a:r>
              <a:rPr lang="ar-IQ" sz="3600" dirty="0">
                <a:solidFill>
                  <a:srgbClr val="000000"/>
                </a:solidFill>
                <a:latin typeface="Times New Roman"/>
                <a:ea typeface="Times New Roman"/>
                <a:cs typeface="Traditional Arabic"/>
              </a:rPr>
              <a:t>{عَلَيْكُمْ أَنفُسَكُمْ لَا يَضُرُّكُم مَّن ضَلَّ إِذَا اهْتَدَيْتُمْ } وإنا سمعنا النبي ﷺ يقول: (إن الناس إذا رأوا الظالم فلم يأخذوا على يديه أوشك أن يعمهم الله بعقاب) وقال عمرو عن هشيم وإني سمعت رسول الله ﷺ يقول: (ما من قوم يعمل فيهم بالمعاصي ثم يقدرون على أن يغيروا ثم لا يغيروا إلا يوشك أن : الله منه يعمهم بعقاب) </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رواه الإمام أحمد في المسند </a:t>
            </a:r>
            <a:r>
              <a:rPr lang="fa-IR" sz="2800" dirty="0">
                <a:solidFill>
                  <a:srgbClr val="000000"/>
                </a:solidFill>
                <a:latin typeface="Times New Roman"/>
                <a:ea typeface="Times New Roman"/>
                <a:cs typeface="Traditional Arabic"/>
              </a:rPr>
              <a:t>۱۷۸/۱</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6491264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951" y="228600"/>
            <a:ext cx="9067800" cy="6629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516890" indent="288290" algn="just"/>
            <a:r>
              <a:rPr lang="ar-IQ" sz="3600" dirty="0">
                <a:solidFill>
                  <a:srgbClr val="000000"/>
                </a:solidFill>
                <a:latin typeface="Times New Roman"/>
                <a:ea typeface="Times New Roman"/>
                <a:cs typeface="Traditional Arabic"/>
              </a:rPr>
              <a:t>ومن ذلك جمعه رضي الله عنه بين آيات في المواريث التي توهم بعضهم تعارضها قال قتادة ذكر لنا أن أبا بكر الصديق رضي الله عنه قال خطبته: (ألا إن الآية التي أنزل الله في أول سورة النساء في شأن الفرائض أنزلها الله في الولد والوالد، والآية الثانية أنزلها في الزوج والزوجة والإخوة من الأم والآية التي ختم بها سورة النساء أنزلها في الإخوة والأخوات من الأب والأم، والآية التي ختم بها سورة الأنفال أنزلها في </a:t>
            </a:r>
            <a:r>
              <a:rPr lang="ar-IQ" sz="3600" dirty="0" smtClean="0">
                <a:solidFill>
                  <a:srgbClr val="000000"/>
                </a:solidFill>
                <a:latin typeface="Times New Roman"/>
                <a:ea typeface="Times New Roman"/>
                <a:cs typeface="Traditional Arabic"/>
              </a:rPr>
              <a:t>أولي </a:t>
            </a:r>
            <a:r>
              <a:rPr lang="ar-IQ" sz="3600" dirty="0">
                <a:solidFill>
                  <a:srgbClr val="000000"/>
                </a:solidFill>
                <a:latin typeface="Times New Roman"/>
                <a:ea typeface="Times New Roman"/>
                <a:cs typeface="Traditional Arabic"/>
              </a:rPr>
              <a:t>الأرحام بعضهم أولى ببعض في كتاب الله مما جرت الرحم من العصبة) </a:t>
            </a:r>
            <a:r>
              <a:rPr lang="ar-SA" sz="3600" baseline="30000" dirty="0" smtClean="0">
                <a:solidFill>
                  <a:srgbClr val="000000"/>
                </a:solidFill>
                <a:latin typeface="Times New Roman"/>
                <a:ea typeface="Times New Roman"/>
                <a:cs typeface="Traditional Arabic"/>
              </a:rPr>
              <a:t>()</a:t>
            </a:r>
            <a:r>
              <a:rPr lang="fa-IR" sz="36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وقد اقتفى الجمهور من المالكية والشافعية والحنابلة </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 أثر الصحابة في تقديم الجمع بين الأدلة ما أمكن، لكن الحنفية قدموا النسخ على الجمع</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رواه البيهقي في السنن الكبرى6/208</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التقريب والإرشاد </a:t>
            </a:r>
            <a:r>
              <a:rPr lang="fa-IR" sz="2800" dirty="0">
                <a:solidFill>
                  <a:srgbClr val="000000"/>
                </a:solidFill>
                <a:latin typeface="Times New Roman"/>
                <a:ea typeface="Times New Roman"/>
                <a:cs typeface="Traditional Arabic"/>
              </a:rPr>
              <a:t>۲</a:t>
            </a:r>
            <a:r>
              <a:rPr lang="ar-IQ" sz="2800" dirty="0">
                <a:solidFill>
                  <a:srgbClr val="000000"/>
                </a:solidFill>
                <a:latin typeface="Times New Roman"/>
                <a:ea typeface="Times New Roman"/>
                <a:cs typeface="Traditional Arabic"/>
              </a:rPr>
              <a:t>٦٣/٣ ، شرح تنقيح الفصول ص ٤٢١ ، </a:t>
            </a:r>
            <a:r>
              <a:rPr lang="ar-IQ" sz="2800" dirty="0">
                <a:solidFill>
                  <a:srgbClr val="000000"/>
                </a:solidFill>
                <a:latin typeface="Tahoma"/>
                <a:ea typeface="Times New Roman"/>
                <a:cs typeface="Traditional Arabic"/>
              </a:rPr>
              <a:t>الرسالة ص ،٣٤١ شرح اللمع ٣٥٩/١</a:t>
            </a:r>
            <a:r>
              <a:rPr lang="ar-SA" sz="2800" dirty="0">
                <a:solidFill>
                  <a:srgbClr val="000000"/>
                </a:solidFill>
                <a:latin typeface="Times New Roman"/>
                <a:ea typeface="Times New Roman"/>
                <a:cs typeface="Traditional Arabic"/>
              </a:rPr>
              <a:t>، والعدة </a:t>
            </a:r>
            <a:r>
              <a:rPr lang="fa-IR" sz="2800" dirty="0">
                <a:solidFill>
                  <a:srgbClr val="000000"/>
                </a:solidFill>
                <a:latin typeface="Times New Roman"/>
                <a:ea typeface="Times New Roman"/>
                <a:cs typeface="Traditional Arabic"/>
              </a:rPr>
              <a:t>۱۰۱۹/۳ </a:t>
            </a:r>
            <a:r>
              <a:rPr lang="fa-IR"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وروضة الناظر ٧٤٠/٢،</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ينظر: فواتح الرحموت 2/194</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28049854"/>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indent="288290" algn="just"/>
            <a:r>
              <a:rPr lang="ar-IQ" sz="3600" b="1" dirty="0">
                <a:solidFill>
                  <a:srgbClr val="000000"/>
                </a:solidFill>
                <a:latin typeface="Times New Roman"/>
                <a:ea typeface="Times New Roman"/>
                <a:cs typeface="Traditional Arabic"/>
              </a:rPr>
              <a:t>ثانيا الترجيح بالنسخ</a:t>
            </a:r>
            <a:endParaRPr lang="en-US" sz="3600" dirty="0">
              <a:solidFill>
                <a:srgbClr val="000000"/>
              </a:solidFill>
              <a:latin typeface="Times New Roman"/>
              <a:ea typeface="Times New Roman"/>
              <a:cs typeface="Traditional Arabic"/>
            </a:endParaRPr>
          </a:p>
          <a:p>
            <a:pPr indent="288290"/>
            <a:r>
              <a:rPr lang="ar-IQ" sz="3600" dirty="0">
                <a:solidFill>
                  <a:srgbClr val="000000"/>
                </a:solidFill>
                <a:latin typeface="Times New Roman"/>
                <a:ea typeface="Times New Roman"/>
                <a:cs typeface="Traditional Arabic"/>
              </a:rPr>
              <a:t>      مثل ما تقدم عن ابن مسعود</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imes New Roman"/>
                <a:ea typeface="Times New Roman"/>
                <a:cs typeface="Traditional Arabic"/>
              </a:rPr>
              <a:t> </a:t>
            </a:r>
            <a:r>
              <a:rPr lang="en-US" sz="3600" dirty="0">
                <a:solidFill>
                  <a:srgbClr val="000000"/>
                </a:solidFill>
                <a:latin typeface="Traditional Arabic"/>
                <a:ea typeface="Times New Roman"/>
                <a:cs typeface="Traditional Arabic"/>
              </a:rPr>
              <a:t> </a:t>
            </a:r>
            <a:r>
              <a:rPr lang="ar-IQ" sz="3600" dirty="0">
                <a:solidFill>
                  <a:srgbClr val="000000"/>
                </a:solidFill>
                <a:latin typeface="Traditional Arabic"/>
                <a:ea typeface="Times New Roman"/>
                <a:cs typeface="Traditional Arabic"/>
              </a:rPr>
              <a:t>: أن عدة الحامل المتوفى عنها زوجها بوضع الحمل ، ولو عقب الوفاة بقليل، ويستدل على ذلك بعموم قوله تعالى : ( وَأُوْلَتُ الْأَعْمَالِ أَجَلُهُنَّ أَن يَضَعْنَ حَمَلَهُنَّ ) ( الطلاق : 1 ) ويقول في ذلك : أشهد أن سورة النساء الصغرى نزلت بعد سورة النساء الكبرى ، أي: إن سورة الطلاق نزلت بعد سورة البقرة التي جاء فيها قوله تعالى : ( وَالَّذِينَ يُتَوَفَّوْنَ مِنكُمْ وَيَذَرُونَ أَزْوَجاً : بِأَنفُسِهِنَّ أَرْبَعَةَ أَشْهُرٍ وعشرا ) ( البقرة : ٢٣٤)</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و من ذلك ترجيحهم لحديث أبي بكرة رضي الله عنه، قال رسول الله الا تبيعوا الذهب بالذهب إلا سواء بسواء والفضة بالفضة إلا سواء بسواء وبيعوا الذهب بالفضة والفضة بالذهب كيف شئتم</a:t>
            </a:r>
            <a:r>
              <a:rPr lang="ar-IQ" sz="3600" b="1" dirty="0">
                <a:solidFill>
                  <a:srgbClr val="000000"/>
                </a:solidFill>
                <a:latin typeface="Times New Roman"/>
                <a:ea typeface="Times New Roman"/>
                <a:cs typeface="Traditional Arabic"/>
              </a:rPr>
              <a:t> </a:t>
            </a:r>
            <a:r>
              <a:rPr lang="ar-SA" sz="3600" baseline="30000" dirty="0">
                <a:solidFill>
                  <a:srgbClr val="000000"/>
                </a:solidFill>
                <a:latin typeface="Times New Roman"/>
                <a:ea typeface="Times New Roman"/>
                <a:cs typeface="Traditional Arabic"/>
              </a:rPr>
              <a:t>()</a:t>
            </a:r>
            <a:r>
              <a:rPr lang="ar-IQ" sz="3600" b="1"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 </a:t>
            </a:r>
            <a:r>
              <a:rPr lang="fa-IR" sz="3600" dirty="0">
                <a:solidFill>
                  <a:srgbClr val="000000"/>
                </a:solidFill>
                <a:latin typeface="Times New Roman"/>
                <a:ea typeface="Times New Roman"/>
                <a:cs typeface="Traditional Arabic"/>
              </a:rPr>
              <a:t>على حديث عبد الله بن عباس رضي الله عنهما وفيه (لا ربا إلا في النسيئة)</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حيث رأوا أن حديث ابن عباس الذي حصر فيه الربا بالنسيئة متقدم وحديث أبي بكرة وأمثاله الدالة على تحريم  ربا الفضل متأخرة</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قال النووي "وأما حديث .. لا ربا إلا في النسيئة فقد قال قائلون بأنه منسوخ بهذه الأحاديث، وقد أجمع المسلمون على ترك العمل بظاهره، وهذا يدل على نسخه"</a:t>
            </a:r>
            <a:r>
              <a:rPr lang="ar-SA" sz="3600" baseline="30000" dirty="0">
                <a:solidFill>
                  <a:srgbClr val="000000"/>
                </a:solidFill>
                <a:latin typeface="Times New Roman"/>
                <a:ea typeface="Times New Roman"/>
                <a:cs typeface="Traditional Arabic"/>
              </a:rPr>
              <a:t>()</a:t>
            </a:r>
            <a:r>
              <a:rPr lang="fa-IR"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6491264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fa-IR" sz="4000" b="1" dirty="0">
                <a:solidFill>
                  <a:srgbClr val="000000"/>
                </a:solidFill>
                <a:latin typeface="Times New Roman"/>
                <a:ea typeface="Times New Roman"/>
                <a:cs typeface="Traditional Arabic"/>
              </a:rPr>
              <a:t>الموضوع السادس الاجتهاد والتقليد </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مما تقدم من آثار الصحابة يتبين لنا أن الصحابة كانوا يجتهدون لكن كما ذكرنا أن الذي نقل عنهم الفتوى والاجتهاد مائة ونيف وثلاثون وكان الباقي منهم يقلدون المجتهدين لذلك لا أرى أن أفصل في هذا الموضوع إيثارا لما تبقى من المواضيع المهمة.</a:t>
            </a:r>
            <a:endParaRPr lang="en-US" sz="3600" dirty="0">
              <a:solidFill>
                <a:srgbClr val="000000"/>
              </a:solidFill>
              <a:latin typeface="Times New Roman"/>
              <a:ea typeface="Times New Roman"/>
              <a:cs typeface="Traditional Arabic"/>
            </a:endParaRPr>
          </a:p>
          <a:p>
            <a:pPr indent="288290" algn="just"/>
            <a:r>
              <a:rPr lang="fa-IR" sz="3600" b="1" dirty="0">
                <a:solidFill>
                  <a:srgbClr val="000000"/>
                </a:solidFill>
                <a:latin typeface="Times New Roman"/>
                <a:ea typeface="Times New Roman"/>
                <a:cs typeface="Traditional Arabic"/>
              </a:rPr>
              <a:t>ملحوظة: تركنا الحديث عن مباحث الحكم عند الصحابة</a:t>
            </a:r>
            <a:r>
              <a:rPr lang="en-US" sz="3600" b="1" dirty="0">
                <a:solidFill>
                  <a:srgbClr val="000000"/>
                </a:solidFill>
                <a:latin typeface="Times New Roman"/>
                <a:ea typeface="Times New Roman"/>
                <a:cs typeface="Traditional Arabic"/>
                <a:sym typeface="AGA Arabesque"/>
              </a:rPr>
              <a:t></a:t>
            </a:r>
            <a:r>
              <a:rPr lang="ar-IQ" sz="3600" b="1" dirty="0">
                <a:solidFill>
                  <a:srgbClr val="000000"/>
                </a:solidFill>
                <a:latin typeface="Times New Roman"/>
                <a:ea typeface="Times New Roman"/>
                <a:cs typeface="Traditional Arabic"/>
              </a:rPr>
              <a:t> لقلة مباحثهم في هذا الموضوع وإيثارا للّحوق بالمواضيع المهمة المتبقية من مادة الدرس.</a:t>
            </a:r>
            <a:endParaRPr lang="en-US" sz="36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6491264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638800"/>
          </a:xfrm>
        </p:spPr>
        <p:style>
          <a:lnRef idx="1">
            <a:schemeClr val="accent3"/>
          </a:lnRef>
          <a:fillRef idx="2">
            <a:schemeClr val="accent3"/>
          </a:fillRef>
          <a:effectRef idx="1">
            <a:schemeClr val="accent3"/>
          </a:effectRef>
          <a:fontRef idx="minor">
            <a:schemeClr val="dk1"/>
          </a:fontRef>
        </p:style>
        <p:txBody>
          <a:bodyPr>
            <a:normAutofit/>
          </a:bodyPr>
          <a:lstStyle/>
          <a:p>
            <a:pPr lvl="0" indent="288290" algn="just"/>
            <a:r>
              <a:rPr lang="ar-SA" dirty="0">
                <a:solidFill>
                  <a:srgbClr val="000000"/>
                </a:solidFill>
                <a:latin typeface="Times New Roman"/>
                <a:ea typeface="Times New Roman"/>
                <a:cs typeface="Traditional Arabic"/>
              </a:rPr>
              <a:t> وسبب آخر يلمح إليه ابن القيم رحمه الله وهو أن الصحابة ليس من طبعهم التكلف الشديد في الألفاظ كما قال: "فلا تجد هذا التكلف الشديد والتعقيد في الألفاظ والمعاني عند الصحابة أصلا"( )  .</a:t>
            </a:r>
          </a:p>
          <a:p>
            <a:pPr lvl="0" indent="288290" algn="just"/>
            <a:r>
              <a:rPr lang="ar-SA" dirty="0">
                <a:solidFill>
                  <a:srgbClr val="000000"/>
                </a:solidFill>
                <a:latin typeface="Times New Roman"/>
                <a:ea typeface="Times New Roman"/>
                <a:cs typeface="Traditional Arabic"/>
              </a:rPr>
              <a:t>     قال الامام السبكي رحمه الله "الصحابة ومن بعدهم كانوا عارفين به - يعني بأصول الفقه- بطباعهم كما كانوا عارفين النحو بطباعهم قبل مجيئ الخليل وسيبويه، فكانت ألسنتهم قويمة وأذهانهم مستقيمة وفهمهم لظاهر كلام العرب ودقيقه عتيد، لأنهم أهله الذي يؤخذ عنهم، </a:t>
            </a:r>
            <a:r>
              <a:rPr lang="ar-SA" dirty="0" smtClean="0">
                <a:solidFill>
                  <a:srgbClr val="000000"/>
                </a:solidFill>
                <a:latin typeface="Times New Roman"/>
                <a:ea typeface="Times New Roman"/>
                <a:cs typeface="Traditional Arabic"/>
              </a:rPr>
              <a:t>وأما</a:t>
            </a:r>
            <a:r>
              <a:rPr lang="ar-IQ" dirty="0" smtClean="0">
                <a:solidFill>
                  <a:srgbClr val="000000"/>
                </a:solidFill>
                <a:latin typeface="Times New Roman"/>
                <a:ea typeface="Times New Roman"/>
                <a:cs typeface="Traditional Arabic"/>
              </a:rPr>
              <a:t> </a:t>
            </a:r>
            <a:r>
              <a:rPr lang="ar-SA" dirty="0" smtClean="0">
                <a:solidFill>
                  <a:srgbClr val="000000"/>
                </a:solidFill>
                <a:latin typeface="Times New Roman"/>
                <a:ea typeface="Times New Roman"/>
                <a:cs typeface="Traditional Arabic"/>
              </a:rPr>
              <a:t>بعدهم </a:t>
            </a:r>
            <a:r>
              <a:rPr lang="ar-SA" dirty="0">
                <a:solidFill>
                  <a:srgbClr val="000000"/>
                </a:solidFill>
                <a:latin typeface="Times New Roman"/>
                <a:ea typeface="Times New Roman"/>
                <a:cs typeface="Traditional Arabic"/>
              </a:rPr>
              <a:t>فقد فسدت الألسن وتغيرت </a:t>
            </a:r>
            <a:r>
              <a:rPr lang="ar-SA" dirty="0" err="1">
                <a:solidFill>
                  <a:srgbClr val="000000"/>
                </a:solidFill>
                <a:latin typeface="Times New Roman"/>
                <a:ea typeface="Times New Roman"/>
                <a:cs typeface="Traditional Arabic"/>
              </a:rPr>
              <a:t>الفهوم</a:t>
            </a:r>
            <a:r>
              <a:rPr lang="ar-SA" dirty="0">
                <a:solidFill>
                  <a:srgbClr val="000000"/>
                </a:solidFill>
                <a:latin typeface="Times New Roman"/>
                <a:ea typeface="Times New Roman"/>
                <a:cs typeface="Traditional Arabic"/>
              </a:rPr>
              <a:t> فيحتاج إليه كما يحتاج إلى النحو. ( ) </a:t>
            </a:r>
          </a:p>
        </p:txBody>
      </p:sp>
    </p:spTree>
    <p:extLst>
      <p:ext uri="{BB962C8B-B14F-4D97-AF65-F5344CB8AC3E}">
        <p14:creationId xmlns:p14="http://schemas.microsoft.com/office/powerpoint/2010/main" val="28746488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IQ" sz="3600" dirty="0">
                <a:solidFill>
                  <a:srgbClr val="000000"/>
                </a:solidFill>
                <a:latin typeface="Times New Roman"/>
                <a:ea typeface="Times New Roman"/>
                <a:cs typeface="Traditional Arabic"/>
              </a:rPr>
              <a:t>ومع هذا فقد ورد عن بعضهم جمل بديعة تعد نواة للقواعد الأصولية لدلالات الألفاظ نشير في هذه العجالة إلى بعض منها: </a:t>
            </a:r>
            <a:endParaRPr lang="en-US" sz="3600" dirty="0">
              <a:solidFill>
                <a:srgbClr val="000000"/>
              </a:solidFill>
              <a:latin typeface="Times New Roman"/>
              <a:ea typeface="Times New Roman"/>
              <a:cs typeface="Traditional Arabic"/>
            </a:endParaRPr>
          </a:p>
          <a:p>
            <a:pPr lvl="0" algn="just">
              <a:buFont typeface="+mj-cs"/>
              <a:buAutoNum type="arabic1Minus"/>
            </a:pPr>
            <a:r>
              <a:rPr lang="ar-IQ" sz="3600" dirty="0">
                <a:solidFill>
                  <a:srgbClr val="000000"/>
                </a:solidFill>
                <a:latin typeface="Times New Roman"/>
                <a:ea typeface="Times New Roman"/>
                <a:cs typeface="Traditional Arabic"/>
              </a:rPr>
              <a:t>عن سفيان الثوري عن ابن عباس</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"تفسير القرآن على أربعة وجوه: تفسير تعلمه العلماء , وتفسير تعرفه العرب , وتفسير لا يعذر أحد بجهالته يقول من الحلال والحرام , وتفسير لا يعلم تأويله إلا الله , من ادعى علمه فهو كاذب" </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ففي هذا النص إشارة من ابن عباس رضي الله عنه إلى مسألة واضح الدلالة وخفيه والمشكل والمحكم والمتشابه.</a:t>
            </a:r>
            <a:endParaRPr lang="en-US" sz="3600" dirty="0">
              <a:solidFill>
                <a:srgbClr val="000000"/>
              </a:solidFill>
              <a:latin typeface="Times New Roman"/>
              <a:ea typeface="Times New Roman"/>
              <a:cs typeface="Traditional Arabic"/>
            </a:endParaRPr>
          </a:p>
          <a:p>
            <a:pPr lvl="0" algn="just">
              <a:buFont typeface="+mj-cs"/>
              <a:buAutoNum type="arabic1Minus"/>
            </a:pPr>
            <a:r>
              <a:rPr lang="ar-IQ" sz="3600" dirty="0">
                <a:solidFill>
                  <a:srgbClr val="000000"/>
                </a:solidFill>
                <a:latin typeface="Times New Roman"/>
                <a:ea typeface="Times New Roman"/>
                <a:cs typeface="Traditional Arabic"/>
              </a:rPr>
              <a:t> عن ليث ومجاهد، عن ابن عباس، قال: كل شيء في القرآن "أو </a:t>
            </a:r>
            <a:r>
              <a:rPr lang="ar-IQ" sz="3600" dirty="0" err="1">
                <a:solidFill>
                  <a:srgbClr val="000000"/>
                </a:solidFill>
                <a:latin typeface="Times New Roman"/>
                <a:ea typeface="Times New Roman"/>
                <a:cs typeface="Traditional Arabic"/>
              </a:rPr>
              <a:t>أو</a:t>
            </a:r>
            <a:r>
              <a:rPr lang="ar-IQ" sz="3600" dirty="0">
                <a:solidFill>
                  <a:srgbClr val="000000"/>
                </a:solidFill>
                <a:latin typeface="Times New Roman"/>
                <a:ea typeface="Times New Roman"/>
                <a:cs typeface="Traditional Arabic"/>
              </a:rPr>
              <a:t>"، فهو مخير فيه، فإن كان "فمن  </a:t>
            </a:r>
            <a:r>
              <a:rPr lang="ar-IQ" sz="3600" dirty="0" err="1">
                <a:solidFill>
                  <a:srgbClr val="000000"/>
                </a:solidFill>
                <a:latin typeface="Times New Roman"/>
                <a:ea typeface="Times New Roman"/>
                <a:cs typeface="Traditional Arabic"/>
              </a:rPr>
              <a:t>فمن</a:t>
            </a:r>
            <a:r>
              <a:rPr lang="ar-IQ" sz="3600" dirty="0">
                <a:solidFill>
                  <a:srgbClr val="000000"/>
                </a:solidFill>
                <a:latin typeface="Times New Roman"/>
                <a:ea typeface="Times New Roman"/>
                <a:cs typeface="Traditional Arabic"/>
              </a:rPr>
              <a:t>"، فالأول </a:t>
            </a:r>
            <a:r>
              <a:rPr lang="ar-IQ" sz="3600" dirty="0" err="1">
                <a:solidFill>
                  <a:srgbClr val="000000"/>
                </a:solidFill>
                <a:latin typeface="Times New Roman"/>
                <a:ea typeface="Times New Roman"/>
                <a:cs typeface="Traditional Arabic"/>
              </a:rPr>
              <a:t>فالأول</a:t>
            </a:r>
            <a:r>
              <a:rPr lang="ar-IQ" sz="3600" dirty="0" smtClean="0">
                <a:solidFill>
                  <a:srgbClr val="000000"/>
                </a:solidFill>
                <a:latin typeface="Times New Roman"/>
                <a:ea typeface="Times New Roman"/>
                <a:cs typeface="Traditional Arabic"/>
              </a:rPr>
              <a:t>.</a:t>
            </a:r>
            <a:r>
              <a:rPr lang="ar-SA" sz="3600" baseline="30000" dirty="0">
                <a:solidFill>
                  <a:srgbClr val="000000"/>
                </a:solidFill>
                <a:latin typeface="Times New Roman"/>
                <a:ea typeface="Times New Roman"/>
                <a:cs typeface="Traditional Arabic"/>
              </a:rPr>
              <a:t> </a:t>
            </a:r>
            <a:endParaRPr lang="ar-IQ" sz="3600" baseline="30000" dirty="0" smtClean="0">
              <a:solidFill>
                <a:srgbClr val="000000"/>
              </a:solidFill>
              <a:latin typeface="Times New Roman"/>
              <a:ea typeface="Times New Roman"/>
              <a:cs typeface="Traditional Arabic"/>
            </a:endParaRPr>
          </a:p>
          <a:p>
            <a:pPr marL="0" lvl="0" indent="0" algn="just">
              <a:buNone/>
            </a:pPr>
            <a:r>
              <a:rPr lang="ar-IQ" sz="3600" dirty="0" smtClean="0">
                <a:solidFill>
                  <a:srgbClr val="000000"/>
                </a:solidFill>
                <a:latin typeface="Times New Roman"/>
                <a:ea typeface="Times New Roman"/>
                <a:cs typeface="Traditional Arabic"/>
              </a:rPr>
              <a:t> </a:t>
            </a:r>
            <a:r>
              <a:rPr lang="ar-SA" sz="3600" dirty="0" smtClean="0">
                <a:solidFill>
                  <a:srgbClr val="000000"/>
                </a:solidFill>
                <a:latin typeface="Times New Roman"/>
                <a:ea typeface="Times New Roman"/>
                <a:cs typeface="Traditional Arabic"/>
              </a:rPr>
              <a:t>وهذا </a:t>
            </a:r>
            <a:r>
              <a:rPr lang="ar-SA" sz="3600" dirty="0">
                <a:solidFill>
                  <a:srgbClr val="000000"/>
                </a:solidFill>
                <a:latin typeface="Times New Roman"/>
                <a:ea typeface="Times New Roman"/>
                <a:cs typeface="Traditional Arabic"/>
              </a:rPr>
              <a:t>إشارة إلى حروف المعاني التي تُذكر في الكتب الأصولية في مباحث الألفاظ ودلالاتها.</a:t>
            </a:r>
            <a:endParaRPr lang="ar-IQ"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9106980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lvl="0" algn="just">
              <a:buFont typeface="+mj-cs"/>
              <a:buAutoNum type="arabic1Minus"/>
            </a:pPr>
            <a:r>
              <a:rPr lang="ar-IQ" sz="3600" dirty="0">
                <a:solidFill>
                  <a:srgbClr val="000000"/>
                </a:solidFill>
                <a:latin typeface="Times New Roman"/>
                <a:ea typeface="Times New Roman"/>
                <a:cs typeface="Traditional Arabic"/>
              </a:rPr>
              <a:t>عن أبي وائل، قال: قال ابن مسعود: خصلتان - يعني إحداهما - سمعتها من رسول الله صلى الله عليه وسلم، والأخرى من نفسي: " من مات وهو يجعل لله ندا، دخل النار " وأنا أقول: من مات، وهو لا يجعل لله ندا، ولا يشرك به شيئا، دخل </a:t>
            </a:r>
            <a:r>
              <a:rPr lang="ar-IQ" sz="3600" dirty="0" smtClean="0">
                <a:solidFill>
                  <a:srgbClr val="000000"/>
                </a:solidFill>
                <a:latin typeface="Times New Roman"/>
                <a:ea typeface="Times New Roman"/>
                <a:cs typeface="Traditional Arabic"/>
              </a:rPr>
              <a:t>الجنة</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وهو إشارة إلى دلالة مفهوم المخالفة الذي عبر عنه الخطيب البغدادي بعد أن ساق الحديث بقوله: " ولم يقل عبد الله هذا إلا من ناحية دليل الخطاب".</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mj-cs"/>
              <a:buAutoNum type="arabic1Minus"/>
            </a:pPr>
            <a:r>
              <a:rPr lang="ar-IQ" sz="3600" dirty="0">
                <a:solidFill>
                  <a:srgbClr val="000000"/>
                </a:solidFill>
                <a:latin typeface="Times New Roman"/>
                <a:ea typeface="Times New Roman"/>
                <a:cs typeface="Traditional Arabic"/>
              </a:rPr>
              <a:t>عن عبد الله بن معقل، قال: جلست إلى كعب بن عجرة رضي الله عنه، فسألته عن الفدية –أي: فدية حلق الرأس لمن كان محرما- فقال: نزلت فيَّ خاصة، وهي لكم عامة، حُملت إلى رسول الله صلى الله عليه وسلم والقمل يتناثر على وجهي، فقال: «ما كنت أرى الوجع بلغ بك ما أرى - أو ما كنت أرى الجهد بلغ بك ما أرى - تجد شاة؟» فقلت: لا، فقال: «فصم ثلاثة أيام، أو أطعم ستة مساكين، لكل مسكين نصف صاع».</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وهو يشير إلى مسألة العام والخاص اللذان هما من أبرز مسائل دلالات الألفاظ. </a:t>
            </a: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6771667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3246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a:solidFill>
                  <a:srgbClr val="000000"/>
                </a:solidFill>
                <a:latin typeface="Times New Roman"/>
                <a:ea typeface="Times New Roman"/>
                <a:cs typeface="Traditional Arabic"/>
              </a:rPr>
              <a:t> ونشير في هذه العجالة إلى أمثلة تطبيقية لتناول مباشر منهم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لقواعد مباحث الألفاظ أثناء استنباطاتهم واجتهاداتهم منها:</a:t>
            </a:r>
            <a:endParaRPr lang="en-US" sz="3600" dirty="0">
              <a:solidFill>
                <a:srgbClr val="000000"/>
              </a:solidFill>
              <a:latin typeface="Times New Roman"/>
              <a:ea typeface="Times New Roman"/>
              <a:cs typeface="Traditional Arabic"/>
            </a:endParaRPr>
          </a:p>
          <a:p>
            <a:pPr lvl="0" algn="just">
              <a:buFont typeface="+mj-lt"/>
              <a:buAutoNum type="arabicPeriod"/>
            </a:pPr>
            <a:r>
              <a:rPr lang="ar-IQ" sz="3600" b="1" dirty="0">
                <a:solidFill>
                  <a:srgbClr val="000000"/>
                </a:solidFill>
                <a:latin typeface="Times New Roman"/>
                <a:ea typeface="Times New Roman"/>
                <a:cs typeface="Traditional Arabic"/>
              </a:rPr>
              <a:t>الأمر يقتضي الوجوب :</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قال أبو يعلى في معرض استدلاله على قاعدة الأمر المطلق يقتضي الوجوب: " وأيضا فهو إجماع الصحابة، وذلك أنهم كانوا يرجعون إلى مجرد الأوامر في الفعل والامتناع من غير توقف. مثل احتجاج أبي بكر على عمر -رضي الله عنهما- بقوله تعالى: {وَأَقِيمُوا الصَّلاةَ وَآتُوا الزَّكَاةَ}</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 وغير ذلك من القصص المشهورة.</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يقصد أبو يعلى بقوله هذا إلى قصة قتال أبي بك</a:t>
            </a:r>
            <a:r>
              <a:rPr lang="ar-IQ" sz="2800" dirty="0">
                <a:solidFill>
                  <a:srgbClr val="000000"/>
                </a:solidFill>
                <a:latin typeface="Tahoma"/>
                <a:ea typeface="Times New Roman"/>
                <a:cs typeface="Traditional Arabic"/>
              </a:rPr>
              <a:t>ر</a:t>
            </a:r>
            <a:r>
              <a:rPr lang="en-US" sz="2800" dirty="0">
                <a:solidFill>
                  <a:srgbClr val="000000"/>
                </a:solidFill>
                <a:latin typeface="Tahoma"/>
                <a:ea typeface="Times New Roman"/>
                <a:cs typeface="Traditional Arabic"/>
                <a:sym typeface="AGA Arabesque"/>
              </a:rPr>
              <a:t></a:t>
            </a:r>
            <a:r>
              <a:rPr lang="ar-IQ" sz="2800" dirty="0">
                <a:solidFill>
                  <a:srgbClr val="000000"/>
                </a:solidFill>
                <a:latin typeface="Tahoma"/>
                <a:ea typeface="Times New Roman"/>
                <a:cs typeface="Traditional Arabic"/>
              </a:rPr>
              <a:t> لمانعي الزكاة حيث قال "والله </a:t>
            </a:r>
            <a:r>
              <a:rPr lang="ar-IQ" sz="2800" dirty="0" err="1">
                <a:solidFill>
                  <a:srgbClr val="000000"/>
                </a:solidFill>
                <a:latin typeface="Tahoma"/>
                <a:ea typeface="Times New Roman"/>
                <a:cs typeface="Traditional Arabic"/>
              </a:rPr>
              <a:t>لأقاتلن</a:t>
            </a:r>
            <a:r>
              <a:rPr lang="ar-IQ" sz="2800" dirty="0">
                <a:solidFill>
                  <a:srgbClr val="000000"/>
                </a:solidFill>
                <a:latin typeface="Tahoma"/>
                <a:ea typeface="Times New Roman"/>
                <a:cs typeface="Traditional Arabic"/>
              </a:rPr>
              <a:t> من فرق بين الصلاة والزكاة.." رواه البخاري </a:t>
            </a:r>
            <a:endParaRPr lang="en-US" sz="2800" dirty="0">
              <a:solidFill>
                <a:srgbClr val="000000"/>
              </a:solidFill>
              <a:latin typeface="Times New Roman"/>
              <a:ea typeface="Times New Roman"/>
              <a:cs typeface="Traditional Arabic"/>
            </a:endParaRPr>
          </a:p>
          <a:p>
            <a:pPr marL="0" indent="0">
              <a:buNone/>
            </a:pPr>
            <a:endParaRPr lang="ar-IQ" dirty="0"/>
          </a:p>
        </p:txBody>
      </p:sp>
    </p:spTree>
    <p:extLst>
      <p:ext uri="{BB962C8B-B14F-4D97-AF65-F5344CB8AC3E}">
        <p14:creationId xmlns:p14="http://schemas.microsoft.com/office/powerpoint/2010/main" val="17256561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324600"/>
          </a:xfrm>
        </p:spPr>
        <p:style>
          <a:lnRef idx="1">
            <a:schemeClr val="accent3"/>
          </a:lnRef>
          <a:fillRef idx="2">
            <a:schemeClr val="accent3"/>
          </a:fillRef>
          <a:effectRef idx="1">
            <a:schemeClr val="accent3"/>
          </a:effectRef>
          <a:fontRef idx="minor">
            <a:schemeClr val="dk1"/>
          </a:fontRef>
        </p:style>
        <p:txBody>
          <a:bodyPr>
            <a:normAutofit/>
          </a:bodyPr>
          <a:lstStyle/>
          <a:p>
            <a:pPr marL="516890" indent="288290" algn="just"/>
            <a:r>
              <a:rPr lang="ar-IQ" b="1" dirty="0">
                <a:solidFill>
                  <a:srgbClr val="000000"/>
                </a:solidFill>
                <a:latin typeface="Times New Roman"/>
                <a:ea typeface="Times New Roman"/>
                <a:cs typeface="Traditional Arabic"/>
              </a:rPr>
              <a:t>.النهي يقتضي التحريم.</a:t>
            </a:r>
            <a:endParaRPr lang="en-US" dirty="0">
              <a:solidFill>
                <a:srgbClr val="000000"/>
              </a:solidFill>
              <a:latin typeface="Times New Roman"/>
              <a:ea typeface="Times New Roman"/>
              <a:cs typeface="Traditional Arabic"/>
            </a:endParaRPr>
          </a:p>
          <a:p>
            <a:pPr marL="516890" indent="288290" algn="just"/>
            <a:r>
              <a:rPr lang="ar-IQ" dirty="0">
                <a:solidFill>
                  <a:srgbClr val="000000"/>
                </a:solidFill>
                <a:latin typeface="Times New Roman"/>
                <a:ea typeface="Times New Roman"/>
                <a:cs typeface="Traditional Arabic"/>
              </a:rPr>
              <a:t>وهذه القاعدة أيضا مقررة عندهم </a:t>
            </a:r>
            <a:r>
              <a:rPr lang="ar-IQ" dirty="0" smtClean="0">
                <a:solidFill>
                  <a:srgbClr val="000000"/>
                </a:solidFill>
                <a:latin typeface="Times New Roman"/>
                <a:ea typeface="Times New Roman"/>
                <a:cs typeface="Traditional Arabic"/>
              </a:rPr>
              <a:t>يقول </a:t>
            </a:r>
            <a:r>
              <a:rPr lang="ar-IQ" dirty="0">
                <a:solidFill>
                  <a:srgbClr val="000000"/>
                </a:solidFill>
                <a:latin typeface="Times New Roman"/>
                <a:ea typeface="Times New Roman"/>
                <a:cs typeface="Traditional Arabic"/>
              </a:rPr>
              <a:t>الامام الشيرازي: </a:t>
            </a:r>
            <a:r>
              <a:rPr lang="ar-SA" dirty="0">
                <a:solidFill>
                  <a:srgbClr val="000000"/>
                </a:solidFill>
                <a:latin typeface="Times New Roman"/>
                <a:ea typeface="Times New Roman"/>
                <a:cs typeface="Traditional Arabic"/>
              </a:rPr>
              <a:t>..</a:t>
            </a:r>
            <a:r>
              <a:rPr lang="ar-IQ" dirty="0">
                <a:solidFill>
                  <a:srgbClr val="000000"/>
                </a:solidFill>
                <a:latin typeface="Times New Roman"/>
                <a:ea typeface="Times New Roman"/>
                <a:cs typeface="Traditional Arabic"/>
              </a:rPr>
              <a:t>لنا أن الصحابة </a:t>
            </a:r>
            <a:r>
              <a:rPr lang="ar-IQ" dirty="0" smtClean="0">
                <a:solidFill>
                  <a:srgbClr val="000000"/>
                </a:solidFill>
                <a:latin typeface="Times New Roman"/>
                <a:ea typeface="Times New Roman"/>
                <a:cs typeface="Traditional Arabic"/>
              </a:rPr>
              <a:t>رضي </a:t>
            </a:r>
            <a:r>
              <a:rPr lang="ar-IQ" dirty="0">
                <a:solidFill>
                  <a:srgbClr val="000000"/>
                </a:solidFill>
                <a:latin typeface="Times New Roman"/>
                <a:ea typeface="Times New Roman"/>
                <a:cs typeface="Traditional Arabic"/>
              </a:rPr>
              <a:t>الله عنهم </a:t>
            </a:r>
            <a:r>
              <a:rPr lang="ar-IQ" dirty="0" smtClean="0">
                <a:solidFill>
                  <a:srgbClr val="000000"/>
                </a:solidFill>
                <a:latin typeface="Times New Roman"/>
                <a:ea typeface="Times New Roman"/>
                <a:cs typeface="Traditional Arabic"/>
              </a:rPr>
              <a:t>رجعوا </a:t>
            </a:r>
            <a:r>
              <a:rPr lang="ar-IQ" dirty="0">
                <a:solidFill>
                  <a:srgbClr val="000000"/>
                </a:solidFill>
                <a:latin typeface="Times New Roman"/>
                <a:ea typeface="Times New Roman"/>
                <a:cs typeface="Traditional Arabic"/>
              </a:rPr>
              <a:t>في التحريم إلى مجرد النهي فروي عن ابن عمر رضي الله عنه أنه قال: "كنا نخابر</a:t>
            </a:r>
            <a:r>
              <a:rPr lang="ar-SA" baseline="30000" dirty="0">
                <a:solidFill>
                  <a:srgbClr val="000000"/>
                </a:solidFill>
                <a:latin typeface="Times New Roman"/>
                <a:ea typeface="Times New Roman"/>
                <a:cs typeface="Traditional Arabic"/>
              </a:rPr>
              <a:t>()</a:t>
            </a:r>
            <a:r>
              <a:rPr lang="ar-IQ" dirty="0">
                <a:solidFill>
                  <a:srgbClr val="000000"/>
                </a:solidFill>
                <a:latin typeface="Times New Roman"/>
                <a:ea typeface="Times New Roman"/>
                <a:cs typeface="Traditional Arabic"/>
              </a:rPr>
              <a:t> أربعين سنة لا نرى بذلك بأسا حتى أخبرنا رافع بن خديج أن النبي صلى الله عليه وسلم نهى عن ذلك فتركناها"</a:t>
            </a:r>
            <a:r>
              <a:rPr lang="ar-IQ" baseline="30000" dirty="0">
                <a:solidFill>
                  <a:srgbClr val="000000"/>
                </a:solidFill>
                <a:latin typeface="Times New Roman"/>
                <a:ea typeface="Times New Roman"/>
                <a:cs typeface="Traditional Arabic"/>
              </a:rPr>
              <a:t> </a:t>
            </a:r>
            <a:r>
              <a:rPr lang="ar-IQ" dirty="0">
                <a:solidFill>
                  <a:srgbClr val="000000"/>
                </a:solidFill>
                <a:latin typeface="Times New Roman"/>
                <a:ea typeface="Times New Roman"/>
                <a:cs typeface="Traditional Arabic"/>
              </a:rPr>
              <a:t>ولأن السيد إذا نهى عبده عن فعل الشيء فخالفه عاقبه، ولم يُلَم في عقوبته، فلو لم يكن النهي يقتضي التحريم والمنع لما استحق به العقوبة ... </a:t>
            </a:r>
            <a:r>
              <a:rPr lang="ar-SA" baseline="30000" dirty="0">
                <a:solidFill>
                  <a:srgbClr val="000000"/>
                </a:solidFill>
                <a:latin typeface="Times New Roman"/>
                <a:ea typeface="Times New Roman"/>
                <a:cs typeface="Traditional Arabic"/>
              </a:rPr>
              <a:t>()</a:t>
            </a:r>
            <a:endParaRPr lang="en-US" dirty="0">
              <a:solidFill>
                <a:srgbClr val="000000"/>
              </a:solidFill>
              <a:latin typeface="Times New Roman"/>
              <a:ea typeface="Times New Roman"/>
              <a:cs typeface="Traditional Arabic"/>
            </a:endParaRPr>
          </a:p>
          <a:p>
            <a:pPr marL="288290" indent="-288290" algn="just"/>
            <a:r>
              <a:rPr lang="ar-SA" sz="2400" dirty="0">
                <a:solidFill>
                  <a:srgbClr val="000000"/>
                </a:solidFill>
                <a:latin typeface="Tahoma"/>
                <a:ea typeface="Times New Roman"/>
                <a:cs typeface="Traditional Arabic"/>
              </a:rPr>
              <a:t>()</a:t>
            </a:r>
            <a:r>
              <a:rPr lang="ar-IQ" sz="2400" dirty="0">
                <a:solidFill>
                  <a:srgbClr val="000000"/>
                </a:solidFill>
                <a:latin typeface="Tahoma"/>
                <a:ea typeface="Times New Roman"/>
                <a:cs typeface="Traditional Arabic"/>
              </a:rPr>
              <a:t>المخابرة: أصلها من الخبر، وهي</a:t>
            </a:r>
            <a:r>
              <a:rPr lang="ar-IQ" sz="2400" dirty="0">
                <a:solidFill>
                  <a:srgbClr val="000000"/>
                </a:solidFill>
                <a:latin typeface="Times New Roman"/>
                <a:ea typeface="Times New Roman"/>
                <a:cs typeface="Traditional Arabic"/>
              </a:rPr>
              <a:t> </a:t>
            </a:r>
            <a:r>
              <a:rPr lang="ar-IQ" sz="2400" dirty="0">
                <a:solidFill>
                  <a:srgbClr val="000000"/>
                </a:solidFill>
                <a:latin typeface="Tahoma"/>
                <a:ea typeface="Times New Roman"/>
                <a:cs typeface="Traditional Arabic"/>
              </a:rPr>
              <a:t>عمل الأرض ببعض ما يخرج منها منهاج الطالبين للنووي: 157.</a:t>
            </a:r>
            <a:endParaRPr lang="en-US" sz="2400" dirty="0">
              <a:solidFill>
                <a:srgbClr val="000000"/>
              </a:solidFill>
              <a:latin typeface="Times New Roman"/>
              <a:ea typeface="Times New Roman"/>
              <a:cs typeface="Traditional Arabic"/>
            </a:endParaRPr>
          </a:p>
          <a:p>
            <a:pPr marL="288290" indent="-288290" algn="just"/>
            <a:r>
              <a:rPr lang="ar-SA" sz="2400" dirty="0">
                <a:solidFill>
                  <a:srgbClr val="000000"/>
                </a:solidFill>
                <a:latin typeface="Tahoma"/>
                <a:ea typeface="Times New Roman"/>
                <a:cs typeface="Traditional Arabic"/>
              </a:rPr>
              <a:t>()</a:t>
            </a:r>
            <a:r>
              <a:rPr lang="ar-IQ" sz="2400" dirty="0">
                <a:solidFill>
                  <a:srgbClr val="000000"/>
                </a:solidFill>
                <a:latin typeface="Tahoma"/>
                <a:ea typeface="Times New Roman"/>
                <a:cs typeface="Traditional Arabic"/>
              </a:rPr>
              <a:t>التبصرة في أصول الفقه للشيرازي ص: 99.</a:t>
            </a:r>
            <a:endParaRPr lang="en-US" sz="2400" dirty="0">
              <a:solidFill>
                <a:srgbClr val="000000"/>
              </a:solidFill>
              <a:latin typeface="Times New Roman"/>
              <a:ea typeface="Times New Roman"/>
              <a:cs typeface="Traditional Arabic"/>
            </a:endParaRPr>
          </a:p>
          <a:p>
            <a:pPr marL="0" indent="0">
              <a:buNone/>
            </a:pPr>
            <a:endParaRPr lang="ar-IQ" dirty="0"/>
          </a:p>
        </p:txBody>
      </p:sp>
    </p:spTree>
    <p:extLst>
      <p:ext uri="{BB962C8B-B14F-4D97-AF65-F5344CB8AC3E}">
        <p14:creationId xmlns:p14="http://schemas.microsoft.com/office/powerpoint/2010/main" val="21073099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5943600"/>
          </a:xfrm>
        </p:spPr>
        <p:style>
          <a:lnRef idx="1">
            <a:schemeClr val="accent3"/>
          </a:lnRef>
          <a:fillRef idx="2">
            <a:schemeClr val="accent3"/>
          </a:fillRef>
          <a:effectRef idx="1">
            <a:schemeClr val="accent3"/>
          </a:effectRef>
          <a:fontRef idx="minor">
            <a:schemeClr val="dk1"/>
          </a:fontRef>
        </p:style>
        <p:txBody>
          <a:bodyPr>
            <a:normAutofit/>
          </a:bodyPr>
          <a:lstStyle/>
          <a:p>
            <a:pPr lvl="0" algn="just">
              <a:buFont typeface="+mj-lt"/>
              <a:buAutoNum type="arabicPeriod" startAt="3"/>
            </a:pPr>
            <a:r>
              <a:rPr lang="ar-IQ" sz="2800" b="1" dirty="0">
                <a:solidFill>
                  <a:srgbClr val="000000"/>
                </a:solidFill>
                <a:latin typeface="Times New Roman"/>
                <a:ea typeface="Times New Roman"/>
                <a:cs typeface="Traditional Arabic"/>
              </a:rPr>
              <a:t>المتأخر ينسخ المتقدم من النصوص.</a:t>
            </a:r>
            <a:endParaRPr lang="en-US" sz="2800" dirty="0">
              <a:solidFill>
                <a:srgbClr val="000000"/>
              </a:solidFill>
              <a:latin typeface="Times New Roman"/>
              <a:ea typeface="Times New Roman"/>
              <a:cs typeface="Traditional Arabic"/>
            </a:endParaRPr>
          </a:p>
          <a:p>
            <a:pPr marL="516890" indent="288290" algn="just"/>
            <a:r>
              <a:rPr lang="ar-IQ" sz="2800" dirty="0">
                <a:solidFill>
                  <a:srgbClr val="000000"/>
                </a:solidFill>
                <a:latin typeface="Times New Roman"/>
                <a:ea typeface="Times New Roman"/>
                <a:cs typeface="Traditional Arabic"/>
              </a:rPr>
              <a:t>فقد كانت هذه القاعدة مقررة في زمن الصحابة</a:t>
            </a:r>
            <a:r>
              <a:rPr lang="en-US" sz="2800" dirty="0">
                <a:solidFill>
                  <a:srgbClr val="000000"/>
                </a:solidFill>
                <a:latin typeface="Times New Roman"/>
                <a:ea typeface="Times New Roman"/>
                <a:cs typeface="Traditional Arabic"/>
                <a:sym typeface="AGA Arabesque"/>
              </a:rPr>
              <a:t></a:t>
            </a:r>
            <a:r>
              <a:rPr lang="ar-IQ" sz="2800" dirty="0">
                <a:solidFill>
                  <a:srgbClr val="000000"/>
                </a:solidFill>
                <a:latin typeface="Times New Roman"/>
                <a:ea typeface="Times New Roman"/>
                <a:cs typeface="Traditional Arabic"/>
              </a:rPr>
              <a:t> ولم يكن بينهم خلاف حولها، وهناك العديد من الشواهد من ذلك:</a:t>
            </a:r>
            <a:endParaRPr lang="en-US" sz="2800" dirty="0">
              <a:solidFill>
                <a:srgbClr val="000000"/>
              </a:solidFill>
              <a:latin typeface="Times New Roman"/>
              <a:ea typeface="Times New Roman"/>
              <a:cs typeface="Traditional Arabic"/>
            </a:endParaRPr>
          </a:p>
          <a:p>
            <a:pPr lvl="0" algn="just">
              <a:buFont typeface="Traditional Arabic"/>
              <a:buChar char="-"/>
            </a:pPr>
            <a:r>
              <a:rPr lang="ar-IQ" sz="2800" dirty="0">
                <a:solidFill>
                  <a:srgbClr val="000000"/>
                </a:solidFill>
                <a:latin typeface="Times New Roman"/>
                <a:ea typeface="Times New Roman"/>
                <a:cs typeface="Traditional Arabic"/>
              </a:rPr>
              <a:t>ما اختاره ابن مسعود</a:t>
            </a:r>
            <a:r>
              <a:rPr lang="en-US" sz="2800" dirty="0">
                <a:solidFill>
                  <a:srgbClr val="000000"/>
                </a:solidFill>
                <a:latin typeface="Times New Roman"/>
                <a:ea typeface="Times New Roman"/>
                <a:cs typeface="Traditional Arabic"/>
                <a:sym typeface="AGA Arabesque"/>
              </a:rPr>
              <a:t></a:t>
            </a:r>
            <a:r>
              <a:rPr lang="en-US" sz="2800" dirty="0">
                <a:solidFill>
                  <a:srgbClr val="000000"/>
                </a:solidFill>
                <a:latin typeface="Times New Roman"/>
                <a:ea typeface="Times New Roman"/>
                <a:cs typeface="Traditional Arabic"/>
              </a:rPr>
              <a:t> </a:t>
            </a:r>
            <a:r>
              <a:rPr lang="en-US" sz="2800" dirty="0">
                <a:solidFill>
                  <a:srgbClr val="000000"/>
                </a:solidFill>
                <a:latin typeface="Traditional Arabic"/>
                <a:ea typeface="Times New Roman"/>
                <a:cs typeface="Traditional Arabic"/>
              </a:rPr>
              <a:t> </a:t>
            </a:r>
            <a:r>
              <a:rPr lang="ar-IQ" sz="2800" dirty="0">
                <a:solidFill>
                  <a:srgbClr val="000000"/>
                </a:solidFill>
                <a:latin typeface="Traditional Arabic"/>
                <a:ea typeface="Times New Roman"/>
                <a:cs typeface="Traditional Arabic"/>
              </a:rPr>
              <a:t>مستندا إلى هذه القاعدة وهي: أن عدة الحامل المتوفى عنها زوجها بوضع الحمل ، ولو عقب الوفاة بقليل، ويستدل على ذلك بعموم قوله تعالى : ( وَأُوْلَتُ </a:t>
            </a:r>
            <a:r>
              <a:rPr lang="ar-IQ" sz="2800" dirty="0" smtClean="0">
                <a:solidFill>
                  <a:srgbClr val="000000"/>
                </a:solidFill>
                <a:latin typeface="Traditional Arabic"/>
                <a:ea typeface="Times New Roman"/>
                <a:cs typeface="Traditional Arabic"/>
              </a:rPr>
              <a:t>الْأَحمالِ </a:t>
            </a:r>
            <a:r>
              <a:rPr lang="ar-IQ" sz="2800" dirty="0">
                <a:solidFill>
                  <a:srgbClr val="000000"/>
                </a:solidFill>
                <a:latin typeface="Traditional Arabic"/>
                <a:ea typeface="Times New Roman"/>
                <a:cs typeface="Traditional Arabic"/>
              </a:rPr>
              <a:t>أَجَلُهُنَّ أَن يَضَعْنَ حَمَلَهُنَّ ) ( الطلاق : 1 ) ويقول في ذلك : أشهد أن سورة النساء الصغرى نزلت بعد سورة النساء الكبرى ، أي: إن سورة الطلاق نزلت بعد سورة البقرة التي جاء فيها قوله تعالى : ( وَالَّذِينَ يُتَوَفَّوْنَ مِنكُمْ وَيَذَرُونَ أَزْوَجاً : بِأَنفُسِهِنَّ أَرْبَعَةَ أَشْهُرٍ وعشرا ) ( البقرة : ٢٣٤)</a:t>
            </a:r>
            <a:r>
              <a:rPr lang="ar-SA" sz="2800" baseline="30000" dirty="0">
                <a:solidFill>
                  <a:srgbClr val="000000"/>
                </a:solidFill>
                <a:latin typeface="Times New Roman"/>
                <a:ea typeface="Times New Roman"/>
                <a:cs typeface="Traditional Arabic"/>
              </a:rPr>
              <a:t>()</a:t>
            </a:r>
            <a:r>
              <a:rPr lang="ar-IQ" sz="2800" dirty="0">
                <a:solidFill>
                  <a:srgbClr val="000000"/>
                </a:solidFill>
                <a:latin typeface="Times New Roman"/>
                <a:ea typeface="Times New Roman"/>
                <a:cs typeface="Traditional Arabic"/>
              </a:rPr>
              <a:t>. فقد أشار إلى قاعدة من قواعد الألفاظ في الأصول وهو: أن </a:t>
            </a:r>
            <a:r>
              <a:rPr lang="ar-IQ" sz="2800" b="1" dirty="0">
                <a:solidFill>
                  <a:srgbClr val="000000"/>
                </a:solidFill>
                <a:latin typeface="Times New Roman"/>
                <a:ea typeface="Times New Roman"/>
                <a:cs typeface="Traditional Arabic"/>
              </a:rPr>
              <a:t>المتأخر ينسخ المتقدم أو يخصصه</a:t>
            </a:r>
            <a:r>
              <a:rPr lang="ar-IQ" sz="2800" dirty="0">
                <a:solidFill>
                  <a:srgbClr val="000000"/>
                </a:solidFill>
                <a:latin typeface="Times New Roman"/>
                <a:ea typeface="Times New Roman"/>
                <a:cs typeface="Traditional Arabic"/>
              </a:rPr>
              <a:t>.</a:t>
            </a:r>
            <a:endParaRPr lang="en-US" sz="2800" dirty="0">
              <a:solidFill>
                <a:srgbClr val="000000"/>
              </a:solidFill>
              <a:latin typeface="Times New Roman"/>
              <a:ea typeface="Times New Roman"/>
              <a:cs typeface="Traditional Arabic"/>
            </a:endParaRPr>
          </a:p>
          <a:p>
            <a:pPr marL="288290" indent="-288290" algn="just"/>
            <a:r>
              <a:rPr lang="ar-SA" sz="2000" dirty="0">
                <a:solidFill>
                  <a:srgbClr val="000000"/>
                </a:solidFill>
                <a:latin typeface="Tahoma"/>
                <a:ea typeface="Times New Roman"/>
                <a:cs typeface="Traditional Arabic"/>
              </a:rPr>
              <a:t>()</a:t>
            </a:r>
            <a:r>
              <a:rPr lang="ar-IQ" sz="2000" dirty="0">
                <a:solidFill>
                  <a:srgbClr val="000000"/>
                </a:solidFill>
                <a:latin typeface="Tahoma"/>
                <a:ea typeface="Times New Roman"/>
                <a:cs typeface="Traditional Arabic"/>
              </a:rPr>
              <a:t> ينظر: صيح البخاري في كتاب تفسير القرآن، باب {وأولات الأحمال أجلهن أن يضعن حملهن، ومن يتق الله يجعل له من أمره يسرا} [الطلاق: 4] برقم: 4910 (6/156).</a:t>
            </a:r>
            <a:endParaRPr lang="en-US" sz="20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335870956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553200"/>
          </a:xfrm>
        </p:spPr>
        <p:style>
          <a:lnRef idx="1">
            <a:schemeClr val="accent3"/>
          </a:lnRef>
          <a:fillRef idx="2">
            <a:schemeClr val="accent3"/>
          </a:fillRef>
          <a:effectRef idx="1">
            <a:schemeClr val="accent3"/>
          </a:effectRef>
          <a:fontRef idx="minor">
            <a:schemeClr val="dk1"/>
          </a:fontRef>
        </p:style>
        <p:txBody>
          <a:bodyPr>
            <a:normAutofit/>
          </a:bodyPr>
          <a:lstStyle/>
          <a:p>
            <a:pPr lvl="0" algn="just">
              <a:buFont typeface="Traditional Arabic"/>
              <a:buChar char="-"/>
            </a:pPr>
            <a:r>
              <a:rPr lang="ar-IQ" sz="4000" dirty="0">
                <a:solidFill>
                  <a:srgbClr val="000000"/>
                </a:solidFill>
                <a:latin typeface="Times New Roman"/>
                <a:ea typeface="Times New Roman"/>
                <a:cs typeface="Traditional Arabic"/>
              </a:rPr>
              <a:t>ومنها (كما قال القاضي أبو يعلى) أن قومًا بالشام شربوا الخمر في خلافة عمر </a:t>
            </a:r>
            <a:r>
              <a:rPr lang="en-US" sz="4000" dirty="0">
                <a:solidFill>
                  <a:srgbClr val="000000"/>
                </a:solidFill>
                <a:latin typeface="Times New Roman"/>
                <a:ea typeface="Times New Roman"/>
                <a:cs typeface="Traditional Arabic"/>
                <a:sym typeface="AGA Arabesque"/>
              </a:rPr>
              <a:t></a:t>
            </a:r>
            <a:r>
              <a:rPr lang="en-US" sz="4000" dirty="0">
                <a:solidFill>
                  <a:srgbClr val="000000"/>
                </a:solidFill>
                <a:latin typeface="Traditional Arabic"/>
                <a:ea typeface="Times New Roman"/>
                <a:cs typeface="Traditional Arabic"/>
              </a:rPr>
              <a:t> </a:t>
            </a:r>
            <a:r>
              <a:rPr lang="ar-IQ" sz="4000" dirty="0">
                <a:solidFill>
                  <a:srgbClr val="000000"/>
                </a:solidFill>
                <a:latin typeface="Traditional Arabic"/>
                <a:ea typeface="Times New Roman"/>
                <a:cs typeface="Traditional Arabic"/>
              </a:rPr>
              <a:t>متأولين ومستدلين بقوله تعالى: {لَيْسَ عَلَى الَّذِينَ آمَنُوا وَعَمِلُوا الصَّالِحَاتِ جُنَاحٌ فِيمَا طَعِمُوا إِذَا مَا اتَّقَوْا وَآمَنُوا وَعَمِلُوا الصَّالِحَاتِ ثُمَّ اتَّقَوْا وَآمَنُوا} فقال عمر وعلي رضي الله عنهما: يستتابون؛ فإن تابوا؛ وإلا قتلوا</a:t>
            </a:r>
            <a:r>
              <a:rPr lang="ar-IQ" sz="4000" baseline="30000" dirty="0">
                <a:solidFill>
                  <a:srgbClr val="000000"/>
                </a:solidFill>
                <a:latin typeface="Times New Roman"/>
                <a:ea typeface="Times New Roman"/>
                <a:cs typeface="Traditional Arabic"/>
              </a:rPr>
              <a:t> </a:t>
            </a:r>
            <a:r>
              <a:rPr lang="ar-IQ" sz="4000" dirty="0">
                <a:solidFill>
                  <a:srgbClr val="000000"/>
                </a:solidFill>
                <a:latin typeface="Times New Roman"/>
                <a:ea typeface="Times New Roman"/>
                <a:cs typeface="Traditional Arabic"/>
              </a:rPr>
              <a:t>ولم ينكر سائر الصحابة ذلك؛ وإنما بينوا لقائل هذا أنه منسوخ.</a:t>
            </a:r>
            <a:r>
              <a:rPr lang="ar-SA" sz="4000" baseline="30000" dirty="0">
                <a:solidFill>
                  <a:srgbClr val="000000"/>
                </a:solidFill>
                <a:latin typeface="Times New Roman"/>
                <a:ea typeface="Times New Roman"/>
                <a:cs typeface="Traditional Arabic"/>
              </a:rPr>
              <a:t>()</a:t>
            </a:r>
            <a:endParaRPr lang="en-US" sz="4000" dirty="0">
              <a:solidFill>
                <a:srgbClr val="000000"/>
              </a:solidFill>
              <a:latin typeface="Times New Roman"/>
              <a:ea typeface="Times New Roman"/>
              <a:cs typeface="Traditional Arabic"/>
            </a:endParaRPr>
          </a:p>
          <a:p>
            <a:pPr marL="516890" indent="288290" algn="just"/>
            <a:r>
              <a:rPr lang="ar-IQ" sz="4000" dirty="0">
                <a:solidFill>
                  <a:srgbClr val="000000"/>
                </a:solidFill>
                <a:latin typeface="Times New Roman"/>
                <a:ea typeface="Times New Roman"/>
                <a:cs typeface="Traditional Arabic"/>
              </a:rPr>
              <a:t>لكن ابن عباس رضي الله عنه بين أن هذه الآية عذر لمن سبق ممن شربوا الخمر.</a:t>
            </a:r>
            <a:endParaRPr lang="en-US" sz="40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a:t>
            </a:r>
            <a:r>
              <a:rPr lang="ar-IQ" sz="2800" dirty="0">
                <a:solidFill>
                  <a:srgbClr val="000000"/>
                </a:solidFill>
                <a:latin typeface="Tahoma"/>
                <a:ea typeface="Times New Roman"/>
                <a:cs typeface="Traditional Arabic"/>
              </a:rPr>
              <a:t>ينظر: العدة في أصول الفقه 2/494 سنن </a:t>
            </a:r>
            <a:r>
              <a:rPr lang="ar-IQ" sz="2800" dirty="0" err="1">
                <a:solidFill>
                  <a:srgbClr val="000000"/>
                </a:solidFill>
                <a:latin typeface="Tahoma"/>
                <a:ea typeface="Times New Roman"/>
                <a:cs typeface="Traditional Arabic"/>
              </a:rPr>
              <a:t>الدارقطني</a:t>
            </a:r>
            <a:r>
              <a:rPr lang="ar-IQ" sz="2800" dirty="0">
                <a:solidFill>
                  <a:srgbClr val="000000"/>
                </a:solidFill>
                <a:latin typeface="Tahoma"/>
                <a:ea typeface="Times New Roman"/>
                <a:cs typeface="Traditional Arabic"/>
              </a:rPr>
              <a:t> 4/211</a:t>
            </a:r>
            <a:r>
              <a:rPr lang="ar-IQ" sz="2800" dirty="0" smtClean="0">
                <a:solidFill>
                  <a:srgbClr val="000000"/>
                </a:solidFill>
                <a:latin typeface="Tahoma"/>
                <a:ea typeface="Times New Roman"/>
                <a:cs typeface="Traditional Arabic"/>
              </a:rPr>
              <a:t>.</a:t>
            </a:r>
            <a:endParaRPr lang="en-US" sz="28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422306029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10969</TotalTime>
  <Words>3151</Words>
  <Application>Microsoft Office PowerPoint</Application>
  <PresentationFormat>عرض على الشاشة (3:4)‏</PresentationFormat>
  <Paragraphs>117</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Office Theme</vt:lpstr>
      <vt:lpstr>منهج الصحابة-رضي الله عنهم- في مباحث الألفاظ ومقاصد الشريعة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منهج الرسول صلى الله عليه وسلم والصحابة في الاستنباط</dc:title>
  <dc:creator>Abdulrahman Hassan</dc:creator>
  <cp:lastModifiedBy>Sahram Center</cp:lastModifiedBy>
  <cp:revision>38</cp:revision>
  <dcterms:created xsi:type="dcterms:W3CDTF">2006-08-16T00:00:00Z</dcterms:created>
  <dcterms:modified xsi:type="dcterms:W3CDTF">2023-12-03T08:59:48Z</dcterms:modified>
</cp:coreProperties>
</file>