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08" r:id="rId1"/>
  </p:sldMasterIdLst>
  <p:sldIdLst>
    <p:sldId id="256" r:id="rId2"/>
    <p:sldId id="279" r:id="rId3"/>
    <p:sldId id="292" r:id="rId4"/>
    <p:sldId id="280" r:id="rId5"/>
    <p:sldId id="293" r:id="rId6"/>
    <p:sldId id="281" r:id="rId7"/>
    <p:sldId id="285" r:id="rId8"/>
    <p:sldId id="282" r:id="rId9"/>
    <p:sldId id="283" r:id="rId10"/>
    <p:sldId id="284" r:id="rId11"/>
    <p:sldId id="286" r:id="rId12"/>
    <p:sldId id="287" r:id="rId13"/>
    <p:sldId id="288" r:id="rId14"/>
    <p:sldId id="289" r:id="rId15"/>
    <p:sldId id="290" r:id="rId16"/>
    <p:sldId id="291"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6" d="100"/>
          <a:sy n="76" d="100"/>
        </p:scale>
        <p:origin x="-1206" y="1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IQ"/>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IQ"/>
          </a:p>
        </p:txBody>
      </p:sp>
      <p:sp>
        <p:nvSpPr>
          <p:cNvPr id="4" name="Date Placeholder 3"/>
          <p:cNvSpPr>
            <a:spLocks noGrp="1"/>
          </p:cNvSpPr>
          <p:nvPr>
            <p:ph type="dt" sz="half" idx="10"/>
          </p:nvPr>
        </p:nvSpPr>
        <p:spPr/>
        <p:txBody>
          <a:bodyPr/>
          <a:lstStyle/>
          <a:p>
            <a:fld id="{1D8BD707-D9CF-40AE-B4C6-C98DA3205C09}" type="datetimeFigureOut">
              <a:rPr lang="en-US" smtClean="0"/>
              <a:pPr/>
              <a:t>11/19/2023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4642860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1D8BD707-D9CF-40AE-B4C6-C98DA3205C09}" type="datetimeFigureOut">
              <a:rPr lang="en-US" smtClean="0"/>
              <a:pPr/>
              <a:t>11/19/2023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6026927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IQ"/>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1D8BD707-D9CF-40AE-B4C6-C98DA3205C09}" type="datetimeFigureOut">
              <a:rPr lang="en-US" smtClean="0"/>
              <a:pPr/>
              <a:t>11/19/2023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6507029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1D8BD707-D9CF-40AE-B4C6-C98DA3205C09}" type="datetimeFigureOut">
              <a:rPr lang="en-US" smtClean="0"/>
              <a:pPr/>
              <a:t>11/19/2023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8509882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IQ"/>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11/19/2023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2386367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Date Placeholder 4"/>
          <p:cNvSpPr>
            <a:spLocks noGrp="1"/>
          </p:cNvSpPr>
          <p:nvPr>
            <p:ph type="dt" sz="half" idx="10"/>
          </p:nvPr>
        </p:nvSpPr>
        <p:spPr/>
        <p:txBody>
          <a:bodyPr/>
          <a:lstStyle/>
          <a:p>
            <a:fld id="{1D8BD707-D9CF-40AE-B4C6-C98DA3205C09}" type="datetimeFigureOut">
              <a:rPr lang="en-US" smtClean="0"/>
              <a:pPr/>
              <a:t>11/19/2023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7380012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IQ"/>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7" name="Date Placeholder 6"/>
          <p:cNvSpPr>
            <a:spLocks noGrp="1"/>
          </p:cNvSpPr>
          <p:nvPr>
            <p:ph type="dt" sz="half" idx="10"/>
          </p:nvPr>
        </p:nvSpPr>
        <p:spPr/>
        <p:txBody>
          <a:bodyPr/>
          <a:lstStyle/>
          <a:p>
            <a:fld id="{1D8BD707-D9CF-40AE-B4C6-C98DA3205C09}" type="datetimeFigureOut">
              <a:rPr lang="en-US" smtClean="0"/>
              <a:pPr/>
              <a:t>11/19/2023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0879501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Date Placeholder 2"/>
          <p:cNvSpPr>
            <a:spLocks noGrp="1"/>
          </p:cNvSpPr>
          <p:nvPr>
            <p:ph type="dt" sz="half" idx="10"/>
          </p:nvPr>
        </p:nvSpPr>
        <p:spPr/>
        <p:txBody>
          <a:bodyPr/>
          <a:lstStyle/>
          <a:p>
            <a:fld id="{1D8BD707-D9CF-40AE-B4C6-C98DA3205C09}" type="datetimeFigureOut">
              <a:rPr lang="en-US" smtClean="0"/>
              <a:pPr/>
              <a:t>11/19/2023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0977782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11/19/2023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5554994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IQ"/>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11/19/2023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6500637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IQ"/>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11/19/2023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42247039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IQ"/>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D8BD707-D9CF-40AE-B4C6-C98DA3205C09}" type="datetimeFigureOut">
              <a:rPr lang="en-US" smtClean="0"/>
              <a:pPr/>
              <a:t>11/19/2023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B6F15528-21DE-4FAA-801E-634DDDAF4B2B}" type="slidenum">
              <a:rPr lang="en-US" smtClean="0"/>
              <a:pPr/>
              <a:t>‹#›</a:t>
            </a:fld>
            <a:endParaRPr lang="en-US"/>
          </a:p>
        </p:txBody>
      </p:sp>
    </p:spTree>
    <p:extLst>
      <p:ext uri="{BB962C8B-B14F-4D97-AF65-F5344CB8AC3E}">
        <p14:creationId xmlns:p14="http://schemas.microsoft.com/office/powerpoint/2010/main" val="4107641228"/>
      </p:ext>
    </p:extLst>
  </p:cSld>
  <p:clrMap bg1="lt1" tx1="dk1" bg2="lt2" tx2="dk2" accent1="accent1" accent2="accent2" accent3="accent3" accent4="accent4" accent5="accent5" accent6="accent6" hlink="hlink" folHlink="folHlink"/>
  <p:sldLayoutIdLst>
    <p:sldLayoutId id="2147484009" r:id="rId1"/>
    <p:sldLayoutId id="2147484010" r:id="rId2"/>
    <p:sldLayoutId id="2147484011" r:id="rId3"/>
    <p:sldLayoutId id="2147484012" r:id="rId4"/>
    <p:sldLayoutId id="2147484013" r:id="rId5"/>
    <p:sldLayoutId id="2147484014" r:id="rId6"/>
    <p:sldLayoutId id="2147484015" r:id="rId7"/>
    <p:sldLayoutId id="2147484016" r:id="rId8"/>
    <p:sldLayoutId id="2147484017" r:id="rId9"/>
    <p:sldLayoutId id="2147484018" r:id="rId10"/>
    <p:sldLayoutId id="214748401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ar-IQ" b="1" dirty="0" smtClean="0">
                <a:latin typeface="Traditional Arabic" pitchFamily="18" charset="-78"/>
                <a:cs typeface="Traditional Arabic" pitchFamily="18" charset="-78"/>
              </a:rPr>
              <a:t>منهج الرسول صلى الله عليه وسلم والصحابة في الاستنباط</a:t>
            </a:r>
            <a:endParaRPr lang="ar-IQ" b="1" dirty="0">
              <a:latin typeface="Traditional Arabic" pitchFamily="18" charset="-78"/>
              <a:cs typeface="Traditional Arabic" pitchFamily="18" charset="-78"/>
            </a:endParaRPr>
          </a:p>
        </p:txBody>
      </p:sp>
      <p:sp>
        <p:nvSpPr>
          <p:cNvPr id="3" name="Subtitle 2"/>
          <p:cNvSpPr>
            <a:spLocks noGrp="1"/>
          </p:cNvSpPr>
          <p:nvPr>
            <p:ph type="subTitle" idx="1"/>
          </p:nvPr>
        </p:nvSpPr>
        <p:spPr/>
        <p:txBody>
          <a:bodyPr>
            <a:normAutofit/>
          </a:bodyPr>
          <a:lstStyle/>
          <a:p>
            <a:r>
              <a:rPr lang="ar-IQ" sz="3600" dirty="0" smtClean="0">
                <a:solidFill>
                  <a:schemeClr val="tx1"/>
                </a:solidFill>
                <a:latin typeface="Traditional Arabic" pitchFamily="18" charset="-78"/>
                <a:cs typeface="Traditional Arabic" pitchFamily="18" charset="-78"/>
              </a:rPr>
              <a:t>أ.م.د.حسن محمد إبراهيم البشدري</a:t>
            </a:r>
            <a:endParaRPr lang="ar-IQ" sz="3600" dirty="0">
              <a:solidFill>
                <a:schemeClr val="tx1"/>
              </a:solidFill>
              <a:latin typeface="Traditional Arabic" pitchFamily="18" charset="-78"/>
              <a:cs typeface="Traditional Arabic" pitchFamily="18" charset="-78"/>
            </a:endParaRPr>
          </a:p>
        </p:txBody>
      </p:sp>
    </p:spTree>
    <p:extLst>
      <p:ext uri="{BB962C8B-B14F-4D97-AF65-F5344CB8AC3E}">
        <p14:creationId xmlns:p14="http://schemas.microsoft.com/office/powerpoint/2010/main" val="3521176702"/>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76200"/>
            <a:ext cx="9067800" cy="6629400"/>
          </a:xfrm>
        </p:spPr>
        <p:style>
          <a:lnRef idx="1">
            <a:schemeClr val="accent3"/>
          </a:lnRef>
          <a:fillRef idx="2">
            <a:schemeClr val="accent3"/>
          </a:fillRef>
          <a:effectRef idx="1">
            <a:schemeClr val="accent3"/>
          </a:effectRef>
          <a:fontRef idx="minor">
            <a:schemeClr val="dk1"/>
          </a:fontRef>
        </p:style>
        <p:txBody>
          <a:bodyPr>
            <a:normAutofit/>
          </a:bodyPr>
          <a:lstStyle/>
          <a:p>
            <a:pPr indent="288290" algn="just"/>
            <a:r>
              <a:rPr lang="ar-IQ" sz="3600" b="1" dirty="0">
                <a:solidFill>
                  <a:srgbClr val="000000"/>
                </a:solidFill>
                <a:latin typeface="Times New Roman"/>
                <a:ea typeface="Times New Roman"/>
                <a:cs typeface="Traditional Arabic"/>
              </a:rPr>
              <a:t> </a:t>
            </a:r>
            <a:r>
              <a:rPr lang="ar-IQ" sz="3600" dirty="0">
                <a:solidFill>
                  <a:srgbClr val="000000"/>
                </a:solidFill>
                <a:latin typeface="Times New Roman"/>
                <a:ea typeface="Times New Roman"/>
                <a:cs typeface="Traditional Arabic"/>
              </a:rPr>
              <a:t>وسبب آخر يلمح إليه ابن القيم رحمه الله وهو أن الصحابة ليس من طبعهم التكلف الشديد في الألفاظ كما قال: "فلا تجد هذا التكلف الشديد والتعقيد في الألفاظ والمعاني عند الصحابة أصلا"( )  </a:t>
            </a:r>
            <a:r>
              <a:rPr lang="ar-IQ" sz="3600" dirty="0" smtClean="0">
                <a:solidFill>
                  <a:srgbClr val="000000"/>
                </a:solidFill>
                <a:latin typeface="Times New Roman"/>
                <a:ea typeface="Times New Roman"/>
                <a:cs typeface="Traditional Arabic"/>
              </a:rPr>
              <a:t>.</a:t>
            </a:r>
          </a:p>
          <a:p>
            <a:pPr indent="0" algn="just">
              <a:buNone/>
            </a:pPr>
            <a:endParaRPr lang="ar-IQ" sz="3600" dirty="0">
              <a:solidFill>
                <a:srgbClr val="000000"/>
              </a:solidFill>
              <a:latin typeface="Times New Roman"/>
              <a:ea typeface="Times New Roman"/>
              <a:cs typeface="Traditional Arabic"/>
            </a:endParaRPr>
          </a:p>
          <a:p>
            <a:pPr indent="288290" algn="just"/>
            <a:r>
              <a:rPr lang="ar-IQ" sz="3600" dirty="0">
                <a:solidFill>
                  <a:srgbClr val="000000"/>
                </a:solidFill>
                <a:latin typeface="Times New Roman"/>
                <a:ea typeface="Times New Roman"/>
                <a:cs typeface="Traditional Arabic"/>
              </a:rPr>
              <a:t>     قال الامام السبكي رحمه الله "الصحابة ومن بعدهم كانوا عارفين به - يعني بأصول الفقه- بطباعهم كما كانوا عارفين النحو بطباعهم قبل مجيئ الخليل وسيبويه، فكانت ألسنتهم قويمة وأذهانهم مستقيمة وفهمهم لظاهر كلام العرب ودقيقه عتيد، لأنهم أهله الذي يؤخذ عنهم، </a:t>
            </a:r>
            <a:r>
              <a:rPr lang="ar-IQ" sz="3600" dirty="0" smtClean="0">
                <a:solidFill>
                  <a:srgbClr val="000000"/>
                </a:solidFill>
                <a:latin typeface="Times New Roman"/>
                <a:ea typeface="Times New Roman"/>
                <a:cs typeface="Traditional Arabic"/>
              </a:rPr>
              <a:t>وأما بعدهم </a:t>
            </a:r>
            <a:r>
              <a:rPr lang="ar-IQ" sz="3600" dirty="0">
                <a:solidFill>
                  <a:srgbClr val="000000"/>
                </a:solidFill>
                <a:latin typeface="Times New Roman"/>
                <a:ea typeface="Times New Roman"/>
                <a:cs typeface="Traditional Arabic"/>
              </a:rPr>
              <a:t>فقد فسدت الألسن وتغيرت </a:t>
            </a:r>
            <a:r>
              <a:rPr lang="ar-IQ" sz="3600" dirty="0" err="1">
                <a:solidFill>
                  <a:srgbClr val="000000"/>
                </a:solidFill>
                <a:latin typeface="Times New Roman"/>
                <a:ea typeface="Times New Roman"/>
                <a:cs typeface="Traditional Arabic"/>
              </a:rPr>
              <a:t>الفهوم</a:t>
            </a:r>
            <a:r>
              <a:rPr lang="ar-IQ" sz="3600" dirty="0">
                <a:solidFill>
                  <a:srgbClr val="000000"/>
                </a:solidFill>
                <a:latin typeface="Times New Roman"/>
                <a:ea typeface="Times New Roman"/>
                <a:cs typeface="Traditional Arabic"/>
              </a:rPr>
              <a:t> فيحتاج إليه كما يحتاج إلى النحو. ( ) </a:t>
            </a:r>
          </a:p>
          <a:p>
            <a:endParaRPr lang="ar-IQ" sz="2800" dirty="0"/>
          </a:p>
        </p:txBody>
      </p:sp>
    </p:spTree>
    <p:extLst>
      <p:ext uri="{BB962C8B-B14F-4D97-AF65-F5344CB8AC3E}">
        <p14:creationId xmlns:p14="http://schemas.microsoft.com/office/powerpoint/2010/main" val="830350377"/>
      </p:ext>
    </p:extLst>
  </p:cSld>
  <p:clrMapOvr>
    <a:masterClrMapping/>
  </p:clrMapOvr>
  <p:transition spd="slow">
    <p:push dir="u"/>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76200"/>
            <a:ext cx="9067800" cy="6629400"/>
          </a:xfrm>
        </p:spPr>
        <p:style>
          <a:lnRef idx="1">
            <a:schemeClr val="accent3"/>
          </a:lnRef>
          <a:fillRef idx="2">
            <a:schemeClr val="accent3"/>
          </a:fillRef>
          <a:effectRef idx="1">
            <a:schemeClr val="accent3"/>
          </a:effectRef>
          <a:fontRef idx="minor">
            <a:schemeClr val="dk1"/>
          </a:fontRef>
        </p:style>
        <p:txBody>
          <a:bodyPr>
            <a:normAutofit fontScale="92500"/>
          </a:bodyPr>
          <a:lstStyle/>
          <a:p>
            <a:pPr indent="288290" algn="just"/>
            <a:endParaRPr lang="ar-IQ" sz="3600" dirty="0" smtClean="0">
              <a:solidFill>
                <a:srgbClr val="000000"/>
              </a:solidFill>
              <a:latin typeface="Times New Roman"/>
              <a:ea typeface="Times New Roman"/>
              <a:cs typeface="Traditional Arabic"/>
            </a:endParaRPr>
          </a:p>
          <a:p>
            <a:pPr indent="288290" algn="just"/>
            <a:r>
              <a:rPr lang="ar-IQ" sz="3600" dirty="0" smtClean="0">
                <a:solidFill>
                  <a:srgbClr val="000000"/>
                </a:solidFill>
                <a:latin typeface="Times New Roman"/>
                <a:ea typeface="Times New Roman"/>
                <a:cs typeface="Traditional Arabic"/>
              </a:rPr>
              <a:t>ومع </a:t>
            </a:r>
            <a:r>
              <a:rPr lang="ar-IQ" sz="3600" dirty="0">
                <a:solidFill>
                  <a:srgbClr val="000000"/>
                </a:solidFill>
                <a:latin typeface="Times New Roman"/>
                <a:ea typeface="Times New Roman"/>
                <a:cs typeface="Traditional Arabic"/>
              </a:rPr>
              <a:t>هذا فقد ورد عن بعضهم جمل بديعة تعد نواة للقواعد الأصولية لدلالات الألفاظ نشير في هذه العجالة إلى بعض منها: </a:t>
            </a:r>
            <a:endParaRPr lang="en-US" sz="3600" dirty="0">
              <a:solidFill>
                <a:srgbClr val="000000"/>
              </a:solidFill>
              <a:latin typeface="Times New Roman"/>
              <a:ea typeface="Times New Roman"/>
              <a:cs typeface="Traditional Arabic"/>
            </a:endParaRPr>
          </a:p>
          <a:p>
            <a:pPr lvl="0" algn="just">
              <a:buFont typeface="+mj-cs"/>
              <a:buAutoNum type="arabic1Minus"/>
            </a:pPr>
            <a:r>
              <a:rPr lang="ar-IQ" sz="3600" dirty="0">
                <a:solidFill>
                  <a:srgbClr val="000000"/>
                </a:solidFill>
                <a:latin typeface="Times New Roman"/>
                <a:ea typeface="Times New Roman"/>
                <a:cs typeface="Traditional Arabic"/>
              </a:rPr>
              <a:t>عن سفيان الثوري عن ابن عباس</a:t>
            </a:r>
            <a:r>
              <a:rPr lang="en-US" sz="3600" dirty="0">
                <a:solidFill>
                  <a:srgbClr val="000000"/>
                </a:solidFill>
                <a:latin typeface="Times New Roman"/>
                <a:ea typeface="Times New Roman"/>
                <a:cs typeface="Traditional Arabic"/>
                <a:sym typeface="AGA Arabesque"/>
              </a:rPr>
              <a:t></a:t>
            </a:r>
            <a:r>
              <a:rPr lang="ar-IQ" sz="3600" dirty="0">
                <a:solidFill>
                  <a:srgbClr val="000000"/>
                </a:solidFill>
                <a:latin typeface="Times New Roman"/>
                <a:ea typeface="Times New Roman"/>
                <a:cs typeface="Traditional Arabic"/>
              </a:rPr>
              <a:t>: "تفسير القرآن على أربعة وجوه: تفسير تعلمه العلماء , وتفسير تعرفه العرب , وتفسير لا يعذر أحد بجهالته يقول من الحلال والحرام , وتفسير لا يعلم تأويله إلا الله , من ادعى علمه فهو كاذب" </a:t>
            </a:r>
            <a:endParaRPr lang="en-US" sz="3600" dirty="0">
              <a:solidFill>
                <a:srgbClr val="000000"/>
              </a:solidFill>
              <a:latin typeface="Times New Roman"/>
              <a:ea typeface="Times New Roman"/>
              <a:cs typeface="Traditional Arabic"/>
            </a:endParaRPr>
          </a:p>
          <a:p>
            <a:r>
              <a:rPr lang="ar-IQ" sz="3600" dirty="0">
                <a:solidFill>
                  <a:srgbClr val="000000"/>
                </a:solidFill>
                <a:latin typeface="Times New Roman"/>
                <a:ea typeface="Times New Roman"/>
                <a:cs typeface="Traditional Arabic"/>
              </a:rPr>
              <a:t>ففي هذا النص إشارة من ابن عباس رضي الله عنه إلى مسألة واضح الدلالة وخفيه والمشكل والمحكم والمتشابه.</a:t>
            </a:r>
          </a:p>
          <a:p>
            <a:r>
              <a:rPr lang="ar-IQ" sz="3600" dirty="0">
                <a:solidFill>
                  <a:srgbClr val="000000"/>
                </a:solidFill>
                <a:latin typeface="Times New Roman"/>
                <a:ea typeface="Times New Roman"/>
                <a:cs typeface="Traditional Arabic"/>
              </a:rPr>
              <a:t>ب‌.	 عن ليث ومجاهد، عن ابن عباس، قال: كل شيء في القرآن "أو </a:t>
            </a:r>
            <a:r>
              <a:rPr lang="ar-IQ" sz="3600" dirty="0" err="1">
                <a:solidFill>
                  <a:srgbClr val="000000"/>
                </a:solidFill>
                <a:latin typeface="Times New Roman"/>
                <a:ea typeface="Times New Roman"/>
                <a:cs typeface="Traditional Arabic"/>
              </a:rPr>
              <a:t>أو</a:t>
            </a:r>
            <a:r>
              <a:rPr lang="ar-IQ" sz="3600" dirty="0">
                <a:solidFill>
                  <a:srgbClr val="000000"/>
                </a:solidFill>
                <a:latin typeface="Times New Roman"/>
                <a:ea typeface="Times New Roman"/>
                <a:cs typeface="Traditional Arabic"/>
              </a:rPr>
              <a:t>"، فهو مخير فيه، فإن كان "فمن  </a:t>
            </a:r>
            <a:r>
              <a:rPr lang="ar-IQ" sz="3600" dirty="0" err="1">
                <a:solidFill>
                  <a:srgbClr val="000000"/>
                </a:solidFill>
                <a:latin typeface="Times New Roman"/>
                <a:ea typeface="Times New Roman"/>
                <a:cs typeface="Traditional Arabic"/>
              </a:rPr>
              <a:t>فمن</a:t>
            </a:r>
            <a:r>
              <a:rPr lang="ar-IQ" sz="3600" dirty="0">
                <a:solidFill>
                  <a:srgbClr val="000000"/>
                </a:solidFill>
                <a:latin typeface="Times New Roman"/>
                <a:ea typeface="Times New Roman"/>
                <a:cs typeface="Traditional Arabic"/>
              </a:rPr>
              <a:t>"، فالأول فالأول.( ) </a:t>
            </a:r>
          </a:p>
          <a:p>
            <a:r>
              <a:rPr lang="ar-IQ" sz="3600" dirty="0">
                <a:solidFill>
                  <a:srgbClr val="000000"/>
                </a:solidFill>
                <a:latin typeface="Times New Roman"/>
                <a:ea typeface="Times New Roman"/>
                <a:cs typeface="Traditional Arabic"/>
              </a:rPr>
              <a:t>وهذا إشارة إلى حروف المعاني التي تُذكر في الكتب الأصولية في مباحث الألفاظ ودلالاتها</a:t>
            </a:r>
            <a:r>
              <a:rPr lang="ar-IQ" sz="3600" dirty="0" smtClean="0">
                <a:solidFill>
                  <a:srgbClr val="000000"/>
                </a:solidFill>
                <a:latin typeface="Times New Roman"/>
                <a:ea typeface="Times New Roman"/>
                <a:cs typeface="Traditional Arabic"/>
              </a:rPr>
              <a:t>. </a:t>
            </a:r>
            <a:endParaRPr lang="ar-IQ" sz="3600" dirty="0">
              <a:solidFill>
                <a:srgbClr val="000000"/>
              </a:solidFill>
              <a:latin typeface="Times New Roman"/>
              <a:ea typeface="Times New Roman"/>
              <a:cs typeface="Traditional Arabic"/>
            </a:endParaRPr>
          </a:p>
          <a:p>
            <a:endParaRPr lang="ar-IQ" sz="2800" dirty="0"/>
          </a:p>
        </p:txBody>
      </p:sp>
    </p:spTree>
    <p:extLst>
      <p:ext uri="{BB962C8B-B14F-4D97-AF65-F5344CB8AC3E}">
        <p14:creationId xmlns:p14="http://schemas.microsoft.com/office/powerpoint/2010/main" val="2059805646"/>
      </p:ext>
    </p:extLst>
  </p:cSld>
  <p:clrMapOvr>
    <a:masterClrMapping/>
  </p:clrMapOvr>
  <p:transition spd="slow">
    <p:push dir="u"/>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76200"/>
            <a:ext cx="9067800" cy="6629400"/>
          </a:xfrm>
        </p:spPr>
        <p:style>
          <a:lnRef idx="1">
            <a:schemeClr val="accent3"/>
          </a:lnRef>
          <a:fillRef idx="2">
            <a:schemeClr val="accent3"/>
          </a:fillRef>
          <a:effectRef idx="1">
            <a:schemeClr val="accent3"/>
          </a:effectRef>
          <a:fontRef idx="minor">
            <a:schemeClr val="dk1"/>
          </a:fontRef>
        </p:style>
        <p:txBody>
          <a:bodyPr>
            <a:normAutofit fontScale="92500" lnSpcReduction="20000"/>
          </a:bodyPr>
          <a:lstStyle/>
          <a:p>
            <a:pPr indent="288290" algn="just"/>
            <a:endParaRPr lang="ar-IQ" sz="3600" dirty="0" smtClean="0">
              <a:solidFill>
                <a:srgbClr val="000000"/>
              </a:solidFill>
              <a:latin typeface="Times New Roman"/>
              <a:ea typeface="Times New Roman"/>
              <a:cs typeface="Traditional Arabic"/>
            </a:endParaRPr>
          </a:p>
          <a:p>
            <a:pPr indent="288290" algn="just"/>
            <a:r>
              <a:rPr lang="ar-IQ" sz="3600" dirty="0">
                <a:solidFill>
                  <a:srgbClr val="000000"/>
                </a:solidFill>
                <a:latin typeface="Times New Roman"/>
                <a:ea typeface="Times New Roman"/>
                <a:cs typeface="Traditional Arabic"/>
              </a:rPr>
              <a:t>ت‌.	عن أبي وائل، قال: قال ابن مسعود: خصلتان - يعني إحداهما - سمعتها من رسول الله صلى الله عليه وسلم، والأخرى من نفسي: " من مات وهو يجعل لله ندا، دخل النار " وأنا أقول: من مات، وهو لا يجعل لله ندا، ولا يشرك به شيئا، دخل الجنة( ) .</a:t>
            </a:r>
          </a:p>
          <a:p>
            <a:pPr indent="288290" algn="just"/>
            <a:r>
              <a:rPr lang="ar-IQ" sz="3600" dirty="0">
                <a:solidFill>
                  <a:srgbClr val="000000"/>
                </a:solidFill>
                <a:latin typeface="Times New Roman"/>
                <a:ea typeface="Times New Roman"/>
                <a:cs typeface="Traditional Arabic"/>
              </a:rPr>
              <a:t>وهو إشارة إلى دلالة مفهوم المخالفة الذي عبر عنه الخطيب البغدادي بعد أن ساق الحديث بقوله: " ولم يقل عبد الله هذا إلا من ناحية دليل الخطاب".( )</a:t>
            </a:r>
          </a:p>
          <a:p>
            <a:pPr indent="288290" algn="just"/>
            <a:r>
              <a:rPr lang="ar-IQ" sz="3600" dirty="0">
                <a:solidFill>
                  <a:srgbClr val="000000"/>
                </a:solidFill>
                <a:latin typeface="Times New Roman"/>
                <a:ea typeface="Times New Roman"/>
                <a:cs typeface="Traditional Arabic"/>
              </a:rPr>
              <a:t>ث‌.	عن عبد الله بن معقل، قال: جلست إلى كعب بن عجرة رضي الله عنه، فسألته عن الفدية –أي: فدية حلق الرأس لمن كان محرما- فقال: نزلت فيَّ خاصة، وهي لكم عامة، حُملت إلى رسول الله صلى الله عليه وسلم والقمل يتناثر على وجهي، فقال: «ما كنت أرى الوجع بلغ بك ما أرى - أو ما كنت أرى الجهد بلغ بك ما أرى - تجد شاة؟» فقلت: لا، فقال: «فصم ثلاثة أيام، أو أطعم ستة مساكين، لكل مسكين نصف صاع».( ) </a:t>
            </a:r>
            <a:endParaRPr lang="ar-IQ" sz="3600" dirty="0" smtClean="0">
              <a:solidFill>
                <a:srgbClr val="000000"/>
              </a:solidFill>
              <a:latin typeface="Times New Roman"/>
              <a:ea typeface="Times New Roman"/>
              <a:cs typeface="Traditional Arabic"/>
            </a:endParaRPr>
          </a:p>
          <a:p>
            <a:pPr indent="288290" algn="just"/>
            <a:r>
              <a:rPr lang="ar-IQ" sz="3600" dirty="0" smtClean="0">
                <a:solidFill>
                  <a:srgbClr val="000000"/>
                </a:solidFill>
                <a:latin typeface="Times New Roman"/>
                <a:ea typeface="Times New Roman"/>
                <a:cs typeface="Traditional Arabic"/>
              </a:rPr>
              <a:t>وهو </a:t>
            </a:r>
            <a:r>
              <a:rPr lang="ar-IQ" sz="3600" dirty="0">
                <a:solidFill>
                  <a:srgbClr val="000000"/>
                </a:solidFill>
                <a:latin typeface="Times New Roman"/>
                <a:ea typeface="Times New Roman"/>
                <a:cs typeface="Traditional Arabic"/>
              </a:rPr>
              <a:t>يشير إلى مسألة العام والخاص اللذان هما من أبرز مسائل دلالات الألفاظ. </a:t>
            </a:r>
          </a:p>
          <a:p>
            <a:endParaRPr lang="ar-IQ" sz="2800" dirty="0"/>
          </a:p>
        </p:txBody>
      </p:sp>
    </p:spTree>
    <p:extLst>
      <p:ext uri="{BB962C8B-B14F-4D97-AF65-F5344CB8AC3E}">
        <p14:creationId xmlns:p14="http://schemas.microsoft.com/office/powerpoint/2010/main" val="2195019618"/>
      </p:ext>
    </p:extLst>
  </p:cSld>
  <p:clrMapOvr>
    <a:masterClrMapping/>
  </p:clrMapOvr>
  <p:transition spd="slow">
    <p:push dir="u"/>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76200"/>
            <a:ext cx="9067800" cy="6629400"/>
          </a:xfrm>
        </p:spPr>
        <p:style>
          <a:lnRef idx="1">
            <a:schemeClr val="accent3"/>
          </a:lnRef>
          <a:fillRef idx="2">
            <a:schemeClr val="accent3"/>
          </a:fillRef>
          <a:effectRef idx="1">
            <a:schemeClr val="accent3"/>
          </a:effectRef>
          <a:fontRef idx="minor">
            <a:schemeClr val="dk1"/>
          </a:fontRef>
        </p:style>
        <p:txBody>
          <a:bodyPr>
            <a:normAutofit/>
          </a:bodyPr>
          <a:lstStyle/>
          <a:p>
            <a:pPr indent="288290" algn="just"/>
            <a:r>
              <a:rPr lang="ar-IQ" sz="3600" dirty="0" smtClean="0">
                <a:solidFill>
                  <a:srgbClr val="000000"/>
                </a:solidFill>
                <a:latin typeface="Times New Roman"/>
                <a:ea typeface="Times New Roman"/>
                <a:cs typeface="Traditional Arabic"/>
              </a:rPr>
              <a:t>ونشير </a:t>
            </a:r>
            <a:r>
              <a:rPr lang="ar-IQ" sz="3600" dirty="0">
                <a:solidFill>
                  <a:srgbClr val="000000"/>
                </a:solidFill>
                <a:latin typeface="Times New Roman"/>
                <a:ea typeface="Times New Roman"/>
                <a:cs typeface="Traditional Arabic"/>
              </a:rPr>
              <a:t>في هذه العجالة إلى أمثلة تطبيقية لتناول مباشر منهم  لقواعد مباحث الألفاظ أثناء استنباطاتهم واجتهاداتهم منها:</a:t>
            </a:r>
          </a:p>
          <a:p>
            <a:pPr indent="288290" algn="just"/>
            <a:r>
              <a:rPr lang="ar-IQ" sz="3600" dirty="0">
                <a:solidFill>
                  <a:srgbClr val="000000"/>
                </a:solidFill>
                <a:latin typeface="Times New Roman"/>
                <a:ea typeface="Times New Roman"/>
                <a:cs typeface="Traditional Arabic"/>
              </a:rPr>
              <a:t>1.	</a:t>
            </a:r>
            <a:r>
              <a:rPr lang="ar-IQ" sz="3600" b="1" dirty="0">
                <a:solidFill>
                  <a:srgbClr val="000000"/>
                </a:solidFill>
                <a:latin typeface="Times New Roman"/>
                <a:ea typeface="Times New Roman"/>
                <a:cs typeface="Traditional Arabic"/>
              </a:rPr>
              <a:t>الأمر يقتضي الوجوب :</a:t>
            </a:r>
          </a:p>
          <a:p>
            <a:pPr indent="288290" algn="just"/>
            <a:r>
              <a:rPr lang="ar-IQ" sz="3600" dirty="0">
                <a:solidFill>
                  <a:srgbClr val="000000"/>
                </a:solidFill>
                <a:latin typeface="Times New Roman"/>
                <a:ea typeface="Times New Roman"/>
                <a:cs typeface="Traditional Arabic"/>
              </a:rPr>
              <a:t>قال أبو يعلى في معرض استدلاله على قاعدة الأمر المطلق يقتضي الوجوب: " وأيضا فهو إجماع الصحابة، وذلك أنهم كانوا يرجعون إلى مجرد الأوامر في الفعل والامتناع من غير توقف. مثل احتجاج أبي بكر على عمر -رضي الله عنهما- بقوله تعالى: {وَأَقِيمُوا الصَّلاةَ وَآتُوا الزَّكَاةَ}( ) وغير ذلك من القصص المشهورة.</a:t>
            </a:r>
          </a:p>
          <a:p>
            <a:endParaRPr lang="ar-IQ" sz="2800" dirty="0"/>
          </a:p>
        </p:txBody>
      </p:sp>
    </p:spTree>
    <p:extLst>
      <p:ext uri="{BB962C8B-B14F-4D97-AF65-F5344CB8AC3E}">
        <p14:creationId xmlns:p14="http://schemas.microsoft.com/office/powerpoint/2010/main" val="3230455641"/>
      </p:ext>
    </p:extLst>
  </p:cSld>
  <p:clrMapOvr>
    <a:masterClrMapping/>
  </p:clrMapOvr>
  <p:transition spd="slow">
    <p:push dir="u"/>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76200"/>
            <a:ext cx="9067800" cy="6629400"/>
          </a:xfrm>
        </p:spPr>
        <p:style>
          <a:lnRef idx="1">
            <a:schemeClr val="accent3"/>
          </a:lnRef>
          <a:fillRef idx="2">
            <a:schemeClr val="accent3"/>
          </a:fillRef>
          <a:effectRef idx="1">
            <a:schemeClr val="accent3"/>
          </a:effectRef>
          <a:fontRef idx="minor">
            <a:schemeClr val="dk1"/>
          </a:fontRef>
        </p:style>
        <p:txBody>
          <a:bodyPr>
            <a:normAutofit/>
          </a:bodyPr>
          <a:lstStyle/>
          <a:p>
            <a:pPr indent="288290" algn="just"/>
            <a:endParaRPr lang="ar-IQ" sz="3600" b="1" dirty="0" smtClean="0">
              <a:solidFill>
                <a:srgbClr val="000000"/>
              </a:solidFill>
              <a:latin typeface="Times New Roman"/>
              <a:ea typeface="Times New Roman"/>
              <a:cs typeface="Traditional Arabic"/>
            </a:endParaRPr>
          </a:p>
          <a:p>
            <a:pPr indent="288290" algn="just"/>
            <a:r>
              <a:rPr lang="ar-IQ" sz="3600" b="1" dirty="0" smtClean="0">
                <a:solidFill>
                  <a:srgbClr val="000000"/>
                </a:solidFill>
                <a:latin typeface="Times New Roman"/>
                <a:ea typeface="Times New Roman"/>
                <a:cs typeface="Traditional Arabic"/>
              </a:rPr>
              <a:t>2.النهي </a:t>
            </a:r>
            <a:r>
              <a:rPr lang="ar-IQ" sz="3600" b="1" dirty="0">
                <a:solidFill>
                  <a:srgbClr val="000000"/>
                </a:solidFill>
                <a:latin typeface="Times New Roman"/>
                <a:ea typeface="Times New Roman"/>
                <a:cs typeface="Traditional Arabic"/>
              </a:rPr>
              <a:t>يقتضي التحريم.</a:t>
            </a:r>
          </a:p>
          <a:p>
            <a:pPr indent="288290" algn="just"/>
            <a:r>
              <a:rPr lang="ar-IQ" sz="3600" dirty="0">
                <a:solidFill>
                  <a:srgbClr val="000000"/>
                </a:solidFill>
                <a:latin typeface="Times New Roman"/>
                <a:ea typeface="Times New Roman"/>
                <a:cs typeface="Traditional Arabic"/>
              </a:rPr>
              <a:t>وهذه القاعدة أيضا مقررة عندهم أيضا يقول الامام الشيرازي: ..لنا أن الصحابة رضي الله عنهم رضي الله عنهم رجعت في التحريم إلى مجرد النهي فروي عن ابن عمر رضي الله عنه أنه قال: "كنا </a:t>
            </a:r>
            <a:r>
              <a:rPr lang="ar-IQ" sz="3600" dirty="0" smtClean="0">
                <a:solidFill>
                  <a:srgbClr val="000000"/>
                </a:solidFill>
                <a:latin typeface="Times New Roman"/>
                <a:ea typeface="Times New Roman"/>
                <a:cs typeface="Traditional Arabic"/>
              </a:rPr>
              <a:t>نخابر () أربعين </a:t>
            </a:r>
            <a:r>
              <a:rPr lang="ar-IQ" sz="3600" dirty="0">
                <a:solidFill>
                  <a:srgbClr val="000000"/>
                </a:solidFill>
                <a:latin typeface="Times New Roman"/>
                <a:ea typeface="Times New Roman"/>
                <a:cs typeface="Traditional Arabic"/>
              </a:rPr>
              <a:t>سنة لا نرى بذلك بأسا حتى أخبرنا رافع بن خديج أن النبي صلى الله عليه وسلم نهى عن ذلك فتركناها" </a:t>
            </a:r>
            <a:endParaRPr lang="ar-IQ" sz="3600" dirty="0" smtClean="0">
              <a:solidFill>
                <a:srgbClr val="000000"/>
              </a:solidFill>
              <a:latin typeface="Times New Roman"/>
              <a:ea typeface="Times New Roman"/>
              <a:cs typeface="Traditional Arabic"/>
            </a:endParaRPr>
          </a:p>
          <a:p>
            <a:pPr indent="288290" algn="just"/>
            <a:r>
              <a:rPr lang="ar-IQ" sz="3600" dirty="0" smtClean="0">
                <a:solidFill>
                  <a:srgbClr val="000000"/>
                </a:solidFill>
                <a:latin typeface="Times New Roman"/>
                <a:ea typeface="Times New Roman"/>
                <a:cs typeface="Traditional Arabic"/>
              </a:rPr>
              <a:t>ولأن </a:t>
            </a:r>
            <a:r>
              <a:rPr lang="ar-IQ" sz="3600" dirty="0">
                <a:solidFill>
                  <a:srgbClr val="000000"/>
                </a:solidFill>
                <a:latin typeface="Times New Roman"/>
                <a:ea typeface="Times New Roman"/>
                <a:cs typeface="Traditional Arabic"/>
              </a:rPr>
              <a:t>السيد إذا نهى عبده عن فعل الشيء فخالفه عاقبه، ولم يُلَم في عقوبته، فلو لم يكن النهي يقتضي التحريم والمنع لما استحق به العقوبة </a:t>
            </a:r>
            <a:r>
              <a:rPr lang="ar-IQ" sz="3600" dirty="0" smtClean="0">
                <a:solidFill>
                  <a:srgbClr val="000000"/>
                </a:solidFill>
                <a:latin typeface="Times New Roman"/>
                <a:ea typeface="Times New Roman"/>
                <a:cs typeface="Traditional Arabic"/>
              </a:rPr>
              <a:t>... </a:t>
            </a:r>
            <a:endParaRPr lang="ar-IQ" sz="3600" dirty="0">
              <a:solidFill>
                <a:srgbClr val="000000"/>
              </a:solidFill>
              <a:latin typeface="Times New Roman"/>
              <a:ea typeface="Times New Roman"/>
              <a:cs typeface="Traditional Arabic"/>
            </a:endParaRPr>
          </a:p>
          <a:p>
            <a:r>
              <a:rPr lang="ar-IQ" sz="2800" dirty="0">
                <a:solidFill>
                  <a:srgbClr val="000000"/>
                </a:solidFill>
                <a:latin typeface="Times New Roman"/>
                <a:ea typeface="Times New Roman"/>
                <a:cs typeface="Traditional Arabic"/>
              </a:rPr>
              <a:t>(</a:t>
            </a:r>
            <a:r>
              <a:rPr lang="ar-IQ" sz="2800" dirty="0">
                <a:solidFill>
                  <a:srgbClr val="000000"/>
                </a:solidFill>
                <a:latin typeface="Tahoma"/>
                <a:ea typeface="Times New Roman"/>
                <a:cs typeface="Traditional Arabic"/>
              </a:rPr>
              <a:t>المخابرة: أصلها من الخبر، وهي</a:t>
            </a:r>
            <a:r>
              <a:rPr lang="ar-IQ" sz="2800" dirty="0">
                <a:solidFill>
                  <a:srgbClr val="000000"/>
                </a:solidFill>
                <a:latin typeface="Times New Roman"/>
                <a:ea typeface="Times New Roman"/>
                <a:cs typeface="Traditional Arabic"/>
              </a:rPr>
              <a:t> </a:t>
            </a:r>
            <a:r>
              <a:rPr lang="ar-IQ" sz="2800" dirty="0">
                <a:solidFill>
                  <a:srgbClr val="000000"/>
                </a:solidFill>
                <a:latin typeface="Tahoma"/>
                <a:ea typeface="Times New Roman"/>
                <a:cs typeface="Traditional Arabic"/>
              </a:rPr>
              <a:t>عمل الأرض ببعض ما يخرج منها منهاج الطالبين للنووي: 157.</a:t>
            </a:r>
            <a:r>
              <a:rPr lang="ar-IQ" sz="2800" dirty="0">
                <a:solidFill>
                  <a:srgbClr val="000000"/>
                </a:solidFill>
                <a:latin typeface="Times New Roman"/>
                <a:ea typeface="Times New Roman"/>
                <a:cs typeface="Traditional Arabic"/>
              </a:rPr>
              <a:t> ) </a:t>
            </a:r>
            <a:endParaRPr lang="ar-IQ" sz="2800" dirty="0"/>
          </a:p>
        </p:txBody>
      </p:sp>
    </p:spTree>
    <p:extLst>
      <p:ext uri="{BB962C8B-B14F-4D97-AF65-F5344CB8AC3E}">
        <p14:creationId xmlns:p14="http://schemas.microsoft.com/office/powerpoint/2010/main" val="523628730"/>
      </p:ext>
    </p:extLst>
  </p:cSld>
  <p:clrMapOvr>
    <a:masterClrMapping/>
  </p:clrMapOvr>
  <p:transition spd="slow">
    <p:push dir="u"/>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76200"/>
            <a:ext cx="9067800" cy="6629400"/>
          </a:xfrm>
        </p:spPr>
        <p:style>
          <a:lnRef idx="1">
            <a:schemeClr val="accent3"/>
          </a:lnRef>
          <a:fillRef idx="2">
            <a:schemeClr val="accent3"/>
          </a:fillRef>
          <a:effectRef idx="1">
            <a:schemeClr val="accent3"/>
          </a:effectRef>
          <a:fontRef idx="minor">
            <a:schemeClr val="dk1"/>
          </a:fontRef>
        </p:style>
        <p:txBody>
          <a:bodyPr>
            <a:normAutofit/>
          </a:bodyPr>
          <a:lstStyle/>
          <a:p>
            <a:pPr indent="288290" algn="just"/>
            <a:r>
              <a:rPr lang="ar-IQ" sz="3600" b="1" dirty="0">
                <a:solidFill>
                  <a:srgbClr val="000000"/>
                </a:solidFill>
                <a:latin typeface="Times New Roman"/>
                <a:ea typeface="Times New Roman"/>
                <a:cs typeface="Traditional Arabic"/>
              </a:rPr>
              <a:t>3.	المتأخر ينسخ المتقدم من النصوص.</a:t>
            </a:r>
          </a:p>
          <a:p>
            <a:pPr indent="288290" algn="just"/>
            <a:r>
              <a:rPr lang="ar-IQ" sz="3600" dirty="0">
                <a:solidFill>
                  <a:srgbClr val="000000"/>
                </a:solidFill>
                <a:latin typeface="Times New Roman"/>
                <a:ea typeface="Times New Roman"/>
                <a:cs typeface="Traditional Arabic"/>
              </a:rPr>
              <a:t>فقد كانت هذه القاعدة مقررة في زمن الصحابة ولم يكن بينهم خلاف حولها، وهناك العديد من الشواهد من ذلك:</a:t>
            </a:r>
          </a:p>
          <a:p>
            <a:pPr indent="288290" algn="just"/>
            <a:r>
              <a:rPr lang="ar-IQ" sz="3600" dirty="0">
                <a:solidFill>
                  <a:srgbClr val="000000"/>
                </a:solidFill>
                <a:latin typeface="Times New Roman"/>
                <a:ea typeface="Times New Roman"/>
                <a:cs typeface="Traditional Arabic"/>
              </a:rPr>
              <a:t>-	ما اختاره ابن مسعود  مستندا إلى هذه القاعدة وهي: أن عدة الحامل المتوفى عنها زوجها بوضع الحمل ، ولو عقب الوفاة بقليل، ويستدل على ذلك بعموم قوله تعالى : ( وَأُوْلَتُ الْأَعْمَالِ أَجَلُهُنَّ أَن يَضَعْنَ حَمَلَهُنَّ ) ( الطلاق : 1 ) ويقول في ذلك : أشهد أن سورة النساء الصغرى نزلت بعد سورة النساء الكبرى ، أي: إن سورة الطلاق نزلت بعد سورة البقرة التي جاء فيها قوله تعالى : ( وَالَّذِينَ يُتَوَفَّوْنَ مِنكُمْ وَيَذَرُونَ أَزْوَجاً : بِأَنفُسِهِنَّ أَرْبَعَةَ أَشْهُرٍ وعشرا ) ( البقرة : ٢٣٤)( ). فقد أشار إلى قاعدة من قواعد الألفاظ في الأصول وهو: أن المتأخر ينسخ المتقدم أو يخصصه.</a:t>
            </a:r>
          </a:p>
          <a:p>
            <a:endParaRPr lang="ar-IQ" sz="2800" dirty="0"/>
          </a:p>
        </p:txBody>
      </p:sp>
    </p:spTree>
    <p:extLst>
      <p:ext uri="{BB962C8B-B14F-4D97-AF65-F5344CB8AC3E}">
        <p14:creationId xmlns:p14="http://schemas.microsoft.com/office/powerpoint/2010/main" val="523628730"/>
      </p:ext>
    </p:extLst>
  </p:cSld>
  <p:clrMapOvr>
    <a:masterClrMapping/>
  </p:clrMapOvr>
  <p:transition spd="slow">
    <p:push dir="u"/>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76200"/>
            <a:ext cx="9067800" cy="6629400"/>
          </a:xfrm>
        </p:spPr>
        <p:style>
          <a:lnRef idx="1">
            <a:schemeClr val="accent3"/>
          </a:lnRef>
          <a:fillRef idx="2">
            <a:schemeClr val="accent3"/>
          </a:fillRef>
          <a:effectRef idx="1">
            <a:schemeClr val="accent3"/>
          </a:effectRef>
          <a:fontRef idx="minor">
            <a:schemeClr val="dk1"/>
          </a:fontRef>
        </p:style>
        <p:txBody>
          <a:bodyPr>
            <a:normAutofit/>
          </a:bodyPr>
          <a:lstStyle/>
          <a:p>
            <a:pPr indent="288290" algn="just"/>
            <a:endParaRPr lang="ar-IQ" sz="3600" dirty="0" smtClean="0">
              <a:solidFill>
                <a:srgbClr val="000000"/>
              </a:solidFill>
              <a:latin typeface="Times New Roman"/>
              <a:ea typeface="Times New Roman"/>
              <a:cs typeface="Traditional Arabic"/>
            </a:endParaRPr>
          </a:p>
          <a:p>
            <a:pPr indent="288290" algn="just"/>
            <a:r>
              <a:rPr lang="ar-IQ" sz="3600" dirty="0" smtClean="0">
                <a:solidFill>
                  <a:srgbClr val="000000"/>
                </a:solidFill>
                <a:latin typeface="Times New Roman"/>
                <a:ea typeface="Times New Roman"/>
                <a:cs typeface="Traditional Arabic"/>
              </a:rPr>
              <a:t>-</a:t>
            </a:r>
            <a:r>
              <a:rPr lang="ar-IQ" sz="3600" dirty="0">
                <a:solidFill>
                  <a:srgbClr val="000000"/>
                </a:solidFill>
                <a:latin typeface="Times New Roman"/>
                <a:ea typeface="Times New Roman"/>
                <a:cs typeface="Traditional Arabic"/>
              </a:rPr>
              <a:t>	</a:t>
            </a:r>
            <a:r>
              <a:rPr lang="ar-IQ" sz="3600" dirty="0" smtClean="0">
                <a:solidFill>
                  <a:srgbClr val="000000"/>
                </a:solidFill>
                <a:latin typeface="Times New Roman"/>
                <a:ea typeface="Times New Roman"/>
                <a:cs typeface="Traditional Arabic"/>
              </a:rPr>
              <a:t>ومنها: (كما قال القاضي أبو يعلى) </a:t>
            </a:r>
            <a:r>
              <a:rPr lang="ar-IQ" sz="3600" dirty="0">
                <a:solidFill>
                  <a:srgbClr val="000000"/>
                </a:solidFill>
                <a:latin typeface="Times New Roman"/>
                <a:ea typeface="Times New Roman"/>
                <a:cs typeface="Traditional Arabic"/>
              </a:rPr>
              <a:t>أن قومًا بالشام شربوا الخمر في خلافة عمر  متأولين ومستدلين بقوله تعالى: {لَيْسَ عَلَى الَّذِينَ آمَنُوا وَعَمِلُوا الصَّالِحَاتِ جُنَاحٌ فِيمَا طَعِمُوا إِذَا مَا اتَّقَوْا وَآمَنُوا وَعَمِلُوا الصَّالِحَاتِ ثُمَّ اتَّقَوْا وَآمَنُوا} فقال عمر وعلي رضي الله عنهما: يستتابون؛ فإن تابوا؛ وإلا قتلوا ولم ينكر سائر الصحابة ذلك؛ وإنما بينوا لقائل هذا أنه منسوخ.( </a:t>
            </a:r>
            <a:r>
              <a:rPr lang="ar-IQ" sz="3600" dirty="0" smtClean="0">
                <a:solidFill>
                  <a:srgbClr val="000000"/>
                </a:solidFill>
                <a:latin typeface="Times New Roman"/>
                <a:ea typeface="Times New Roman"/>
                <a:cs typeface="Traditional Arabic"/>
              </a:rPr>
              <a:t>)</a:t>
            </a:r>
          </a:p>
          <a:p>
            <a:pPr indent="288290" algn="just"/>
            <a:r>
              <a:rPr lang="ar-IQ" sz="3600" dirty="0" smtClean="0">
                <a:solidFill>
                  <a:srgbClr val="000000"/>
                </a:solidFill>
                <a:latin typeface="Times New Roman"/>
                <a:ea typeface="Times New Roman"/>
                <a:cs typeface="Traditional Arabic"/>
              </a:rPr>
              <a:t>لكن ابن عباس رضي الله عنه بين أن هذه الآية عذر لمن سبق ممن شربوا الخمر</a:t>
            </a:r>
          </a:p>
          <a:p>
            <a:pPr indent="288290" algn="just"/>
            <a:endParaRPr lang="ar-IQ" sz="2800" dirty="0"/>
          </a:p>
        </p:txBody>
      </p:sp>
    </p:spTree>
    <p:extLst>
      <p:ext uri="{BB962C8B-B14F-4D97-AF65-F5344CB8AC3E}">
        <p14:creationId xmlns:p14="http://schemas.microsoft.com/office/powerpoint/2010/main" val="3888165815"/>
      </p:ext>
    </p:extLst>
  </p:cSld>
  <p:clrMapOvr>
    <a:masterClrMapping/>
  </p:clrMapOvr>
  <p:transition spd="slow">
    <p:push dir="u"/>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638800"/>
          </a:xfrm>
        </p:spPr>
        <p:style>
          <a:lnRef idx="1">
            <a:schemeClr val="accent3"/>
          </a:lnRef>
          <a:fillRef idx="2">
            <a:schemeClr val="accent3"/>
          </a:fillRef>
          <a:effectRef idx="1">
            <a:schemeClr val="accent3"/>
          </a:effectRef>
          <a:fontRef idx="minor">
            <a:schemeClr val="dk1"/>
          </a:fontRef>
        </p:style>
        <p:txBody>
          <a:bodyPr>
            <a:normAutofit fontScale="85000" lnSpcReduction="10000"/>
          </a:bodyPr>
          <a:lstStyle/>
          <a:p>
            <a:pPr indent="288290" algn="just"/>
            <a:r>
              <a:rPr lang="ar-SA" b="1" dirty="0" smtClean="0">
                <a:solidFill>
                  <a:srgbClr val="000000"/>
                </a:solidFill>
                <a:effectLst/>
                <a:latin typeface="Times New Roman"/>
                <a:ea typeface="Times New Roman"/>
                <a:cs typeface="Traditional Arabic"/>
              </a:rPr>
              <a:t>3- تضمين الصناع :</a:t>
            </a:r>
            <a:endParaRPr lang="en-US" b="1" dirty="0" smtClean="0">
              <a:solidFill>
                <a:srgbClr val="000000"/>
              </a:solidFill>
              <a:effectLst/>
              <a:latin typeface="Times New Roman"/>
              <a:ea typeface="Times New Roman"/>
              <a:cs typeface="Traditional Arabic"/>
            </a:endParaRPr>
          </a:p>
          <a:p>
            <a:pPr indent="288290" algn="just"/>
            <a:r>
              <a:rPr lang="ar-SA" dirty="0" smtClean="0">
                <a:solidFill>
                  <a:srgbClr val="000000"/>
                </a:solidFill>
                <a:effectLst/>
                <a:latin typeface="Times New Roman"/>
                <a:ea typeface="Times New Roman"/>
                <a:cs typeface="Traditional Arabic"/>
              </a:rPr>
              <a:t>هذه المسألة يذكرها الأصوليون في معرض سردهم لأمثلة </a:t>
            </a:r>
            <a:r>
              <a:rPr lang="ar-SA" b="1" dirty="0" smtClean="0">
                <a:solidFill>
                  <a:srgbClr val="000000"/>
                </a:solidFill>
                <a:effectLst/>
                <a:latin typeface="Times New Roman"/>
                <a:ea typeface="Times New Roman"/>
                <a:cs typeface="Traditional Arabic"/>
              </a:rPr>
              <a:t>المصالح المرسلة</a:t>
            </a:r>
            <a:r>
              <a:rPr lang="ar-SA" dirty="0" smtClean="0">
                <a:solidFill>
                  <a:srgbClr val="000000"/>
                </a:solidFill>
                <a:effectLst/>
                <a:latin typeface="Times New Roman"/>
                <a:ea typeface="Times New Roman"/>
                <a:cs typeface="Traditional Arabic"/>
              </a:rPr>
              <a:t>، وقد قضى الخلفاء الراشدون  بتضمين الصناع.</a:t>
            </a:r>
            <a:endParaRPr lang="en-US" dirty="0" smtClean="0">
              <a:solidFill>
                <a:srgbClr val="000000"/>
              </a:solidFill>
              <a:effectLst/>
              <a:latin typeface="Times New Roman"/>
              <a:ea typeface="Times New Roman"/>
              <a:cs typeface="Traditional Arabic"/>
            </a:endParaRPr>
          </a:p>
          <a:p>
            <a:pPr indent="288290" algn="just"/>
            <a:r>
              <a:rPr lang="ar-SA" dirty="0" smtClean="0">
                <a:solidFill>
                  <a:srgbClr val="000000"/>
                </a:solidFill>
                <a:effectLst/>
                <a:latin typeface="Times New Roman"/>
                <a:ea typeface="Times New Roman"/>
                <a:cs typeface="Traditional Arabic"/>
              </a:rPr>
              <a:t> كان الصناع لا يضمنون في الصدر الأول إذا ادعوا تلف ما دفع إليهم، لأن الأمانة غالية عليهم في ذلك الزمن، فلما جاء سيدنا علي الله ورأى الحال قد تغير عما كان عليه قبله وأن الناس دخلهم حب الخيانة والطمع قضى بتضمين الصناع محافظة على أموال الناس وقال في ذلك : الا يصلح الناس إلا ذاك، وهذا حكم بمقتضى المصلحة.</a:t>
            </a:r>
            <a:endParaRPr lang="en-US" dirty="0" smtClean="0">
              <a:solidFill>
                <a:srgbClr val="000000"/>
              </a:solidFill>
              <a:effectLst/>
              <a:latin typeface="Times New Roman"/>
              <a:ea typeface="Times New Roman"/>
              <a:cs typeface="Traditional Arabic"/>
            </a:endParaRPr>
          </a:p>
          <a:p>
            <a:pPr indent="288290" algn="just"/>
            <a:r>
              <a:rPr lang="ar-SA" dirty="0" smtClean="0">
                <a:solidFill>
                  <a:srgbClr val="000000"/>
                </a:solidFill>
                <a:effectLst/>
                <a:latin typeface="Times New Roman"/>
                <a:ea typeface="Times New Roman"/>
                <a:cs typeface="Traditional Arabic"/>
              </a:rPr>
              <a:t>قال الإمام الشاطبي في كتابه الاعتصام عند تعرضه لوجه المصلحة في تضمين الصناع: "ووجه المصلحة فيه أن الناس لهم حاجة إلى الصناع، وهم يغيبون عن الأمتعة في غالب الأحوال، والغالب عليهم التفريط، وترك الحفظ، فلو لم يثبت تضمينهم مع مسيس الحاجة إلى استعمالهم أفضى ذلك إلى أحد أمرين: إما ترك الاستصناع بالكلية، وذلك شاق على الخلق وإما أن يعملوا ولا يضمنوا عند دعواهم الهلاك والضياع، فتضيع الأموال، ويقل الاحتراز، وتتطرق الخيانة، فكانت المصلحة في التضمين، هذا معنى قوله: لا يصلح الناس إلا ذاك</a:t>
            </a:r>
            <a:r>
              <a:rPr lang="en-US" dirty="0" smtClean="0">
                <a:solidFill>
                  <a:srgbClr val="000000"/>
                </a:solidFill>
                <a:effectLst/>
                <a:latin typeface="Times New Roman"/>
                <a:ea typeface="Times New Roman"/>
                <a:cs typeface="Traditional Arabic"/>
              </a:rPr>
              <a:t>.</a:t>
            </a:r>
            <a:r>
              <a:rPr lang="en-US" dirty="0" smtClean="0">
                <a:solidFill>
                  <a:srgbClr val="000000"/>
                </a:solidFill>
                <a:effectLst/>
                <a:latin typeface="Traditional Arabic"/>
                <a:ea typeface="Times New Roman"/>
                <a:cs typeface="Traditional Arabic"/>
              </a:rPr>
              <a:t> </a:t>
            </a:r>
            <a:endParaRPr lang="en-US" dirty="0" smtClean="0">
              <a:solidFill>
                <a:srgbClr val="000000"/>
              </a:solidFill>
              <a:effectLst/>
              <a:latin typeface="Times New Roman"/>
              <a:ea typeface="Times New Roman"/>
              <a:cs typeface="Traditional Arabic"/>
            </a:endParaRPr>
          </a:p>
          <a:p>
            <a:endParaRPr lang="ar-IQ" dirty="0"/>
          </a:p>
        </p:txBody>
      </p:sp>
    </p:spTree>
    <p:extLst>
      <p:ext uri="{BB962C8B-B14F-4D97-AF65-F5344CB8AC3E}">
        <p14:creationId xmlns:p14="http://schemas.microsoft.com/office/powerpoint/2010/main" val="4217101266"/>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381000"/>
            <a:ext cx="8229600" cy="5638800"/>
          </a:xfrm>
        </p:spPr>
        <p:style>
          <a:lnRef idx="1">
            <a:schemeClr val="accent3"/>
          </a:lnRef>
          <a:fillRef idx="2">
            <a:schemeClr val="accent3"/>
          </a:fillRef>
          <a:effectRef idx="1">
            <a:schemeClr val="accent3"/>
          </a:effectRef>
          <a:fontRef idx="minor">
            <a:schemeClr val="dk1"/>
          </a:fontRef>
        </p:style>
        <p:txBody>
          <a:bodyPr>
            <a:normAutofit/>
          </a:bodyPr>
          <a:lstStyle/>
          <a:p>
            <a:pPr lvl="0" indent="288290" algn="just"/>
            <a:r>
              <a:rPr lang="ar-SA" dirty="0">
                <a:solidFill>
                  <a:srgbClr val="000000"/>
                </a:solidFill>
                <a:latin typeface="Times New Roman"/>
                <a:ea typeface="Times New Roman"/>
                <a:cs typeface="Traditional Arabic"/>
              </a:rPr>
              <a:t>ولا يقال: إن هذا نوع من الفساد؛ وهو تضمين البريء، إذ لعله ما أفسد ولا فرط؛ فالتضمين مع هذا الامكان نوع من الفساد؛ لأنا نقول: إذا تقابلت المصلحة والمضرة فشأن العقلاء النظر إلى التفاوت، ووقوع التلف من الصناع من غير تسبب ولا تفريط بعيد، والغالب عند فوات الأموال أنها لا تستند إلى التلف السماوي، بل ترجع إلى صنع العباد على وجه المباشرة أو التفريط.</a:t>
            </a:r>
            <a:endParaRPr lang="en-US" dirty="0">
              <a:solidFill>
                <a:srgbClr val="000000"/>
              </a:solidFill>
              <a:latin typeface="Times New Roman"/>
              <a:ea typeface="Times New Roman"/>
              <a:cs typeface="Traditional Arabic"/>
            </a:endParaRPr>
          </a:p>
          <a:p>
            <a:pPr lvl="0" indent="288290" algn="just"/>
            <a:r>
              <a:rPr lang="ar-SA" dirty="0">
                <a:solidFill>
                  <a:srgbClr val="000000"/>
                </a:solidFill>
                <a:latin typeface="Times New Roman"/>
                <a:ea typeface="Times New Roman"/>
                <a:cs typeface="Traditional Arabic"/>
              </a:rPr>
              <a:t>وفي الحديث: (لا ضرر ولا ضرار) وتشهد له الأصول من حيث الجملة، وهو من باب ترجيح المصلحة العامة على المصلحة الخاصة، فتضمين الصناع من ذلك القبيل.</a:t>
            </a:r>
            <a:endParaRPr lang="en-US" dirty="0">
              <a:solidFill>
                <a:srgbClr val="000000"/>
              </a:solidFill>
              <a:latin typeface="Times New Roman"/>
              <a:ea typeface="Times New Roman"/>
              <a:cs typeface="Traditional Arabic"/>
            </a:endParaRPr>
          </a:p>
        </p:txBody>
      </p:sp>
    </p:spTree>
    <p:extLst>
      <p:ext uri="{BB962C8B-B14F-4D97-AF65-F5344CB8AC3E}">
        <p14:creationId xmlns:p14="http://schemas.microsoft.com/office/powerpoint/2010/main" val="2874648857"/>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6400800"/>
          </a:xfrm>
        </p:spPr>
        <p:style>
          <a:lnRef idx="1">
            <a:schemeClr val="accent3"/>
          </a:lnRef>
          <a:fillRef idx="2">
            <a:schemeClr val="accent3"/>
          </a:fillRef>
          <a:effectRef idx="1">
            <a:schemeClr val="accent3"/>
          </a:effectRef>
          <a:fontRef idx="minor">
            <a:schemeClr val="dk1"/>
          </a:fontRef>
        </p:style>
        <p:txBody>
          <a:bodyPr>
            <a:normAutofit fontScale="85000" lnSpcReduction="20000"/>
          </a:bodyPr>
          <a:lstStyle/>
          <a:p>
            <a:pPr indent="288290" algn="just"/>
            <a:r>
              <a:rPr lang="fa-IR" sz="3400" b="1" dirty="0" smtClean="0">
                <a:solidFill>
                  <a:srgbClr val="000000"/>
                </a:solidFill>
                <a:effectLst/>
                <a:latin typeface="Times New Roman"/>
                <a:ea typeface="Times New Roman"/>
                <a:cs typeface="Traditional Arabic"/>
              </a:rPr>
              <a:t>اجتهاداتهم  بدليل سد للذرائع</a:t>
            </a:r>
            <a:endParaRPr lang="en-US" sz="3400" dirty="0" smtClean="0">
              <a:solidFill>
                <a:srgbClr val="000000"/>
              </a:solidFill>
              <a:effectLst/>
              <a:latin typeface="Times New Roman"/>
              <a:ea typeface="Times New Roman"/>
              <a:cs typeface="Traditional Arabic"/>
            </a:endParaRPr>
          </a:p>
          <a:p>
            <a:pPr indent="288290" algn="just"/>
            <a:r>
              <a:rPr lang="fa-IR" sz="3400" dirty="0" smtClean="0">
                <a:solidFill>
                  <a:srgbClr val="000000"/>
                </a:solidFill>
                <a:effectLst/>
                <a:latin typeface="Times New Roman"/>
                <a:ea typeface="Times New Roman"/>
                <a:cs typeface="Traditional Arabic"/>
              </a:rPr>
              <a:t>وكما اجتهد الصحابة بالقياس والمصلحة اجتهدوا ومنعوا كثيراً من الأمور درءاً لما تفضي إليه من مفسدة، وتقود إليه من ضرر، ومن اجتهاداتهم في ذلك:</a:t>
            </a:r>
            <a:endParaRPr lang="en-US" sz="3400" dirty="0" smtClean="0">
              <a:solidFill>
                <a:srgbClr val="000000"/>
              </a:solidFill>
              <a:effectLst/>
              <a:latin typeface="Times New Roman"/>
              <a:ea typeface="Times New Roman"/>
              <a:cs typeface="Traditional Arabic"/>
            </a:endParaRPr>
          </a:p>
          <a:p>
            <a:pPr indent="288290" algn="just"/>
            <a:r>
              <a:rPr lang="fa-IR" sz="3400" dirty="0" smtClean="0">
                <a:solidFill>
                  <a:srgbClr val="000000"/>
                </a:solidFill>
                <a:effectLst/>
                <a:latin typeface="Times New Roman"/>
                <a:ea typeface="Times New Roman"/>
                <a:cs typeface="Traditional Arabic"/>
              </a:rPr>
              <a:t> ۱ - حكمهم بقتل الجماعة بالواحد في قصة المرأة التي تمالأت هي وخليلها على قتل ابن زوجها وإن كان القصاص يمنع معه ذلك لأن المساواة مطلوبة فيه - لئلا يكون عدم القصاص فيه ذريعة للتعاون على سفك الدماء.</a:t>
            </a:r>
            <a:endParaRPr lang="en-US" sz="3400" dirty="0" smtClean="0">
              <a:solidFill>
                <a:srgbClr val="000000"/>
              </a:solidFill>
              <a:effectLst/>
              <a:latin typeface="Times New Roman"/>
              <a:ea typeface="Times New Roman"/>
              <a:cs typeface="Traditional Arabic"/>
            </a:endParaRPr>
          </a:p>
          <a:p>
            <a:pPr indent="288290" algn="just"/>
            <a:r>
              <a:rPr lang="fa-IR" sz="3400" dirty="0" smtClean="0">
                <a:solidFill>
                  <a:srgbClr val="000000"/>
                </a:solidFill>
                <a:effectLst/>
                <a:latin typeface="Times New Roman"/>
                <a:ea typeface="Times New Roman"/>
                <a:cs typeface="Traditional Arabic"/>
              </a:rPr>
              <a:t>2- إتمام عثمان الصلوات الرباعية بمنى أيام الحج مع علمه بأن الرسول صلى الله عليه وسلم  قصر فيها تلك الصلوات وقد علل فعله ذلك بسد الذريعة لأن الحج يجتمع فيه الاعراب وأهل البادية وهم يظنون أن الصلاة هكذا فرضت ركعتين في كل أيام السنة .</a:t>
            </a:r>
            <a:endParaRPr lang="en-US" sz="3400" dirty="0" smtClean="0">
              <a:solidFill>
                <a:srgbClr val="000000"/>
              </a:solidFill>
              <a:effectLst/>
              <a:latin typeface="Times New Roman"/>
              <a:ea typeface="Times New Roman"/>
              <a:cs typeface="Traditional Arabic"/>
            </a:endParaRPr>
          </a:p>
          <a:p>
            <a:pPr indent="288290" algn="just"/>
            <a:r>
              <a:rPr lang="fa-IR" sz="3400" dirty="0" smtClean="0">
                <a:solidFill>
                  <a:srgbClr val="000000"/>
                </a:solidFill>
                <a:effectLst/>
                <a:latin typeface="Times New Roman"/>
                <a:ea typeface="Times New Roman"/>
                <a:cs typeface="Traditional Arabic"/>
              </a:rPr>
              <a:t>  ذكر ابن حجر في فتح الباري "عن عثمان أنه أتم بمنى ثم خطب فقال إن القصر سنة رسول الله صلى الله عليه وسلم وصاحبيه ولكنه حدث طغام يعني بفتح الطاء والمعجمة فخفت أن يستنوا وعن بن جريج أن أعرابيا ناداه في منى يا أمير المؤمنين ما زلت أصليها منذ رأيتك عام أول ركعتين وهذه طرق يقوي بعضها بعضا ولا مانع أن يكون هذا أصل سبب الإتمام".</a:t>
            </a:r>
            <a:endParaRPr lang="en-US" sz="3400" dirty="0" smtClean="0">
              <a:solidFill>
                <a:srgbClr val="000000"/>
              </a:solidFill>
              <a:effectLst/>
              <a:latin typeface="Times New Roman"/>
              <a:ea typeface="Times New Roman"/>
              <a:cs typeface="Traditional Arabic"/>
            </a:endParaRPr>
          </a:p>
          <a:p>
            <a:endParaRPr lang="ar-IQ" dirty="0"/>
          </a:p>
        </p:txBody>
      </p:sp>
    </p:spTree>
    <p:extLst>
      <p:ext uri="{BB962C8B-B14F-4D97-AF65-F5344CB8AC3E}">
        <p14:creationId xmlns:p14="http://schemas.microsoft.com/office/powerpoint/2010/main" val="2910698033"/>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6400800"/>
          </a:xfrm>
        </p:spPr>
        <p:style>
          <a:lnRef idx="1">
            <a:schemeClr val="accent3"/>
          </a:lnRef>
          <a:fillRef idx="2">
            <a:schemeClr val="accent3"/>
          </a:fillRef>
          <a:effectRef idx="1">
            <a:schemeClr val="accent3"/>
          </a:effectRef>
          <a:fontRef idx="minor">
            <a:schemeClr val="dk1"/>
          </a:fontRef>
        </p:style>
        <p:txBody>
          <a:bodyPr>
            <a:normAutofit/>
          </a:bodyPr>
          <a:lstStyle/>
          <a:p>
            <a:pPr lvl="0" indent="288290" algn="just"/>
            <a:r>
              <a:rPr lang="fa-IR" sz="3400" dirty="0">
                <a:solidFill>
                  <a:srgbClr val="000000"/>
                </a:solidFill>
                <a:latin typeface="Times New Roman"/>
                <a:ea typeface="Times New Roman"/>
                <a:cs typeface="Traditional Arabic"/>
              </a:rPr>
              <a:t>قال الامام الشاطبي: " أن الصحابة عملوا على هذا الاحتياط في الدين لما فهموا هذا الأصل من الشريعة، وكانوا أئمة يقتدى بهم؛ فتركوا أشياء وأظهروا ذلك ليبينوا أن تركها غير قادح وإن كانت مطلوبة </a:t>
            </a:r>
            <a:r>
              <a:rPr lang="ar-SA" sz="3400" dirty="0">
                <a:solidFill>
                  <a:srgbClr val="000000"/>
                </a:solidFill>
                <a:latin typeface="Times New Roman"/>
                <a:ea typeface="Times New Roman"/>
                <a:cs typeface="Traditional Arabic"/>
              </a:rPr>
              <a:t>فمن ذلك ت</a:t>
            </a:r>
            <a:r>
              <a:rPr lang="fa-IR" sz="3400" dirty="0">
                <a:solidFill>
                  <a:srgbClr val="000000"/>
                </a:solidFill>
                <a:latin typeface="Times New Roman"/>
                <a:ea typeface="Times New Roman"/>
                <a:cs typeface="Traditional Arabic"/>
              </a:rPr>
              <a:t>رك عثمان القصر في السفر في خلافته، وقال: "إني إمام الناس، فينظر إلي الأعراب وأهل البادية أصلي ركعتين؛ فيقولون: هكذا فرضت ".</a:t>
            </a:r>
            <a:endParaRPr lang="en-US" sz="3400" dirty="0">
              <a:solidFill>
                <a:srgbClr val="000000"/>
              </a:solidFill>
              <a:latin typeface="Times New Roman"/>
              <a:ea typeface="Times New Roman"/>
              <a:cs typeface="Traditional Arabic"/>
            </a:endParaRPr>
          </a:p>
          <a:p>
            <a:pPr lvl="0" indent="288290" algn="just"/>
            <a:r>
              <a:rPr lang="fa-IR" sz="3400" dirty="0">
                <a:solidFill>
                  <a:srgbClr val="000000"/>
                </a:solidFill>
                <a:latin typeface="Times New Roman"/>
                <a:ea typeface="Times New Roman"/>
                <a:cs typeface="Traditional Arabic"/>
              </a:rPr>
              <a:t>٣ - ما فعله سيدنا عثمان حين قضى بتوريث المرأة من زوجها الذي طلقها ثلاثاً في مرض موته فراراً من إرثها معاملة له بنقيض مقصوده، وسداً للذريعة لئلا يتخذ الناس ذلك وسيلة للفرار من الميراث .</a:t>
            </a:r>
            <a:r>
              <a:rPr lang="ar-IQ" sz="3400" dirty="0">
                <a:solidFill>
                  <a:srgbClr val="000000"/>
                </a:solidFill>
                <a:latin typeface="Times New Roman"/>
                <a:ea typeface="Times New Roman"/>
                <a:cs typeface="Traditional Arabic"/>
              </a:rPr>
              <a:t> (نصر ابن حجاج)، (لعل الظعينة تنكح غير الاكفاء)</a:t>
            </a:r>
            <a:endParaRPr lang="en-US" sz="3400" dirty="0">
              <a:solidFill>
                <a:srgbClr val="000000"/>
              </a:solidFill>
              <a:latin typeface="Times New Roman"/>
              <a:ea typeface="Times New Roman"/>
              <a:cs typeface="Traditional Arabic"/>
            </a:endParaRPr>
          </a:p>
        </p:txBody>
      </p:sp>
    </p:spTree>
    <p:extLst>
      <p:ext uri="{BB962C8B-B14F-4D97-AF65-F5344CB8AC3E}">
        <p14:creationId xmlns:p14="http://schemas.microsoft.com/office/powerpoint/2010/main" val="677166761"/>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228600"/>
            <a:ext cx="8229600" cy="6324600"/>
          </a:xfrm>
        </p:spPr>
        <p:style>
          <a:lnRef idx="1">
            <a:schemeClr val="accent3"/>
          </a:lnRef>
          <a:fillRef idx="2">
            <a:schemeClr val="accent3"/>
          </a:fillRef>
          <a:effectRef idx="1">
            <a:schemeClr val="accent3"/>
          </a:effectRef>
          <a:fontRef idx="minor">
            <a:schemeClr val="dk1"/>
          </a:fontRef>
        </p:style>
        <p:txBody>
          <a:bodyPr>
            <a:normAutofit fontScale="92500" lnSpcReduction="10000"/>
          </a:bodyPr>
          <a:lstStyle/>
          <a:p>
            <a:pPr indent="288290" algn="just"/>
            <a:r>
              <a:rPr lang="fa-IR" sz="3400" b="1" dirty="0" smtClean="0">
                <a:solidFill>
                  <a:srgbClr val="000000"/>
                </a:solidFill>
                <a:effectLst/>
                <a:latin typeface="Times New Roman"/>
                <a:ea typeface="Times New Roman"/>
                <a:cs typeface="Traditional Arabic"/>
              </a:rPr>
              <a:t>اجتهاداتهم بدليل الاستحسان</a:t>
            </a:r>
            <a:endParaRPr lang="en-US" sz="3400" dirty="0" smtClean="0">
              <a:solidFill>
                <a:srgbClr val="000000"/>
              </a:solidFill>
              <a:effectLst/>
              <a:latin typeface="Times New Roman"/>
              <a:ea typeface="Times New Roman"/>
              <a:cs typeface="Traditional Arabic"/>
            </a:endParaRPr>
          </a:p>
          <a:p>
            <a:pPr indent="288290" algn="just"/>
            <a:r>
              <a:rPr lang="fa-IR" sz="3400" dirty="0" smtClean="0">
                <a:solidFill>
                  <a:srgbClr val="000000"/>
                </a:solidFill>
                <a:effectLst/>
                <a:latin typeface="Times New Roman"/>
                <a:ea typeface="Times New Roman"/>
                <a:cs typeface="Traditional Arabic"/>
              </a:rPr>
              <a:t>اختلف الأصوليون</a:t>
            </a:r>
            <a:r>
              <a:rPr lang="fa-IR" sz="3400" baseline="30000" dirty="0" smtClean="0">
                <a:solidFill>
                  <a:srgbClr val="000000"/>
                </a:solidFill>
                <a:effectLst/>
                <a:latin typeface="Times New Roman"/>
                <a:ea typeface="Times New Roman"/>
                <a:cs typeface="Traditional Arabic"/>
              </a:rPr>
              <a:t> </a:t>
            </a:r>
            <a:r>
              <a:rPr lang="fa-IR" sz="3400" dirty="0" smtClean="0">
                <a:solidFill>
                  <a:srgbClr val="000000"/>
                </a:solidFill>
                <a:effectLst/>
                <a:latin typeface="Times New Roman"/>
                <a:ea typeface="Times New Roman"/>
                <a:cs typeface="Traditional Arabic"/>
              </a:rPr>
              <a:t>في حجيته الاستحسان باعتباره دليلاً مستقلا من أدلة التشريع، وأما باعتباره تركاً لدليل لمعارضه </a:t>
            </a:r>
            <a:r>
              <a:rPr lang="fa-IR" sz="3400" dirty="0" smtClean="0">
                <a:solidFill>
                  <a:srgbClr val="000000"/>
                </a:solidFill>
                <a:latin typeface="Times New Roman"/>
                <a:ea typeface="Times New Roman"/>
                <a:cs typeface="Traditional Arabic"/>
              </a:rPr>
              <a:t>ومخالفته</a:t>
            </a:r>
            <a:r>
              <a:rPr lang="ar-IQ" sz="3400" dirty="0" smtClean="0">
                <a:solidFill>
                  <a:srgbClr val="000000"/>
                </a:solidFill>
                <a:latin typeface="Times New Roman"/>
                <a:ea typeface="Times New Roman"/>
                <a:cs typeface="Traditional Arabic"/>
              </a:rPr>
              <a:t> ل</a:t>
            </a:r>
            <a:r>
              <a:rPr lang="fa-IR" sz="3400" dirty="0" smtClean="0">
                <a:solidFill>
                  <a:srgbClr val="000000"/>
                </a:solidFill>
                <a:latin typeface="Times New Roman"/>
                <a:ea typeface="Times New Roman"/>
                <a:cs typeface="Traditional Arabic"/>
              </a:rPr>
              <a:t>دليل </a:t>
            </a:r>
            <a:r>
              <a:rPr lang="fa-IR" sz="3400" dirty="0" smtClean="0">
                <a:solidFill>
                  <a:srgbClr val="000000"/>
                </a:solidFill>
                <a:effectLst/>
                <a:latin typeface="Times New Roman"/>
                <a:ea typeface="Times New Roman"/>
                <a:cs typeface="Traditional Arabic"/>
              </a:rPr>
              <a:t>آخر، وعدول من مقتضى قياس دلیل ظاهر كلي إلى مقتضى دليل جزئي لمصلحة شرعية فهو بهذا المعنى ليس دليلاً مستقلاً، وإنما من أوجه الترجيح بين الدليلين المتعارضين.</a:t>
            </a:r>
            <a:endParaRPr lang="en-US" sz="3400" dirty="0" smtClean="0">
              <a:solidFill>
                <a:srgbClr val="000000"/>
              </a:solidFill>
              <a:effectLst/>
              <a:latin typeface="Times New Roman"/>
              <a:ea typeface="Times New Roman"/>
              <a:cs typeface="Traditional Arabic"/>
            </a:endParaRPr>
          </a:p>
          <a:p>
            <a:pPr lvl="0" algn="just">
              <a:buFont typeface="+mj-lt"/>
              <a:buAutoNum type="arabicPeriod"/>
              <a:tabLst>
                <a:tab pos="718820" algn="l"/>
              </a:tabLst>
            </a:pPr>
            <a:r>
              <a:rPr lang="fa-IR" sz="3400" dirty="0" smtClean="0">
                <a:solidFill>
                  <a:srgbClr val="000000"/>
                </a:solidFill>
                <a:effectLst/>
                <a:latin typeface="Times New Roman"/>
                <a:ea typeface="Times New Roman"/>
                <a:cs typeface="Traditional Arabic"/>
              </a:rPr>
              <a:t>ومن اجتهاداتهم التي يمكن أن تنزل على الاستحسان حكم سيدنا عمر بالتشريك في المسألة المشتركة فإن القياس والقواعد العامة في الميراث تقضي بأن يرث الإخوة الأشقاء بالتعصيب إلا أن إرثهم بالتعصيب في هذه المسألة يحرمهم، ويجعل الأخوة لأم، وهم أبعد قرابة منهم يستأثرون بالثلث دونهم، في اتباع هذا القياس حرج، لذلك حكم سيدنا عمر باشتراكهم مع أولاد الأم في الثلث باعتبارهم أولاد أم دفعاً للحرج وخروجاً عن العسر الذي يؤدي إليه الغلو في اتباع القياس</a:t>
            </a:r>
            <a:r>
              <a:rPr lang="fa-IR" sz="3400" baseline="30000" dirty="0" smtClean="0">
                <a:solidFill>
                  <a:srgbClr val="000000"/>
                </a:solidFill>
                <a:effectLst/>
                <a:latin typeface="Times New Roman"/>
                <a:ea typeface="Times New Roman"/>
                <a:cs typeface="Traditional Arabic"/>
              </a:rPr>
              <a:t> </a:t>
            </a:r>
            <a:r>
              <a:rPr lang="fa-IR" sz="3400" dirty="0" smtClean="0">
                <a:solidFill>
                  <a:srgbClr val="000000"/>
                </a:solidFill>
                <a:effectLst/>
                <a:latin typeface="Times New Roman"/>
                <a:ea typeface="Times New Roman"/>
                <a:cs typeface="Traditional Arabic"/>
              </a:rPr>
              <a:t>، وتمسك الامام علي بن أبي طالب بالقياس وأحرمهم من الميراث، وعن حكم سيدنا عمر وعلي في هذه المسألة قال العنبري : القياس ما قال عليّ، والاستحسان ما قال عمر.</a:t>
            </a:r>
            <a:endParaRPr lang="en-US" sz="3400" dirty="0" smtClean="0">
              <a:solidFill>
                <a:srgbClr val="000000"/>
              </a:solidFill>
              <a:effectLst/>
              <a:latin typeface="Times New Roman"/>
              <a:ea typeface="Times New Roman"/>
              <a:cs typeface="Traditional Arabic"/>
            </a:endParaRPr>
          </a:p>
          <a:p>
            <a:pPr marL="0" indent="0">
              <a:buNone/>
            </a:pPr>
            <a:endParaRPr lang="ar-IQ" dirty="0"/>
          </a:p>
        </p:txBody>
      </p:sp>
    </p:spTree>
    <p:extLst>
      <p:ext uri="{BB962C8B-B14F-4D97-AF65-F5344CB8AC3E}">
        <p14:creationId xmlns:p14="http://schemas.microsoft.com/office/powerpoint/2010/main" val="1725656124"/>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228600"/>
            <a:ext cx="8229600" cy="6324600"/>
          </a:xfrm>
        </p:spPr>
        <p:style>
          <a:lnRef idx="1">
            <a:schemeClr val="accent3"/>
          </a:lnRef>
          <a:fillRef idx="2">
            <a:schemeClr val="accent3"/>
          </a:fillRef>
          <a:effectRef idx="1">
            <a:schemeClr val="accent3"/>
          </a:effectRef>
          <a:fontRef idx="minor">
            <a:schemeClr val="dk1"/>
          </a:fontRef>
        </p:style>
        <p:txBody>
          <a:bodyPr>
            <a:normAutofit/>
          </a:bodyPr>
          <a:lstStyle/>
          <a:p>
            <a:pPr marL="0" lvl="0" indent="0" algn="just">
              <a:buNone/>
            </a:pPr>
            <a:endParaRPr lang="ar-IQ" dirty="0" smtClean="0">
              <a:solidFill>
                <a:srgbClr val="000000"/>
              </a:solidFill>
              <a:latin typeface="Times New Roman"/>
              <a:ea typeface="Times New Roman"/>
              <a:cs typeface="Traditional Arabic"/>
            </a:endParaRPr>
          </a:p>
          <a:p>
            <a:pPr marL="0" lvl="0" indent="0" algn="just">
              <a:buNone/>
            </a:pPr>
            <a:r>
              <a:rPr lang="ar-IQ" dirty="0" smtClean="0">
                <a:solidFill>
                  <a:srgbClr val="000000"/>
                </a:solidFill>
                <a:latin typeface="Times New Roman"/>
                <a:ea typeface="Times New Roman"/>
                <a:cs typeface="Traditional Arabic"/>
              </a:rPr>
              <a:t>2. </a:t>
            </a:r>
            <a:r>
              <a:rPr lang="fa-IR" dirty="0" smtClean="0">
                <a:solidFill>
                  <a:srgbClr val="000000"/>
                </a:solidFill>
                <a:latin typeface="Times New Roman"/>
                <a:ea typeface="Times New Roman"/>
                <a:cs typeface="Traditional Arabic"/>
              </a:rPr>
              <a:t>وقد </a:t>
            </a:r>
            <a:r>
              <a:rPr lang="fa-IR" dirty="0">
                <a:solidFill>
                  <a:srgbClr val="000000"/>
                </a:solidFill>
                <a:latin typeface="Times New Roman"/>
                <a:ea typeface="Times New Roman"/>
                <a:cs typeface="Traditional Arabic"/>
              </a:rPr>
              <a:t>يمثل للاستحسان أيضا بعدم تقسيمه سواد العراق على الغزاة، وإن كان القياس والقواعد العامة تقتضي تقسيمها؛ لأنها فتحت عنوة لكن عدل عن هذه الأصول بعد مشاورة الصحابة إلى أصل آخر استحسانا وهو أن لايصير المال دولة بين الأغنياء ويحرم منها الفقراء والأجيال القادمة مستدلا بقوله تعالى: (كيلا يكون دولة بين الأغنياء منكم) . </a:t>
            </a:r>
            <a:endParaRPr lang="en-US" dirty="0">
              <a:solidFill>
                <a:srgbClr val="000000"/>
              </a:solidFill>
              <a:latin typeface="Times New Roman"/>
              <a:ea typeface="Times New Roman"/>
              <a:cs typeface="Traditional Arabic"/>
            </a:endParaRPr>
          </a:p>
          <a:p>
            <a:pPr marL="745490" lvl="0" indent="288290" algn="just"/>
            <a:r>
              <a:rPr lang="fa-IR" dirty="0">
                <a:solidFill>
                  <a:srgbClr val="000000"/>
                </a:solidFill>
                <a:latin typeface="Times New Roman"/>
                <a:ea typeface="Times New Roman"/>
                <a:cs typeface="Traditional Arabic"/>
              </a:rPr>
              <a:t>يقول الخطابي: " قد كان يعلم عمر رضي الله عنه، أن المال يعز، والشح يغلب، وأن لا ملك بعد كسرى يغنم ماله، فيغني المسلمين، وأشفق أن يبقى آخر الناس لا شيء لهم، فرأى أن تحبس الأرض، ولا يقسمها قسمة سائر الأموال، وأن يضع عليها خراجا يبقى نفعها، ويدر خيرها للمسلمين أبدا كما فعل بسواد العراق نظرا للمسلمين، وشفقة على آخرهم".</a:t>
            </a:r>
            <a:endParaRPr lang="en-US" dirty="0">
              <a:solidFill>
                <a:srgbClr val="000000"/>
              </a:solidFill>
              <a:latin typeface="Times New Roman"/>
              <a:ea typeface="Times New Roman"/>
              <a:cs typeface="Traditional Arabic"/>
            </a:endParaRPr>
          </a:p>
          <a:p>
            <a:pPr marL="0" indent="0">
              <a:buNone/>
            </a:pPr>
            <a:endParaRPr lang="ar-IQ" dirty="0"/>
          </a:p>
        </p:txBody>
      </p:sp>
    </p:spTree>
    <p:extLst>
      <p:ext uri="{BB962C8B-B14F-4D97-AF65-F5344CB8AC3E}">
        <p14:creationId xmlns:p14="http://schemas.microsoft.com/office/powerpoint/2010/main" val="2107309986"/>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304800"/>
            <a:ext cx="8229600" cy="5943600"/>
          </a:xfrm>
        </p:spPr>
        <p:style>
          <a:lnRef idx="1">
            <a:schemeClr val="accent3"/>
          </a:lnRef>
          <a:fillRef idx="2">
            <a:schemeClr val="accent3"/>
          </a:fillRef>
          <a:effectRef idx="1">
            <a:schemeClr val="accent3"/>
          </a:effectRef>
          <a:fontRef idx="minor">
            <a:schemeClr val="dk1"/>
          </a:fontRef>
        </p:style>
        <p:txBody>
          <a:bodyPr>
            <a:normAutofit fontScale="85000" lnSpcReduction="10000"/>
          </a:bodyPr>
          <a:lstStyle/>
          <a:p>
            <a:pPr indent="288290" algn="just"/>
            <a:r>
              <a:rPr lang="fa-IR" sz="2800" b="1" dirty="0" smtClean="0">
                <a:solidFill>
                  <a:srgbClr val="000000"/>
                </a:solidFill>
                <a:effectLst/>
                <a:latin typeface="Times New Roman"/>
                <a:ea typeface="Times New Roman"/>
                <a:cs typeface="Traditional Arabic"/>
              </a:rPr>
              <a:t>شرع من قبلنا في اجتادات الصحابة</a:t>
            </a:r>
            <a:endParaRPr lang="en-US" sz="2800" dirty="0" smtClean="0">
              <a:solidFill>
                <a:srgbClr val="000000"/>
              </a:solidFill>
              <a:effectLst/>
              <a:latin typeface="Times New Roman"/>
              <a:ea typeface="Times New Roman"/>
              <a:cs typeface="Traditional Arabic"/>
            </a:endParaRPr>
          </a:p>
          <a:p>
            <a:pPr indent="288290" algn="just"/>
            <a:r>
              <a:rPr lang="fa-IR" sz="2800" dirty="0" smtClean="0">
                <a:solidFill>
                  <a:srgbClr val="000000"/>
                </a:solidFill>
                <a:effectLst/>
                <a:latin typeface="Times New Roman"/>
                <a:ea typeface="Times New Roman"/>
                <a:cs typeface="Traditional Arabic"/>
              </a:rPr>
              <a:t> لم يثبت عن الأصحاب اجتهاد واستنباط يستند عندهم عل</a:t>
            </a:r>
            <a:r>
              <a:rPr lang="ar-IQ" sz="2800" dirty="0" smtClean="0">
                <a:solidFill>
                  <a:srgbClr val="000000"/>
                </a:solidFill>
                <a:effectLst/>
                <a:latin typeface="Times New Roman"/>
                <a:ea typeface="Times New Roman"/>
                <a:cs typeface="Traditional Arabic"/>
              </a:rPr>
              <a:t>ى</a:t>
            </a:r>
            <a:r>
              <a:rPr lang="fa-IR" sz="2800" dirty="0" smtClean="0">
                <a:solidFill>
                  <a:srgbClr val="000000"/>
                </a:solidFill>
                <a:effectLst/>
                <a:latin typeface="Times New Roman"/>
                <a:ea typeface="Times New Roman"/>
                <a:cs typeface="Traditional Arabic"/>
              </a:rPr>
              <a:t> شرع من قبلنا كما قرر ذلك بعض الأصوليون .</a:t>
            </a:r>
            <a:endParaRPr lang="en-US" sz="2800" dirty="0" smtClean="0">
              <a:solidFill>
                <a:srgbClr val="000000"/>
              </a:solidFill>
              <a:effectLst/>
              <a:latin typeface="Times New Roman"/>
              <a:ea typeface="Times New Roman"/>
              <a:cs typeface="Traditional Arabic"/>
            </a:endParaRPr>
          </a:p>
          <a:p>
            <a:pPr indent="288290" algn="just"/>
            <a:r>
              <a:rPr lang="fa-IR" sz="2800" dirty="0" smtClean="0">
                <a:solidFill>
                  <a:srgbClr val="000000"/>
                </a:solidFill>
                <a:effectLst/>
                <a:latin typeface="Times New Roman"/>
                <a:ea typeface="Times New Roman"/>
                <a:cs typeface="Traditional Arabic"/>
              </a:rPr>
              <a:t>قال الإمام الجويني: " ثبت عندنا شرعا أنا لسنا متعبدين بأحكام الشرائع المتقدمة والقاطع الشرعي في ذلك: إن أصحاب رسول الله صلى الله عليه وسلم كانوا يترددون في الوقائع بين الكتاب والسنة والاجتهاد إذا لم يجدوا متعلقا فيهما وكانوا لا يبحثون عن أحكام الكتب المنزلة على النبيين والمرسلين قبل نبينا عليهم الصلاة والسلام".</a:t>
            </a:r>
            <a:endParaRPr lang="ar-IQ" sz="2800" dirty="0" smtClean="0">
              <a:solidFill>
                <a:srgbClr val="000000"/>
              </a:solidFill>
              <a:effectLst/>
              <a:latin typeface="Times New Roman"/>
              <a:ea typeface="Times New Roman"/>
              <a:cs typeface="Traditional Arabic"/>
            </a:endParaRPr>
          </a:p>
          <a:p>
            <a:pPr indent="288290" algn="just"/>
            <a:r>
              <a:rPr lang="ar-IQ" sz="2800" dirty="0" smtClean="0">
                <a:solidFill>
                  <a:srgbClr val="000000"/>
                </a:solidFill>
                <a:latin typeface="Times New Roman"/>
                <a:ea typeface="Times New Roman"/>
                <a:cs typeface="Traditional Arabic"/>
              </a:rPr>
              <a:t>وكذلك الحال بالنسبة لعمل أهل المدينة والعرف لأنهم </a:t>
            </a:r>
            <a:r>
              <a:rPr lang="ar-IQ" sz="2800" dirty="0" err="1" smtClean="0">
                <a:solidFill>
                  <a:srgbClr val="000000"/>
                </a:solidFill>
                <a:latin typeface="Times New Roman"/>
                <a:ea typeface="Times New Roman"/>
                <a:cs typeface="Traditional Arabic"/>
              </a:rPr>
              <a:t>قريبوا</a:t>
            </a:r>
            <a:r>
              <a:rPr lang="ar-IQ" sz="2800" dirty="0" smtClean="0">
                <a:solidFill>
                  <a:srgbClr val="000000"/>
                </a:solidFill>
                <a:latin typeface="Times New Roman"/>
                <a:ea typeface="Times New Roman"/>
                <a:cs typeface="Traditional Arabic"/>
              </a:rPr>
              <a:t> عهد بعصر النبوة،</a:t>
            </a:r>
          </a:p>
          <a:p>
            <a:pPr indent="288290" algn="just"/>
            <a:r>
              <a:rPr lang="ar-IQ" sz="2800" dirty="0" smtClean="0">
                <a:solidFill>
                  <a:srgbClr val="000000"/>
                </a:solidFill>
                <a:latin typeface="Times New Roman"/>
                <a:ea typeface="Times New Roman"/>
                <a:cs typeface="Traditional Arabic"/>
              </a:rPr>
              <a:t> أما قول الصحابي فقد كان بعضهم يستدل بقول أبي بكر وعمر رضي الله </a:t>
            </a:r>
            <a:r>
              <a:rPr lang="ar-IQ" sz="2800" dirty="0">
                <a:solidFill>
                  <a:srgbClr val="000000"/>
                </a:solidFill>
                <a:latin typeface="Times New Roman"/>
                <a:ea typeface="Times New Roman"/>
                <a:cs typeface="Traditional Arabic"/>
              </a:rPr>
              <a:t>عنهما فقد  روى الطبراني في " الأوسط " ( 1718 – مجمع البحرين ) عن عروة بن الزبير أنه أتى ابن عباس فقال : يا ابن عباس طالما أضللت الناس ! قال : وما ذاك يا عريَّة ؟ قال : الرجل يخرج محرماً بحج أو بعمرة فإذا طاف زعمت أنه قد حل فقد كان أبو بكر وعمر ينهيان عن ذلك ؟ فقال : أهما - ويحك - آثر عندك أم ما في كتاب الله وما سن رسول الله صلى الله عليه وسلم في أصحابه وفي أمته ؟ </a:t>
            </a:r>
            <a:r>
              <a:rPr lang="ar-IQ" sz="2800" b="1" dirty="0">
                <a:solidFill>
                  <a:srgbClr val="000000"/>
                </a:solidFill>
                <a:latin typeface="Times New Roman"/>
                <a:ea typeface="Times New Roman"/>
                <a:cs typeface="Traditional Arabic"/>
              </a:rPr>
              <a:t>فقال عروة : هما كانا أعلم بكتاب الله وما سن رسول الله صلى الله عليه وسلم مني ومنك قال ابن أبي مليكة : فخصمه عروة .</a:t>
            </a:r>
            <a:endParaRPr lang="ar-IQ" sz="2800" b="1" dirty="0" smtClean="0">
              <a:solidFill>
                <a:srgbClr val="000000"/>
              </a:solidFill>
              <a:latin typeface="Times New Roman"/>
              <a:ea typeface="Times New Roman"/>
              <a:cs typeface="Traditional Arabic"/>
            </a:endParaRPr>
          </a:p>
          <a:p>
            <a:pPr indent="0" algn="just">
              <a:buNone/>
            </a:pPr>
            <a:r>
              <a:rPr lang="ar-IQ" sz="2800" dirty="0" smtClean="0">
                <a:solidFill>
                  <a:srgbClr val="000000"/>
                </a:solidFill>
                <a:effectLst/>
                <a:latin typeface="Times New Roman"/>
                <a:ea typeface="Times New Roman"/>
                <a:cs typeface="Traditional Arabic"/>
              </a:rPr>
              <a:t>ويستدلون بما له حكم الرفع من أقوالهم .</a:t>
            </a:r>
            <a:endParaRPr lang="en-US" sz="2800" dirty="0" smtClean="0">
              <a:solidFill>
                <a:srgbClr val="000000"/>
              </a:solidFill>
              <a:effectLst/>
              <a:latin typeface="Times New Roman"/>
              <a:ea typeface="Times New Roman"/>
              <a:cs typeface="Traditional Arabic"/>
            </a:endParaRPr>
          </a:p>
          <a:p>
            <a:pPr indent="288290" algn="just"/>
            <a:r>
              <a:rPr lang="fa-IR" sz="2800" dirty="0" smtClean="0">
                <a:solidFill>
                  <a:srgbClr val="000000"/>
                </a:solidFill>
                <a:effectLst/>
                <a:latin typeface="Times New Roman"/>
                <a:ea typeface="Times New Roman"/>
                <a:cs typeface="Traditional Arabic"/>
              </a:rPr>
              <a:t>وللحديث بقية..</a:t>
            </a:r>
            <a:endParaRPr lang="en-US" sz="2800" dirty="0" smtClean="0">
              <a:solidFill>
                <a:srgbClr val="000000"/>
              </a:solidFill>
              <a:effectLst/>
              <a:latin typeface="Times New Roman"/>
              <a:ea typeface="Times New Roman"/>
              <a:cs typeface="Traditional Arabic"/>
            </a:endParaRPr>
          </a:p>
          <a:p>
            <a:endParaRPr lang="ar-IQ" sz="2800" dirty="0"/>
          </a:p>
        </p:txBody>
      </p:sp>
    </p:spTree>
    <p:extLst>
      <p:ext uri="{BB962C8B-B14F-4D97-AF65-F5344CB8AC3E}">
        <p14:creationId xmlns:p14="http://schemas.microsoft.com/office/powerpoint/2010/main" val="3358709560"/>
      </p:ext>
    </p:extLst>
  </p:cSld>
  <p:clrMapOvr>
    <a:masterClrMapping/>
  </p:clrMapOvr>
  <p:transition spd="slow">
    <p:push dir="u"/>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304800"/>
            <a:ext cx="9067800" cy="6553200"/>
          </a:xfrm>
        </p:spPr>
        <p:style>
          <a:lnRef idx="1">
            <a:schemeClr val="accent3"/>
          </a:lnRef>
          <a:fillRef idx="2">
            <a:schemeClr val="accent3"/>
          </a:fillRef>
          <a:effectRef idx="1">
            <a:schemeClr val="accent3"/>
          </a:effectRef>
          <a:fontRef idx="minor">
            <a:schemeClr val="dk1"/>
          </a:fontRef>
        </p:style>
        <p:txBody>
          <a:bodyPr>
            <a:normAutofit/>
          </a:bodyPr>
          <a:lstStyle/>
          <a:p>
            <a:pPr indent="288290" algn="just"/>
            <a:endParaRPr lang="ar-IQ" sz="3600" b="1" dirty="0" smtClean="0">
              <a:solidFill>
                <a:srgbClr val="000000"/>
              </a:solidFill>
              <a:latin typeface="Times New Roman"/>
              <a:ea typeface="Times New Roman"/>
              <a:cs typeface="Traditional Arabic"/>
            </a:endParaRPr>
          </a:p>
          <a:p>
            <a:pPr indent="288290" algn="just"/>
            <a:r>
              <a:rPr lang="ar-IQ" sz="3600" b="1" dirty="0" smtClean="0">
                <a:solidFill>
                  <a:srgbClr val="000000"/>
                </a:solidFill>
                <a:latin typeface="Times New Roman"/>
                <a:ea typeface="Times New Roman"/>
                <a:cs typeface="Traditional Arabic"/>
              </a:rPr>
              <a:t>الموضوع </a:t>
            </a:r>
            <a:r>
              <a:rPr lang="ar-IQ" sz="3600" b="1" dirty="0">
                <a:solidFill>
                  <a:srgbClr val="000000"/>
                </a:solidFill>
                <a:latin typeface="Times New Roman"/>
                <a:ea typeface="Times New Roman"/>
                <a:cs typeface="Traditional Arabic"/>
              </a:rPr>
              <a:t>الثالث: الصحابة ومباحث الألفاظ </a:t>
            </a:r>
            <a:endParaRPr lang="en-US" sz="3600" dirty="0">
              <a:solidFill>
                <a:srgbClr val="000000"/>
              </a:solidFill>
              <a:latin typeface="Times New Roman"/>
              <a:ea typeface="Times New Roman"/>
              <a:cs typeface="Traditional Arabic"/>
            </a:endParaRPr>
          </a:p>
          <a:p>
            <a:pPr indent="288290" algn="just"/>
            <a:r>
              <a:rPr lang="ar-IQ" dirty="0">
                <a:solidFill>
                  <a:srgbClr val="000000"/>
                </a:solidFill>
                <a:latin typeface="Times New Roman"/>
                <a:ea typeface="Times New Roman"/>
                <a:cs typeface="Traditional Arabic"/>
              </a:rPr>
              <a:t>وإذا كان عصر الصحابة الكرام قد شهد ظهور الأدلة الأصولية التي قررها الأصوليون فيما بعد فإنه لم يخل أيضا من وجود بعض الاشارات إلى مسائل دلالات الألفاظ، التي تعد مسائل من صميم هذا العلم، ولا تقل أهميتها عن مباحث الأدلة؛ لأن الأدلة لا تستفاد منها غالبا إلا من خلال تلك المسائل والمباحث. </a:t>
            </a:r>
            <a:endParaRPr lang="en-US" dirty="0">
              <a:solidFill>
                <a:srgbClr val="000000"/>
              </a:solidFill>
              <a:latin typeface="Times New Roman"/>
              <a:ea typeface="Times New Roman"/>
              <a:cs typeface="Traditional Arabic"/>
            </a:endParaRPr>
          </a:p>
          <a:p>
            <a:pPr indent="288290" algn="just"/>
            <a:r>
              <a:rPr lang="ar-IQ" dirty="0">
                <a:solidFill>
                  <a:srgbClr val="000000"/>
                </a:solidFill>
                <a:latin typeface="Times New Roman"/>
                <a:ea typeface="Times New Roman"/>
                <a:cs typeface="Traditional Arabic"/>
              </a:rPr>
              <a:t>لكن هذه المباحث كنظيراتها المتقدمة – أي الأدلة- لم تكن بحاجة إلى صياغتها وتدوينها وتحديد مصطلحاتها في عصرهم لأن الصحابة الكرام رضي الله عنهم  كانوا يتعاملون مع نصوص الوحيين بسليقتهم العربية التي لم تتغير، ولعل هذا هو السبب الأول والأهم لعدم كثرة المروي عنهم على صيغة قواعد في دلالات الألفاظ، وإنما كانت ممارسة عملية منهم بسليقة لسانهم العربي المبين.</a:t>
            </a:r>
            <a:endParaRPr lang="en-US" dirty="0">
              <a:solidFill>
                <a:srgbClr val="000000"/>
              </a:solidFill>
              <a:latin typeface="Times New Roman"/>
              <a:ea typeface="Times New Roman"/>
              <a:cs typeface="Traditional Arabic"/>
            </a:endParaRPr>
          </a:p>
          <a:p>
            <a:endParaRPr lang="ar-IQ" sz="2800" dirty="0"/>
          </a:p>
        </p:txBody>
      </p:sp>
    </p:spTree>
    <p:extLst>
      <p:ext uri="{BB962C8B-B14F-4D97-AF65-F5344CB8AC3E}">
        <p14:creationId xmlns:p14="http://schemas.microsoft.com/office/powerpoint/2010/main" val="4223060295"/>
      </p:ext>
    </p:extLst>
  </p:cSld>
  <p:clrMapOvr>
    <a:masterClrMapping/>
  </p:clrMapOvr>
  <p:transition spd="slow">
    <p:push dir="u"/>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584</TotalTime>
  <Words>1590</Words>
  <Application>Microsoft Office PowerPoint</Application>
  <PresentationFormat>عرض على الشاشة (3:4)‏</PresentationFormat>
  <Paragraphs>60</Paragraphs>
  <Slides>16</Slides>
  <Notes>0</Notes>
  <HiddenSlides>0</HiddenSlides>
  <MMClips>0</MMClips>
  <ScaleCrop>false</ScaleCrop>
  <HeadingPairs>
    <vt:vector size="4" baseType="variant">
      <vt:variant>
        <vt:lpstr>نسق</vt:lpstr>
      </vt:variant>
      <vt:variant>
        <vt:i4>1</vt:i4>
      </vt:variant>
      <vt:variant>
        <vt:lpstr>عناوين الشرائح</vt:lpstr>
      </vt:variant>
      <vt:variant>
        <vt:i4>16</vt:i4>
      </vt:variant>
    </vt:vector>
  </HeadingPairs>
  <TitlesOfParts>
    <vt:vector size="17" baseType="lpstr">
      <vt:lpstr>Office Theme</vt:lpstr>
      <vt:lpstr>منهج الرسول صلى الله عليه وسلم والصحابة في الاستنباط</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منهج الرسول صلى الله عليه وسلم والصحابة في الاستنباط</dc:title>
  <dc:creator>Abdulrahman Hassan</dc:creator>
  <cp:lastModifiedBy>Sahram Center</cp:lastModifiedBy>
  <cp:revision>26</cp:revision>
  <dcterms:created xsi:type="dcterms:W3CDTF">2006-08-16T00:00:00Z</dcterms:created>
  <dcterms:modified xsi:type="dcterms:W3CDTF">2023-11-19T10:44:06Z</dcterms:modified>
</cp:coreProperties>
</file>