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86"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26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8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6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1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30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23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04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1/14/2024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8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1/14/2024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290634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fa-IR" sz="3600" b="1" dirty="0">
                <a:solidFill>
                  <a:srgbClr val="000000"/>
                </a:solidFill>
                <a:latin typeface="Times New Roman"/>
                <a:ea typeface="Times New Roman"/>
                <a:cs typeface="Traditional Arabic"/>
              </a:rPr>
              <a:t>أهم المفارقات المنهجية لمدرسة الحنفية مع مدرسة الجمهور</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قبل أن نذكر المفارقات نود أن ننوه إلى ثلاثة أمور مهمة: </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الأول</a:t>
            </a:r>
            <a:r>
              <a:rPr lang="fa-IR" sz="3600" dirty="0">
                <a:solidFill>
                  <a:srgbClr val="000000"/>
                </a:solidFill>
                <a:latin typeface="Times New Roman"/>
                <a:ea typeface="Times New Roman"/>
                <a:cs typeface="Traditional Arabic"/>
              </a:rPr>
              <a:t>: الأئمة الأربعة كما يذكر الإمام الكوثري على اتفاق في نحو ثلثي مسائل ‏العلم، والثلث الباقي هو معترك أرائهم وحججهم ومداركهم.‏</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الثاني</a:t>
            </a:r>
            <a:r>
              <a:rPr lang="fa-IR" sz="3600" dirty="0">
                <a:solidFill>
                  <a:srgbClr val="000000"/>
                </a:solidFill>
                <a:latin typeface="Times New Roman"/>
                <a:ea typeface="Times New Roman"/>
                <a:cs typeface="Traditional Arabic"/>
              </a:rPr>
              <a:t>: هؤلاء الأئمة كانوا كأسرة واحدة في خدمة شرع الله تعالى كما سبق. يأخذ ‏هذا من ذاك، وذاك من هذا- فترى الامام أبو حنيفة على تقدم سنه لايأنف أن يطلع على كتب مالك بن ‏أنس كما ذكره ابن أبي حاتم في مقدمة معرفة الجرح والتعديل.</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وكذلك الامام مالك ‏عالم دار الهجرة الذي ورث فقه الفقهاء السبعة من أهل المدينة بواسطة ‏شيوخه يتحين مجيء أبي حنيفة إلى الحج والزيارة فيتصل به ويدارسه ‏العلم ويطالع كتبه حتى اجتمع عنده نحو ستين ألف مسألة من مسائل أبي ‏حنيفة. لذا ترى بعض أئمة المالكية يوصي بالأخذ بقول أبي حنيفة فيما ‏لارواية فيه عن مالك.‏</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45160057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dirty="0">
                <a:solidFill>
                  <a:srgbClr val="000000"/>
                </a:solidFill>
                <a:latin typeface="Times New Roman"/>
                <a:ea typeface="Times New Roman"/>
                <a:cs typeface="Traditional Arabic"/>
              </a:rPr>
              <a:t>ولعل مرجع ذلك الإيجاز أن تلك الكتب كانت تحاول التعرض لكل الآراء الأصولية أو أنه راجع إلى ما غلب على ذلك العصر من سمة الإيجاز والتخليص في كتابة المتون في الفقه والأصول على حد سواء </a:t>
            </a:r>
            <a:r>
              <a:rPr lang="ar-SA" sz="3600" baseline="30000" dirty="0" smtClean="0">
                <a:solidFill>
                  <a:srgbClr val="000000"/>
                </a:solidFill>
                <a:latin typeface="Times New Roman"/>
                <a:ea typeface="Times New Roman"/>
                <a:cs typeface="Traditional Arabic"/>
              </a:rPr>
              <a:t>()</a:t>
            </a:r>
            <a:r>
              <a:rPr lang="ar-SA"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b="1" dirty="0">
                <a:solidFill>
                  <a:srgbClr val="000000"/>
                </a:solidFill>
                <a:latin typeface="Times New Roman"/>
                <a:ea typeface="Times New Roman"/>
                <a:cs typeface="Traditional Arabic"/>
              </a:rPr>
              <a:t>ومن الكتب التي ألفت على هذه الطريقة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١- كتاب : بديع النظام الجامع بين كتابي </a:t>
            </a:r>
            <a:r>
              <a:rPr lang="ar-SA" sz="3600" dirty="0" err="1">
                <a:solidFill>
                  <a:srgbClr val="000000"/>
                </a:solidFill>
                <a:latin typeface="Times New Roman"/>
                <a:ea typeface="Times New Roman"/>
                <a:cs typeface="Traditional Arabic"/>
              </a:rPr>
              <a:t>البزدوي</a:t>
            </a:r>
            <a:r>
              <a:rPr lang="ar-SA" sz="3600" dirty="0">
                <a:solidFill>
                  <a:srgbClr val="000000"/>
                </a:solidFill>
                <a:latin typeface="Times New Roman"/>
                <a:ea typeface="Times New Roman"/>
                <a:cs typeface="Traditional Arabic"/>
              </a:rPr>
              <a:t> والإحكام وهو لمظفر الدين أحمد بن علي الساعاتي الحنفي (ت ٦٩٤ هـ). وقد جمع فيه مؤلفه بين أصول </a:t>
            </a:r>
            <a:r>
              <a:rPr lang="ar-SA" sz="3600" dirty="0" err="1">
                <a:solidFill>
                  <a:srgbClr val="000000"/>
                </a:solidFill>
                <a:latin typeface="Times New Roman"/>
                <a:ea typeface="Times New Roman"/>
                <a:cs typeface="Traditional Arabic"/>
              </a:rPr>
              <a:t>البزدوي</a:t>
            </a:r>
            <a:r>
              <a:rPr lang="ar-SA" sz="3600" dirty="0">
                <a:solidFill>
                  <a:srgbClr val="000000"/>
                </a:solidFill>
                <a:latin typeface="Times New Roman"/>
                <a:ea typeface="Times New Roman"/>
                <a:cs typeface="Traditional Arabic"/>
              </a:rPr>
              <a:t> المكتوب على طريقة الفقهاء، والإحكام في أصول الأحكام </a:t>
            </a:r>
            <a:r>
              <a:rPr lang="ar-SA" sz="3600" dirty="0" err="1">
                <a:solidFill>
                  <a:srgbClr val="000000"/>
                </a:solidFill>
                <a:latin typeface="Times New Roman"/>
                <a:ea typeface="Times New Roman"/>
                <a:cs typeface="Traditional Arabic"/>
              </a:rPr>
              <a:t>للآمدي</a:t>
            </a:r>
            <a:r>
              <a:rPr lang="ar-SA" sz="3600" dirty="0">
                <a:solidFill>
                  <a:srgbClr val="000000"/>
                </a:solidFill>
                <a:latin typeface="Times New Roman"/>
                <a:ea typeface="Times New Roman"/>
                <a:cs typeface="Traditional Arabic"/>
              </a:rPr>
              <a:t> الذي كتب على طريقة المتكلمين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 كتاب «التنقيح» لصدر الشريعة عبد الله بن مسعود الحنفي ويقوم منهج هذا الكتاب على الجمع بين ثلاثة كتب هي أصول </a:t>
            </a:r>
            <a:r>
              <a:rPr lang="ar-SA" sz="3600" dirty="0" err="1">
                <a:solidFill>
                  <a:srgbClr val="000000"/>
                </a:solidFill>
                <a:latin typeface="Times New Roman"/>
                <a:ea typeface="Times New Roman"/>
                <a:cs typeface="Traditional Arabic"/>
              </a:rPr>
              <a:t>البزدوي</a:t>
            </a:r>
            <a:r>
              <a:rPr lang="ar-SA" sz="3600" dirty="0">
                <a:solidFill>
                  <a:srgbClr val="000000"/>
                </a:solidFill>
                <a:latin typeface="Times New Roman"/>
                <a:ea typeface="Times New Roman"/>
                <a:cs typeface="Traditional Arabic"/>
              </a:rPr>
              <a:t> المؤلف على طريقة الحنفية، والمحصول للإمام الرازي الشافعي، ومنتهى السؤل والأمل لابن الحاجب المالكي .</a:t>
            </a:r>
            <a:endParaRPr lang="en-US" sz="3600" dirty="0">
              <a:solidFill>
                <a:srgbClr val="000000"/>
              </a:solidFill>
              <a:latin typeface="Times New Roman"/>
              <a:ea typeface="Times New Roman"/>
              <a:cs typeface="Traditional Arabic"/>
            </a:endParaRPr>
          </a:p>
          <a:p>
            <a:pPr marL="288290" indent="-288290" algn="just"/>
            <a:r>
              <a:rPr lang="ar-SA" sz="2800" baseline="30000" dirty="0">
                <a:solidFill>
                  <a:srgbClr val="000000"/>
                </a:solidFill>
                <a:latin typeface="Times New Roman"/>
                <a:ea typeface="Times New Roman"/>
                <a:cs typeface="Traditional Arabic"/>
              </a:rPr>
              <a:t>()</a:t>
            </a:r>
            <a:r>
              <a:rPr lang="ar-SA" sz="2800" baseline="30000" dirty="0">
                <a:solidFill>
                  <a:srgbClr val="000000"/>
                </a:solidFill>
                <a:latin typeface="Tahoma"/>
                <a:ea typeface="Times New Roman"/>
                <a:cs typeface="Traditional Arabic"/>
              </a:rPr>
              <a:t>أصول الفقه للشيخ محمد الخضر مي ص ٩ . وقد أنت عليه شروح وحواشي أشهرها التلويح لسعد الدين </a:t>
            </a:r>
            <a:r>
              <a:rPr lang="ar-SA" sz="2800" baseline="30000" dirty="0" err="1">
                <a:solidFill>
                  <a:srgbClr val="000000"/>
                </a:solidFill>
                <a:latin typeface="Tahoma"/>
                <a:ea typeface="Times New Roman"/>
                <a:cs typeface="Traditional Arabic"/>
              </a:rPr>
              <a:t>التفتازاني</a:t>
            </a:r>
            <a:r>
              <a:rPr lang="ar-SA" sz="2800" baseline="30000" dirty="0">
                <a:solidFill>
                  <a:srgbClr val="000000"/>
                </a:solidFill>
                <a:latin typeface="Tahoma"/>
                <a:ea typeface="Times New Roman"/>
                <a:cs typeface="Traditional Arabic"/>
              </a:rPr>
              <a:t> (ت ۷۱۲ ه) </a:t>
            </a:r>
            <a:r>
              <a:rPr lang="ar-SA" sz="2800" dirty="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r>
              <a:rPr lang="ar-SA" sz="2800" baseline="30000" dirty="0">
                <a:solidFill>
                  <a:srgbClr val="000000"/>
                </a:solidFill>
                <a:latin typeface="Tahoma"/>
                <a:ea typeface="Times New Roman"/>
                <a:cs typeface="Traditional Arabic"/>
              </a:rPr>
              <a:t> </a:t>
            </a:r>
            <a:endParaRPr lang="en-US" sz="2800" dirty="0">
              <a:solidFill>
                <a:srgbClr val="000000"/>
              </a:solidFill>
              <a:latin typeface="Times New Roman"/>
              <a:ea typeface="Times New Roman"/>
              <a:cs typeface="Traditional Arabic"/>
            </a:endParaRPr>
          </a:p>
          <a:p>
            <a:pPr marL="288290" indent="-288290" algn="just"/>
            <a:r>
              <a:rPr lang="en-US" sz="2800" dirty="0">
                <a:solidFill>
                  <a:srgbClr val="000000"/>
                </a:solidFill>
                <a:latin typeface="Times New Roman"/>
                <a:ea typeface="Times New Roman"/>
                <a:cs typeface="Traditional Arabic"/>
              </a:rPr>
              <a:t> </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SA" sz="3600" dirty="0">
                <a:solidFill>
                  <a:srgbClr val="000000"/>
                </a:solidFill>
                <a:latin typeface="Times New Roman"/>
                <a:ea typeface="Times New Roman"/>
                <a:cs typeface="Traditional Arabic"/>
              </a:rPr>
              <a:t>3- جمع الجوامع لابن السبكي، </a:t>
            </a:r>
            <a:r>
              <a:rPr lang="fa-IR" sz="3600" dirty="0">
                <a:solidFill>
                  <a:srgbClr val="000000"/>
                </a:solidFill>
                <a:latin typeface="Times New Roman"/>
                <a:ea typeface="Times New Roman"/>
                <a:cs typeface="Traditional Arabic"/>
              </a:rPr>
              <a:t>وقد أقبل العلماء على كتاب جمع الجوامع إقبالاً منقطع النظير، فدرسوه ودرّسوه، وشرحوه شروحاً متفاوتة، وقد بلغ شروحه أربعين شرحا، فمنهم من شرحه شرحاً مطولاً، ومنهم من شرحه شرحاً موجزاً، ومنهم من وضع عليه الحواشي والتعليقات، كما أن منهم من قام باختصاره نظماً أو نثراً، ووضع شروحاً لذلك المختصر، كما فعل الإمام السيوطي والشيخ الإسلام زكريا الأنصاري. واستمد ابن السبكي كتابه المذكور من مصنفات كثيرة حيث ذكر أنه جمعه مما يقرب من مائة مصنف كما صرح بذلك نفسه</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fa-IR" sz="3600" dirty="0">
                <a:solidFill>
                  <a:srgbClr val="000000"/>
                </a:solidFill>
                <a:latin typeface="Times New Roman"/>
                <a:ea typeface="Times New Roman"/>
                <a:cs typeface="Traditional Arabic"/>
              </a:rPr>
              <a:t>. ولهذا أسماه بجمع الجوامع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 4 - كتاب «التحرير» للكمال بن الهمام الحنفي (ت ٨٦١ هـ). وهو متن يغلب عليه الإيجاز إلى درجة بعيدة، ولهذا كثرت شروحه، وممن تولى شرحه محمد بن محمد بن أمير حاج (ت) ۸۷۹ هـ) بشرح يُسمّى التقرير والتحبير» ومحمد أمين المعروف بأمير بادشاه الحنفي وشرحه يُسمى «تيسير التحرير».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imes New Roman"/>
                <a:ea typeface="Times New Roman"/>
                <a:cs typeface="Traditional Arabic"/>
              </a:rPr>
              <a:t>() جمع الجوامع 1/35.</a:t>
            </a:r>
            <a:endParaRPr lang="en-US" sz="28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3600" dirty="0">
                <a:solidFill>
                  <a:srgbClr val="000000"/>
                </a:solidFill>
                <a:latin typeface="Times New Roman"/>
                <a:ea typeface="Times New Roman"/>
                <a:cs typeface="Traditional Arabic"/>
              </a:rPr>
              <a:t>5- مسلم الثبوت لمحب الدين بن عبد الشكور الذي عاش مؤلفه في القرن الحادي عشر الهجري وتوفي سنة ۱۱۱۹ هـ وهو كتاب ينحو منحى الجمع بين الطريقتين أيضاً مع حرص مؤلفه على نصرة المذهب الحنفي الذي كان يتبعه في آرائه الأصولية وإبطال لرأي خصومه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 وقد شرحه عبد العلي محمد بن نظام الدين الأنصاري بشرح أسماء فواتح الرحموت بشرح مسلم الثبوت».</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6- إرشاد الفحول في تحقيق الحق من علم الأصول للإمام الحافظ القاضي محمد بن علي بن عبد الله الشوكاني (ت ۱۲۵۰ هـ) الذي عرف بكثرة اجتهاداته ووفرة تأليفه في الفقه والحديث والتفسير والأصول.</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en-US" sz="3600" dirty="0">
                <a:solidFill>
                  <a:srgbClr val="000000"/>
                </a:solidFill>
                <a:latin typeface="Traditional Arabic"/>
                <a:ea typeface="Times New Roman"/>
                <a:cs typeface="Traditional Arabic"/>
              </a:rPr>
              <a:t> </a:t>
            </a:r>
            <a:r>
              <a:rPr lang="fa-IR" sz="3600" dirty="0">
                <a:solidFill>
                  <a:srgbClr val="000000"/>
                </a:solidFill>
                <a:latin typeface="Traditional Arabic"/>
                <a:ea typeface="Times New Roman"/>
                <a:cs typeface="Traditional Arabic"/>
              </a:rPr>
              <a:t>جمع  مؤلفه فيه كل الآراء الأصولية السابقة ولخصها مع ترجيحات واختيارات لمؤلفه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ثم أعقبت هذه المؤلفات مؤلفات أخرى حديثة في علم الأصول في القرن الرابع عشر الهجري.</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ومن هذه المؤلفات كتاب أصول الفقه للشيخ محمد الخضري، وكتاب علم أصول الفقه للشيخ عبد الوهاب خلاف وغيرهما من المؤلفات الحديثة التي تعتبر بمثابة الملخصات تيسيراً لعرض علم أصول الفقه للطلاب في مرحلتهم الجامعية غير أن هذه الكتب وإن سدت الفراغ بالقياس للمبتدئين من الدارسين لكنها لا تغني بحال عن الرجوع إلى المصادر الأولى في هذا العلم العظيم للمتخصصين والباحثين .</a:t>
            </a:r>
            <a:endParaRPr lang="en-US" sz="3600" dirty="0">
              <a:solidFill>
                <a:srgbClr val="000000"/>
              </a:solidFill>
              <a:latin typeface="Times New Roman"/>
              <a:ea typeface="Times New Roman"/>
              <a:cs typeface="Traditional Arabic"/>
            </a:endParaRPr>
          </a:p>
          <a:p>
            <a:pPr marL="457200" indent="288290" algn="just"/>
            <a:r>
              <a:rPr lang="fa-IR"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مدرسة تخريج الفروع على الأصول ومنهجهم</a:t>
            </a:r>
          </a:p>
          <a:p>
            <a:pPr indent="288290" algn="just"/>
            <a:r>
              <a:rPr lang="ar-IQ" sz="3600" dirty="0">
                <a:solidFill>
                  <a:srgbClr val="000000"/>
                </a:solidFill>
                <a:latin typeface="Times New Roman"/>
                <a:ea typeface="Times New Roman"/>
                <a:cs typeface="Traditional Arabic"/>
              </a:rPr>
              <a:t>وبجانب الاتجاهات السابقة ظهر في القرن السابع - أيضا - اتجاه عرف باتجاه تخريج الفروع على الأصول، بحيث يذكر القاعدة الأصولية، إما على مذهب معين، وإما مع المقارنة بين بعض المذاهب، ثم يتبع ذلك بإيراد العديد من الفروع الفقهية، من أبواب مختلفة، وبذلك يخالف اتجاه الجمع بين المتكلمين والحنفية.</a:t>
            </a:r>
          </a:p>
          <a:p>
            <a:pPr indent="288290" algn="just"/>
            <a:r>
              <a:rPr lang="ar-IQ" sz="3600" dirty="0">
                <a:solidFill>
                  <a:srgbClr val="000000"/>
                </a:solidFill>
                <a:latin typeface="Times New Roman"/>
                <a:ea typeface="Times New Roman"/>
                <a:cs typeface="Traditional Arabic"/>
              </a:rPr>
              <a:t>وكان واضع بذرة هذا الاتجاه أبو زيد </a:t>
            </a:r>
            <a:r>
              <a:rPr lang="ar-IQ" sz="3600" dirty="0" err="1">
                <a:solidFill>
                  <a:srgbClr val="000000"/>
                </a:solidFill>
                <a:latin typeface="Times New Roman"/>
                <a:ea typeface="Times New Roman"/>
                <a:cs typeface="Traditional Arabic"/>
              </a:rPr>
              <a:t>الدبوسي</a:t>
            </a:r>
            <a:r>
              <a:rPr lang="ar-IQ" sz="3600" dirty="0">
                <a:solidFill>
                  <a:srgbClr val="000000"/>
                </a:solidFill>
                <a:latin typeface="Times New Roman"/>
                <a:ea typeface="Times New Roman"/>
                <a:cs typeface="Traditional Arabic"/>
              </a:rPr>
              <a:t> في كتابه "تأسيس النظر" فقد كان في كتابه هذا يذكر جملة من المسائل الفقهية التي انبثقت عن القاعدة الأصولية فيما فيه خلاف بين أبي حنيفة والشافعي رحمهما الله تعالى.</a:t>
            </a: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ومن أهم الكتب التي ألفت على هذا المنهج:</a:t>
            </a:r>
          </a:p>
          <a:p>
            <a:pPr indent="288290" algn="just"/>
            <a:r>
              <a:rPr lang="ar-IQ" sz="3600" dirty="0">
                <a:solidFill>
                  <a:srgbClr val="000000"/>
                </a:solidFill>
                <a:latin typeface="Times New Roman"/>
                <a:ea typeface="Times New Roman"/>
                <a:cs typeface="Traditional Arabic"/>
              </a:rPr>
              <a:t>1- كتاب: ( تخريج الفروع على الأصول ) للإمام شهاب الدين محمود بن أحمد </a:t>
            </a:r>
            <a:r>
              <a:rPr lang="ar-IQ" sz="3600" dirty="0" err="1">
                <a:solidFill>
                  <a:srgbClr val="000000"/>
                </a:solidFill>
                <a:latin typeface="Times New Roman"/>
                <a:ea typeface="Times New Roman"/>
                <a:cs typeface="Traditional Arabic"/>
              </a:rPr>
              <a:t>الزنجاني</a:t>
            </a:r>
            <a:r>
              <a:rPr lang="ar-IQ" sz="3600" dirty="0">
                <a:solidFill>
                  <a:srgbClr val="000000"/>
                </a:solidFill>
                <a:latin typeface="Times New Roman"/>
                <a:ea typeface="Times New Roman"/>
                <a:cs typeface="Traditional Arabic"/>
              </a:rPr>
              <a:t> الشافعي، المتوفى سنة ست وخمسين وستمائة ( ٦٥٦هـ ) ، وضع المؤلف كتابه مقتصرا فيه على مذهبي الحنفية والشافعية</a:t>
            </a:r>
            <a:r>
              <a:rPr lang="ar-IQ" sz="3600" dirty="0" smtClean="0">
                <a:solidFill>
                  <a:srgbClr val="000000"/>
                </a:solidFill>
                <a:latin typeface="Times New Roman"/>
                <a:ea typeface="Times New Roman"/>
                <a:cs typeface="Traditional Arabic"/>
              </a:rPr>
              <a:t>.</a:t>
            </a:r>
          </a:p>
          <a:p>
            <a:pPr indent="288290" algn="just"/>
            <a:endParaRPr lang="ar-IQ"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2- ( مفتاح الوصول إلى بناء الفروع على الأصول ) للإمام الشريف أبي عبد الله محمد بن أحمد التلمساني المالكي، المتوفى سنة إحدى وسبعين وسبعمائة ( ٧٧١هـ ) جمع في كتابة بين المذاهب الثلاثة الحنفية والمالكية والشافعية.</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8747366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 3- (التمهيد في تخريج الفروع على الأصول ) للإمام جمال الدين عبد الرحيم ابن الحسن </a:t>
            </a:r>
            <a:r>
              <a:rPr lang="ar-IQ" sz="3600" dirty="0" err="1">
                <a:solidFill>
                  <a:srgbClr val="000000"/>
                </a:solidFill>
                <a:latin typeface="Times New Roman"/>
                <a:ea typeface="Times New Roman"/>
                <a:cs typeface="Traditional Arabic"/>
              </a:rPr>
              <a:t>الإسنوي</a:t>
            </a:r>
            <a:r>
              <a:rPr lang="ar-IQ" sz="3600" dirty="0">
                <a:solidFill>
                  <a:srgbClr val="000000"/>
                </a:solidFill>
                <a:latin typeface="Times New Roman"/>
                <a:ea typeface="Times New Roman"/>
                <a:cs typeface="Traditional Arabic"/>
              </a:rPr>
              <a:t> الشافعي، المتوفى سنة اثنتين وسبعين وسبعمائة ( ٧٧٢هـ )، ذكر في كتابه أكثر القواعد الأصولية، مع التخريج عليها في مذهب الشافعية فقط، ولم يتعرض للمذاهب الأخرى إلا نادرا.</a:t>
            </a:r>
          </a:p>
          <a:p>
            <a:pPr indent="288290" algn="just"/>
            <a:r>
              <a:rPr lang="ar-IQ" sz="3600" dirty="0">
                <a:solidFill>
                  <a:srgbClr val="000000"/>
                </a:solidFill>
                <a:latin typeface="Times New Roman"/>
                <a:ea typeface="Times New Roman"/>
                <a:cs typeface="Traditional Arabic"/>
              </a:rPr>
              <a:t>4- (القواعد والفوائد الأصولية وما يتعلق بها من الأحكام الفرعية ) للإمام أبي الحسن علي بن عباس البعلي المعروف بابن اللحام الحنبلي ، المتوفى سنة ثلاث وثمانمائة ( ٨٠٣هـ )، سار المؤلف في كتابه على نفس المنهج، غير أنه أبرز رأي علماء الحنابلة بشكل خاص.</a:t>
            </a:r>
          </a:p>
          <a:p>
            <a:pPr indent="288290" algn="just"/>
            <a:r>
              <a:rPr lang="ar-IQ" sz="3600" dirty="0">
                <a:solidFill>
                  <a:srgbClr val="000000"/>
                </a:solidFill>
                <a:latin typeface="Times New Roman"/>
                <a:ea typeface="Times New Roman"/>
                <a:cs typeface="Traditional Arabic"/>
              </a:rPr>
              <a:t>5- ومن أفضل ما رأيته في كتب المعاصرين التي ألفت على هذا المنهج كتاب " أثر الاختلاف في القواعد الأصولية في اختلاف الفقهاء" للأستاذ الدكتور مصطفى سعيد الخن -رحمه الله-</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8747366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IQ" sz="3600" dirty="0">
                <a:solidFill>
                  <a:srgbClr val="000000"/>
                </a:solidFill>
                <a:latin typeface="Times New Roman"/>
                <a:ea typeface="Times New Roman"/>
                <a:cs typeface="Traditional Arabic"/>
              </a:rPr>
              <a:t>منهج بناء القواعد الأصولية على مقتضى مقاصد الشريعة:</a:t>
            </a:r>
          </a:p>
          <a:p>
            <a:pPr indent="288290" algn="just"/>
            <a:r>
              <a:rPr lang="ar-IQ" sz="3600" dirty="0">
                <a:solidFill>
                  <a:srgbClr val="000000"/>
                </a:solidFill>
                <a:latin typeface="Times New Roman"/>
                <a:ea typeface="Times New Roman"/>
                <a:cs typeface="Traditional Arabic"/>
              </a:rPr>
              <a:t>الذي لا شك فيه أن الشريعة الإسلامية قائمة على رعاية مصالح العباد المادية، والمعنوية: الفردية، والاجتماعية، وهي تشمل المصالح في رتبها الثلاث: الضروريات، والحاجيات والتحسينات. لذلك كان العلم بمقاصد الشريعة وأسرار التشريع في غاية الأهمية.</a:t>
            </a:r>
          </a:p>
          <a:p>
            <a:pPr indent="288290" algn="just"/>
            <a:r>
              <a:rPr lang="ar-IQ" sz="3600" dirty="0">
                <a:solidFill>
                  <a:srgbClr val="000000"/>
                </a:solidFill>
                <a:latin typeface="Times New Roman"/>
                <a:ea typeface="Times New Roman"/>
                <a:cs typeface="Traditional Arabic"/>
              </a:rPr>
              <a:t>وهذا الجانب - مع أهميته - أغفله علماء الأصول كما رأينا في الاتجاهات السابقة ولم يتكلموا على هذه المقاصد إلا بإشارات سريعة في باب القياس، وفي موضوع المصالح المرسلة.</a:t>
            </a:r>
          </a:p>
          <a:p>
            <a:pPr indent="288290" algn="just"/>
            <a:r>
              <a:rPr lang="ar-IQ" sz="3600" dirty="0">
                <a:solidFill>
                  <a:srgbClr val="000000"/>
                </a:solidFill>
                <a:latin typeface="Times New Roman"/>
                <a:ea typeface="Times New Roman"/>
                <a:cs typeface="Traditional Arabic"/>
              </a:rPr>
              <a:t>فجاء الإمام أبو إسحاق إبراهيم بن موسى الشاطبي الغرناطي، المتوفى سنة تسعين وسبعمائة ( ٧٩٠هـ ) ، فألف كتابه المسمى " الموافقات" ، وكان في بداية تأليفه يسميه "عنوان التعريف بأسرار التكليف" ، ثم عدل عن هذه التسمية لأمر ما. </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8747366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IQ" sz="3600" dirty="0">
                <a:solidFill>
                  <a:srgbClr val="000000"/>
                </a:solidFill>
                <a:latin typeface="Times New Roman"/>
                <a:ea typeface="Times New Roman"/>
                <a:cs typeface="Traditional Arabic"/>
              </a:rPr>
              <a:t>قرر الإمام الشاطبي في كتابه هذا أن أحكام الشريعة والاجتهاد في استنباطها من مصادرها يقوم على دعامتين:</a:t>
            </a:r>
          </a:p>
          <a:p>
            <a:pPr indent="288290" algn="just"/>
            <a:r>
              <a:rPr lang="ar-IQ" sz="3600" dirty="0">
                <a:solidFill>
                  <a:srgbClr val="000000"/>
                </a:solidFill>
                <a:latin typeface="Times New Roman"/>
                <a:ea typeface="Times New Roman"/>
                <a:cs typeface="Traditional Arabic"/>
              </a:rPr>
              <a:t> الأولى: العلم باللغة العربية وأساليبها المختلفة، وفهم دلالات الألفاظ التي كان العرب يتخاطبون بها، والتي نزلت بها هذه الشريعة، بحيث يميز بين صريح الكلام وظاهره و مجمله ومفصله، وحقيقته ومجازه، وعامه وخاصه، ومحكمه </a:t>
            </a:r>
            <a:r>
              <a:rPr lang="ar-IQ" sz="3600" dirty="0" err="1">
                <a:solidFill>
                  <a:srgbClr val="000000"/>
                </a:solidFill>
                <a:latin typeface="Times New Roman"/>
                <a:ea typeface="Times New Roman"/>
                <a:cs typeface="Traditional Arabic"/>
              </a:rPr>
              <a:t>ومتشابهه</a:t>
            </a:r>
            <a:r>
              <a:rPr lang="ar-IQ" sz="3600" dirty="0">
                <a:solidFill>
                  <a:srgbClr val="000000"/>
                </a:solidFill>
                <a:latin typeface="Times New Roman"/>
                <a:ea typeface="Times New Roman"/>
                <a:cs typeface="Traditional Arabic"/>
              </a:rPr>
              <a:t>، ومطلقه ومقيده ونصه وفحواه، ولجنه ومفهومه ومفرده و مشتركه والآخرة. </a:t>
            </a:r>
          </a:p>
          <a:p>
            <a:pPr indent="288290" algn="just"/>
            <a:r>
              <a:rPr lang="ar-IQ" sz="3600" dirty="0">
                <a:solidFill>
                  <a:srgbClr val="000000"/>
                </a:solidFill>
                <a:latin typeface="Times New Roman"/>
                <a:ea typeface="Times New Roman"/>
                <a:cs typeface="Traditional Arabic"/>
              </a:rPr>
              <a:t>الدعامة الثانية: فهم مقاصد الشريعة، وأنها قائمة على رعاية مصالح العباد في الدنيا</a:t>
            </a:r>
          </a:p>
          <a:p>
            <a:pPr indent="288290" algn="just"/>
            <a:r>
              <a:rPr lang="ar-IQ" sz="3600" dirty="0">
                <a:solidFill>
                  <a:srgbClr val="000000"/>
                </a:solidFill>
                <a:latin typeface="Times New Roman"/>
                <a:ea typeface="Times New Roman"/>
                <a:cs typeface="Traditional Arabic"/>
              </a:rPr>
              <a:t>- فالدعامة الأولى: حققها العلماء السابقون بدءًا مما وضعه الإمام الشافعي رحمه الله تعالى</a:t>
            </a:r>
            <a:r>
              <a:rPr lang="ar-IQ" sz="3600" dirty="0" smtClean="0">
                <a:solidFill>
                  <a:srgbClr val="000000"/>
                </a:solidFill>
                <a:latin typeface="Times New Roman"/>
                <a:ea typeface="Times New Roman"/>
                <a:cs typeface="Traditional Arabic"/>
              </a:rPr>
              <a:t>.</a:t>
            </a:r>
          </a:p>
          <a:p>
            <a:pPr indent="288290" algn="just"/>
            <a:r>
              <a:rPr lang="ar-IQ" sz="3600" dirty="0">
                <a:solidFill>
                  <a:srgbClr val="000000"/>
                </a:solidFill>
                <a:latin typeface="Times New Roman"/>
                <a:ea typeface="Times New Roman"/>
                <a:cs typeface="Traditional Arabic"/>
              </a:rPr>
              <a:t>- أما الدعامة الثانية: فلم تحظ بالعناية كما ينبغي.</a:t>
            </a:r>
          </a:p>
          <a:p>
            <a:pPr indent="288290" algn="just"/>
            <a:r>
              <a:rPr lang="ar-IQ" sz="3600" dirty="0">
                <a:solidFill>
                  <a:srgbClr val="000000"/>
                </a:solidFill>
                <a:latin typeface="Times New Roman"/>
                <a:ea typeface="Times New Roman"/>
                <a:cs typeface="Traditional Arabic"/>
              </a:rPr>
              <a:t>لذلك وضع كتابه ( الموافقات) لسد هذه الثغرة، واستكمال بنيان هذا العلم.</a:t>
            </a:r>
          </a:p>
          <a:p>
            <a:pPr indent="288290" algn="just"/>
            <a:r>
              <a:rPr lang="ar-IQ" sz="3600" dirty="0">
                <a:solidFill>
                  <a:srgbClr val="000000"/>
                </a:solidFill>
                <a:latin typeface="Times New Roman"/>
                <a:ea typeface="Times New Roman"/>
                <a:cs typeface="Traditional Arabic"/>
              </a:rPr>
              <a:t>فحلل مقاصد الشريعة وفصل أنواعها، حتى جعل الدعامة الأولى كالوسيلة للدعامة الثانية؛ لأنها هي المقصودة بالذات.</a:t>
            </a:r>
          </a:p>
          <a:p>
            <a:pPr indent="288290" algn="just"/>
            <a:endParaRPr lang="ar-IQ"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8747366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IQ" sz="3600" dirty="0">
                <a:solidFill>
                  <a:srgbClr val="000000"/>
                </a:solidFill>
                <a:latin typeface="Times New Roman"/>
                <a:ea typeface="Times New Roman"/>
                <a:cs typeface="Traditional Arabic"/>
              </a:rPr>
              <a:t>وبذلك يكون الإمام الشاطبي صاحب السبق في بناء أصول الفقه على مقاصد الشريعة ورعاية مصالح العباد.</a:t>
            </a:r>
          </a:p>
          <a:p>
            <a:pPr indent="288290" algn="just"/>
            <a:r>
              <a:rPr lang="ar-IQ" sz="3600" dirty="0">
                <a:solidFill>
                  <a:srgbClr val="000000"/>
                </a:solidFill>
                <a:latin typeface="Times New Roman"/>
                <a:ea typeface="Times New Roman"/>
                <a:cs typeface="Traditional Arabic"/>
              </a:rPr>
              <a:t>    وبهذه النظرة الشمولية للإمام الشاطبي يكون علم أصول الفقه قد اكتمل بنيانه ونضج، نتيجة لهذا الفكر المتلاحق، والمستنير بنور الشريعة الغراء، والقائم على التمحيص والاستقراء.</a:t>
            </a:r>
          </a:p>
          <a:p>
            <a:pPr indent="288290" algn="just"/>
            <a:r>
              <a:rPr lang="ar-IQ" sz="3600" dirty="0">
                <a:solidFill>
                  <a:srgbClr val="000000"/>
                </a:solidFill>
                <a:latin typeface="Times New Roman"/>
                <a:ea typeface="Times New Roman"/>
                <a:cs typeface="Traditional Arabic"/>
              </a:rPr>
              <a:t>- وتبعه على هذه الطريقة كثير من العلماء، مثل:</a:t>
            </a:r>
          </a:p>
          <a:p>
            <a:pPr indent="288290" algn="just"/>
            <a:r>
              <a:rPr lang="ar-IQ" sz="3600" dirty="0">
                <a:solidFill>
                  <a:srgbClr val="000000"/>
                </a:solidFill>
                <a:latin typeface="Times New Roman"/>
                <a:ea typeface="Times New Roman"/>
                <a:cs typeface="Traditional Arabic"/>
              </a:rPr>
              <a:t> 1 - الشيخ محمد الطاهر بن عاشور (ت: 1973م ) في كتابه: ( مقاصد الشريعة الإسلامية) .. </a:t>
            </a:r>
          </a:p>
          <a:p>
            <a:pPr indent="288290" algn="just"/>
            <a:r>
              <a:rPr lang="ar-IQ" sz="3600" dirty="0">
                <a:solidFill>
                  <a:srgbClr val="000000"/>
                </a:solidFill>
                <a:latin typeface="Times New Roman"/>
                <a:ea typeface="Times New Roman"/>
                <a:cs typeface="Traditional Arabic"/>
              </a:rPr>
              <a:t>2- الشيخ علال بن عبد الواحد الفاسي ( ١٣٩٤هـ ) في كتابه: ( مقاصد الشريعة الإسلامية ومكارمها .. </a:t>
            </a:r>
          </a:p>
          <a:p>
            <a:pPr indent="288290" algn="just"/>
            <a:r>
              <a:rPr lang="ar-IQ" sz="3600" dirty="0">
                <a:solidFill>
                  <a:srgbClr val="000000"/>
                </a:solidFill>
                <a:latin typeface="Times New Roman"/>
                <a:ea typeface="Times New Roman"/>
                <a:cs typeface="Traditional Arabic"/>
              </a:rPr>
              <a:t>وعلى هذا المنهاج سار المتأخرون من العلماء، وإن اختلفت طرق الكتابة بين الإطناب والإيجاز، لكنها في الجملة لا تخرج عما تقدم.</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25382125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3600" dirty="0">
                <a:solidFill>
                  <a:srgbClr val="000000"/>
                </a:solidFill>
                <a:latin typeface="Times New Roman"/>
                <a:ea typeface="Times New Roman"/>
                <a:cs typeface="Traditional Arabic"/>
              </a:rPr>
              <a:t>وكذلك الإمام الشافعي يرحل في نشأته إلى المدينة ويسمع من مالك ‏الموطأ، وعند وروده بغداد يتصل بمحمد بن الحسن ويتفقه عليه ويأخذ عن ‏يوسف بن خالد السمتي، وغيره من أصحاب أبي حنيفة.‏</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قال الإمام الشافعي: "أخذت من محمد بن الحسن وِقْرَ بعير من علم، وما رأيت رجلًا سمينًا أفهم منه -أو أخف روحًا منه، وكان يملأ القلب والعين". وقال: "كان إذا تكلم خُيِّل لك أن القرآن نزل بلغته</a:t>
            </a:r>
            <a:r>
              <a:rPr lang="fa-IR" sz="3600" dirty="0" smtClean="0">
                <a:solidFill>
                  <a:srgbClr val="000000"/>
                </a:solidFill>
                <a:latin typeface="Times New Roman"/>
                <a:ea typeface="Times New Roman"/>
                <a:cs typeface="Traditional Arabic"/>
              </a:rPr>
              <a:t>".</a:t>
            </a:r>
            <a:endParaRPr lang="ar-IQ" sz="3600" dirty="0" smtClean="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والإمام أحمد بن حنبل تلقى من الامام الشافعي ومن أبي يوسف واستفاد من كتب محمد ابن ‏الحسن دقائق المسائل وأخذ عن أسد بن عمرو صاحب أبي حنيفة.‏</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IQ" sz="3600" b="1" dirty="0">
                <a:solidFill>
                  <a:srgbClr val="000000"/>
                </a:solidFill>
                <a:latin typeface="Times New Roman"/>
                <a:ea typeface="Times New Roman"/>
                <a:cs typeface="Traditional Arabic"/>
              </a:rPr>
              <a:t>الثالث</a:t>
            </a:r>
            <a:r>
              <a:rPr lang="ar-IQ" sz="3600" dirty="0">
                <a:solidFill>
                  <a:srgbClr val="000000"/>
                </a:solidFill>
                <a:latin typeface="Times New Roman"/>
                <a:ea typeface="Times New Roman"/>
                <a:cs typeface="Traditional Arabic"/>
              </a:rPr>
              <a:t> يقول "الموفق المكي "بعد أن ذكر كبار أصحاب أبي حنيفة: " وضع أبو حنيفة مذهبه شورى بينهم، لم يستبد فيه بنفسه دونهم، اجتهادا منه في الدين، ومبالغة في النصيحة لله ورسوله والمؤمنين، فكان يلقي المسائل مسألة </a:t>
            </a:r>
            <a:r>
              <a:rPr lang="ar-IQ" sz="3600" dirty="0" err="1">
                <a:solidFill>
                  <a:srgbClr val="000000"/>
                </a:solidFill>
                <a:latin typeface="Times New Roman"/>
                <a:ea typeface="Times New Roman"/>
                <a:cs typeface="Traditional Arabic"/>
              </a:rPr>
              <a:t>مسألة</a:t>
            </a:r>
            <a:r>
              <a:rPr lang="ar-IQ" sz="3600" dirty="0">
                <a:solidFill>
                  <a:srgbClr val="000000"/>
                </a:solidFill>
                <a:latin typeface="Times New Roman"/>
                <a:ea typeface="Times New Roman"/>
                <a:cs typeface="Traditional Arabic"/>
              </a:rPr>
              <a:t>، ويسمع ما عندهم، ويقول ما عنده، ويناظرهم شهرا أو أكثر، حتى يستقر أحد الأقوال فيها، ثم يثبتها أبو يوسف في الأصول كلها ،وهذا يكون أولى وأصوب، وإلى الحق أقرب، والقلوب إليها أسكن .. من مذهب من انفرد، فوضع مذهبه بنفسه، ويرجع فيه إلى رأيه"</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فكان يطرح مسألة ثم مسألة لهم ثم يسأل ما عندهم ويقول ما عنده ويناظرهم في كل مسألة شهرا ويأتي بدلائل أنور من السراج الأزهر ثم يثبتها الإمام أبو يوسف في الأصول بعد تلقيه الفحول بالقبول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يقول محمد بن حسن "كان أبو حنيفة يناظر أصحابه في المقاييس فينتصفون منه فيعارضونه حتى اذا استحسن لم يلحقه أحد منهم لكثرة ما يورد في الاستحسان من المسائل فيدعون جميعا ويسلمون له".</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 ينظر: حسن التقاضي في سيرة الإمام أبي يوسف القاضي – لمحمد زاهد الكوثري ص13-15.</a:t>
            </a:r>
            <a:endParaRPr lang="en-US" sz="28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IQ" sz="3600" b="1" dirty="0">
                <a:solidFill>
                  <a:srgbClr val="000000"/>
                </a:solidFill>
                <a:latin typeface="Times New Roman"/>
                <a:ea typeface="Times New Roman"/>
                <a:cs typeface="Traditional Arabic"/>
              </a:rPr>
              <a:t>وأهم هذه المفارقات هي:</a:t>
            </a:r>
          </a:p>
          <a:p>
            <a:pPr indent="288290" algn="just"/>
            <a:r>
              <a:rPr lang="ar-IQ" sz="3600" b="1" dirty="0">
                <a:solidFill>
                  <a:srgbClr val="000000"/>
                </a:solidFill>
                <a:latin typeface="Times New Roman"/>
                <a:ea typeface="Times New Roman"/>
                <a:cs typeface="Traditional Arabic"/>
              </a:rPr>
              <a:t>-	دلالة العام أفراده قطعية </a:t>
            </a:r>
          </a:p>
          <a:p>
            <a:pPr indent="288290" algn="just"/>
            <a:r>
              <a:rPr lang="ar-IQ" sz="3600" b="1" dirty="0">
                <a:solidFill>
                  <a:srgbClr val="000000"/>
                </a:solidFill>
                <a:latin typeface="Times New Roman"/>
                <a:ea typeface="Times New Roman"/>
                <a:cs typeface="Traditional Arabic"/>
              </a:rPr>
              <a:t>-	خبر الواحد يقبل بشروط</a:t>
            </a:r>
          </a:p>
          <a:p>
            <a:pPr indent="288290" algn="just"/>
            <a:r>
              <a:rPr lang="ar-IQ" sz="3600" b="1" dirty="0">
                <a:solidFill>
                  <a:srgbClr val="000000"/>
                </a:solidFill>
                <a:latin typeface="Times New Roman"/>
                <a:ea typeface="Times New Roman"/>
                <a:cs typeface="Traditional Arabic"/>
              </a:rPr>
              <a:t>-	الاحتجاج بالمرسل</a:t>
            </a:r>
          </a:p>
          <a:p>
            <a:pPr indent="288290" algn="just"/>
            <a:r>
              <a:rPr lang="ar-IQ" sz="3600" b="1" dirty="0">
                <a:solidFill>
                  <a:srgbClr val="000000"/>
                </a:solidFill>
                <a:latin typeface="Times New Roman"/>
                <a:ea typeface="Times New Roman"/>
                <a:cs typeface="Traditional Arabic"/>
              </a:rPr>
              <a:t>-	الفرض والواجب</a:t>
            </a:r>
          </a:p>
          <a:p>
            <a:pPr indent="288290" algn="just"/>
            <a:r>
              <a:rPr lang="ar-IQ" sz="3600" b="1" dirty="0">
                <a:solidFill>
                  <a:srgbClr val="000000"/>
                </a:solidFill>
                <a:latin typeface="Times New Roman"/>
                <a:ea typeface="Times New Roman"/>
                <a:cs typeface="Traditional Arabic"/>
              </a:rPr>
              <a:t>-	طرق دلالة الالفاظ واضح الدلالة وخفيها</a:t>
            </a:r>
          </a:p>
          <a:p>
            <a:pPr indent="288290" algn="just"/>
            <a:r>
              <a:rPr lang="ar-IQ" sz="3600" b="1" dirty="0">
                <a:solidFill>
                  <a:srgbClr val="000000"/>
                </a:solidFill>
                <a:latin typeface="Times New Roman"/>
                <a:ea typeface="Times New Roman"/>
                <a:cs typeface="Traditional Arabic"/>
              </a:rPr>
              <a:t>-	عموم المقتضى</a:t>
            </a:r>
          </a:p>
          <a:p>
            <a:pPr indent="288290" algn="just"/>
            <a:r>
              <a:rPr lang="ar-IQ" sz="3600" b="1" dirty="0">
                <a:solidFill>
                  <a:srgbClr val="000000"/>
                </a:solidFill>
                <a:latin typeface="Times New Roman"/>
                <a:ea typeface="Times New Roman"/>
                <a:cs typeface="Traditional Arabic"/>
              </a:rPr>
              <a:t>-	مفهوم المخالفة </a:t>
            </a:r>
          </a:p>
          <a:p>
            <a:pPr indent="288290" algn="just"/>
            <a:r>
              <a:rPr lang="ar-IQ" sz="3600" b="1" dirty="0">
                <a:solidFill>
                  <a:srgbClr val="000000"/>
                </a:solidFill>
                <a:latin typeface="Times New Roman"/>
                <a:ea typeface="Times New Roman"/>
                <a:cs typeface="Traditional Arabic"/>
              </a:rPr>
              <a:t>-	مسائل في المطلق والمقيد</a:t>
            </a:r>
          </a:p>
          <a:p>
            <a:pPr indent="288290" algn="just"/>
            <a:r>
              <a:rPr lang="ar-IQ" sz="3600" b="1" dirty="0">
                <a:solidFill>
                  <a:srgbClr val="000000"/>
                </a:solidFill>
                <a:latin typeface="Times New Roman"/>
                <a:ea typeface="Times New Roman"/>
                <a:cs typeface="Traditional Arabic"/>
              </a:rPr>
              <a:t>-	الترجيح بالنسخ قبل الجمع</a:t>
            </a:r>
          </a:p>
          <a:p>
            <a:pPr indent="288290" algn="just"/>
            <a:r>
              <a:rPr lang="ar-IQ" sz="3600" b="1" dirty="0">
                <a:solidFill>
                  <a:srgbClr val="000000"/>
                </a:solidFill>
                <a:latin typeface="Times New Roman"/>
                <a:ea typeface="Times New Roman"/>
                <a:cs typeface="Traditional Arabic"/>
              </a:rPr>
              <a:t>وغيرها من المفارقات الأصولية التي تعتبر أساسا للاختلاف في استنباط الفروع.</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1037114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3600" b="1" dirty="0">
                <a:solidFill>
                  <a:srgbClr val="000000"/>
                </a:solidFill>
                <a:latin typeface="Times New Roman"/>
                <a:ea typeface="Times New Roman"/>
                <a:cs typeface="Traditional Arabic"/>
              </a:rPr>
              <a:t>ونشير في هذه العجالة إلى تفصيل مسألة واحدة من هذه المسائل </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شروط الحنفية للأخذ بخبر الواحد</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لقد اشترط أكثر علماء الحنفية شروطاً لقبول حديث الآحاد؛ الذي لم يبلغ عندهم حد الشهرة، وقد خالفهم في هذه الشروط جمهور </a:t>
            </a:r>
            <a:r>
              <a:rPr lang="ar-IQ" sz="3600" dirty="0" smtClean="0">
                <a:solidFill>
                  <a:srgbClr val="000000"/>
                </a:solidFill>
                <a:latin typeface="Times New Roman"/>
                <a:ea typeface="Times New Roman"/>
                <a:cs typeface="Traditional Arabic"/>
              </a:rPr>
              <a:t>الاصوليين</a:t>
            </a:r>
            <a:r>
              <a:rPr lang="fa-IR" sz="3600" dirty="0" smtClean="0">
                <a:solidFill>
                  <a:srgbClr val="000000"/>
                </a:solidFill>
                <a:latin typeface="Times New Roman"/>
                <a:ea typeface="Times New Roman"/>
                <a:cs typeface="Traditional Arabic"/>
              </a:rPr>
              <a:t>، </a:t>
            </a:r>
            <a:r>
              <a:rPr lang="fa-IR" sz="3600" dirty="0">
                <a:solidFill>
                  <a:srgbClr val="000000"/>
                </a:solidFill>
                <a:latin typeface="Times New Roman"/>
                <a:ea typeface="Times New Roman"/>
                <a:cs typeface="Traditional Arabic"/>
              </a:rPr>
              <a:t>وبيان هذه الشروط كما يأتي:</a:t>
            </a:r>
            <a:endParaRPr lang="en-US" sz="3600" dirty="0">
              <a:solidFill>
                <a:srgbClr val="000000"/>
              </a:solidFill>
              <a:latin typeface="Times New Roman"/>
              <a:ea typeface="Times New Roman"/>
              <a:cs typeface="Traditional Arabic"/>
            </a:endParaRPr>
          </a:p>
          <a:p>
            <a:pPr lvl="0" algn="just">
              <a:buFont typeface="+mj-lt"/>
              <a:buAutoNum type="arabicPeriod"/>
            </a:pPr>
            <a:r>
              <a:rPr lang="fa-IR" sz="3600" dirty="0">
                <a:solidFill>
                  <a:srgbClr val="000000"/>
                </a:solidFill>
                <a:latin typeface="Times New Roman"/>
                <a:ea typeface="Times New Roman"/>
                <a:cs typeface="Traditional Arabic"/>
              </a:rPr>
              <a:t>أن لا يكون خبر الآحاد خبراً تعم به البلوى، والمقصود بما (تعم به البلوى) هو: هو الذي يحتاج إليه أكثر الناس بشكل مؤكد ومتجدد، وذلك لأن الخبر الذي يحتاج الناس لبيانه بكثرةٍ وتكرار يجب أن ينقله عدد كبير بحيث يحصل بنقلهم العلم؛ لأن النبي -صلى الله عليه وسلم- لا بد أن يبينه لعامة الناس وليس لواحدٍ أو اثنين فقط.</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marL="457200" indent="288290" algn="just"/>
            <a:r>
              <a:rPr lang="fa-IR" sz="3600" b="1" dirty="0">
                <a:solidFill>
                  <a:srgbClr val="000000"/>
                </a:solidFill>
                <a:latin typeface="Times New Roman"/>
                <a:ea typeface="Times New Roman"/>
                <a:cs typeface="Traditional Arabic"/>
              </a:rPr>
              <a:t>وبناء على هذا الشرط لم يأخذوا بأحاديث منها:</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حديث "من مس ذكره فلا يصلى حتى يتوضأ</a:t>
            </a:r>
            <a:r>
              <a:rPr lang="fa-IR" sz="3600" dirty="0" smtClean="0">
                <a:solidFill>
                  <a:srgbClr val="000000"/>
                </a:solidFill>
                <a:latin typeface="Times New Roman"/>
                <a:ea typeface="Times New Roman"/>
                <a:cs typeface="Traditional Arabic"/>
              </a:rPr>
              <a:t>"..</a:t>
            </a:r>
            <a:endParaRPr lang="ar-IQ" sz="3600" dirty="0" smtClean="0">
              <a:solidFill>
                <a:srgbClr val="000000"/>
              </a:solidFill>
              <a:latin typeface="Times New Roman"/>
              <a:ea typeface="Times New Roman"/>
              <a:cs typeface="Traditional Arabic"/>
            </a:endParaRPr>
          </a:p>
          <a:p>
            <a:pPr lvl="0" algn="just">
              <a:buFont typeface="Traditional Arabic"/>
              <a:buChar char="-"/>
            </a:pP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حديث أنس بن مالك في الجهر بالبسملة حين أم معاوية رضي الله عنه للناس بالمدينة فقرأ بسم الله الرحمن الرحيم جهرا لأم القرآن لكنه لم يقرأها للسورة التي بعدها،فاعترض عليه الصحابة و قالوا يا معاوية أسرقت الصلاة أم نسيت ؟ فلما صلى بعد ذلك قرأها للسورة التي بعد أم القرآن أيضا</a:t>
            </a:r>
            <a:r>
              <a:rPr lang="fa-IR"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حديث رفع اليدين عند الركوع والرفع منه ..</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lvl="0" indent="0" algn="just">
              <a:buNone/>
            </a:pPr>
            <a:r>
              <a:rPr lang="ar-IQ" sz="3600" dirty="0" smtClean="0">
                <a:solidFill>
                  <a:srgbClr val="000000"/>
                </a:solidFill>
                <a:latin typeface="Times New Roman"/>
                <a:ea typeface="Times New Roman"/>
                <a:cs typeface="Traditional Arabic"/>
              </a:rPr>
              <a:t>2. </a:t>
            </a:r>
            <a:r>
              <a:rPr lang="fa-IR" sz="3600" dirty="0" smtClean="0">
                <a:solidFill>
                  <a:srgbClr val="000000"/>
                </a:solidFill>
                <a:latin typeface="Times New Roman"/>
                <a:ea typeface="Times New Roman"/>
                <a:cs typeface="Traditional Arabic"/>
              </a:rPr>
              <a:t>أن </a:t>
            </a:r>
            <a:r>
              <a:rPr lang="fa-IR" sz="3600" dirty="0">
                <a:solidFill>
                  <a:srgbClr val="000000"/>
                </a:solidFill>
                <a:latin typeface="Times New Roman"/>
                <a:ea typeface="Times New Roman"/>
                <a:cs typeface="Traditional Arabic"/>
              </a:rPr>
              <a:t>لا يكون الخبر الآحاد مخالفاً للقياس والأصول والقواعد الثابتة في الشريعة الإسلامية، وهذا الشرط ذكره بعضهم مطلقاً، وقال بعضهم إنما يشترط إذا لم يكن الراوي فقيهاً.</a:t>
            </a:r>
            <a:endParaRPr lang="en-US" sz="3600" dirty="0">
              <a:solidFill>
                <a:srgbClr val="000000"/>
              </a:solidFill>
              <a:latin typeface="Times New Roman"/>
              <a:ea typeface="Times New Roman"/>
              <a:cs typeface="Traditional Arabic"/>
            </a:endParaRPr>
          </a:p>
          <a:p>
            <a:pPr marL="457200" indent="288290" algn="just"/>
            <a:r>
              <a:rPr lang="fa-IR" sz="3600" b="1" dirty="0">
                <a:solidFill>
                  <a:srgbClr val="000000"/>
                </a:solidFill>
                <a:latin typeface="Times New Roman"/>
                <a:ea typeface="Times New Roman"/>
                <a:cs typeface="Traditional Arabic"/>
              </a:rPr>
              <a:t>وبناء على هذا الشرط لم يأخذوا بأحاديث منها:</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ردوا بهذا الشرط "حديث التصرية" وقالوا إنه مخالف لقاعدة: أن ضمان المثليات بالمثل والمتقومات بالقيمة، </a:t>
            </a:r>
            <a:r>
              <a:rPr lang="ar-SA" sz="3600" dirty="0">
                <a:solidFill>
                  <a:srgbClr val="000000"/>
                </a:solidFill>
                <a:latin typeface="Times New Roman"/>
                <a:ea typeface="Times New Roman"/>
                <a:cs typeface="Traditional Arabic"/>
              </a:rPr>
              <a:t>و</a:t>
            </a:r>
            <a:r>
              <a:rPr lang="fa-IR" sz="3600" dirty="0">
                <a:solidFill>
                  <a:srgbClr val="000000"/>
                </a:solidFill>
                <a:latin typeface="Times New Roman"/>
                <a:ea typeface="Times New Roman"/>
                <a:cs typeface="Traditional Arabic"/>
              </a:rPr>
              <a:t>أن القواعد تقتضي أن يكون المضمون مقدر الضمان بقدر التالف، وأيضا خالف الأصول في جعل الخيار فيه ثلاثا مع أن خيار العيب لا يقدر بالثلاث وكذا خيار المجلس عند من يقول به وخيار الرؤية عند من يثبته.</a:t>
            </a:r>
            <a:r>
              <a:rPr lang="en-US"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fa-IR" sz="3600" dirty="0">
                <a:solidFill>
                  <a:srgbClr val="000000"/>
                </a:solidFill>
                <a:latin typeface="Times New Roman"/>
                <a:ea typeface="Times New Roman"/>
                <a:cs typeface="Traditional Arabic"/>
              </a:rPr>
              <a:t>حديث خيار المجلس في البيع. وقالوا: إن منع الغير من ابطال حق الغير ثابت بعد التفرق قطعا وماقبل التفرق في معناه، وأيضا فهو عقد معاوضة فلم يكن لخيار المجلس فيه أثر مثل سائر العقود كعقد النكاح ولكتابة والخلع .. وغيرها</a:t>
            </a:r>
            <a:endParaRPr lang="en-US" sz="3600" dirty="0">
              <a:solidFill>
                <a:srgbClr val="000000"/>
              </a:solidFill>
              <a:latin typeface="Times New Roman"/>
              <a:ea typeface="Times New Roman"/>
              <a:cs typeface="Traditional Arabic"/>
            </a:endParaRPr>
          </a:p>
          <a:p>
            <a:pPr marL="288290" indent="-288290" algn="just"/>
            <a:r>
              <a:rPr lang="ar-SA" sz="2800" dirty="0" smtClean="0">
                <a:solidFill>
                  <a:srgbClr val="000000"/>
                </a:solidFill>
                <a:latin typeface="Tahoma"/>
                <a:ea typeface="Times New Roman"/>
                <a:cs typeface="Traditional Arabic"/>
              </a:rPr>
              <a:t>()فتح </a:t>
            </a:r>
            <a:r>
              <a:rPr lang="ar-SA" sz="2800" dirty="0">
                <a:solidFill>
                  <a:srgbClr val="000000"/>
                </a:solidFill>
                <a:latin typeface="Tahoma"/>
                <a:ea typeface="Times New Roman"/>
                <a:cs typeface="Traditional Arabic"/>
              </a:rPr>
              <a:t>الباري 4/366-367.</a:t>
            </a:r>
            <a:endParaRPr lang="en-US" sz="28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b="1" dirty="0">
                <a:solidFill>
                  <a:srgbClr val="000000"/>
                </a:solidFill>
                <a:latin typeface="Times New Roman"/>
                <a:ea typeface="Times New Roman"/>
                <a:cs typeface="Traditional Arabic"/>
              </a:rPr>
              <a:t>3</a:t>
            </a:r>
            <a:r>
              <a:rPr lang="ar-IQ" sz="3600" dirty="0">
                <a:solidFill>
                  <a:srgbClr val="000000"/>
                </a:solidFill>
                <a:latin typeface="Times New Roman"/>
                <a:ea typeface="Times New Roman"/>
                <a:cs typeface="Traditional Arabic"/>
              </a:rPr>
              <a:t>.	أن لا يعمل الراوي من الصحابة شيئاً يخالف روايته، وإن عمل شيئاً من ذلك فإن روايته لهذا الحديث الذي خالفه بعمله لا يقبل.</a:t>
            </a:r>
          </a:p>
          <a:p>
            <a:pPr indent="288290" algn="just"/>
            <a:r>
              <a:rPr lang="ar-IQ" sz="3600" dirty="0">
                <a:solidFill>
                  <a:srgbClr val="000000"/>
                </a:solidFill>
                <a:latin typeface="Times New Roman"/>
                <a:ea typeface="Times New Roman"/>
                <a:cs typeface="Traditional Arabic"/>
              </a:rPr>
              <a:t>وبناء على هذا الشرط لم يأخذوا بأحاديث منها:</a:t>
            </a:r>
          </a:p>
          <a:p>
            <a:pPr indent="288290" algn="just"/>
            <a:r>
              <a:rPr lang="ar-IQ" sz="3600" dirty="0">
                <a:solidFill>
                  <a:srgbClr val="000000"/>
                </a:solidFill>
                <a:latin typeface="Times New Roman"/>
                <a:ea typeface="Times New Roman"/>
                <a:cs typeface="Traditional Arabic"/>
              </a:rPr>
              <a:t>-	حديث رفع اليدين عند الركوع والرفع منه .. لم يحتجوا بحديث ابن عمر لأنه خالف مرويه ، قال مجاهد صليت خلف ابن عمر فلم يكن يرفع يديه الا في التكبيرة الأولى</a:t>
            </a:r>
          </a:p>
          <a:p>
            <a:pPr indent="288290" algn="just"/>
            <a:r>
              <a:rPr lang="ar-IQ" sz="3600" dirty="0">
                <a:solidFill>
                  <a:srgbClr val="000000"/>
                </a:solidFill>
                <a:latin typeface="Times New Roman"/>
                <a:ea typeface="Times New Roman"/>
                <a:cs typeface="Traditional Arabic"/>
              </a:rPr>
              <a:t>-	النكاح بغير ولي </a:t>
            </a:r>
            <a:r>
              <a:rPr lang="ar-IQ" sz="3600" dirty="0" smtClean="0">
                <a:solidFill>
                  <a:srgbClr val="000000"/>
                </a:solidFill>
                <a:latin typeface="Times New Roman"/>
                <a:ea typeface="Times New Roman"/>
                <a:cs typeface="Traditional Arabic"/>
              </a:rPr>
              <a:t>و ردّوا </a:t>
            </a:r>
            <a:r>
              <a:rPr lang="ar-IQ" sz="3600" dirty="0">
                <a:solidFill>
                  <a:srgbClr val="000000"/>
                </a:solidFill>
                <a:latin typeface="Times New Roman"/>
                <a:ea typeface="Times New Roman"/>
                <a:cs typeface="Traditional Arabic"/>
              </a:rPr>
              <a:t>حديث السيدة عائشة - رضي الله عنها - بأنها خالفت مرويها فقد زوجت ابنة أخيها حفصة بنت عبد الرحمن بالمنذر بن الزبير من غير إذن وليها وقد كان غائبا</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b="1" dirty="0">
                <a:solidFill>
                  <a:srgbClr val="000000"/>
                </a:solidFill>
                <a:latin typeface="Times New Roman"/>
                <a:ea typeface="Times New Roman"/>
                <a:cs typeface="Traditional Arabic"/>
              </a:rPr>
              <a:t>مدرسة الجمع بين المدرستين ومنهجهم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مما سبق تبين لنا أن لكل من مدرستي المتكلمين والحنفية خصائص ومزايا وفضائل لا توجد في الأخرى هذا الأمر حدا ببعض المؤلفين أن يأتي بطريقة تجمع فضائل و مزايا ما يكون في الطريقتين، وتتجنب ما كان يوجه إليها من نقد .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فظهر المدرسة الثالثة في التأليف في أصول الفقه اتجه الكاتبون فيها إلى الجمع بين طريقتي المتكلمين الشافعية.</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وقد ظهرت هذه المدرسة في القرن السابع الهجري، وأفادت الدراسة والتأليف الأصولي كثيراً حيث طعمت أصول الفقه بعنصر </a:t>
            </a:r>
            <a:r>
              <a:rPr lang="ar-SA" sz="3600" dirty="0" smtClean="0">
                <a:solidFill>
                  <a:srgbClr val="000000"/>
                </a:solidFill>
                <a:latin typeface="Times New Roman"/>
                <a:ea typeface="Times New Roman"/>
                <a:cs typeface="Traditional Arabic"/>
              </a:rPr>
              <a:t>المقارنة</a:t>
            </a:r>
            <a:r>
              <a:rPr lang="ar-IQ" sz="3600" dirty="0">
                <a:solidFill>
                  <a:srgbClr val="000000"/>
                </a:solidFill>
                <a:latin typeface="Times New Roman"/>
                <a:ea typeface="Times New Roman"/>
                <a:cs typeface="Traditional Arabic"/>
              </a:rPr>
              <a:t>؛</a:t>
            </a:r>
            <a:r>
              <a:rPr lang="ar-SA" sz="3600" dirty="0" smtClean="0">
                <a:solidFill>
                  <a:srgbClr val="000000"/>
                </a:solidFill>
                <a:latin typeface="Times New Roman"/>
                <a:ea typeface="Times New Roman"/>
                <a:cs typeface="Traditional Arabic"/>
              </a:rPr>
              <a:t> </a:t>
            </a:r>
            <a:r>
              <a:rPr lang="ar-SA" sz="3600" b="1" dirty="0">
                <a:solidFill>
                  <a:srgbClr val="000000"/>
                </a:solidFill>
                <a:latin typeface="Times New Roman"/>
                <a:ea typeface="Times New Roman"/>
                <a:cs typeface="Traditional Arabic"/>
              </a:rPr>
              <a:t>إذ أن منهجها يقوم </a:t>
            </a:r>
            <a:r>
              <a:rPr lang="ar-SA" sz="3600" dirty="0">
                <a:solidFill>
                  <a:srgbClr val="000000"/>
                </a:solidFill>
                <a:latin typeface="Times New Roman"/>
                <a:ea typeface="Times New Roman"/>
                <a:cs typeface="Traditional Arabic"/>
              </a:rPr>
              <a:t>على عرض الآراء الأصولية المقررة في المدرستين السابقتين مع المقارنة بينهما، وذلك أمر مهم جداً ويعتبر خطوة متقدمة على طريق التأليف في علم أصول الفقه، وفي حد ذاته مفيد إلا أن ما كتب على هذه الطريقة مع ميزة المقارنة التي فيه لم يخل من التعقيد والصعوبة نتيجة الإيجاز الذي غلب على كتب هذه الطريقة </a:t>
            </a:r>
            <a:endParaRPr lang="en-US" sz="3600" dirty="0">
              <a:solidFill>
                <a:srgbClr val="000000"/>
              </a:solidFill>
              <a:latin typeface="Times New Roman"/>
              <a:ea typeface="Times New Roman"/>
              <a:cs typeface="Traditional Arabic"/>
            </a:endParaRP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26634730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10164</TotalTime>
  <Words>1971</Words>
  <Application>Microsoft Office PowerPoint</Application>
  <PresentationFormat>عرض على الشاشة (3:4)‏</PresentationFormat>
  <Paragraphs>92</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37</cp:revision>
  <dcterms:created xsi:type="dcterms:W3CDTF">2023-12-03T07:45:51Z</dcterms:created>
  <dcterms:modified xsi:type="dcterms:W3CDTF">2024-01-14T08:23:46Z</dcterms:modified>
</cp:coreProperties>
</file>