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60" r:id="rId4"/>
    <p:sldId id="261" r:id="rId5"/>
    <p:sldId id="265" r:id="rId6"/>
    <p:sldId id="267" r:id="rId7"/>
    <p:sldId id="263" r:id="rId8"/>
    <p:sldId id="264" r:id="rId9"/>
    <p:sldId id="268" r:id="rId10"/>
    <p:sldId id="269" r:id="rId11"/>
    <p:sldId id="270" r:id="rId12"/>
    <p:sldId id="271" r:id="rId13"/>
    <p:sldId id="286"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80" d="100"/>
          <a:sy n="80" d="100"/>
        </p:scale>
        <p:origin x="-108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12/24/2023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3264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12/24/2023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1899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12/24/2023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5285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12/24/2023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6695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12/24/2023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55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12/24/2023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7112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12/24/2023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5301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12/24/2023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1237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12/24/2023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7045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12/24/2023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0353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12/24/2023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089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0"/>
            <a:fld id="{1D8BD707-D9CF-40AE-B4C6-C98DA3205C09}" type="datetimeFigureOut">
              <a:rPr lang="en-US" smtClean="0">
                <a:solidFill>
                  <a:prstClr val="black">
                    <a:tint val="75000"/>
                  </a:prstClr>
                </a:solidFill>
              </a:rPr>
              <a:pPr rtl="0"/>
              <a:t>12/24/2023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0"/>
            <a:fld id="{B6F15528-21DE-4FAA-801E-634DDDAF4B2B}"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12906343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a:bodyPr>
          <a:lstStyle/>
          <a:p>
            <a:pPr indent="0" algn="ctr">
              <a:buNone/>
            </a:pPr>
            <a:r>
              <a:rPr lang="ar-SA" sz="4400" b="1" dirty="0">
                <a:solidFill>
                  <a:srgbClr val="000000"/>
                </a:solidFill>
                <a:latin typeface="Times New Roman"/>
                <a:ea typeface="Times New Roman"/>
                <a:cs typeface="Traditional Arabic"/>
              </a:rPr>
              <a:t>مدرسة الشافعية أو المتكلمين ومنهجهم</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 هي مدرسة مشهورة في الكتابة والتأليف في علم أصول الفقه، ذات منهج مستقل في عرض القواعد الأصولية وتقريرها.</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تقوم هذه المدرسة على تحقيق القواعد الأصولية دون التأثر بالفروع الفقهية، مرتكزة في ذلك إلى أن الأصول فن مستقل يتأسس عليه </a:t>
            </a:r>
            <a:r>
              <a:rPr lang="ar-SA" sz="3600" dirty="0" smtClean="0">
                <a:solidFill>
                  <a:srgbClr val="000000"/>
                </a:solidFill>
                <a:latin typeface="Times New Roman"/>
                <a:ea typeface="Times New Roman"/>
                <a:cs typeface="Traditional Arabic"/>
              </a:rPr>
              <a:t>الفقه</a:t>
            </a:r>
            <a:r>
              <a:rPr lang="ar-IQ" sz="3600" dirty="0" smtClean="0">
                <a:solidFill>
                  <a:srgbClr val="000000"/>
                </a:solidFill>
                <a:latin typeface="Times New Roman"/>
                <a:ea typeface="Times New Roman"/>
                <a:cs typeface="Traditional Arabic"/>
              </a:rPr>
              <a:t>.</a:t>
            </a:r>
          </a:p>
          <a:p>
            <a:pPr indent="288290" algn="just"/>
            <a:r>
              <a:rPr lang="ar-SA" sz="3600" dirty="0" smtClean="0">
                <a:solidFill>
                  <a:srgbClr val="000000"/>
                </a:solidFill>
                <a:latin typeface="Times New Roman"/>
                <a:ea typeface="Times New Roman"/>
                <a:cs typeface="Traditional Arabic"/>
              </a:rPr>
              <a:t> </a:t>
            </a:r>
            <a:r>
              <a:rPr lang="ar-SA" sz="3600" dirty="0">
                <a:solidFill>
                  <a:srgbClr val="000000"/>
                </a:solidFill>
                <a:latin typeface="Times New Roman"/>
                <a:ea typeface="Times New Roman"/>
                <a:cs typeface="Traditional Arabic"/>
              </a:rPr>
              <a:t>ومن هنا كان اتجاهها اتجاهاً نظرياً تجريدياً يرمي إلى تقرير القواعد الأصولية كما تدل عليها الأدلة لتجعل موازين لضبط الاستنباط ومعايير السلامة الاستدلال، حاكمة لاجتهاد المجتهدين لا محكومة بالفروع الفقهية</a:t>
            </a:r>
            <a:r>
              <a:rPr lang="ar-SA" sz="3600" baseline="30000" dirty="0">
                <a:solidFill>
                  <a:srgbClr val="000000"/>
                </a:solidFill>
                <a:latin typeface="Times New Roman"/>
                <a:ea typeface="Times New Roman"/>
                <a:cs typeface="Traditional Arabic"/>
              </a:rPr>
              <a:t>()</a:t>
            </a:r>
            <a:r>
              <a:rPr lang="ar-SA" sz="3600" dirty="0">
                <a:solidFill>
                  <a:srgbClr val="000000"/>
                </a:solidFill>
                <a:latin typeface="Times New Roman"/>
                <a:ea typeface="Times New Roman"/>
                <a:cs typeface="Traditional Arabic"/>
              </a:rPr>
              <a:t> .</a:t>
            </a:r>
            <a:endParaRPr lang="en-US" sz="3600" dirty="0">
              <a:solidFill>
                <a:srgbClr val="000000"/>
              </a:solidFill>
              <a:latin typeface="Times New Roman"/>
              <a:ea typeface="Times New Roman"/>
              <a:cs typeface="Traditional Arabic"/>
            </a:endParaRPr>
          </a:p>
          <a:p>
            <a:pPr indent="288290" algn="just"/>
            <a:endParaRPr lang="ar-IQ" sz="2800" dirty="0"/>
          </a:p>
        </p:txBody>
      </p:sp>
    </p:spTree>
    <p:extLst>
      <p:ext uri="{BB962C8B-B14F-4D97-AF65-F5344CB8AC3E}">
        <p14:creationId xmlns:p14="http://schemas.microsoft.com/office/powerpoint/2010/main" val="2063100431"/>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ar-SA" sz="3600" dirty="0">
                <a:solidFill>
                  <a:srgbClr val="000000"/>
                </a:solidFill>
                <a:latin typeface="Times New Roman"/>
                <a:ea typeface="Times New Roman"/>
                <a:cs typeface="Traditional Arabic"/>
              </a:rPr>
              <a:t>5- وفوق الأسباب السابقة فإن الرسالة كتبت بناءً على طلب عبد الرحمن بن </a:t>
            </a:r>
            <a:r>
              <a:rPr lang="ar-SA" sz="3600" dirty="0" smtClean="0">
                <a:solidFill>
                  <a:srgbClr val="000000"/>
                </a:solidFill>
                <a:latin typeface="Times New Roman"/>
                <a:ea typeface="Times New Roman"/>
                <a:cs typeface="Traditional Arabic"/>
              </a:rPr>
              <a:t>مهدي</a:t>
            </a:r>
            <a:r>
              <a:rPr lang="ar-IQ" sz="3600" dirty="0" smtClean="0">
                <a:solidFill>
                  <a:srgbClr val="000000"/>
                </a:solidFill>
                <a:latin typeface="Times New Roman"/>
                <a:ea typeface="Times New Roman"/>
                <a:cs typeface="Traditional Arabic"/>
              </a:rPr>
              <a:t>، </a:t>
            </a:r>
            <a:r>
              <a:rPr lang="ar-SA" sz="3600" dirty="0" smtClean="0">
                <a:solidFill>
                  <a:srgbClr val="000000"/>
                </a:solidFill>
                <a:latin typeface="Times New Roman"/>
                <a:ea typeface="Times New Roman"/>
                <a:cs typeface="Traditional Arabic"/>
              </a:rPr>
              <a:t>ولهذا </a:t>
            </a:r>
            <a:r>
              <a:rPr lang="ar-SA" sz="3600" dirty="0">
                <a:solidFill>
                  <a:srgbClr val="000000"/>
                </a:solidFill>
                <a:latin typeface="Times New Roman"/>
                <a:ea typeface="Times New Roman"/>
                <a:cs typeface="Traditional Arabic"/>
              </a:rPr>
              <a:t>سميت بهذا الاسم.</a:t>
            </a:r>
          </a:p>
          <a:p>
            <a:pPr indent="288290" algn="just"/>
            <a:r>
              <a:rPr lang="ar-SA" sz="3600" dirty="0">
                <a:solidFill>
                  <a:srgbClr val="000000"/>
                </a:solidFill>
                <a:latin typeface="Times New Roman"/>
                <a:ea typeface="Times New Roman"/>
                <a:cs typeface="Traditional Arabic"/>
              </a:rPr>
              <a:t>قال أبو ثور : كتب عبد الرحمن بن مهدي إلى الشافعي أن يضع له كتاباً فيه معاني القرآن، ويجمع مقبول الأخبار فيه، وحجة الإجماع، وبيان الناسخ والمنسوخ من القرآن فرضع له كتاب </a:t>
            </a:r>
            <a:r>
              <a:rPr lang="ar-SA" sz="3600" dirty="0" smtClean="0">
                <a:solidFill>
                  <a:srgbClr val="000000"/>
                </a:solidFill>
                <a:latin typeface="Times New Roman"/>
                <a:ea typeface="Times New Roman"/>
                <a:cs typeface="Traditional Arabic"/>
              </a:rPr>
              <a:t>الرسالة.</a:t>
            </a:r>
            <a:endParaRPr lang="ar-SA"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قال علي بن المديني: </a:t>
            </a:r>
            <a:r>
              <a:rPr lang="ar-SA" sz="3600" dirty="0" smtClean="0">
                <a:solidFill>
                  <a:srgbClr val="000000"/>
                </a:solidFill>
                <a:latin typeface="Times New Roman"/>
                <a:ea typeface="Times New Roman"/>
                <a:cs typeface="Traditional Arabic"/>
              </a:rPr>
              <a:t>قلت </a:t>
            </a:r>
            <a:r>
              <a:rPr lang="ar-SA" sz="3600" dirty="0">
                <a:solidFill>
                  <a:srgbClr val="000000"/>
                </a:solidFill>
                <a:latin typeface="Times New Roman"/>
                <a:ea typeface="Times New Roman"/>
                <a:cs typeface="Traditional Arabic"/>
              </a:rPr>
              <a:t>لمحمد بن إدريس الشافعي: أجب عبد الرحمن بن مهدي عن كتابه، فقد كتب إليك يسألك وهو متشوق إلى جوابك، قال: فأجابه الشافعي، وهو كتاب الرسالة التي كتبت عنه بالعراق، إنما هي رسالته إلى عبد الرحمن بن </a:t>
            </a:r>
            <a:r>
              <a:rPr lang="ar-SA" sz="3600" dirty="0" smtClean="0">
                <a:solidFill>
                  <a:srgbClr val="000000"/>
                </a:solidFill>
                <a:latin typeface="Times New Roman"/>
                <a:ea typeface="Times New Roman"/>
                <a:cs typeface="Traditional Arabic"/>
              </a:rPr>
              <a:t>مهدي .</a:t>
            </a:r>
            <a:endParaRPr lang="ar-SA"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 وأرسل الكتاب إلى الإمام ابن مهدي مع الحارث بن سريج النقال الخوارزمي ثم البغدادي، وبسبب ذلك سمي </a:t>
            </a:r>
            <a:r>
              <a:rPr lang="ar-SA" sz="3600" dirty="0" smtClean="0">
                <a:solidFill>
                  <a:srgbClr val="000000"/>
                </a:solidFill>
                <a:latin typeface="Times New Roman"/>
                <a:ea typeface="Times New Roman"/>
                <a:cs typeface="Traditional Arabic"/>
              </a:rPr>
              <a:t>النقال </a:t>
            </a:r>
            <a:r>
              <a:rPr lang="ar-SA" sz="3600" dirty="0">
                <a:solidFill>
                  <a:srgbClr val="000000"/>
                </a:solidFill>
                <a:latin typeface="Times New Roman"/>
                <a:ea typeface="Times New Roman"/>
                <a:cs typeface="Traditional Arabic"/>
              </a:rPr>
              <a:t>.</a:t>
            </a:r>
          </a:p>
          <a:p>
            <a:pPr indent="288290" algn="just"/>
            <a:endParaRPr lang="en-US" sz="36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3786071430"/>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ar-SA" sz="3600" dirty="0">
                <a:solidFill>
                  <a:srgbClr val="000000"/>
                </a:solidFill>
                <a:latin typeface="Times New Roman"/>
                <a:ea typeface="Times New Roman"/>
                <a:cs typeface="Traditional Arabic"/>
              </a:rPr>
              <a:t>يقول: لما حملتُ الرسالة إلى عبد الرحمن بن مهدي جعل يتعجب، ويقول : لو كان أقل لنفهم، لو كان أقل لنفهم.</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وقال ابن مهدي : ما ظننت أن الله تعالى خلق مثل هذا الرجل، ثم قال : (ما أصلي صلاة إلا وأدعو للشافعي فيها).</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قال الفخر الرازي: (ولما خرج الشافعي إلى مصر أعاد تصنيف كتاب الرسالة، وفي كل واحد منهما علم كثير).</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وقال الشيخ أحمد شاكر في تقديمه لكتاب الرسالة: والظاهر أن الإمام الشافعي ألف كتابه هذا مرتين؛ ولذلك يعده العلماء في فهرس مؤلفاته كتابين: الرسالة القديمة، والرسالة الجديدة</a:t>
            </a:r>
            <a:r>
              <a:rPr lang="ar-SA" sz="3600" baseline="30000" dirty="0">
                <a:solidFill>
                  <a:srgbClr val="000000"/>
                </a:solidFill>
                <a:latin typeface="Times New Roman"/>
                <a:ea typeface="Times New Roman"/>
                <a:cs typeface="Traditional Arabic"/>
              </a:rPr>
              <a:t>()</a:t>
            </a:r>
            <a:r>
              <a:rPr lang="ar-SA" sz="3600" dirty="0">
                <a:solidFill>
                  <a:srgbClr val="000000"/>
                </a:solidFill>
                <a:latin typeface="Times New Roman"/>
                <a:ea typeface="Times New Roman"/>
                <a:cs typeface="Traditional Arabic"/>
              </a:rPr>
              <a:t>.. وأيا ما كان؛ فقد ذهبت الرسالة القديمة، وليست في أيدي الناس الآن إلا الرسالة الجديدة، وهي هذا الكتاب)</a:t>
            </a:r>
            <a:r>
              <a:rPr lang="ar-SA" sz="3600" baseline="30000" dirty="0">
                <a:solidFill>
                  <a:srgbClr val="000000"/>
                </a:solidFill>
                <a:latin typeface="Times New Roman"/>
                <a:ea typeface="Times New Roman"/>
                <a:cs typeface="Traditional Arabic"/>
              </a:rPr>
              <a:t>()</a:t>
            </a:r>
            <a:r>
              <a:rPr lang="ar-SA"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288290" indent="-288290" algn="just"/>
            <a:endParaRPr lang="en-US" sz="28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1114915767"/>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indent="0" algn="just">
              <a:buNone/>
            </a:pPr>
            <a:r>
              <a:rPr lang="ar-SA" sz="3600" b="1" dirty="0">
                <a:solidFill>
                  <a:srgbClr val="000000"/>
                </a:solidFill>
                <a:latin typeface="Times New Roman"/>
                <a:ea typeface="Times New Roman"/>
                <a:cs typeface="Traditional Arabic"/>
              </a:rPr>
              <a:t>المواضيع الرئيسية التي تناولها كتاب </a:t>
            </a:r>
            <a:r>
              <a:rPr lang="ar-SA" sz="3600" b="1" dirty="0" smtClean="0">
                <a:solidFill>
                  <a:srgbClr val="000000"/>
                </a:solidFill>
                <a:latin typeface="Times New Roman"/>
                <a:ea typeface="Times New Roman"/>
                <a:cs typeface="Traditional Arabic"/>
              </a:rPr>
              <a:t>الرسالة</a:t>
            </a:r>
            <a:r>
              <a:rPr lang="ar-IQ" sz="3600" b="1" dirty="0" smtClean="0">
                <a:solidFill>
                  <a:srgbClr val="000000"/>
                </a:solidFill>
                <a:latin typeface="Times New Roman"/>
                <a:ea typeface="Times New Roman"/>
                <a:cs typeface="Traditional Arabic"/>
              </a:rPr>
              <a:t> </a:t>
            </a:r>
          </a:p>
          <a:p>
            <a:pPr indent="0" algn="just">
              <a:buNone/>
            </a:pPr>
            <a:r>
              <a:rPr lang="ar-IQ" sz="3600" b="1" dirty="0" smtClean="0">
                <a:solidFill>
                  <a:srgbClr val="000000"/>
                </a:solidFill>
                <a:latin typeface="Times New Roman"/>
                <a:ea typeface="Times New Roman"/>
                <a:cs typeface="Traditional Arabic"/>
              </a:rPr>
              <a:t>..............</a:t>
            </a:r>
          </a:p>
          <a:p>
            <a:pPr indent="0" algn="just">
              <a:buNone/>
            </a:pPr>
            <a:r>
              <a:rPr lang="ar-IQ" sz="3600" dirty="0">
                <a:solidFill>
                  <a:srgbClr val="000000"/>
                </a:solidFill>
                <a:latin typeface="Times New Roman"/>
                <a:ea typeface="Times New Roman"/>
                <a:cs typeface="Traditional Arabic"/>
              </a:rPr>
              <a:t>- </a:t>
            </a:r>
            <a:r>
              <a:rPr lang="ar-IQ" sz="3600" dirty="0" smtClean="0">
                <a:solidFill>
                  <a:srgbClr val="000000"/>
                </a:solidFill>
                <a:latin typeface="Times New Roman"/>
                <a:ea typeface="Times New Roman"/>
                <a:cs typeface="Traditional Arabic"/>
              </a:rPr>
              <a:t>بعد خطبة الكتاب ( </a:t>
            </a:r>
            <a:r>
              <a:rPr lang="ar-IQ" sz="3600" dirty="0">
                <a:solidFill>
                  <a:srgbClr val="000000"/>
                </a:solidFill>
                <a:latin typeface="Times New Roman"/>
                <a:ea typeface="Times New Roman"/>
                <a:cs typeface="Traditional Arabic"/>
              </a:rPr>
              <a:t>باب كيف البيان ، بدأ أولا بتعريف البيان وأنه: - اسم جامع لمعاني مجتمعة الأصول متشعبة الفروع، وهو يعني بهذا ما فعله بعد ذلك من أقسام البيان الأربعة، وهي:</a:t>
            </a:r>
          </a:p>
          <a:p>
            <a:pPr indent="0" algn="just">
              <a:buNone/>
            </a:pPr>
            <a:r>
              <a:rPr lang="ar-IQ" sz="3600" dirty="0">
                <a:solidFill>
                  <a:srgbClr val="000000"/>
                </a:solidFill>
                <a:latin typeface="Times New Roman"/>
                <a:ea typeface="Times New Roman"/>
                <a:cs typeface="Traditional Arabic"/>
              </a:rPr>
              <a:t>1- ما أبان الله </a:t>
            </a:r>
            <a:r>
              <a:rPr lang="ar-IQ" sz="3600" dirty="0" smtClean="0">
                <a:solidFill>
                  <a:srgbClr val="000000"/>
                </a:solidFill>
                <a:latin typeface="Times New Roman"/>
                <a:ea typeface="Times New Roman"/>
                <a:cs typeface="Traditional Arabic"/>
              </a:rPr>
              <a:t>لخلقه </a:t>
            </a:r>
            <a:r>
              <a:rPr lang="ar-IQ" sz="3600" dirty="0">
                <a:solidFill>
                  <a:srgbClr val="000000"/>
                </a:solidFill>
                <a:latin typeface="Times New Roman"/>
                <a:ea typeface="Times New Roman"/>
                <a:cs typeface="Traditional Arabic"/>
              </a:rPr>
              <a:t>نصا.</a:t>
            </a:r>
          </a:p>
          <a:p>
            <a:pPr indent="0" algn="just">
              <a:buNone/>
            </a:pPr>
            <a:r>
              <a:rPr lang="ar-IQ" sz="3600" dirty="0">
                <a:solidFill>
                  <a:srgbClr val="000000"/>
                </a:solidFill>
                <a:latin typeface="Times New Roman"/>
                <a:ea typeface="Times New Roman"/>
                <a:cs typeface="Traditional Arabic"/>
              </a:rPr>
              <a:t>2- ما أحكم فرضه بكتابه، وبين كيف هو على لسان نبيه.</a:t>
            </a:r>
          </a:p>
          <a:p>
            <a:pPr indent="0" algn="just">
              <a:buNone/>
            </a:pPr>
            <a:r>
              <a:rPr lang="ar-IQ" sz="3600" dirty="0">
                <a:solidFill>
                  <a:srgbClr val="000000"/>
                </a:solidFill>
                <a:latin typeface="Times New Roman"/>
                <a:ea typeface="Times New Roman"/>
                <a:cs typeface="Traditional Arabic"/>
              </a:rPr>
              <a:t>3- ما من رسول الله ﷺ مما ليس الله فيه نص حكم.</a:t>
            </a:r>
          </a:p>
          <a:p>
            <a:pPr indent="0" algn="just">
              <a:buNone/>
            </a:pPr>
            <a:r>
              <a:rPr lang="ar-IQ" sz="3600" dirty="0">
                <a:solidFill>
                  <a:srgbClr val="000000"/>
                </a:solidFill>
                <a:latin typeface="Times New Roman"/>
                <a:ea typeface="Times New Roman"/>
                <a:cs typeface="Traditional Arabic"/>
              </a:rPr>
              <a:t>4- ما فرض الله على خلقه الاجتهاد في طلبه.</a:t>
            </a:r>
          </a:p>
          <a:p>
            <a:pPr indent="0" algn="just">
              <a:buNone/>
            </a:pPr>
            <a:r>
              <a:rPr lang="ar-IQ" sz="3600" dirty="0">
                <a:solidFill>
                  <a:srgbClr val="000000"/>
                </a:solidFill>
                <a:latin typeface="Times New Roman"/>
                <a:ea typeface="Times New Roman"/>
                <a:cs typeface="Traditional Arabic"/>
              </a:rPr>
              <a:t>وكان هذا الباب هو خطة الكتاب ( الرسالة ) ، فإن معظم موضوعاتها - إن لم تكن كلها - تدخل ضمن واحد من تلك العناصر الأربعة الرئيسة</a:t>
            </a:r>
            <a:r>
              <a:rPr lang="ar-IQ" sz="3600" dirty="0" smtClean="0">
                <a:solidFill>
                  <a:srgbClr val="000000"/>
                </a:solidFill>
                <a:latin typeface="Times New Roman"/>
                <a:ea typeface="Times New Roman"/>
                <a:cs typeface="Traditional Arabic"/>
              </a:rPr>
              <a:t>.</a:t>
            </a:r>
          </a:p>
          <a:p>
            <a:pPr indent="0" algn="just">
              <a:buNone/>
            </a:pPr>
            <a:r>
              <a:rPr lang="ar-IQ" sz="3600" dirty="0">
                <a:solidFill>
                  <a:srgbClr val="000000"/>
                </a:solidFill>
                <a:latin typeface="Times New Roman"/>
                <a:ea typeface="Times New Roman"/>
                <a:cs typeface="Traditional Arabic"/>
              </a:rPr>
              <a:t>ثم تطرق إلى وجود الاختلاف في الآثار وطريقة الأخذ بها، وخصص بابا للعلم بالأحكام الشرعية، مما لا يسع أحدا الجهل به، وما كان منها مختصا بالخاصة من المتخصصين وخبر الواحد وحجيته، وقد أفاض فيه القول استغرق هذا البحث ما يقارب نصف الكتاب.</a:t>
            </a:r>
            <a:endParaRPr lang="ar-IQ" sz="3600" dirty="0" smtClean="0">
              <a:solidFill>
                <a:srgbClr val="000000"/>
              </a:solidFill>
              <a:latin typeface="Times New Roman"/>
              <a:ea typeface="Times New Roman"/>
              <a:cs typeface="Traditional Arabic"/>
            </a:endParaRPr>
          </a:p>
          <a:p>
            <a:pPr indent="0" algn="just">
              <a:buNone/>
            </a:pPr>
            <a:r>
              <a:rPr lang="ar-IQ" sz="3600" dirty="0">
                <a:solidFill>
                  <a:srgbClr val="000000"/>
                </a:solidFill>
                <a:latin typeface="Times New Roman"/>
                <a:ea typeface="Times New Roman"/>
                <a:cs typeface="Traditional Arabic"/>
              </a:rPr>
              <a:t> </a:t>
            </a:r>
            <a:r>
              <a:rPr lang="ar-IQ" sz="3600" dirty="0" smtClean="0">
                <a:solidFill>
                  <a:srgbClr val="000000"/>
                </a:solidFill>
                <a:latin typeface="Times New Roman"/>
                <a:ea typeface="Times New Roman"/>
                <a:cs typeface="Traditional Arabic"/>
              </a:rPr>
              <a:t>-ثم </a:t>
            </a:r>
            <a:r>
              <a:rPr lang="ar-IQ" sz="3600" dirty="0">
                <a:solidFill>
                  <a:srgbClr val="000000"/>
                </a:solidFill>
                <a:latin typeface="Times New Roman"/>
                <a:ea typeface="Times New Roman"/>
                <a:cs typeface="Traditional Arabic"/>
              </a:rPr>
              <a:t>الإجماع وحجيته، وأن جماعة الأمة لا تجتمع على خلاف لسنة رسول الله ولا على خطأ.</a:t>
            </a:r>
          </a:p>
          <a:p>
            <a:pPr indent="0" algn="just">
              <a:buNone/>
            </a:pPr>
            <a:r>
              <a:rPr lang="ar-IQ" sz="3600" dirty="0">
                <a:solidFill>
                  <a:srgbClr val="000000"/>
                </a:solidFill>
                <a:latin typeface="Times New Roman"/>
                <a:ea typeface="Times New Roman"/>
                <a:cs typeface="Traditional Arabic"/>
              </a:rPr>
              <a:t>- ثم القياس وحجيته وشروطه الأساسية، وألحق به الاجتهاد ابتداء، ثم الاستحسان وعدم جواز ما كان منه على غير قياس صحيح، وأنه في الحقيقة تلذذ من صاحبه.</a:t>
            </a:r>
          </a:p>
          <a:p>
            <a:pPr indent="0" algn="just">
              <a:buNone/>
            </a:pPr>
            <a:r>
              <a:rPr lang="ar-IQ" sz="3600" dirty="0">
                <a:solidFill>
                  <a:srgbClr val="000000"/>
                </a:solidFill>
                <a:latin typeface="Times New Roman"/>
                <a:ea typeface="Times New Roman"/>
                <a:cs typeface="Traditional Arabic"/>
              </a:rPr>
              <a:t>- ثم باب الاختلاف وذكر فيه المذموم منه والممدوح، وأنهاه بموضوع أقاويل الصحابة والاستدلال بها</a:t>
            </a:r>
          </a:p>
          <a:p>
            <a:pPr indent="0" algn="just">
              <a:buNone/>
            </a:pPr>
            <a:endParaRPr lang="ar-IQ" sz="3600" dirty="0">
              <a:solidFill>
                <a:srgbClr val="000000"/>
              </a:solidFill>
              <a:latin typeface="Times New Roman"/>
              <a:ea typeface="Times New Roman"/>
              <a:cs typeface="Traditional Arabic"/>
            </a:endParaRPr>
          </a:p>
          <a:p>
            <a:pPr indent="0" algn="just">
              <a:buNone/>
            </a:pP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1451600579"/>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ar-SA" sz="3600" b="1" dirty="0">
                <a:solidFill>
                  <a:srgbClr val="000000"/>
                </a:solidFill>
                <a:latin typeface="Times New Roman"/>
                <a:ea typeface="Times New Roman"/>
                <a:cs typeface="Traditional Arabic"/>
              </a:rPr>
              <a:t>أما الكتب الأخرى التي ألفت على منهج هذه المدرسة فهي:</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لا شك في أنه قد ألفت في هذه المدرسة الأصولية كثير من الكتب التي ظهر من خلالها منهجها، ووضحت طريقتها، وتحدد أسلوبها، والتأليف فيها يعود إلى إسهامات القاضي أبي بكر الباقلاني من خلال كتابه الذي اختصره من اثني عشر مجلدا "التقريب والارشاد في ترتيب طرق الاجتهاد" والقاضي عبد الجبار </a:t>
            </a:r>
            <a:r>
              <a:rPr lang="ar-SA" sz="3600" dirty="0" err="1">
                <a:solidFill>
                  <a:srgbClr val="000000"/>
                </a:solidFill>
                <a:latin typeface="Times New Roman"/>
                <a:ea typeface="Times New Roman"/>
                <a:cs typeface="Traditional Arabic"/>
              </a:rPr>
              <a:t>المعتزلي</a:t>
            </a:r>
            <a:r>
              <a:rPr lang="ar-SA" sz="3600" dirty="0">
                <a:solidFill>
                  <a:srgbClr val="000000"/>
                </a:solidFill>
                <a:latin typeface="Times New Roman"/>
                <a:ea typeface="Times New Roman"/>
                <a:cs typeface="Traditional Arabic"/>
              </a:rPr>
              <a:t> الذي كتب على منهج هذه المدرسة كتابه العمدة وتبعه أبو الحسين البصري بشرح يُسمى المعتمد ثم ظهر بعد ذلك مؤلف عظيم في فن أصول الفقه في هذه المدرسة هو كتاب البرهان الإمام الحرمين الجويني (ت (٤٧٨ هـ) وتلاه كتاب المستصفى للإمام الغزالي (ت ٥٠٥ هـ).</a:t>
            </a:r>
            <a:endParaRPr lang="en-US" sz="3600" dirty="0">
              <a:solidFill>
                <a:srgbClr val="000000"/>
              </a:solidFill>
              <a:latin typeface="Times New Roman"/>
              <a:ea typeface="Times New Roman"/>
              <a:cs typeface="Traditional Arabic"/>
            </a:endParaRPr>
          </a:p>
          <a:p>
            <a:pPr indent="0" algn="just">
              <a:buNone/>
            </a:pP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1598265503"/>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indent="288290" algn="just"/>
            <a:r>
              <a:rPr lang="ar-SA" sz="3600" dirty="0">
                <a:solidFill>
                  <a:srgbClr val="000000"/>
                </a:solidFill>
                <a:latin typeface="Times New Roman"/>
                <a:ea typeface="Times New Roman"/>
                <a:cs typeface="Traditional Arabic"/>
              </a:rPr>
              <a:t>وقد عمل على تلخيص هذه الكتب مع إضفاء زيادات عليها عالمان </a:t>
            </a:r>
            <a:r>
              <a:rPr lang="ar-SA" sz="3600" dirty="0" err="1">
                <a:solidFill>
                  <a:srgbClr val="000000"/>
                </a:solidFill>
                <a:latin typeface="Times New Roman"/>
                <a:ea typeface="Times New Roman"/>
                <a:cs typeface="Traditional Arabic"/>
              </a:rPr>
              <a:t>شافعیان</a:t>
            </a:r>
            <a:r>
              <a:rPr lang="ar-SA" sz="3600" dirty="0">
                <a:solidFill>
                  <a:srgbClr val="000000"/>
                </a:solidFill>
                <a:latin typeface="Times New Roman"/>
                <a:ea typeface="Times New Roman"/>
                <a:cs typeface="Traditional Arabic"/>
              </a:rPr>
              <a:t> جليلان الإمام فخر الدين عمر بن محمد الرازي (ت (٦٠٦ هـ) في كتابه «المحصول» وأبو الحسن علي بن أبي علي المعروف بسيف الدين </a:t>
            </a:r>
            <a:r>
              <a:rPr lang="ar-SA" sz="3600" dirty="0" err="1">
                <a:solidFill>
                  <a:srgbClr val="000000"/>
                </a:solidFill>
                <a:latin typeface="Times New Roman"/>
                <a:ea typeface="Times New Roman"/>
                <a:cs typeface="Traditional Arabic"/>
              </a:rPr>
              <a:t>الآمدي</a:t>
            </a:r>
            <a:r>
              <a:rPr lang="ar-SA" sz="3600" dirty="0">
                <a:solidFill>
                  <a:srgbClr val="000000"/>
                </a:solidFill>
                <a:latin typeface="Times New Roman"/>
                <a:ea typeface="Times New Roman"/>
                <a:cs typeface="Traditional Arabic"/>
              </a:rPr>
              <a:t> (ت ٦٣١ هـ) في كتابه الأحكام في أصول الأحكام.</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قد امتاز كتاب "المحصول" بالتقسيم والترتيب والتبويب والتهذيب، مع الإيجاز في الدليل. و امتاز كتاب "الإحكام" بالإكثار من سرد الأدلة، وإيراد الاعتراضات عليها، ورد تلك الاعتراضات، باستطراد بليغ ونفس طويل.</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ثم توالت الاختصارات من بعد ذلك على هذين الكتابين فأما المحصول للإمام الرازي فقد ورد عليه اختصاران أحدهما الحاصل كتبه سراج الدين محمد بن الحسين الأرموي (ت ٦٥٦ هـ) وثانيهما التحصيل كتبه سراج </a:t>
            </a:r>
            <a:r>
              <a:rPr lang="ar-SA" sz="3600" dirty="0" err="1">
                <a:solidFill>
                  <a:srgbClr val="000000"/>
                </a:solidFill>
                <a:latin typeface="Times New Roman"/>
                <a:ea typeface="Times New Roman"/>
                <a:cs typeface="Traditional Arabic"/>
              </a:rPr>
              <a:t>الدین</a:t>
            </a:r>
            <a:r>
              <a:rPr lang="ar-SA" sz="3600" dirty="0">
                <a:solidFill>
                  <a:srgbClr val="000000"/>
                </a:solidFill>
                <a:latin typeface="Times New Roman"/>
                <a:ea typeface="Times New Roman"/>
                <a:cs typeface="Traditional Arabic"/>
              </a:rPr>
              <a:t> محمود بن أبي بكر الأرموي (ت ٦٨٢ هـ).</a:t>
            </a:r>
            <a:endParaRPr lang="en-US" sz="36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2744080882"/>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ar-SA" sz="3600" dirty="0">
                <a:solidFill>
                  <a:srgbClr val="000000"/>
                </a:solidFill>
                <a:latin typeface="Times New Roman"/>
                <a:ea typeface="Times New Roman"/>
                <a:cs typeface="Traditional Arabic"/>
              </a:rPr>
              <a:t>واختصر القاضي عبد الله بن عمر البيضاوي (ت ٦٧٥ هـ) الحاصل في متنه منهاج الوصول في علم الأصول الذي شرح بشروح كثيرة لعل أحسنها ما كتبه عبد الرحيم بن حسن </a:t>
            </a:r>
            <a:r>
              <a:rPr lang="ar-SA" sz="3600" dirty="0" err="1">
                <a:solidFill>
                  <a:srgbClr val="000000"/>
                </a:solidFill>
                <a:latin typeface="Times New Roman"/>
                <a:ea typeface="Times New Roman"/>
                <a:cs typeface="Traditional Arabic"/>
              </a:rPr>
              <a:t>الإسنوي</a:t>
            </a:r>
            <a:r>
              <a:rPr lang="ar-SA" sz="3600" dirty="0">
                <a:solidFill>
                  <a:srgbClr val="000000"/>
                </a:solidFill>
                <a:latin typeface="Times New Roman"/>
                <a:ea typeface="Times New Roman"/>
                <a:cs typeface="Traditional Arabic"/>
              </a:rPr>
              <a:t> (ت ٧٥٦ هـ)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وأشهر مختصرات "الإحكام" هو "مختصر المنتهى" لابن الحاجب  (٦٤٦ هـ).</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وهذه الكتب الأخيرة وإن كانت مختصرات للأمهات المؤلفة في هذه المدرسة إلا أن أصحابها لا يقتصرون فيها على النقل عمن اختصروا كتبهم بل تفردوا في اختصارهم لها بآراء يخالفون فيها أحياناً آراء من تولوا اختصار كتبهم</a:t>
            </a:r>
            <a:r>
              <a:rPr lang="ar-SA" sz="3600" dirty="0" smtClean="0">
                <a:solidFill>
                  <a:srgbClr val="000000"/>
                </a:solidFill>
                <a:latin typeface="Times New Roman"/>
                <a:ea typeface="Times New Roman"/>
                <a:cs typeface="Traditional Arabic"/>
              </a:rPr>
              <a:t>.</a:t>
            </a:r>
            <a:r>
              <a:rPr lang="ar-SA" sz="3600" baseline="30000" dirty="0" smtClean="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2763572551"/>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067800" cy="67818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ar-SA" sz="3600" b="1" dirty="0">
                <a:solidFill>
                  <a:srgbClr val="000000"/>
                </a:solidFill>
                <a:latin typeface="Times New Roman"/>
                <a:ea typeface="Times New Roman"/>
                <a:cs typeface="Traditional Arabic"/>
              </a:rPr>
              <a:t>طريقة ترتيب موضوعات الأصول عند هذه المدرسة:</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تتجه هذه المدرسة في عموم منهجها إلى ترتيب موضوعات الأصول على الكيفية التالية :</a:t>
            </a:r>
            <a:endParaRPr lang="en-US" sz="3600" dirty="0">
              <a:solidFill>
                <a:srgbClr val="000000"/>
              </a:solidFill>
              <a:latin typeface="Times New Roman"/>
              <a:ea typeface="Times New Roman"/>
              <a:cs typeface="Traditional Arabic"/>
            </a:endParaRPr>
          </a:p>
          <a:p>
            <a:pPr indent="288290" algn="just"/>
            <a:r>
              <a:rPr lang="fa-IR" sz="3600" dirty="0">
                <a:solidFill>
                  <a:srgbClr val="000000"/>
                </a:solidFill>
                <a:latin typeface="Times New Roman"/>
                <a:ea typeface="Times New Roman"/>
                <a:cs typeface="Traditional Arabic"/>
              </a:rPr>
              <a:t>۱ - </a:t>
            </a:r>
            <a:r>
              <a:rPr lang="ar-SA" sz="3600" dirty="0">
                <a:solidFill>
                  <a:srgbClr val="000000"/>
                </a:solidFill>
                <a:latin typeface="Times New Roman"/>
                <a:ea typeface="Times New Roman"/>
                <a:cs typeface="Traditional Arabic"/>
              </a:rPr>
              <a:t>المقدمات المنطقية واللغوية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٢ - الأحكام.</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3- الأدلة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٤ - الاجتهاد والتقليد</a:t>
            </a:r>
            <a:r>
              <a:rPr lang="ar-SA" sz="3600" baseline="30000" dirty="0">
                <a:solidFill>
                  <a:srgbClr val="000000"/>
                </a:solidFill>
                <a:latin typeface="Times New Roman"/>
                <a:ea typeface="Times New Roman"/>
                <a:cs typeface="Traditional Arabic"/>
              </a:rPr>
              <a:t>()</a:t>
            </a:r>
            <a:r>
              <a:rPr lang="ar-SA" sz="3600" dirty="0">
                <a:solidFill>
                  <a:srgbClr val="000000"/>
                </a:solidFill>
                <a:latin typeface="Times New Roman"/>
                <a:ea typeface="Times New Roman"/>
                <a:cs typeface="Traditional Arabic"/>
              </a:rPr>
              <a:t>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هذا هو منهجهم في الترتيب في عامة أمره على أن بعضهم قدم وأخر داخل هذه المباحث بحسب المنطق الذي </a:t>
            </a:r>
            <a:r>
              <a:rPr lang="ar-SA" sz="3600" dirty="0" err="1">
                <a:solidFill>
                  <a:srgbClr val="000000"/>
                </a:solidFill>
                <a:latin typeface="Times New Roman"/>
                <a:ea typeface="Times New Roman"/>
                <a:cs typeface="Traditional Arabic"/>
              </a:rPr>
              <a:t>يرضاه</a:t>
            </a:r>
            <a:r>
              <a:rPr lang="ar-SA" sz="3600" dirty="0">
                <a:solidFill>
                  <a:srgbClr val="000000"/>
                </a:solidFill>
                <a:latin typeface="Times New Roman"/>
                <a:ea typeface="Times New Roman"/>
                <a:cs typeface="Traditional Arabic"/>
              </a:rPr>
              <a:t> في ذلك </a:t>
            </a:r>
            <a:r>
              <a:rPr lang="ar-SA" sz="3600" dirty="0" smtClean="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2763572551"/>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indent="288290" algn="just"/>
            <a:r>
              <a:rPr lang="ar-SA" sz="3600" dirty="0">
                <a:solidFill>
                  <a:srgbClr val="000000"/>
                </a:solidFill>
                <a:latin typeface="Times New Roman"/>
                <a:ea typeface="Times New Roman"/>
                <a:cs typeface="Traditional Arabic"/>
              </a:rPr>
              <a:t>وكما قلنا سابقا أن هذه المدرسة لا تنسب إليها الأصوليين من الشافعية فقط وإنما تنسب إليها أيضاً أصوليون من المالكية والحنابلة والظاهرية، والمعتزلة، من حيث المنهج والترتيب والتنظيم، لا من حيث التفصيل والمادة العلمية، لأنك تجد بين هؤلاء خلافا شديدا في مسائل أصولية؛ </a:t>
            </a:r>
            <a:endParaRPr lang="ar-IQ" sz="3600" dirty="0" smtClean="0">
              <a:solidFill>
                <a:srgbClr val="000000"/>
              </a:solidFill>
              <a:latin typeface="Times New Roman"/>
              <a:ea typeface="Times New Roman"/>
              <a:cs typeface="Traditional Arabic"/>
            </a:endParaRPr>
          </a:p>
          <a:p>
            <a:pPr indent="288290" algn="just"/>
            <a:r>
              <a:rPr lang="ar-SA" sz="3600" b="1" dirty="0" smtClean="0">
                <a:solidFill>
                  <a:srgbClr val="000000"/>
                </a:solidFill>
                <a:latin typeface="Times New Roman"/>
                <a:ea typeface="Times New Roman"/>
                <a:cs typeface="Traditional Arabic"/>
              </a:rPr>
              <a:t>أصول </a:t>
            </a:r>
            <a:r>
              <a:rPr lang="ar-SA" sz="3600" b="1" dirty="0">
                <a:solidFill>
                  <a:srgbClr val="000000"/>
                </a:solidFill>
                <a:latin typeface="Times New Roman"/>
                <a:ea typeface="Times New Roman"/>
                <a:cs typeface="Traditional Arabic"/>
              </a:rPr>
              <a:t>مذهب الامام مالك رضي الله عنه وطرف من منهجه الأصولي:</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إن مالكا رحمه الله تعالى ، لم يدون كتاباً في أصول مذهبه، ولكن كثيراً منها قد أشار أو صرح به في كتابه « الموطأ » الذي أشرنا إليه آنفاً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ولقد استخرج أصحابه من خلال فروعه الأصول التي بنى الإمام مالك عليها مذهبه، وهي : الكتاب ، والسنة ، وقول الصحابي، وإجماع أهل المدينة ، والقياس ، والمصلحة المرسلة، والعرف والعادات ، وسد الذرائع ، والاستصحاب ، والاستحسان ، وهذا ما يؤخذ من كلام القرافي رحمه الله تعالى</a:t>
            </a:r>
            <a:r>
              <a:rPr lang="ar-SA" sz="3600" dirty="0" smtClean="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288290" indent="-288290" algn="just"/>
            <a:endParaRPr lang="en-US" sz="28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2763572551"/>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indent="288290" algn="just"/>
            <a:r>
              <a:rPr lang="ar-SA" sz="3600" b="1" dirty="0" smtClean="0">
                <a:solidFill>
                  <a:srgbClr val="000000"/>
                </a:solidFill>
                <a:latin typeface="Times New Roman"/>
                <a:ea typeface="Times New Roman"/>
                <a:cs typeface="Traditional Arabic"/>
              </a:rPr>
              <a:t>مناهج </a:t>
            </a:r>
            <a:r>
              <a:rPr lang="ar-SA" sz="3600" b="1" dirty="0">
                <a:solidFill>
                  <a:srgbClr val="000000"/>
                </a:solidFill>
                <a:latin typeface="Times New Roman"/>
                <a:ea typeface="Times New Roman"/>
                <a:cs typeface="Traditional Arabic"/>
              </a:rPr>
              <a:t>خاصة </a:t>
            </a:r>
            <a:r>
              <a:rPr lang="ar-SA" sz="3600" b="1" dirty="0" smtClean="0">
                <a:solidFill>
                  <a:srgbClr val="000000"/>
                </a:solidFill>
                <a:latin typeface="Times New Roman"/>
                <a:ea typeface="Times New Roman"/>
                <a:cs typeface="Traditional Arabic"/>
              </a:rPr>
              <a:t>بمذهب</a:t>
            </a:r>
            <a:r>
              <a:rPr lang="ar-IQ" sz="3600" b="1" dirty="0" smtClean="0">
                <a:solidFill>
                  <a:srgbClr val="000000"/>
                </a:solidFill>
                <a:latin typeface="Times New Roman"/>
                <a:ea typeface="Times New Roman"/>
                <a:cs typeface="Traditional Arabic"/>
              </a:rPr>
              <a:t>ه</a:t>
            </a:r>
            <a:r>
              <a:rPr lang="ar-SA" sz="3600" b="1" dirty="0" smtClean="0">
                <a:solidFill>
                  <a:srgbClr val="000000"/>
                </a:solidFill>
                <a:latin typeface="Times New Roman"/>
                <a:ea typeface="Times New Roman"/>
                <a:cs typeface="Traditional Arabic"/>
              </a:rPr>
              <a:t> </a:t>
            </a:r>
            <a:r>
              <a:rPr lang="ar-SA" sz="3600" b="1" dirty="0">
                <a:solidFill>
                  <a:srgbClr val="000000"/>
                </a:solidFill>
                <a:latin typeface="Times New Roman"/>
                <a:ea typeface="Times New Roman"/>
                <a:cs typeface="Traditional Arabic"/>
              </a:rPr>
              <a:t>مخالفة لما عليه جمهور مدرسة المتكلمين </a:t>
            </a:r>
            <a:r>
              <a:rPr lang="ar-SA" sz="3600" b="1" dirty="0" smtClean="0">
                <a:solidFill>
                  <a:srgbClr val="000000"/>
                </a:solidFill>
                <a:latin typeface="Times New Roman"/>
                <a:ea typeface="Times New Roman"/>
                <a:cs typeface="Traditional Arabic"/>
              </a:rPr>
              <a:t>:</a:t>
            </a:r>
            <a:endParaRPr lang="en-US" sz="3600" b="1" dirty="0">
              <a:solidFill>
                <a:srgbClr val="000000"/>
              </a:solidFill>
              <a:latin typeface="Times New Roman"/>
              <a:ea typeface="Times New Roman"/>
              <a:cs typeface="Traditional Arabic"/>
            </a:endParaRPr>
          </a:p>
          <a:p>
            <a:pPr lvl="0" algn="just">
              <a:buFont typeface="+mj-lt"/>
              <a:buAutoNum type="arabicPeriod"/>
            </a:pPr>
            <a:r>
              <a:rPr lang="ar-SA" sz="3600" dirty="0">
                <a:solidFill>
                  <a:srgbClr val="000000"/>
                </a:solidFill>
                <a:latin typeface="Times New Roman"/>
                <a:ea typeface="Times New Roman"/>
                <a:cs typeface="Traditional Arabic"/>
              </a:rPr>
              <a:t>قبول الحديث المرسل وهذا ما يجده الباحث في الموطأ كثيرا</a:t>
            </a:r>
            <a:endParaRPr lang="en-US" sz="3600" dirty="0">
              <a:solidFill>
                <a:srgbClr val="000000"/>
              </a:solidFill>
              <a:latin typeface="Times New Roman"/>
              <a:ea typeface="Times New Roman"/>
              <a:cs typeface="Traditional Arabic"/>
            </a:endParaRPr>
          </a:p>
          <a:p>
            <a:pPr lvl="0" algn="just">
              <a:buFont typeface="+mj-lt"/>
              <a:buAutoNum type="arabicPeriod"/>
            </a:pPr>
            <a:r>
              <a:rPr lang="ar-SA" sz="3600" dirty="0">
                <a:solidFill>
                  <a:srgbClr val="000000"/>
                </a:solidFill>
                <a:latin typeface="Times New Roman"/>
                <a:ea typeface="Times New Roman"/>
                <a:cs typeface="Traditional Arabic"/>
              </a:rPr>
              <a:t>نقل عن القرافي أن مالكا يقدم  القياس على خبر الواحد لكن شنع عليه صاحب والقواطع ورد ذلك وقال هذا القول باطل .. وأنا أجل منزلة مالك عن مثل هذا القول </a:t>
            </a:r>
            <a:r>
              <a:rPr lang="ar-IQ" sz="3600" dirty="0" smtClean="0">
                <a:solidFill>
                  <a:srgbClr val="000000"/>
                </a:solidFill>
                <a:latin typeface="Times New Roman"/>
                <a:ea typeface="Times New Roman"/>
                <a:cs typeface="Traditional Arabic"/>
              </a:rPr>
              <a:t>.. </a:t>
            </a:r>
            <a:r>
              <a:rPr lang="ar-SA" sz="3600" b="1" dirty="0" smtClean="0">
                <a:solidFill>
                  <a:srgbClr val="000000"/>
                </a:solidFill>
                <a:latin typeface="Times New Roman"/>
                <a:ea typeface="Times New Roman"/>
                <a:cs typeface="Traditional Arabic"/>
              </a:rPr>
              <a:t>يقول </a:t>
            </a:r>
            <a:r>
              <a:rPr lang="ar-SA" sz="3600" b="1" dirty="0">
                <a:solidFill>
                  <a:srgbClr val="000000"/>
                </a:solidFill>
                <a:latin typeface="Times New Roman"/>
                <a:ea typeface="Times New Roman"/>
                <a:cs typeface="Traditional Arabic"/>
              </a:rPr>
              <a:t>الشيخ محمد أبو زهرة رحمه الله تعالى</a:t>
            </a:r>
            <a:r>
              <a:rPr lang="ar-SA" sz="3600" dirty="0">
                <a:solidFill>
                  <a:srgbClr val="000000"/>
                </a:solidFill>
                <a:latin typeface="Times New Roman"/>
                <a:ea typeface="Times New Roman"/>
                <a:cs typeface="Traditional Arabic"/>
              </a:rPr>
              <a:t>:(.. لا نقر ما تشير إلى ترجيحه عبارة القرافي، وهو تقديم القياس على خبر الواحد على الإطلاق، بل نرى أن القياس يقدم على خبر الواحد ، إذا اعتمد على قاعدة قطعية ، ولم يكن خبر الواحد معاضداً بقاعدة أخرى </a:t>
            </a:r>
            <a:r>
              <a:rPr lang="ar-SA" sz="3600" dirty="0" smtClean="0">
                <a:solidFill>
                  <a:srgbClr val="000000"/>
                </a:solidFill>
                <a:latin typeface="Times New Roman"/>
                <a:ea typeface="Times New Roman"/>
                <a:cs typeface="Traditional Arabic"/>
              </a:rPr>
              <a:t>قطعية</a:t>
            </a:r>
            <a:r>
              <a:rPr lang="ar-IQ" sz="3600" dirty="0" smtClean="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0" lvl="0" indent="0" algn="just">
              <a:buNone/>
            </a:pPr>
            <a:r>
              <a:rPr lang="ar-IQ" sz="3600" dirty="0" smtClean="0">
                <a:solidFill>
                  <a:srgbClr val="000000"/>
                </a:solidFill>
                <a:latin typeface="Times New Roman"/>
                <a:ea typeface="Times New Roman"/>
                <a:cs typeface="Traditional Arabic"/>
              </a:rPr>
              <a:t>3. </a:t>
            </a:r>
            <a:r>
              <a:rPr lang="ar-SA" sz="3600" dirty="0" smtClean="0">
                <a:solidFill>
                  <a:srgbClr val="000000"/>
                </a:solidFill>
                <a:latin typeface="Times New Roman"/>
                <a:ea typeface="Times New Roman"/>
                <a:cs typeface="Traditional Arabic"/>
              </a:rPr>
              <a:t>اشترط </a:t>
            </a:r>
            <a:r>
              <a:rPr lang="ar-SA" sz="3600" dirty="0">
                <a:solidFill>
                  <a:srgbClr val="000000"/>
                </a:solidFill>
                <a:latin typeface="Times New Roman"/>
                <a:ea typeface="Times New Roman"/>
                <a:cs typeface="Traditional Arabic"/>
              </a:rPr>
              <a:t>للعمل بخبر الآحاد أن لا يكون مخالفًا لعمل وسلوك أهل المدينة، لأن عمل أهل المدينة يُعتبرُ كالحديث المتواتر.</a:t>
            </a:r>
            <a:endParaRPr lang="en-US" sz="3600" dirty="0">
              <a:solidFill>
                <a:srgbClr val="000000"/>
              </a:solidFill>
              <a:latin typeface="Times New Roman"/>
              <a:ea typeface="Times New Roman"/>
              <a:cs typeface="Traditional Arabic"/>
            </a:endParaRPr>
          </a:p>
          <a:p>
            <a:pPr marL="0" lvl="0" indent="0" algn="just">
              <a:buNone/>
            </a:pPr>
            <a:r>
              <a:rPr lang="ar-IQ" sz="3600" dirty="0" smtClean="0">
                <a:solidFill>
                  <a:srgbClr val="000000"/>
                </a:solidFill>
                <a:latin typeface="Times New Roman"/>
                <a:ea typeface="Times New Roman"/>
                <a:cs typeface="Traditional Arabic"/>
              </a:rPr>
              <a:t>4. </a:t>
            </a:r>
            <a:r>
              <a:rPr lang="ar-SA" sz="3600" dirty="0" smtClean="0">
                <a:solidFill>
                  <a:srgbClr val="000000"/>
                </a:solidFill>
                <a:latin typeface="Times New Roman"/>
                <a:ea typeface="Times New Roman"/>
                <a:cs typeface="Traditional Arabic"/>
              </a:rPr>
              <a:t>لا </a:t>
            </a:r>
            <a:r>
              <a:rPr lang="ar-SA" sz="3600" dirty="0">
                <a:solidFill>
                  <a:srgbClr val="000000"/>
                </a:solidFill>
                <a:latin typeface="Times New Roman"/>
                <a:ea typeface="Times New Roman"/>
                <a:cs typeface="Traditional Arabic"/>
              </a:rPr>
              <a:t>يعتبر بالإجماع إلا اجماع أهل المدينة .</a:t>
            </a:r>
            <a:endParaRPr lang="en-US" sz="3600" dirty="0">
              <a:solidFill>
                <a:srgbClr val="000000"/>
              </a:solidFill>
              <a:latin typeface="Times New Roman"/>
              <a:ea typeface="Times New Roman"/>
              <a:cs typeface="Traditional Arabic"/>
            </a:endParaRPr>
          </a:p>
          <a:p>
            <a:pPr marL="0" lvl="0" indent="0" algn="just">
              <a:buNone/>
            </a:pPr>
            <a:r>
              <a:rPr lang="ar-IQ" sz="3600" dirty="0" smtClean="0">
                <a:solidFill>
                  <a:srgbClr val="000000"/>
                </a:solidFill>
                <a:latin typeface="Times New Roman"/>
                <a:ea typeface="Times New Roman"/>
                <a:cs typeface="Traditional Arabic"/>
              </a:rPr>
              <a:t>5. </a:t>
            </a:r>
            <a:r>
              <a:rPr lang="ar-SA" sz="3600" dirty="0" smtClean="0">
                <a:solidFill>
                  <a:srgbClr val="000000"/>
                </a:solidFill>
                <a:latin typeface="Times New Roman"/>
                <a:ea typeface="Times New Roman"/>
                <a:cs typeface="Traditional Arabic"/>
              </a:rPr>
              <a:t>عمل </a:t>
            </a:r>
            <a:r>
              <a:rPr lang="ar-SA" sz="3600" dirty="0">
                <a:solidFill>
                  <a:srgbClr val="000000"/>
                </a:solidFill>
                <a:latin typeface="Times New Roman"/>
                <a:ea typeface="Times New Roman"/>
                <a:cs typeface="Traditional Arabic"/>
              </a:rPr>
              <a:t>أهل المدينة حجة.</a:t>
            </a:r>
            <a:endParaRPr lang="en-US" sz="3600" dirty="0">
              <a:solidFill>
                <a:srgbClr val="000000"/>
              </a:solidFill>
              <a:latin typeface="Times New Roman"/>
              <a:ea typeface="Times New Roman"/>
              <a:cs typeface="Traditional Arabic"/>
            </a:endParaRPr>
          </a:p>
          <a:p>
            <a:pPr marL="0" lvl="0" indent="0" algn="just">
              <a:buNone/>
            </a:pPr>
            <a:r>
              <a:rPr lang="ar-IQ" sz="3600" dirty="0" smtClean="0">
                <a:solidFill>
                  <a:srgbClr val="000000"/>
                </a:solidFill>
                <a:latin typeface="Times New Roman"/>
                <a:ea typeface="Times New Roman"/>
                <a:cs typeface="Traditional Arabic"/>
              </a:rPr>
              <a:t>6. </a:t>
            </a:r>
            <a:r>
              <a:rPr lang="ar-SA" sz="3600" dirty="0" smtClean="0">
                <a:solidFill>
                  <a:srgbClr val="000000"/>
                </a:solidFill>
                <a:latin typeface="Times New Roman"/>
                <a:ea typeface="Times New Roman"/>
                <a:cs typeface="Traditional Arabic"/>
              </a:rPr>
              <a:t>أخذ </a:t>
            </a:r>
            <a:r>
              <a:rPr lang="ar-SA" sz="3600" dirty="0">
                <a:solidFill>
                  <a:srgbClr val="000000"/>
                </a:solidFill>
                <a:latin typeface="Times New Roman"/>
                <a:ea typeface="Times New Roman"/>
                <a:cs typeface="Traditional Arabic"/>
              </a:rPr>
              <a:t>بالاستحسان ونقل عنه أنه تسعة أعشار العلم.</a:t>
            </a:r>
            <a:endParaRPr lang="en-US" sz="3600" dirty="0">
              <a:solidFill>
                <a:srgbClr val="000000"/>
              </a:solidFill>
              <a:latin typeface="Times New Roman"/>
              <a:ea typeface="Times New Roman"/>
              <a:cs typeface="Traditional Arabic"/>
            </a:endParaRPr>
          </a:p>
          <a:p>
            <a:pPr marL="0" lvl="0" indent="0" algn="just">
              <a:buNone/>
            </a:pPr>
            <a:r>
              <a:rPr lang="ar-IQ" sz="3600" dirty="0" smtClean="0">
                <a:solidFill>
                  <a:srgbClr val="000000"/>
                </a:solidFill>
                <a:latin typeface="Times New Roman"/>
                <a:ea typeface="Times New Roman"/>
                <a:cs typeface="Traditional Arabic"/>
              </a:rPr>
              <a:t>7. </a:t>
            </a:r>
            <a:r>
              <a:rPr lang="ar-SA" sz="3600" dirty="0" smtClean="0">
                <a:solidFill>
                  <a:srgbClr val="000000"/>
                </a:solidFill>
                <a:latin typeface="Times New Roman"/>
                <a:ea typeface="Times New Roman"/>
                <a:cs typeface="Traditional Arabic"/>
              </a:rPr>
              <a:t>أكثر </a:t>
            </a:r>
            <a:r>
              <a:rPr lang="ar-SA" sz="3600" dirty="0">
                <a:solidFill>
                  <a:srgbClr val="000000"/>
                </a:solidFill>
                <a:latin typeface="Times New Roman"/>
                <a:ea typeface="Times New Roman"/>
                <a:cs typeface="Traditional Arabic"/>
              </a:rPr>
              <a:t>الفقهاء أخذا بسد الذرائع</a:t>
            </a:r>
            <a:r>
              <a:rPr lang="ar-SA" sz="3600" dirty="0" smtClean="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2763572551"/>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ar-SA" sz="3600" b="1" dirty="0">
                <a:solidFill>
                  <a:srgbClr val="000000"/>
                </a:solidFill>
                <a:latin typeface="Times New Roman"/>
                <a:ea typeface="Times New Roman"/>
                <a:cs typeface="Traditional Arabic"/>
              </a:rPr>
              <a:t>أصول مذهب الامام الشافعي رضي الله عنه وطرف من منهجه الأصولي:</a:t>
            </a:r>
            <a:endParaRPr lang="en-US" sz="3600" dirty="0">
              <a:solidFill>
                <a:srgbClr val="000000"/>
              </a:solidFill>
              <a:latin typeface="Times New Roman"/>
              <a:ea typeface="Times New Roman"/>
              <a:cs typeface="Traditional Arabic"/>
            </a:endParaRPr>
          </a:p>
          <a:p>
            <a:pPr marL="745490" indent="288290" algn="just"/>
            <a:r>
              <a:rPr lang="ar-SA" sz="3600" dirty="0">
                <a:solidFill>
                  <a:srgbClr val="000000"/>
                </a:solidFill>
                <a:latin typeface="Times New Roman"/>
                <a:ea typeface="Times New Roman"/>
                <a:cs typeface="Traditional Arabic"/>
              </a:rPr>
              <a:t>بما أن الامام الشافعي رحمه الله هو أول من ألف في علم أصول الفقه فبدهي أن تكون الاصول التي بنى عليها مذهبه والمنهج الذي سار عليه ظاهرة واضحة .</a:t>
            </a:r>
            <a:endParaRPr lang="en-US" sz="3600" dirty="0">
              <a:solidFill>
                <a:srgbClr val="000000"/>
              </a:solidFill>
              <a:latin typeface="Times New Roman"/>
              <a:ea typeface="Times New Roman"/>
              <a:cs typeface="Traditional Arabic"/>
            </a:endParaRPr>
          </a:p>
          <a:p>
            <a:pPr marL="745490" indent="288290" algn="just"/>
            <a:r>
              <a:rPr lang="ar-SA" sz="3600" dirty="0">
                <a:solidFill>
                  <a:srgbClr val="000000"/>
                </a:solidFill>
                <a:latin typeface="Times New Roman"/>
                <a:ea typeface="Times New Roman"/>
                <a:cs typeface="Traditional Arabic"/>
              </a:rPr>
              <a:t>وبالرجوع إلى كتب مذهبه والمسائل الفقهية التي تناولتها تلك الكتب يتبين أن هذه الأصول هي ما يلي:</a:t>
            </a:r>
            <a:endParaRPr lang="en-US" sz="3600" dirty="0">
              <a:solidFill>
                <a:srgbClr val="000000"/>
              </a:solidFill>
              <a:latin typeface="Times New Roman"/>
              <a:ea typeface="Times New Roman"/>
              <a:cs typeface="Traditional Arabic"/>
            </a:endParaRPr>
          </a:p>
          <a:p>
            <a:pPr marL="745490" indent="288290" algn="just"/>
            <a:r>
              <a:rPr lang="ar-SA" sz="3600" dirty="0">
                <a:solidFill>
                  <a:srgbClr val="000000"/>
                </a:solidFill>
                <a:latin typeface="Times New Roman"/>
                <a:ea typeface="Times New Roman"/>
                <a:cs typeface="Traditional Arabic"/>
              </a:rPr>
              <a:t>الكتاب- السنة- الإجماع - القياس - الاستصحاب - العرف - قول الصحابي- الاستقراء- أقل </a:t>
            </a:r>
            <a:r>
              <a:rPr lang="ar-SA" sz="3600" dirty="0" err="1">
                <a:solidFill>
                  <a:srgbClr val="000000"/>
                </a:solidFill>
                <a:latin typeface="Times New Roman"/>
                <a:ea typeface="Times New Roman"/>
                <a:cs typeface="Traditional Arabic"/>
              </a:rPr>
              <a:t>ماقيل</a:t>
            </a:r>
            <a:r>
              <a:rPr lang="ar-SA" sz="3600" dirty="0">
                <a:solidFill>
                  <a:srgbClr val="000000"/>
                </a:solidFill>
                <a:latin typeface="Times New Roman"/>
                <a:ea typeface="Times New Roman"/>
                <a:cs typeface="Traditional Arabic"/>
              </a:rPr>
              <a:t> .</a:t>
            </a:r>
            <a:endParaRPr lang="en-US" sz="36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2763572551"/>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fontScale="92500"/>
          </a:bodyPr>
          <a:lstStyle/>
          <a:p>
            <a:pPr indent="288290" algn="just"/>
            <a:r>
              <a:rPr lang="ar-SA" sz="3600" dirty="0">
                <a:solidFill>
                  <a:srgbClr val="000000"/>
                </a:solidFill>
                <a:latin typeface="Times New Roman"/>
                <a:ea typeface="Times New Roman"/>
                <a:cs typeface="Traditional Arabic"/>
              </a:rPr>
              <a:t> والسبب في هذه النزعة عند هذه المدرسة أنها </a:t>
            </a:r>
            <a:r>
              <a:rPr lang="ar-SA" sz="3600" dirty="0">
                <a:solidFill>
                  <a:srgbClr val="FF0000"/>
                </a:solidFill>
                <a:latin typeface="Times New Roman"/>
                <a:ea typeface="Times New Roman"/>
                <a:cs typeface="Traditional Arabic"/>
              </a:rPr>
              <a:t>تأس</a:t>
            </a:r>
            <a:r>
              <a:rPr lang="ar-SA" sz="3600" dirty="0">
                <a:solidFill>
                  <a:srgbClr val="FF0000"/>
                </a:solidFill>
                <a:latin typeface="Times New Roman"/>
                <a:ea typeface="Times New Roman"/>
                <a:cs typeface="Traditional Arabic"/>
              </a:rPr>
              <a:t>ست في ظل طريقة الإمام الشافعي الذي وضع أصوله قبل فقهه</a:t>
            </a:r>
            <a:r>
              <a:rPr lang="ar-SA" sz="3600" dirty="0">
                <a:solidFill>
                  <a:srgbClr val="000000"/>
                </a:solidFill>
                <a:latin typeface="Times New Roman"/>
                <a:ea typeface="Times New Roman"/>
                <a:cs typeface="Traditional Arabic"/>
              </a:rPr>
              <a:t> حيث أنه عمد إلى وضع الأصول مبيناً فيها اتجاهه ومسلكه في القضايا التي كانت تثار في زمنه بين أهل الحديث وأهل </a:t>
            </a:r>
            <a:r>
              <a:rPr lang="ar-SA" sz="3600" dirty="0" smtClean="0">
                <a:solidFill>
                  <a:srgbClr val="000000"/>
                </a:solidFill>
                <a:latin typeface="Times New Roman"/>
                <a:ea typeface="Times New Roman"/>
                <a:cs typeface="Traditional Arabic"/>
              </a:rPr>
              <a:t>الرأي.</a:t>
            </a:r>
            <a:endParaRPr lang="ar-IQ" sz="3600" dirty="0" smtClean="0">
              <a:solidFill>
                <a:srgbClr val="000000"/>
              </a:solidFill>
              <a:latin typeface="Times New Roman"/>
              <a:ea typeface="Times New Roman"/>
              <a:cs typeface="Traditional Arabic"/>
            </a:endParaRPr>
          </a:p>
          <a:p>
            <a:pPr indent="288290" algn="just"/>
            <a:r>
              <a:rPr lang="ar-IQ" sz="3600" b="1" dirty="0" smtClean="0">
                <a:solidFill>
                  <a:srgbClr val="000000"/>
                </a:solidFill>
                <a:latin typeface="Times New Roman"/>
                <a:ea typeface="Times New Roman"/>
                <a:cs typeface="Traditional Arabic"/>
              </a:rPr>
              <a:t>سبب التسمية</a:t>
            </a:r>
            <a:endParaRPr lang="ar-SA" sz="3600" b="1" dirty="0">
              <a:solidFill>
                <a:srgbClr val="000000"/>
              </a:solidFill>
              <a:latin typeface="Times New Roman"/>
              <a:ea typeface="Times New Roman"/>
              <a:cs typeface="Traditional Arabic"/>
            </a:endParaRPr>
          </a:p>
          <a:p>
            <a:pPr indent="288290" algn="just"/>
            <a:r>
              <a:rPr lang="ar-SA" sz="3600" dirty="0" smtClean="0">
                <a:solidFill>
                  <a:srgbClr val="000000"/>
                </a:solidFill>
                <a:latin typeface="Times New Roman"/>
                <a:ea typeface="Times New Roman"/>
                <a:cs typeface="Traditional Arabic"/>
              </a:rPr>
              <a:t>نشوء </a:t>
            </a:r>
            <a:r>
              <a:rPr lang="ar-SA" sz="3600" dirty="0">
                <a:solidFill>
                  <a:srgbClr val="000000"/>
                </a:solidFill>
                <a:latin typeface="Times New Roman"/>
                <a:ea typeface="Times New Roman"/>
                <a:cs typeface="Traditional Arabic"/>
              </a:rPr>
              <a:t>هذه الطريقة في ظل منهج الإمام الشافعي </a:t>
            </a:r>
            <a:r>
              <a:rPr lang="ar-SA" sz="3600" dirty="0" smtClean="0">
                <a:solidFill>
                  <a:srgbClr val="000000"/>
                </a:solidFill>
                <a:latin typeface="Times New Roman"/>
                <a:ea typeface="Times New Roman"/>
                <a:cs typeface="Traditional Arabic"/>
              </a:rPr>
              <a:t>الأصولي</a:t>
            </a:r>
            <a:endParaRPr lang="ar-SA"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كما أنها تسمى أيضاً بطريقة المتكلمين لأن كثيراً من المشتغلين بعلم الكلام قد كتبوا فيها وهم أولو القدم الراسخة في علم الكلام، من المعتزلة والأشاعرة وغيرهم؛ لأن هذا المنهج منهجٌ عقلي </a:t>
            </a:r>
            <a:r>
              <a:rPr lang="ar-SA" sz="3600" dirty="0" smtClean="0">
                <a:solidFill>
                  <a:srgbClr val="000000"/>
                </a:solidFill>
                <a:latin typeface="Times New Roman"/>
                <a:ea typeface="Times New Roman"/>
                <a:cs typeface="Traditional Arabic"/>
              </a:rPr>
              <a:t>مجرد</a:t>
            </a:r>
            <a:r>
              <a:rPr lang="ar-IQ" sz="3600" dirty="0" smtClean="0">
                <a:solidFill>
                  <a:srgbClr val="000000"/>
                </a:solidFill>
                <a:latin typeface="Times New Roman"/>
                <a:ea typeface="Times New Roman"/>
                <a:cs typeface="Traditional Arabic"/>
              </a:rPr>
              <a:t>..</a:t>
            </a:r>
          </a:p>
          <a:p>
            <a:pPr indent="288290" algn="just"/>
            <a:r>
              <a:rPr lang="ar-SA" sz="3600" dirty="0">
                <a:solidFill>
                  <a:srgbClr val="000000"/>
                </a:solidFill>
                <a:latin typeface="Times New Roman"/>
                <a:ea typeface="Times New Roman"/>
                <a:cs typeface="Traditional Arabic"/>
              </a:rPr>
              <a:t>هذا ولم تقتصر هذه المدرسة على الأصوليين من الشافعية والمتكلمين وإنما ضمت إليهم أيضاً أصوليين من المالكية والحنابلة</a:t>
            </a:r>
            <a:r>
              <a:rPr lang="ar-SA" sz="3600" dirty="0" smtClean="0">
                <a:solidFill>
                  <a:srgbClr val="000000"/>
                </a:solidFill>
                <a:latin typeface="Times New Roman"/>
                <a:ea typeface="Times New Roman"/>
                <a:cs typeface="Traditional Arabic"/>
              </a:rPr>
              <a:t>. </a:t>
            </a:r>
            <a:r>
              <a:rPr lang="ar-SA" sz="3600" dirty="0">
                <a:solidFill>
                  <a:srgbClr val="000000"/>
                </a:solidFill>
                <a:latin typeface="Times New Roman"/>
                <a:ea typeface="Times New Roman"/>
                <a:cs typeface="Traditional Arabic"/>
              </a:rPr>
              <a:t>والظاهرية، والمعتزلة، لكن من حيث الترتيب والتنظيم، لا من حيث التفصيل والمادة العلمية، لأنك تجد بين هؤلاء خلافا شديدا في مسائل أصولية كما نشير إليها فيما بعد .</a:t>
            </a:r>
          </a:p>
          <a:p>
            <a:pPr indent="288290" algn="just"/>
            <a:endParaRPr lang="ar-SA"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2117806831"/>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marL="745490" indent="288290" algn="just"/>
            <a:r>
              <a:rPr lang="ar-SA" sz="3600" b="1" dirty="0">
                <a:solidFill>
                  <a:srgbClr val="000000"/>
                </a:solidFill>
                <a:latin typeface="Times New Roman"/>
                <a:ea typeface="Times New Roman"/>
                <a:cs typeface="Traditional Arabic"/>
              </a:rPr>
              <a:t>ونشير في هذه العجالة إلى منهجه في تناول بعض المسائل الأصولية في النقاط الآتية </a:t>
            </a:r>
            <a:endParaRPr lang="en-US" sz="3600" b="1" dirty="0">
              <a:solidFill>
                <a:srgbClr val="000000"/>
              </a:solidFill>
              <a:latin typeface="Times New Roman"/>
              <a:ea typeface="Times New Roman"/>
              <a:cs typeface="Traditional Arabic"/>
            </a:endParaRPr>
          </a:p>
          <a:p>
            <a:pPr lvl="0" algn="just">
              <a:buFont typeface="+mj-lt"/>
              <a:buAutoNum type="arabicPeriod"/>
            </a:pPr>
            <a:r>
              <a:rPr lang="ar-SA" sz="3600" dirty="0">
                <a:solidFill>
                  <a:srgbClr val="000000"/>
                </a:solidFill>
                <a:latin typeface="Times New Roman"/>
                <a:ea typeface="Times New Roman"/>
                <a:cs typeface="Traditional Arabic"/>
              </a:rPr>
              <a:t>جواز تخصيص عموم القرآن بخبر الواحد والقياس لأنه يرى أن دلالة العام على أفراده ظنية.</a:t>
            </a:r>
            <a:endParaRPr lang="en-US" sz="3600" dirty="0">
              <a:solidFill>
                <a:srgbClr val="000000"/>
              </a:solidFill>
              <a:latin typeface="Times New Roman"/>
              <a:ea typeface="Times New Roman"/>
              <a:cs typeface="Traditional Arabic"/>
            </a:endParaRPr>
          </a:p>
          <a:p>
            <a:pPr lvl="0" algn="just">
              <a:buFont typeface="+mj-lt"/>
              <a:buAutoNum type="arabicPeriod"/>
            </a:pPr>
            <a:r>
              <a:rPr lang="ar-SA" sz="3600" dirty="0">
                <a:solidFill>
                  <a:srgbClr val="000000"/>
                </a:solidFill>
                <a:latin typeface="Times New Roman"/>
                <a:ea typeface="Times New Roman"/>
                <a:cs typeface="Traditional Arabic"/>
              </a:rPr>
              <a:t>احتجاجه بمفهوم المخالفة.</a:t>
            </a:r>
            <a:endParaRPr lang="en-US" sz="3600" dirty="0">
              <a:solidFill>
                <a:srgbClr val="000000"/>
              </a:solidFill>
              <a:latin typeface="Times New Roman"/>
              <a:ea typeface="Times New Roman"/>
              <a:cs typeface="Traditional Arabic"/>
            </a:endParaRPr>
          </a:p>
          <a:p>
            <a:pPr lvl="0" algn="just">
              <a:buFont typeface="+mj-lt"/>
              <a:buAutoNum type="arabicPeriod"/>
            </a:pPr>
            <a:r>
              <a:rPr lang="ar-SA" sz="3600" dirty="0">
                <a:solidFill>
                  <a:srgbClr val="000000"/>
                </a:solidFill>
                <a:latin typeface="Times New Roman"/>
                <a:ea typeface="Times New Roman"/>
                <a:cs typeface="Traditional Arabic"/>
              </a:rPr>
              <a:t>لا يشترط لقبول الحديث عنده غير الثبوت والصحة.</a:t>
            </a:r>
            <a:endParaRPr lang="en-US" sz="3600" dirty="0">
              <a:solidFill>
                <a:srgbClr val="000000"/>
              </a:solidFill>
              <a:latin typeface="Times New Roman"/>
              <a:ea typeface="Times New Roman"/>
              <a:cs typeface="Traditional Arabic"/>
            </a:endParaRPr>
          </a:p>
          <a:p>
            <a:pPr lvl="0" algn="just">
              <a:buFont typeface="+mj-lt"/>
              <a:buAutoNum type="arabicPeriod"/>
            </a:pPr>
            <a:r>
              <a:rPr lang="ar-SA" sz="3600" dirty="0">
                <a:solidFill>
                  <a:srgbClr val="000000"/>
                </a:solidFill>
                <a:latin typeface="Times New Roman"/>
                <a:ea typeface="Times New Roman"/>
                <a:cs typeface="Traditional Arabic"/>
              </a:rPr>
              <a:t>ذهب الشافعي إلى الاحتجاج بالمرسل ولكن على شروط إذا تحقق واحد منها أمكن الاحتجاج به ، وهذه الشروط هي :</a:t>
            </a:r>
            <a:endParaRPr lang="en-US" sz="3600" dirty="0">
              <a:solidFill>
                <a:srgbClr val="000000"/>
              </a:solidFill>
              <a:latin typeface="Times New Roman"/>
              <a:ea typeface="Times New Roman"/>
              <a:cs typeface="Traditional Arabic"/>
            </a:endParaRPr>
          </a:p>
          <a:p>
            <a:pPr lvl="0" algn="just">
              <a:buFont typeface="+mj-cs"/>
              <a:buAutoNum type="arabic1Minus"/>
            </a:pPr>
            <a:r>
              <a:rPr lang="ar-SA" sz="3600" dirty="0">
                <a:solidFill>
                  <a:srgbClr val="000000"/>
                </a:solidFill>
                <a:latin typeface="Times New Roman"/>
                <a:ea typeface="Times New Roman"/>
                <a:cs typeface="Traditional Arabic"/>
              </a:rPr>
              <a:t>إن كان المرسل من مراسيل كبار التابعين رضي الله عنهم </a:t>
            </a:r>
            <a:endParaRPr lang="en-US" sz="3600" dirty="0">
              <a:solidFill>
                <a:srgbClr val="000000"/>
              </a:solidFill>
              <a:latin typeface="Times New Roman"/>
              <a:ea typeface="Times New Roman"/>
              <a:cs typeface="Traditional Arabic"/>
            </a:endParaRPr>
          </a:p>
          <a:p>
            <a:pPr lvl="0" algn="just">
              <a:buFont typeface="+mj-cs"/>
              <a:buAutoNum type="arabic1Minus"/>
            </a:pPr>
            <a:r>
              <a:rPr lang="ar-SA" sz="3600" dirty="0">
                <a:solidFill>
                  <a:srgbClr val="000000"/>
                </a:solidFill>
                <a:latin typeface="Times New Roman"/>
                <a:ea typeface="Times New Roman"/>
                <a:cs typeface="Traditional Arabic"/>
              </a:rPr>
              <a:t>إن كان مرسلاً قد أسنده غير مرسله</a:t>
            </a:r>
            <a:endParaRPr lang="en-US" sz="3600" dirty="0">
              <a:solidFill>
                <a:srgbClr val="000000"/>
              </a:solidFill>
              <a:latin typeface="Times New Roman"/>
              <a:ea typeface="Times New Roman"/>
              <a:cs typeface="Traditional Arabic"/>
            </a:endParaRPr>
          </a:p>
          <a:p>
            <a:pPr lvl="0" algn="just">
              <a:buFont typeface="+mj-cs"/>
              <a:buAutoNum type="arabic1Minus"/>
            </a:pPr>
            <a:r>
              <a:rPr lang="ar-SA" sz="3600" dirty="0">
                <a:solidFill>
                  <a:srgbClr val="000000"/>
                </a:solidFill>
                <a:latin typeface="Times New Roman"/>
                <a:ea typeface="Times New Roman"/>
                <a:cs typeface="Traditional Arabic"/>
              </a:rPr>
              <a:t> إن أرسله راو آخر يروي عن غير شيوخ الأول</a:t>
            </a:r>
            <a:endParaRPr lang="en-US" sz="3600" dirty="0">
              <a:solidFill>
                <a:srgbClr val="000000"/>
              </a:solidFill>
              <a:latin typeface="Times New Roman"/>
              <a:ea typeface="Times New Roman"/>
              <a:cs typeface="Traditional Arabic"/>
            </a:endParaRPr>
          </a:p>
          <a:p>
            <a:pPr lvl="0" algn="just">
              <a:buFont typeface="+mj-cs"/>
              <a:buAutoNum type="arabic1Minus"/>
            </a:pPr>
            <a:r>
              <a:rPr lang="ar-SA" sz="3600" dirty="0">
                <a:solidFill>
                  <a:srgbClr val="000000"/>
                </a:solidFill>
                <a:latin typeface="Times New Roman"/>
                <a:ea typeface="Times New Roman"/>
                <a:cs typeface="Traditional Arabic"/>
              </a:rPr>
              <a:t>- إن عضده قول صحابي</a:t>
            </a:r>
            <a:endParaRPr lang="en-US" sz="3600" dirty="0">
              <a:solidFill>
                <a:srgbClr val="000000"/>
              </a:solidFill>
              <a:latin typeface="Times New Roman"/>
              <a:ea typeface="Times New Roman"/>
              <a:cs typeface="Traditional Arabic"/>
            </a:endParaRPr>
          </a:p>
          <a:p>
            <a:pPr lvl="0" algn="just">
              <a:buFont typeface="+mj-cs"/>
              <a:buAutoNum type="arabic1Minus"/>
            </a:pPr>
            <a:r>
              <a:rPr lang="ar-SA" sz="3600" dirty="0">
                <a:solidFill>
                  <a:srgbClr val="000000"/>
                </a:solidFill>
                <a:latin typeface="Times New Roman"/>
                <a:ea typeface="Times New Roman"/>
                <a:cs typeface="Traditional Arabic"/>
              </a:rPr>
              <a:t>إن عضده قول أكثر أهل العلم .</a:t>
            </a:r>
            <a:endParaRPr lang="en-US" sz="3600" dirty="0">
              <a:solidFill>
                <a:srgbClr val="000000"/>
              </a:solidFill>
              <a:latin typeface="Times New Roman"/>
              <a:ea typeface="Times New Roman"/>
              <a:cs typeface="Traditional Arabic"/>
            </a:endParaRPr>
          </a:p>
          <a:p>
            <a:pPr lvl="0" algn="just">
              <a:buFont typeface="+mj-cs"/>
              <a:buAutoNum type="arabic1Minus"/>
            </a:pPr>
            <a:r>
              <a:rPr lang="ar-SA" sz="3600" dirty="0">
                <a:solidFill>
                  <a:srgbClr val="000000"/>
                </a:solidFill>
                <a:latin typeface="Times New Roman"/>
                <a:ea typeface="Times New Roman"/>
                <a:cs typeface="Traditional Arabic"/>
              </a:rPr>
              <a:t>إن عرف من حال المرسل أنه لا يرسل عمن فيه علة من جهالة أو غيرها ، كمراسيل ابن المسيب.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    فإن انضم إليه واحد من هذه الأمور فهو مقبول وإلا فلا، </a:t>
            </a:r>
            <a:r>
              <a:rPr lang="ar-SA" sz="3600" dirty="0" err="1">
                <a:solidFill>
                  <a:srgbClr val="000000"/>
                </a:solidFill>
                <a:latin typeface="Times New Roman"/>
                <a:ea typeface="Times New Roman"/>
                <a:cs typeface="Traditional Arabic"/>
              </a:rPr>
              <a:t>ووافقه</a:t>
            </a:r>
            <a:r>
              <a:rPr lang="ar-SA" sz="3600" dirty="0">
                <a:solidFill>
                  <a:srgbClr val="000000"/>
                </a:solidFill>
                <a:latin typeface="Times New Roman"/>
                <a:ea typeface="Times New Roman"/>
                <a:cs typeface="Traditional Arabic"/>
              </a:rPr>
              <a:t> على هذا الاتجاه كثير من أصحابه .</a:t>
            </a:r>
            <a:endParaRPr lang="en-US" sz="36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2763572551"/>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indent="288290" algn="just"/>
            <a:r>
              <a:rPr lang="ar-SA" sz="3600" dirty="0">
                <a:solidFill>
                  <a:srgbClr val="000000"/>
                </a:solidFill>
                <a:latin typeface="Times New Roman"/>
                <a:ea typeface="Times New Roman"/>
                <a:cs typeface="Traditional Arabic"/>
              </a:rPr>
              <a:t> </a:t>
            </a:r>
            <a:endParaRPr lang="en-US" sz="3600" dirty="0">
              <a:solidFill>
                <a:srgbClr val="000000"/>
              </a:solidFill>
              <a:latin typeface="Times New Roman"/>
              <a:ea typeface="Times New Roman"/>
              <a:cs typeface="Traditional Arabic"/>
            </a:endParaRPr>
          </a:p>
          <a:p>
            <a:pPr lvl="0" algn="just">
              <a:buFont typeface="+mj-lt"/>
              <a:buAutoNum type="arabicPeriod"/>
            </a:pPr>
            <a:r>
              <a:rPr lang="ar-SA" sz="3600" dirty="0">
                <a:solidFill>
                  <a:srgbClr val="000000"/>
                </a:solidFill>
                <a:latin typeface="Times New Roman"/>
                <a:ea typeface="Times New Roman"/>
                <a:cs typeface="Traditional Arabic"/>
              </a:rPr>
              <a:t> لا يحتج بالإجماع السكوتي، فقد قال الغزالي والرازي </a:t>
            </a:r>
            <a:r>
              <a:rPr lang="ar-SA" sz="3600" dirty="0" err="1">
                <a:solidFill>
                  <a:srgbClr val="000000"/>
                </a:solidFill>
                <a:latin typeface="Times New Roman"/>
                <a:ea typeface="Times New Roman"/>
                <a:cs typeface="Traditional Arabic"/>
              </a:rPr>
              <a:t>والآمدي</a:t>
            </a:r>
            <a:r>
              <a:rPr lang="ar-SA" sz="3600" dirty="0">
                <a:solidFill>
                  <a:srgbClr val="000000"/>
                </a:solidFill>
                <a:latin typeface="Times New Roman"/>
                <a:ea typeface="Times New Roman"/>
                <a:cs typeface="Traditional Arabic"/>
              </a:rPr>
              <a:t> إنه نص الشافعي في </a:t>
            </a:r>
            <a:r>
              <a:rPr lang="ar-SA" sz="3600" dirty="0" err="1">
                <a:solidFill>
                  <a:srgbClr val="000000"/>
                </a:solidFill>
                <a:latin typeface="Times New Roman"/>
                <a:ea typeface="Times New Roman"/>
                <a:cs typeface="Traditional Arabic"/>
              </a:rPr>
              <a:t>اجديد</a:t>
            </a:r>
            <a:r>
              <a:rPr lang="ar-SA"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lvl="0" algn="just">
              <a:buFont typeface="+mj-lt"/>
              <a:buAutoNum type="arabicPeriod"/>
            </a:pPr>
            <a:r>
              <a:rPr lang="ar-SA" sz="3600" dirty="0">
                <a:solidFill>
                  <a:srgbClr val="000000"/>
                </a:solidFill>
                <a:latin typeface="Times New Roman"/>
                <a:ea typeface="Times New Roman"/>
                <a:cs typeface="Traditional Arabic"/>
              </a:rPr>
              <a:t>جواز اثبات الحدود والكفارات عن طريق القياس.</a:t>
            </a:r>
            <a:endParaRPr lang="en-US" sz="3600" dirty="0">
              <a:solidFill>
                <a:srgbClr val="000000"/>
              </a:solidFill>
              <a:latin typeface="Times New Roman"/>
              <a:ea typeface="Times New Roman"/>
              <a:cs typeface="Traditional Arabic"/>
            </a:endParaRPr>
          </a:p>
          <a:p>
            <a:pPr lvl="0" algn="just">
              <a:buFont typeface="+mj-lt"/>
              <a:buAutoNum type="arabicPeriod"/>
            </a:pPr>
            <a:r>
              <a:rPr lang="ar-SA" sz="3600" dirty="0">
                <a:solidFill>
                  <a:srgbClr val="000000"/>
                </a:solidFill>
                <a:latin typeface="Times New Roman"/>
                <a:ea typeface="Times New Roman"/>
                <a:cs typeface="Traditional Arabic"/>
              </a:rPr>
              <a:t>اذا قال الصحابي قولا ولم ينتشر لم يكن ذلك حجة ويقدم القياس عليه، قال الشيرازي هذا في قوله الجديد.</a:t>
            </a:r>
            <a:endParaRPr lang="en-US" sz="3600" dirty="0">
              <a:solidFill>
                <a:srgbClr val="000000"/>
              </a:solidFill>
              <a:latin typeface="Times New Roman"/>
              <a:ea typeface="Times New Roman"/>
              <a:cs typeface="Traditional Arabic"/>
            </a:endParaRPr>
          </a:p>
          <a:p>
            <a:pPr lvl="0" algn="just">
              <a:buFont typeface="+mj-lt"/>
              <a:buAutoNum type="arabicPeriod"/>
            </a:pPr>
            <a:r>
              <a:rPr lang="ar-SA" sz="3600" dirty="0">
                <a:solidFill>
                  <a:srgbClr val="000000"/>
                </a:solidFill>
                <a:latin typeface="Times New Roman"/>
                <a:ea typeface="Times New Roman"/>
                <a:cs typeface="Traditional Arabic"/>
              </a:rPr>
              <a:t>الاخذ بأقل </a:t>
            </a:r>
            <a:r>
              <a:rPr lang="ar-SA" sz="3600" dirty="0" err="1">
                <a:solidFill>
                  <a:srgbClr val="000000"/>
                </a:solidFill>
                <a:latin typeface="Times New Roman"/>
                <a:ea typeface="Times New Roman"/>
                <a:cs typeface="Traditional Arabic"/>
              </a:rPr>
              <a:t>ماقيل</a:t>
            </a:r>
            <a:r>
              <a:rPr lang="ar-SA" sz="3600" dirty="0">
                <a:solidFill>
                  <a:srgbClr val="000000"/>
                </a:solidFill>
                <a:latin typeface="Times New Roman"/>
                <a:ea typeface="Times New Roman"/>
                <a:cs typeface="Traditional Arabic"/>
              </a:rPr>
              <a:t> وهو كما قال السمعاني وحقيقته أن يختلف المختلفون في أمر على أقاويل فيأخذ </a:t>
            </a:r>
            <a:r>
              <a:rPr lang="ar-SA" sz="3600" dirty="0" err="1">
                <a:solidFill>
                  <a:srgbClr val="000000"/>
                </a:solidFill>
                <a:latin typeface="Times New Roman"/>
                <a:ea typeface="Times New Roman"/>
                <a:cs typeface="Traditional Arabic"/>
              </a:rPr>
              <a:t>بأقلها</a:t>
            </a:r>
            <a:r>
              <a:rPr lang="ar-SA" sz="3600" dirty="0">
                <a:solidFill>
                  <a:srgbClr val="000000"/>
                </a:solidFill>
                <a:latin typeface="Times New Roman"/>
                <a:ea typeface="Times New Roman"/>
                <a:cs typeface="Traditional Arabic"/>
              </a:rPr>
              <a:t> إذا لم يدل على الزيادة دليل.</a:t>
            </a:r>
            <a:endParaRPr lang="en-US" sz="3600" dirty="0">
              <a:solidFill>
                <a:srgbClr val="000000"/>
              </a:solidFill>
              <a:latin typeface="Times New Roman"/>
              <a:ea typeface="Times New Roman"/>
              <a:cs typeface="Traditional Arabic"/>
            </a:endParaRPr>
          </a:p>
          <a:p>
            <a:pPr marL="974090" indent="288290" algn="just"/>
            <a:r>
              <a:rPr lang="ar-SA" sz="3600" dirty="0">
                <a:solidFill>
                  <a:srgbClr val="000000"/>
                </a:solidFill>
                <a:latin typeface="Times New Roman"/>
                <a:ea typeface="Times New Roman"/>
                <a:cs typeface="Traditional Arabic"/>
              </a:rPr>
              <a:t>قال الإمام الرازي في «المحصول » : « مذهب الشافعي رضي الله عنه أنه يجوز الاعتماد في إثبات الأحكام على الأخذ بأقل ما قيل ، فإنه حكى اختلاف الناس في دية اليهودي ، فمنهم من قال بمساواتها لدية المسلم ، ومنهم من قال هي نصف دية المسلم ، ومنهم من قال هي الثلث منها ، فهو رضي الله عنه أخذ بالأقل.. وقال إن هذا الاصل مفرعة عن أصلين الإجماع  والبراءة الأصلية</a:t>
            </a:r>
            <a:r>
              <a:rPr lang="ar-SA" sz="3600" dirty="0" smtClean="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2763572551"/>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fontScale="92500"/>
          </a:bodyPr>
          <a:lstStyle/>
          <a:p>
            <a:pPr indent="288290" algn="just"/>
            <a:r>
              <a:rPr lang="ar-SA" sz="3600" b="1" dirty="0">
                <a:solidFill>
                  <a:srgbClr val="000000"/>
                </a:solidFill>
                <a:latin typeface="Times New Roman"/>
                <a:ea typeface="Times New Roman"/>
                <a:cs typeface="Traditional Arabic"/>
              </a:rPr>
              <a:t>أصول مذهب الامام أحمد بن حنبل رضي الله عنه وطرف من منهجه الأصولي:</a:t>
            </a:r>
            <a:endParaRPr lang="en-US" sz="3600" dirty="0">
              <a:solidFill>
                <a:srgbClr val="000000"/>
              </a:solidFill>
              <a:latin typeface="Times New Roman"/>
              <a:ea typeface="Times New Roman"/>
              <a:cs typeface="Traditional Arabic"/>
            </a:endParaRPr>
          </a:p>
          <a:p>
            <a:pPr marL="745490" indent="288290" algn="just"/>
            <a:r>
              <a:rPr lang="ar-SA" sz="3600" dirty="0">
                <a:solidFill>
                  <a:srgbClr val="000000"/>
                </a:solidFill>
                <a:latin typeface="Times New Roman"/>
                <a:ea typeface="Times New Roman"/>
                <a:cs typeface="Traditional Arabic"/>
              </a:rPr>
              <a:t>ذكر ابن قيم الجوزية في كتابه « إعلام الموقعين » أن فتاوي الإمام أحمد رضي الله عنه مبنية على خمسة أصول ، ثم عدد هذه الأصول فقال :</a:t>
            </a:r>
            <a:endParaRPr lang="en-US" sz="3600" dirty="0">
              <a:solidFill>
                <a:srgbClr val="000000"/>
              </a:solidFill>
              <a:latin typeface="Times New Roman"/>
              <a:ea typeface="Times New Roman"/>
              <a:cs typeface="Traditional Arabic"/>
            </a:endParaRPr>
          </a:p>
          <a:p>
            <a:pPr marL="745490" indent="288290" algn="just"/>
            <a:r>
              <a:rPr lang="ar-SA" sz="3600" b="1" dirty="0">
                <a:solidFill>
                  <a:srgbClr val="000000"/>
                </a:solidFill>
                <a:latin typeface="Times New Roman"/>
                <a:ea typeface="Times New Roman"/>
                <a:cs typeface="Traditional Arabic"/>
              </a:rPr>
              <a:t>أحدها :</a:t>
            </a:r>
            <a:r>
              <a:rPr lang="ar-SA" sz="3600" dirty="0">
                <a:solidFill>
                  <a:srgbClr val="000000"/>
                </a:solidFill>
                <a:latin typeface="Times New Roman"/>
                <a:ea typeface="Times New Roman"/>
                <a:cs typeface="Traditional Arabic"/>
              </a:rPr>
              <a:t> النصوص ، - الكتاب والسنة - فإذا وجد النص أفتى بموجبه ، ولا يلتفت إلى ما خالفه ولا من خالفه ، كائناً من كان ، ثم إنه رحمه الله ضرب أمثلة من عمله بالنصوص وإن خالف فيها من خالف .</a:t>
            </a:r>
            <a:endParaRPr lang="en-US" sz="3600" dirty="0">
              <a:solidFill>
                <a:srgbClr val="000000"/>
              </a:solidFill>
              <a:latin typeface="Times New Roman"/>
              <a:ea typeface="Times New Roman"/>
              <a:cs typeface="Traditional Arabic"/>
            </a:endParaRPr>
          </a:p>
          <a:p>
            <a:pPr marL="745490" indent="288290" algn="just"/>
            <a:r>
              <a:rPr lang="ar-SA" sz="3600" b="1" dirty="0">
                <a:solidFill>
                  <a:srgbClr val="000000"/>
                </a:solidFill>
                <a:latin typeface="Times New Roman"/>
                <a:ea typeface="Times New Roman"/>
                <a:cs typeface="Traditional Arabic"/>
              </a:rPr>
              <a:t>الثاني:</a:t>
            </a:r>
            <a:r>
              <a:rPr lang="ar-SA" sz="3600" dirty="0">
                <a:solidFill>
                  <a:srgbClr val="000000"/>
                </a:solidFill>
                <a:latin typeface="Times New Roman"/>
                <a:ea typeface="Times New Roman"/>
                <a:cs typeface="Traditional Arabic"/>
              </a:rPr>
              <a:t> ما أفتى به الصحابة ، فإنه إذا وجد لبعضهم فتوى لا يعرف له مخالف منهم فيها لم يعدها إلى غيرها ، ولم يقل إن ذلك إجماع ، بل من ورعه في العبارة يقول : لا أعلم شيئاً يدفعه أو نحو هذا ..</a:t>
            </a:r>
            <a:endParaRPr lang="en-US" sz="3600" dirty="0">
              <a:solidFill>
                <a:srgbClr val="000000"/>
              </a:solidFill>
              <a:latin typeface="Times New Roman"/>
              <a:ea typeface="Times New Roman"/>
              <a:cs typeface="Traditional Arabic"/>
            </a:endParaRPr>
          </a:p>
          <a:p>
            <a:pPr marL="745490" indent="288290" algn="just"/>
            <a:r>
              <a:rPr lang="ar-SA" sz="3600" b="1" dirty="0">
                <a:solidFill>
                  <a:srgbClr val="000000"/>
                </a:solidFill>
                <a:latin typeface="Times New Roman"/>
                <a:ea typeface="Times New Roman"/>
                <a:cs typeface="Traditional Arabic"/>
              </a:rPr>
              <a:t>الثالث:</a:t>
            </a:r>
            <a:r>
              <a:rPr lang="ar-SA" sz="3600" dirty="0">
                <a:solidFill>
                  <a:srgbClr val="000000"/>
                </a:solidFill>
                <a:latin typeface="Times New Roman"/>
                <a:ea typeface="Times New Roman"/>
                <a:cs typeface="Traditional Arabic"/>
              </a:rPr>
              <a:t> من أصوله أنه إذا اختلف الصحابة تخير من أقوالهم ما كان أقربها إلى الكتاب والسنة ، ولم يخرج عن أقوالهم ، فإن لم </a:t>
            </a:r>
            <a:r>
              <a:rPr lang="ar-SA" sz="3600" dirty="0" err="1">
                <a:solidFill>
                  <a:srgbClr val="000000"/>
                </a:solidFill>
                <a:latin typeface="Times New Roman"/>
                <a:ea typeface="Times New Roman"/>
                <a:cs typeface="Traditional Arabic"/>
              </a:rPr>
              <a:t>يتيين</a:t>
            </a:r>
            <a:r>
              <a:rPr lang="ar-SA" sz="3600" dirty="0">
                <a:solidFill>
                  <a:srgbClr val="000000"/>
                </a:solidFill>
                <a:latin typeface="Times New Roman"/>
                <a:ea typeface="Times New Roman"/>
                <a:cs typeface="Traditional Arabic"/>
              </a:rPr>
              <a:t> له موافقة أحد الأقوال حكى الخلاف فيها ولم يجزم بقول .</a:t>
            </a:r>
            <a:endParaRPr lang="en-US" sz="36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2763572551"/>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745490" indent="288290" algn="just"/>
            <a:r>
              <a:rPr lang="ar-SA" b="1" dirty="0">
                <a:solidFill>
                  <a:srgbClr val="000000"/>
                </a:solidFill>
                <a:latin typeface="Times New Roman"/>
                <a:ea typeface="Times New Roman"/>
                <a:cs typeface="Traditional Arabic"/>
              </a:rPr>
              <a:t>الرابع :</a:t>
            </a:r>
            <a:r>
              <a:rPr lang="ar-SA" dirty="0">
                <a:solidFill>
                  <a:srgbClr val="000000"/>
                </a:solidFill>
                <a:latin typeface="Times New Roman"/>
                <a:ea typeface="Times New Roman"/>
                <a:cs typeface="Traditional Arabic"/>
              </a:rPr>
              <a:t> الأخذ بالمرسل والحديث الضعيف ، إذا لم يكن في الباب شيء يدفعه، وهو الذي رجحه على القياس، وليس المراد بالضعيف عنده الباطل ، ولا المنكر ، ولا ما في روايته متهم .</a:t>
            </a:r>
            <a:endParaRPr lang="en-US" dirty="0">
              <a:solidFill>
                <a:srgbClr val="000000"/>
              </a:solidFill>
              <a:latin typeface="Times New Roman"/>
              <a:ea typeface="Times New Roman"/>
              <a:cs typeface="Traditional Arabic"/>
            </a:endParaRPr>
          </a:p>
          <a:p>
            <a:pPr marL="745490" indent="288290" algn="just"/>
            <a:r>
              <a:rPr lang="ar-SA" b="1" dirty="0">
                <a:solidFill>
                  <a:srgbClr val="000000"/>
                </a:solidFill>
                <a:latin typeface="Times New Roman"/>
                <a:ea typeface="Times New Roman"/>
                <a:cs typeface="Traditional Arabic"/>
              </a:rPr>
              <a:t>الخامس:</a:t>
            </a:r>
            <a:r>
              <a:rPr lang="ar-SA" dirty="0">
                <a:solidFill>
                  <a:srgbClr val="000000"/>
                </a:solidFill>
                <a:latin typeface="Times New Roman"/>
                <a:ea typeface="Times New Roman"/>
                <a:cs typeface="Traditional Arabic"/>
              </a:rPr>
              <a:t> القياس فاستعمله للضرورة عندما لا يوجد عنده نص ولا قول صحابي ولا المرسل ولا الضعيف ، فإن لم ير شيئاً من هذه الأشياء عدل إلى القياس ..</a:t>
            </a:r>
            <a:endParaRPr lang="en-US" dirty="0">
              <a:solidFill>
                <a:srgbClr val="000000"/>
              </a:solidFill>
              <a:latin typeface="Times New Roman"/>
              <a:ea typeface="Times New Roman"/>
              <a:cs typeface="Traditional Arabic"/>
            </a:endParaRPr>
          </a:p>
          <a:p>
            <a:pPr marL="745490" indent="288290" algn="just"/>
            <a:r>
              <a:rPr lang="ar-SA" dirty="0">
                <a:solidFill>
                  <a:srgbClr val="000000"/>
                </a:solidFill>
                <a:latin typeface="Times New Roman"/>
                <a:ea typeface="Times New Roman"/>
                <a:cs typeface="Traditional Arabic"/>
              </a:rPr>
              <a:t> </a:t>
            </a:r>
            <a:endParaRPr lang="en-US" dirty="0">
              <a:solidFill>
                <a:srgbClr val="000000"/>
              </a:solidFill>
              <a:latin typeface="Times New Roman"/>
              <a:ea typeface="Times New Roman"/>
              <a:cs typeface="Traditional Arabic"/>
            </a:endParaRPr>
          </a:p>
          <a:p>
            <a:pPr marL="745490" indent="288290" algn="just"/>
            <a:r>
              <a:rPr lang="ar-SA" dirty="0">
                <a:solidFill>
                  <a:srgbClr val="000000"/>
                </a:solidFill>
                <a:latin typeface="Times New Roman"/>
                <a:ea typeface="Times New Roman"/>
                <a:cs typeface="Traditional Arabic"/>
              </a:rPr>
              <a:t>هذا ما ذكره الإمام ابن القيم رحمه الله تعالى، ولكن لدى الرجوع إلى كتب أصول الحنابلة نرى أن هناك أصولاً أخرى غير ما ذكره ابن القيم، وإليك بيان هذه الأصول: </a:t>
            </a:r>
            <a:endParaRPr lang="en-US" dirty="0">
              <a:solidFill>
                <a:srgbClr val="000000"/>
              </a:solidFill>
              <a:latin typeface="Times New Roman"/>
              <a:ea typeface="Times New Roman"/>
              <a:cs typeface="Traditional Arabic"/>
            </a:endParaRPr>
          </a:p>
          <a:p>
            <a:pPr lvl="0" algn="just">
              <a:buFont typeface="+mj-lt"/>
              <a:buAutoNum type="arabicPeriod"/>
            </a:pPr>
            <a:r>
              <a:rPr lang="ar-SA" dirty="0">
                <a:solidFill>
                  <a:srgbClr val="000000"/>
                </a:solidFill>
                <a:latin typeface="Times New Roman"/>
                <a:ea typeface="Times New Roman"/>
                <a:cs typeface="Traditional Arabic"/>
              </a:rPr>
              <a:t>الاجماع.</a:t>
            </a:r>
            <a:endParaRPr lang="en-US" dirty="0">
              <a:solidFill>
                <a:srgbClr val="000000"/>
              </a:solidFill>
              <a:latin typeface="Times New Roman"/>
              <a:ea typeface="Times New Roman"/>
              <a:cs typeface="Traditional Arabic"/>
            </a:endParaRPr>
          </a:p>
          <a:p>
            <a:pPr lvl="0" algn="just">
              <a:buFont typeface="+mj-lt"/>
              <a:buAutoNum type="arabicPeriod"/>
            </a:pPr>
            <a:r>
              <a:rPr lang="ar-SA" dirty="0">
                <a:solidFill>
                  <a:srgbClr val="000000"/>
                </a:solidFill>
                <a:latin typeface="Times New Roman"/>
                <a:ea typeface="Times New Roman"/>
                <a:cs typeface="Traditional Arabic"/>
              </a:rPr>
              <a:t>القياس لكنه أقل جنوحا إليه من غيره من العلماء، وقد نقل عنه عدم العمل به لكن حمله أصحابه على القياس المخالف للسنة </a:t>
            </a:r>
            <a:endParaRPr lang="en-US" dirty="0">
              <a:solidFill>
                <a:srgbClr val="000000"/>
              </a:solidFill>
              <a:latin typeface="Times New Roman"/>
              <a:ea typeface="Times New Roman"/>
              <a:cs typeface="Traditional Arabic"/>
            </a:endParaRPr>
          </a:p>
          <a:p>
            <a:pPr lvl="0" algn="just">
              <a:buFont typeface="+mj-lt"/>
              <a:buAutoNum type="arabicPeriod"/>
            </a:pPr>
            <a:r>
              <a:rPr lang="ar-SA" dirty="0">
                <a:solidFill>
                  <a:srgbClr val="000000"/>
                </a:solidFill>
                <a:latin typeface="Times New Roman"/>
                <a:ea typeface="Times New Roman"/>
                <a:cs typeface="Traditional Arabic"/>
              </a:rPr>
              <a:t>الاستصحاب .</a:t>
            </a:r>
            <a:endParaRPr lang="en-US" dirty="0">
              <a:solidFill>
                <a:srgbClr val="000000"/>
              </a:solidFill>
              <a:latin typeface="Times New Roman"/>
              <a:ea typeface="Times New Roman"/>
              <a:cs typeface="Traditional Arabic"/>
            </a:endParaRPr>
          </a:p>
          <a:p>
            <a:pPr lvl="0" algn="just">
              <a:buFont typeface="+mj-lt"/>
              <a:buAutoNum type="arabicPeriod"/>
            </a:pPr>
            <a:r>
              <a:rPr lang="ar-SA" dirty="0">
                <a:solidFill>
                  <a:srgbClr val="000000"/>
                </a:solidFill>
                <a:latin typeface="Times New Roman"/>
                <a:ea typeface="Times New Roman"/>
                <a:cs typeface="Traditional Arabic"/>
              </a:rPr>
              <a:t>المصالح المرسلة.</a:t>
            </a:r>
            <a:endParaRPr lang="en-US" dirty="0">
              <a:solidFill>
                <a:srgbClr val="000000"/>
              </a:solidFill>
              <a:latin typeface="Times New Roman"/>
              <a:ea typeface="Times New Roman"/>
              <a:cs typeface="Traditional Arabic"/>
            </a:endParaRPr>
          </a:p>
          <a:p>
            <a:pPr lvl="0" algn="just">
              <a:buFont typeface="+mj-lt"/>
              <a:buAutoNum type="arabicPeriod"/>
            </a:pPr>
            <a:r>
              <a:rPr lang="ar-SA" dirty="0">
                <a:solidFill>
                  <a:srgbClr val="000000"/>
                </a:solidFill>
                <a:latin typeface="Times New Roman"/>
                <a:ea typeface="Times New Roman"/>
                <a:cs typeface="Traditional Arabic"/>
              </a:rPr>
              <a:t>سد الذرائع.</a:t>
            </a:r>
            <a:endParaRPr lang="en-US"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1369478089"/>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ar-SA" sz="3600" b="1" dirty="0">
                <a:solidFill>
                  <a:srgbClr val="000000"/>
                </a:solidFill>
                <a:latin typeface="Times New Roman"/>
                <a:ea typeface="Times New Roman"/>
                <a:cs typeface="Traditional Arabic"/>
              </a:rPr>
              <a:t>ومن منهجه أنه يرى</a:t>
            </a:r>
            <a:endParaRPr lang="en-US" sz="3600" dirty="0">
              <a:solidFill>
                <a:srgbClr val="000000"/>
              </a:solidFill>
              <a:latin typeface="Times New Roman"/>
              <a:ea typeface="Times New Roman"/>
              <a:cs typeface="Traditional Arabic"/>
            </a:endParaRPr>
          </a:p>
          <a:p>
            <a:pPr lvl="0" algn="just">
              <a:buFont typeface="+mj-lt"/>
              <a:buAutoNum type="arabicPeriod"/>
            </a:pPr>
            <a:r>
              <a:rPr lang="ar-SA" sz="3600" dirty="0">
                <a:solidFill>
                  <a:srgbClr val="000000"/>
                </a:solidFill>
                <a:latin typeface="Times New Roman"/>
                <a:ea typeface="Times New Roman"/>
                <a:cs typeface="Traditional Arabic"/>
              </a:rPr>
              <a:t>أن العام دلالته ظنية لذا يجوز تخصيصه بخبر الواحد والقياس كما أشار الى ذلك ابن القيم.</a:t>
            </a:r>
            <a:endParaRPr lang="en-US" sz="3600" dirty="0">
              <a:solidFill>
                <a:srgbClr val="000000"/>
              </a:solidFill>
              <a:latin typeface="Times New Roman"/>
              <a:ea typeface="Times New Roman"/>
              <a:cs typeface="Traditional Arabic"/>
            </a:endParaRPr>
          </a:p>
          <a:p>
            <a:pPr lvl="0" algn="just">
              <a:buFont typeface="+mj-lt"/>
              <a:buAutoNum type="arabicPeriod"/>
            </a:pPr>
            <a:r>
              <a:rPr lang="ar-SA" sz="3600" dirty="0">
                <a:solidFill>
                  <a:srgbClr val="000000"/>
                </a:solidFill>
                <a:latin typeface="Times New Roman"/>
                <a:ea typeface="Times New Roman"/>
                <a:cs typeface="Traditional Arabic"/>
              </a:rPr>
              <a:t>تعددت الرواية عنه في قبول الحديث المرسل.</a:t>
            </a:r>
            <a:endParaRPr lang="en-US" sz="3600" dirty="0">
              <a:solidFill>
                <a:srgbClr val="000000"/>
              </a:solidFill>
              <a:latin typeface="Times New Roman"/>
              <a:ea typeface="Times New Roman"/>
              <a:cs typeface="Traditional Arabic"/>
            </a:endParaRPr>
          </a:p>
          <a:p>
            <a:pPr lvl="0" algn="just">
              <a:buFont typeface="+mj-lt"/>
              <a:buAutoNum type="arabicPeriod"/>
            </a:pPr>
            <a:r>
              <a:rPr lang="ar-SA" sz="3600" dirty="0">
                <a:solidFill>
                  <a:srgbClr val="000000"/>
                </a:solidFill>
                <a:latin typeface="Times New Roman"/>
                <a:ea typeface="Times New Roman"/>
                <a:cs typeface="Traditional Arabic"/>
              </a:rPr>
              <a:t>يقدم الحديث الضعيف على الرأي والقياس.</a:t>
            </a:r>
            <a:endParaRPr lang="en-US" sz="3600" dirty="0">
              <a:solidFill>
                <a:srgbClr val="000000"/>
              </a:solidFill>
              <a:latin typeface="Times New Roman"/>
              <a:ea typeface="Times New Roman"/>
              <a:cs typeface="Traditional Arabic"/>
            </a:endParaRPr>
          </a:p>
          <a:p>
            <a:pPr lvl="0" algn="just">
              <a:buFont typeface="+mj-lt"/>
              <a:buAutoNum type="arabicPeriod"/>
            </a:pPr>
            <a:r>
              <a:rPr lang="ar-SA" sz="3600" dirty="0">
                <a:solidFill>
                  <a:srgbClr val="000000"/>
                </a:solidFill>
                <a:latin typeface="Times New Roman"/>
                <a:ea typeface="Times New Roman"/>
                <a:cs typeface="Traditional Arabic"/>
              </a:rPr>
              <a:t>اضطربت الروايات عنه في الاخذ بالإجماع لكن علماء مذهبه أخذوا به فقد روي عنه أنه قال من ادعى الاجماع فقد كذب لعل الناس قد اختلفوا.. لو قال لم أعلم لهم مخالفا جاز.</a:t>
            </a:r>
            <a:endParaRPr lang="en-US" sz="3600" dirty="0">
              <a:solidFill>
                <a:srgbClr val="000000"/>
              </a:solidFill>
              <a:latin typeface="Times New Roman"/>
              <a:ea typeface="Times New Roman"/>
              <a:cs typeface="Traditional Arabic"/>
            </a:endParaRPr>
          </a:p>
          <a:p>
            <a:r>
              <a:rPr lang="ar-SA" sz="3600" dirty="0">
                <a:solidFill>
                  <a:srgbClr val="000000"/>
                </a:solidFill>
                <a:latin typeface="Times New Roman"/>
                <a:ea typeface="Times New Roman"/>
                <a:cs typeface="Traditional Arabic"/>
              </a:rPr>
              <a:t>ومواضيع أخرى اتفق في أغلبها مع مذهب الامام الشافعي</a:t>
            </a:r>
            <a:endParaRPr lang="en-US" sz="36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1369478089"/>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indent="288290" algn="just"/>
            <a:r>
              <a:rPr lang="ar-SA" sz="3600" b="1" dirty="0">
                <a:solidFill>
                  <a:srgbClr val="000000"/>
                </a:solidFill>
                <a:latin typeface="Times New Roman"/>
                <a:ea typeface="Times New Roman"/>
                <a:cs typeface="Traditional Arabic"/>
              </a:rPr>
              <a:t>منهج المعتزلة في تعاطي المسائل الأصولية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نشير إلى أهم المفارقات الموجودة لديهم مع غيرهم مدرسة المتكلمين من أهل السنة:</a:t>
            </a:r>
            <a:endParaRPr lang="en-US" sz="3600" dirty="0">
              <a:solidFill>
                <a:srgbClr val="000000"/>
              </a:solidFill>
              <a:latin typeface="Times New Roman"/>
              <a:ea typeface="Times New Roman"/>
              <a:cs typeface="Traditional Arabic"/>
            </a:endParaRPr>
          </a:p>
          <a:p>
            <a:pPr lvl="0" algn="just">
              <a:buFont typeface="Traditional Arabic"/>
              <a:buChar char="-"/>
            </a:pPr>
            <a:r>
              <a:rPr lang="ar-SA" sz="3600" dirty="0">
                <a:solidFill>
                  <a:srgbClr val="000000"/>
                </a:solidFill>
                <a:latin typeface="Times New Roman"/>
                <a:ea typeface="Times New Roman"/>
                <a:cs typeface="Traditional Arabic"/>
              </a:rPr>
              <a:t>للمعتزلة أصول خمسة عليها مدار مذهبهم ومعتقدهم وهي (التوحيد، والعدل، والوعد والوعيد، والمنزلة بين المنزلتين، والأمر بالمعروف والنهي عن المنكر) وهذه الأصول وإن كان في الاعتقاد إلا أن لها تأثيرا كبيرا في بناء أصولهم الاجتهادية وخاصة الوعد والوعيد.</a:t>
            </a:r>
            <a:endParaRPr lang="en-US" sz="3600" dirty="0">
              <a:solidFill>
                <a:srgbClr val="000000"/>
              </a:solidFill>
              <a:latin typeface="Times New Roman"/>
              <a:ea typeface="Times New Roman"/>
              <a:cs typeface="Traditional Arabic"/>
            </a:endParaRPr>
          </a:p>
          <a:p>
            <a:pPr lvl="0" algn="just">
              <a:buFont typeface="Traditional Arabic"/>
              <a:buChar char="-"/>
            </a:pPr>
            <a:r>
              <a:rPr lang="ar-SA" sz="3600" dirty="0">
                <a:solidFill>
                  <a:srgbClr val="000000"/>
                </a:solidFill>
                <a:latin typeface="Times New Roman"/>
                <a:ea typeface="Times New Roman"/>
                <a:cs typeface="Traditional Arabic"/>
              </a:rPr>
              <a:t>يرى المعتزلة أن العقل يدرك الحسن والقبح في الأشياء قبل ورود الشرع ومن ثم يترتب عليه الثواب والعقاب حتى ولو لم يصلهم الشرع، بينما يرى أهل السنة أن الثواب والعقاب موقوفان على ورود الشرع.</a:t>
            </a:r>
            <a:endParaRPr lang="en-US" sz="3600" dirty="0">
              <a:solidFill>
                <a:srgbClr val="000000"/>
              </a:solidFill>
              <a:latin typeface="Times New Roman"/>
              <a:ea typeface="Times New Roman"/>
              <a:cs typeface="Traditional Arabic"/>
            </a:endParaRPr>
          </a:p>
          <a:p>
            <a:pPr lvl="0" algn="just">
              <a:buFont typeface="Traditional Arabic"/>
              <a:buChar char="-"/>
            </a:pPr>
            <a:r>
              <a:rPr lang="ar-SA" sz="3600" dirty="0">
                <a:solidFill>
                  <a:srgbClr val="000000"/>
                </a:solidFill>
                <a:latin typeface="Times New Roman"/>
                <a:ea typeface="Times New Roman"/>
                <a:cs typeface="Traditional Arabic"/>
              </a:rPr>
              <a:t>يرى أبو علي بن خلاد أن التعبد </a:t>
            </a:r>
            <a:r>
              <a:rPr lang="ar-SA" sz="3600" dirty="0" err="1">
                <a:solidFill>
                  <a:srgbClr val="000000"/>
                </a:solidFill>
                <a:latin typeface="Times New Roman"/>
                <a:ea typeface="Times New Roman"/>
                <a:cs typeface="Traditional Arabic"/>
              </a:rPr>
              <a:t>بالتأسي</a:t>
            </a:r>
            <a:r>
              <a:rPr lang="ar-SA" sz="3600" dirty="0">
                <a:solidFill>
                  <a:srgbClr val="000000"/>
                </a:solidFill>
                <a:latin typeface="Times New Roman"/>
                <a:ea typeface="Times New Roman"/>
                <a:cs typeface="Traditional Arabic"/>
              </a:rPr>
              <a:t> برسول الله إنما يكون في العبادات فقط، لأن ما سوى العبادات يكون له فيها مصلحة من دوننا، فلا يجب علينا </a:t>
            </a:r>
            <a:r>
              <a:rPr lang="ar-SA" sz="3600" dirty="0" err="1">
                <a:solidFill>
                  <a:srgbClr val="000000"/>
                </a:solidFill>
                <a:latin typeface="Times New Roman"/>
                <a:ea typeface="Times New Roman"/>
                <a:cs typeface="Traditional Arabic"/>
              </a:rPr>
              <a:t>التأسي</a:t>
            </a:r>
            <a:r>
              <a:rPr lang="ar-SA" sz="3600" dirty="0">
                <a:solidFill>
                  <a:srgbClr val="000000"/>
                </a:solidFill>
                <a:latin typeface="Times New Roman"/>
                <a:ea typeface="Times New Roman"/>
                <a:cs typeface="Traditional Arabic"/>
              </a:rPr>
              <a:t> به فيها، أو بلغة أخرى أنها ضمن مقام الاجتهاد لا الوحي فكانت غير ملزمة، ويرى مخالفوه أن التعبد في كل أفعاله إلا ما خص به فقط.</a:t>
            </a:r>
            <a:endParaRPr lang="en-US" sz="36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1369478089"/>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lvl="0" algn="just">
              <a:buFont typeface="Traditional Arabic"/>
              <a:buChar char="-"/>
            </a:pPr>
            <a:r>
              <a:rPr lang="ar-SA" sz="3600" dirty="0">
                <a:solidFill>
                  <a:srgbClr val="000000"/>
                </a:solidFill>
                <a:latin typeface="Times New Roman"/>
                <a:ea typeface="Times New Roman"/>
                <a:cs typeface="Traditional Arabic"/>
              </a:rPr>
              <a:t>الأمر بالأشياء على التخيير يفيد وجوب جميعها لتساويها في الوجوب.</a:t>
            </a:r>
            <a:endParaRPr lang="en-US" sz="3600" dirty="0">
              <a:solidFill>
                <a:srgbClr val="000000"/>
              </a:solidFill>
              <a:latin typeface="Times New Roman"/>
              <a:ea typeface="Times New Roman"/>
              <a:cs typeface="Traditional Arabic"/>
            </a:endParaRPr>
          </a:p>
          <a:p>
            <a:pPr lvl="0" algn="just">
              <a:buFont typeface="Traditional Arabic"/>
              <a:buChar char="-"/>
            </a:pPr>
            <a:r>
              <a:rPr lang="ar-SA" sz="3600" dirty="0">
                <a:solidFill>
                  <a:srgbClr val="000000"/>
                </a:solidFill>
                <a:latin typeface="Times New Roman"/>
                <a:ea typeface="Times New Roman"/>
                <a:cs typeface="Traditional Arabic"/>
              </a:rPr>
              <a:t>يرى أبو علي الجبائي أن الخبر لا يقبل إذا كان راويه واحداً، إما إذا رواه اثنان عدلان عن اثنين، فإنه يقبل.</a:t>
            </a:r>
            <a:endParaRPr lang="en-US" sz="3600" dirty="0">
              <a:solidFill>
                <a:srgbClr val="000000"/>
              </a:solidFill>
              <a:latin typeface="Times New Roman"/>
              <a:ea typeface="Times New Roman"/>
              <a:cs typeface="Traditional Arabic"/>
            </a:endParaRPr>
          </a:p>
          <a:p>
            <a:pPr lvl="0" algn="just">
              <a:buFont typeface="Traditional Arabic"/>
              <a:buChar char="-"/>
            </a:pPr>
            <a:r>
              <a:rPr lang="ar-SA" sz="3600" dirty="0">
                <a:solidFill>
                  <a:srgbClr val="000000"/>
                </a:solidFill>
                <a:latin typeface="Times New Roman"/>
                <a:ea typeface="Times New Roman"/>
                <a:cs typeface="Traditional Arabic"/>
              </a:rPr>
              <a:t>يرى النظام أن الإجماع ليس حجة شرعية متبعة، لجواز وقوع الخطأ من الأمة، ومن يجوز عليهم وقوع الخطأ لا يكون إجماعهم حجة.</a:t>
            </a:r>
            <a:endParaRPr lang="en-US" sz="3600" dirty="0">
              <a:solidFill>
                <a:srgbClr val="000000"/>
              </a:solidFill>
              <a:latin typeface="Times New Roman"/>
              <a:ea typeface="Times New Roman"/>
              <a:cs typeface="Traditional Arabic"/>
            </a:endParaRPr>
          </a:p>
          <a:p>
            <a:pPr lvl="0" algn="just">
              <a:buFont typeface="Traditional Arabic"/>
              <a:buChar char="-"/>
            </a:pPr>
            <a:r>
              <a:rPr lang="ar-SA" sz="3600" dirty="0">
                <a:solidFill>
                  <a:srgbClr val="000000"/>
                </a:solidFill>
                <a:latin typeface="Times New Roman"/>
                <a:ea typeface="Times New Roman"/>
                <a:cs typeface="Traditional Arabic"/>
              </a:rPr>
              <a:t>يرى عبدالله البصري أنه لا يجوز إثبات الإجماع بخبر الواحد، بحجة أن الإجماع أصل مقطوع به، وخبر الواحد لا يفيد إلا الظن، فلا يجوز إثبات القطعي بالظني، بينما قال غيره أنه يجوز إثبات الإجماع بخبر الواحد، ويكون حينئذ ظنا يجب العمل به.</a:t>
            </a:r>
            <a:endParaRPr lang="en-US" sz="3600" dirty="0">
              <a:solidFill>
                <a:srgbClr val="000000"/>
              </a:solidFill>
              <a:latin typeface="Times New Roman"/>
              <a:ea typeface="Times New Roman"/>
              <a:cs typeface="Traditional Arabic"/>
            </a:endParaRPr>
          </a:p>
          <a:p>
            <a:pPr lvl="0" algn="just">
              <a:buFont typeface="Traditional Arabic"/>
              <a:buChar char="-"/>
            </a:pPr>
            <a:r>
              <a:rPr lang="ar-SA" sz="3600" dirty="0">
                <a:solidFill>
                  <a:srgbClr val="000000"/>
                </a:solidFill>
                <a:latin typeface="Times New Roman"/>
                <a:ea typeface="Times New Roman"/>
                <a:cs typeface="Traditional Arabic"/>
              </a:rPr>
              <a:t>يرى النظام وبعض المعتزلة البغداديين أن القياس ليس حجة شرعية.</a:t>
            </a:r>
            <a:endParaRPr lang="en-US" sz="3600" dirty="0">
              <a:solidFill>
                <a:srgbClr val="000000"/>
              </a:solidFill>
              <a:latin typeface="Times New Roman"/>
              <a:ea typeface="Times New Roman"/>
              <a:cs typeface="Traditional Arabic"/>
            </a:endParaRPr>
          </a:p>
          <a:p>
            <a:pPr lvl="0" algn="just">
              <a:buFont typeface="Traditional Arabic"/>
              <a:buChar char="-"/>
            </a:pPr>
            <a:r>
              <a:rPr lang="ar-SA" sz="3600" dirty="0">
                <a:solidFill>
                  <a:srgbClr val="000000"/>
                </a:solidFill>
                <a:latin typeface="Times New Roman"/>
                <a:ea typeface="Times New Roman"/>
                <a:cs typeface="Traditional Arabic"/>
              </a:rPr>
              <a:t>يرى أبو الهذيل العلاف أن القياس لا يسمى دينا، بحجة أن اسم الدين لا يقع إلا على ما هو ثابت مستمر، وكيف يسمى القياس دينا وهو من فعل القائس؟</a:t>
            </a:r>
            <a:endParaRPr lang="en-US" sz="3600" dirty="0">
              <a:solidFill>
                <a:srgbClr val="000000"/>
              </a:solidFill>
              <a:latin typeface="Times New Roman"/>
              <a:ea typeface="Times New Roman"/>
              <a:cs typeface="Traditional Arabic"/>
            </a:endParaRPr>
          </a:p>
          <a:p>
            <a:pPr lvl="0" algn="just">
              <a:buFont typeface="Traditional Arabic"/>
              <a:buChar char="-"/>
            </a:pPr>
            <a:r>
              <a:rPr lang="ar-SA" sz="3600" dirty="0">
                <a:solidFill>
                  <a:srgbClr val="000000"/>
                </a:solidFill>
                <a:latin typeface="Times New Roman"/>
                <a:ea typeface="Times New Roman"/>
                <a:cs typeface="Traditional Arabic"/>
              </a:rPr>
              <a:t>يرى أبو مسلم الأصبهاني أنه لا يحسن نسخ الشرائع شرعا، بحجة أنه يفضي إلى البداء وهو الجهل.</a:t>
            </a:r>
            <a:endParaRPr lang="en-US" sz="36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3143346603"/>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lvl="0" algn="just">
              <a:buFont typeface="Traditional Arabic"/>
              <a:buChar char="-"/>
            </a:pPr>
            <a:r>
              <a:rPr lang="ar-SA" sz="3600" dirty="0">
                <a:solidFill>
                  <a:srgbClr val="000000"/>
                </a:solidFill>
                <a:latin typeface="Times New Roman"/>
                <a:ea typeface="Times New Roman"/>
                <a:cs typeface="Traditional Arabic"/>
              </a:rPr>
              <a:t>يرى بعض المعتزلة عدم جواز نسخ التلاوة دون الحكم وكذلك عدم جواز نسخ الحكم دون التلاوة.</a:t>
            </a:r>
            <a:endParaRPr lang="en-US" sz="3600" dirty="0">
              <a:solidFill>
                <a:srgbClr val="000000"/>
              </a:solidFill>
              <a:latin typeface="Times New Roman"/>
              <a:ea typeface="Times New Roman"/>
              <a:cs typeface="Traditional Arabic"/>
            </a:endParaRPr>
          </a:p>
          <a:p>
            <a:pPr lvl="0" algn="just">
              <a:buFont typeface="Traditional Arabic"/>
              <a:buChar char="-"/>
            </a:pPr>
            <a:r>
              <a:rPr lang="ar-SA" sz="3600" dirty="0">
                <a:solidFill>
                  <a:srgbClr val="000000"/>
                </a:solidFill>
                <a:latin typeface="Times New Roman"/>
                <a:ea typeface="Times New Roman"/>
                <a:cs typeface="Traditional Arabic"/>
              </a:rPr>
              <a:t>يرى أبو علي وأبو هاشم أن النبي عليه السلام لم يكن متعبدا بالاجتهاد في شيء من الشرعيات، لأن الله تعالى نفى عن رسوله أن ينطق بالهوى، فكان ما ينطق به وحيا منزلا، ويرى غيرهم جواز تعبد النبي بالاجتهاد فيما لم يرد فيه نص.</a:t>
            </a:r>
            <a:endParaRPr lang="en-US" sz="3600" dirty="0">
              <a:solidFill>
                <a:srgbClr val="000000"/>
              </a:solidFill>
              <a:latin typeface="Times New Roman"/>
              <a:ea typeface="Times New Roman"/>
              <a:cs typeface="Traditional Arabic"/>
            </a:endParaRPr>
          </a:p>
          <a:p>
            <a:pPr lvl="0" algn="just">
              <a:buFont typeface="Traditional Arabic"/>
              <a:buChar char="-"/>
            </a:pPr>
            <a:r>
              <a:rPr lang="ar-SA" sz="3600" dirty="0">
                <a:solidFill>
                  <a:srgbClr val="000000"/>
                </a:solidFill>
                <a:latin typeface="Times New Roman"/>
                <a:ea typeface="Times New Roman"/>
                <a:cs typeface="Traditional Arabic"/>
              </a:rPr>
              <a:t>يرى بشر </a:t>
            </a:r>
            <a:r>
              <a:rPr lang="ar-SA" sz="3600" dirty="0" err="1">
                <a:solidFill>
                  <a:srgbClr val="000000"/>
                </a:solidFill>
                <a:latin typeface="Times New Roman"/>
                <a:ea typeface="Times New Roman"/>
                <a:cs typeface="Traditional Arabic"/>
              </a:rPr>
              <a:t>المريسي</a:t>
            </a:r>
            <a:r>
              <a:rPr lang="ar-SA" sz="3600" dirty="0">
                <a:solidFill>
                  <a:srgbClr val="000000"/>
                </a:solidFill>
                <a:latin typeface="Times New Roman"/>
                <a:ea typeface="Times New Roman"/>
                <a:cs typeface="Traditional Arabic"/>
              </a:rPr>
              <a:t> وكثير من معتزلة بغداد أن المخطئ في اجتهاده آثم،، وذلك لأن الحق ممكن التدارك، إذ نصب الله عليه دليلا يعرف به فمن أخطأ فليس بمعذور.</a:t>
            </a:r>
            <a:endParaRPr lang="en-US" sz="3600" dirty="0">
              <a:solidFill>
                <a:srgbClr val="000000"/>
              </a:solidFill>
              <a:latin typeface="Times New Roman"/>
              <a:ea typeface="Times New Roman"/>
              <a:cs typeface="Traditional Arabic"/>
            </a:endParaRPr>
          </a:p>
          <a:p>
            <a:pPr lvl="0" algn="just">
              <a:buFont typeface="Traditional Arabic"/>
              <a:buChar char="-"/>
            </a:pPr>
            <a:r>
              <a:rPr lang="ar-SA" sz="3600" dirty="0">
                <a:solidFill>
                  <a:srgbClr val="000000"/>
                </a:solidFill>
                <a:latin typeface="Times New Roman"/>
                <a:ea typeface="Times New Roman"/>
                <a:cs typeface="Traditional Arabic"/>
              </a:rPr>
              <a:t>يرى المعتزلة البغداديون أنه لا يجوز للعامي تقليد المجتهد في فروع الشريعة بل يجب عليه النظر وطلب الدليل، لأن العامي لا يأمن أن يكون من قلده لم ينصح في الاجتهاد فيكون فاعلا لمفسدة.</a:t>
            </a:r>
            <a:endParaRPr lang="en-US" sz="3600" dirty="0">
              <a:solidFill>
                <a:srgbClr val="000000"/>
              </a:solidFill>
              <a:latin typeface="Times New Roman"/>
              <a:ea typeface="Times New Roman"/>
              <a:cs typeface="Traditional Arabic"/>
            </a:endParaRPr>
          </a:p>
          <a:p>
            <a:pPr lvl="0" algn="just">
              <a:buFont typeface="Traditional Arabic"/>
              <a:buChar char="-"/>
            </a:pPr>
            <a:r>
              <a:rPr lang="ar-SA" sz="3600" dirty="0">
                <a:solidFill>
                  <a:srgbClr val="000000"/>
                </a:solidFill>
                <a:latin typeface="Times New Roman"/>
                <a:ea typeface="Times New Roman"/>
                <a:cs typeface="Traditional Arabic"/>
              </a:rPr>
              <a:t>ذهب النَّظَّام إلى جواز وقوع الكذب في الخبر المتواتر</a:t>
            </a:r>
            <a:r>
              <a:rPr lang="ar-SA" sz="3600" baseline="30000" dirty="0">
                <a:solidFill>
                  <a:srgbClr val="000000"/>
                </a:solidFill>
                <a:latin typeface="Times New Roman"/>
                <a:ea typeface="Times New Roman"/>
                <a:cs typeface="Traditional Arabic"/>
              </a:rPr>
              <a:t>()</a:t>
            </a:r>
            <a:r>
              <a:rPr lang="ar-SA"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indent="288290" algn="just"/>
            <a:r>
              <a:rPr lang="ar-SA" sz="3600" b="1" dirty="0" err="1">
                <a:solidFill>
                  <a:srgbClr val="000000"/>
                </a:solidFill>
                <a:latin typeface="Times New Roman"/>
                <a:ea typeface="Times New Roman"/>
                <a:cs typeface="Traditional Arabic"/>
              </a:rPr>
              <a:t>وسنتاول</a:t>
            </a:r>
            <a:r>
              <a:rPr lang="ar-SA" sz="3600" b="1" dirty="0">
                <a:solidFill>
                  <a:srgbClr val="000000"/>
                </a:solidFill>
                <a:latin typeface="Times New Roman"/>
                <a:ea typeface="Times New Roman"/>
                <a:cs typeface="Traditional Arabic"/>
              </a:rPr>
              <a:t> فيما بعد إن شاء الله تعالى أهم مصادر الظاهرية ومنهجهم في أصول الفقه </a:t>
            </a:r>
            <a:endParaRPr lang="en-US" sz="3600" b="1" dirty="0">
              <a:solidFill>
                <a:srgbClr val="000000"/>
              </a:solidFill>
              <a:latin typeface="Times New Roman"/>
              <a:ea typeface="Times New Roman"/>
              <a:cs typeface="Traditional Arabic"/>
            </a:endParaRPr>
          </a:p>
          <a:p>
            <a:pPr indent="288290" algn="just"/>
            <a:r>
              <a:rPr lang="ar-SA" sz="2800" dirty="0">
                <a:solidFill>
                  <a:srgbClr val="000000"/>
                </a:solidFill>
                <a:latin typeface="Tahoma"/>
                <a:ea typeface="Times New Roman"/>
                <a:cs typeface="Traditional Arabic"/>
              </a:rPr>
              <a:t>()</a:t>
            </a:r>
            <a:r>
              <a:rPr lang="ar-SA" sz="2800" dirty="0">
                <a:solidFill>
                  <a:srgbClr val="000000"/>
                </a:solidFill>
                <a:latin typeface="Times New Roman"/>
                <a:ea typeface="Times New Roman"/>
                <a:cs typeface="Traditional Arabic"/>
              </a:rPr>
              <a:t>ينظر: أحسن ما كتب في هذا المجال كتاب: (آراء المعتزلة الأصولية دراسة وتقويما ) للشيخ الدكتور علي بن سعد </a:t>
            </a:r>
            <a:r>
              <a:rPr lang="ar-SA" sz="2800" dirty="0" err="1">
                <a:solidFill>
                  <a:srgbClr val="000000"/>
                </a:solidFill>
                <a:latin typeface="Times New Roman"/>
                <a:ea typeface="Times New Roman"/>
                <a:cs typeface="Traditional Arabic"/>
              </a:rPr>
              <a:t>الضويحي</a:t>
            </a:r>
            <a:r>
              <a:rPr lang="ar-SA" sz="3600" dirty="0">
                <a:solidFill>
                  <a:srgbClr val="000000"/>
                </a:solidFill>
                <a:latin typeface="Times New Roman"/>
                <a:ea typeface="Times New Roman"/>
                <a:cs typeface="Traditional Arabic"/>
              </a:rPr>
              <a:t>. </a:t>
            </a:r>
            <a:endParaRPr lang="en-US" sz="36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3143346603"/>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ar-SA" sz="2800" b="1" dirty="0">
                <a:solidFill>
                  <a:srgbClr val="000000"/>
                </a:solidFill>
                <a:latin typeface="Times New Roman"/>
                <a:ea typeface="Times New Roman"/>
                <a:cs typeface="Traditional Arabic"/>
              </a:rPr>
              <a:t>منهج هذه المدرسة</a:t>
            </a:r>
            <a:endParaRPr lang="en-US" sz="2800" dirty="0">
              <a:solidFill>
                <a:srgbClr val="000000"/>
              </a:solidFill>
              <a:latin typeface="Times New Roman"/>
              <a:ea typeface="Times New Roman"/>
              <a:cs typeface="Traditional Arabic"/>
            </a:endParaRPr>
          </a:p>
          <a:p>
            <a:pPr indent="288290" algn="just"/>
            <a:r>
              <a:rPr lang="ar-SA" sz="3000" dirty="0">
                <a:solidFill>
                  <a:srgbClr val="000000"/>
                </a:solidFill>
                <a:latin typeface="Times New Roman"/>
                <a:ea typeface="Times New Roman"/>
                <a:cs typeface="Traditional Arabic"/>
              </a:rPr>
              <a:t>   يمكن إجمال منهج هذه المدرسة وخصائصها في الأمور الآتية :</a:t>
            </a:r>
            <a:endParaRPr lang="en-US" sz="3000" dirty="0">
              <a:solidFill>
                <a:srgbClr val="000000"/>
              </a:solidFill>
              <a:latin typeface="Times New Roman"/>
              <a:ea typeface="Times New Roman"/>
              <a:cs typeface="Traditional Arabic"/>
            </a:endParaRPr>
          </a:p>
          <a:p>
            <a:pPr indent="288290" algn="just"/>
            <a:r>
              <a:rPr lang="ar-SA" sz="3000" dirty="0">
                <a:solidFill>
                  <a:srgbClr val="000000"/>
                </a:solidFill>
                <a:latin typeface="Times New Roman"/>
                <a:ea typeface="Times New Roman"/>
                <a:cs typeface="Traditional Arabic"/>
              </a:rPr>
              <a:t>1 - الجنوح إلى الاستدلال العقلي، وذلك ناتج عن انفصال هذه المدرسة عن الفروع، واعتمادها على التجريد الذي يستوجب كفاية من الأدلة العقلية تسند القاعدة الأصولية .</a:t>
            </a:r>
            <a:endParaRPr lang="en-US" sz="3000" dirty="0">
              <a:solidFill>
                <a:srgbClr val="000000"/>
              </a:solidFill>
              <a:latin typeface="Times New Roman"/>
              <a:ea typeface="Times New Roman"/>
              <a:cs typeface="Traditional Arabic"/>
            </a:endParaRPr>
          </a:p>
          <a:p>
            <a:pPr indent="288290" algn="just"/>
            <a:r>
              <a:rPr lang="ar-SA" sz="3000" dirty="0">
                <a:solidFill>
                  <a:srgbClr val="000000"/>
                </a:solidFill>
                <a:latin typeface="Times New Roman"/>
                <a:ea typeface="Times New Roman"/>
                <a:cs typeface="Traditional Arabic"/>
              </a:rPr>
              <a:t>٢ - عدم التعصب للمذهب الفقهي، وهذه الخصيصة مآلها إلى أن هذه المدرسة تناول قضايا الأصول بمنأى عن المذهب وفروعه، ولهذا كان أصحابها يعملون على انشاء القاعدة الأصولية المناسبة أدت تلك القاعدة إلى خدمة مذهبهم أو لم تؤد</a:t>
            </a:r>
            <a:r>
              <a:rPr lang="ar-SA" sz="3000" dirty="0" smtClean="0">
                <a:solidFill>
                  <a:srgbClr val="000000"/>
                </a:solidFill>
                <a:latin typeface="Times New Roman"/>
                <a:ea typeface="Times New Roman"/>
                <a:cs typeface="Traditional Arabic"/>
              </a:rPr>
              <a:t>.</a:t>
            </a:r>
            <a:endParaRPr lang="ar-IQ" sz="3000" dirty="0" smtClean="0">
              <a:solidFill>
                <a:srgbClr val="000000"/>
              </a:solidFill>
              <a:latin typeface="Times New Roman"/>
              <a:ea typeface="Times New Roman"/>
              <a:cs typeface="Traditional Arabic"/>
            </a:endParaRPr>
          </a:p>
          <a:p>
            <a:pPr indent="288290" algn="just"/>
            <a:r>
              <a:rPr lang="ar-IQ" sz="3000" dirty="0">
                <a:solidFill>
                  <a:srgbClr val="000000"/>
                </a:solidFill>
                <a:latin typeface="Times New Roman"/>
                <a:ea typeface="Times New Roman"/>
                <a:cs typeface="Traditional Arabic"/>
              </a:rPr>
              <a:t>يقرر هذا إمام الحرمين  -رحمه الله- بقوله : "ثم إنا نجري ذكر هذه الأمثلة تهذيباً للأصول، وتدريباً فيها، وإلا فحق الأصولي لا يلتفت إلى مذاهب أصحاب الفروع، ولا يلتزم مذهباً معيناً في المذاهب المظنونة الشرعية، فهذا غاية ما أردناه من هذا الفن"</a:t>
            </a:r>
            <a:endParaRPr lang="en-US" sz="3000" dirty="0">
              <a:solidFill>
                <a:srgbClr val="000000"/>
              </a:solidFill>
              <a:latin typeface="Times New Roman"/>
              <a:ea typeface="Times New Roman"/>
              <a:cs typeface="Traditional Arabic"/>
            </a:endParaRPr>
          </a:p>
          <a:p>
            <a:pPr indent="288290" algn="just"/>
            <a:endParaRPr lang="ar-IQ" sz="2800" dirty="0"/>
          </a:p>
        </p:txBody>
      </p:sp>
    </p:spTree>
    <p:extLst>
      <p:ext uri="{BB962C8B-B14F-4D97-AF65-F5344CB8AC3E}">
        <p14:creationId xmlns:p14="http://schemas.microsoft.com/office/powerpoint/2010/main" val="211780683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indent="288290" algn="just"/>
            <a:r>
              <a:rPr lang="ar-SA" dirty="0">
                <a:solidFill>
                  <a:srgbClr val="000000"/>
                </a:solidFill>
                <a:latin typeface="Times New Roman"/>
                <a:ea typeface="Times New Roman"/>
                <a:cs typeface="Traditional Arabic"/>
              </a:rPr>
              <a:t>ومن دلالات عدم التعصب في هذه المدرسة أن أصحابها كانوا يخالفون في بعض الأحيان الإمام الشافعي رائد المدرسة نفسه وإمام المذهب في بعض القضايا الأصولية.</a:t>
            </a:r>
            <a:endParaRPr lang="en-US" dirty="0">
              <a:solidFill>
                <a:srgbClr val="000000"/>
              </a:solidFill>
              <a:latin typeface="Times New Roman"/>
              <a:ea typeface="Times New Roman"/>
              <a:cs typeface="Traditional Arabic"/>
            </a:endParaRPr>
          </a:p>
          <a:p>
            <a:pPr indent="288290" algn="just"/>
            <a:r>
              <a:rPr lang="ar-SA" dirty="0">
                <a:solidFill>
                  <a:srgbClr val="000000"/>
                </a:solidFill>
                <a:latin typeface="Times New Roman"/>
                <a:ea typeface="Times New Roman"/>
                <a:cs typeface="Traditional Arabic"/>
              </a:rPr>
              <a:t>من ذلك أن </a:t>
            </a:r>
            <a:r>
              <a:rPr lang="ar-SA" dirty="0" err="1">
                <a:solidFill>
                  <a:srgbClr val="000000"/>
                </a:solidFill>
                <a:latin typeface="Times New Roman"/>
                <a:ea typeface="Times New Roman"/>
                <a:cs typeface="Traditional Arabic"/>
              </a:rPr>
              <a:t>الآمدي</a:t>
            </a:r>
            <a:r>
              <a:rPr lang="ar-SA" dirty="0">
                <a:solidFill>
                  <a:srgbClr val="000000"/>
                </a:solidFill>
                <a:latin typeface="Times New Roman"/>
                <a:ea typeface="Times New Roman"/>
                <a:cs typeface="Traditional Arabic"/>
              </a:rPr>
              <a:t> -رحمه الله- يرجح الأخذ بالإجماع السكوني مع أن الإمام الشافعي لا يأخذ به </a:t>
            </a:r>
            <a:r>
              <a:rPr lang="ar-SA" baseline="30000" dirty="0">
                <a:solidFill>
                  <a:srgbClr val="000000"/>
                </a:solidFill>
                <a:latin typeface="Times New Roman"/>
                <a:ea typeface="Times New Roman"/>
                <a:cs typeface="Traditional Arabic"/>
              </a:rPr>
              <a:t>()</a:t>
            </a:r>
            <a:r>
              <a:rPr lang="ar-SA" dirty="0">
                <a:solidFill>
                  <a:srgbClr val="000000"/>
                </a:solidFill>
                <a:latin typeface="Times New Roman"/>
                <a:ea typeface="Times New Roman"/>
                <a:cs typeface="Traditional Arabic"/>
              </a:rPr>
              <a:t>.</a:t>
            </a:r>
            <a:endParaRPr lang="en-US" dirty="0">
              <a:solidFill>
                <a:srgbClr val="000000"/>
              </a:solidFill>
              <a:latin typeface="Times New Roman"/>
              <a:ea typeface="Times New Roman"/>
              <a:cs typeface="Traditional Arabic"/>
            </a:endParaRPr>
          </a:p>
          <a:p>
            <a:pPr indent="288290" algn="just"/>
            <a:r>
              <a:rPr lang="ar-SA" dirty="0">
                <a:solidFill>
                  <a:srgbClr val="000000"/>
                </a:solidFill>
                <a:latin typeface="Times New Roman"/>
                <a:ea typeface="Times New Roman"/>
                <a:cs typeface="Traditional Arabic"/>
              </a:rPr>
              <a:t>وأن الإمام الشافعي يعتبر مفهوم الموافقة قياساً جلياً، وكثير من المتكلمين لا يعتبرونه كذلك </a:t>
            </a:r>
            <a:endParaRPr lang="en-US" dirty="0">
              <a:solidFill>
                <a:srgbClr val="000000"/>
              </a:solidFill>
              <a:latin typeface="Times New Roman"/>
              <a:ea typeface="Times New Roman"/>
              <a:cs typeface="Traditional Arabic"/>
            </a:endParaRPr>
          </a:p>
          <a:p>
            <a:pPr indent="288290" algn="just"/>
            <a:r>
              <a:rPr lang="ar-SA" dirty="0">
                <a:solidFill>
                  <a:srgbClr val="000000"/>
                </a:solidFill>
                <a:latin typeface="Times New Roman"/>
                <a:ea typeface="Times New Roman"/>
                <a:cs typeface="Traditional Arabic"/>
              </a:rPr>
              <a:t>3- الإقلال من الفروع الفقهية - في ضوء المسلك العام لهذه المدرسة فقد أقلت في بحثها لمسائل الأصول من الفروع الفقهية، والمطالع لكتب هذه المدرسة يلاحظ ذلك بلا كبير عناء. وقد أتاح لها هذا الوضع أن تتجه - بشكل مباشر - إلى القواعد الأصولية فتناولها تناولاً عميقاً موفرة جهدها لذلك غير </a:t>
            </a:r>
            <a:r>
              <a:rPr lang="ar-SA" dirty="0" err="1">
                <a:solidFill>
                  <a:srgbClr val="000000"/>
                </a:solidFill>
                <a:latin typeface="Times New Roman"/>
                <a:ea typeface="Times New Roman"/>
                <a:cs typeface="Traditional Arabic"/>
              </a:rPr>
              <a:t>صارفة</a:t>
            </a:r>
            <a:r>
              <a:rPr lang="ar-SA" dirty="0">
                <a:solidFill>
                  <a:srgbClr val="000000"/>
                </a:solidFill>
                <a:latin typeface="Times New Roman"/>
                <a:ea typeface="Times New Roman"/>
                <a:cs typeface="Traditional Arabic"/>
              </a:rPr>
              <a:t> إياه في المسائل </a:t>
            </a:r>
            <a:r>
              <a:rPr lang="ar-SA" dirty="0" err="1">
                <a:solidFill>
                  <a:srgbClr val="000000"/>
                </a:solidFill>
                <a:latin typeface="Times New Roman"/>
                <a:ea typeface="Times New Roman"/>
                <a:cs typeface="Traditional Arabic"/>
              </a:rPr>
              <a:t>الفروعية</a:t>
            </a:r>
            <a:r>
              <a:rPr lang="ar-SA" dirty="0">
                <a:solidFill>
                  <a:srgbClr val="000000"/>
                </a:solidFill>
                <a:latin typeface="Times New Roman"/>
                <a:ea typeface="Times New Roman"/>
                <a:cs typeface="Traditional Arabic"/>
              </a:rPr>
              <a:t> .</a:t>
            </a:r>
            <a:endParaRPr lang="en-US" dirty="0">
              <a:solidFill>
                <a:srgbClr val="000000"/>
              </a:solidFill>
              <a:latin typeface="Times New Roman"/>
              <a:ea typeface="Times New Roman"/>
              <a:cs typeface="Traditional Arabic"/>
            </a:endParaRPr>
          </a:p>
          <a:p>
            <a:pPr marL="288290" indent="-288290" algn="just"/>
            <a:r>
              <a:rPr lang="ar-IQ" dirty="0" smtClean="0">
                <a:solidFill>
                  <a:srgbClr val="000000"/>
                </a:solidFill>
                <a:latin typeface="Times New Roman"/>
                <a:ea typeface="Times New Roman"/>
                <a:cs typeface="Traditional Arabic"/>
              </a:rPr>
              <a:t>4- </a:t>
            </a:r>
            <a:r>
              <a:rPr lang="ar-IQ" dirty="0">
                <a:solidFill>
                  <a:srgbClr val="000000"/>
                </a:solidFill>
                <a:latin typeface="Times New Roman"/>
                <a:ea typeface="Times New Roman"/>
                <a:cs typeface="Traditional Arabic"/>
              </a:rPr>
              <a:t>البسط في الجدل والمناظرات في عرض المسائل الأصولية فتجدهم مثلا يناقشون في تعريف واحد صفحات يستدلون عليه ويعترضون ويرجحون. </a:t>
            </a:r>
          </a:p>
          <a:p>
            <a:pPr marL="288290" indent="-288290" algn="just"/>
            <a:endParaRPr lang="en-US" sz="28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3024790684"/>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fontScale="92500"/>
          </a:bodyPr>
          <a:lstStyle/>
          <a:p>
            <a:pPr marL="914400" indent="-571500" algn="just"/>
            <a:r>
              <a:rPr lang="ar-IQ" sz="3600" b="1" dirty="0">
                <a:solidFill>
                  <a:srgbClr val="000000"/>
                </a:solidFill>
                <a:latin typeface="Times New Roman"/>
                <a:ea typeface="Times New Roman"/>
                <a:cs typeface="Traditional Arabic"/>
              </a:rPr>
              <a:t>كتب هذه المدرسة:</a:t>
            </a:r>
          </a:p>
          <a:p>
            <a:pPr marL="914400" indent="-571500" algn="just"/>
            <a:r>
              <a:rPr lang="ar-IQ" sz="3600" dirty="0">
                <a:solidFill>
                  <a:srgbClr val="000000"/>
                </a:solidFill>
                <a:latin typeface="Times New Roman"/>
                <a:ea typeface="Times New Roman"/>
                <a:cs typeface="Traditional Arabic"/>
              </a:rPr>
              <a:t>أول كتب هذه المدرسة كتاب الرسالة للإمام الشافعي رحمه الله، </a:t>
            </a:r>
            <a:endParaRPr lang="ar-IQ" sz="3600" dirty="0" smtClean="0">
              <a:solidFill>
                <a:srgbClr val="000000"/>
              </a:solidFill>
              <a:latin typeface="Times New Roman"/>
              <a:ea typeface="Times New Roman"/>
              <a:cs typeface="Traditional Arabic"/>
            </a:endParaRPr>
          </a:p>
          <a:p>
            <a:pPr marL="914400" indent="-571500" algn="just"/>
            <a:r>
              <a:rPr lang="ar-IQ" sz="3600" dirty="0" smtClean="0">
                <a:solidFill>
                  <a:srgbClr val="000000"/>
                </a:solidFill>
                <a:latin typeface="Times New Roman"/>
                <a:ea typeface="Times New Roman"/>
                <a:cs typeface="Traditional Arabic"/>
              </a:rPr>
              <a:t>ولكون </a:t>
            </a:r>
            <a:r>
              <a:rPr lang="ar-IQ" sz="3600" dirty="0">
                <a:solidFill>
                  <a:srgbClr val="000000"/>
                </a:solidFill>
                <a:latin typeface="Times New Roman"/>
                <a:ea typeface="Times New Roman"/>
                <a:cs typeface="Traditional Arabic"/>
              </a:rPr>
              <a:t>هذا الكتاب يعتبر اللبنة الأولى في تدوين علم الأصول يجدر </a:t>
            </a:r>
            <a:r>
              <a:rPr lang="ar-IQ" sz="3600" dirty="0" smtClean="0">
                <a:solidFill>
                  <a:srgbClr val="000000"/>
                </a:solidFill>
                <a:latin typeface="Times New Roman"/>
                <a:ea typeface="Times New Roman"/>
                <a:cs typeface="Traditional Arabic"/>
              </a:rPr>
              <a:t>بنا.. الأسباب </a:t>
            </a:r>
            <a:r>
              <a:rPr lang="ar-IQ" sz="3600" dirty="0">
                <a:solidFill>
                  <a:srgbClr val="000000"/>
                </a:solidFill>
                <a:latin typeface="Times New Roman"/>
                <a:ea typeface="Times New Roman"/>
                <a:cs typeface="Traditional Arabic"/>
              </a:rPr>
              <a:t>الداعية إليها </a:t>
            </a:r>
            <a:r>
              <a:rPr lang="ar-IQ" sz="3600" dirty="0" smtClean="0">
                <a:solidFill>
                  <a:srgbClr val="000000"/>
                </a:solidFill>
                <a:latin typeface="Times New Roman"/>
                <a:ea typeface="Times New Roman"/>
                <a:cs typeface="Traditional Arabic"/>
              </a:rPr>
              <a:t> والمواضيع </a:t>
            </a:r>
            <a:r>
              <a:rPr lang="ar-IQ" sz="3600" dirty="0">
                <a:solidFill>
                  <a:srgbClr val="000000"/>
                </a:solidFill>
                <a:latin typeface="Times New Roman"/>
                <a:ea typeface="Times New Roman"/>
                <a:cs typeface="Traditional Arabic"/>
              </a:rPr>
              <a:t>الرئيسية التي تناولتها:</a:t>
            </a:r>
          </a:p>
          <a:p>
            <a:pPr marL="914400" indent="-571500" algn="just"/>
            <a:r>
              <a:rPr lang="ar-IQ" sz="3600" b="1" dirty="0">
                <a:solidFill>
                  <a:srgbClr val="000000"/>
                </a:solidFill>
                <a:latin typeface="Times New Roman"/>
                <a:ea typeface="Times New Roman"/>
                <a:cs typeface="Traditional Arabic"/>
              </a:rPr>
              <a:t>الأسباب التي حملت الإمام الشافعي على تدوين أصول </a:t>
            </a:r>
            <a:r>
              <a:rPr lang="ar-IQ" sz="3600" b="1" dirty="0" smtClean="0">
                <a:solidFill>
                  <a:srgbClr val="000000"/>
                </a:solidFill>
                <a:latin typeface="Times New Roman"/>
                <a:ea typeface="Times New Roman"/>
                <a:cs typeface="Traditional Arabic"/>
              </a:rPr>
              <a:t>الفقه</a:t>
            </a:r>
            <a:endParaRPr lang="ar-IQ" sz="3600" dirty="0">
              <a:solidFill>
                <a:srgbClr val="000000"/>
              </a:solidFill>
              <a:latin typeface="Times New Roman"/>
              <a:ea typeface="Times New Roman"/>
              <a:cs typeface="Traditional Arabic"/>
            </a:endParaRPr>
          </a:p>
          <a:p>
            <a:pPr marL="914400" indent="-571500" algn="just"/>
            <a:r>
              <a:rPr lang="ar-IQ" sz="3600" dirty="0">
                <a:solidFill>
                  <a:srgbClr val="000000"/>
                </a:solidFill>
                <a:latin typeface="Times New Roman"/>
                <a:ea typeface="Times New Roman"/>
                <a:cs typeface="Traditional Arabic"/>
              </a:rPr>
              <a:t>1 - أن عصر الإمام الشافعي كان عصراً اتسعت فيه رقعة الدولة الإسلامية وكثرت فيه حركة العمران، واختلط فيه العرب بغيرهم وقد أدى ذلك الاختلاط إلى دخول كثير من المفردات والأساليب غير العربية ساحة التخاطب بطريقة لم تعد معها الملكة العربية على سلامتها الأولى </a:t>
            </a:r>
            <a:endParaRPr lang="ar-IQ" sz="3600" dirty="0" smtClean="0">
              <a:solidFill>
                <a:srgbClr val="000000"/>
              </a:solidFill>
              <a:latin typeface="Times New Roman"/>
              <a:ea typeface="Times New Roman"/>
              <a:cs typeface="Traditional Arabic"/>
            </a:endParaRPr>
          </a:p>
          <a:p>
            <a:pPr marL="914400" indent="-571500" algn="just"/>
            <a:r>
              <a:rPr lang="ar-IQ" sz="3600" dirty="0" smtClean="0">
                <a:solidFill>
                  <a:srgbClr val="000000"/>
                </a:solidFill>
                <a:latin typeface="Times New Roman"/>
                <a:ea typeface="Times New Roman"/>
                <a:cs typeface="Traditional Arabic"/>
              </a:rPr>
              <a:t>وهنا </a:t>
            </a:r>
            <a:r>
              <a:rPr lang="ar-IQ" sz="3600" dirty="0">
                <a:solidFill>
                  <a:srgbClr val="000000"/>
                </a:solidFill>
                <a:latin typeface="Times New Roman"/>
                <a:ea typeface="Times New Roman"/>
                <a:cs typeface="Traditional Arabic"/>
              </a:rPr>
              <a:t>ظهر الإحساس بضرورة جمع قواعد وأصول وضوابط للاستنباط لتكون معياراً يرجع إليه المجتهدون، وميزاناً يدركون </a:t>
            </a:r>
            <a:r>
              <a:rPr lang="ar-IQ" sz="3600" dirty="0" smtClean="0">
                <a:solidFill>
                  <a:srgbClr val="000000"/>
                </a:solidFill>
                <a:latin typeface="Times New Roman"/>
                <a:ea typeface="Times New Roman"/>
                <a:cs typeface="Traditional Arabic"/>
              </a:rPr>
              <a:t>معه الصواب </a:t>
            </a:r>
            <a:r>
              <a:rPr lang="ar-IQ" sz="3600" dirty="0">
                <a:solidFill>
                  <a:srgbClr val="000000"/>
                </a:solidFill>
                <a:latin typeface="Times New Roman"/>
                <a:ea typeface="Times New Roman"/>
                <a:cs typeface="Traditional Arabic"/>
              </a:rPr>
              <a:t>والخطأ في فتاواهم.</a:t>
            </a:r>
          </a:p>
          <a:p>
            <a:pPr marL="914400" indent="-571500" algn="just"/>
            <a:endParaRPr lang="ar-IQ"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3081579480"/>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indent="288290" algn="just"/>
            <a:r>
              <a:rPr lang="ar-SA" sz="2800" dirty="0">
                <a:solidFill>
                  <a:srgbClr val="000000"/>
                </a:solidFill>
                <a:latin typeface="Times New Roman"/>
                <a:ea typeface="Times New Roman"/>
                <a:cs typeface="Traditional Arabic"/>
              </a:rPr>
              <a:t>٢ - أن عصر الإمام الشافعي شهد حركة تدوين بدأت في الفترة التي سبقته ونمت فيه وشملت غالب العلوم حيث عمد أهل اللغة إلى وضع علم النحو لضبط حركة اللسان، ودوّن قبل هذا الحديث، وصنّف في </a:t>
            </a:r>
            <a:r>
              <a:rPr lang="ar-SA" sz="2800" dirty="0" smtClean="0">
                <a:solidFill>
                  <a:srgbClr val="000000"/>
                </a:solidFill>
                <a:latin typeface="Times New Roman"/>
                <a:ea typeface="Times New Roman"/>
                <a:cs typeface="Traditional Arabic"/>
              </a:rPr>
              <a:t>الفقه</a:t>
            </a:r>
            <a:endParaRPr lang="en-US" sz="2800" dirty="0">
              <a:solidFill>
                <a:srgbClr val="000000"/>
              </a:solidFill>
              <a:latin typeface="Times New Roman"/>
              <a:ea typeface="Times New Roman"/>
              <a:cs typeface="Traditional Arabic"/>
            </a:endParaRPr>
          </a:p>
          <a:p>
            <a:pPr indent="288290" algn="just"/>
            <a:r>
              <a:rPr lang="ar-SA" sz="2800" dirty="0">
                <a:solidFill>
                  <a:srgbClr val="000000"/>
                </a:solidFill>
                <a:latin typeface="Times New Roman"/>
                <a:ea typeface="Times New Roman"/>
                <a:cs typeface="Traditional Arabic"/>
              </a:rPr>
              <a:t>3- أن زمن الإمام الشافعي شهد جمع الأحاديث كلها وهو أمر لم يتهيأ للعصر الذي سبق عصره، فأدى ظهور تلك الأحاديث إلى رفض كثير من الناس العمل بها لتمسكهم بالمأثور من الحديث في مناطقهم، فوقع من ذلك الاختلاف والتعارض والشغب، </a:t>
            </a:r>
            <a:endParaRPr lang="ar-IQ" sz="2800" dirty="0" smtClean="0">
              <a:solidFill>
                <a:srgbClr val="000000"/>
              </a:solidFill>
              <a:latin typeface="Times New Roman"/>
              <a:ea typeface="Times New Roman"/>
              <a:cs typeface="Traditional Arabic"/>
            </a:endParaRPr>
          </a:p>
          <a:p>
            <a:pPr indent="288290" algn="just"/>
            <a:r>
              <a:rPr lang="ar-SA" sz="2800" dirty="0" smtClean="0">
                <a:solidFill>
                  <a:srgbClr val="000000"/>
                </a:solidFill>
                <a:latin typeface="Times New Roman"/>
                <a:ea typeface="Times New Roman"/>
                <a:cs typeface="Traditional Arabic"/>
              </a:rPr>
              <a:t>يقرر </a:t>
            </a:r>
            <a:r>
              <a:rPr lang="ar-SA" sz="2800" dirty="0">
                <a:solidFill>
                  <a:srgbClr val="000000"/>
                </a:solidFill>
                <a:latin typeface="Times New Roman"/>
                <a:ea typeface="Times New Roman"/>
                <a:cs typeface="Traditional Arabic"/>
              </a:rPr>
              <a:t>هذا شاه ولي الله الدهلوي في كتابه الإنصاف في بيان أسباب الاختلاف حيث يقول: «فإن قلت؟ ما السبب في أن الأوائل لم يتكلموا في أصول الفقه كثير كلام، فلما نشأ الشافعي تكلم فيه كلاماً شافياً وأفاد وأجاد</a:t>
            </a:r>
            <a:r>
              <a:rPr lang="ar-SA" sz="2800" dirty="0" smtClean="0">
                <a:solidFill>
                  <a:srgbClr val="000000"/>
                </a:solidFill>
                <a:latin typeface="Times New Roman"/>
                <a:ea typeface="Times New Roman"/>
                <a:cs typeface="Traditional Arabic"/>
              </a:rPr>
              <a:t>؟.</a:t>
            </a:r>
            <a:endParaRPr lang="en-US" sz="2800" dirty="0">
              <a:solidFill>
                <a:srgbClr val="000000"/>
              </a:solidFill>
              <a:latin typeface="Times New Roman"/>
              <a:ea typeface="Times New Roman"/>
              <a:cs typeface="Traditional Arabic"/>
            </a:endParaRPr>
          </a:p>
          <a:p>
            <a:pPr indent="288290" algn="just"/>
            <a:r>
              <a:rPr lang="ar-SA" sz="2800" dirty="0">
                <a:solidFill>
                  <a:srgbClr val="000000"/>
                </a:solidFill>
                <a:latin typeface="Times New Roman"/>
                <a:ea typeface="Times New Roman"/>
                <a:cs typeface="Traditional Arabic"/>
              </a:rPr>
              <a:t>ثم يجيب فيقول : سببه أن الأوائل كان يجتمع عند كل واحد منهم أحاديث بلده وآثاره ولا تجتمع أحاديث البلاد، فإذا تعارضت عليه الأدلة في أحاديث بلده حكم في ذلك التعارض بنوع من الفراسة بحسب ما تيسر له .</a:t>
            </a:r>
            <a:endParaRPr lang="en-US" sz="2800" dirty="0">
              <a:solidFill>
                <a:srgbClr val="000000"/>
              </a:solidFill>
              <a:latin typeface="Times New Roman"/>
              <a:ea typeface="Times New Roman"/>
              <a:cs typeface="Traditional Arabic"/>
            </a:endParaRPr>
          </a:p>
          <a:p>
            <a:pPr indent="288290" algn="just"/>
            <a:r>
              <a:rPr lang="ar-SA" sz="2800" dirty="0">
                <a:solidFill>
                  <a:srgbClr val="000000"/>
                </a:solidFill>
                <a:latin typeface="Times New Roman"/>
                <a:ea typeface="Times New Roman"/>
                <a:cs typeface="Traditional Arabic"/>
              </a:rPr>
              <a:t>ثم اجتمع في عصر الشافعي أحاديث البلاد جميعها، فوقع التعارض في أحاديث البلاد وكثر الشغب، وهجم على الناس من كل جانب من الاختلافات ما لم يكن بحساب، فبقوا متحيرين مدهوشين لا يستطيعون سبيلاً حتى جاء تأييد من ربهم فألهم الشافعي قواعد جمع هذه المختلفات، وفتح لمن بعده باباً وأي </a:t>
            </a:r>
            <a:r>
              <a:rPr lang="ar-SA" sz="2800" dirty="0" smtClean="0">
                <a:solidFill>
                  <a:srgbClr val="000000"/>
                </a:solidFill>
                <a:latin typeface="Times New Roman"/>
                <a:ea typeface="Times New Roman"/>
                <a:cs typeface="Traditional Arabic"/>
              </a:rPr>
              <a:t>باب</a:t>
            </a:r>
            <a:r>
              <a:rPr lang="ar-IQ" sz="2800" dirty="0" smtClean="0">
                <a:solidFill>
                  <a:srgbClr val="000000"/>
                </a:solidFill>
                <a:latin typeface="Times New Roman"/>
                <a:ea typeface="Times New Roman"/>
                <a:cs typeface="Traditional Arabic"/>
              </a:rPr>
              <a:t>!!!</a:t>
            </a:r>
            <a:r>
              <a:rPr lang="ar-SA" sz="2800" dirty="0" smtClean="0">
                <a:solidFill>
                  <a:srgbClr val="000000"/>
                </a:solidFill>
                <a:latin typeface="Times New Roman"/>
                <a:ea typeface="Times New Roman"/>
                <a:cs typeface="Traditional Arabic"/>
              </a:rPr>
              <a:t>.</a:t>
            </a:r>
            <a:endParaRPr lang="en-US" sz="2800" dirty="0">
              <a:solidFill>
                <a:srgbClr val="000000"/>
              </a:solidFill>
              <a:latin typeface="Times New Roman"/>
              <a:ea typeface="Times New Roman"/>
              <a:cs typeface="Traditional Arabic"/>
            </a:endParaRPr>
          </a:p>
          <a:p>
            <a:pPr marL="288290" indent="-288290" algn="just"/>
            <a:endParaRPr lang="en-US" sz="28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3081579480"/>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indent="288290" algn="just"/>
            <a:r>
              <a:rPr lang="ar-SA" sz="3600" dirty="0">
                <a:solidFill>
                  <a:srgbClr val="000000"/>
                </a:solidFill>
                <a:latin typeface="Times New Roman"/>
                <a:ea typeface="Times New Roman"/>
                <a:cs typeface="Traditional Arabic"/>
              </a:rPr>
              <a:t>4- أن عصر الإمام الشافعي شهد صراعاً مريراً بين أهل الرأي وأهل الحديث حيث كان أهل الرأي على جانب كبير من المقدرة على البحث والنظر مع قلة روايتهم في الحديث وهي قلة ترجع إلى ظروف بيئتهم التي كانت تعج بمثل مختلفة ونحل متضاربة فولدت الوضع في الأحاديث فأقلوا من روايته وعوضوا ذلك بالاستنباط .</a:t>
            </a:r>
            <a:endParaRPr lang="en-US" sz="3600" dirty="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 أما أصحاب الحديث فكانوا حافظين الأخبار رسول الله ﷺ إلا أنهم كانوا عاجزين عن الجدال والنظر وكانوا يتحامون الخوض في الرأي</a:t>
            </a:r>
            <a:r>
              <a:rPr lang="ar-SA" sz="3600" dirty="0" smtClean="0">
                <a:solidFill>
                  <a:srgbClr val="000000"/>
                </a:solidFill>
                <a:latin typeface="Times New Roman"/>
                <a:ea typeface="Times New Roman"/>
                <a:cs typeface="Traditional Arabic"/>
              </a:rPr>
              <a:t>.</a:t>
            </a:r>
            <a:endParaRPr lang="ar-IQ" sz="3600" dirty="0" smtClean="0">
              <a:solidFill>
                <a:srgbClr val="000000"/>
              </a:solidFill>
              <a:latin typeface="Times New Roman"/>
              <a:ea typeface="Times New Roman"/>
              <a:cs typeface="Traditional Arabic"/>
            </a:endParaRPr>
          </a:p>
          <a:p>
            <a:pPr indent="288290" algn="just"/>
            <a:r>
              <a:rPr lang="ar-SA" sz="3600" dirty="0">
                <a:solidFill>
                  <a:srgbClr val="000000"/>
                </a:solidFill>
                <a:latin typeface="Times New Roman"/>
                <a:ea typeface="Times New Roman"/>
                <a:cs typeface="Traditional Arabic"/>
              </a:rPr>
              <a:t>وبهذا تباعد الفريقان واحتدم الصراع بينهما، وأذكته أكثر روح العصبية والتمذهب. ورأى ذلك كله الإمام الشافعي وهو الذي أخذ عن أهل الحديث وتتلمذ لهم، كما أدرك أهل الرأي وتعرف على فقههم وناظرهم، وأراد من خلال رؤيته لما رأى من صراع، ومن خلال معرفته لفقه الفريقين أن يقف موقفاً موضوعياً هو الموقف الذي يحسه ويعلم أن الأدلة تساعده عليه فوضع رسالته التي بين فيها مناهج </a:t>
            </a:r>
            <a:r>
              <a:rPr lang="ar-SA" sz="3600" dirty="0" smtClean="0">
                <a:solidFill>
                  <a:srgbClr val="000000"/>
                </a:solidFill>
                <a:latin typeface="Times New Roman"/>
                <a:ea typeface="Times New Roman"/>
                <a:cs typeface="Traditional Arabic"/>
              </a:rPr>
              <a:t>الاستنباط</a:t>
            </a:r>
            <a:r>
              <a:rPr lang="ar-IQ" sz="3600" dirty="0">
                <a:solidFill>
                  <a:srgbClr val="000000"/>
                </a:solidFill>
                <a:latin typeface="Times New Roman"/>
                <a:ea typeface="Times New Roman"/>
                <a:cs typeface="Traditional Arabic"/>
              </a:rPr>
              <a:t>.. فكانت تلك الرسالة اللبنة الأولى في علم أصول الفقه </a:t>
            </a:r>
            <a:r>
              <a:rPr lang="ar-IQ" sz="3600" dirty="0" smtClean="0">
                <a:solidFill>
                  <a:srgbClr val="000000"/>
                </a:solidFill>
                <a:latin typeface="Times New Roman"/>
                <a:ea typeface="Times New Roman"/>
                <a:cs typeface="Traditional Arabic"/>
              </a:rPr>
              <a:t>.</a:t>
            </a:r>
            <a:endParaRPr lang="en-US" sz="36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3024790684"/>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ar-SA" sz="3600" dirty="0">
                <a:solidFill>
                  <a:srgbClr val="000000"/>
                </a:solidFill>
                <a:latin typeface="Times New Roman"/>
                <a:ea typeface="Times New Roman"/>
                <a:cs typeface="Traditional Arabic"/>
              </a:rPr>
              <a:t>وكان مواضيع هذا الكتاب سببا قويا في تقليل هوة الخلاف بين المجتهدين والفقهاء، وجمع به منهج الفقهاء من أهل الرأي ومنهج أهل الحديث ، لأنه جعل الفقه مبنيا على أصول ثابتة، لا على طائفة من الفتاوى والأقضية.</a:t>
            </a:r>
          </a:p>
          <a:p>
            <a:pPr indent="288290" algn="just"/>
            <a:r>
              <a:rPr lang="ar-SA" sz="3600" dirty="0">
                <a:solidFill>
                  <a:srgbClr val="000000"/>
                </a:solidFill>
                <a:latin typeface="Times New Roman"/>
                <a:ea typeface="Times New Roman"/>
                <a:cs typeface="Traditional Arabic"/>
              </a:rPr>
              <a:t>لذلك قال الإمام أحمد رحمه الله "ما زلنا نلعن أهل الرأي ويعلنوننا حتى جاء الشافعي فمزج بيننا يريد أنه تمسك بصحيح الآثار واستعملها، ثم أراهم أن من الرأي ما يحتاج إليه وتنبني أحكام الشرع عليه، وأنه قياس على أصولها ومنتزع منها، وأراهم كيفية انتزاعها، والتعلق بعللها وتنبيهاتها، فعلم أصحاب الحديث أن صحيح الرأي فرع الأصل، وعلم أصحاب الرأي أنه لا فرع إلا بعد الأصل، وأنه لا غنى عن تقديم السنن وصحيح الآثار أولا</a:t>
            </a:r>
            <a:r>
              <a:rPr lang="ar-SA" sz="3600" dirty="0" smtClean="0">
                <a:solidFill>
                  <a:srgbClr val="000000"/>
                </a:solidFill>
                <a:latin typeface="Times New Roman"/>
                <a:ea typeface="Times New Roman"/>
                <a:cs typeface="Traditional Arabic"/>
              </a:rPr>
              <a:t>.«</a:t>
            </a:r>
            <a:endParaRPr lang="ar-IQ" sz="3600" dirty="0" smtClean="0">
              <a:solidFill>
                <a:srgbClr val="000000"/>
              </a:solidFill>
              <a:latin typeface="Times New Roman"/>
              <a:ea typeface="Times New Roman"/>
              <a:cs typeface="Traditional Arabic"/>
            </a:endParaRPr>
          </a:p>
          <a:p>
            <a:pPr indent="288290" algn="just"/>
            <a:r>
              <a:rPr lang="ar-SA" sz="3600" dirty="0" smtClean="0">
                <a:solidFill>
                  <a:srgbClr val="000000"/>
                </a:solidFill>
                <a:latin typeface="Times New Roman"/>
                <a:ea typeface="Times New Roman"/>
                <a:cs typeface="Traditional Arabic"/>
              </a:rPr>
              <a:t> وقال </a:t>
            </a:r>
            <a:r>
              <a:rPr lang="ar-SA" sz="3600" dirty="0">
                <a:solidFill>
                  <a:srgbClr val="000000"/>
                </a:solidFill>
                <a:latin typeface="Times New Roman"/>
                <a:ea typeface="Times New Roman"/>
                <a:cs typeface="Traditional Arabic"/>
              </a:rPr>
              <a:t>رحمه الله: كان الفقه قفلاً على أهله، حتى فتحه الله بـالشافعي.</a:t>
            </a:r>
            <a:endParaRPr lang="ar-SA"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3024790684"/>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818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indent="288290" algn="just"/>
            <a:r>
              <a:rPr lang="ar-SA" sz="3600" dirty="0">
                <a:solidFill>
                  <a:srgbClr val="000000"/>
                </a:solidFill>
                <a:latin typeface="Times New Roman"/>
                <a:ea typeface="Times New Roman"/>
                <a:cs typeface="Traditional Arabic"/>
              </a:rPr>
              <a:t> ويروى أنه قال أيضاً: ما أحدٌ مس محبرة ولا قلماً إلا وللشافعي في عنقه منة، فقلنا يا أبا محمد كيف ذلك ؟ قال إن أصحاب الرأي كانوا يهزؤون بأصحاب الحديث حتى علمهم الشافعي وأقام الحجة عليهم.</a:t>
            </a:r>
          </a:p>
          <a:p>
            <a:pPr indent="288290" algn="just"/>
            <a:r>
              <a:rPr lang="ar-SA" sz="3600" dirty="0">
                <a:solidFill>
                  <a:srgbClr val="000000"/>
                </a:solidFill>
                <a:latin typeface="Times New Roman"/>
                <a:ea typeface="Times New Roman"/>
                <a:cs typeface="Traditional Arabic"/>
              </a:rPr>
              <a:t> وقال أيضاً: لولا الشافعي ما عرفنا فقه الحديث، فـالشافعي له فضل على أهل الحديث بتبيان معاني الحديث، والناسخ والمنسوخ، والجمع بين الأحاديث المتعارضة،</a:t>
            </a:r>
          </a:p>
          <a:p>
            <a:pPr indent="288290" algn="just"/>
            <a:r>
              <a:rPr lang="ar-SA" sz="3600" dirty="0">
                <a:solidFill>
                  <a:srgbClr val="000000"/>
                </a:solidFill>
                <a:latin typeface="Times New Roman"/>
                <a:ea typeface="Times New Roman"/>
                <a:cs typeface="Traditional Arabic"/>
              </a:rPr>
              <a:t>وعن عبد الله بن أحمد بن حنبل قال: قلت لأبي: يا أبت أي شيء كان الشافعي فإني سمعتك تكثر من الدعاء له؟ فقال: يا بني الشافعي كالشمس للدنيا، وكالعافية للناس، انظر هل لهذين من خلف أو منهما عوض؟</a:t>
            </a:r>
          </a:p>
          <a:p>
            <a:pPr indent="288290" algn="just"/>
            <a:r>
              <a:rPr lang="ar-SA" sz="3600" dirty="0">
                <a:solidFill>
                  <a:srgbClr val="000000"/>
                </a:solidFill>
                <a:latin typeface="Times New Roman"/>
                <a:ea typeface="Times New Roman"/>
                <a:cs typeface="Traditional Arabic"/>
              </a:rPr>
              <a:t>وعن سويد بن سعيد قال: كنا عند سفيان بن </a:t>
            </a:r>
            <a:r>
              <a:rPr lang="ar-SA" sz="3600" dirty="0" err="1">
                <a:solidFill>
                  <a:srgbClr val="000000"/>
                </a:solidFill>
                <a:latin typeface="Times New Roman"/>
                <a:ea typeface="Times New Roman"/>
                <a:cs typeface="Traditional Arabic"/>
              </a:rPr>
              <a:t>عيينة</a:t>
            </a:r>
            <a:r>
              <a:rPr lang="ar-SA" sz="3600" dirty="0">
                <a:solidFill>
                  <a:srgbClr val="000000"/>
                </a:solidFill>
                <a:latin typeface="Times New Roman"/>
                <a:ea typeface="Times New Roman"/>
                <a:cs typeface="Traditional Arabic"/>
              </a:rPr>
              <a:t> فجاء محمد بن إدريس فجلس، فروى ابن </a:t>
            </a:r>
            <a:r>
              <a:rPr lang="ar-SA" sz="3600" dirty="0" err="1">
                <a:solidFill>
                  <a:srgbClr val="000000"/>
                </a:solidFill>
                <a:latin typeface="Times New Roman"/>
                <a:ea typeface="Times New Roman"/>
                <a:cs typeface="Traditional Arabic"/>
              </a:rPr>
              <a:t>عيينة</a:t>
            </a:r>
            <a:r>
              <a:rPr lang="ar-SA" sz="3600" dirty="0">
                <a:solidFill>
                  <a:srgbClr val="000000"/>
                </a:solidFill>
                <a:latin typeface="Times New Roman"/>
                <a:ea typeface="Times New Roman"/>
                <a:cs typeface="Traditional Arabic"/>
              </a:rPr>
              <a:t> حديثا رقيقا فغشي على الشافعي فقيل: يا أبا محمد مات محمد بن إدريس، فقال ابن </a:t>
            </a:r>
            <a:r>
              <a:rPr lang="ar-SA" sz="3600" dirty="0" err="1">
                <a:solidFill>
                  <a:srgbClr val="000000"/>
                </a:solidFill>
                <a:latin typeface="Times New Roman"/>
                <a:ea typeface="Times New Roman"/>
                <a:cs typeface="Traditional Arabic"/>
              </a:rPr>
              <a:t>عيينة</a:t>
            </a:r>
            <a:r>
              <a:rPr lang="ar-SA" sz="3600" dirty="0">
                <a:solidFill>
                  <a:srgbClr val="000000"/>
                </a:solidFill>
                <a:latin typeface="Times New Roman"/>
                <a:ea typeface="Times New Roman"/>
                <a:cs typeface="Traditional Arabic"/>
              </a:rPr>
              <a:t>: إن كان قد مات محمد بن إدريس فقد مات أفضل أهل زمانه</a:t>
            </a:r>
            <a:r>
              <a:rPr lang="ar-SA" sz="3600" dirty="0" smtClean="0">
                <a:solidFill>
                  <a:srgbClr val="000000"/>
                </a:solidFill>
                <a:latin typeface="Times New Roman"/>
                <a:ea typeface="Times New Roman"/>
                <a:cs typeface="Traditional Arabic"/>
              </a:rPr>
              <a:t>.</a:t>
            </a:r>
            <a:endParaRPr lang="ar-SA"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2257133764"/>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3053</TotalTime>
  <Words>3532</Words>
  <Application>Microsoft Office PowerPoint</Application>
  <PresentationFormat>عرض على الشاشة (3:4)‏</PresentationFormat>
  <Paragraphs>148</Paragraphs>
  <Slides>27</Slides>
  <Notes>0</Notes>
  <HiddenSlides>0</HiddenSlides>
  <MMClips>0</MMClips>
  <ScaleCrop>false</ScaleCrop>
  <HeadingPairs>
    <vt:vector size="4" baseType="variant">
      <vt:variant>
        <vt:lpstr>نسق</vt:lpstr>
      </vt:variant>
      <vt:variant>
        <vt:i4>1</vt:i4>
      </vt:variant>
      <vt:variant>
        <vt:lpstr>عناوين الشرائح</vt:lpstr>
      </vt:variant>
      <vt:variant>
        <vt:i4>27</vt:i4>
      </vt:variant>
    </vt:vector>
  </HeadingPairs>
  <TitlesOfParts>
    <vt:vector size="28" baseType="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Sahram Center</dc:creator>
  <cp:lastModifiedBy>Sahram Center</cp:lastModifiedBy>
  <cp:revision>20</cp:revision>
  <dcterms:created xsi:type="dcterms:W3CDTF">2023-12-03T07:45:51Z</dcterms:created>
  <dcterms:modified xsi:type="dcterms:W3CDTF">2023-12-24T19:45:26Z</dcterms:modified>
</cp:coreProperties>
</file>