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60" r:id="rId4"/>
    <p:sldId id="261" r:id="rId5"/>
    <p:sldId id="265" r:id="rId6"/>
    <p:sldId id="267" r:id="rId7"/>
    <p:sldId id="263" r:id="rId8"/>
    <p:sldId id="264" r:id="rId9"/>
    <p:sldId id="268" r:id="rId10"/>
    <p:sldId id="269" r:id="rId11"/>
    <p:sldId id="270" r:id="rId12"/>
    <p:sldId id="271"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326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189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28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669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5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711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530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23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704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35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08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0"/>
            <a:fld id="{1D8BD707-D9CF-40AE-B4C6-C98DA3205C09}" type="datetimeFigureOut">
              <a:rPr lang="en-US" smtClean="0">
                <a:solidFill>
                  <a:prstClr val="black">
                    <a:tint val="75000"/>
                  </a:prstClr>
                </a:solidFill>
              </a:rPr>
              <a:pPr rtl="0"/>
              <a:t>1/4/2024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290634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4400" b="1" dirty="0">
                <a:solidFill>
                  <a:srgbClr val="000000"/>
                </a:solidFill>
                <a:latin typeface="Times New Roman"/>
                <a:ea typeface="Times New Roman"/>
                <a:cs typeface="Traditional Arabic"/>
              </a:rPr>
              <a:t>مدرسة الظاهرية ومنهجهم في الاستنباط</a:t>
            </a:r>
            <a:endParaRPr lang="en-US" sz="4400" dirty="0">
              <a:solidFill>
                <a:srgbClr val="000000"/>
              </a:solidFill>
              <a:latin typeface="Times New Roman"/>
              <a:ea typeface="Times New Roman"/>
              <a:cs typeface="Traditional Arabic"/>
            </a:endParaRPr>
          </a:p>
          <a:p>
            <a:pPr indent="288290" algn="just"/>
            <a:r>
              <a:rPr lang="ar-SA" sz="4400" dirty="0">
                <a:solidFill>
                  <a:srgbClr val="000000"/>
                </a:solidFill>
                <a:latin typeface="Times New Roman"/>
                <a:ea typeface="Times New Roman"/>
                <a:cs typeface="Traditional Arabic"/>
              </a:rPr>
              <a:t>نشأ هذا المذهب في بغداد في منتصف القرن الثالث الهجري, إمامهم داود بن علي الظاهري صاحب الأمام أحمد بن حنبل ثم تزعمهم وأظهر شأنهم وأمرهم الأمام علي بن حزم الأندلسي.</a:t>
            </a:r>
            <a:endParaRPr lang="en-US" sz="4400" dirty="0">
              <a:solidFill>
                <a:srgbClr val="000000"/>
              </a:solidFill>
              <a:latin typeface="Times New Roman"/>
              <a:ea typeface="Times New Roman"/>
              <a:cs typeface="Traditional Arabic"/>
            </a:endParaRPr>
          </a:p>
          <a:p>
            <a:pPr indent="288290" algn="just"/>
            <a:r>
              <a:rPr lang="ar-SA" sz="4400" b="1" dirty="0">
                <a:solidFill>
                  <a:srgbClr val="000000"/>
                </a:solidFill>
                <a:latin typeface="Times New Roman"/>
                <a:ea typeface="Times New Roman"/>
                <a:cs typeface="Traditional Arabic"/>
              </a:rPr>
              <a:t>من أعلام المدرسة الظاهرية</a:t>
            </a:r>
            <a:endParaRPr lang="en-US" sz="4400" dirty="0">
              <a:solidFill>
                <a:srgbClr val="000000"/>
              </a:solidFill>
              <a:latin typeface="Times New Roman"/>
              <a:ea typeface="Times New Roman"/>
              <a:cs typeface="Traditional Arabic"/>
            </a:endParaRPr>
          </a:p>
          <a:p>
            <a:pPr lvl="0" algn="just">
              <a:buFont typeface="Traditional Arabic"/>
              <a:buChar char="-"/>
            </a:pPr>
            <a:r>
              <a:rPr lang="ar-SA" sz="4400" dirty="0">
                <a:solidFill>
                  <a:srgbClr val="000000"/>
                </a:solidFill>
                <a:latin typeface="Times New Roman"/>
                <a:ea typeface="Times New Roman"/>
                <a:cs typeface="Traditional Arabic"/>
              </a:rPr>
              <a:t>الإمام داوود بن علي الأصفهاني المشهور بـ ( داوود الظاهري ): لد سنة 200 ه وتوفي سنة 270 .ه وهو أول من نادى بالرجوع إلى القرآن والسنة الصحيحة وأخذ ظاهرهما وترك الرأي والتأويل والأخذ بالظن الفاسد وبالمقاصد و ذلك لانتشار المذهبية و الرأي والتأويل في زمانه .</a:t>
            </a:r>
            <a:endParaRPr lang="en-US" sz="44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06310043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indent="288290" algn="just"/>
            <a:r>
              <a:rPr lang="ar-SA" sz="3600" dirty="0">
                <a:solidFill>
                  <a:srgbClr val="000000"/>
                </a:solidFill>
                <a:latin typeface="Times New Roman"/>
                <a:ea typeface="Times New Roman"/>
                <a:cs typeface="Traditional Arabic"/>
              </a:rPr>
              <a:t>قال الإمام النّوويّ:" ..وهذا إنما يحتاج إليه على قول من يعتد بقول داود في الإجماع و الخلاف وإلا فالمحققون يقولون لا يعتد به لإخلاله بالقياس. شرح مسلم 14/29. وقال في الأذكار :العلماء المحققون لا يعدون خلاف داود خلافا معتبرا ، ولا ينخرق الإجماع بمخالفته.</a:t>
            </a:r>
          </a:p>
          <a:p>
            <a:pPr indent="288290" algn="just"/>
            <a:r>
              <a:rPr lang="ar-SA" sz="3600" dirty="0">
                <a:solidFill>
                  <a:srgbClr val="000000"/>
                </a:solidFill>
                <a:latin typeface="Times New Roman"/>
                <a:ea typeface="Times New Roman"/>
                <a:cs typeface="Traditional Arabic"/>
              </a:rPr>
              <a:t>5. قال صاحب </a:t>
            </a:r>
            <a:r>
              <a:rPr lang="ar-SA" sz="3600" dirty="0" err="1">
                <a:solidFill>
                  <a:srgbClr val="000000"/>
                </a:solidFill>
                <a:latin typeface="Times New Roman"/>
                <a:ea typeface="Times New Roman"/>
                <a:cs typeface="Traditional Arabic"/>
              </a:rPr>
              <a:t>المفهم:جلّ</a:t>
            </a:r>
            <a:r>
              <a:rPr lang="ar-SA" sz="3600" dirty="0">
                <a:solidFill>
                  <a:srgbClr val="000000"/>
                </a:solidFill>
                <a:latin typeface="Times New Roman"/>
                <a:ea typeface="Times New Roman"/>
                <a:cs typeface="Traditional Arabic"/>
              </a:rPr>
              <a:t> الفقهاء والأصوليّين على أنّه لا يعتدّ بخلافهم, بل هم من جملة العوامّ.</a:t>
            </a:r>
          </a:p>
          <a:p>
            <a:pPr indent="288290" algn="just"/>
            <a:r>
              <a:rPr lang="ar-SA" sz="3600" dirty="0">
                <a:solidFill>
                  <a:srgbClr val="000000"/>
                </a:solidFill>
                <a:latin typeface="Times New Roman"/>
                <a:ea typeface="Times New Roman"/>
                <a:cs typeface="Traditional Arabic"/>
              </a:rPr>
              <a:t>6. قال أبو بكر الرّازيّ من الحنفيّة: لا يعتدّ بخلافهم ولا يؤنس بوفاقهم.</a:t>
            </a:r>
          </a:p>
          <a:p>
            <a:pPr indent="288290" algn="just"/>
            <a:r>
              <a:rPr lang="ar-SA" sz="3600" dirty="0">
                <a:solidFill>
                  <a:srgbClr val="000000"/>
                </a:solidFill>
                <a:latin typeface="Times New Roman"/>
                <a:ea typeface="Times New Roman"/>
                <a:cs typeface="Traditional Arabic"/>
              </a:rPr>
              <a:t>7. قال الحافظ ابن كثير في البداية والنهاية عن ابن حزم (والعجب كل العجب منه أنه كان ظاهرياً حائرا في الفروع لا يقول بشيء من الأقيسة لا الجلية ولا غيرها وهذا الذي وضعه عند العلماء وأدخل عليه خطأ كبيرا في نظره وتصرفه وكان مع هذا من أشد الناس تأويلا في باب الأصول وآيات الصفات وأحاديث الصفات لأنه كان أولا قد تضلع من علم المنطق .. 13/162.</a:t>
            </a:r>
          </a:p>
          <a:p>
            <a:pPr indent="288290" algn="just"/>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78607143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3600" dirty="0">
                <a:solidFill>
                  <a:srgbClr val="000000"/>
                </a:solidFill>
                <a:latin typeface="Times New Roman"/>
                <a:ea typeface="Times New Roman"/>
                <a:cs typeface="Traditional Arabic"/>
              </a:rPr>
              <a:t>وقال رحمه الله ورأيت في ليلة الاثنين الثاني والعشرين من المحرم سنة ثلاث وستين وسبعمائة الشيخ محي الدين النواوي رحمه الله فقلت له يا سيدي الشيخ لم لا أدخلت في شرحك المهذب شيئاً من مصنفات ابن حزم؟ فقال ما معناه :إنه لا يحبه فقلت له: أنت معذور فيه فأنه جمع بين طرفي النقيضين في أصوله وفروعه أما هو في الفروع فظاهري جامد يابس وفي الأصول متأول مائع قرمطة القرامطة وهرس </a:t>
            </a:r>
            <a:r>
              <a:rPr lang="ar-SA" sz="3600" dirty="0" err="1">
                <a:solidFill>
                  <a:srgbClr val="000000"/>
                </a:solidFill>
                <a:latin typeface="Times New Roman"/>
                <a:ea typeface="Times New Roman"/>
                <a:cs typeface="Traditional Arabic"/>
              </a:rPr>
              <a:t>الهرائسة</a:t>
            </a:r>
            <a:r>
              <a:rPr lang="ar-SA" sz="3600" dirty="0">
                <a:solidFill>
                  <a:srgbClr val="000000"/>
                </a:solidFill>
                <a:latin typeface="Times New Roman"/>
                <a:ea typeface="Times New Roman"/>
                <a:cs typeface="Traditional Arabic"/>
              </a:rPr>
              <a:t> ورفعت بها صوتي حتى سمعت وأنا نائم ثم أشرت له إلى أرض خضراء تشبه النخيل بل هي أردأ شكلا منه لا ينتفع بها في استغلال ولا رعي فقلت له :هذه أرض ابن حزم التي زرعها قال انظر هل ترى فيها شجراً مثمراً أو شيئا ينتفع به؟ فقلت: أنما تصلح للجلوس عليها في ضوء القمر فهذا حاصل ما رأيته ووقع في خلدي أن ابن حزم كان حاضرنا عندما أشرت للشيخ محيي الدين إلى الأرض المنسوبة لابن حزم وهو ساكت لا يتكلم.16/427.428</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وكلام أهل العلم فيهم كثير</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marL="288290" indent="-288290" algn="just"/>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111491576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indent="288290" algn="just"/>
            <a:r>
              <a:rPr lang="ar-SA" sz="3600" b="1" dirty="0">
                <a:solidFill>
                  <a:srgbClr val="000000"/>
                </a:solidFill>
                <a:latin typeface="Times New Roman"/>
                <a:ea typeface="Times New Roman"/>
                <a:cs typeface="Traditional Arabic"/>
              </a:rPr>
              <a:t>الآراء الشاذة في  المذهب الظاهري</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ان من بال في قارورة ثم سكبها على الماء الراكد </a:t>
            </a:r>
            <a:r>
              <a:rPr lang="ar-SA" sz="3600" dirty="0" err="1">
                <a:solidFill>
                  <a:srgbClr val="000000"/>
                </a:solidFill>
                <a:latin typeface="Times New Roman"/>
                <a:ea typeface="Times New Roman"/>
                <a:cs typeface="Traditional Arabic"/>
              </a:rPr>
              <a:t>لاينجس</a:t>
            </a:r>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لا يقاس على بول الآدمي في تنجيس الماء بول الحيوان ولو خنزيراً</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ويرى القول ان نظر المخطوبة يرى منها كل جسمها (اقصد عاريه) وهذا من عجائب المذهب الظاهري الذي ليس له وجود </a:t>
            </a:r>
            <a:r>
              <a:rPr lang="ar-SA" sz="3600" dirty="0" smtClean="0">
                <a:solidFill>
                  <a:srgbClr val="000000"/>
                </a:solidFill>
                <a:latin typeface="Times New Roman"/>
                <a:ea typeface="Times New Roman"/>
                <a:cs typeface="Traditional Arabic"/>
              </a:rPr>
              <a:t>اساس</a:t>
            </a:r>
            <a:r>
              <a:rPr lang="ar-IQ" sz="360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سؤر الخنزير طاهر يصح شربه والوضوء منه لعدم ورود نص فيه</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لا يجب على المرأة خدمة زوجها، وبالتالي أوجب على الزوج جلب الطعام مطبوخاً، وأن يأتي بمرضعة لأطفالها</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ومن ذلك ما ذكره في (المحلى (3|196) أنه يجب على من صلى ركعتي الفجر أن يضطجع على شقه الأيمن قبل صلاة الفجر، سواء صلاها في وقتها أو قاضيا لها من نسيان أو عمد نوم. فإن عجز عن الضجعة، أشار إلى ذلك حسب طاقته ولم يجز له أن يصلي الصبح، إلا بأن يضطجع على شقه الأيمن.</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البكر إذا تكلمت وقالت لأبيها: أنا موافقة على هذا الخاطب، فإنه لا ينعقد العقد، لأن الحديث يقول «إذنها صمتها» وهذه لم تصمت.</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إرضاع الكبير يقع به التحريم.</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45160057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indent="288290" algn="just"/>
            <a:r>
              <a:rPr lang="ar-SA" sz="3600" dirty="0">
                <a:solidFill>
                  <a:srgbClr val="000000"/>
                </a:solidFill>
                <a:latin typeface="Times New Roman"/>
                <a:ea typeface="Times New Roman"/>
                <a:cs typeface="Traditional Arabic"/>
              </a:rPr>
              <a:t>-	ابنه أبوبكر محمد بن داوود الظاهري .</a:t>
            </a:r>
          </a:p>
          <a:p>
            <a:pPr indent="288290" algn="just"/>
            <a:r>
              <a:rPr lang="ar-SA" sz="3600" dirty="0">
                <a:solidFill>
                  <a:srgbClr val="000000"/>
                </a:solidFill>
                <a:latin typeface="Times New Roman"/>
                <a:ea typeface="Times New Roman"/>
                <a:cs typeface="Traditional Arabic"/>
              </a:rPr>
              <a:t>-	عبد </a:t>
            </a:r>
            <a:r>
              <a:rPr lang="ar-SA" sz="3600" dirty="0" err="1">
                <a:solidFill>
                  <a:srgbClr val="000000"/>
                </a:solidFill>
                <a:latin typeface="Times New Roman"/>
                <a:ea typeface="Times New Roman"/>
                <a:cs typeface="Traditional Arabic"/>
              </a:rPr>
              <a:t>االله</a:t>
            </a:r>
            <a:r>
              <a:rPr lang="ar-SA" sz="3600" dirty="0">
                <a:solidFill>
                  <a:srgbClr val="000000"/>
                </a:solidFill>
                <a:latin typeface="Times New Roman"/>
                <a:ea typeface="Times New Roman"/>
                <a:cs typeface="Traditional Arabic"/>
              </a:rPr>
              <a:t> بن قاسم بن هلال القيسي المتوفى سنة 272 ه</a:t>
            </a:r>
          </a:p>
          <a:p>
            <a:pPr indent="288290" algn="just"/>
            <a:r>
              <a:rPr lang="ar-SA" sz="3600" dirty="0">
                <a:solidFill>
                  <a:srgbClr val="000000"/>
                </a:solidFill>
                <a:latin typeface="Times New Roman"/>
                <a:ea typeface="Times New Roman"/>
                <a:cs typeface="Traditional Arabic"/>
              </a:rPr>
              <a:t>-	الحافظ النحوي العلامة </a:t>
            </a:r>
            <a:r>
              <a:rPr lang="ar-SA" sz="3600" dirty="0" err="1">
                <a:solidFill>
                  <a:srgbClr val="000000"/>
                </a:solidFill>
                <a:latin typeface="Times New Roman"/>
                <a:ea typeface="Times New Roman"/>
                <a:cs typeface="Traditional Arabic"/>
              </a:rPr>
              <a:t>الأخباري</a:t>
            </a:r>
            <a:r>
              <a:rPr lang="ar-SA" sz="3600" dirty="0">
                <a:solidFill>
                  <a:srgbClr val="000000"/>
                </a:solidFill>
                <a:latin typeface="Times New Roman"/>
                <a:ea typeface="Times New Roman"/>
                <a:cs typeface="Traditional Arabic"/>
              </a:rPr>
              <a:t> أبو عبد الله إبراهيم بن محمد بن عرفة المشهور </a:t>
            </a:r>
            <a:r>
              <a:rPr lang="ar-SA" sz="3600" dirty="0" err="1">
                <a:solidFill>
                  <a:srgbClr val="000000"/>
                </a:solidFill>
                <a:latin typeface="Times New Roman"/>
                <a:ea typeface="Times New Roman"/>
                <a:cs typeface="Traditional Arabic"/>
              </a:rPr>
              <a:t>بنفطويه</a:t>
            </a:r>
            <a:r>
              <a:rPr lang="ar-SA" sz="3600" dirty="0">
                <a:solidFill>
                  <a:srgbClr val="000000"/>
                </a:solidFill>
                <a:latin typeface="Times New Roman"/>
                <a:ea typeface="Times New Roman"/>
                <a:cs typeface="Traditional Arabic"/>
              </a:rPr>
              <a:t> (ت:323ه) يقول الامام الذهبي: وأخذ العربية عن محمد بن الجهم ، وثعلب والمبرد ، وتفقه على داود ..وصار رأسا في رأي أهل الظاهر . .</a:t>
            </a:r>
          </a:p>
          <a:p>
            <a:pPr indent="288290" algn="just"/>
            <a:r>
              <a:rPr lang="ar-SA" sz="3600" dirty="0">
                <a:solidFill>
                  <a:srgbClr val="000000"/>
                </a:solidFill>
                <a:latin typeface="Times New Roman"/>
                <a:ea typeface="Times New Roman"/>
                <a:cs typeface="Traditional Arabic"/>
              </a:rPr>
              <a:t>-	الإمام المحدث ابن حزم الظاهري المكنى بأبي محمد و اسمه علي و يعرف أيضا باسم علي بن حزم الأندلسي(384- 456ه) عاش 72 سنة, وهو مَن أصّل هذا المذهب تأصيلا كاملا , بل يعتقد الكثيرون أن المذهب الظاهري , لم يكن بارزا لولا ظهور الأمام أبن حزم .</a:t>
            </a:r>
          </a:p>
          <a:p>
            <a:pPr indent="288290" algn="just"/>
            <a:r>
              <a:rPr lang="ar-SA" sz="3600" dirty="0">
                <a:solidFill>
                  <a:srgbClr val="000000"/>
                </a:solidFill>
                <a:latin typeface="Times New Roman"/>
                <a:ea typeface="Times New Roman"/>
                <a:cs typeface="Traditional Arabic"/>
              </a:rPr>
              <a:t>-	الإمام الحافظ ابن عبد البر في بدايته. فقد بدأ ظاهرياً، ثم أصبح مالكياً مع ميل شديد لآراء الشافعي.</a:t>
            </a:r>
          </a:p>
          <a:p>
            <a:pPr indent="288290" algn="just"/>
            <a:r>
              <a:rPr lang="ar-SA" sz="3600" dirty="0">
                <a:solidFill>
                  <a:srgbClr val="000000"/>
                </a:solidFill>
                <a:latin typeface="Times New Roman"/>
                <a:ea typeface="Times New Roman"/>
                <a:cs typeface="Traditional Arabic"/>
              </a:rPr>
              <a:t>-	الحافظ ابن طاهر </a:t>
            </a:r>
            <a:r>
              <a:rPr lang="ar-SA" sz="3600" dirty="0" err="1">
                <a:solidFill>
                  <a:srgbClr val="000000"/>
                </a:solidFill>
                <a:latin typeface="Times New Roman"/>
                <a:ea typeface="Times New Roman"/>
                <a:cs typeface="Traditional Arabic"/>
              </a:rPr>
              <a:t>القيسراني</a:t>
            </a:r>
            <a:r>
              <a:rPr lang="ar-SA" sz="3600" dirty="0">
                <a:solidFill>
                  <a:srgbClr val="000000"/>
                </a:solidFill>
                <a:latin typeface="Times New Roman"/>
                <a:ea typeface="Times New Roman"/>
                <a:cs typeface="Traditional Arabic"/>
              </a:rPr>
              <a:t> .</a:t>
            </a:r>
          </a:p>
          <a:p>
            <a:pPr indent="288290" algn="just"/>
            <a:r>
              <a:rPr lang="ar-SA" sz="3600" dirty="0">
                <a:solidFill>
                  <a:srgbClr val="000000"/>
                </a:solidFill>
                <a:latin typeface="Times New Roman"/>
                <a:ea typeface="Times New Roman"/>
                <a:cs typeface="Traditional Arabic"/>
              </a:rPr>
              <a:t>-	الإمام النحوي المفسر أبو حيان الغرناطي الأندلسي -صاحب تفسير البحر المحيط- .</a:t>
            </a:r>
          </a:p>
          <a:p>
            <a:pPr indent="288290" algn="just"/>
            <a:r>
              <a:rPr lang="ar-SA" sz="3600" dirty="0">
                <a:solidFill>
                  <a:srgbClr val="000000"/>
                </a:solidFill>
                <a:latin typeface="Times New Roman"/>
                <a:ea typeface="Times New Roman"/>
                <a:cs typeface="Traditional Arabic"/>
              </a:rPr>
              <a:t>ابن نباته المعروف بابن الرومية.</a:t>
            </a:r>
          </a:p>
          <a:p>
            <a:pPr indent="288290" algn="just"/>
            <a:r>
              <a:rPr lang="ar-SA" sz="3600" dirty="0">
                <a:solidFill>
                  <a:srgbClr val="000000"/>
                </a:solidFill>
                <a:latin typeface="Times New Roman"/>
                <a:ea typeface="Times New Roman"/>
                <a:cs typeface="Traditional Arabic"/>
              </a:rPr>
              <a:t>-	المحدث </a:t>
            </a:r>
            <a:r>
              <a:rPr lang="ar-SA" sz="3600" dirty="0" err="1">
                <a:solidFill>
                  <a:srgbClr val="000000"/>
                </a:solidFill>
                <a:latin typeface="Times New Roman"/>
                <a:ea typeface="Times New Roman"/>
                <a:cs typeface="Traditional Arabic"/>
              </a:rPr>
              <a:t>المغربى</a:t>
            </a:r>
            <a:r>
              <a:rPr lang="ar-SA" sz="3600" dirty="0">
                <a:solidFill>
                  <a:srgbClr val="000000"/>
                </a:solidFill>
                <a:latin typeface="Times New Roman"/>
                <a:ea typeface="Times New Roman"/>
                <a:cs typeface="Traditional Arabic"/>
              </a:rPr>
              <a:t> الشهير الحافظ احمد بن الصديق </a:t>
            </a:r>
            <a:r>
              <a:rPr lang="ar-SA" sz="3600" dirty="0" err="1">
                <a:solidFill>
                  <a:srgbClr val="000000"/>
                </a:solidFill>
                <a:latin typeface="Times New Roman"/>
                <a:ea typeface="Times New Roman"/>
                <a:cs typeface="Traditional Arabic"/>
              </a:rPr>
              <a:t>الغمارى</a:t>
            </a:r>
            <a:endParaRPr lang="ar-SA" sz="3600" dirty="0">
              <a:solidFill>
                <a:srgbClr val="000000"/>
              </a:solidFill>
              <a:latin typeface="Times New Roman"/>
              <a:ea typeface="Times New Roman"/>
              <a:cs typeface="Traditional Arabic"/>
            </a:endParaRPr>
          </a:p>
          <a:p>
            <a:pPr indent="288290" algn="just"/>
            <a:endParaRPr lang="ar-SA"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2800" b="1" dirty="0">
                <a:solidFill>
                  <a:srgbClr val="000000"/>
                </a:solidFill>
                <a:latin typeface="Times New Roman"/>
                <a:ea typeface="Times New Roman"/>
                <a:cs typeface="Traditional Arabic"/>
              </a:rPr>
              <a:t>منهج المدرسة الظاهرية</a:t>
            </a: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1-الأخذ بظواهر النصوص: لأنها يقين , بل هي القدر المتيقن وما وراء الظواهر من تأويلات تبقى ظنونا ما لم يقم عليها دليل آخر.</a:t>
            </a: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ومعنى الأخذ بالظاهر أن نسلم لما فهم من النص بمنطوقه </a:t>
            </a:r>
            <a:r>
              <a:rPr lang="ar-SA" sz="2800" dirty="0" err="1">
                <a:solidFill>
                  <a:srgbClr val="000000"/>
                </a:solidFill>
                <a:latin typeface="Times New Roman"/>
                <a:ea typeface="Times New Roman"/>
                <a:cs typeface="Traditional Arabic"/>
              </a:rPr>
              <a:t>ابتداءا</a:t>
            </a:r>
            <a:r>
              <a:rPr lang="ar-SA" sz="2800" dirty="0">
                <a:solidFill>
                  <a:srgbClr val="000000"/>
                </a:solidFill>
                <a:latin typeface="Times New Roman"/>
                <a:ea typeface="Times New Roman"/>
                <a:cs typeface="Traditional Arabic"/>
              </a:rPr>
              <a:t> ولا يصرف عن ظاهره إلا بدليل من مطاع (كتاب-سنة) ولا يخصص إلا بدليل من مطاع أيضا ولا يعمم إلا بدليل . وإن القياس هو تعميم لدليل شرعي وقد أبطله أهل الظاهر.</a:t>
            </a: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2- الأخذ بالاستصحاب والتوسع فيه : لأنه يقين أيضا .</a:t>
            </a: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3- اعتقاد أن خبر الواحد يفيد اليقين : ودليل </a:t>
            </a:r>
            <a:r>
              <a:rPr lang="ar-SA" sz="2800" dirty="0" err="1">
                <a:solidFill>
                  <a:srgbClr val="000000"/>
                </a:solidFill>
                <a:latin typeface="Times New Roman"/>
                <a:ea typeface="Times New Roman"/>
                <a:cs typeface="Traditional Arabic"/>
              </a:rPr>
              <a:t>غفادته</a:t>
            </a:r>
            <a:r>
              <a:rPr lang="ar-SA" sz="2800" dirty="0">
                <a:solidFill>
                  <a:srgbClr val="000000"/>
                </a:solidFill>
                <a:latin typeface="Times New Roman"/>
                <a:ea typeface="Times New Roman"/>
                <a:cs typeface="Traditional Arabic"/>
              </a:rPr>
              <a:t> اليقين أدلة الكتاب والسنة.</a:t>
            </a: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4- الأخذ بإجماع الصحابة فقط: لأن إجماعهم يقطع به اما من سواهم فلا يمكن لعوامل محسوسة لكل عاقل.</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endParaRPr lang="ar-SA" dirty="0">
              <a:solidFill>
                <a:srgbClr val="000000"/>
              </a:solidFill>
              <a:latin typeface="Times New Roman"/>
              <a:ea typeface="Times New Roman"/>
              <a:cs typeface="Traditional Arabic"/>
            </a:endParaRPr>
          </a:p>
          <a:p>
            <a:pPr indent="288290" algn="just"/>
            <a:r>
              <a:rPr lang="ar-SA" dirty="0">
                <a:solidFill>
                  <a:srgbClr val="000000"/>
                </a:solidFill>
                <a:latin typeface="Times New Roman"/>
                <a:ea typeface="Times New Roman"/>
                <a:cs typeface="Traditional Arabic"/>
              </a:rPr>
              <a:t>5- رد القياس والتعليل : لأنها ظنون لم يقم عليها دليل</a:t>
            </a:r>
          </a:p>
          <a:p>
            <a:pPr indent="288290" algn="just"/>
            <a:r>
              <a:rPr lang="ar-SA" dirty="0">
                <a:solidFill>
                  <a:srgbClr val="000000"/>
                </a:solidFill>
                <a:latin typeface="Times New Roman"/>
                <a:ea typeface="Times New Roman"/>
                <a:cs typeface="Traditional Arabic"/>
              </a:rPr>
              <a:t>6- رد </a:t>
            </a:r>
            <a:r>
              <a:rPr lang="ar-SA" dirty="0" err="1">
                <a:solidFill>
                  <a:srgbClr val="000000"/>
                </a:solidFill>
                <a:latin typeface="Times New Roman"/>
                <a:ea typeface="Times New Roman"/>
                <a:cs typeface="Traditional Arabic"/>
              </a:rPr>
              <a:t>الإستقراء</a:t>
            </a:r>
            <a:r>
              <a:rPr lang="ar-SA" dirty="0">
                <a:solidFill>
                  <a:srgbClr val="000000"/>
                </a:solidFill>
                <a:latin typeface="Times New Roman"/>
                <a:ea typeface="Times New Roman"/>
                <a:cs typeface="Traditional Arabic"/>
              </a:rPr>
              <a:t> الناقص : لإمكان تخلف بعض أفراده فهو لا يفيد اليقين </a:t>
            </a:r>
          </a:p>
          <a:p>
            <a:pPr indent="288290" algn="just"/>
            <a:r>
              <a:rPr lang="ar-SA" dirty="0">
                <a:solidFill>
                  <a:srgbClr val="000000"/>
                </a:solidFill>
                <a:latin typeface="Times New Roman"/>
                <a:ea typeface="Times New Roman"/>
                <a:cs typeface="Traditional Arabic"/>
              </a:rPr>
              <a:t>7- طرح كل ما عدا الكتاب والسنة وإجماع الصحابة من الأمور الظنية (كالرأي و القياس و استحسان و مصالح مرسلة و سد الذرائع و شرع من قبلنا ...) , والملاحظ في أغلب أعمدة المذهب , كالأمام علي بن حزم الأندلسي وغيره أنهم يثبتون ذلك في كتبهم الأصولية ومع ذلك يستدلون بما يشبه القياس عند الفقهاء، لكنه ليس بقياس، وإنما هو دلالة النص.. </a:t>
            </a:r>
          </a:p>
          <a:p>
            <a:pPr indent="288290" algn="just"/>
            <a:r>
              <a:rPr lang="ar-SA" dirty="0">
                <a:solidFill>
                  <a:srgbClr val="000000"/>
                </a:solidFill>
                <a:latin typeface="Times New Roman"/>
                <a:ea typeface="Times New Roman"/>
                <a:cs typeface="Traditional Arabic"/>
              </a:rPr>
              <a:t>قال الشيخ ابن تيمية رحمه الله تعالى"</a:t>
            </a:r>
          </a:p>
          <a:p>
            <a:pPr indent="288290" algn="just"/>
            <a:r>
              <a:rPr lang="ar-SA" dirty="0">
                <a:solidFill>
                  <a:srgbClr val="000000"/>
                </a:solidFill>
                <a:latin typeface="Times New Roman"/>
                <a:ea typeface="Times New Roman"/>
                <a:cs typeface="Traditional Arabic"/>
              </a:rPr>
              <a:t>".. الظاهرية أنكروا القياس وحجيته والحاجة إليه، وسَدّوا على أنفسهم باب التمثيل والتعليل واعتبار الحِكَم والمصالح، فاحتاجوا إلى توسعة الظاهر والاستصحاب، وحمَّلوهما فوق الحاجة، ووسَّعوهما أكثر مما يسعانِه، فحيث فهموا من النص حكمًا أثبتوه، وحيث لم يفهموه منه نفوه وحملوه على الاستصحاب. </a:t>
            </a:r>
          </a:p>
          <a:p>
            <a:pPr marL="288290" indent="-288290" algn="just"/>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smtClean="0">
                <a:solidFill>
                  <a:srgbClr val="000000"/>
                </a:solidFill>
                <a:latin typeface="Times New Roman"/>
                <a:ea typeface="Times New Roman"/>
                <a:cs typeface="Traditional Arabic"/>
              </a:rPr>
              <a:t> وقال: </a:t>
            </a:r>
            <a:r>
              <a:rPr lang="ar-SA" sz="3600" dirty="0" smtClean="0">
                <a:solidFill>
                  <a:srgbClr val="000000"/>
                </a:solidFill>
                <a:latin typeface="Times New Roman"/>
                <a:ea typeface="Times New Roman"/>
                <a:cs typeface="Traditional Arabic"/>
              </a:rPr>
              <a:t>فهم </a:t>
            </a:r>
            <a:r>
              <a:rPr lang="ar-SA" sz="3600" dirty="0">
                <a:solidFill>
                  <a:srgbClr val="000000"/>
                </a:solidFill>
                <a:latin typeface="Times New Roman"/>
                <a:ea typeface="Times New Roman"/>
                <a:cs typeface="Traditional Arabic"/>
              </a:rPr>
              <a:t>وإن أحسنوا في اعتنائهم بالنصوص وعدم تقديم غيرها عليها من رأي أو قياس أو تقليد، وأحسنوا في رد الأقيسة الباطلة وبيانِهم تناقضَ أهلها واضطرابهم في القياس تأصيلاً وتفصيلا، وذِكْرِ أمثلةِ من تفريقهم بين المتماثلين وجمعِهم بين المختلفين- إلاّ أنهم أخطأوا من وجوه عديدة:</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منها: رد القياس الصحيح، ولا سيما المنصوص على علته</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ومنها: تقصيرهم في فهم النصوص، فكم من حكم دلَّ عليه النصُّ ولم يفهموا دلالتَه عليه، وسبب هذا الخطأ حَصْرهم الدلالةَ في مجرد ظاهر اللفظ دون إيمائه وتنبيهه وإشارته وعُرْفِه عند المخاطبين.</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ومنها: تحميل الاستصحاب فوق ما يستحقّه، وجَزْمُهم بموجبه، لعدم علمهم بالنقل. وليس عدم العلم علمًا بالعدم."</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8157948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6890" indent="288290" algn="just"/>
            <a:r>
              <a:rPr lang="ar-SA" sz="2800" b="1" dirty="0">
                <a:solidFill>
                  <a:srgbClr val="000000"/>
                </a:solidFill>
                <a:latin typeface="Times New Roman"/>
                <a:ea typeface="Times New Roman"/>
                <a:cs typeface="Traditional Arabic"/>
              </a:rPr>
              <a:t>حدة لسان ابن حزم </a:t>
            </a:r>
            <a:endParaRPr lang="en-US" sz="2800" dirty="0">
              <a:solidFill>
                <a:srgbClr val="000000"/>
              </a:solidFill>
              <a:latin typeface="Times New Roman"/>
              <a:ea typeface="Times New Roman"/>
              <a:cs typeface="Traditional Arabic"/>
            </a:endParaRPr>
          </a:p>
          <a:p>
            <a:pPr marL="516890" indent="288290" algn="just"/>
            <a:r>
              <a:rPr lang="ar-SA" sz="2800" dirty="0">
                <a:solidFill>
                  <a:srgbClr val="000000"/>
                </a:solidFill>
                <a:latin typeface="Times New Roman"/>
                <a:ea typeface="Times New Roman"/>
                <a:cs typeface="Traditional Arabic"/>
              </a:rPr>
              <a:t>وكان ابن حزم شديد الوقوع في كبار العلماء. قال ابن حجر في "لسان الميزان" (4|201): «ومما يُعابُ به ابن حزم: وقوعه في الأئمة الكبار بأقبح عبارةٍ، وأشنع رد». </a:t>
            </a:r>
            <a:endParaRPr lang="ar-IQ" sz="2800" dirty="0" smtClean="0">
              <a:solidFill>
                <a:srgbClr val="000000"/>
              </a:solidFill>
              <a:latin typeface="Times New Roman"/>
              <a:ea typeface="Times New Roman"/>
              <a:cs typeface="Traditional Arabic"/>
            </a:endParaRPr>
          </a:p>
          <a:p>
            <a:pPr marL="516890" indent="288290" algn="just"/>
            <a:r>
              <a:rPr lang="ar-SA" sz="2800" dirty="0" smtClean="0">
                <a:solidFill>
                  <a:srgbClr val="000000"/>
                </a:solidFill>
                <a:latin typeface="Times New Roman"/>
                <a:ea typeface="Times New Roman"/>
                <a:cs typeface="Traditional Arabic"/>
              </a:rPr>
              <a:t>وقال </a:t>
            </a:r>
            <a:r>
              <a:rPr lang="ar-SA" sz="2800" dirty="0">
                <a:solidFill>
                  <a:srgbClr val="000000"/>
                </a:solidFill>
                <a:latin typeface="Times New Roman"/>
                <a:ea typeface="Times New Roman"/>
                <a:cs typeface="Traditional Arabic"/>
              </a:rPr>
              <a:t>ابن خلكان في تاريخه (1|370): «كان كثير الوقوع في العلماء المتقدمين، لا يكاد أحد يسلم من لسانه». </a:t>
            </a:r>
            <a:endParaRPr lang="ar-IQ" sz="2800" dirty="0" smtClean="0">
              <a:solidFill>
                <a:srgbClr val="000000"/>
              </a:solidFill>
              <a:latin typeface="Times New Roman"/>
              <a:ea typeface="Times New Roman"/>
              <a:cs typeface="Traditional Arabic"/>
            </a:endParaRPr>
          </a:p>
          <a:p>
            <a:pPr marL="516890" indent="288290" algn="just"/>
            <a:r>
              <a:rPr lang="ar-SA" sz="2800" dirty="0" smtClean="0">
                <a:solidFill>
                  <a:srgbClr val="000000"/>
                </a:solidFill>
                <a:latin typeface="Times New Roman"/>
                <a:ea typeface="Times New Roman"/>
                <a:cs typeface="Traditional Arabic"/>
              </a:rPr>
              <a:t>وقال </a:t>
            </a:r>
            <a:r>
              <a:rPr lang="ar-SA" sz="2800" dirty="0">
                <a:solidFill>
                  <a:srgbClr val="000000"/>
                </a:solidFill>
                <a:latin typeface="Times New Roman"/>
                <a:ea typeface="Times New Roman"/>
                <a:cs typeface="Traditional Arabic"/>
              </a:rPr>
              <a:t>أبو العباس بن العريف: «كان لسان ابن حزم وسيف الحَجّاج شقيقان»! </a:t>
            </a:r>
            <a:endParaRPr lang="ar-IQ" sz="2800" dirty="0" smtClean="0">
              <a:solidFill>
                <a:srgbClr val="000000"/>
              </a:solidFill>
              <a:latin typeface="Times New Roman"/>
              <a:ea typeface="Times New Roman"/>
              <a:cs typeface="Traditional Arabic"/>
            </a:endParaRPr>
          </a:p>
          <a:p>
            <a:pPr marL="516890" indent="288290" algn="just"/>
            <a:r>
              <a:rPr lang="ar-SA" sz="2800" dirty="0" smtClean="0">
                <a:solidFill>
                  <a:srgbClr val="000000"/>
                </a:solidFill>
                <a:latin typeface="Times New Roman"/>
                <a:ea typeface="Times New Roman"/>
                <a:cs typeface="Traditional Arabic"/>
              </a:rPr>
              <a:t>سبب</a:t>
            </a:r>
            <a:r>
              <a:rPr lang="ar-IQ" sz="2800" dirty="0" smtClean="0">
                <a:solidFill>
                  <a:srgbClr val="000000"/>
                </a:solidFill>
                <a:latin typeface="Times New Roman"/>
                <a:ea typeface="Times New Roman"/>
                <a:cs typeface="Traditional Arabic"/>
              </a:rPr>
              <a:t> </a:t>
            </a:r>
            <a:r>
              <a:rPr lang="ar-SA" sz="2800" dirty="0" smtClean="0">
                <a:solidFill>
                  <a:srgbClr val="000000"/>
                </a:solidFill>
                <a:latin typeface="Times New Roman"/>
                <a:ea typeface="Times New Roman"/>
                <a:cs typeface="Traditional Arabic"/>
              </a:rPr>
              <a:t>ه</a:t>
            </a:r>
            <a:r>
              <a:rPr lang="ar-IQ" sz="2800" dirty="0" smtClean="0">
                <a:solidFill>
                  <a:srgbClr val="000000"/>
                </a:solidFill>
                <a:latin typeface="Times New Roman"/>
                <a:ea typeface="Times New Roman"/>
                <a:cs typeface="Traditional Arabic"/>
              </a:rPr>
              <a:t>ذه</a:t>
            </a:r>
            <a:r>
              <a:rPr lang="ar-IQ" sz="2800" dirty="0">
                <a:solidFill>
                  <a:srgbClr val="000000"/>
                </a:solidFill>
                <a:latin typeface="Times New Roman"/>
                <a:ea typeface="Times New Roman"/>
                <a:cs typeface="Traditional Arabic"/>
              </a:rPr>
              <a:t> </a:t>
            </a:r>
            <a:r>
              <a:rPr lang="ar-IQ" sz="2800" dirty="0" smtClean="0">
                <a:solidFill>
                  <a:srgbClr val="000000"/>
                </a:solidFill>
                <a:latin typeface="Times New Roman"/>
                <a:ea typeface="Times New Roman"/>
                <a:cs typeface="Traditional Arabic"/>
              </a:rPr>
              <a:t>الحدة</a:t>
            </a:r>
            <a:r>
              <a:rPr lang="ar-SA" sz="2800" dirty="0" smtClean="0">
                <a:solidFill>
                  <a:srgbClr val="000000"/>
                </a:solidFill>
                <a:latin typeface="Times New Roman"/>
                <a:ea typeface="Times New Roman"/>
                <a:cs typeface="Traditional Arabic"/>
              </a:rPr>
              <a:t> </a:t>
            </a:r>
            <a:r>
              <a:rPr lang="ar-IQ" sz="2800" dirty="0" smtClean="0">
                <a:solidFill>
                  <a:srgbClr val="000000"/>
                </a:solidFill>
                <a:latin typeface="Times New Roman"/>
                <a:ea typeface="Times New Roman"/>
                <a:cs typeface="Traditional Arabic"/>
              </a:rPr>
              <a:t>ذكره بنفسه</a:t>
            </a:r>
            <a:r>
              <a:rPr lang="ar-SA" sz="2800" dirty="0" smtClean="0">
                <a:solidFill>
                  <a:srgbClr val="000000"/>
                </a:solidFill>
                <a:latin typeface="Times New Roman"/>
                <a:ea typeface="Times New Roman"/>
                <a:cs typeface="Traditional Arabic"/>
              </a:rPr>
              <a:t>، </a:t>
            </a:r>
            <a:r>
              <a:rPr lang="ar-SA" sz="2800" dirty="0">
                <a:solidFill>
                  <a:srgbClr val="000000"/>
                </a:solidFill>
                <a:latin typeface="Times New Roman"/>
                <a:ea typeface="Times New Roman"/>
                <a:cs typeface="Traditional Arabic"/>
              </a:rPr>
              <a:t>فقال: «لقد أصابتني علة شديدة ولّدت في ربواً في الطحال شديداً. فولّد ذلك علي من الضجر، وضيق الخلق، وقلة الصبر، والنزق أمراً جاشت نفسي فيه. </a:t>
            </a:r>
            <a:endParaRPr lang="ar-IQ" sz="2800" dirty="0" smtClean="0">
              <a:solidFill>
                <a:srgbClr val="000000"/>
              </a:solidFill>
              <a:latin typeface="Times New Roman"/>
              <a:ea typeface="Times New Roman"/>
              <a:cs typeface="Traditional Arabic"/>
            </a:endParaRPr>
          </a:p>
          <a:p>
            <a:pPr marL="516890" indent="288290" algn="just"/>
            <a:r>
              <a:rPr lang="ar-SA" sz="2800" dirty="0" smtClean="0">
                <a:solidFill>
                  <a:srgbClr val="000000"/>
                </a:solidFill>
                <a:latin typeface="Times New Roman"/>
                <a:ea typeface="Times New Roman"/>
                <a:cs typeface="Traditional Arabic"/>
              </a:rPr>
              <a:t>ولعل </a:t>
            </a:r>
            <a:r>
              <a:rPr lang="ar-SA" sz="2800" dirty="0">
                <a:solidFill>
                  <a:srgbClr val="000000"/>
                </a:solidFill>
                <a:latin typeface="Times New Roman"/>
                <a:ea typeface="Times New Roman"/>
                <a:cs typeface="Traditional Arabic"/>
              </a:rPr>
              <a:t>السبب الأهم في ذلك هو ما أصابه من ظلم على يد فقهاء المالكية حتى أحرقوا كتبه.</a:t>
            </a:r>
            <a:endParaRPr lang="en-US" sz="2800" dirty="0">
              <a:solidFill>
                <a:srgbClr val="000000"/>
              </a:solidFill>
              <a:latin typeface="Times New Roman"/>
              <a:ea typeface="Times New Roman"/>
              <a:cs typeface="Traditional Arabic"/>
            </a:endParaRPr>
          </a:p>
          <a:p>
            <a:pPr marL="516890" indent="288290" algn="just"/>
            <a:r>
              <a:rPr lang="ar-SA" sz="2800" dirty="0">
                <a:solidFill>
                  <a:srgbClr val="000000"/>
                </a:solidFill>
                <a:latin typeface="Times New Roman"/>
                <a:ea typeface="Times New Roman"/>
                <a:cs typeface="Traditional Arabic"/>
              </a:rPr>
              <a:t>قال ابن عبد البر: «ويمكن أن يجرد من "المحلى" مجلدان في فقه </a:t>
            </a:r>
            <a:r>
              <a:rPr lang="ar-SA" sz="2800" dirty="0" err="1">
                <a:solidFill>
                  <a:srgbClr val="000000"/>
                </a:solidFill>
                <a:latin typeface="Times New Roman"/>
                <a:ea typeface="Times New Roman"/>
                <a:cs typeface="Traditional Arabic"/>
              </a:rPr>
              <a:t>الأحناف</a:t>
            </a:r>
            <a:r>
              <a:rPr lang="ar-SA" sz="2800" dirty="0">
                <a:solidFill>
                  <a:srgbClr val="000000"/>
                </a:solidFill>
                <a:latin typeface="Times New Roman"/>
                <a:ea typeface="Times New Roman"/>
                <a:cs typeface="Traditional Arabic"/>
              </a:rPr>
              <a:t> والرد عليه، ومجلدان في فقه المالكية والرد عليه، ومجلد في فقه الشافعي وداود بن علي وغيرهما والرد عليه. أما فقه أحمد فليس في "المحلى" منه إلا قضايا محدودة، ومسائل محسوبة». قال: «وفي مناقشته فقه الثلاثة والرد عليه يكون ابن حزم قاسياً عنيفاً مع الحنفية والمالكية، ويكون براً لطيفاً مع الشافعية». </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8157948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3600" b="1" dirty="0">
                <a:solidFill>
                  <a:srgbClr val="000000"/>
                </a:solidFill>
                <a:latin typeface="Times New Roman"/>
                <a:ea typeface="Times New Roman"/>
                <a:cs typeface="Traditional Arabic"/>
              </a:rPr>
              <a:t>تحامل العلماء على الظاهرية</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من أشدّ الناس على الظاهرية الإمام الشاطبيُّ؛ إذ ذكر في «الاعتصام» أحد موحدي الفاطميين ثم قال فيه: وكان مذهبه البدعة الظاهرية، ومع ذلك فابتدع أشياء.</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ثم ذكره ثانيةً فقال: وكان من رأيه ترك الرأي واتباع مذاهب الظاهرية ، قال العلماء : وهو بدعة ظهرت في الشريعة بعد المائتين.</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وأيضا من اشدهم على الظاهرية ابن سهل </a:t>
            </a:r>
            <a:r>
              <a:rPr lang="ar-SA" sz="3600" dirty="0" err="1">
                <a:solidFill>
                  <a:srgbClr val="000000"/>
                </a:solidFill>
                <a:latin typeface="Times New Roman"/>
                <a:ea typeface="Times New Roman"/>
                <a:cs typeface="Traditional Arabic"/>
              </a:rPr>
              <a:t>الجيانى</a:t>
            </a:r>
            <a:r>
              <a:rPr lang="ar-SA" sz="3600" dirty="0">
                <a:solidFill>
                  <a:srgbClr val="000000"/>
                </a:solidFill>
                <a:latin typeface="Times New Roman"/>
                <a:ea typeface="Times New Roman"/>
                <a:cs typeface="Traditional Arabic"/>
              </a:rPr>
              <a:t> الذى صنف كتابا اسماه " التنبيه على شذوذ ابن حزم" ضلل فيه ابن حزم وبدعه </a:t>
            </a:r>
            <a:r>
              <a:rPr lang="ar-SA" sz="3600" dirty="0" err="1">
                <a:solidFill>
                  <a:srgbClr val="000000"/>
                </a:solidFill>
                <a:latin typeface="Times New Roman"/>
                <a:ea typeface="Times New Roman"/>
                <a:cs typeface="Traditional Arabic"/>
              </a:rPr>
              <a:t>وزندقه</a:t>
            </a:r>
            <a:r>
              <a:rPr lang="ar-SA" sz="3600" dirty="0">
                <a:solidFill>
                  <a:srgbClr val="000000"/>
                </a:solidFill>
                <a:latin typeface="Times New Roman"/>
                <a:ea typeface="Times New Roman"/>
                <a:cs typeface="Traditional Arabic"/>
              </a:rPr>
              <a:t> ثم انتهى إلى تكفيره . والعجب العجاب ان ابن سهل اخذ على ابن حزم جملة مآخذ كان منها أثبات ابن حزم تحريف الكتابين التوراة والإنجيل .</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ثم كان من اشد الناس على الظاهرية بعد ابن سهل </a:t>
            </a:r>
            <a:r>
              <a:rPr lang="ar-SA" sz="3600" dirty="0" err="1">
                <a:solidFill>
                  <a:srgbClr val="000000"/>
                </a:solidFill>
                <a:latin typeface="Times New Roman"/>
                <a:ea typeface="Times New Roman"/>
                <a:cs typeface="Traditional Arabic"/>
              </a:rPr>
              <a:t>القاضى</a:t>
            </a:r>
            <a:r>
              <a:rPr lang="ar-SA" sz="3600" dirty="0">
                <a:solidFill>
                  <a:srgbClr val="000000"/>
                </a:solidFill>
                <a:latin typeface="Times New Roman"/>
                <a:ea typeface="Times New Roman"/>
                <a:cs typeface="Traditional Arabic"/>
              </a:rPr>
              <a:t> </a:t>
            </a:r>
            <a:r>
              <a:rPr lang="ar-SA" sz="3600" dirty="0" err="1">
                <a:solidFill>
                  <a:srgbClr val="000000"/>
                </a:solidFill>
                <a:latin typeface="Times New Roman"/>
                <a:ea typeface="Times New Roman"/>
                <a:cs typeface="Traditional Arabic"/>
              </a:rPr>
              <a:t>المالكى</a:t>
            </a:r>
            <a:r>
              <a:rPr lang="ar-SA" sz="3600" dirty="0">
                <a:solidFill>
                  <a:srgbClr val="000000"/>
                </a:solidFill>
                <a:latin typeface="Times New Roman"/>
                <a:ea typeface="Times New Roman"/>
                <a:cs typeface="Traditional Arabic"/>
              </a:rPr>
              <a:t> أبوبكر بن </a:t>
            </a:r>
            <a:r>
              <a:rPr lang="ar-SA" sz="3600" dirty="0" err="1">
                <a:solidFill>
                  <a:srgbClr val="000000"/>
                </a:solidFill>
                <a:latin typeface="Times New Roman"/>
                <a:ea typeface="Times New Roman"/>
                <a:cs typeface="Traditional Arabic"/>
              </a:rPr>
              <a:t>العربى</a:t>
            </a:r>
            <a:r>
              <a:rPr lang="ar-SA" sz="3600" dirty="0">
                <a:solidFill>
                  <a:srgbClr val="000000"/>
                </a:solidFill>
                <a:latin typeface="Times New Roman"/>
                <a:ea typeface="Times New Roman"/>
                <a:cs typeface="Traditional Arabic"/>
              </a:rPr>
              <a:t> الذى بدع الظاهرية وضللهم ووصف ابن حزم بانه رجل سخيف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بل وصل به الحد إلى تكفير داود بن على وغيره .</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indent="288290" algn="just"/>
            <a:endParaRPr lang="ar-SA"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أقوال العلماء في الاعتبار بمذهبهم وخلافهم:</a:t>
            </a:r>
          </a:p>
          <a:p>
            <a:pPr indent="288290" algn="just"/>
            <a:r>
              <a:rPr lang="ar-SA" sz="3600" dirty="0">
                <a:solidFill>
                  <a:srgbClr val="000000"/>
                </a:solidFill>
                <a:latin typeface="Times New Roman"/>
                <a:ea typeface="Times New Roman"/>
                <a:cs typeface="Traditional Arabic"/>
              </a:rPr>
              <a:t>أولا: المعتبرين لخلافهم: </a:t>
            </a:r>
          </a:p>
          <a:p>
            <a:pPr indent="288290" algn="just"/>
            <a:r>
              <a:rPr lang="ar-SA" sz="3600" dirty="0">
                <a:solidFill>
                  <a:srgbClr val="000000"/>
                </a:solidFill>
                <a:latin typeface="Times New Roman"/>
                <a:ea typeface="Times New Roman"/>
                <a:cs typeface="Traditional Arabic"/>
              </a:rPr>
              <a:t>-	قال ابن الصلاح </a:t>
            </a:r>
            <a:r>
              <a:rPr lang="ar-SA" sz="3600" dirty="0" err="1">
                <a:solidFill>
                  <a:srgbClr val="000000"/>
                </a:solidFill>
                <a:latin typeface="Times New Roman"/>
                <a:ea typeface="Times New Roman"/>
                <a:cs typeface="Traditional Arabic"/>
              </a:rPr>
              <a:t>فى</a:t>
            </a:r>
            <a:r>
              <a:rPr lang="ar-SA" sz="3600" dirty="0">
                <a:solidFill>
                  <a:srgbClr val="000000"/>
                </a:solidFill>
                <a:latin typeface="Times New Roman"/>
                <a:ea typeface="Times New Roman"/>
                <a:cs typeface="Traditional Arabic"/>
              </a:rPr>
              <a:t> فتاواه " الذي اختاره الأستاذ أبو منصور , وذكر أنه الصحيح من المذهب , أنه يعتبر خلاف داود . ثم قال ابن الصلاح : وهذا الذي استقر عليه الأمر آخرا , كما هو الأغلب الأعرف من صفو الأئمة المتأخرين , الذين أوردوا مذهب داود في مصنفاتهم المشهورة , كالشيخ أبي حامد </a:t>
            </a:r>
            <a:r>
              <a:rPr lang="ar-SA" sz="3600" dirty="0" err="1">
                <a:solidFill>
                  <a:srgbClr val="000000"/>
                </a:solidFill>
                <a:latin typeface="Times New Roman"/>
                <a:ea typeface="Times New Roman"/>
                <a:cs typeface="Traditional Arabic"/>
              </a:rPr>
              <a:t>الإسفراييني</a:t>
            </a:r>
            <a:r>
              <a:rPr lang="ar-SA" sz="3600" dirty="0">
                <a:solidFill>
                  <a:srgbClr val="000000"/>
                </a:solidFill>
                <a:latin typeface="Times New Roman"/>
                <a:ea typeface="Times New Roman"/>
                <a:cs typeface="Traditional Arabic"/>
              </a:rPr>
              <a:t> , والماوردي , والقاضي أبي الطيب , فلولا اعتدادهم به لما ذكروا مذهبه في مصنفاتهم المشهورة .</a:t>
            </a:r>
          </a:p>
          <a:p>
            <a:pPr indent="288290" algn="just"/>
            <a:r>
              <a:rPr lang="ar-SA" sz="3600" dirty="0">
                <a:solidFill>
                  <a:srgbClr val="000000"/>
                </a:solidFill>
                <a:latin typeface="Times New Roman"/>
                <a:ea typeface="Times New Roman"/>
                <a:cs typeface="Traditional Arabic"/>
              </a:rPr>
              <a:t>-	وقال التاج </a:t>
            </a:r>
            <a:r>
              <a:rPr lang="ar-SA" sz="3600" dirty="0" err="1">
                <a:solidFill>
                  <a:srgbClr val="000000"/>
                </a:solidFill>
                <a:latin typeface="Times New Roman"/>
                <a:ea typeface="Times New Roman"/>
                <a:cs typeface="Traditional Arabic"/>
              </a:rPr>
              <a:t>السبكى</a:t>
            </a:r>
            <a:r>
              <a:rPr lang="ar-SA" sz="3600" dirty="0">
                <a:solidFill>
                  <a:srgbClr val="000000"/>
                </a:solidFill>
                <a:latin typeface="Times New Roman"/>
                <a:ea typeface="Times New Roman"/>
                <a:cs typeface="Traditional Arabic"/>
              </a:rPr>
              <a:t> </a:t>
            </a:r>
            <a:r>
              <a:rPr lang="ar-SA" sz="3600" dirty="0" err="1">
                <a:solidFill>
                  <a:srgbClr val="000000"/>
                </a:solidFill>
                <a:latin typeface="Times New Roman"/>
                <a:ea typeface="Times New Roman"/>
                <a:cs typeface="Traditional Arabic"/>
              </a:rPr>
              <a:t>فى</a:t>
            </a:r>
            <a:r>
              <a:rPr lang="ar-SA" sz="3600" dirty="0">
                <a:solidFill>
                  <a:srgbClr val="000000"/>
                </a:solidFill>
                <a:latin typeface="Times New Roman"/>
                <a:ea typeface="Times New Roman"/>
                <a:cs typeface="Traditional Arabic"/>
              </a:rPr>
              <a:t> جمع الجوامع " ونعتقدُ أنَّ أبا حنيفة ، ومالكاً ، والشافعيَّ ، وأحمدَ ، </a:t>
            </a:r>
            <a:r>
              <a:rPr lang="ar-SA" sz="3600" dirty="0" err="1">
                <a:solidFill>
                  <a:srgbClr val="000000"/>
                </a:solidFill>
                <a:latin typeface="Times New Roman"/>
                <a:ea typeface="Times New Roman"/>
                <a:cs typeface="Traditional Arabic"/>
              </a:rPr>
              <a:t>والسُّفْيَانّين</a:t>
            </a:r>
            <a:r>
              <a:rPr lang="ar-SA" sz="3600" dirty="0">
                <a:solidFill>
                  <a:srgbClr val="000000"/>
                </a:solidFill>
                <a:latin typeface="Times New Roman"/>
                <a:ea typeface="Times New Roman"/>
                <a:cs typeface="Traditional Arabic"/>
              </a:rPr>
              <a:t> ، والأوزاعيَّ ، وإسحاق بنَ </a:t>
            </a:r>
            <a:r>
              <a:rPr lang="ar-SA" sz="3600" dirty="0" err="1">
                <a:solidFill>
                  <a:srgbClr val="000000"/>
                </a:solidFill>
                <a:latin typeface="Times New Roman"/>
                <a:ea typeface="Times New Roman"/>
                <a:cs typeface="Traditional Arabic"/>
              </a:rPr>
              <a:t>راهوية</a:t>
            </a:r>
            <a:r>
              <a:rPr lang="ar-SA" sz="3600" dirty="0">
                <a:solidFill>
                  <a:srgbClr val="000000"/>
                </a:solidFill>
                <a:latin typeface="Times New Roman"/>
                <a:ea typeface="Times New Roman"/>
                <a:cs typeface="Traditional Arabic"/>
              </a:rPr>
              <a:t> ، وداود الظاهريَّ ، وابن جرير ، وسائرَ أئمة المسلمين : على هُدىً من الله تعالى في العقائد وغيرها ، "</a:t>
            </a:r>
          </a:p>
          <a:p>
            <a:pPr indent="288290" algn="just"/>
            <a:r>
              <a:rPr lang="ar-SA" sz="3600" dirty="0">
                <a:solidFill>
                  <a:srgbClr val="000000"/>
                </a:solidFill>
                <a:latin typeface="Times New Roman"/>
                <a:ea typeface="Times New Roman"/>
                <a:cs typeface="Traditional Arabic"/>
              </a:rPr>
              <a:t>-	وقال الجلال المحلي شارح جمع الجوامع " ولا التفات لمن تكلم فيهم بما هم </a:t>
            </a:r>
            <a:r>
              <a:rPr lang="ar-SA" sz="3600" dirty="0" err="1">
                <a:solidFill>
                  <a:srgbClr val="000000"/>
                </a:solidFill>
                <a:latin typeface="Times New Roman"/>
                <a:ea typeface="Times New Roman"/>
                <a:cs typeface="Traditional Arabic"/>
              </a:rPr>
              <a:t>بريئون</a:t>
            </a:r>
            <a:r>
              <a:rPr lang="ar-SA" sz="3600" dirty="0">
                <a:solidFill>
                  <a:srgbClr val="000000"/>
                </a:solidFill>
                <a:latin typeface="Times New Roman"/>
                <a:ea typeface="Times New Roman"/>
                <a:cs typeface="Traditional Arabic"/>
              </a:rPr>
              <a:t> منه قال المصنف وقول إمام الحرمين إن المحققين لا يقيمون للظاهرية وزنا وإن خلافهم لا يعتبر محمله عند ابن حزم وأمثاله.  وأما داود فمعاذ الله أن يقول إمام الحرمين أو غيره أن خلافه لا يعتبر فلقد كان جبلا من جبال العلم والدين له من سداد النظر وسعة العلم ونور البصيرة والإحاطة بأقوال الصحابة والتابعين والقدرة على الاستنباط ما يعظم وقعه وقد دونت كتبه وكثرت أتباعه وذكره الشيخ أبو إسحاق الشيرازي في طبقاته من الأئمة المتبوعين في الفروع وقد كان مشهورا في زمن الشيخ وبعده بكثير لا سيما في بلاد فارس شيراز وما والاها إلى ناحية العراق في بلاد المغرب".</a:t>
            </a:r>
            <a:endParaRPr lang="ar-SA"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dirty="0">
                <a:solidFill>
                  <a:srgbClr val="000000"/>
                </a:solidFill>
                <a:latin typeface="Times New Roman"/>
                <a:ea typeface="Times New Roman"/>
                <a:cs typeface="Traditional Arabic"/>
              </a:rPr>
              <a:t>ثانيا: أقوال غير المعتبرين لخلافهم</a:t>
            </a:r>
          </a:p>
          <a:p>
            <a:pPr indent="288290" algn="just"/>
            <a:r>
              <a:rPr lang="ar-SA" sz="3600" dirty="0">
                <a:solidFill>
                  <a:srgbClr val="000000"/>
                </a:solidFill>
                <a:latin typeface="Times New Roman"/>
                <a:ea typeface="Times New Roman"/>
                <a:cs typeface="Traditional Arabic"/>
              </a:rPr>
              <a:t>1. قال إمام الحرمين: المحقّقون لا يقيمون لخلاف الظّاهريّة وزنا لأنّ معظم الشّريعة صادرة عن الاجتهاد, ولا تفي النّصوص بعشر معشارها. وتقدم أن قال السبكي </a:t>
            </a:r>
            <a:r>
              <a:rPr lang="ar-SA" sz="3600" dirty="0" err="1">
                <a:solidFill>
                  <a:srgbClr val="000000"/>
                </a:solidFill>
                <a:latin typeface="Times New Roman"/>
                <a:ea typeface="Times New Roman"/>
                <a:cs typeface="Traditional Arabic"/>
              </a:rPr>
              <a:t>مقصوده</a:t>
            </a:r>
            <a:r>
              <a:rPr lang="ar-SA" sz="3600" dirty="0">
                <a:solidFill>
                  <a:srgbClr val="000000"/>
                </a:solidFill>
                <a:latin typeface="Times New Roman"/>
                <a:ea typeface="Times New Roman"/>
                <a:cs typeface="Traditional Arabic"/>
              </a:rPr>
              <a:t> ابن حزم وغيره من أعلام مذهبه.</a:t>
            </a:r>
          </a:p>
          <a:p>
            <a:pPr indent="288290" algn="just"/>
            <a:r>
              <a:rPr lang="ar-SA" sz="3600" dirty="0">
                <a:solidFill>
                  <a:srgbClr val="000000"/>
                </a:solidFill>
                <a:latin typeface="Times New Roman"/>
                <a:ea typeface="Times New Roman"/>
                <a:cs typeface="Traditional Arabic"/>
              </a:rPr>
              <a:t>2. قال ابن العربي المالكي في عارضة الأحوذي: وانعقد الإجماع على وجوب الغسل بالتقاء الختانين وإن لم ينزل. وما خالف في ذلك إلا داود. ولا يعبئ به، فإنه لولا الخلاف ما عُرِف. 1/169.170</a:t>
            </a:r>
          </a:p>
          <a:p>
            <a:pPr indent="288290" algn="just"/>
            <a:r>
              <a:rPr lang="ar-SA" sz="3600" dirty="0">
                <a:solidFill>
                  <a:srgbClr val="000000"/>
                </a:solidFill>
                <a:latin typeface="Times New Roman"/>
                <a:ea typeface="Times New Roman"/>
                <a:cs typeface="Traditional Arabic"/>
              </a:rPr>
              <a:t>3.قال الزركشي في البحر المحيط 4/471: مسألة ذهب قوم منهم القاضي أبو بكر والأستاذ أبو إسحاق </a:t>
            </a:r>
            <a:r>
              <a:rPr lang="ar-SA" sz="3600" dirty="0" err="1">
                <a:solidFill>
                  <a:srgbClr val="000000"/>
                </a:solidFill>
                <a:latin typeface="Times New Roman"/>
                <a:ea typeface="Times New Roman"/>
                <a:cs typeface="Traditional Arabic"/>
              </a:rPr>
              <a:t>الإسفرايينيّ</a:t>
            </a:r>
            <a:r>
              <a:rPr lang="ar-SA" sz="3600" dirty="0">
                <a:solidFill>
                  <a:srgbClr val="000000"/>
                </a:solidFill>
                <a:latin typeface="Times New Roman"/>
                <a:ea typeface="Times New Roman"/>
                <a:cs typeface="Traditional Arabic"/>
              </a:rPr>
              <a:t> ونسبه إلى الجمهور أنّه لا يعتدّ بخلاف من أنكر القياس في الحوادث الشّرعيّة, وتابعهم إمام الحرمين والغزاليّ، قالوا: "لأنّ من أنكره لا يعرف طرق الاجتهاد, وإنّما هو متمسّك بالظّواهر, فهو كالعامي الّذي </a:t>
            </a:r>
            <a:r>
              <a:rPr lang="ar-SA" sz="3600" dirty="0" err="1">
                <a:solidFill>
                  <a:srgbClr val="000000"/>
                </a:solidFill>
                <a:latin typeface="Times New Roman"/>
                <a:ea typeface="Times New Roman"/>
                <a:cs typeface="Traditional Arabic"/>
              </a:rPr>
              <a:t>لامعرفة</a:t>
            </a:r>
            <a:r>
              <a:rPr lang="ar-SA" sz="3600" dirty="0">
                <a:solidFill>
                  <a:srgbClr val="000000"/>
                </a:solidFill>
                <a:latin typeface="Times New Roman"/>
                <a:ea typeface="Times New Roman"/>
                <a:cs typeface="Traditional Arabic"/>
              </a:rPr>
              <a:t> له.</a:t>
            </a:r>
          </a:p>
          <a:p>
            <a:pPr indent="288290" algn="just"/>
            <a:r>
              <a:rPr lang="ar-SA" sz="3600" dirty="0">
                <a:solidFill>
                  <a:srgbClr val="000000"/>
                </a:solidFill>
                <a:latin typeface="Times New Roman"/>
                <a:ea typeface="Times New Roman"/>
                <a:cs typeface="Traditional Arabic"/>
              </a:rPr>
              <a:t>ونقل كلام إمام الحرمين السابق وزاد عليه في 4/472 قال: .. وقال وعندي أن الشافعي لو عاصر داود لما عده من العلماء.</a:t>
            </a:r>
            <a:endParaRPr lang="ar-SA"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25713376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7949</TotalTime>
  <Words>1510</Words>
  <Application>Microsoft Office PowerPoint</Application>
  <PresentationFormat>عرض على الشاشة (3:4)‏</PresentationFormat>
  <Paragraphs>69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Sahram Center</dc:creator>
  <cp:lastModifiedBy>Sahram Center</cp:lastModifiedBy>
  <cp:revision>23</cp:revision>
  <dcterms:created xsi:type="dcterms:W3CDTF">2023-12-03T07:45:51Z</dcterms:created>
  <dcterms:modified xsi:type="dcterms:W3CDTF">2024-01-07T08:06:01Z</dcterms:modified>
</cp:coreProperties>
</file>