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CDDE02-08E6-48E0-BA25-2456D3314AB3}"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1A99A-39A4-4007-B961-7E916BA4EC88}" type="slidenum">
              <a:rPr lang="en-US" smtClean="0"/>
              <a:t>‹#›</a:t>
            </a:fld>
            <a:endParaRPr lang="en-US"/>
          </a:p>
        </p:txBody>
      </p:sp>
    </p:spTree>
    <p:extLst>
      <p:ext uri="{BB962C8B-B14F-4D97-AF65-F5344CB8AC3E}">
        <p14:creationId xmlns:p14="http://schemas.microsoft.com/office/powerpoint/2010/main" val="3743696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CDDE02-08E6-48E0-BA25-2456D3314AB3}"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1A99A-39A4-4007-B961-7E916BA4EC88}" type="slidenum">
              <a:rPr lang="en-US" smtClean="0"/>
              <a:t>‹#›</a:t>
            </a:fld>
            <a:endParaRPr lang="en-US"/>
          </a:p>
        </p:txBody>
      </p:sp>
    </p:spTree>
    <p:extLst>
      <p:ext uri="{BB962C8B-B14F-4D97-AF65-F5344CB8AC3E}">
        <p14:creationId xmlns:p14="http://schemas.microsoft.com/office/powerpoint/2010/main" val="3976672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CDDE02-08E6-48E0-BA25-2456D3314AB3}"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1A99A-39A4-4007-B961-7E916BA4EC88}" type="slidenum">
              <a:rPr lang="en-US" smtClean="0"/>
              <a:t>‹#›</a:t>
            </a:fld>
            <a:endParaRPr lang="en-US"/>
          </a:p>
        </p:txBody>
      </p:sp>
    </p:spTree>
    <p:extLst>
      <p:ext uri="{BB962C8B-B14F-4D97-AF65-F5344CB8AC3E}">
        <p14:creationId xmlns:p14="http://schemas.microsoft.com/office/powerpoint/2010/main" val="2893647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CDDE02-08E6-48E0-BA25-2456D3314AB3}"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1A99A-39A4-4007-B961-7E916BA4EC88}" type="slidenum">
              <a:rPr lang="en-US" smtClean="0"/>
              <a:t>‹#›</a:t>
            </a:fld>
            <a:endParaRPr lang="en-US"/>
          </a:p>
        </p:txBody>
      </p:sp>
    </p:spTree>
    <p:extLst>
      <p:ext uri="{BB962C8B-B14F-4D97-AF65-F5344CB8AC3E}">
        <p14:creationId xmlns:p14="http://schemas.microsoft.com/office/powerpoint/2010/main" val="3196050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CDDE02-08E6-48E0-BA25-2456D3314AB3}"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1A99A-39A4-4007-B961-7E916BA4EC88}" type="slidenum">
              <a:rPr lang="en-US" smtClean="0"/>
              <a:t>‹#›</a:t>
            </a:fld>
            <a:endParaRPr lang="en-US"/>
          </a:p>
        </p:txBody>
      </p:sp>
    </p:spTree>
    <p:extLst>
      <p:ext uri="{BB962C8B-B14F-4D97-AF65-F5344CB8AC3E}">
        <p14:creationId xmlns:p14="http://schemas.microsoft.com/office/powerpoint/2010/main" val="2055947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CDDE02-08E6-48E0-BA25-2456D3314AB3}" type="datetimeFigureOut">
              <a:rPr lang="en-US" smtClean="0"/>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1A99A-39A4-4007-B961-7E916BA4EC88}" type="slidenum">
              <a:rPr lang="en-US" smtClean="0"/>
              <a:t>‹#›</a:t>
            </a:fld>
            <a:endParaRPr lang="en-US"/>
          </a:p>
        </p:txBody>
      </p:sp>
    </p:spTree>
    <p:extLst>
      <p:ext uri="{BB962C8B-B14F-4D97-AF65-F5344CB8AC3E}">
        <p14:creationId xmlns:p14="http://schemas.microsoft.com/office/powerpoint/2010/main" val="426415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CDDE02-08E6-48E0-BA25-2456D3314AB3}" type="datetimeFigureOut">
              <a:rPr lang="en-US" smtClean="0"/>
              <a:t>9/18/2022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81A99A-39A4-4007-B961-7E916BA4EC88}" type="slidenum">
              <a:rPr lang="en-US" smtClean="0"/>
              <a:t>‹#›</a:t>
            </a:fld>
            <a:endParaRPr lang="en-US"/>
          </a:p>
        </p:txBody>
      </p:sp>
    </p:spTree>
    <p:extLst>
      <p:ext uri="{BB962C8B-B14F-4D97-AF65-F5344CB8AC3E}">
        <p14:creationId xmlns:p14="http://schemas.microsoft.com/office/powerpoint/2010/main" val="520884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CDDE02-08E6-48E0-BA25-2456D3314AB3}" type="datetimeFigureOut">
              <a:rPr lang="en-US" smtClean="0"/>
              <a:t>9/18/2022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81A99A-39A4-4007-B961-7E916BA4EC88}" type="slidenum">
              <a:rPr lang="en-US" smtClean="0"/>
              <a:t>‹#›</a:t>
            </a:fld>
            <a:endParaRPr lang="en-US"/>
          </a:p>
        </p:txBody>
      </p:sp>
    </p:spTree>
    <p:extLst>
      <p:ext uri="{BB962C8B-B14F-4D97-AF65-F5344CB8AC3E}">
        <p14:creationId xmlns:p14="http://schemas.microsoft.com/office/powerpoint/2010/main" val="202856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CDDE02-08E6-48E0-BA25-2456D3314AB3}" type="datetimeFigureOut">
              <a:rPr lang="en-US" smtClean="0"/>
              <a:t>9/18/2022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81A99A-39A4-4007-B961-7E916BA4EC88}" type="slidenum">
              <a:rPr lang="en-US" smtClean="0"/>
              <a:t>‹#›</a:t>
            </a:fld>
            <a:endParaRPr lang="en-US"/>
          </a:p>
        </p:txBody>
      </p:sp>
    </p:spTree>
    <p:extLst>
      <p:ext uri="{BB962C8B-B14F-4D97-AF65-F5344CB8AC3E}">
        <p14:creationId xmlns:p14="http://schemas.microsoft.com/office/powerpoint/2010/main" val="2054808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CDDE02-08E6-48E0-BA25-2456D3314AB3}" type="datetimeFigureOut">
              <a:rPr lang="en-US" smtClean="0"/>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1A99A-39A4-4007-B961-7E916BA4EC88}" type="slidenum">
              <a:rPr lang="en-US" smtClean="0"/>
              <a:t>‹#›</a:t>
            </a:fld>
            <a:endParaRPr lang="en-US"/>
          </a:p>
        </p:txBody>
      </p:sp>
    </p:spTree>
    <p:extLst>
      <p:ext uri="{BB962C8B-B14F-4D97-AF65-F5344CB8AC3E}">
        <p14:creationId xmlns:p14="http://schemas.microsoft.com/office/powerpoint/2010/main" val="132846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CDDE02-08E6-48E0-BA25-2456D3314AB3}" type="datetimeFigureOut">
              <a:rPr lang="en-US" smtClean="0"/>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1A99A-39A4-4007-B961-7E916BA4EC88}" type="slidenum">
              <a:rPr lang="en-US" smtClean="0"/>
              <a:t>‹#›</a:t>
            </a:fld>
            <a:endParaRPr lang="en-US"/>
          </a:p>
        </p:txBody>
      </p:sp>
    </p:spTree>
    <p:extLst>
      <p:ext uri="{BB962C8B-B14F-4D97-AF65-F5344CB8AC3E}">
        <p14:creationId xmlns:p14="http://schemas.microsoft.com/office/powerpoint/2010/main" val="2582441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CDDE02-08E6-48E0-BA25-2456D3314AB3}" type="datetimeFigureOut">
              <a:rPr lang="en-US" smtClean="0"/>
              <a:t>9/18/2022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1A99A-39A4-4007-B961-7E916BA4EC88}" type="slidenum">
              <a:rPr lang="en-US" smtClean="0"/>
              <a:t>‹#›</a:t>
            </a:fld>
            <a:endParaRPr lang="en-US"/>
          </a:p>
        </p:txBody>
      </p:sp>
    </p:spTree>
    <p:extLst>
      <p:ext uri="{BB962C8B-B14F-4D97-AF65-F5344CB8AC3E}">
        <p14:creationId xmlns:p14="http://schemas.microsoft.com/office/powerpoint/2010/main" val="2978232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155835"/>
          </a:xfrm>
          <a:prstGeom prst="rect">
            <a:avLst/>
          </a:prstGeom>
        </p:spPr>
        <p:txBody>
          <a:bodyPr wrap="square">
            <a:spAutoFit/>
          </a:bodyPr>
          <a:lstStyle/>
          <a:p>
            <a:pPr>
              <a:lnSpc>
                <a:spcPct val="107000"/>
              </a:lnSpc>
              <a:spcAft>
                <a:spcPts val="800"/>
              </a:spcAft>
            </a:pPr>
            <a:r>
              <a:rPr lang="en-US" sz="2400" b="1" dirty="0" smtClean="0">
                <a:effectLst/>
                <a:latin typeface="Times New Roman" panose="02020603050405020304" pitchFamily="18" charset="0"/>
                <a:ea typeface="Calibri" panose="020F0502020204030204" pitchFamily="34" charset="0"/>
                <a:cs typeface="Arial" panose="020B0604020202020204" pitchFamily="34" charset="0"/>
              </a:rPr>
              <a:t> Ductile Structural Geology      (Lecure.2)</a:t>
            </a:r>
          </a:p>
          <a:p>
            <a:pPr>
              <a:lnSpc>
                <a:spcPct val="107000"/>
              </a:lnSpc>
              <a:spcAft>
                <a:spcPts val="800"/>
              </a:spcAft>
            </a:pPr>
            <a:endParaRPr lang="en-US" sz="2400" b="1" cap="all" dirty="0" smtClean="0">
              <a:solidFill>
                <a:srgbClr val="0070C0"/>
              </a:solidFill>
              <a:effectLst/>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800"/>
              </a:spcAft>
            </a:pPr>
            <a:r>
              <a:rPr lang="en-US" sz="2400" b="1" cap="all" dirty="0" smtClean="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Force, Stress,</a:t>
            </a:r>
            <a:r>
              <a:rPr lang="en-US" sz="2400" cap="all" dirty="0" smtClean="0">
                <a:solidFill>
                  <a:srgbClr val="0070C0"/>
                </a:solidFill>
                <a:effectLst/>
                <a:latin typeface="Calibri" panose="020F0502020204030204" pitchFamily="34" charset="0"/>
                <a:ea typeface="Calibri" panose="020F0502020204030204" pitchFamily="34" charset="0"/>
                <a:cs typeface="Arial" panose="020B0604020202020204" pitchFamily="34" charset="0"/>
              </a:rPr>
              <a:t> </a:t>
            </a:r>
            <a:r>
              <a:rPr lang="en-US" sz="2400" b="1" cap="all" dirty="0" smtClean="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Deformation and Strain</a:t>
            </a:r>
            <a:r>
              <a:rPr lang="en-US" sz="2400" cap="all" dirty="0" smtClean="0">
                <a:effectLst/>
                <a:latin typeface="Times New Roman" panose="02020603050405020304" pitchFamily="18" charset="0"/>
                <a:ea typeface="Calibri" panose="020F0502020204030204" pitchFamily="34" charset="0"/>
                <a:cs typeface="Arial" panose="020B0604020202020204" pitchFamily="34" charset="0"/>
              </a:rPr>
              <a:t>                                                      </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80000"/>
              </a:lnSpc>
              <a:spcAft>
                <a:spcPts val="800"/>
              </a:spcAft>
            </a:pPr>
            <a:r>
              <a:rPr lang="en-US" sz="2400" b="1" u="sng" dirty="0" smtClean="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Force (F)</a:t>
            </a:r>
            <a:r>
              <a:rPr lang="en-US" sz="2400" dirty="0" smtClean="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dirty="0" smtClean="0">
                <a:effectLst/>
                <a:latin typeface="Times New Roman" panose="02020603050405020304" pitchFamily="18" charset="0"/>
                <a:ea typeface="Calibri" panose="020F0502020204030204" pitchFamily="34" charset="0"/>
                <a:cs typeface="Arial" panose="020B0604020202020204" pitchFamily="34" charset="0"/>
              </a:rPr>
              <a:t>is a vector quantity. Force can cause a body in a state of rest to accelerate, and can cause a moving body to accelerate or decelerate or change direction.</a:t>
            </a:r>
            <a:r>
              <a:rPr lang="en-US" sz="2400" dirty="0" smtClean="0">
                <a:effectLst/>
                <a:latin typeface="Calibri" panose="020F0502020204030204" pitchFamily="34" charset="0"/>
                <a:ea typeface="Calibri" panose="020F0502020204030204" pitchFamily="34" charset="0"/>
                <a:cs typeface="Arial" panose="020B0604020202020204" pitchFamily="34" charset="0"/>
              </a:rPr>
              <a:t> </a:t>
            </a:r>
          </a:p>
          <a:p>
            <a:pPr>
              <a:lnSpc>
                <a:spcPct val="80000"/>
              </a:lnSpc>
              <a:spcAft>
                <a:spcPts val="800"/>
              </a:spcAft>
            </a:pPr>
            <a:r>
              <a:rPr lang="en-US" sz="2400" b="1" dirty="0" smtClean="0">
                <a:effectLst/>
                <a:latin typeface="Times New Roman" panose="02020603050405020304" pitchFamily="18" charset="0"/>
                <a:ea typeface="Calibri" panose="020F0502020204030204" pitchFamily="34" charset="0"/>
                <a:cs typeface="Arial" panose="020B0604020202020204" pitchFamily="34" charset="0"/>
              </a:rPr>
              <a:t>F = ma (force = mass × acceleration)</a:t>
            </a:r>
            <a:r>
              <a:rPr lang="en-US" sz="2400" dirty="0" smtClean="0">
                <a:effectLst/>
                <a:latin typeface="Times New Roman" panose="02020603050405020304" pitchFamily="18" charset="0"/>
                <a:ea typeface="Calibri" panose="020F0502020204030204" pitchFamily="34" charset="0"/>
                <a:cs typeface="Arial" panose="020B0604020202020204" pitchFamily="34" charset="0"/>
              </a:rPr>
              <a:t> ……….</a:t>
            </a:r>
            <a:r>
              <a:rPr lang="en-US" sz="2400" dirty="0" smtClean="0">
                <a:effectLst/>
                <a:latin typeface="Calibri" panose="020F0502020204030204" pitchFamily="34" charset="0"/>
                <a:ea typeface="Calibri" panose="020F0502020204030204" pitchFamily="34" charset="0"/>
                <a:cs typeface="Arial" panose="020B0604020202020204" pitchFamily="34" charset="0"/>
              </a:rPr>
              <a:t> </a:t>
            </a:r>
            <a:r>
              <a:rPr lang="en-US" sz="2400" dirty="0" smtClean="0">
                <a:effectLst/>
                <a:latin typeface="Times New Roman" panose="02020603050405020304" pitchFamily="18" charset="0"/>
                <a:ea typeface="Calibri" panose="020F0502020204030204" pitchFamily="34" charset="0"/>
                <a:cs typeface="Arial" panose="020B0604020202020204" pitchFamily="34" charset="0"/>
              </a:rPr>
              <a:t>Newton’s Second Law of Motion.</a:t>
            </a:r>
            <a:r>
              <a:rPr lang="en-US" sz="2400" dirty="0" smtClean="0">
                <a:effectLst/>
                <a:latin typeface="Calibri" panose="020F0502020204030204" pitchFamily="34" charset="0"/>
                <a:ea typeface="Calibri" panose="020F0502020204030204" pitchFamily="34" charset="0"/>
                <a:cs typeface="Arial" panose="020B0604020202020204" pitchFamily="34" charset="0"/>
              </a:rPr>
              <a:t> </a:t>
            </a:r>
          </a:p>
          <a:p>
            <a:pPr algn="just">
              <a:lnSpc>
                <a:spcPct val="80000"/>
              </a:lnSpc>
              <a:spcAft>
                <a:spcPts val="800"/>
              </a:spcAft>
            </a:pPr>
            <a:r>
              <a:rPr lang="en-US" sz="2400" b="0" i="0" dirty="0" smtClean="0">
                <a:solidFill>
                  <a:srgbClr val="242021"/>
                </a:solidFill>
                <a:effectLst/>
                <a:latin typeface="Times New Roman" panose="02020603050405020304" pitchFamily="18" charset="0"/>
                <a:ea typeface="Calibri" panose="020F0502020204030204" pitchFamily="34" charset="0"/>
                <a:cs typeface="Arial" panose="020B0604020202020204" pitchFamily="34" charset="0"/>
              </a:rPr>
              <a:t>►</a:t>
            </a:r>
            <a:r>
              <a:rPr lang="en-US" sz="2400" b="0" i="0" dirty="0" smtClean="0">
                <a:solidFill>
                  <a:srgbClr val="242021"/>
                </a:solidFill>
                <a:effectLst/>
                <a:latin typeface="Times-Roman"/>
                <a:ea typeface="Calibri" panose="020F0502020204030204" pitchFamily="34" charset="0"/>
                <a:cs typeface="Arial" panose="020B0604020202020204" pitchFamily="34" charset="0"/>
              </a:rPr>
              <a:t>There are </a:t>
            </a:r>
            <a:r>
              <a:rPr lang="en-US" sz="2400" b="1" i="0" dirty="0" smtClean="0">
                <a:solidFill>
                  <a:srgbClr val="242021"/>
                </a:solidFill>
                <a:effectLst/>
                <a:latin typeface="Times-Roman"/>
                <a:ea typeface="Calibri" panose="020F0502020204030204" pitchFamily="34" charset="0"/>
                <a:cs typeface="Arial" panose="020B0604020202020204" pitchFamily="34" charset="0"/>
              </a:rPr>
              <a:t>two</a:t>
            </a:r>
            <a:r>
              <a:rPr lang="en-US" sz="2400" b="0" i="0" dirty="0" smtClean="0">
                <a:solidFill>
                  <a:srgbClr val="242021"/>
                </a:solidFill>
                <a:effectLst/>
                <a:latin typeface="Times-Roman"/>
                <a:ea typeface="Calibri" panose="020F0502020204030204" pitchFamily="34" charset="0"/>
                <a:cs typeface="Arial" panose="020B0604020202020204" pitchFamily="34" charset="0"/>
              </a:rPr>
              <a:t> different </a:t>
            </a:r>
            <a:r>
              <a:rPr lang="en-US" sz="2400" b="1" i="0" dirty="0" smtClean="0">
                <a:solidFill>
                  <a:srgbClr val="242021"/>
                </a:solidFill>
                <a:effectLst/>
                <a:latin typeface="Times-Roman"/>
                <a:ea typeface="Calibri" panose="020F0502020204030204" pitchFamily="34" charset="0"/>
                <a:cs typeface="Arial" panose="020B0604020202020204" pitchFamily="34" charset="0"/>
              </a:rPr>
              <a:t>types </a:t>
            </a:r>
            <a:r>
              <a:rPr lang="en-US" sz="2400" b="0" i="0" dirty="0" smtClean="0">
                <a:solidFill>
                  <a:srgbClr val="242021"/>
                </a:solidFill>
                <a:effectLst/>
                <a:latin typeface="Times-Roman"/>
                <a:ea typeface="Calibri" panose="020F0502020204030204" pitchFamily="34" charset="0"/>
                <a:cs typeface="Arial" panose="020B0604020202020204" pitchFamily="34" charset="0"/>
              </a:rPr>
              <a:t>of forces. </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80000"/>
              </a:lnSpc>
              <a:spcAft>
                <a:spcPts val="800"/>
              </a:spcAft>
            </a:pPr>
            <a:r>
              <a:rPr lang="en-US" sz="2400" b="0" i="0" dirty="0" smtClean="0">
                <a:solidFill>
                  <a:srgbClr val="242021"/>
                </a:solidFill>
                <a:effectLst/>
                <a:latin typeface="Times-Roman"/>
                <a:ea typeface="Calibri" panose="020F0502020204030204" pitchFamily="34" charset="0"/>
                <a:cs typeface="Arial" panose="020B0604020202020204" pitchFamily="34" charset="0"/>
              </a:rPr>
              <a:t>1-</a:t>
            </a:r>
            <a:r>
              <a:rPr lang="en-US" sz="2400" dirty="0" smtClean="0">
                <a:effectLst/>
                <a:latin typeface="Calibri" panose="020F0502020204030204" pitchFamily="34" charset="0"/>
                <a:ea typeface="Calibri" panose="020F0502020204030204" pitchFamily="34" charset="0"/>
                <a:cs typeface="Arial" panose="020B0604020202020204" pitchFamily="34" charset="0"/>
              </a:rPr>
              <a:t> </a:t>
            </a:r>
            <a:r>
              <a:rPr lang="en-US" sz="2400" b="1" i="0" u="sng" dirty="0" smtClean="0">
                <a:solidFill>
                  <a:srgbClr val="242021"/>
                </a:solidFill>
                <a:effectLst/>
                <a:latin typeface="Times-Roman"/>
                <a:ea typeface="Calibri" panose="020F0502020204030204" pitchFamily="34" charset="0"/>
                <a:cs typeface="Arial" panose="020B0604020202020204" pitchFamily="34" charset="0"/>
              </a:rPr>
              <a:t>Body forces</a:t>
            </a:r>
            <a:r>
              <a:rPr lang="en-US" sz="2400" b="0" i="0" dirty="0" smtClean="0">
                <a:solidFill>
                  <a:srgbClr val="242021"/>
                </a:solidFill>
                <a:effectLst/>
                <a:latin typeface="Times-Roman"/>
                <a:ea typeface="Calibri" panose="020F0502020204030204" pitchFamily="34" charset="0"/>
                <a:cs typeface="Arial" panose="020B0604020202020204" pitchFamily="34" charset="0"/>
              </a:rPr>
              <a:t>: Forces that result from action of a field at every point within the body are called </a:t>
            </a:r>
            <a:r>
              <a:rPr lang="en-US" sz="2400" b="1" i="0" dirty="0" smtClean="0">
                <a:solidFill>
                  <a:srgbClr val="242021"/>
                </a:solidFill>
                <a:effectLst/>
                <a:latin typeface="Times-Bold"/>
                <a:ea typeface="Calibri" panose="020F0502020204030204" pitchFamily="34" charset="0"/>
                <a:cs typeface="Arial" panose="020B0604020202020204" pitchFamily="34" charset="0"/>
              </a:rPr>
              <a:t>body forces. </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80000"/>
              </a:lnSpc>
              <a:spcAft>
                <a:spcPts val="800"/>
              </a:spcAft>
            </a:pPr>
            <a:r>
              <a:rPr lang="en-US" sz="2400" b="0" i="0" dirty="0" smtClean="0">
                <a:solidFill>
                  <a:srgbClr val="242021"/>
                </a:solidFill>
                <a:effectLst/>
                <a:latin typeface="Times-Roman"/>
                <a:ea typeface="Calibri" panose="020F0502020204030204" pitchFamily="34" charset="0"/>
                <a:cs typeface="Arial" panose="020B0604020202020204" pitchFamily="34" charset="0"/>
              </a:rPr>
              <a:t>2- </a:t>
            </a:r>
            <a:r>
              <a:rPr lang="en-US" sz="2400" b="1" i="0" u="sng" dirty="0" smtClean="0">
                <a:solidFill>
                  <a:srgbClr val="242021"/>
                </a:solidFill>
                <a:effectLst/>
                <a:latin typeface="Times-Roman"/>
                <a:ea typeface="Calibri" panose="020F0502020204030204" pitchFamily="34" charset="0"/>
                <a:cs typeface="Arial" panose="020B0604020202020204" pitchFamily="34" charset="0"/>
              </a:rPr>
              <a:t>Surface force</a:t>
            </a:r>
            <a:r>
              <a:rPr lang="en-US" sz="2400" b="0" i="0" dirty="0" smtClean="0">
                <a:solidFill>
                  <a:srgbClr val="242021"/>
                </a:solidFill>
                <a:effectLst/>
                <a:latin typeface="Times-Roman"/>
                <a:ea typeface="Calibri" panose="020F0502020204030204" pitchFamily="34" charset="0"/>
                <a:cs typeface="Arial" panose="020B0604020202020204" pitchFamily="34" charset="0"/>
              </a:rPr>
              <a:t>: Forces that act on a specific surface area in a body are called </a:t>
            </a:r>
            <a:r>
              <a:rPr lang="en-US" sz="2400" b="1" i="0" dirty="0" smtClean="0">
                <a:solidFill>
                  <a:srgbClr val="242021"/>
                </a:solidFill>
                <a:effectLst/>
                <a:latin typeface="Times-Bold"/>
                <a:ea typeface="Calibri" panose="020F0502020204030204" pitchFamily="34" charset="0"/>
                <a:cs typeface="Arial" panose="020B0604020202020204" pitchFamily="34" charset="0"/>
              </a:rPr>
              <a:t>surface force.</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80000"/>
              </a:lnSpc>
              <a:spcAft>
                <a:spcPts val="800"/>
              </a:spcAft>
            </a:pPr>
            <a:r>
              <a:rPr lang="en-US" sz="2400" b="1" u="sng" dirty="0" smtClean="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Stress</a:t>
            </a:r>
            <a:r>
              <a:rPr lang="en-US" sz="2400" b="0" i="0" dirty="0" smtClean="0">
                <a:solidFill>
                  <a:srgbClr val="242021"/>
                </a:solidFill>
                <a:effectLst/>
                <a:latin typeface="Times-Roman"/>
                <a:ea typeface="Calibri" panose="020F0502020204030204" pitchFamily="34" charset="0"/>
                <a:cs typeface="Arial" panose="020B0604020202020204" pitchFamily="34" charset="0"/>
              </a:rPr>
              <a:t> represented by the symbol </a:t>
            </a:r>
            <a:r>
              <a:rPr lang="en-US" sz="2400" b="1" i="0" dirty="0" smtClean="0">
                <a:solidFill>
                  <a:srgbClr val="242021"/>
                </a:solidFill>
                <a:effectLst/>
                <a:latin typeface="Times-Bold"/>
                <a:ea typeface="Calibri" panose="020F0502020204030204" pitchFamily="34" charset="0"/>
                <a:cs typeface="Arial" panose="020B0604020202020204" pitchFamily="34" charset="0"/>
              </a:rPr>
              <a:t>σ </a:t>
            </a:r>
            <a:r>
              <a:rPr lang="en-US" sz="2400" b="0" i="0" dirty="0" smtClean="0">
                <a:solidFill>
                  <a:srgbClr val="242021"/>
                </a:solidFill>
                <a:effectLst/>
                <a:latin typeface="Times-Roman"/>
                <a:ea typeface="Calibri" panose="020F0502020204030204" pitchFamily="34" charset="0"/>
                <a:cs typeface="Arial" panose="020B0604020202020204" pitchFamily="34" charset="0"/>
              </a:rPr>
              <a:t>(sigma), is defined as the force per unit area [</a:t>
            </a:r>
            <a:r>
              <a:rPr lang="en-US" sz="2400" b="0" i="1" dirty="0" smtClean="0">
                <a:solidFill>
                  <a:srgbClr val="242021"/>
                </a:solidFill>
                <a:effectLst/>
                <a:latin typeface="Times-Italic"/>
                <a:ea typeface="Calibri" panose="020F0502020204030204" pitchFamily="34" charset="0"/>
                <a:cs typeface="Arial" panose="020B0604020202020204" pitchFamily="34" charset="0"/>
              </a:rPr>
              <a:t>A</a:t>
            </a:r>
            <a:r>
              <a:rPr lang="en-US" sz="2400" b="0" i="0" dirty="0" smtClean="0">
                <a:solidFill>
                  <a:srgbClr val="242021"/>
                </a:solidFill>
                <a:effectLst/>
                <a:latin typeface="Times-Roman"/>
                <a:ea typeface="Calibri" panose="020F0502020204030204" pitchFamily="34" charset="0"/>
                <a:cs typeface="Arial" panose="020B0604020202020204" pitchFamily="34" charset="0"/>
              </a:rPr>
              <a:t>]</a:t>
            </a:r>
            <a:r>
              <a:rPr lang="en-US" sz="2400" b="0" i="1" dirty="0" smtClean="0">
                <a:solidFill>
                  <a:srgbClr val="242021"/>
                </a:solidFill>
                <a:effectLst/>
                <a:latin typeface="Times-Italic"/>
                <a:ea typeface="Calibri" panose="020F0502020204030204" pitchFamily="34" charset="0"/>
                <a:cs typeface="Arial" panose="020B0604020202020204" pitchFamily="34" charset="0"/>
              </a:rPr>
              <a:t>, </a:t>
            </a:r>
            <a:r>
              <a:rPr lang="en-US" sz="2400" b="1" i="0" dirty="0" smtClean="0">
                <a:solidFill>
                  <a:srgbClr val="242021"/>
                </a:solidFill>
                <a:effectLst/>
                <a:latin typeface="Times-Roman"/>
                <a:ea typeface="Calibri" panose="020F0502020204030204" pitchFamily="34" charset="0"/>
                <a:cs typeface="Arial" panose="020B0604020202020204" pitchFamily="34" charset="0"/>
              </a:rPr>
              <a:t>or</a:t>
            </a:r>
            <a:r>
              <a:rPr lang="en-US" sz="2400" b="0" i="0" dirty="0" smtClean="0">
                <a:solidFill>
                  <a:srgbClr val="242021"/>
                </a:solidFill>
                <a:effectLst/>
                <a:latin typeface="Times-Roman"/>
                <a:ea typeface="Calibri" panose="020F0502020204030204" pitchFamily="34" charset="0"/>
                <a:cs typeface="Arial" panose="020B0604020202020204" pitchFamily="34" charset="0"/>
              </a:rPr>
              <a:t> </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80000"/>
              </a:lnSpc>
              <a:spcAft>
                <a:spcPts val="800"/>
              </a:spcAft>
            </a:pPr>
            <a:r>
              <a:rPr lang="en-US" sz="2400" b="1" i="0" dirty="0" smtClean="0">
                <a:solidFill>
                  <a:srgbClr val="242021"/>
                </a:solidFill>
                <a:effectLst/>
                <a:latin typeface="Times-Roman"/>
                <a:ea typeface="Calibri" panose="020F0502020204030204" pitchFamily="34" charset="0"/>
                <a:cs typeface="Arial" panose="020B0604020202020204" pitchFamily="34" charset="0"/>
              </a:rPr>
              <a:t>σ</a:t>
            </a:r>
            <a:r>
              <a:rPr lang="en-US" sz="2400" b="0" i="0" dirty="0" smtClean="0">
                <a:solidFill>
                  <a:srgbClr val="242021"/>
                </a:solidFill>
                <a:effectLst/>
                <a:latin typeface="Times-Bold"/>
                <a:ea typeface="Calibri" panose="020F0502020204030204" pitchFamily="34" charset="0"/>
                <a:cs typeface="Arial" panose="020B0604020202020204" pitchFamily="34" charset="0"/>
              </a:rPr>
              <a:t> = </a:t>
            </a:r>
            <a:r>
              <a:rPr lang="en-US" sz="2400" b="1" i="1" dirty="0" smtClean="0">
                <a:solidFill>
                  <a:srgbClr val="242021"/>
                </a:solidFill>
                <a:effectLst/>
                <a:latin typeface="Times-Italic"/>
                <a:ea typeface="Calibri" panose="020F0502020204030204" pitchFamily="34" charset="0"/>
                <a:cs typeface="Arial" panose="020B0604020202020204" pitchFamily="34" charset="0"/>
              </a:rPr>
              <a:t>F</a:t>
            </a:r>
            <a:r>
              <a:rPr lang="en-US" sz="2400" b="1" i="0" dirty="0" smtClean="0">
                <a:solidFill>
                  <a:srgbClr val="242021"/>
                </a:solidFill>
                <a:effectLst/>
                <a:latin typeface="Times-Roman"/>
                <a:ea typeface="Calibri" panose="020F0502020204030204" pitchFamily="34" charset="0"/>
                <a:cs typeface="Arial" panose="020B0604020202020204" pitchFamily="34" charset="0"/>
              </a:rPr>
              <a:t>/</a:t>
            </a:r>
            <a:r>
              <a:rPr lang="en-US" sz="2400" b="1" i="1" dirty="0" smtClean="0">
                <a:solidFill>
                  <a:srgbClr val="242021"/>
                </a:solidFill>
                <a:effectLst/>
                <a:latin typeface="Times-Italic"/>
                <a:ea typeface="Calibri" panose="020F0502020204030204" pitchFamily="34" charset="0"/>
                <a:cs typeface="Arial" panose="020B0604020202020204" pitchFamily="34" charset="0"/>
              </a:rPr>
              <a:t>A</a:t>
            </a:r>
            <a:endParaRPr lang="en-US" sz="2400" dirty="0"/>
          </a:p>
        </p:txBody>
      </p:sp>
    </p:spTree>
    <p:extLst>
      <p:ext uri="{BB962C8B-B14F-4D97-AF65-F5344CB8AC3E}">
        <p14:creationId xmlns:p14="http://schemas.microsoft.com/office/powerpoint/2010/main" val="338728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288982" cy="1246880"/>
          </a:xfrm>
          <a:prstGeom prst="rect">
            <a:avLst/>
          </a:prstGeom>
        </p:spPr>
        <p:txBody>
          <a:bodyPr wrap="square">
            <a:spAutoFit/>
          </a:bodyPr>
          <a:lstStyle/>
          <a:p>
            <a:pPr algn="just">
              <a:lnSpc>
                <a:spcPct val="107000"/>
              </a:lnSpc>
              <a:spcAft>
                <a:spcPts val="800"/>
              </a:spcAft>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Strain</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a:lnSpc>
                <a:spcPct val="80000"/>
              </a:lnSpc>
              <a:spcAft>
                <a:spcPts val="800"/>
              </a:spcAft>
            </a:pP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b="1" dirty="0">
                <a:latin typeface="Times New Roman" panose="02020603050405020304" pitchFamily="18" charset="0"/>
                <a:ea typeface="Calibri" panose="020F0502020204030204" pitchFamily="34" charset="0"/>
                <a:cs typeface="Arial" panose="020B0604020202020204" pitchFamily="34" charset="0"/>
              </a:rPr>
              <a:t>Strain describes the changes of points in a body relative to each other; so, it describes the distortion of a body</a:t>
            </a:r>
            <a:r>
              <a:rPr lang="en-US" sz="2400" dirty="0">
                <a:latin typeface="Times New Roman" panose="02020603050405020304" pitchFamily="18"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9"/>
          <p:cNvSpPr>
            <a:spLocks noChangeArrowheads="1"/>
          </p:cNvSpPr>
          <p:nvPr/>
        </p:nvSpPr>
        <p:spPr bwMode="auto">
          <a:xfrm>
            <a:off x="0" y="1045747"/>
            <a:ext cx="271420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The strain ellipsoid</a:t>
            </a: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9" name="Group 8"/>
          <p:cNvGrpSpPr/>
          <p:nvPr/>
        </p:nvGrpSpPr>
        <p:grpSpPr>
          <a:xfrm>
            <a:off x="7716983" y="3089564"/>
            <a:ext cx="4148512" cy="3768436"/>
            <a:chOff x="0" y="0"/>
            <a:chExt cx="3204789" cy="2207895"/>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04789" cy="2207895"/>
            </a:xfrm>
            <a:prstGeom prst="rect">
              <a:avLst/>
            </a:prstGeom>
          </p:spPr>
        </p:pic>
        <p:sp>
          <p:nvSpPr>
            <p:cNvPr id="11" name="Rectangle 10"/>
            <p:cNvSpPr/>
            <p:nvPr/>
          </p:nvSpPr>
          <p:spPr>
            <a:xfrm>
              <a:off x="2324911" y="1780162"/>
              <a:ext cx="350196" cy="427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 name="Rectangle 10"/>
          <p:cNvSpPr>
            <a:spLocks noChangeArrowheads="1"/>
          </p:cNvSpPr>
          <p:nvPr/>
        </p:nvSpPr>
        <p:spPr bwMode="auto">
          <a:xfrm>
            <a:off x="0" y="1059252"/>
            <a:ext cx="12192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strain ellipsoid is the deformed shape of an imaginary sphere with  unit radius that is deformed along with the rock volume.</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strain ellipsoid has three mutually orthogonal planes of symmetry, the principal planes of strain, which intersect along three orthogonal axes that are referred to as the principal strain axes. </a:t>
            </a:r>
            <a:r>
              <a:rPr kumimoji="0" lang="en-US" altLang="en-US" sz="2400" b="0" i="0" u="none" strike="noStrike" cap="none" normalizeH="0" baseline="0" dirty="0" smtClean="0">
                <a:ln>
                  <a:noFill/>
                </a:ln>
                <a:solidFill>
                  <a:srgbClr val="808080"/>
                </a:solidFill>
                <a:effectLst/>
                <a:latin typeface="Times New Roman" panose="02020603050405020304" pitchFamily="18" charset="0"/>
                <a:ea typeface="Calibri" panose="020F0502020204030204" pitchFamily="34" charset="0"/>
                <a:cs typeface="Times New Roman" panose="02020603050405020304" pitchFamily="18" charset="0"/>
              </a:rPr>
              <a:t>Their lengths (values) are called the principal </a:t>
            </a: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stretches</a:t>
            </a:r>
            <a:r>
              <a:rPr kumimoji="0" lang="en-US" altLang="en-US" sz="2400" b="0" i="0" u="none" strike="noStrike" cap="none" normalizeH="0" baseline="0" dirty="0" smtClean="0">
                <a:ln>
                  <a:noFill/>
                </a:ln>
                <a:solidFill>
                  <a:srgbClr val="80808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808080"/>
                </a:solidFill>
                <a:effectLst/>
                <a:latin typeface="Times New Roman" panose="02020603050405020304" pitchFamily="18" charset="0"/>
                <a:ea typeface="Calibri" panose="020F0502020204030204" pitchFamily="34" charset="0"/>
                <a:cs typeface="Times New Roman" panose="02020603050405020304" pitchFamily="18" charset="0"/>
              </a:rPr>
              <a:t>These axes are commonly designated X, Y and Z, but the designations </a:t>
            </a:r>
            <a:r>
              <a:rPr kumimoji="0" lang="en-US" altLang="en-US"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t>
            </a:r>
            <a:r>
              <a:rPr kumimoji="0" lang="en-US" altLang="en-US" sz="2400" b="1" i="0" u="none" strike="noStrike" cap="none" normalizeH="0" baseline="0" dirty="0" smtClean="0">
                <a:ln>
                  <a:noFill/>
                </a:ln>
                <a:solidFill>
                  <a:srgbClr val="808080"/>
                </a:solidFill>
                <a:effectLst/>
                <a:latin typeface="Times New Roman" panose="02020603050405020304" pitchFamily="18" charset="0"/>
                <a:ea typeface="Calibri" panose="020F0502020204030204" pitchFamily="34" charset="0"/>
                <a:cs typeface="Times New Roman" panose="02020603050405020304" pitchFamily="18" charset="0"/>
              </a:rPr>
              <a:t>1, </a:t>
            </a:r>
            <a:r>
              <a:rPr kumimoji="0" lang="en-US" altLang="en-US"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t>
            </a:r>
            <a:r>
              <a:rPr kumimoji="0" lang="en-US" altLang="en-US" sz="2400" b="1" i="0" u="none" strike="noStrike" cap="none" normalizeH="0" baseline="0" dirty="0" smtClean="0">
                <a:ln>
                  <a:noFill/>
                </a:ln>
                <a:solidFill>
                  <a:srgbClr val="80808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0" u="none" strike="noStrike" cap="none" normalizeH="0" baseline="0" dirty="0" smtClean="0">
                <a:ln>
                  <a:noFill/>
                </a:ln>
                <a:solidFill>
                  <a:srgbClr val="808080"/>
                </a:solidFill>
                <a:effectLst/>
                <a:latin typeface="Times New Roman" panose="02020603050405020304" pitchFamily="18" charset="0"/>
                <a:ea typeface="Calibri" panose="020F0502020204030204" pitchFamily="34" charset="0"/>
                <a:cs typeface="Times New Roman" panose="02020603050405020304" pitchFamily="18" charset="0"/>
              </a:rPr>
              <a:t> and </a:t>
            </a:r>
            <a:r>
              <a:rPr kumimoji="0" lang="en-US" altLang="en-US"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t>
            </a:r>
            <a:r>
              <a:rPr kumimoji="0" lang="en-US" altLang="en-US" sz="2400" b="1" i="0" u="none" strike="noStrike" cap="none" normalizeH="0" baseline="0" dirty="0" smtClean="0">
                <a:ln>
                  <a:noFill/>
                </a:ln>
                <a:solidFill>
                  <a:srgbClr val="808080"/>
                </a:solidFill>
                <a:effectLst/>
                <a:latin typeface="Times New Roman" panose="02020603050405020304" pitchFamily="18" charset="0"/>
                <a:ea typeface="Calibri" panose="020F0502020204030204" pitchFamily="34" charset="0"/>
                <a:cs typeface="Times New Roman" panose="02020603050405020304" pitchFamily="18" charset="0"/>
              </a:rPr>
              <a:t>3</a:t>
            </a:r>
            <a:r>
              <a:rPr kumimoji="0" lang="en-US" altLang="en-US" sz="2400" b="0" i="0" u="none" strike="noStrike" cap="none" normalizeH="0" baseline="0" dirty="0" smtClean="0">
                <a:ln>
                  <a:noFill/>
                </a:ln>
                <a:solidFill>
                  <a:srgbClr val="808080"/>
                </a:solidFill>
                <a:effectLst/>
                <a:latin typeface="Times New Roman" panose="02020603050405020304" pitchFamily="18" charset="0"/>
                <a:ea typeface="Calibri" panose="020F0502020204030204" pitchFamily="34" charset="0"/>
                <a:cs typeface="Times New Roman" panose="02020603050405020304" pitchFamily="18" charset="0"/>
              </a:rPr>
              <a:t> as well as </a:t>
            </a:r>
            <a:r>
              <a:rPr kumimoji="0" lang="en-US" altLang="en-US" sz="2400" b="1" i="0" u="none" strike="noStrike" cap="none" normalizeH="0" baseline="0" dirty="0" smtClean="0">
                <a:ln>
                  <a:noFill/>
                </a:ln>
                <a:solidFill>
                  <a:srgbClr val="808080"/>
                </a:solidFill>
                <a:effectLst/>
                <a:latin typeface="Times New Roman" panose="02020603050405020304" pitchFamily="18" charset="0"/>
                <a:ea typeface="Calibri" panose="020F0502020204030204" pitchFamily="34" charset="0"/>
                <a:cs typeface="Times New Roman" panose="02020603050405020304" pitchFamily="18" charset="0"/>
              </a:rPr>
              <a:t>e1, e2</a:t>
            </a:r>
            <a:r>
              <a:rPr kumimoji="0" lang="en-US" altLang="en-US" sz="2400" b="0" i="0" u="none" strike="noStrike" cap="none" normalizeH="0" baseline="0" dirty="0" smtClean="0">
                <a:ln>
                  <a:noFill/>
                </a:ln>
                <a:solidFill>
                  <a:srgbClr val="808080"/>
                </a:solidFill>
                <a:effectLst/>
                <a:latin typeface="Times New Roman" panose="02020603050405020304" pitchFamily="18" charset="0"/>
                <a:ea typeface="Calibri" panose="020F0502020204030204" pitchFamily="34" charset="0"/>
                <a:cs typeface="Times New Roman" panose="02020603050405020304" pitchFamily="18" charset="0"/>
              </a:rPr>
              <a:t> and </a:t>
            </a:r>
            <a:r>
              <a:rPr kumimoji="0" lang="en-US" altLang="en-US" sz="2400" b="1" i="0" u="none" strike="noStrike" cap="none" normalizeH="0" baseline="0" dirty="0" smtClean="0">
                <a:ln>
                  <a:noFill/>
                </a:ln>
                <a:solidFill>
                  <a:srgbClr val="808080"/>
                </a:solidFill>
                <a:effectLst/>
                <a:latin typeface="Times New Roman" panose="02020603050405020304" pitchFamily="18" charset="0"/>
                <a:ea typeface="Calibri" panose="020F0502020204030204" pitchFamily="34" charset="0"/>
                <a:cs typeface="Times New Roman" panose="02020603050405020304" pitchFamily="18" charset="0"/>
              </a:rPr>
              <a:t>e3</a:t>
            </a:r>
            <a:r>
              <a:rPr kumimoji="0" lang="en-US" altLang="en-US" sz="2400" b="0" i="0" u="none" strike="noStrike" cap="none" normalizeH="0" baseline="0" dirty="0" smtClean="0">
                <a:ln>
                  <a:noFill/>
                </a:ln>
                <a:solidFill>
                  <a:srgbClr val="808080"/>
                </a:solidFill>
                <a:effectLst/>
                <a:latin typeface="Times New Roman" panose="02020603050405020304" pitchFamily="18" charset="0"/>
                <a:ea typeface="Calibri" panose="020F0502020204030204" pitchFamily="34" charset="0"/>
                <a:cs typeface="Times New Roman" panose="02020603050405020304" pitchFamily="18" charset="0"/>
              </a:rPr>
              <a:t> are also used.</a:t>
            </a:r>
            <a:r>
              <a:rPr kumimoji="0" lang="en-US" altLang="en-US" sz="2400" b="0" i="0" u="none" strike="noStrike" cap="none" normalizeH="0" baseline="0" dirty="0" smtClean="0">
                <a:ln>
                  <a:noFill/>
                </a:ln>
                <a:solidFill>
                  <a:srgbClr val="808080"/>
                </a:solidFill>
                <a:effectLst/>
                <a:latin typeface="Calibri" panose="020F0502020204030204" pitchFamily="34" charset="0"/>
                <a:ea typeface="Calibri" panose="020F0502020204030204" pitchFamily="34" charset="0"/>
                <a:cs typeface="Arial" panose="020B0604020202020204" pitchFamily="34" charset="0"/>
              </a:rPr>
              <a:t> </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32503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
            <a:ext cx="6816436" cy="5139869"/>
          </a:xfrm>
          <a:prstGeom prst="rect">
            <a:avLst/>
          </a:prstGeom>
        </p:spPr>
        <p:txBody>
          <a:bodyPr wrap="square">
            <a:spAutoFit/>
          </a:bodyPr>
          <a:lstStyle/>
          <a:p>
            <a:pPr>
              <a:lnSpc>
                <a:spcPct val="80000"/>
              </a:lnSpc>
              <a:spcAft>
                <a:spcPts val="800"/>
              </a:spcAft>
            </a:pPr>
            <a:r>
              <a:rPr lang="en-US" sz="2400" b="1" dirty="0">
                <a:solidFill>
                  <a:srgbClr val="0070C0"/>
                </a:solidFill>
                <a:latin typeface="Calibri" panose="020F0502020204030204" pitchFamily="34" charset="0"/>
                <a:ea typeface="Calibri" panose="020F0502020204030204" pitchFamily="34" charset="0"/>
                <a:cs typeface="Arial" panose="020B0604020202020204" pitchFamily="34" charset="0"/>
              </a:rPr>
              <a:t>Factors controlling mechanical behavior of materials</a:t>
            </a:r>
            <a:r>
              <a:rPr lang="en-US" sz="2400" dirty="0">
                <a:latin typeface="Calibri" panose="020F0502020204030204" pitchFamily="34" charset="0"/>
                <a:ea typeface="Calibri" panose="020F0502020204030204" pitchFamily="34" charset="0"/>
                <a:cs typeface="Arial" panose="020B0604020202020204" pitchFamily="34" charset="0"/>
              </a:rPr>
              <a:t>                            </a:t>
            </a: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nSpc>
                <a:spcPct val="80000"/>
              </a:lnSpc>
              <a:spcAft>
                <a:spcPts val="800"/>
              </a:spcAft>
            </a:pPr>
            <a:r>
              <a:rPr lang="en-US" sz="1400" dirty="0" smtClean="0">
                <a:latin typeface="Calibri" panose="020F0502020204030204" pitchFamily="34" charset="0"/>
                <a:ea typeface="Calibri" panose="020F0502020204030204" pitchFamily="34" charset="0"/>
                <a:cs typeface="Arial" panose="020B0604020202020204" pitchFamily="34" charset="0"/>
              </a:rPr>
              <a:t>  </a:t>
            </a:r>
            <a:r>
              <a:rPr lang="en-US" sz="2400" dirty="0">
                <a:latin typeface="Calibri" panose="020F0502020204030204" pitchFamily="34" charset="0"/>
                <a:ea typeface="Calibri" panose="020F0502020204030204" pitchFamily="34" charset="0"/>
                <a:cs typeface="Arial" panose="020B0604020202020204" pitchFamily="34" charset="0"/>
              </a:rPr>
              <a:t>The mechanical response of rocks to stress is different for different conditions </a:t>
            </a:r>
            <a:r>
              <a:rPr lang="en-US" sz="2400" dirty="0" smtClean="0">
                <a:latin typeface="Calibri" panose="020F0502020204030204" pitchFamily="34" charset="0"/>
                <a:ea typeface="Calibri" panose="020F0502020204030204" pitchFamily="34" charset="0"/>
                <a:cs typeface="Arial" panose="020B0604020202020204" pitchFamily="34" charset="0"/>
              </a:rPr>
              <a:t>.</a:t>
            </a:r>
          </a:p>
          <a:p>
            <a:pPr marL="342900" lvl="0" indent="-342900" algn="just">
              <a:lnSpc>
                <a:spcPct val="80000"/>
              </a:lnSpc>
              <a:spcAft>
                <a:spcPts val="800"/>
              </a:spcAft>
              <a:buFont typeface="+mj-lt"/>
              <a:buAutoNum type="alphaLcParenR"/>
            </a:pPr>
            <a:r>
              <a:rPr lang="en-US" sz="2400" b="1" dirty="0">
                <a:latin typeface="Calibri" panose="020F0502020204030204" pitchFamily="34" charset="0"/>
                <a:ea typeface="Calibri" panose="020F0502020204030204" pitchFamily="34" charset="0"/>
                <a:cs typeface="Arial" panose="020B0604020202020204" pitchFamily="34" charset="0"/>
              </a:rPr>
              <a:t>Confining pressure</a:t>
            </a:r>
            <a:endParaRPr lang="en-US" dirty="0">
              <a:latin typeface="Calibri" panose="020F0502020204030204" pitchFamily="34" charset="0"/>
              <a:ea typeface="Calibri" panose="020F0502020204030204" pitchFamily="34" charset="0"/>
              <a:cs typeface="Arial" panose="020B0604020202020204" pitchFamily="34" charset="0"/>
            </a:endParaRPr>
          </a:p>
          <a:p>
            <a:pPr marL="228600" algn="just">
              <a:lnSpc>
                <a:spcPct val="80000"/>
              </a:lnSpc>
              <a:spcAft>
                <a:spcPts val="800"/>
              </a:spcAft>
            </a:pPr>
            <a:r>
              <a:rPr lang="en-US" sz="2400" dirty="0">
                <a:latin typeface="Calibri" panose="020F0502020204030204" pitchFamily="34" charset="0"/>
                <a:ea typeface="Calibri" panose="020F0502020204030204" pitchFamily="34" charset="0"/>
                <a:cs typeface="Arial" panose="020B0604020202020204" pitchFamily="34" charset="0"/>
              </a:rPr>
              <a:t>Figure illustrate the </a:t>
            </a:r>
            <a:r>
              <a:rPr lang="en-US" sz="2400" dirty="0" err="1">
                <a:latin typeface="Calibri" panose="020F0502020204030204" pitchFamily="34" charset="0"/>
                <a:ea typeface="Calibri" panose="020F0502020204030204" pitchFamily="34" charset="0"/>
                <a:cs typeface="Arial" panose="020B0604020202020204" pitchFamily="34" charset="0"/>
              </a:rPr>
              <a:t>behaviour</a:t>
            </a:r>
            <a:r>
              <a:rPr lang="en-US" sz="2400" dirty="0">
                <a:latin typeface="Calibri" panose="020F0502020204030204" pitchFamily="34" charset="0"/>
                <a:ea typeface="Calibri" panose="020F0502020204030204" pitchFamily="34" charset="0"/>
                <a:cs typeface="Arial" panose="020B0604020202020204" pitchFamily="34" charset="0"/>
              </a:rPr>
              <a:t> of </a:t>
            </a:r>
            <a:r>
              <a:rPr lang="en-US" sz="2400" dirty="0" err="1">
                <a:latin typeface="Calibri" panose="020F0502020204030204" pitchFamily="34" charset="0"/>
                <a:ea typeface="Calibri" panose="020F0502020204030204" pitchFamily="34" charset="0"/>
                <a:cs typeface="Arial" panose="020B0604020202020204" pitchFamily="34" charset="0"/>
              </a:rPr>
              <a:t>Solenhofen</a:t>
            </a:r>
            <a:r>
              <a:rPr lang="en-US" sz="2400" dirty="0">
                <a:latin typeface="Calibri" panose="020F0502020204030204" pitchFamily="34" charset="0"/>
                <a:ea typeface="Calibri" panose="020F0502020204030204" pitchFamily="34" charset="0"/>
                <a:cs typeface="Arial" panose="020B0604020202020204" pitchFamily="34" charset="0"/>
              </a:rPr>
              <a:t> Limestone .Seven separate experiments are shown at confining pressure of 0.1,3-75,100,125,150,300 and 500 MPa.</a:t>
            </a:r>
            <a:endParaRPr lang="en-US" dirty="0">
              <a:latin typeface="Calibri" panose="020F0502020204030204" pitchFamily="34" charset="0"/>
              <a:ea typeface="Calibri" panose="020F0502020204030204" pitchFamily="34" charset="0"/>
              <a:cs typeface="Arial" panose="020B0604020202020204" pitchFamily="34" charset="0"/>
            </a:endParaRPr>
          </a:p>
          <a:p>
            <a:pPr marL="228600" algn="just">
              <a:lnSpc>
                <a:spcPct val="80000"/>
              </a:lnSpc>
              <a:spcAft>
                <a:spcPts val="800"/>
              </a:spcAft>
            </a:pPr>
            <a:r>
              <a:rPr lang="en-US" sz="2400" b="1" dirty="0">
                <a:solidFill>
                  <a:srgbClr val="7F6000"/>
                </a:solidFill>
                <a:latin typeface="Calibri" panose="020F0502020204030204" pitchFamily="34" charset="0"/>
                <a:ea typeface="Calibri" panose="020F0502020204030204" pitchFamily="34" charset="0"/>
                <a:cs typeface="Arial" panose="020B0604020202020204" pitchFamily="34" charset="0"/>
              </a:rPr>
              <a:t>- increase in confining pressure increases the elastic limit and the ultimate strength.   </a:t>
            </a:r>
            <a:endParaRPr lang="en-US" dirty="0">
              <a:latin typeface="Calibri" panose="020F0502020204030204" pitchFamily="34" charset="0"/>
              <a:ea typeface="Calibri" panose="020F0502020204030204" pitchFamily="34" charset="0"/>
              <a:cs typeface="Arial" panose="020B0604020202020204" pitchFamily="34" charset="0"/>
            </a:endParaRPr>
          </a:p>
          <a:p>
            <a:pPr marL="228600" algn="just">
              <a:lnSpc>
                <a:spcPct val="80000"/>
              </a:lnSpc>
              <a:spcAft>
                <a:spcPts val="800"/>
              </a:spcAft>
            </a:pPr>
            <a:r>
              <a:rPr lang="en-US" sz="2400" dirty="0">
                <a:latin typeface="Calibri" panose="020F0502020204030204" pitchFamily="34" charset="0"/>
                <a:ea typeface="Calibri" panose="020F0502020204030204" pitchFamily="34" charset="0"/>
                <a:cs typeface="Arial" panose="020B0604020202020204" pitchFamily="34" charset="0"/>
              </a:rPr>
              <a:t>- These experiments indicate that rocks exhibiting very little plastic deformation near the surface of the earth may be very plastic under high confining pressure.</a:t>
            </a:r>
            <a:r>
              <a:rPr lang="en-US" dirty="0">
                <a:latin typeface="Calibri" panose="020F0502020204030204" pitchFamily="34" charset="0"/>
                <a:ea typeface="Calibri" panose="020F0502020204030204" pitchFamily="34" charset="0"/>
                <a:cs typeface="Arial" panose="020B0604020202020204" pitchFamily="34" charset="0"/>
              </a:rPr>
              <a:t> </a:t>
            </a:r>
          </a:p>
          <a:p>
            <a:pPr>
              <a:lnSpc>
                <a:spcPct val="80000"/>
              </a:lnSpc>
              <a:spcAft>
                <a:spcPts val="80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3" name="Group 2"/>
          <p:cNvGrpSpPr/>
          <p:nvPr/>
        </p:nvGrpSpPr>
        <p:grpSpPr>
          <a:xfrm>
            <a:off x="6816436" y="0"/>
            <a:ext cx="5153891" cy="5791200"/>
            <a:chOff x="0" y="0"/>
            <a:chExt cx="3057525" cy="3113903"/>
          </a:xfrm>
        </p:grpSpPr>
        <p:grpSp>
          <p:nvGrpSpPr>
            <p:cNvPr id="4" name="Group 3"/>
            <p:cNvGrpSpPr/>
            <p:nvPr/>
          </p:nvGrpSpPr>
          <p:grpSpPr>
            <a:xfrm>
              <a:off x="0" y="0"/>
              <a:ext cx="3057525" cy="3057525"/>
              <a:chOff x="0" y="0"/>
              <a:chExt cx="3057525" cy="3057525"/>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057525" cy="3057525"/>
              </a:xfrm>
              <a:prstGeom prst="rect">
                <a:avLst/>
              </a:prstGeom>
            </p:spPr>
          </p:pic>
          <p:sp>
            <p:nvSpPr>
              <p:cNvPr id="7" name="Rectangle 6"/>
              <p:cNvSpPr/>
              <p:nvPr/>
            </p:nvSpPr>
            <p:spPr>
              <a:xfrm>
                <a:off x="148281" y="1449860"/>
                <a:ext cx="90616" cy="510746"/>
              </a:xfrm>
              <a:prstGeom prst="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5" name="Text Box 20"/>
            <p:cNvSpPr txBox="1"/>
            <p:nvPr/>
          </p:nvSpPr>
          <p:spPr>
            <a:xfrm>
              <a:off x="1145059" y="2866768"/>
              <a:ext cx="683740" cy="247135"/>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8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rPr>
                <a:t>Shortening</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869703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98094" y="0"/>
            <a:ext cx="215193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b) Temperature</a:t>
            </a: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grpSp>
        <p:nvGrpSpPr>
          <p:cNvPr id="3" name="Group 2"/>
          <p:cNvGrpSpPr/>
          <p:nvPr/>
        </p:nvGrpSpPr>
        <p:grpSpPr>
          <a:xfrm>
            <a:off x="7938654" y="425507"/>
            <a:ext cx="3962400" cy="5989148"/>
            <a:chOff x="0" y="0"/>
            <a:chExt cx="2057400" cy="3438525"/>
          </a:xfrm>
        </p:grpSpPr>
        <p:grpSp>
          <p:nvGrpSpPr>
            <p:cNvPr id="4" name="Group 3"/>
            <p:cNvGrpSpPr/>
            <p:nvPr/>
          </p:nvGrpSpPr>
          <p:grpSpPr>
            <a:xfrm>
              <a:off x="66675" y="0"/>
              <a:ext cx="1799590" cy="2879090"/>
              <a:chOff x="0" y="0"/>
              <a:chExt cx="1790065" cy="320548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90065" cy="3205480"/>
              </a:xfrm>
              <a:prstGeom prst="rect">
                <a:avLst/>
              </a:prstGeom>
            </p:spPr>
          </p:pic>
          <p:sp>
            <p:nvSpPr>
              <p:cNvPr id="7" name="Rectangle 6"/>
              <p:cNvSpPr/>
              <p:nvPr/>
            </p:nvSpPr>
            <p:spPr>
              <a:xfrm>
                <a:off x="638175" y="285750"/>
                <a:ext cx="9906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 name="Text Box 81"/>
            <p:cNvSpPr txBox="1"/>
            <p:nvPr/>
          </p:nvSpPr>
          <p:spPr>
            <a:xfrm>
              <a:off x="0" y="2847975"/>
              <a:ext cx="2057400" cy="5905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28600">
                <a:lnSpc>
                  <a:spcPct val="107000"/>
                </a:lnSpc>
                <a:spcAft>
                  <a:spcPts val="800"/>
                </a:spcAft>
              </a:pPr>
              <a:r>
                <a:rPr lang="en-US" sz="14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a:t>
              </a:r>
              <a:r>
                <a:rPr lang="en-US" sz="2000" b="1" dirty="0">
                  <a:effectLst/>
                  <a:latin typeface="Calibri" panose="020F0502020204030204" pitchFamily="34" charset="0"/>
                  <a:ea typeface="Calibri" panose="020F0502020204030204" pitchFamily="34" charset="0"/>
                  <a:cs typeface="Arial" panose="020B0604020202020204" pitchFamily="34" charset="0"/>
                </a:rPr>
                <a:t>Figure 2.4   Stress-shortening (strain) curves for Yule marble</a:t>
              </a:r>
              <a:r>
                <a:rPr lang="en-US" sz="1000" dirty="0">
                  <a:effectLst/>
                  <a:latin typeface="Calibri" panose="020F0502020204030204" pitchFamily="34" charset="0"/>
                  <a:ea typeface="Calibri" panose="020F0502020204030204" pitchFamily="34" charset="0"/>
                  <a:cs typeface="Arial" panose="020B0604020202020204" pitchFamily="34" charset="0"/>
                </a:rPr>
                <a:t>.  </a:t>
              </a:r>
              <a:r>
                <a:rPr lang="en-US" sz="10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p:txBody>
        </p:sp>
      </p:grpSp>
      <p:sp>
        <p:nvSpPr>
          <p:cNvPr id="8" name="Rectangle 8"/>
          <p:cNvSpPr>
            <a:spLocks noChangeArrowheads="1"/>
          </p:cNvSpPr>
          <p:nvPr/>
        </p:nvSpPr>
        <p:spPr bwMode="auto">
          <a:xfrm>
            <a:off x="1" y="49207"/>
            <a:ext cx="7667523" cy="661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smtClean="0">
                <a:ln>
                  <a:noFill/>
                </a:ln>
                <a:solidFill>
                  <a:schemeClr val="accent4">
                    <a:lumMod val="50000"/>
                  </a:schemeClr>
                </a:solidFill>
                <a:effectLst/>
                <a:latin typeface="Calibri" panose="020F0502020204030204" pitchFamily="34" charset="0"/>
                <a:ea typeface="Calibri" panose="020F0502020204030204" pitchFamily="34" charset="0"/>
                <a:cs typeface="Arial" panose="020B0604020202020204" pitchFamily="34" charset="0"/>
              </a:rPr>
              <a:t>Figure 2.4</a:t>
            </a:r>
            <a:r>
              <a:rPr kumimoji="0" lang="en-US" altLang="en-US" sz="2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shows six tests run on Yule Marble.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uppermost curve is that obtained at 300</a:t>
            </a:r>
            <a:r>
              <a:rPr kumimoji="0" lang="en-US" altLang="en-US" sz="2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kumimoji="0" lang="en-US" altLang="en-US" sz="2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C temperature,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whereas lowest curve is that obtained at temperature of 800 </a:t>
            </a:r>
            <a:r>
              <a:rPr kumimoji="0" lang="en-US" altLang="en-US" sz="2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kumimoji="0" lang="en-US" altLang="en-US" sz="2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C .</a:t>
            </a:r>
            <a:endParaRPr kumimoji="0" lang="en-US" altLang="en-US" sz="2600" b="0" i="0" u="none" strike="noStrike" cap="none" normalizeH="0" baseline="0" dirty="0" smtClean="0">
              <a:ln>
                <a:noFill/>
              </a:ln>
              <a:solidFill>
                <a:schemeClr val="tx1"/>
              </a:solidFill>
              <a:effectLst/>
            </a:endParaRPr>
          </a:p>
          <a:p>
            <a:pPr marR="0" lvl="0" algn="just" defTabSz="914400" rtl="0" eaLnBrk="0" fontAlgn="base" latinLnBrk="0" hangingPunct="0">
              <a:lnSpc>
                <a:spcPct val="100000"/>
              </a:lnSpc>
              <a:spcBef>
                <a:spcPct val="0"/>
              </a:spcBef>
              <a:spcAft>
                <a:spcPct val="0"/>
              </a:spcAft>
              <a:buClrTx/>
              <a:buSzTx/>
              <a:tabLst/>
            </a:pPr>
            <a:r>
              <a:rPr kumimoji="0" lang="en-US" altLang="en-US" sz="2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-It is apparent that plastic deformation is less common </a:t>
            </a:r>
          </a:p>
          <a:p>
            <a:pPr marR="0" lvl="0" algn="just" defTabSz="914400" rtl="0" eaLnBrk="0" fontAlgn="base" latinLnBrk="0" hangingPunct="0">
              <a:lnSpc>
                <a:spcPct val="100000"/>
              </a:lnSpc>
              <a:spcBef>
                <a:spcPct val="0"/>
              </a:spcBef>
              <a:spcAft>
                <a:spcPct val="0"/>
              </a:spcAft>
              <a:buClrTx/>
              <a:buSzTx/>
              <a:tabLst/>
            </a:pPr>
            <a:r>
              <a:rPr kumimoji="0" lang="en-US" altLang="en-US" sz="2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near the surface of the earth, where the confining pressure and temperature are low, than it is at greater depths, where higher temperatures and greater confining pressure increase possibility of plastic deformation.</a:t>
            </a:r>
            <a:endParaRPr kumimoji="0" lang="en-US" altLang="en-US" sz="2600" b="0" i="0" u="none" strike="noStrike" cap="none" normalizeH="0" baseline="0" dirty="0" smtClean="0">
              <a:ln>
                <a:noFill/>
              </a:ln>
              <a:solidFill>
                <a:schemeClr val="tx1"/>
              </a:solidFill>
              <a:effectLst/>
            </a:endParaRPr>
          </a:p>
          <a:p>
            <a:pPr marL="342900" marR="0" lvl="0" indent="-342900" algn="just" defTabSz="914400" rtl="0" eaLnBrk="0" fontAlgn="base" latinLnBrk="0" hangingPunct="0">
              <a:lnSpc>
                <a:spcPct val="100000"/>
              </a:lnSpc>
              <a:spcBef>
                <a:spcPct val="0"/>
              </a:spcBef>
              <a:spcAft>
                <a:spcPct val="0"/>
              </a:spcAft>
              <a:buClrTx/>
              <a:buSzTx/>
              <a:buFontTx/>
              <a:buChar char="-"/>
              <a:tabLst/>
            </a:pPr>
            <a:r>
              <a:rPr kumimoji="0" lang="en-US" altLang="en-US" sz="2600" b="1" i="0" u="none" strike="noStrike" cap="none" normalizeH="0" baseline="0" dirty="0" smtClean="0">
                <a:ln>
                  <a:noFill/>
                </a:ln>
                <a:solidFill>
                  <a:srgbClr val="7F6000"/>
                </a:solidFill>
                <a:effectLst/>
                <a:latin typeface="Calibri" panose="020F0502020204030204" pitchFamily="34" charset="0"/>
                <a:ea typeface="Calibri" panose="020F0502020204030204" pitchFamily="34" charset="0"/>
                <a:cs typeface="Arial" panose="020B0604020202020204" pitchFamily="34" charset="0"/>
              </a:rPr>
              <a:t>An increase in temperature lowers the yield stress</a:t>
            </a:r>
          </a:p>
          <a:p>
            <a:pPr marR="0" lvl="0" algn="just" defTabSz="914400" rtl="0" eaLnBrk="0" fontAlgn="base" latinLnBrk="0" hangingPunct="0">
              <a:lnSpc>
                <a:spcPct val="100000"/>
              </a:lnSpc>
              <a:spcBef>
                <a:spcPct val="0"/>
              </a:spcBef>
              <a:spcAft>
                <a:spcPct val="0"/>
              </a:spcAft>
              <a:buClrTx/>
              <a:buSzTx/>
              <a:tabLst/>
            </a:pPr>
            <a:r>
              <a:rPr kumimoji="0" lang="en-US" altLang="en-US" sz="2600" b="1" i="0" u="none" strike="noStrike" cap="none" normalizeH="0" baseline="0" dirty="0" smtClean="0">
                <a:ln>
                  <a:noFill/>
                </a:ln>
                <a:solidFill>
                  <a:srgbClr val="7F6000"/>
                </a:solidFill>
                <a:effectLst/>
                <a:latin typeface="Calibri" panose="020F0502020204030204" pitchFamily="34" charset="0"/>
                <a:ea typeface="Calibri" panose="020F0502020204030204" pitchFamily="34" charset="0"/>
                <a:cs typeface="Arial" panose="020B0604020202020204" pitchFamily="34" charset="0"/>
              </a:rPr>
              <a:t> or weakens the rock. </a:t>
            </a:r>
            <a:r>
              <a:rPr kumimoji="0" lang="en-US" altLang="en-US" sz="2600" b="1" i="0" u="none" strike="noStrike" cap="none" normalizeH="0" baseline="0" dirty="0" smtClean="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                                                                       </a:t>
            </a:r>
            <a:endParaRPr kumimoji="0" lang="en-US" altLang="en-US" sz="2600" b="0" i="0" u="none" strike="noStrike" cap="none" normalizeH="0" baseline="0" dirty="0" smtClean="0">
              <a:ln>
                <a:noFill/>
              </a:ln>
              <a:solidFill>
                <a:srgbClr val="00B050"/>
              </a:solidFill>
              <a:effectLst/>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B050"/>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40961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624766"/>
            <a:ext cx="6907597"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c) Time</a:t>
            </a: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An analysis of the effects of time is concerned with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such subjects as creep  and strain rate. </a:t>
            </a:r>
            <a:endParaRPr kumimoji="0" lang="en-US" altLang="en-US" sz="2400" b="0" i="0" u="none" strike="noStrike" cap="none" normalizeH="0" baseline="0" dirty="0" smtClean="0">
              <a:ln>
                <a:noFill/>
              </a:ln>
              <a:solidFill>
                <a:schemeClr val="tx1"/>
              </a:solidFill>
              <a:effectLst/>
            </a:endParaRPr>
          </a:p>
          <a:p>
            <a:pPr lvl="0" eaLnBrk="0" fontAlgn="base" hangingPunct="0">
              <a:spcBef>
                <a:spcPct val="0"/>
              </a:spcBef>
              <a:spcAft>
                <a:spcPct val="0"/>
              </a:spcAf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Creep is the plastic deformation of a material that is </a:t>
            </a:r>
          </a:p>
          <a:p>
            <a:pPr lvl="0" eaLnBrk="0" fontAlgn="base" hangingPunct="0">
              <a:spcBef>
                <a:spcPct val="0"/>
              </a:spcBef>
              <a:spcAft>
                <a:spcPct val="0"/>
              </a:spcAf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subjected </a:t>
            </a:r>
            <a:r>
              <a:rPr lang="en-US" altLang="en-US" sz="2400" dirty="0" smtClean="0">
                <a:latin typeface="Calibri" panose="020F0502020204030204" pitchFamily="34" charset="0"/>
                <a:ea typeface="Calibri" panose="020F0502020204030204" pitchFamily="34" charset="0"/>
                <a:cs typeface="Arial" panose="020B0604020202020204" pitchFamily="34" charset="0"/>
              </a:rPr>
              <a:t>to</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 persistent and constant stress.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sng"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rPr>
              <a:t>Or</a:t>
            </a:r>
            <a:r>
              <a:rPr kumimoji="0" lang="en-US" altLang="en-US" sz="2400" b="0" i="0" u="none" strike="noStrike" cap="none" normalizeH="0" baseline="0" dirty="0" smtClean="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Creep refers to the slow continuous deformation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with the passage of time . </a:t>
            </a:r>
            <a:endParaRPr kumimoji="0" lang="en-US" altLang="en-US" sz="2400" b="0" i="0" u="none" strike="noStrike" cap="none" normalizeH="0" baseline="0" dirty="0" smtClean="0">
              <a:ln>
                <a:noFill/>
              </a:ln>
              <a:solidFill>
                <a:schemeClr val="tx1"/>
              </a:solidFill>
              <a:effectLst/>
            </a:endParaRPr>
          </a:p>
          <a:p>
            <a:pPr marL="400050" marR="0" lvl="0" indent="-400050" algn="l" defTabSz="914400" rtl="0" eaLnBrk="0" fontAlgn="base" latinLnBrk="0" hangingPunct="0">
              <a:lnSpc>
                <a:spcPct val="100000"/>
              </a:lnSpc>
              <a:spcBef>
                <a:spcPct val="0"/>
              </a:spcBef>
              <a:spcAft>
                <a:spcPct val="0"/>
              </a:spcAft>
              <a:buClrTx/>
              <a:buSzTx/>
              <a:buFontTx/>
              <a:buAutoNum type="romanLcParenR"/>
              <a:tabLst/>
            </a:pPr>
            <a:r>
              <a:rPr kumimoji="0" lang="en-US" altLang="en-US" sz="2400" b="1" i="1"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In a short-time experiment</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24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Solenhofen</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Limestone</a:t>
            </a:r>
          </a:p>
          <a:p>
            <a:pPr marR="0" lvl="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under atmospheric pressure and room temperature </a:t>
            </a:r>
          </a:p>
          <a:p>
            <a:pPr marR="0" lvl="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has a strength of 2560 kg/cm</a:t>
            </a:r>
            <a:r>
              <a:rPr kumimoji="0" lang="en-US" altLang="en-US" sz="2400" b="0" i="0" u="none" strike="noStrike" cap="none" normalizeH="0" baseline="3000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2 </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ii) In a long-time experiment</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24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Solenhofen</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Limestone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subjected to a compressive stress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of 1400 kg/cm2-half the value of the strength</a:t>
            </a: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(i).</a:t>
            </a: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pic>
        <p:nvPicPr>
          <p:cNvPr id="4097"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4255" y="0"/>
            <a:ext cx="5167745" cy="48965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57899" y="4919008"/>
            <a:ext cx="856253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the </a:t>
            </a:r>
            <a:r>
              <a:rPr kumimoji="0" lang="en-US" altLang="en-US" sz="24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end of one day</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it has been shortened about </a:t>
            </a:r>
            <a:r>
              <a:rPr kumimoji="0" lang="en-US" altLang="en-US" sz="24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0.0006 %</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after </a:t>
            </a: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10 days</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about </a:t>
            </a: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0.011 %</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after </a:t>
            </a:r>
            <a:r>
              <a:rPr kumimoji="0" lang="en-US" altLang="en-US" sz="24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100 days</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about </a:t>
            </a:r>
            <a:r>
              <a:rPr kumimoji="0" lang="en-US" altLang="en-US" sz="24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0.016 %</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;and </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after </a:t>
            </a:r>
            <a:r>
              <a:rPr kumimoji="0" lang="en-US" altLang="en-US" sz="24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400 days</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 little more than </a:t>
            </a: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0.019 %</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n-US" altLang="en-US" sz="2400" b="0" i="0" u="none" strike="noStrike" cap="none" normalizeH="0" baseline="0" dirty="0" smtClean="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 </a:t>
            </a:r>
            <a:endParaRPr kumimoji="0" lang="en-US" altLang="en-US" sz="2400" b="0" i="0" u="none" strike="noStrike" cap="none" normalizeH="0" baseline="0" dirty="0" smtClean="0">
              <a:ln>
                <a:noFill/>
              </a:ln>
              <a:solidFill>
                <a:schemeClr val="tx1"/>
              </a:solidFill>
              <a:effectLst/>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smtClean="0">
                <a:ln>
                  <a:noFill/>
                </a:ln>
                <a:solidFill>
                  <a:schemeClr val="accent4">
                    <a:lumMod val="50000"/>
                  </a:schemeClr>
                </a:solidFill>
                <a:effectLst/>
                <a:latin typeface="Calibri" panose="020F0502020204030204" pitchFamily="34" charset="0"/>
                <a:ea typeface="Calibri" panose="020F0502020204030204" pitchFamily="34" charset="0"/>
                <a:cs typeface="Arial" panose="020B0604020202020204" pitchFamily="34" charset="0"/>
              </a:rPr>
              <a:t>Result:</a:t>
            </a:r>
            <a:r>
              <a:rPr kumimoji="0" lang="en-US" altLang="en-US" sz="2400" b="0"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After long continued stress the rocks become much weaker.</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7685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83914"/>
          </a:xfrm>
          <a:prstGeom prst="rect">
            <a:avLst/>
          </a:prstGeom>
        </p:spPr>
        <p:txBody>
          <a:bodyPr wrap="square">
            <a:spAutoFit/>
          </a:bodyPr>
          <a:lstStyle/>
          <a:p>
            <a:pPr marL="228600" algn="just">
              <a:lnSpc>
                <a:spcPct val="80000"/>
              </a:lnSpc>
              <a:spcAft>
                <a:spcPts val="800"/>
              </a:spcAft>
            </a:pPr>
            <a:r>
              <a:rPr lang="en-US" sz="2400" dirty="0">
                <a:latin typeface="Calibri" panose="020F0502020204030204" pitchFamily="34" charset="0"/>
                <a:ea typeface="Calibri" panose="020F0502020204030204" pitchFamily="34" charset="0"/>
                <a:cs typeface="Arial" panose="020B0604020202020204" pitchFamily="34" charset="0"/>
              </a:rPr>
              <a:t>As soon as the load is applied, the rock experiences an elastic deformation. </a:t>
            </a: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marL="228600" algn="just">
              <a:lnSpc>
                <a:spcPct val="80000"/>
              </a:lnSpc>
              <a:spcAft>
                <a:spcPts val="800"/>
              </a:spcAft>
            </a:pPr>
            <a:r>
              <a:rPr lang="en-US" sz="2400" dirty="0" smtClean="0">
                <a:latin typeface="Calibri" panose="020F0502020204030204" pitchFamily="34" charset="0"/>
                <a:ea typeface="Calibri" panose="020F0502020204030204" pitchFamily="34" charset="0"/>
                <a:cs typeface="Arial" panose="020B0604020202020204" pitchFamily="34" charset="0"/>
              </a:rPr>
              <a:t>This </a:t>
            </a:r>
            <a:r>
              <a:rPr lang="en-US" sz="2400" dirty="0">
                <a:latin typeface="Calibri" panose="020F0502020204030204" pitchFamily="34" charset="0"/>
                <a:ea typeface="Calibri" panose="020F0502020204030204" pitchFamily="34" charset="0"/>
                <a:cs typeface="Arial" panose="020B0604020202020204" pitchFamily="34" charset="0"/>
              </a:rPr>
              <a:t>is followed by three  kinds of mechanical response, </a:t>
            </a: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marL="228600" algn="just">
              <a:lnSpc>
                <a:spcPct val="80000"/>
              </a:lnSpc>
              <a:spcAft>
                <a:spcPts val="800"/>
              </a:spcAft>
            </a:pPr>
            <a:r>
              <a:rPr lang="en-US" sz="2400" dirty="0" smtClean="0">
                <a:latin typeface="Calibri" panose="020F0502020204030204" pitchFamily="34" charset="0"/>
                <a:ea typeface="Calibri" panose="020F0502020204030204" pitchFamily="34" charset="0"/>
                <a:cs typeface="Arial" panose="020B0604020202020204" pitchFamily="34" charset="0"/>
              </a:rPr>
              <a:t>called </a:t>
            </a:r>
            <a:r>
              <a:rPr lang="en-US" sz="2400" dirty="0">
                <a:latin typeface="Calibri" panose="020F0502020204030204" pitchFamily="34" charset="0"/>
                <a:ea typeface="Calibri" panose="020F0502020204030204" pitchFamily="34" charset="0"/>
                <a:cs typeface="Arial" panose="020B0604020202020204" pitchFamily="34" charset="0"/>
              </a:rPr>
              <a:t>primary, secondary, and tertiary creep.</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a:spLocks noChangeArrowheads="1"/>
          </p:cNvSpPr>
          <p:nvPr/>
        </p:nvSpPr>
        <p:spPr bwMode="auto">
          <a:xfrm>
            <a:off x="-228600" y="9715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8509" y="1196611"/>
            <a:ext cx="5993491" cy="54045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1149295"/>
            <a:ext cx="619850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28600" algn="just"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smtClean="0">
                <a:ln>
                  <a:noFill/>
                </a:ln>
                <a:solidFill>
                  <a:srgbClr val="7F6000"/>
                </a:solidFill>
                <a:effectLst/>
                <a:latin typeface="Calibri" panose="020F0502020204030204" pitchFamily="34" charset="0"/>
                <a:ea typeface="Calibri" panose="020F0502020204030204" pitchFamily="34" charset="0"/>
                <a:cs typeface="Arial" panose="020B0604020202020204" pitchFamily="34" charset="0"/>
              </a:rPr>
              <a:t>Result:</a:t>
            </a: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The initial elastic strain and primary creep</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2400" b="1" i="0" u="none" strike="noStrike" cap="none" normalizeH="0" baseline="0" dirty="0" smtClean="0">
                <a:ln>
                  <a:noFill/>
                </a:ln>
                <a:solidFill>
                  <a:srgbClr val="808080"/>
                </a:solidFill>
                <a:effectLst/>
                <a:latin typeface="Calibri" panose="020F0502020204030204" pitchFamily="34" charset="0"/>
                <a:ea typeface="Calibri" panose="020F0502020204030204" pitchFamily="34" charset="0"/>
                <a:cs typeface="Arial" panose="020B0604020202020204" pitchFamily="34" charset="0"/>
              </a:rPr>
              <a:t>are due to initial loading </a:t>
            </a:r>
            <a:r>
              <a:rPr kumimoji="0" lang="en-US" altLang="en-US" sz="2400" b="0" i="0" u="none" strike="noStrike" cap="none" normalizeH="0" baseline="0" dirty="0" smtClean="0">
                <a:ln>
                  <a:noFill/>
                </a:ln>
                <a:solidFill>
                  <a:srgbClr val="808080"/>
                </a:solidFill>
                <a:effectLst/>
                <a:latin typeface="Calibri" panose="020F0502020204030204" pitchFamily="34" charset="0"/>
                <a:ea typeface="Calibri" panose="020F0502020204030204" pitchFamily="34" charset="0"/>
                <a:cs typeface="Arial" panose="020B0604020202020204" pitchFamily="34" charset="0"/>
              </a:rPr>
              <a:t>and</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are not particularly time-dependent</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a:t>
            </a: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amount of strain accommodated </a:t>
            </a: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by the rock during secondary and </a:t>
            </a: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tertiary creep </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is </a:t>
            </a: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 function of the time</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6184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69025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d) Solution</a:t>
            </a: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6145" name="Picture 13"/>
          <p:cNvPicPr>
            <a:picLocks noChangeAspect="1" noChangeArrowheads="1"/>
          </p:cNvPicPr>
          <p:nvPr/>
        </p:nvPicPr>
        <p:blipFill>
          <a:blip r:embed="rId2">
            <a:extLst>
              <a:ext uri="{28A0092B-C50C-407E-A947-70E740481C1C}">
                <a14:useLocalDpi xmlns:a14="http://schemas.microsoft.com/office/drawing/2010/main" val="0"/>
              </a:ext>
            </a:extLst>
          </a:blip>
          <a:srcRect l="4887" t="2295" r="6050" b="1421"/>
          <a:stretch>
            <a:fillRect/>
          </a:stretch>
        </p:blipFill>
        <p:spPr bwMode="auto">
          <a:xfrm>
            <a:off x="5472545" y="-1"/>
            <a:ext cx="6713031" cy="49660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48491" y="456247"/>
            <a:ext cx="7259782" cy="640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solutions dissolve old minerals and</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precipitate new ones.</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Under such conditions the mechanical</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properties of rock are greatly modified .</a:t>
            </a:r>
            <a:endParaRPr kumimoji="0" lang="en-US" altLang="en-US" sz="2200" b="0" i="0" u="none" strike="noStrike" cap="none" normalizeH="0" baseline="0" dirty="0" smtClean="0">
              <a:ln>
                <a:noFill/>
              </a:ln>
              <a:solidFill>
                <a:schemeClr val="tx1"/>
              </a:solidFill>
              <a:effectLst/>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Experiments have been performed on</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alabaster-gypsum with solution present.</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In all cases compressive stress was 205 kg/cm</a:t>
            </a:r>
            <a:r>
              <a:rPr kumimoji="0" lang="en-US" altLang="en-US" sz="2200" b="0" i="0" u="none" strike="noStrike" cap="none" normalizeH="0" baseline="3000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2</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3000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2000" b="0" i="0" u="none" strike="noStrike" cap="none" normalizeH="0" baseline="0" dirty="0" smtClean="0">
                <a:ln>
                  <a:noFill/>
                </a:ln>
                <a:solidFill>
                  <a:srgbClr val="808080"/>
                </a:solidFill>
                <a:effectLst/>
                <a:latin typeface="Calibri" panose="020F0502020204030204" pitchFamily="34" charset="0"/>
                <a:ea typeface="Calibri" panose="020F0502020204030204" pitchFamily="34" charset="0"/>
                <a:cs typeface="Arial" panose="020B0604020202020204" pitchFamily="34" charset="0"/>
              </a:rPr>
              <a:t>(less than half the normal elastic limit </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808080"/>
                </a:solidFill>
                <a:effectLst/>
                <a:latin typeface="Calibri" panose="020F0502020204030204" pitchFamily="34" charset="0"/>
                <a:ea typeface="Calibri" panose="020F0502020204030204" pitchFamily="34" charset="0"/>
                <a:cs typeface="Arial" panose="020B0604020202020204" pitchFamily="34" charset="0"/>
              </a:rPr>
              <a:t>of 480 kg/cm</a:t>
            </a:r>
            <a:r>
              <a:rPr kumimoji="0" lang="en-US" altLang="en-US" sz="2000" b="0" i="0" u="none" strike="noStrike" cap="none" normalizeH="0" baseline="30000" dirty="0" smtClean="0">
                <a:ln>
                  <a:noFill/>
                </a:ln>
                <a:solidFill>
                  <a:srgbClr val="808080"/>
                </a:solidFill>
                <a:effectLst/>
                <a:latin typeface="Calibri" panose="020F0502020204030204" pitchFamily="34" charset="0"/>
                <a:ea typeface="Calibri" panose="020F0502020204030204" pitchFamily="34" charset="0"/>
                <a:cs typeface="Arial" panose="020B0604020202020204" pitchFamily="34" charset="0"/>
              </a:rPr>
              <a:t>2</a:t>
            </a:r>
            <a:r>
              <a:rPr kumimoji="0" lang="en-US" altLang="en-US" sz="2000" b="0" i="0" u="none" strike="noStrike" cap="none" normalizeH="0" baseline="0" dirty="0" smtClean="0">
                <a:ln>
                  <a:noFill/>
                </a:ln>
                <a:solidFill>
                  <a:srgbClr val="808080"/>
                </a:solidFill>
                <a:effectLst/>
                <a:latin typeface="Calibri" panose="020F0502020204030204" pitchFamily="34" charset="0"/>
                <a:ea typeface="Calibri" panose="020F0502020204030204" pitchFamily="34" charset="0"/>
                <a:cs typeface="Arial" panose="020B0604020202020204" pitchFamily="34" charset="0"/>
              </a:rPr>
              <a:t>)</a:t>
            </a:r>
            <a:r>
              <a:rPr kumimoji="0" lang="en-US" altLang="en-US" sz="2000" b="0" i="0" u="none" strike="noStrike" cap="none" normalizeH="0" baseline="30000" dirty="0" smtClean="0">
                <a:ln>
                  <a:noFill/>
                </a:ln>
                <a:solidFill>
                  <a:srgbClr val="808080"/>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,and </a:t>
            </a:r>
            <a:r>
              <a:rPr kumimoji="0" lang="en-US" altLang="en-US" sz="20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tempreture</a:t>
            </a: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24</a:t>
            </a: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C.</a:t>
            </a:r>
            <a:endParaRPr kumimoji="0" lang="en-US" altLang="en-US" sz="2000" b="0" i="0" u="none" strike="noStrike" cap="none" normalizeH="0" baseline="0" dirty="0" smtClean="0">
              <a:ln>
                <a:noFill/>
              </a:ln>
              <a:solidFill>
                <a:schemeClr val="tx1"/>
              </a:solidFill>
              <a:effectLst/>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smtClean="0">
                <a:ln>
                  <a:noFill/>
                </a:ln>
                <a:solidFill>
                  <a:srgbClr val="7F6000"/>
                </a:solidFill>
                <a:effectLst/>
                <a:latin typeface="Calibri" panose="020F0502020204030204" pitchFamily="34" charset="0"/>
                <a:ea typeface="Calibri" panose="020F0502020204030204" pitchFamily="34" charset="0"/>
                <a:cs typeface="Arial" panose="020B0604020202020204" pitchFamily="34" charset="0"/>
              </a:rPr>
              <a:t>Results: </a:t>
            </a:r>
            <a:r>
              <a:rPr kumimoji="0" lang="en-US" altLang="en-US" sz="24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Lowest curve</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 a </a:t>
            </a:r>
            <a:r>
              <a:rPr kumimoji="0" lang="en-US" altLang="en-US" sz="24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dry specimen</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within</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 few days the specimen </a:t>
            </a:r>
            <a:r>
              <a:rPr kumimoji="0" lang="en-US" altLang="en-US" sz="24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had shortened about </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0.03%</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 but there was no further shortening</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even after 40 </a:t>
            </a:r>
            <a:r>
              <a:rPr kumimoji="0" lang="en-US" altLang="en-US" sz="2400" b="0" i="0" u="none" strike="noStrike" cap="none" normalizeH="0" baseline="0" dirty="0" smtClean="0">
                <a:ln>
                  <a:noFill/>
                </a:ln>
                <a:effectLst/>
                <a:latin typeface="Calibri" panose="020F0502020204030204" pitchFamily="34" charset="0"/>
                <a:ea typeface="Calibri" panose="020F0502020204030204" pitchFamily="34" charset="0"/>
                <a:cs typeface="Arial" panose="020B0604020202020204" pitchFamily="34" charset="0"/>
              </a:rPr>
              <a:t>days. </a:t>
            </a:r>
            <a:r>
              <a:rPr kumimoji="0" lang="en-US" altLang="en-US" sz="2400" b="0" i="1" u="none" strike="noStrike" cap="none" normalizeH="0" baseline="0" dirty="0" smtClean="0">
                <a:ln>
                  <a:noFill/>
                </a:ln>
                <a:solidFill>
                  <a:srgbClr val="7030A0"/>
                </a:solidFill>
                <a:effectLst/>
                <a:latin typeface="Calibri" panose="020F0502020204030204" pitchFamily="34" charset="0"/>
                <a:ea typeface="Calibri" panose="020F0502020204030204" pitchFamily="34" charset="0"/>
                <a:cs typeface="Arial" panose="020B0604020202020204" pitchFamily="34" charset="0"/>
              </a:rPr>
              <a:t>Intermediate curve</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7030A0"/>
                </a:solidFill>
                <a:effectLst/>
                <a:latin typeface="Calibri" panose="020F0502020204030204" pitchFamily="34" charset="0"/>
                <a:ea typeface="Calibri" panose="020F0502020204030204" pitchFamily="34" charset="0"/>
                <a:cs typeface="Arial" panose="020B0604020202020204" pitchFamily="34" charset="0"/>
              </a:rPr>
              <a:t> (water had access to the alabaster)had </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7030A0"/>
                </a:solidFill>
                <a:effectLst/>
                <a:latin typeface="Calibri" panose="020F0502020204030204" pitchFamily="34" charset="0"/>
                <a:ea typeface="Calibri" panose="020F0502020204030204" pitchFamily="34" charset="0"/>
                <a:cs typeface="Arial" panose="020B0604020202020204" pitchFamily="34" charset="0"/>
              </a:rPr>
              <a:t>shortened 1 % at the end of 30 days and 1.75 percent by the end of 36 days, when the load was released. </a:t>
            </a:r>
            <a:r>
              <a:rPr kumimoji="0" lang="en-US" altLang="en-US" sz="24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Highest curve</a:t>
            </a: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n-US" altLang="en-US" sz="24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HCl</a:t>
            </a: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had access to the alabaster) shortened 2% before rupturing at the end of 20 days.</a:t>
            </a:r>
            <a:endParaRPr kumimoji="0" lang="en-US" altLang="en-US" sz="24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452230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569660"/>
          </a:xfrm>
          <a:prstGeom prst="rect">
            <a:avLst/>
          </a:prstGeom>
        </p:spPr>
        <p:txBody>
          <a:bodyPr wrap="square">
            <a:spAutoFit/>
          </a:bodyPr>
          <a:lstStyle/>
          <a:p>
            <a:pPr marL="285750" lvl="0" indent="-285750" algn="justLow" eaLnBrk="0" fontAlgn="base" hangingPunct="0">
              <a:spcBef>
                <a:spcPct val="0"/>
              </a:spcBef>
              <a:spcAft>
                <a:spcPct val="0"/>
              </a:spcAft>
              <a:buFontTx/>
              <a:buChar char="-"/>
            </a:pPr>
            <a:r>
              <a:rPr lang="en-US" altLang="en-US" sz="2400" dirty="0">
                <a:solidFill>
                  <a:prstClr val="black"/>
                </a:solidFill>
                <a:latin typeface="Calibri" panose="020F0502020204030204" pitchFamily="34" charset="0"/>
                <a:ea typeface="Calibri" panose="020F0502020204030204" pitchFamily="34" charset="0"/>
                <a:cs typeface="Arial" panose="020B0604020202020204" pitchFamily="34" charset="0"/>
              </a:rPr>
              <a:t>Using   of different solution in  the alabaster rock  gives  </a:t>
            </a:r>
          </a:p>
          <a:p>
            <a:pPr lvl="0" algn="justLow" eaLnBrk="0" fontAlgn="base" hangingPunct="0">
              <a:spcBef>
                <a:spcPct val="0"/>
              </a:spcBef>
              <a:spcAft>
                <a:spcPct val="0"/>
              </a:spcAft>
            </a:pPr>
            <a:r>
              <a:rPr lang="en-US" altLang="en-US" sz="2400" dirty="0" smtClean="0">
                <a:solidFill>
                  <a:prstClr val="black"/>
                </a:solidFill>
                <a:latin typeface="Calibri" panose="020F0502020204030204" pitchFamily="34" charset="0"/>
                <a:ea typeface="Calibri" panose="020F0502020204030204" pitchFamily="34" charset="0"/>
                <a:cs typeface="Arial" panose="020B0604020202020204" pitchFamily="34" charset="0"/>
              </a:rPr>
              <a:t>   different </a:t>
            </a:r>
            <a:r>
              <a:rPr lang="en-US" altLang="en-US" sz="2400" dirty="0">
                <a:solidFill>
                  <a:prstClr val="black"/>
                </a:solidFill>
                <a:latin typeface="Calibri" panose="020F0502020204030204" pitchFamily="34" charset="0"/>
                <a:ea typeface="Calibri" panose="020F0502020204030204" pitchFamily="34" charset="0"/>
                <a:cs typeface="Arial" panose="020B0604020202020204" pitchFamily="34" charset="0"/>
              </a:rPr>
              <a:t>shortening</a:t>
            </a:r>
            <a:r>
              <a:rPr lang="en-US" altLang="en-US" sz="2400" i="1" dirty="0">
                <a:solidFill>
                  <a:prstClr val="black"/>
                </a:solidFill>
                <a:latin typeface="Calibri" panose="020F0502020204030204" pitchFamily="34" charset="0"/>
                <a:ea typeface="Calibri" panose="020F0502020204030204" pitchFamily="34" charset="0"/>
                <a:cs typeface="Arial" panose="020B0604020202020204" pitchFamily="34" charset="0"/>
              </a:rPr>
              <a:t>(</a:t>
            </a:r>
            <a:r>
              <a:rPr lang="en-US" altLang="en-US" sz="2400" i="1" dirty="0" err="1">
                <a:solidFill>
                  <a:prstClr val="black"/>
                </a:solidFill>
                <a:latin typeface="Calibri" panose="020F0502020204030204" pitchFamily="34" charset="0"/>
                <a:ea typeface="Calibri" panose="020F0502020204030204" pitchFamily="34" charset="0"/>
                <a:cs typeface="Arial" panose="020B0604020202020204" pitchFamily="34" charset="0"/>
              </a:rPr>
              <a:t>deformation;strength</a:t>
            </a:r>
            <a:r>
              <a:rPr lang="en-US" altLang="en-US" sz="2400" i="1" dirty="0">
                <a:solidFill>
                  <a:prstClr val="black"/>
                </a:solidFill>
                <a:latin typeface="Calibri" panose="020F0502020204030204" pitchFamily="34" charset="0"/>
                <a:ea typeface="Calibri" panose="020F0502020204030204" pitchFamily="34" charset="0"/>
                <a:cs typeface="Arial" panose="020B0604020202020204" pitchFamily="34" charset="0"/>
              </a:rPr>
              <a:t>)</a:t>
            </a:r>
            <a:r>
              <a:rPr lang="en-US" altLang="en-US" sz="2400" dirty="0">
                <a:solidFill>
                  <a:srgbClr val="808080"/>
                </a:solidFill>
                <a:latin typeface="Calibri" panose="020F0502020204030204" pitchFamily="34" charset="0"/>
                <a:ea typeface="Calibri" panose="020F0502020204030204" pitchFamily="34" charset="0"/>
                <a:cs typeface="Arial" panose="020B0604020202020204" pitchFamily="34" charset="0"/>
              </a:rPr>
              <a:t>  </a:t>
            </a:r>
            <a:r>
              <a:rPr lang="en-US" altLang="en-US" sz="2400" dirty="0">
                <a:solidFill>
                  <a:prstClr val="black"/>
                </a:solidFill>
                <a:latin typeface="Calibri" panose="020F0502020204030204" pitchFamily="34" charset="0"/>
                <a:ea typeface="Calibri" panose="020F0502020204030204" pitchFamily="34" charset="0"/>
                <a:cs typeface="Arial" panose="020B0604020202020204" pitchFamily="34" charset="0"/>
              </a:rPr>
              <a:t>values under similar conditions. </a:t>
            </a:r>
            <a:endParaRPr lang="en-US" altLang="en-US" sz="2400" dirty="0">
              <a:solidFill>
                <a:prstClr val="black"/>
              </a:solidFill>
            </a:endParaRPr>
          </a:p>
          <a:p>
            <a:pPr marL="342900" lvl="0" indent="-342900" algn="justLow" eaLnBrk="0" fontAlgn="base" hangingPunct="0">
              <a:spcBef>
                <a:spcPct val="0"/>
              </a:spcBef>
              <a:spcAft>
                <a:spcPct val="0"/>
              </a:spcAft>
              <a:buFontTx/>
              <a:buChar char="-"/>
            </a:pPr>
            <a:r>
              <a:rPr lang="en-US" altLang="en-US" sz="2400" b="1" dirty="0" smtClean="0">
                <a:solidFill>
                  <a:srgbClr val="7F6000"/>
                </a:solidFill>
                <a:latin typeface="Calibri" panose="020F0502020204030204" pitchFamily="34" charset="0"/>
                <a:ea typeface="Calibri" panose="020F0502020204030204" pitchFamily="34" charset="0"/>
                <a:cs typeface="Arial" panose="020B0604020202020204" pitchFamily="34" charset="0"/>
              </a:rPr>
              <a:t>Reacting </a:t>
            </a:r>
            <a:r>
              <a:rPr lang="en-US" altLang="en-US" sz="2400" b="1" dirty="0">
                <a:solidFill>
                  <a:srgbClr val="7F6000"/>
                </a:solidFill>
                <a:latin typeface="Calibri" panose="020F0502020204030204" pitchFamily="34" charset="0"/>
                <a:ea typeface="Calibri" panose="020F0502020204030204" pitchFamily="34" charset="0"/>
                <a:cs typeface="Arial" panose="020B0604020202020204" pitchFamily="34" charset="0"/>
              </a:rPr>
              <a:t>solutions lower the strength of the rocks</a:t>
            </a:r>
            <a:r>
              <a:rPr lang="en-US" altLang="en-US" sz="2400" dirty="0">
                <a:solidFill>
                  <a:prstClr val="black"/>
                </a:solidFill>
                <a:latin typeface="Calibri" panose="020F0502020204030204" pitchFamily="34" charset="0"/>
                <a:ea typeface="Calibri" panose="020F0502020204030204" pitchFamily="34" charset="0"/>
                <a:cs typeface="Arial" panose="020B0604020202020204" pitchFamily="34" charset="0"/>
              </a:rPr>
              <a:t>.  </a:t>
            </a:r>
            <a:endParaRPr lang="en-US" altLang="en-US" sz="2400" dirty="0" smtClean="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Low" eaLnBrk="0" fontAlgn="base" hangingPunct="0">
              <a:spcBef>
                <a:spcPct val="0"/>
              </a:spcBef>
              <a:spcAft>
                <a:spcPct val="0"/>
              </a:spcAft>
              <a:buFontTx/>
              <a:buChar char="-"/>
            </a:pPr>
            <a:endParaRPr lang="en-US" altLang="en-US" sz="2400" dirty="0">
              <a:solidFill>
                <a:prstClr val="black"/>
              </a:solidFill>
              <a:latin typeface="Arial" panose="020B0604020202020204" pitchFamily="34" charset="0"/>
            </a:endParaRPr>
          </a:p>
        </p:txBody>
      </p:sp>
      <p:sp>
        <p:nvSpPr>
          <p:cNvPr id="4" name="Rectangle 3"/>
          <p:cNvSpPr/>
          <p:nvPr/>
        </p:nvSpPr>
        <p:spPr>
          <a:xfrm>
            <a:off x="-263237" y="1569660"/>
            <a:ext cx="12455237" cy="1376787"/>
          </a:xfrm>
          <a:prstGeom prst="rect">
            <a:avLst/>
          </a:prstGeom>
        </p:spPr>
        <p:txBody>
          <a:bodyPr wrap="square">
            <a:spAutoFit/>
          </a:bodyPr>
          <a:lstStyle/>
          <a:p>
            <a:pPr marL="228600" algn="just">
              <a:lnSpc>
                <a:spcPct val="80000"/>
              </a:lnSpc>
              <a:spcAft>
                <a:spcPts val="800"/>
              </a:spcAft>
            </a:pPr>
            <a:r>
              <a:rPr lang="en-US" sz="2400" b="1" dirty="0">
                <a:latin typeface="Calibri" panose="020F0502020204030204" pitchFamily="34" charset="0"/>
                <a:ea typeface="Calibri" panose="020F0502020204030204" pitchFamily="34" charset="0"/>
                <a:cs typeface="Arial" panose="020B0604020202020204" pitchFamily="34" charset="0"/>
              </a:rPr>
              <a:t>e) Pore pressure</a:t>
            </a:r>
            <a:endParaRPr lang="en-US" sz="2400" dirty="0">
              <a:latin typeface="Calibri" panose="020F0502020204030204" pitchFamily="34" charset="0"/>
              <a:ea typeface="Calibri" panose="020F0502020204030204" pitchFamily="34" charset="0"/>
              <a:cs typeface="Arial" panose="020B0604020202020204" pitchFamily="34" charset="0"/>
            </a:endParaRPr>
          </a:p>
          <a:p>
            <a:pPr marL="228600" indent="228600" algn="just">
              <a:lnSpc>
                <a:spcPct val="80000"/>
              </a:lnSpc>
              <a:spcAft>
                <a:spcPts val="800"/>
              </a:spcAft>
            </a:pPr>
            <a:r>
              <a:rPr lang="en-US" sz="2400" dirty="0">
                <a:latin typeface="Calibri" panose="020F0502020204030204" pitchFamily="34" charset="0"/>
                <a:ea typeface="Calibri" panose="020F0502020204030204" pitchFamily="34" charset="0"/>
                <a:cs typeface="Arial" panose="020B0604020202020204" pitchFamily="34" charset="0"/>
              </a:rPr>
              <a:t>The pore pressure weakens the rock. Normally the strength of a rock increase at depth because of the increase in confining pressure. But with increasing pore pressure the effective confining pressure decreases. Moreover, with increasing pore pressure the rocks are less coherent.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8856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77" y="-66978"/>
            <a:ext cx="4530436" cy="7056291"/>
          </a:xfrm>
          <a:prstGeom prst="rect">
            <a:avLst/>
          </a:prstGeom>
        </p:spPr>
        <p:txBody>
          <a:bodyPr wrap="square">
            <a:spAutoFit/>
          </a:bodyPr>
          <a:lstStyle/>
          <a:p>
            <a:pPr indent="228600" algn="just">
              <a:lnSpc>
                <a:spcPct val="80000"/>
              </a:lnSpc>
              <a:spcAft>
                <a:spcPts val="800"/>
              </a:spcAft>
            </a:pPr>
            <a:r>
              <a:rPr lang="en-US" sz="2400" b="1" dirty="0" smtClean="0">
                <a:latin typeface="Calibri" panose="020F0502020204030204" pitchFamily="34" charset="0"/>
                <a:ea typeface="Calibri" panose="020F0502020204030204" pitchFamily="34" charset="0"/>
                <a:cs typeface="Arial" panose="020B0604020202020204" pitchFamily="34" charset="0"/>
              </a:rPr>
              <a:t>f)Anisotropy </a:t>
            </a:r>
            <a:r>
              <a:rPr lang="en-US" sz="2400" b="1" dirty="0">
                <a:latin typeface="Calibri" panose="020F0502020204030204" pitchFamily="34" charset="0"/>
                <a:ea typeface="Calibri" panose="020F0502020204030204" pitchFamily="34" charset="0"/>
                <a:cs typeface="Arial" panose="020B0604020202020204" pitchFamily="34" charset="0"/>
              </a:rPr>
              <a:t>and </a:t>
            </a:r>
            <a:r>
              <a:rPr lang="en-US" sz="2400" b="1" dirty="0" err="1">
                <a:latin typeface="Calibri" panose="020F0502020204030204" pitchFamily="34" charset="0"/>
                <a:ea typeface="Calibri" panose="020F0502020204030204" pitchFamily="34" charset="0"/>
                <a:cs typeface="Arial" panose="020B0604020202020204" pitchFamily="34" charset="0"/>
              </a:rPr>
              <a:t>inhomogeniety</a:t>
            </a:r>
            <a:endParaRPr lang="en-US" sz="2400" dirty="0">
              <a:latin typeface="Calibri" panose="020F0502020204030204" pitchFamily="34" charset="0"/>
              <a:ea typeface="Calibri" panose="020F0502020204030204" pitchFamily="34" charset="0"/>
              <a:cs typeface="Arial" panose="020B0604020202020204" pitchFamily="34" charset="0"/>
            </a:endParaRPr>
          </a:p>
          <a:p>
            <a:pPr indent="228600" algn="just">
              <a:lnSpc>
                <a:spcPct val="80000"/>
              </a:lnSpc>
              <a:spcAft>
                <a:spcPts val="800"/>
              </a:spcAft>
            </a:pPr>
            <a:r>
              <a:rPr lang="en-US" sz="2100" dirty="0" err="1">
                <a:latin typeface="Calibri" panose="020F0502020204030204" pitchFamily="34" charset="0"/>
                <a:ea typeface="Calibri" panose="020F0502020204030204" pitchFamily="34" charset="0"/>
                <a:cs typeface="Arial" panose="020B0604020202020204" pitchFamily="34" charset="0"/>
              </a:rPr>
              <a:t>Isoropic</a:t>
            </a:r>
            <a:r>
              <a:rPr lang="en-US" sz="2100" dirty="0">
                <a:latin typeface="Calibri" panose="020F0502020204030204" pitchFamily="34" charset="0"/>
                <a:ea typeface="Calibri" panose="020F0502020204030204" pitchFamily="34" charset="0"/>
                <a:cs typeface="Arial" panose="020B0604020202020204" pitchFamily="34" charset="0"/>
              </a:rPr>
              <a:t> material is rocks whose mechanical properties were uniform in </a:t>
            </a:r>
            <a:r>
              <a:rPr lang="en-US" sz="2100" i="1" dirty="0">
                <a:latin typeface="Calibri" panose="020F0502020204030204" pitchFamily="34" charset="0"/>
                <a:ea typeface="Calibri" panose="020F0502020204030204" pitchFamily="34" charset="0"/>
                <a:cs typeface="Arial" panose="020B0604020202020204" pitchFamily="34" charset="0"/>
              </a:rPr>
              <a:t>all directions</a:t>
            </a:r>
            <a:r>
              <a:rPr lang="en-US" sz="2100" dirty="0">
                <a:latin typeface="Calibri" panose="020F0502020204030204" pitchFamily="34" charset="0"/>
                <a:ea typeface="Calibri" panose="020F0502020204030204" pitchFamily="34" charset="0"/>
                <a:cs typeface="Arial" panose="020B0604020202020204" pitchFamily="34" charset="0"/>
              </a:rPr>
              <a:t>. Rocks that show </a:t>
            </a:r>
            <a:r>
              <a:rPr lang="en-US" sz="2100" dirty="0" err="1">
                <a:latin typeface="Calibri" panose="020F0502020204030204" pitchFamily="34" charset="0"/>
                <a:ea typeface="Calibri" panose="020F0502020204030204" pitchFamily="34" charset="0"/>
                <a:cs typeface="Arial" panose="020B0604020202020204" pitchFamily="34" charset="0"/>
              </a:rPr>
              <a:t>bedding,banding</a:t>
            </a:r>
            <a:r>
              <a:rPr lang="en-US" sz="2100" dirty="0">
                <a:latin typeface="Calibri" panose="020F0502020204030204" pitchFamily="34" charset="0"/>
                <a:ea typeface="Calibri" panose="020F0502020204030204" pitchFamily="34" charset="0"/>
                <a:cs typeface="Arial" panose="020B0604020202020204" pitchFamily="34" charset="0"/>
              </a:rPr>
              <a:t>, or foliation are not isotropic.</a:t>
            </a:r>
          </a:p>
          <a:p>
            <a:pPr indent="228600" algn="just">
              <a:lnSpc>
                <a:spcPct val="80000"/>
              </a:lnSpc>
              <a:spcAft>
                <a:spcPts val="800"/>
              </a:spcAft>
            </a:pPr>
            <a:r>
              <a:rPr lang="en-US" sz="2100" dirty="0">
                <a:latin typeface="Calibri" panose="020F0502020204030204" pitchFamily="34" charset="0"/>
                <a:ea typeface="Calibri" panose="020F0502020204030204" pitchFamily="34" charset="0"/>
                <a:cs typeface="Arial" panose="020B0604020202020204" pitchFamily="34" charset="0"/>
              </a:rPr>
              <a:t>The </a:t>
            </a:r>
            <a:r>
              <a:rPr lang="en-US" sz="2100" b="1" dirty="0">
                <a:latin typeface="Calibri" panose="020F0502020204030204" pitchFamily="34" charset="0"/>
                <a:ea typeface="Calibri" panose="020F0502020204030204" pitchFamily="34" charset="0"/>
                <a:cs typeface="Arial" panose="020B0604020202020204" pitchFamily="34" charset="0"/>
              </a:rPr>
              <a:t>strength</a:t>
            </a:r>
            <a:r>
              <a:rPr lang="en-US" sz="2100" dirty="0">
                <a:latin typeface="Calibri" panose="020F0502020204030204" pitchFamily="34" charset="0"/>
                <a:ea typeface="Calibri" panose="020F0502020204030204" pitchFamily="34" charset="0"/>
                <a:cs typeface="Arial" panose="020B0604020202020204" pitchFamily="34" charset="0"/>
              </a:rPr>
              <a:t> of such rocks would depend upon the </a:t>
            </a:r>
            <a:r>
              <a:rPr lang="en-US" sz="2100" b="1" dirty="0">
                <a:latin typeface="Calibri" panose="020F0502020204030204" pitchFamily="34" charset="0"/>
                <a:ea typeface="Calibri" panose="020F0502020204030204" pitchFamily="34" charset="0"/>
                <a:cs typeface="Arial" panose="020B0604020202020204" pitchFamily="34" charset="0"/>
              </a:rPr>
              <a:t>orientation</a:t>
            </a:r>
            <a:r>
              <a:rPr lang="en-US" sz="2100" dirty="0">
                <a:latin typeface="Calibri" panose="020F0502020204030204" pitchFamily="34" charset="0"/>
                <a:ea typeface="Calibri" panose="020F0502020204030204" pitchFamily="34" charset="0"/>
                <a:cs typeface="Arial" panose="020B0604020202020204" pitchFamily="34" charset="0"/>
              </a:rPr>
              <a:t> of the applied </a:t>
            </a:r>
            <a:r>
              <a:rPr lang="en-US" sz="2100" b="1" dirty="0">
                <a:latin typeface="Calibri" panose="020F0502020204030204" pitchFamily="34" charset="0"/>
                <a:ea typeface="Calibri" panose="020F0502020204030204" pitchFamily="34" charset="0"/>
                <a:cs typeface="Arial" panose="020B0604020202020204" pitchFamily="34" charset="0"/>
              </a:rPr>
              <a:t>forces</a:t>
            </a:r>
            <a:r>
              <a:rPr lang="en-US" sz="2100" dirty="0">
                <a:latin typeface="Calibri" panose="020F0502020204030204" pitchFamily="34" charset="0"/>
                <a:ea typeface="Calibri" panose="020F0502020204030204" pitchFamily="34" charset="0"/>
                <a:cs typeface="Arial" panose="020B0604020202020204" pitchFamily="34" charset="0"/>
              </a:rPr>
              <a:t> to the </a:t>
            </a:r>
            <a:r>
              <a:rPr lang="en-US" sz="2100" b="1" dirty="0">
                <a:latin typeface="Calibri" panose="020F0502020204030204" pitchFamily="34" charset="0"/>
                <a:ea typeface="Calibri" panose="020F0502020204030204" pitchFamily="34" charset="0"/>
                <a:cs typeface="Arial" panose="020B0604020202020204" pitchFamily="34" charset="0"/>
              </a:rPr>
              <a:t>planar structures of rock</a:t>
            </a:r>
            <a:r>
              <a:rPr lang="en-US" sz="2100" dirty="0">
                <a:latin typeface="Calibri" panose="020F0502020204030204" pitchFamily="34" charset="0"/>
                <a:ea typeface="Calibri" panose="020F0502020204030204" pitchFamily="34" charset="0"/>
                <a:cs typeface="Arial" panose="020B0604020202020204" pitchFamily="34" charset="0"/>
              </a:rPr>
              <a:t>. </a:t>
            </a:r>
            <a:r>
              <a:rPr lang="en-US" sz="2100" dirty="0" smtClean="0">
                <a:latin typeface="Calibri" panose="020F0502020204030204" pitchFamily="34" charset="0"/>
                <a:ea typeface="Calibri" panose="020F0502020204030204" pitchFamily="34" charset="0"/>
                <a:cs typeface="Arial" panose="020B0604020202020204" pitchFamily="34" charset="0"/>
              </a:rPr>
              <a:t>Yule marble specimens under confining pressure 10,000kg/cm</a:t>
            </a:r>
            <a:r>
              <a:rPr lang="en-US" sz="2100" baseline="30000" dirty="0" smtClean="0">
                <a:latin typeface="Calibri" panose="020F0502020204030204" pitchFamily="34" charset="0"/>
                <a:ea typeface="Calibri" panose="020F0502020204030204" pitchFamily="34" charset="0"/>
                <a:cs typeface="Arial" panose="020B0604020202020204" pitchFamily="34" charset="0"/>
              </a:rPr>
              <a:t>2 </a:t>
            </a:r>
            <a:r>
              <a:rPr lang="en-US" sz="2100" dirty="0" smtClean="0">
                <a:latin typeface="Calibri" panose="020F0502020204030204" pitchFamily="34" charset="0"/>
                <a:ea typeface="Calibri" panose="020F0502020204030204" pitchFamily="34" charset="0"/>
                <a:cs typeface="Arial" panose="020B0604020202020204" pitchFamily="34" charset="0"/>
              </a:rPr>
              <a:t>and room temperature show great plastic deformation. The </a:t>
            </a:r>
            <a:r>
              <a:rPr lang="en-US" sz="2100" b="1" dirty="0" smtClean="0">
                <a:latin typeface="Calibri" panose="020F0502020204030204" pitchFamily="34" charset="0"/>
                <a:ea typeface="Calibri" panose="020F0502020204030204" pitchFamily="34" charset="0"/>
                <a:cs typeface="Arial" panose="020B0604020202020204" pitchFamily="34" charset="0"/>
              </a:rPr>
              <a:t>solid lines</a:t>
            </a:r>
            <a:r>
              <a:rPr lang="en-US" sz="2100" dirty="0" smtClean="0">
                <a:latin typeface="Calibri" panose="020F0502020204030204" pitchFamily="34" charset="0"/>
                <a:ea typeface="Calibri" panose="020F0502020204030204" pitchFamily="34" charset="0"/>
                <a:cs typeface="Arial" panose="020B0604020202020204" pitchFamily="34" charset="0"/>
              </a:rPr>
              <a:t> represent </a:t>
            </a:r>
            <a:r>
              <a:rPr lang="en-US" sz="2100" b="1" dirty="0" smtClean="0">
                <a:latin typeface="Calibri" panose="020F0502020204030204" pitchFamily="34" charset="0"/>
                <a:ea typeface="Calibri" panose="020F0502020204030204" pitchFamily="34" charset="0"/>
                <a:cs typeface="Arial" panose="020B0604020202020204" pitchFamily="34" charset="0"/>
              </a:rPr>
              <a:t>compression</a:t>
            </a:r>
            <a:r>
              <a:rPr lang="en-US" sz="2100" dirty="0" smtClean="0">
                <a:latin typeface="Calibri" panose="020F0502020204030204" pitchFamily="34" charset="0"/>
                <a:ea typeface="Calibri" panose="020F0502020204030204" pitchFamily="34" charset="0"/>
                <a:cs typeface="Arial" panose="020B0604020202020204" pitchFamily="34" charset="0"/>
              </a:rPr>
              <a:t>(</a:t>
            </a:r>
            <a:r>
              <a:rPr lang="en-US" sz="2100" i="1" dirty="0" smtClean="0">
                <a:solidFill>
                  <a:srgbClr val="C00000"/>
                </a:solidFill>
                <a:latin typeface="Calibri" panose="020F0502020204030204" pitchFamily="34" charset="0"/>
                <a:ea typeface="Calibri" panose="020F0502020204030204" pitchFamily="34" charset="0"/>
                <a:cs typeface="Arial" panose="020B0604020202020204" pitchFamily="34" charset="0"/>
              </a:rPr>
              <a:t>compressive tress</a:t>
            </a:r>
            <a:r>
              <a:rPr lang="en-US" sz="2100" dirty="0">
                <a:latin typeface="Calibri" panose="020F0502020204030204" pitchFamily="34" charset="0"/>
                <a:ea typeface="Calibri" panose="020F0502020204030204" pitchFamily="34" charset="0"/>
                <a:cs typeface="Arial" panose="020B0604020202020204" pitchFamily="34" charset="0"/>
              </a:rPr>
              <a:t>),in which </a:t>
            </a:r>
            <a:r>
              <a:rPr lang="en-US" sz="2100" i="1" dirty="0">
                <a:solidFill>
                  <a:srgbClr val="C00000"/>
                </a:solidFill>
                <a:latin typeface="Calibri" panose="020F0502020204030204" pitchFamily="34" charset="0"/>
                <a:ea typeface="Calibri" panose="020F0502020204030204" pitchFamily="34" charset="0"/>
                <a:cs typeface="Arial" panose="020B0604020202020204" pitchFamily="34" charset="0"/>
              </a:rPr>
              <a:t>strain is shortening parallel to the axis of the </a:t>
            </a:r>
            <a:r>
              <a:rPr lang="en-US" sz="2100" i="1" dirty="0" err="1" smtClean="0">
                <a:solidFill>
                  <a:srgbClr val="C00000"/>
                </a:solidFill>
                <a:latin typeface="Calibri" panose="020F0502020204030204" pitchFamily="34" charset="0"/>
                <a:ea typeface="Calibri" panose="020F0502020204030204" pitchFamily="34" charset="0"/>
                <a:cs typeface="Arial" panose="020B0604020202020204" pitchFamily="34" charset="0"/>
              </a:rPr>
              <a:t>cylinder</a:t>
            </a:r>
            <a:r>
              <a:rPr lang="en-US" sz="2100" dirty="0" err="1" smtClean="0">
                <a:latin typeface="Calibri" panose="020F0502020204030204" pitchFamily="34" charset="0"/>
                <a:ea typeface="Calibri" panose="020F0502020204030204" pitchFamily="34" charset="0"/>
                <a:cs typeface="Arial" panose="020B0604020202020204" pitchFamily="34" charset="0"/>
              </a:rPr>
              <a:t>.Under</a:t>
            </a:r>
            <a:r>
              <a:rPr lang="en-US" sz="2100" dirty="0" smtClean="0">
                <a:latin typeface="Calibri" panose="020F0502020204030204" pitchFamily="34" charset="0"/>
                <a:ea typeface="Calibri" panose="020F0502020204030204" pitchFamily="34" charset="0"/>
                <a:cs typeface="Arial" panose="020B0604020202020204" pitchFamily="34" charset="0"/>
              </a:rPr>
              <a:t> </a:t>
            </a:r>
            <a:r>
              <a:rPr lang="en-US" sz="2100" i="1" dirty="0">
                <a:solidFill>
                  <a:srgbClr val="C00000"/>
                </a:solidFill>
                <a:latin typeface="Calibri" panose="020F0502020204030204" pitchFamily="34" charset="0"/>
                <a:ea typeface="Calibri" panose="020F0502020204030204" pitchFamily="34" charset="0"/>
                <a:cs typeface="Arial" panose="020B0604020202020204" pitchFamily="34" charset="0"/>
              </a:rPr>
              <a:t>compression</a:t>
            </a:r>
            <a:r>
              <a:rPr lang="en-US" sz="2100" dirty="0">
                <a:solidFill>
                  <a:srgbClr val="C00000"/>
                </a:solidFill>
                <a:latin typeface="Calibri" panose="020F0502020204030204" pitchFamily="34" charset="0"/>
                <a:ea typeface="Calibri" panose="020F0502020204030204" pitchFamily="34" charset="0"/>
                <a:cs typeface="Arial" panose="020B0604020202020204" pitchFamily="34" charset="0"/>
              </a:rPr>
              <a:t> the </a:t>
            </a:r>
            <a:r>
              <a:rPr lang="en-US" sz="2100" i="1" dirty="0">
                <a:solidFill>
                  <a:srgbClr val="C00000"/>
                </a:solidFill>
                <a:latin typeface="Calibri" panose="020F0502020204030204" pitchFamily="34" charset="0"/>
                <a:ea typeface="Calibri" panose="020F0502020204030204" pitchFamily="34" charset="0"/>
                <a:cs typeface="Arial" panose="020B0604020202020204" pitchFamily="34" charset="0"/>
              </a:rPr>
              <a:t>cylinder perpendicular to the foliation is stronger than the cylinder parallel to the </a:t>
            </a:r>
            <a:r>
              <a:rPr lang="en-US" sz="2100" i="1" dirty="0" smtClean="0">
                <a:solidFill>
                  <a:srgbClr val="C00000"/>
                </a:solidFill>
                <a:latin typeface="Calibri" panose="020F0502020204030204" pitchFamily="34" charset="0"/>
                <a:ea typeface="Calibri" panose="020F0502020204030204" pitchFamily="34" charset="0"/>
                <a:cs typeface="Arial" panose="020B0604020202020204" pitchFamily="34" charset="0"/>
              </a:rPr>
              <a:t>foliation. The</a:t>
            </a:r>
            <a:r>
              <a:rPr lang="en-US" sz="2100" dirty="0" smtClean="0">
                <a:latin typeface="Calibri" panose="020F0502020204030204" pitchFamily="34" charset="0"/>
                <a:ea typeface="Calibri" panose="020F0502020204030204" pitchFamily="34" charset="0"/>
                <a:cs typeface="Arial" panose="020B0604020202020204" pitchFamily="34" charset="0"/>
              </a:rPr>
              <a:t> </a:t>
            </a:r>
            <a:r>
              <a:rPr lang="en-US" sz="2100" b="1" dirty="0">
                <a:latin typeface="Calibri" panose="020F0502020204030204" pitchFamily="34" charset="0"/>
                <a:ea typeface="Calibri" panose="020F0502020204030204" pitchFamily="34" charset="0"/>
                <a:cs typeface="Arial" panose="020B0604020202020204" pitchFamily="34" charset="0"/>
              </a:rPr>
              <a:t>broken lines</a:t>
            </a:r>
            <a:r>
              <a:rPr lang="en-US" sz="2100" dirty="0">
                <a:latin typeface="Calibri" panose="020F0502020204030204" pitchFamily="34" charset="0"/>
                <a:ea typeface="Calibri" panose="020F0502020204030204" pitchFamily="34" charset="0"/>
                <a:cs typeface="Arial" panose="020B0604020202020204" pitchFamily="34" charset="0"/>
              </a:rPr>
              <a:t> represent tests under </a:t>
            </a:r>
            <a:r>
              <a:rPr lang="en-US" sz="2100" b="1" dirty="0">
                <a:latin typeface="Calibri" panose="020F0502020204030204" pitchFamily="34" charset="0"/>
                <a:ea typeface="Calibri" panose="020F0502020204030204" pitchFamily="34" charset="0"/>
                <a:cs typeface="Arial" panose="020B0604020202020204" pitchFamily="34" charset="0"/>
              </a:rPr>
              <a:t>tension</a:t>
            </a:r>
            <a:r>
              <a:rPr lang="en-US" sz="2100" dirty="0">
                <a:latin typeface="Calibri" panose="020F0502020204030204" pitchFamily="34" charset="0"/>
                <a:ea typeface="Calibri" panose="020F0502020204030204" pitchFamily="34" charset="0"/>
                <a:cs typeface="Arial" panose="020B0604020202020204" pitchFamily="34" charset="0"/>
              </a:rPr>
              <a:t> (</a:t>
            </a:r>
            <a:r>
              <a:rPr lang="en-US" sz="2100" i="1" dirty="0">
                <a:solidFill>
                  <a:srgbClr val="7030A0"/>
                </a:solidFill>
                <a:latin typeface="Calibri" panose="020F0502020204030204" pitchFamily="34" charset="0"/>
                <a:ea typeface="Calibri" panose="020F0502020204030204" pitchFamily="34" charset="0"/>
                <a:cs typeface="Arial" panose="020B0604020202020204" pitchFamily="34" charset="0"/>
              </a:rPr>
              <a:t>tensile stress</a:t>
            </a:r>
            <a:r>
              <a:rPr lang="en-US" sz="2100" dirty="0">
                <a:latin typeface="Calibri" panose="020F0502020204030204" pitchFamily="34" charset="0"/>
                <a:ea typeface="Calibri" panose="020F0502020204030204" pitchFamily="34" charset="0"/>
                <a:cs typeface="Arial" panose="020B0604020202020204" pitchFamily="34" charset="0"/>
              </a:rPr>
              <a:t>) ,in which </a:t>
            </a:r>
            <a:r>
              <a:rPr lang="en-US" sz="2100" i="1" dirty="0">
                <a:solidFill>
                  <a:srgbClr val="7030A0"/>
                </a:solidFill>
                <a:latin typeface="Calibri" panose="020F0502020204030204" pitchFamily="34" charset="0"/>
                <a:ea typeface="Calibri" panose="020F0502020204030204" pitchFamily="34" charset="0"/>
                <a:cs typeface="Arial" panose="020B0604020202020204" pitchFamily="34" charset="0"/>
              </a:rPr>
              <a:t>strain is lengthening parallel to the </a:t>
            </a:r>
            <a:r>
              <a:rPr lang="en-US" sz="2100" i="1" dirty="0" err="1">
                <a:solidFill>
                  <a:srgbClr val="7030A0"/>
                </a:solidFill>
                <a:latin typeface="Calibri" panose="020F0502020204030204" pitchFamily="34" charset="0"/>
                <a:ea typeface="Calibri" panose="020F0502020204030204" pitchFamily="34" charset="0"/>
                <a:cs typeface="Arial" panose="020B0604020202020204" pitchFamily="34" charset="0"/>
              </a:rPr>
              <a:t>cylinders</a:t>
            </a:r>
            <a:r>
              <a:rPr lang="en-US" sz="2100" dirty="0" err="1">
                <a:latin typeface="Calibri" panose="020F0502020204030204" pitchFamily="34" charset="0"/>
                <a:ea typeface="Calibri" panose="020F0502020204030204" pitchFamily="34" charset="0"/>
                <a:cs typeface="Arial" panose="020B0604020202020204" pitchFamily="34" charset="0"/>
              </a:rPr>
              <a:t>.Under</a:t>
            </a:r>
            <a:r>
              <a:rPr lang="en-US" sz="2100" dirty="0">
                <a:latin typeface="Calibri" panose="020F0502020204030204" pitchFamily="34" charset="0"/>
                <a:ea typeface="Calibri" panose="020F0502020204030204" pitchFamily="34" charset="0"/>
                <a:cs typeface="Arial" panose="020B0604020202020204" pitchFamily="34" charset="0"/>
              </a:rPr>
              <a:t> tension the </a:t>
            </a:r>
            <a:r>
              <a:rPr lang="en-US" sz="2100" dirty="0">
                <a:solidFill>
                  <a:srgbClr val="7030A0"/>
                </a:solidFill>
                <a:latin typeface="Calibri" panose="020F0502020204030204" pitchFamily="34" charset="0"/>
                <a:ea typeface="Calibri" panose="020F0502020204030204" pitchFamily="34" charset="0"/>
                <a:cs typeface="Arial" panose="020B0604020202020204" pitchFamily="34" charset="0"/>
              </a:rPr>
              <a:t>cylinder parallel to the foliation is </a:t>
            </a:r>
            <a:r>
              <a:rPr lang="en-US" sz="2100" dirty="0" err="1">
                <a:solidFill>
                  <a:srgbClr val="7030A0"/>
                </a:solidFill>
                <a:latin typeface="Calibri" panose="020F0502020204030204" pitchFamily="34" charset="0"/>
                <a:ea typeface="Calibri" panose="020F0502020204030204" pitchFamily="34" charset="0"/>
                <a:cs typeface="Arial" panose="020B0604020202020204" pitchFamily="34" charset="0"/>
              </a:rPr>
              <a:t>msch</a:t>
            </a:r>
            <a:r>
              <a:rPr lang="en-US" sz="2100" dirty="0">
                <a:solidFill>
                  <a:srgbClr val="7030A0"/>
                </a:solidFill>
                <a:latin typeface="Calibri" panose="020F0502020204030204" pitchFamily="34" charset="0"/>
                <a:ea typeface="Calibri" panose="020F0502020204030204" pitchFamily="34" charset="0"/>
                <a:cs typeface="Arial" panose="020B0604020202020204" pitchFamily="34" charset="0"/>
              </a:rPr>
              <a:t> stronger than the cylinder perpendicular to foliation</a:t>
            </a:r>
            <a:r>
              <a:rPr lang="en-US" sz="2100" dirty="0">
                <a:latin typeface="Calibri" panose="020F0502020204030204" pitchFamily="34" charset="0"/>
                <a:ea typeface="Calibri" panose="020F0502020204030204" pitchFamily="34" charset="0"/>
                <a:cs typeface="Arial" panose="020B0604020202020204" pitchFamily="34" charset="0"/>
              </a:rPr>
              <a:t>.</a:t>
            </a:r>
            <a:endParaRPr lang="en-US" sz="2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4" name="Group 3"/>
          <p:cNvGrpSpPr/>
          <p:nvPr/>
        </p:nvGrpSpPr>
        <p:grpSpPr>
          <a:xfrm>
            <a:off x="4890654" y="1404275"/>
            <a:ext cx="7179310" cy="4283710"/>
            <a:chOff x="123825" y="321547"/>
            <a:chExt cx="7179612" cy="4284765"/>
          </a:xfrm>
        </p:grpSpPr>
        <p:grpSp>
          <p:nvGrpSpPr>
            <p:cNvPr id="5" name="Group 4"/>
            <p:cNvGrpSpPr/>
            <p:nvPr/>
          </p:nvGrpSpPr>
          <p:grpSpPr>
            <a:xfrm>
              <a:off x="190919" y="321547"/>
              <a:ext cx="6896100" cy="4019550"/>
              <a:chOff x="0" y="0"/>
              <a:chExt cx="6896100" cy="4019550"/>
            </a:xfrm>
          </p:grpSpPr>
          <p:grpSp>
            <p:nvGrpSpPr>
              <p:cNvPr id="8" name="Group 7"/>
              <p:cNvGrpSpPr/>
              <p:nvPr/>
            </p:nvGrpSpPr>
            <p:grpSpPr>
              <a:xfrm>
                <a:off x="0" y="0"/>
                <a:ext cx="419100" cy="1933575"/>
                <a:chOff x="0" y="0"/>
                <a:chExt cx="419100" cy="1933575"/>
              </a:xfrm>
            </p:grpSpPr>
            <p:grpSp>
              <p:nvGrpSpPr>
                <p:cNvPr id="43" name="Group 42"/>
                <p:cNvGrpSpPr/>
                <p:nvPr/>
              </p:nvGrpSpPr>
              <p:grpSpPr>
                <a:xfrm>
                  <a:off x="0" y="0"/>
                  <a:ext cx="419100" cy="1638300"/>
                  <a:chOff x="0" y="0"/>
                  <a:chExt cx="419100" cy="1638300"/>
                </a:xfrm>
              </p:grpSpPr>
              <p:grpSp>
                <p:nvGrpSpPr>
                  <p:cNvPr id="45" name="Group 44"/>
                  <p:cNvGrpSpPr/>
                  <p:nvPr/>
                </p:nvGrpSpPr>
                <p:grpSpPr>
                  <a:xfrm>
                    <a:off x="0" y="285750"/>
                    <a:ext cx="419100" cy="1009650"/>
                    <a:chOff x="0" y="0"/>
                    <a:chExt cx="419100" cy="1009650"/>
                  </a:xfrm>
                </p:grpSpPr>
                <p:sp>
                  <p:nvSpPr>
                    <p:cNvPr id="48" name="Can 47"/>
                    <p:cNvSpPr/>
                    <p:nvPr/>
                  </p:nvSpPr>
                  <p:spPr>
                    <a:xfrm>
                      <a:off x="0" y="0"/>
                      <a:ext cx="419100" cy="1009650"/>
                    </a:xfrm>
                    <a:prstGeom prst="can">
                      <a:avLst/>
                    </a:prstGeom>
                    <a:solidFill>
                      <a:srgbClr val="5B9BD5"/>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49" name="Straight Connector 48"/>
                    <p:cNvCxnSpPr/>
                    <p:nvPr/>
                  </p:nvCxnSpPr>
                  <p:spPr>
                    <a:xfrm>
                      <a:off x="342900" y="228600"/>
                      <a:ext cx="9525" cy="657225"/>
                    </a:xfrm>
                    <a:prstGeom prst="line">
                      <a:avLst/>
                    </a:prstGeom>
                    <a:noFill/>
                    <a:ln w="6350" cap="flat" cmpd="sng" algn="ctr">
                      <a:solidFill>
                        <a:sysClr val="windowText" lastClr="000000"/>
                      </a:solidFill>
                      <a:prstDash val="solid"/>
                      <a:miter lim="800000"/>
                    </a:ln>
                    <a:effectLst/>
                  </p:spPr>
                </p:cxnSp>
                <p:cxnSp>
                  <p:nvCxnSpPr>
                    <p:cNvPr id="50" name="Straight Connector 49"/>
                    <p:cNvCxnSpPr/>
                    <p:nvPr/>
                  </p:nvCxnSpPr>
                  <p:spPr>
                    <a:xfrm>
                      <a:off x="219075" y="209550"/>
                      <a:ext cx="9525" cy="657225"/>
                    </a:xfrm>
                    <a:prstGeom prst="line">
                      <a:avLst/>
                    </a:prstGeom>
                    <a:noFill/>
                    <a:ln w="6350" cap="flat" cmpd="sng" algn="ctr">
                      <a:solidFill>
                        <a:sysClr val="windowText" lastClr="000000"/>
                      </a:solidFill>
                      <a:prstDash val="solid"/>
                      <a:miter lim="800000"/>
                    </a:ln>
                    <a:effectLst/>
                  </p:spPr>
                </p:cxnSp>
                <p:cxnSp>
                  <p:nvCxnSpPr>
                    <p:cNvPr id="51" name="Straight Connector 50"/>
                    <p:cNvCxnSpPr/>
                    <p:nvPr/>
                  </p:nvCxnSpPr>
                  <p:spPr>
                    <a:xfrm>
                      <a:off x="76200" y="228600"/>
                      <a:ext cx="9525" cy="657225"/>
                    </a:xfrm>
                    <a:prstGeom prst="line">
                      <a:avLst/>
                    </a:prstGeom>
                    <a:noFill/>
                    <a:ln w="6350" cap="flat" cmpd="sng" algn="ctr">
                      <a:solidFill>
                        <a:sysClr val="windowText" lastClr="000000"/>
                      </a:solidFill>
                      <a:prstDash val="solid"/>
                      <a:miter lim="800000"/>
                    </a:ln>
                    <a:effectLst/>
                  </p:spPr>
                </p:cxnSp>
              </p:grpSp>
              <p:sp>
                <p:nvSpPr>
                  <p:cNvPr id="46" name="Down Arrow 45"/>
                  <p:cNvSpPr/>
                  <p:nvPr/>
                </p:nvSpPr>
                <p:spPr>
                  <a:xfrm>
                    <a:off x="76200" y="1295400"/>
                    <a:ext cx="276225" cy="342900"/>
                  </a:xfrm>
                  <a:prstGeom prst="downArrow">
                    <a:avLst/>
                  </a:prstGeom>
                  <a:solidFill>
                    <a:srgbClr val="5B9BD5">
                      <a:lumMod val="20000"/>
                      <a:lumOff val="8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Down Arrow 46"/>
                  <p:cNvSpPr/>
                  <p:nvPr/>
                </p:nvSpPr>
                <p:spPr>
                  <a:xfrm rot="10800000">
                    <a:off x="66675" y="0"/>
                    <a:ext cx="276225" cy="342900"/>
                  </a:xfrm>
                  <a:prstGeom prst="downArrow">
                    <a:avLst/>
                  </a:prstGeom>
                  <a:solidFill>
                    <a:srgbClr val="5B9BD5">
                      <a:lumMod val="20000"/>
                      <a:lumOff val="8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44" name="Text Box 64"/>
                <p:cNvSpPr txBox="1"/>
                <p:nvPr/>
              </p:nvSpPr>
              <p:spPr>
                <a:xfrm>
                  <a:off x="76200" y="1666875"/>
                  <a:ext cx="266700" cy="26670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2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Arial" panose="020B0604020202020204" pitchFamily="34" charset="0"/>
                    </a:rPr>
                    <a:t>1</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grpSp>
            <p:nvGrpSpPr>
              <p:cNvPr id="9" name="Group 8"/>
              <p:cNvGrpSpPr/>
              <p:nvPr/>
            </p:nvGrpSpPr>
            <p:grpSpPr>
              <a:xfrm>
                <a:off x="38100" y="2057400"/>
                <a:ext cx="419100" cy="1924051"/>
                <a:chOff x="0" y="0"/>
                <a:chExt cx="419100" cy="1924051"/>
              </a:xfrm>
            </p:grpSpPr>
            <p:grpSp>
              <p:nvGrpSpPr>
                <p:cNvPr id="32" name="Group 31"/>
                <p:cNvGrpSpPr/>
                <p:nvPr/>
              </p:nvGrpSpPr>
              <p:grpSpPr>
                <a:xfrm>
                  <a:off x="0" y="0"/>
                  <a:ext cx="419100" cy="1638300"/>
                  <a:chOff x="0" y="0"/>
                  <a:chExt cx="419100" cy="1638300"/>
                </a:xfrm>
              </p:grpSpPr>
              <p:grpSp>
                <p:nvGrpSpPr>
                  <p:cNvPr id="34" name="Group 33"/>
                  <p:cNvGrpSpPr/>
                  <p:nvPr/>
                </p:nvGrpSpPr>
                <p:grpSpPr>
                  <a:xfrm>
                    <a:off x="0" y="295275"/>
                    <a:ext cx="419100" cy="1009650"/>
                    <a:chOff x="0" y="0"/>
                    <a:chExt cx="419100" cy="1009650"/>
                  </a:xfrm>
                </p:grpSpPr>
                <p:sp>
                  <p:nvSpPr>
                    <p:cNvPr id="37" name="Can 36"/>
                    <p:cNvSpPr/>
                    <p:nvPr/>
                  </p:nvSpPr>
                  <p:spPr>
                    <a:xfrm>
                      <a:off x="0" y="0"/>
                      <a:ext cx="419100" cy="1009650"/>
                    </a:xfrm>
                    <a:prstGeom prst="can">
                      <a:avLst/>
                    </a:prstGeom>
                    <a:solidFill>
                      <a:srgbClr val="5B9BD5"/>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38" name="Straight Connector 37"/>
                    <p:cNvCxnSpPr/>
                    <p:nvPr/>
                  </p:nvCxnSpPr>
                  <p:spPr>
                    <a:xfrm>
                      <a:off x="95250" y="200025"/>
                      <a:ext cx="247650" cy="0"/>
                    </a:xfrm>
                    <a:prstGeom prst="line">
                      <a:avLst/>
                    </a:prstGeom>
                    <a:noFill/>
                    <a:ln w="6350" cap="flat" cmpd="sng" algn="ctr">
                      <a:solidFill>
                        <a:sysClr val="windowText" lastClr="000000"/>
                      </a:solidFill>
                      <a:prstDash val="solid"/>
                      <a:miter lim="800000"/>
                    </a:ln>
                    <a:effectLst/>
                  </p:spPr>
                </p:cxnSp>
                <p:cxnSp>
                  <p:nvCxnSpPr>
                    <p:cNvPr id="39" name="Straight Connector 38"/>
                    <p:cNvCxnSpPr/>
                    <p:nvPr/>
                  </p:nvCxnSpPr>
                  <p:spPr>
                    <a:xfrm flipV="1">
                      <a:off x="76200" y="495300"/>
                      <a:ext cx="285750" cy="9525"/>
                    </a:xfrm>
                    <a:prstGeom prst="line">
                      <a:avLst/>
                    </a:prstGeom>
                    <a:noFill/>
                    <a:ln w="6350" cap="flat" cmpd="sng" algn="ctr">
                      <a:solidFill>
                        <a:sysClr val="windowText" lastClr="000000"/>
                      </a:solidFill>
                      <a:prstDash val="solid"/>
                      <a:miter lim="800000"/>
                    </a:ln>
                    <a:effectLst/>
                  </p:spPr>
                </p:cxnSp>
                <p:cxnSp>
                  <p:nvCxnSpPr>
                    <p:cNvPr id="40" name="Straight Connector 39"/>
                    <p:cNvCxnSpPr/>
                    <p:nvPr/>
                  </p:nvCxnSpPr>
                  <p:spPr>
                    <a:xfrm>
                      <a:off x="95250" y="361950"/>
                      <a:ext cx="247650" cy="0"/>
                    </a:xfrm>
                    <a:prstGeom prst="line">
                      <a:avLst/>
                    </a:prstGeom>
                    <a:noFill/>
                    <a:ln w="6350" cap="flat" cmpd="sng" algn="ctr">
                      <a:solidFill>
                        <a:sysClr val="windowText" lastClr="000000"/>
                      </a:solidFill>
                      <a:prstDash val="solid"/>
                      <a:miter lim="800000"/>
                    </a:ln>
                    <a:effectLst/>
                  </p:spPr>
                </p:cxnSp>
                <p:cxnSp>
                  <p:nvCxnSpPr>
                    <p:cNvPr id="41" name="Straight Connector 40"/>
                    <p:cNvCxnSpPr/>
                    <p:nvPr/>
                  </p:nvCxnSpPr>
                  <p:spPr>
                    <a:xfrm>
                      <a:off x="104775" y="666750"/>
                      <a:ext cx="247650" cy="0"/>
                    </a:xfrm>
                    <a:prstGeom prst="line">
                      <a:avLst/>
                    </a:prstGeom>
                    <a:noFill/>
                    <a:ln w="6350" cap="flat" cmpd="sng" algn="ctr">
                      <a:solidFill>
                        <a:sysClr val="windowText" lastClr="000000"/>
                      </a:solidFill>
                      <a:prstDash val="solid"/>
                      <a:miter lim="800000"/>
                    </a:ln>
                    <a:effectLst/>
                  </p:spPr>
                </p:cxnSp>
                <p:cxnSp>
                  <p:nvCxnSpPr>
                    <p:cNvPr id="42" name="Straight Connector 41"/>
                    <p:cNvCxnSpPr/>
                    <p:nvPr/>
                  </p:nvCxnSpPr>
                  <p:spPr>
                    <a:xfrm>
                      <a:off x="104775" y="866775"/>
                      <a:ext cx="247650" cy="0"/>
                    </a:xfrm>
                    <a:prstGeom prst="line">
                      <a:avLst/>
                    </a:prstGeom>
                    <a:noFill/>
                    <a:ln w="6350" cap="flat" cmpd="sng" algn="ctr">
                      <a:solidFill>
                        <a:sysClr val="windowText" lastClr="000000"/>
                      </a:solidFill>
                      <a:prstDash val="solid"/>
                      <a:miter lim="800000"/>
                    </a:ln>
                    <a:effectLst/>
                  </p:spPr>
                </p:cxnSp>
              </p:grpSp>
              <p:sp>
                <p:nvSpPr>
                  <p:cNvPr id="35" name="Down Arrow 34"/>
                  <p:cNvSpPr/>
                  <p:nvPr/>
                </p:nvSpPr>
                <p:spPr>
                  <a:xfrm>
                    <a:off x="76200" y="1295400"/>
                    <a:ext cx="276225" cy="342900"/>
                  </a:xfrm>
                  <a:prstGeom prst="downArrow">
                    <a:avLst/>
                  </a:prstGeom>
                  <a:solidFill>
                    <a:srgbClr val="5B9BD5">
                      <a:lumMod val="20000"/>
                      <a:lumOff val="8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Down Arrow 35"/>
                  <p:cNvSpPr/>
                  <p:nvPr/>
                </p:nvSpPr>
                <p:spPr>
                  <a:xfrm rot="10800000">
                    <a:off x="76200" y="0"/>
                    <a:ext cx="276225" cy="342900"/>
                  </a:xfrm>
                  <a:prstGeom prst="downArrow">
                    <a:avLst/>
                  </a:prstGeom>
                  <a:solidFill>
                    <a:srgbClr val="5B9BD5">
                      <a:lumMod val="20000"/>
                      <a:lumOff val="8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33" name="Text Box 66"/>
                <p:cNvSpPr txBox="1"/>
                <p:nvPr/>
              </p:nvSpPr>
              <p:spPr>
                <a:xfrm>
                  <a:off x="76199" y="1657351"/>
                  <a:ext cx="285751" cy="26670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2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Arial" panose="020B0604020202020204" pitchFamily="34" charset="0"/>
                    </a:rPr>
                    <a:t>4</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grpSp>
            <p:nvGrpSpPr>
              <p:cNvPr id="10" name="Group 9"/>
              <p:cNvGrpSpPr/>
              <p:nvPr/>
            </p:nvGrpSpPr>
            <p:grpSpPr>
              <a:xfrm>
                <a:off x="6477000" y="38100"/>
                <a:ext cx="419100" cy="1933575"/>
                <a:chOff x="0" y="0"/>
                <a:chExt cx="419100" cy="1933575"/>
              </a:xfrm>
            </p:grpSpPr>
            <p:grpSp>
              <p:nvGrpSpPr>
                <p:cNvPr id="21" name="Group 20"/>
                <p:cNvGrpSpPr/>
                <p:nvPr/>
              </p:nvGrpSpPr>
              <p:grpSpPr>
                <a:xfrm>
                  <a:off x="0" y="0"/>
                  <a:ext cx="419100" cy="1628775"/>
                  <a:chOff x="0" y="47625"/>
                  <a:chExt cx="419100" cy="1628775"/>
                </a:xfrm>
              </p:grpSpPr>
              <p:grpSp>
                <p:nvGrpSpPr>
                  <p:cNvPr id="23" name="Group 22"/>
                  <p:cNvGrpSpPr/>
                  <p:nvPr/>
                </p:nvGrpSpPr>
                <p:grpSpPr>
                  <a:xfrm>
                    <a:off x="0" y="333375"/>
                    <a:ext cx="419100" cy="1009650"/>
                    <a:chOff x="0" y="0"/>
                    <a:chExt cx="419100" cy="1009650"/>
                  </a:xfrm>
                </p:grpSpPr>
                <p:sp>
                  <p:nvSpPr>
                    <p:cNvPr id="26" name="Can 25"/>
                    <p:cNvSpPr/>
                    <p:nvPr/>
                  </p:nvSpPr>
                  <p:spPr>
                    <a:xfrm>
                      <a:off x="0" y="0"/>
                      <a:ext cx="419100" cy="1009650"/>
                    </a:xfrm>
                    <a:prstGeom prst="can">
                      <a:avLst/>
                    </a:prstGeom>
                    <a:solidFill>
                      <a:srgbClr val="5B9BD5"/>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7" name="Straight Connector 26"/>
                    <p:cNvCxnSpPr/>
                    <p:nvPr/>
                  </p:nvCxnSpPr>
                  <p:spPr>
                    <a:xfrm>
                      <a:off x="95250" y="200025"/>
                      <a:ext cx="247650" cy="0"/>
                    </a:xfrm>
                    <a:prstGeom prst="line">
                      <a:avLst/>
                    </a:prstGeom>
                    <a:noFill/>
                    <a:ln w="6350" cap="flat" cmpd="sng" algn="ctr">
                      <a:solidFill>
                        <a:sysClr val="windowText" lastClr="000000"/>
                      </a:solidFill>
                      <a:prstDash val="solid"/>
                      <a:miter lim="800000"/>
                    </a:ln>
                    <a:effectLst/>
                  </p:spPr>
                </p:cxnSp>
                <p:cxnSp>
                  <p:nvCxnSpPr>
                    <p:cNvPr id="28" name="Straight Connector 27"/>
                    <p:cNvCxnSpPr/>
                    <p:nvPr/>
                  </p:nvCxnSpPr>
                  <p:spPr>
                    <a:xfrm flipV="1">
                      <a:off x="76200" y="495300"/>
                      <a:ext cx="285750" cy="9525"/>
                    </a:xfrm>
                    <a:prstGeom prst="line">
                      <a:avLst/>
                    </a:prstGeom>
                    <a:noFill/>
                    <a:ln w="6350" cap="flat" cmpd="sng" algn="ctr">
                      <a:solidFill>
                        <a:sysClr val="windowText" lastClr="000000"/>
                      </a:solidFill>
                      <a:prstDash val="solid"/>
                      <a:miter lim="800000"/>
                    </a:ln>
                    <a:effectLst/>
                  </p:spPr>
                </p:cxnSp>
                <p:cxnSp>
                  <p:nvCxnSpPr>
                    <p:cNvPr id="29" name="Straight Connector 28"/>
                    <p:cNvCxnSpPr/>
                    <p:nvPr/>
                  </p:nvCxnSpPr>
                  <p:spPr>
                    <a:xfrm>
                      <a:off x="95250" y="361950"/>
                      <a:ext cx="247650" cy="0"/>
                    </a:xfrm>
                    <a:prstGeom prst="line">
                      <a:avLst/>
                    </a:prstGeom>
                    <a:noFill/>
                    <a:ln w="6350" cap="flat" cmpd="sng" algn="ctr">
                      <a:solidFill>
                        <a:sysClr val="windowText" lastClr="000000"/>
                      </a:solidFill>
                      <a:prstDash val="solid"/>
                      <a:miter lim="800000"/>
                    </a:ln>
                    <a:effectLst/>
                  </p:spPr>
                </p:cxnSp>
                <p:cxnSp>
                  <p:nvCxnSpPr>
                    <p:cNvPr id="30" name="Straight Connector 29"/>
                    <p:cNvCxnSpPr/>
                    <p:nvPr/>
                  </p:nvCxnSpPr>
                  <p:spPr>
                    <a:xfrm>
                      <a:off x="104775" y="666750"/>
                      <a:ext cx="247650" cy="0"/>
                    </a:xfrm>
                    <a:prstGeom prst="line">
                      <a:avLst/>
                    </a:prstGeom>
                    <a:noFill/>
                    <a:ln w="6350" cap="flat" cmpd="sng" algn="ctr">
                      <a:solidFill>
                        <a:sysClr val="windowText" lastClr="000000"/>
                      </a:solidFill>
                      <a:prstDash val="solid"/>
                      <a:miter lim="800000"/>
                    </a:ln>
                    <a:effectLst/>
                  </p:spPr>
                </p:cxnSp>
                <p:cxnSp>
                  <p:nvCxnSpPr>
                    <p:cNvPr id="31" name="Straight Connector 30"/>
                    <p:cNvCxnSpPr/>
                    <p:nvPr/>
                  </p:nvCxnSpPr>
                  <p:spPr>
                    <a:xfrm>
                      <a:off x="104775" y="866775"/>
                      <a:ext cx="247650" cy="0"/>
                    </a:xfrm>
                    <a:prstGeom prst="line">
                      <a:avLst/>
                    </a:prstGeom>
                    <a:noFill/>
                    <a:ln w="6350" cap="flat" cmpd="sng" algn="ctr">
                      <a:solidFill>
                        <a:sysClr val="windowText" lastClr="000000"/>
                      </a:solidFill>
                      <a:prstDash val="solid"/>
                      <a:miter lim="800000"/>
                    </a:ln>
                    <a:effectLst/>
                  </p:spPr>
                </p:cxnSp>
              </p:grpSp>
              <p:sp>
                <p:nvSpPr>
                  <p:cNvPr id="24" name="Down Arrow 23"/>
                  <p:cNvSpPr/>
                  <p:nvPr/>
                </p:nvSpPr>
                <p:spPr>
                  <a:xfrm>
                    <a:off x="76200" y="47625"/>
                    <a:ext cx="276225" cy="342900"/>
                  </a:xfrm>
                  <a:prstGeom prst="downArrow">
                    <a:avLst/>
                  </a:prstGeom>
                  <a:solidFill>
                    <a:srgbClr val="5B9BD5">
                      <a:lumMod val="20000"/>
                      <a:lumOff val="8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5" name="Down Arrow 24"/>
                  <p:cNvSpPr/>
                  <p:nvPr/>
                </p:nvSpPr>
                <p:spPr>
                  <a:xfrm rot="10800000">
                    <a:off x="76200" y="1333500"/>
                    <a:ext cx="276225" cy="342900"/>
                  </a:xfrm>
                  <a:prstGeom prst="downArrow">
                    <a:avLst/>
                  </a:prstGeom>
                  <a:solidFill>
                    <a:srgbClr val="5B9BD5">
                      <a:lumMod val="40000"/>
                      <a:lumOff val="6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22" name="Text Box 68"/>
                <p:cNvSpPr txBox="1"/>
                <p:nvPr/>
              </p:nvSpPr>
              <p:spPr>
                <a:xfrm>
                  <a:off x="85725" y="1647825"/>
                  <a:ext cx="266700" cy="28575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2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Arial" panose="020B0604020202020204" pitchFamily="34" charset="0"/>
                    </a:rPr>
                    <a:t>2</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grpSp>
            <p:nvGrpSpPr>
              <p:cNvPr id="11" name="Group 10"/>
              <p:cNvGrpSpPr/>
              <p:nvPr/>
            </p:nvGrpSpPr>
            <p:grpSpPr>
              <a:xfrm>
                <a:off x="6477000" y="2095500"/>
                <a:ext cx="419100" cy="1924050"/>
                <a:chOff x="0" y="0"/>
                <a:chExt cx="419100" cy="1924050"/>
              </a:xfrm>
            </p:grpSpPr>
            <p:grpSp>
              <p:nvGrpSpPr>
                <p:cNvPr id="12" name="Group 11"/>
                <p:cNvGrpSpPr/>
                <p:nvPr/>
              </p:nvGrpSpPr>
              <p:grpSpPr>
                <a:xfrm>
                  <a:off x="0" y="0"/>
                  <a:ext cx="419100" cy="1638300"/>
                  <a:chOff x="0" y="47625"/>
                  <a:chExt cx="419100" cy="1638300"/>
                </a:xfrm>
              </p:grpSpPr>
              <p:grpSp>
                <p:nvGrpSpPr>
                  <p:cNvPr id="14" name="Group 13"/>
                  <p:cNvGrpSpPr/>
                  <p:nvPr/>
                </p:nvGrpSpPr>
                <p:grpSpPr>
                  <a:xfrm>
                    <a:off x="0" y="333375"/>
                    <a:ext cx="419100" cy="1009650"/>
                    <a:chOff x="0" y="0"/>
                    <a:chExt cx="419100" cy="1009650"/>
                  </a:xfrm>
                </p:grpSpPr>
                <p:sp>
                  <p:nvSpPr>
                    <p:cNvPr id="17" name="Can 16"/>
                    <p:cNvSpPr/>
                    <p:nvPr/>
                  </p:nvSpPr>
                  <p:spPr>
                    <a:xfrm>
                      <a:off x="0" y="0"/>
                      <a:ext cx="419100" cy="1009650"/>
                    </a:xfrm>
                    <a:prstGeom prst="can">
                      <a:avLst/>
                    </a:prstGeom>
                    <a:solidFill>
                      <a:srgbClr val="5B9BD5"/>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8" name="Straight Connector 17"/>
                    <p:cNvCxnSpPr/>
                    <p:nvPr/>
                  </p:nvCxnSpPr>
                  <p:spPr>
                    <a:xfrm>
                      <a:off x="342900" y="228600"/>
                      <a:ext cx="9525" cy="657225"/>
                    </a:xfrm>
                    <a:prstGeom prst="line">
                      <a:avLst/>
                    </a:prstGeom>
                    <a:noFill/>
                    <a:ln w="6350" cap="flat" cmpd="sng" algn="ctr">
                      <a:solidFill>
                        <a:sysClr val="windowText" lastClr="000000"/>
                      </a:solidFill>
                      <a:prstDash val="solid"/>
                      <a:miter lim="800000"/>
                    </a:ln>
                    <a:effectLst/>
                  </p:spPr>
                </p:cxnSp>
                <p:cxnSp>
                  <p:nvCxnSpPr>
                    <p:cNvPr id="19" name="Straight Connector 18"/>
                    <p:cNvCxnSpPr/>
                    <p:nvPr/>
                  </p:nvCxnSpPr>
                  <p:spPr>
                    <a:xfrm>
                      <a:off x="219075" y="209550"/>
                      <a:ext cx="9525" cy="657225"/>
                    </a:xfrm>
                    <a:prstGeom prst="line">
                      <a:avLst/>
                    </a:prstGeom>
                    <a:noFill/>
                    <a:ln w="6350" cap="flat" cmpd="sng" algn="ctr">
                      <a:solidFill>
                        <a:sysClr val="windowText" lastClr="000000"/>
                      </a:solidFill>
                      <a:prstDash val="solid"/>
                      <a:miter lim="800000"/>
                    </a:ln>
                    <a:effectLst/>
                  </p:spPr>
                </p:cxnSp>
                <p:cxnSp>
                  <p:nvCxnSpPr>
                    <p:cNvPr id="20" name="Straight Connector 19"/>
                    <p:cNvCxnSpPr/>
                    <p:nvPr/>
                  </p:nvCxnSpPr>
                  <p:spPr>
                    <a:xfrm>
                      <a:off x="76200" y="228600"/>
                      <a:ext cx="9525" cy="657225"/>
                    </a:xfrm>
                    <a:prstGeom prst="line">
                      <a:avLst/>
                    </a:prstGeom>
                    <a:noFill/>
                    <a:ln w="6350" cap="flat" cmpd="sng" algn="ctr">
                      <a:solidFill>
                        <a:sysClr val="windowText" lastClr="000000"/>
                      </a:solidFill>
                      <a:prstDash val="solid"/>
                      <a:miter lim="800000"/>
                    </a:ln>
                    <a:effectLst/>
                  </p:spPr>
                </p:cxnSp>
              </p:grpSp>
              <p:sp>
                <p:nvSpPr>
                  <p:cNvPr id="15" name="Down Arrow 14"/>
                  <p:cNvSpPr/>
                  <p:nvPr/>
                </p:nvSpPr>
                <p:spPr>
                  <a:xfrm>
                    <a:off x="76200" y="47625"/>
                    <a:ext cx="276225" cy="342900"/>
                  </a:xfrm>
                  <a:prstGeom prst="downArrow">
                    <a:avLst/>
                  </a:prstGeom>
                  <a:solidFill>
                    <a:srgbClr val="5B9BD5">
                      <a:lumMod val="40000"/>
                      <a:lumOff val="6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Down Arrow 15"/>
                  <p:cNvSpPr/>
                  <p:nvPr/>
                </p:nvSpPr>
                <p:spPr>
                  <a:xfrm rot="10800000">
                    <a:off x="95250" y="1343025"/>
                    <a:ext cx="276225" cy="342900"/>
                  </a:xfrm>
                  <a:prstGeom prst="downArrow">
                    <a:avLst/>
                  </a:prstGeom>
                  <a:solidFill>
                    <a:srgbClr val="5B9BD5">
                      <a:lumMod val="40000"/>
                      <a:lumOff val="60000"/>
                    </a:srgbClr>
                  </a:solidFill>
                  <a:ln w="12700" cap="flat" cmpd="sng" algn="ctr">
                    <a:solidFill>
                      <a:srgbClr val="00206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 name="Text Box 69"/>
                <p:cNvSpPr txBox="1"/>
                <p:nvPr/>
              </p:nvSpPr>
              <p:spPr>
                <a:xfrm>
                  <a:off x="95250" y="1657350"/>
                  <a:ext cx="266700" cy="26670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2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Arial" panose="020B0604020202020204" pitchFamily="34" charset="0"/>
                    </a:rPr>
                    <a:t>3</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grpSp>
        <p:sp>
          <p:nvSpPr>
            <p:cNvPr id="6" name="Text Box 12"/>
            <p:cNvSpPr txBox="1"/>
            <p:nvPr/>
          </p:nvSpPr>
          <p:spPr>
            <a:xfrm>
              <a:off x="5978143" y="4264830"/>
              <a:ext cx="1325294" cy="34148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100" b="1" i="0" u="none" strike="noStrike" kern="0" cap="none" spc="0" normalizeH="0" baseline="0" noProof="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Compressive stress</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 name="Text Box 73"/>
            <p:cNvSpPr txBox="1"/>
            <p:nvPr/>
          </p:nvSpPr>
          <p:spPr>
            <a:xfrm>
              <a:off x="123825" y="4265004"/>
              <a:ext cx="974690" cy="2491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100" b="1" i="0" u="none" strike="noStrike" kern="0" cap="none" spc="0" normalizeH="0" baseline="0" noProof="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Tensile stress</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pic>
        <p:nvPicPr>
          <p:cNvPr id="52" name="Picture 51"/>
          <p:cNvPicPr/>
          <p:nvPr/>
        </p:nvPicPr>
        <p:blipFill rotWithShape="1">
          <a:blip r:embed="rId2"/>
          <a:srcRect l="907"/>
          <a:stretch/>
        </p:blipFill>
        <p:spPr bwMode="auto">
          <a:xfrm>
            <a:off x="5794611" y="1159479"/>
            <a:ext cx="5268404" cy="41630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13181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978729"/>
          </a:xfrm>
          <a:prstGeom prst="rect">
            <a:avLst/>
          </a:prstGeom>
        </p:spPr>
        <p:txBody>
          <a:bodyPr wrap="square">
            <a:spAutoFit/>
          </a:bodyPr>
          <a:lstStyle/>
          <a:p>
            <a:pPr lvl="0" indent="228600" algn="just">
              <a:lnSpc>
                <a:spcPct val="80000"/>
              </a:lnSpc>
              <a:spcAft>
                <a:spcPts val="800"/>
              </a:spcAft>
            </a:pPr>
            <a:r>
              <a:rPr lang="en-US" sz="2400" i="1" dirty="0">
                <a:solidFill>
                  <a:srgbClr val="C00000"/>
                </a:solidFill>
                <a:latin typeface="Calibri" panose="020F0502020204030204" pitchFamily="34" charset="0"/>
                <a:ea typeface="Calibri" panose="020F0502020204030204" pitchFamily="34" charset="0"/>
                <a:cs typeface="Arial" panose="020B0604020202020204" pitchFamily="34" charset="0"/>
              </a:rPr>
              <a:t>The</a:t>
            </a:r>
            <a:r>
              <a:rPr lang="en-US" sz="2400" dirty="0">
                <a:solidFill>
                  <a:prstClr val="black"/>
                </a:solidFill>
                <a:latin typeface="Calibri" panose="020F0502020204030204" pitchFamily="34" charset="0"/>
                <a:ea typeface="Calibri" panose="020F0502020204030204" pitchFamily="34" charset="0"/>
                <a:cs typeface="Arial" panose="020B0604020202020204" pitchFamily="34" charset="0"/>
              </a:rPr>
              <a:t> </a:t>
            </a:r>
            <a:r>
              <a:rPr lang="en-US" sz="2400" b="1" dirty="0">
                <a:solidFill>
                  <a:prstClr val="black"/>
                </a:solidFill>
                <a:latin typeface="Calibri" panose="020F0502020204030204" pitchFamily="34" charset="0"/>
                <a:ea typeface="Calibri" panose="020F0502020204030204" pitchFamily="34" charset="0"/>
                <a:cs typeface="Arial" panose="020B0604020202020204" pitchFamily="34" charset="0"/>
              </a:rPr>
              <a:t>broken lines</a:t>
            </a:r>
            <a:r>
              <a:rPr lang="en-US" sz="2400" dirty="0">
                <a:solidFill>
                  <a:prstClr val="black"/>
                </a:solidFill>
                <a:latin typeface="Calibri" panose="020F0502020204030204" pitchFamily="34" charset="0"/>
                <a:ea typeface="Calibri" panose="020F0502020204030204" pitchFamily="34" charset="0"/>
                <a:cs typeface="Arial" panose="020B0604020202020204" pitchFamily="34" charset="0"/>
              </a:rPr>
              <a:t> represent tests under </a:t>
            </a:r>
            <a:r>
              <a:rPr lang="en-US" sz="2400" b="1" dirty="0">
                <a:solidFill>
                  <a:prstClr val="black"/>
                </a:solidFill>
                <a:latin typeface="Calibri" panose="020F0502020204030204" pitchFamily="34" charset="0"/>
                <a:ea typeface="Calibri" panose="020F0502020204030204" pitchFamily="34" charset="0"/>
                <a:cs typeface="Arial" panose="020B0604020202020204" pitchFamily="34" charset="0"/>
              </a:rPr>
              <a:t>tension</a:t>
            </a:r>
            <a:r>
              <a:rPr lang="en-US" sz="2400" dirty="0">
                <a:solidFill>
                  <a:prstClr val="black"/>
                </a:solidFill>
                <a:latin typeface="Calibri" panose="020F0502020204030204" pitchFamily="34" charset="0"/>
                <a:ea typeface="Calibri" panose="020F0502020204030204" pitchFamily="34" charset="0"/>
                <a:cs typeface="Arial" panose="020B0604020202020204" pitchFamily="34" charset="0"/>
              </a:rPr>
              <a:t> (</a:t>
            </a:r>
            <a:r>
              <a:rPr lang="en-US" sz="2400" i="1" dirty="0">
                <a:solidFill>
                  <a:srgbClr val="7030A0"/>
                </a:solidFill>
                <a:latin typeface="Calibri" panose="020F0502020204030204" pitchFamily="34" charset="0"/>
                <a:ea typeface="Calibri" panose="020F0502020204030204" pitchFamily="34" charset="0"/>
                <a:cs typeface="Arial" panose="020B0604020202020204" pitchFamily="34" charset="0"/>
              </a:rPr>
              <a:t>tensile stress</a:t>
            </a:r>
            <a:r>
              <a:rPr lang="en-US" sz="2400" dirty="0">
                <a:solidFill>
                  <a:prstClr val="black"/>
                </a:solidFill>
                <a:latin typeface="Calibri" panose="020F0502020204030204" pitchFamily="34" charset="0"/>
                <a:ea typeface="Calibri" panose="020F0502020204030204" pitchFamily="34" charset="0"/>
                <a:cs typeface="Arial" panose="020B0604020202020204" pitchFamily="34" charset="0"/>
              </a:rPr>
              <a:t>) ,in which </a:t>
            </a:r>
            <a:r>
              <a:rPr lang="en-US" sz="2400" i="1" dirty="0">
                <a:solidFill>
                  <a:srgbClr val="7030A0"/>
                </a:solidFill>
                <a:latin typeface="Calibri" panose="020F0502020204030204" pitchFamily="34" charset="0"/>
                <a:ea typeface="Calibri" panose="020F0502020204030204" pitchFamily="34" charset="0"/>
                <a:cs typeface="Arial" panose="020B0604020202020204" pitchFamily="34" charset="0"/>
              </a:rPr>
              <a:t>strain is lengthening parallel to the cylinders</a:t>
            </a:r>
            <a:r>
              <a:rPr lang="en-US" sz="2400" dirty="0" smtClean="0">
                <a:solidFill>
                  <a:prstClr val="black"/>
                </a:solidFill>
                <a:latin typeface="Calibri" panose="020F0502020204030204" pitchFamily="34" charset="0"/>
                <a:ea typeface="Calibri" panose="020F0502020204030204" pitchFamily="34" charset="0"/>
                <a:cs typeface="Arial" panose="020B0604020202020204" pitchFamily="34" charset="0"/>
              </a:rPr>
              <a:t>. Under </a:t>
            </a:r>
            <a:r>
              <a:rPr lang="en-US" sz="2400" dirty="0">
                <a:solidFill>
                  <a:prstClr val="black"/>
                </a:solidFill>
                <a:latin typeface="Calibri" panose="020F0502020204030204" pitchFamily="34" charset="0"/>
                <a:ea typeface="Calibri" panose="020F0502020204030204" pitchFamily="34" charset="0"/>
                <a:cs typeface="Arial" panose="020B0604020202020204" pitchFamily="34" charset="0"/>
              </a:rPr>
              <a:t>tension the </a:t>
            </a:r>
            <a:r>
              <a:rPr lang="en-US" sz="2400" dirty="0">
                <a:solidFill>
                  <a:srgbClr val="7030A0"/>
                </a:solidFill>
                <a:latin typeface="Calibri" panose="020F0502020204030204" pitchFamily="34" charset="0"/>
                <a:ea typeface="Calibri" panose="020F0502020204030204" pitchFamily="34" charset="0"/>
                <a:cs typeface="Arial" panose="020B0604020202020204" pitchFamily="34" charset="0"/>
              </a:rPr>
              <a:t>cylinder parallel to the foliation is </a:t>
            </a:r>
            <a:r>
              <a:rPr lang="en-US" sz="2400" dirty="0" smtClean="0">
                <a:solidFill>
                  <a:srgbClr val="7030A0"/>
                </a:solidFill>
                <a:latin typeface="Calibri" panose="020F0502020204030204" pitchFamily="34" charset="0"/>
                <a:ea typeface="Calibri" panose="020F0502020204030204" pitchFamily="34" charset="0"/>
                <a:cs typeface="Arial" panose="020B0604020202020204" pitchFamily="34" charset="0"/>
              </a:rPr>
              <a:t>much </a:t>
            </a:r>
            <a:r>
              <a:rPr lang="en-US" sz="2400" dirty="0">
                <a:solidFill>
                  <a:srgbClr val="7030A0"/>
                </a:solidFill>
                <a:latin typeface="Calibri" panose="020F0502020204030204" pitchFamily="34" charset="0"/>
                <a:ea typeface="Calibri" panose="020F0502020204030204" pitchFamily="34" charset="0"/>
                <a:cs typeface="Arial" panose="020B0604020202020204" pitchFamily="34" charset="0"/>
              </a:rPr>
              <a:t>stronger than the cylinder perpendicular to foliation</a:t>
            </a:r>
            <a:r>
              <a:rPr lang="en-US" sz="2400" dirty="0">
                <a:solidFill>
                  <a:prstClr val="black"/>
                </a:solidFill>
                <a:latin typeface="Calibri" panose="020F0502020204030204" pitchFamily="34" charset="0"/>
                <a:ea typeface="Calibri" panose="020F0502020204030204" pitchFamily="34" charset="0"/>
                <a:cs typeface="Arial" panose="020B0604020202020204" pitchFamily="34" charset="0"/>
              </a:rPr>
              <a:t>.</a:t>
            </a:r>
          </a:p>
        </p:txBody>
      </p:sp>
      <p:pic>
        <p:nvPicPr>
          <p:cNvPr id="3" name="Picture 2"/>
          <p:cNvPicPr/>
          <p:nvPr/>
        </p:nvPicPr>
        <p:blipFill rotWithShape="1">
          <a:blip r:embed="rId2"/>
          <a:srcRect l="907"/>
          <a:stretch/>
        </p:blipFill>
        <p:spPr bwMode="auto">
          <a:xfrm>
            <a:off x="3359594" y="1131711"/>
            <a:ext cx="5493211" cy="4046855"/>
          </a:xfrm>
          <a:prstGeom prst="rect">
            <a:avLst/>
          </a:prstGeom>
          <a:ln>
            <a:noFill/>
          </a:ln>
          <a:extLst>
            <a:ext uri="{53640926-AAD7-44D8-BBD7-CCE9431645EC}">
              <a14:shadowObscured xmlns:a14="http://schemas.microsoft.com/office/drawing/2010/main"/>
            </a:ext>
          </a:extLst>
        </p:spPr>
      </p:pic>
      <p:grpSp>
        <p:nvGrpSpPr>
          <p:cNvPr id="4" name="Group 3"/>
          <p:cNvGrpSpPr/>
          <p:nvPr/>
        </p:nvGrpSpPr>
        <p:grpSpPr>
          <a:xfrm>
            <a:off x="2506345" y="1287145"/>
            <a:ext cx="7179310" cy="4283710"/>
            <a:chOff x="123825" y="321547"/>
            <a:chExt cx="7179612" cy="4284765"/>
          </a:xfrm>
        </p:grpSpPr>
        <p:grpSp>
          <p:nvGrpSpPr>
            <p:cNvPr id="5" name="Group 4"/>
            <p:cNvGrpSpPr/>
            <p:nvPr/>
          </p:nvGrpSpPr>
          <p:grpSpPr>
            <a:xfrm>
              <a:off x="190919" y="321547"/>
              <a:ext cx="6896100" cy="4019550"/>
              <a:chOff x="0" y="0"/>
              <a:chExt cx="6896100" cy="4019550"/>
            </a:xfrm>
          </p:grpSpPr>
          <p:grpSp>
            <p:nvGrpSpPr>
              <p:cNvPr id="8" name="Group 7"/>
              <p:cNvGrpSpPr/>
              <p:nvPr/>
            </p:nvGrpSpPr>
            <p:grpSpPr>
              <a:xfrm>
                <a:off x="0" y="0"/>
                <a:ext cx="419100" cy="1933575"/>
                <a:chOff x="0" y="0"/>
                <a:chExt cx="419100" cy="1933575"/>
              </a:xfrm>
            </p:grpSpPr>
            <p:grpSp>
              <p:nvGrpSpPr>
                <p:cNvPr id="43" name="Group 42"/>
                <p:cNvGrpSpPr/>
                <p:nvPr/>
              </p:nvGrpSpPr>
              <p:grpSpPr>
                <a:xfrm>
                  <a:off x="0" y="0"/>
                  <a:ext cx="419100" cy="1638300"/>
                  <a:chOff x="0" y="0"/>
                  <a:chExt cx="419100" cy="1638300"/>
                </a:xfrm>
              </p:grpSpPr>
              <p:grpSp>
                <p:nvGrpSpPr>
                  <p:cNvPr id="45" name="Group 44"/>
                  <p:cNvGrpSpPr/>
                  <p:nvPr/>
                </p:nvGrpSpPr>
                <p:grpSpPr>
                  <a:xfrm>
                    <a:off x="0" y="285750"/>
                    <a:ext cx="419100" cy="1009650"/>
                    <a:chOff x="0" y="0"/>
                    <a:chExt cx="419100" cy="1009650"/>
                  </a:xfrm>
                </p:grpSpPr>
                <p:sp>
                  <p:nvSpPr>
                    <p:cNvPr id="48" name="Can 47"/>
                    <p:cNvSpPr/>
                    <p:nvPr/>
                  </p:nvSpPr>
                  <p:spPr>
                    <a:xfrm>
                      <a:off x="0" y="0"/>
                      <a:ext cx="419100" cy="1009650"/>
                    </a:xfrm>
                    <a:prstGeom prst="can">
                      <a:avLst/>
                    </a:prstGeom>
                    <a:solidFill>
                      <a:srgbClr val="5B9BD5"/>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49" name="Straight Connector 48"/>
                    <p:cNvCxnSpPr/>
                    <p:nvPr/>
                  </p:nvCxnSpPr>
                  <p:spPr>
                    <a:xfrm>
                      <a:off x="342900" y="228600"/>
                      <a:ext cx="9525" cy="657225"/>
                    </a:xfrm>
                    <a:prstGeom prst="line">
                      <a:avLst/>
                    </a:prstGeom>
                    <a:noFill/>
                    <a:ln w="6350" cap="flat" cmpd="sng" algn="ctr">
                      <a:solidFill>
                        <a:sysClr val="windowText" lastClr="000000"/>
                      </a:solidFill>
                      <a:prstDash val="solid"/>
                      <a:miter lim="800000"/>
                    </a:ln>
                    <a:effectLst/>
                  </p:spPr>
                </p:cxnSp>
                <p:cxnSp>
                  <p:nvCxnSpPr>
                    <p:cNvPr id="50" name="Straight Connector 49"/>
                    <p:cNvCxnSpPr/>
                    <p:nvPr/>
                  </p:nvCxnSpPr>
                  <p:spPr>
                    <a:xfrm>
                      <a:off x="219075" y="209550"/>
                      <a:ext cx="9525" cy="657225"/>
                    </a:xfrm>
                    <a:prstGeom prst="line">
                      <a:avLst/>
                    </a:prstGeom>
                    <a:noFill/>
                    <a:ln w="6350" cap="flat" cmpd="sng" algn="ctr">
                      <a:solidFill>
                        <a:sysClr val="windowText" lastClr="000000"/>
                      </a:solidFill>
                      <a:prstDash val="solid"/>
                      <a:miter lim="800000"/>
                    </a:ln>
                    <a:effectLst/>
                  </p:spPr>
                </p:cxnSp>
                <p:cxnSp>
                  <p:nvCxnSpPr>
                    <p:cNvPr id="51" name="Straight Connector 50"/>
                    <p:cNvCxnSpPr/>
                    <p:nvPr/>
                  </p:nvCxnSpPr>
                  <p:spPr>
                    <a:xfrm>
                      <a:off x="76200" y="228600"/>
                      <a:ext cx="9525" cy="657225"/>
                    </a:xfrm>
                    <a:prstGeom prst="line">
                      <a:avLst/>
                    </a:prstGeom>
                    <a:noFill/>
                    <a:ln w="6350" cap="flat" cmpd="sng" algn="ctr">
                      <a:solidFill>
                        <a:sysClr val="windowText" lastClr="000000"/>
                      </a:solidFill>
                      <a:prstDash val="solid"/>
                      <a:miter lim="800000"/>
                    </a:ln>
                    <a:effectLst/>
                  </p:spPr>
                </p:cxnSp>
              </p:grpSp>
              <p:sp>
                <p:nvSpPr>
                  <p:cNvPr id="46" name="Down Arrow 45"/>
                  <p:cNvSpPr/>
                  <p:nvPr/>
                </p:nvSpPr>
                <p:spPr>
                  <a:xfrm>
                    <a:off x="76200" y="1295400"/>
                    <a:ext cx="276225" cy="342900"/>
                  </a:xfrm>
                  <a:prstGeom prst="downArrow">
                    <a:avLst/>
                  </a:prstGeom>
                  <a:solidFill>
                    <a:srgbClr val="5B9BD5">
                      <a:lumMod val="20000"/>
                      <a:lumOff val="8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Down Arrow 46"/>
                  <p:cNvSpPr/>
                  <p:nvPr/>
                </p:nvSpPr>
                <p:spPr>
                  <a:xfrm rot="10800000">
                    <a:off x="66675" y="0"/>
                    <a:ext cx="276225" cy="342900"/>
                  </a:xfrm>
                  <a:prstGeom prst="downArrow">
                    <a:avLst/>
                  </a:prstGeom>
                  <a:solidFill>
                    <a:srgbClr val="5B9BD5">
                      <a:lumMod val="20000"/>
                      <a:lumOff val="8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44" name="Text Box 64"/>
                <p:cNvSpPr txBox="1"/>
                <p:nvPr/>
              </p:nvSpPr>
              <p:spPr>
                <a:xfrm>
                  <a:off x="76200" y="1666875"/>
                  <a:ext cx="266700" cy="26670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2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Arial" panose="020B0604020202020204" pitchFamily="34" charset="0"/>
                    </a:rPr>
                    <a:t>1</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grpSp>
            <p:nvGrpSpPr>
              <p:cNvPr id="9" name="Group 8"/>
              <p:cNvGrpSpPr/>
              <p:nvPr/>
            </p:nvGrpSpPr>
            <p:grpSpPr>
              <a:xfrm>
                <a:off x="38100" y="2057400"/>
                <a:ext cx="419100" cy="1924051"/>
                <a:chOff x="0" y="0"/>
                <a:chExt cx="419100" cy="1924051"/>
              </a:xfrm>
            </p:grpSpPr>
            <p:grpSp>
              <p:nvGrpSpPr>
                <p:cNvPr id="32" name="Group 31"/>
                <p:cNvGrpSpPr/>
                <p:nvPr/>
              </p:nvGrpSpPr>
              <p:grpSpPr>
                <a:xfrm>
                  <a:off x="0" y="0"/>
                  <a:ext cx="419100" cy="1638300"/>
                  <a:chOff x="0" y="0"/>
                  <a:chExt cx="419100" cy="1638300"/>
                </a:xfrm>
              </p:grpSpPr>
              <p:grpSp>
                <p:nvGrpSpPr>
                  <p:cNvPr id="34" name="Group 33"/>
                  <p:cNvGrpSpPr/>
                  <p:nvPr/>
                </p:nvGrpSpPr>
                <p:grpSpPr>
                  <a:xfrm>
                    <a:off x="0" y="295275"/>
                    <a:ext cx="419100" cy="1009650"/>
                    <a:chOff x="0" y="0"/>
                    <a:chExt cx="419100" cy="1009650"/>
                  </a:xfrm>
                </p:grpSpPr>
                <p:sp>
                  <p:nvSpPr>
                    <p:cNvPr id="37" name="Can 36"/>
                    <p:cNvSpPr/>
                    <p:nvPr/>
                  </p:nvSpPr>
                  <p:spPr>
                    <a:xfrm>
                      <a:off x="0" y="0"/>
                      <a:ext cx="419100" cy="1009650"/>
                    </a:xfrm>
                    <a:prstGeom prst="can">
                      <a:avLst/>
                    </a:prstGeom>
                    <a:solidFill>
                      <a:srgbClr val="5B9BD5"/>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38" name="Straight Connector 37"/>
                    <p:cNvCxnSpPr/>
                    <p:nvPr/>
                  </p:nvCxnSpPr>
                  <p:spPr>
                    <a:xfrm>
                      <a:off x="95250" y="200025"/>
                      <a:ext cx="247650" cy="0"/>
                    </a:xfrm>
                    <a:prstGeom prst="line">
                      <a:avLst/>
                    </a:prstGeom>
                    <a:noFill/>
                    <a:ln w="6350" cap="flat" cmpd="sng" algn="ctr">
                      <a:solidFill>
                        <a:sysClr val="windowText" lastClr="000000"/>
                      </a:solidFill>
                      <a:prstDash val="solid"/>
                      <a:miter lim="800000"/>
                    </a:ln>
                    <a:effectLst/>
                  </p:spPr>
                </p:cxnSp>
                <p:cxnSp>
                  <p:nvCxnSpPr>
                    <p:cNvPr id="39" name="Straight Connector 38"/>
                    <p:cNvCxnSpPr/>
                    <p:nvPr/>
                  </p:nvCxnSpPr>
                  <p:spPr>
                    <a:xfrm flipV="1">
                      <a:off x="76200" y="495300"/>
                      <a:ext cx="285750" cy="9525"/>
                    </a:xfrm>
                    <a:prstGeom prst="line">
                      <a:avLst/>
                    </a:prstGeom>
                    <a:noFill/>
                    <a:ln w="6350" cap="flat" cmpd="sng" algn="ctr">
                      <a:solidFill>
                        <a:sysClr val="windowText" lastClr="000000"/>
                      </a:solidFill>
                      <a:prstDash val="solid"/>
                      <a:miter lim="800000"/>
                    </a:ln>
                    <a:effectLst/>
                  </p:spPr>
                </p:cxnSp>
                <p:cxnSp>
                  <p:nvCxnSpPr>
                    <p:cNvPr id="40" name="Straight Connector 39"/>
                    <p:cNvCxnSpPr/>
                    <p:nvPr/>
                  </p:nvCxnSpPr>
                  <p:spPr>
                    <a:xfrm>
                      <a:off x="95250" y="361950"/>
                      <a:ext cx="247650" cy="0"/>
                    </a:xfrm>
                    <a:prstGeom prst="line">
                      <a:avLst/>
                    </a:prstGeom>
                    <a:noFill/>
                    <a:ln w="6350" cap="flat" cmpd="sng" algn="ctr">
                      <a:solidFill>
                        <a:sysClr val="windowText" lastClr="000000"/>
                      </a:solidFill>
                      <a:prstDash val="solid"/>
                      <a:miter lim="800000"/>
                    </a:ln>
                    <a:effectLst/>
                  </p:spPr>
                </p:cxnSp>
                <p:cxnSp>
                  <p:nvCxnSpPr>
                    <p:cNvPr id="41" name="Straight Connector 40"/>
                    <p:cNvCxnSpPr/>
                    <p:nvPr/>
                  </p:nvCxnSpPr>
                  <p:spPr>
                    <a:xfrm>
                      <a:off x="104775" y="666750"/>
                      <a:ext cx="247650" cy="0"/>
                    </a:xfrm>
                    <a:prstGeom prst="line">
                      <a:avLst/>
                    </a:prstGeom>
                    <a:noFill/>
                    <a:ln w="6350" cap="flat" cmpd="sng" algn="ctr">
                      <a:solidFill>
                        <a:sysClr val="windowText" lastClr="000000"/>
                      </a:solidFill>
                      <a:prstDash val="solid"/>
                      <a:miter lim="800000"/>
                    </a:ln>
                    <a:effectLst/>
                  </p:spPr>
                </p:cxnSp>
                <p:cxnSp>
                  <p:nvCxnSpPr>
                    <p:cNvPr id="42" name="Straight Connector 41"/>
                    <p:cNvCxnSpPr/>
                    <p:nvPr/>
                  </p:nvCxnSpPr>
                  <p:spPr>
                    <a:xfrm>
                      <a:off x="104775" y="866775"/>
                      <a:ext cx="247650" cy="0"/>
                    </a:xfrm>
                    <a:prstGeom prst="line">
                      <a:avLst/>
                    </a:prstGeom>
                    <a:noFill/>
                    <a:ln w="6350" cap="flat" cmpd="sng" algn="ctr">
                      <a:solidFill>
                        <a:sysClr val="windowText" lastClr="000000"/>
                      </a:solidFill>
                      <a:prstDash val="solid"/>
                      <a:miter lim="800000"/>
                    </a:ln>
                    <a:effectLst/>
                  </p:spPr>
                </p:cxnSp>
              </p:grpSp>
              <p:sp>
                <p:nvSpPr>
                  <p:cNvPr id="35" name="Down Arrow 34"/>
                  <p:cNvSpPr/>
                  <p:nvPr/>
                </p:nvSpPr>
                <p:spPr>
                  <a:xfrm>
                    <a:off x="76200" y="1295400"/>
                    <a:ext cx="276225" cy="342900"/>
                  </a:xfrm>
                  <a:prstGeom prst="downArrow">
                    <a:avLst/>
                  </a:prstGeom>
                  <a:solidFill>
                    <a:srgbClr val="5B9BD5">
                      <a:lumMod val="20000"/>
                      <a:lumOff val="8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Down Arrow 35"/>
                  <p:cNvSpPr/>
                  <p:nvPr/>
                </p:nvSpPr>
                <p:spPr>
                  <a:xfrm rot="10800000">
                    <a:off x="76200" y="0"/>
                    <a:ext cx="276225" cy="342900"/>
                  </a:xfrm>
                  <a:prstGeom prst="downArrow">
                    <a:avLst/>
                  </a:prstGeom>
                  <a:solidFill>
                    <a:srgbClr val="5B9BD5">
                      <a:lumMod val="20000"/>
                      <a:lumOff val="8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33" name="Text Box 66"/>
                <p:cNvSpPr txBox="1"/>
                <p:nvPr/>
              </p:nvSpPr>
              <p:spPr>
                <a:xfrm>
                  <a:off x="76199" y="1657351"/>
                  <a:ext cx="285751" cy="26670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2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Arial" panose="020B0604020202020204" pitchFamily="34" charset="0"/>
                    </a:rPr>
                    <a:t>4</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grpSp>
            <p:nvGrpSpPr>
              <p:cNvPr id="10" name="Group 9"/>
              <p:cNvGrpSpPr/>
              <p:nvPr/>
            </p:nvGrpSpPr>
            <p:grpSpPr>
              <a:xfrm>
                <a:off x="6477000" y="38100"/>
                <a:ext cx="419100" cy="1933575"/>
                <a:chOff x="0" y="0"/>
                <a:chExt cx="419100" cy="1933575"/>
              </a:xfrm>
            </p:grpSpPr>
            <p:grpSp>
              <p:nvGrpSpPr>
                <p:cNvPr id="21" name="Group 20"/>
                <p:cNvGrpSpPr/>
                <p:nvPr/>
              </p:nvGrpSpPr>
              <p:grpSpPr>
                <a:xfrm>
                  <a:off x="0" y="0"/>
                  <a:ext cx="419100" cy="1628775"/>
                  <a:chOff x="0" y="47625"/>
                  <a:chExt cx="419100" cy="1628775"/>
                </a:xfrm>
              </p:grpSpPr>
              <p:grpSp>
                <p:nvGrpSpPr>
                  <p:cNvPr id="23" name="Group 22"/>
                  <p:cNvGrpSpPr/>
                  <p:nvPr/>
                </p:nvGrpSpPr>
                <p:grpSpPr>
                  <a:xfrm>
                    <a:off x="0" y="333375"/>
                    <a:ext cx="419100" cy="1009650"/>
                    <a:chOff x="0" y="0"/>
                    <a:chExt cx="419100" cy="1009650"/>
                  </a:xfrm>
                </p:grpSpPr>
                <p:sp>
                  <p:nvSpPr>
                    <p:cNvPr id="26" name="Can 25"/>
                    <p:cNvSpPr/>
                    <p:nvPr/>
                  </p:nvSpPr>
                  <p:spPr>
                    <a:xfrm>
                      <a:off x="0" y="0"/>
                      <a:ext cx="419100" cy="1009650"/>
                    </a:xfrm>
                    <a:prstGeom prst="can">
                      <a:avLst/>
                    </a:prstGeom>
                    <a:solidFill>
                      <a:srgbClr val="5B9BD5"/>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7" name="Straight Connector 26"/>
                    <p:cNvCxnSpPr/>
                    <p:nvPr/>
                  </p:nvCxnSpPr>
                  <p:spPr>
                    <a:xfrm>
                      <a:off x="95250" y="200025"/>
                      <a:ext cx="247650" cy="0"/>
                    </a:xfrm>
                    <a:prstGeom prst="line">
                      <a:avLst/>
                    </a:prstGeom>
                    <a:noFill/>
                    <a:ln w="6350" cap="flat" cmpd="sng" algn="ctr">
                      <a:solidFill>
                        <a:sysClr val="windowText" lastClr="000000"/>
                      </a:solidFill>
                      <a:prstDash val="solid"/>
                      <a:miter lim="800000"/>
                    </a:ln>
                    <a:effectLst/>
                  </p:spPr>
                </p:cxnSp>
                <p:cxnSp>
                  <p:nvCxnSpPr>
                    <p:cNvPr id="28" name="Straight Connector 27"/>
                    <p:cNvCxnSpPr/>
                    <p:nvPr/>
                  </p:nvCxnSpPr>
                  <p:spPr>
                    <a:xfrm flipV="1">
                      <a:off x="76200" y="495300"/>
                      <a:ext cx="285750" cy="9525"/>
                    </a:xfrm>
                    <a:prstGeom prst="line">
                      <a:avLst/>
                    </a:prstGeom>
                    <a:noFill/>
                    <a:ln w="6350" cap="flat" cmpd="sng" algn="ctr">
                      <a:solidFill>
                        <a:sysClr val="windowText" lastClr="000000"/>
                      </a:solidFill>
                      <a:prstDash val="solid"/>
                      <a:miter lim="800000"/>
                    </a:ln>
                    <a:effectLst/>
                  </p:spPr>
                </p:cxnSp>
                <p:cxnSp>
                  <p:nvCxnSpPr>
                    <p:cNvPr id="29" name="Straight Connector 28"/>
                    <p:cNvCxnSpPr/>
                    <p:nvPr/>
                  </p:nvCxnSpPr>
                  <p:spPr>
                    <a:xfrm>
                      <a:off x="95250" y="361950"/>
                      <a:ext cx="247650" cy="0"/>
                    </a:xfrm>
                    <a:prstGeom prst="line">
                      <a:avLst/>
                    </a:prstGeom>
                    <a:noFill/>
                    <a:ln w="6350" cap="flat" cmpd="sng" algn="ctr">
                      <a:solidFill>
                        <a:sysClr val="windowText" lastClr="000000"/>
                      </a:solidFill>
                      <a:prstDash val="solid"/>
                      <a:miter lim="800000"/>
                    </a:ln>
                    <a:effectLst/>
                  </p:spPr>
                </p:cxnSp>
                <p:cxnSp>
                  <p:nvCxnSpPr>
                    <p:cNvPr id="30" name="Straight Connector 29"/>
                    <p:cNvCxnSpPr/>
                    <p:nvPr/>
                  </p:nvCxnSpPr>
                  <p:spPr>
                    <a:xfrm>
                      <a:off x="104775" y="666750"/>
                      <a:ext cx="247650" cy="0"/>
                    </a:xfrm>
                    <a:prstGeom prst="line">
                      <a:avLst/>
                    </a:prstGeom>
                    <a:noFill/>
                    <a:ln w="6350" cap="flat" cmpd="sng" algn="ctr">
                      <a:solidFill>
                        <a:sysClr val="windowText" lastClr="000000"/>
                      </a:solidFill>
                      <a:prstDash val="solid"/>
                      <a:miter lim="800000"/>
                    </a:ln>
                    <a:effectLst/>
                  </p:spPr>
                </p:cxnSp>
                <p:cxnSp>
                  <p:nvCxnSpPr>
                    <p:cNvPr id="31" name="Straight Connector 30"/>
                    <p:cNvCxnSpPr/>
                    <p:nvPr/>
                  </p:nvCxnSpPr>
                  <p:spPr>
                    <a:xfrm>
                      <a:off x="104775" y="866775"/>
                      <a:ext cx="247650" cy="0"/>
                    </a:xfrm>
                    <a:prstGeom prst="line">
                      <a:avLst/>
                    </a:prstGeom>
                    <a:noFill/>
                    <a:ln w="6350" cap="flat" cmpd="sng" algn="ctr">
                      <a:solidFill>
                        <a:sysClr val="windowText" lastClr="000000"/>
                      </a:solidFill>
                      <a:prstDash val="solid"/>
                      <a:miter lim="800000"/>
                    </a:ln>
                    <a:effectLst/>
                  </p:spPr>
                </p:cxnSp>
              </p:grpSp>
              <p:sp>
                <p:nvSpPr>
                  <p:cNvPr id="24" name="Down Arrow 23"/>
                  <p:cNvSpPr/>
                  <p:nvPr/>
                </p:nvSpPr>
                <p:spPr>
                  <a:xfrm>
                    <a:off x="76200" y="47625"/>
                    <a:ext cx="276225" cy="342900"/>
                  </a:xfrm>
                  <a:prstGeom prst="downArrow">
                    <a:avLst/>
                  </a:prstGeom>
                  <a:solidFill>
                    <a:srgbClr val="5B9BD5">
                      <a:lumMod val="20000"/>
                      <a:lumOff val="8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5" name="Down Arrow 24"/>
                  <p:cNvSpPr/>
                  <p:nvPr/>
                </p:nvSpPr>
                <p:spPr>
                  <a:xfrm rot="10800000">
                    <a:off x="76200" y="1333500"/>
                    <a:ext cx="276225" cy="342900"/>
                  </a:xfrm>
                  <a:prstGeom prst="downArrow">
                    <a:avLst/>
                  </a:prstGeom>
                  <a:solidFill>
                    <a:srgbClr val="5B9BD5">
                      <a:lumMod val="40000"/>
                      <a:lumOff val="6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22" name="Text Box 68"/>
                <p:cNvSpPr txBox="1"/>
                <p:nvPr/>
              </p:nvSpPr>
              <p:spPr>
                <a:xfrm>
                  <a:off x="85725" y="1647825"/>
                  <a:ext cx="266700" cy="28575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2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Arial" panose="020B0604020202020204" pitchFamily="34" charset="0"/>
                    </a:rPr>
                    <a:t>2</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grpSp>
            <p:nvGrpSpPr>
              <p:cNvPr id="11" name="Group 10"/>
              <p:cNvGrpSpPr/>
              <p:nvPr/>
            </p:nvGrpSpPr>
            <p:grpSpPr>
              <a:xfrm>
                <a:off x="6477000" y="2095500"/>
                <a:ext cx="419100" cy="1924050"/>
                <a:chOff x="0" y="0"/>
                <a:chExt cx="419100" cy="1924050"/>
              </a:xfrm>
            </p:grpSpPr>
            <p:grpSp>
              <p:nvGrpSpPr>
                <p:cNvPr id="12" name="Group 11"/>
                <p:cNvGrpSpPr/>
                <p:nvPr/>
              </p:nvGrpSpPr>
              <p:grpSpPr>
                <a:xfrm>
                  <a:off x="0" y="0"/>
                  <a:ext cx="419100" cy="1638300"/>
                  <a:chOff x="0" y="47625"/>
                  <a:chExt cx="419100" cy="1638300"/>
                </a:xfrm>
              </p:grpSpPr>
              <p:grpSp>
                <p:nvGrpSpPr>
                  <p:cNvPr id="14" name="Group 13"/>
                  <p:cNvGrpSpPr/>
                  <p:nvPr/>
                </p:nvGrpSpPr>
                <p:grpSpPr>
                  <a:xfrm>
                    <a:off x="0" y="333375"/>
                    <a:ext cx="419100" cy="1009650"/>
                    <a:chOff x="0" y="0"/>
                    <a:chExt cx="419100" cy="1009650"/>
                  </a:xfrm>
                </p:grpSpPr>
                <p:sp>
                  <p:nvSpPr>
                    <p:cNvPr id="17" name="Can 16"/>
                    <p:cNvSpPr/>
                    <p:nvPr/>
                  </p:nvSpPr>
                  <p:spPr>
                    <a:xfrm>
                      <a:off x="0" y="0"/>
                      <a:ext cx="419100" cy="1009650"/>
                    </a:xfrm>
                    <a:prstGeom prst="can">
                      <a:avLst/>
                    </a:prstGeom>
                    <a:solidFill>
                      <a:srgbClr val="5B9BD5"/>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8" name="Straight Connector 17"/>
                    <p:cNvCxnSpPr/>
                    <p:nvPr/>
                  </p:nvCxnSpPr>
                  <p:spPr>
                    <a:xfrm>
                      <a:off x="342900" y="228600"/>
                      <a:ext cx="9525" cy="657225"/>
                    </a:xfrm>
                    <a:prstGeom prst="line">
                      <a:avLst/>
                    </a:prstGeom>
                    <a:noFill/>
                    <a:ln w="6350" cap="flat" cmpd="sng" algn="ctr">
                      <a:solidFill>
                        <a:sysClr val="windowText" lastClr="000000"/>
                      </a:solidFill>
                      <a:prstDash val="solid"/>
                      <a:miter lim="800000"/>
                    </a:ln>
                    <a:effectLst/>
                  </p:spPr>
                </p:cxnSp>
                <p:cxnSp>
                  <p:nvCxnSpPr>
                    <p:cNvPr id="19" name="Straight Connector 18"/>
                    <p:cNvCxnSpPr/>
                    <p:nvPr/>
                  </p:nvCxnSpPr>
                  <p:spPr>
                    <a:xfrm>
                      <a:off x="219075" y="209550"/>
                      <a:ext cx="9525" cy="657225"/>
                    </a:xfrm>
                    <a:prstGeom prst="line">
                      <a:avLst/>
                    </a:prstGeom>
                    <a:noFill/>
                    <a:ln w="6350" cap="flat" cmpd="sng" algn="ctr">
                      <a:solidFill>
                        <a:sysClr val="windowText" lastClr="000000"/>
                      </a:solidFill>
                      <a:prstDash val="solid"/>
                      <a:miter lim="800000"/>
                    </a:ln>
                    <a:effectLst/>
                  </p:spPr>
                </p:cxnSp>
                <p:cxnSp>
                  <p:nvCxnSpPr>
                    <p:cNvPr id="20" name="Straight Connector 19"/>
                    <p:cNvCxnSpPr/>
                    <p:nvPr/>
                  </p:nvCxnSpPr>
                  <p:spPr>
                    <a:xfrm>
                      <a:off x="76200" y="228600"/>
                      <a:ext cx="9525" cy="657225"/>
                    </a:xfrm>
                    <a:prstGeom prst="line">
                      <a:avLst/>
                    </a:prstGeom>
                    <a:noFill/>
                    <a:ln w="6350" cap="flat" cmpd="sng" algn="ctr">
                      <a:solidFill>
                        <a:sysClr val="windowText" lastClr="000000"/>
                      </a:solidFill>
                      <a:prstDash val="solid"/>
                      <a:miter lim="800000"/>
                    </a:ln>
                    <a:effectLst/>
                  </p:spPr>
                </p:cxnSp>
              </p:grpSp>
              <p:sp>
                <p:nvSpPr>
                  <p:cNvPr id="15" name="Down Arrow 14"/>
                  <p:cNvSpPr/>
                  <p:nvPr/>
                </p:nvSpPr>
                <p:spPr>
                  <a:xfrm>
                    <a:off x="76200" y="47625"/>
                    <a:ext cx="276225" cy="342900"/>
                  </a:xfrm>
                  <a:prstGeom prst="downArrow">
                    <a:avLst/>
                  </a:prstGeom>
                  <a:solidFill>
                    <a:srgbClr val="5B9BD5">
                      <a:lumMod val="40000"/>
                      <a:lumOff val="6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Down Arrow 15"/>
                  <p:cNvSpPr/>
                  <p:nvPr/>
                </p:nvSpPr>
                <p:spPr>
                  <a:xfrm rot="10800000">
                    <a:off x="95250" y="1343025"/>
                    <a:ext cx="276225" cy="342900"/>
                  </a:xfrm>
                  <a:prstGeom prst="downArrow">
                    <a:avLst/>
                  </a:prstGeom>
                  <a:solidFill>
                    <a:srgbClr val="5B9BD5">
                      <a:lumMod val="40000"/>
                      <a:lumOff val="60000"/>
                    </a:srgbClr>
                  </a:solidFill>
                  <a:ln w="12700" cap="flat" cmpd="sng" algn="ctr">
                    <a:solidFill>
                      <a:srgbClr val="00206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 name="Text Box 69"/>
                <p:cNvSpPr txBox="1"/>
                <p:nvPr/>
              </p:nvSpPr>
              <p:spPr>
                <a:xfrm>
                  <a:off x="95250" y="1657350"/>
                  <a:ext cx="266700" cy="26670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2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Arial" panose="020B0604020202020204" pitchFamily="34" charset="0"/>
                    </a:rPr>
                    <a:t>3</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grpSp>
        <p:sp>
          <p:nvSpPr>
            <p:cNvPr id="6" name="Text Box 12"/>
            <p:cNvSpPr txBox="1"/>
            <p:nvPr/>
          </p:nvSpPr>
          <p:spPr>
            <a:xfrm>
              <a:off x="5978143" y="4264830"/>
              <a:ext cx="1325294" cy="34148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100" b="1" i="0" u="none" strike="noStrike" kern="0" cap="none" spc="0" normalizeH="0" baseline="0" noProof="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Compressive stress</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 name="Text Box 73"/>
            <p:cNvSpPr txBox="1"/>
            <p:nvPr/>
          </p:nvSpPr>
          <p:spPr>
            <a:xfrm>
              <a:off x="123825" y="4265004"/>
              <a:ext cx="974690" cy="2491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100" b="1" i="0" u="none" strike="noStrike" kern="0" cap="none" spc="0" normalizeH="0" baseline="0" noProof="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Tensile stress</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
        <p:nvSpPr>
          <p:cNvPr id="52" name="Rectangle 51"/>
          <p:cNvSpPr/>
          <p:nvPr/>
        </p:nvSpPr>
        <p:spPr>
          <a:xfrm>
            <a:off x="124691" y="5867648"/>
            <a:ext cx="11790218" cy="1056700"/>
          </a:xfrm>
          <a:prstGeom prst="rect">
            <a:avLst/>
          </a:prstGeom>
        </p:spPr>
        <p:txBody>
          <a:bodyPr wrap="square">
            <a:spAutoFit/>
          </a:bodyPr>
          <a:lstStyle/>
          <a:p>
            <a:pPr algn="just">
              <a:lnSpc>
                <a:spcPct val="80000"/>
              </a:lnSpc>
              <a:spcAft>
                <a:spcPts val="800"/>
              </a:spcAft>
            </a:pPr>
            <a:r>
              <a:rPr lang="en-US" sz="2800" b="1" dirty="0">
                <a:solidFill>
                  <a:srgbClr val="002060"/>
                </a:solidFill>
                <a:latin typeface="Calibri" panose="020F0502020204030204" pitchFamily="34" charset="0"/>
                <a:ea typeface="Calibri" panose="020F0502020204030204" pitchFamily="34" charset="0"/>
                <a:cs typeface="Arial" panose="020B0604020202020204" pitchFamily="34" charset="0"/>
              </a:rPr>
              <a:t>Q.1/Compare between (a) Coaxial and Non-</a:t>
            </a:r>
            <a:r>
              <a:rPr lang="en-US" sz="2800" b="1" dirty="0" err="1">
                <a:solidFill>
                  <a:srgbClr val="002060"/>
                </a:solidFill>
                <a:latin typeface="Calibri" panose="020F0502020204030204" pitchFamily="34" charset="0"/>
                <a:ea typeface="Calibri" panose="020F0502020204030204" pitchFamily="34" charset="0"/>
                <a:cs typeface="Arial" panose="020B0604020202020204" pitchFamily="34" charset="0"/>
              </a:rPr>
              <a:t>coxial</a:t>
            </a:r>
            <a:r>
              <a:rPr lang="en-US" sz="2800" b="1" dirty="0">
                <a:solidFill>
                  <a:srgbClr val="002060"/>
                </a:solidFill>
                <a:latin typeface="Calibri" panose="020F0502020204030204" pitchFamily="34" charset="0"/>
                <a:ea typeface="Calibri" panose="020F0502020204030204" pitchFamily="34" charset="0"/>
                <a:cs typeface="Arial" panose="020B0604020202020204" pitchFamily="34" charset="0"/>
              </a:rPr>
              <a:t> strain;(b) Homogeneous and Heterogeneous strain.</a:t>
            </a:r>
            <a:endParaRPr lang="en-US" sz="2800" dirty="0">
              <a:latin typeface="Calibri" panose="020F0502020204030204" pitchFamily="34" charset="0"/>
              <a:ea typeface="Calibri" panose="020F0502020204030204" pitchFamily="34" charset="0"/>
              <a:cs typeface="Arial" panose="020B0604020202020204" pitchFamily="34" charset="0"/>
            </a:endParaRPr>
          </a:p>
          <a:p>
            <a:pPr marL="228600" algn="just">
              <a:lnSpc>
                <a:spcPct val="80000"/>
              </a:lnSpc>
              <a:spcAft>
                <a:spcPts val="800"/>
              </a:spcAft>
            </a:pPr>
            <a:r>
              <a:rPr lang="en-US" sz="1400" dirty="0">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70147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2677656"/>
          </a:xfrm>
          <a:prstGeom prst="rect">
            <a:avLst/>
          </a:prstGeom>
        </p:spPr>
        <p:txBody>
          <a:bodyPr wrap="square">
            <a:spAutoFit/>
          </a:bodyPr>
          <a:lstStyle/>
          <a:p>
            <a:r>
              <a:rPr lang="en-US" sz="2400" b="1" dirty="0" smtClean="0">
                <a:solidFill>
                  <a:srgbClr val="0070C0"/>
                </a:solidFill>
              </a:rPr>
              <a:t>Two –Dimensional stress: Normal stress and Shear stress </a:t>
            </a:r>
          </a:p>
          <a:p>
            <a:r>
              <a:rPr lang="en-US" sz="2400" dirty="0" smtClean="0"/>
              <a:t>Stress acting on a plane is a vector quantity, it has magnitude and direction. </a:t>
            </a:r>
          </a:p>
          <a:p>
            <a:r>
              <a:rPr lang="en-US" sz="2400" dirty="0" smtClean="0"/>
              <a:t>Stress on a plane it can be resolved into: </a:t>
            </a:r>
          </a:p>
          <a:p>
            <a:r>
              <a:rPr lang="en-US" sz="2400" dirty="0" smtClean="0"/>
              <a:t>(i)	The vector component normal to the plane is called the normal stress, (</a:t>
            </a:r>
            <a:r>
              <a:rPr lang="en-US" sz="2400" dirty="0" err="1" smtClean="0"/>
              <a:t>σn</a:t>
            </a:r>
            <a:r>
              <a:rPr lang="en-US" sz="2400" dirty="0" smtClean="0"/>
              <a:t>) (sometimes just the symbol σ is used); </a:t>
            </a:r>
          </a:p>
          <a:p>
            <a:r>
              <a:rPr lang="en-US" sz="2400" dirty="0" smtClean="0"/>
              <a:t>(ii)	 the vector component along the plane is the shear stress (</a:t>
            </a:r>
            <a:r>
              <a:rPr lang="en-US" sz="2400" dirty="0" err="1" smtClean="0"/>
              <a:t>σs</a:t>
            </a:r>
            <a:r>
              <a:rPr lang="en-US" sz="2400" dirty="0" smtClean="0"/>
              <a:t>) (sometimes the symbol τ (tau) is used) </a:t>
            </a:r>
            <a:endParaRPr lang="en-US" sz="2400" dirty="0"/>
          </a:p>
        </p:txBody>
      </p:sp>
      <p:pic>
        <p:nvPicPr>
          <p:cNvPr id="16" name="Picture 15"/>
          <p:cNvPicPr/>
          <p:nvPr/>
        </p:nvPicPr>
        <p:blipFill rotWithShape="1">
          <a:blip r:embed="rId2">
            <a:extLst>
              <a:ext uri="{28A0092B-C50C-407E-A947-70E740481C1C}">
                <a14:useLocalDpi xmlns:a14="http://schemas.microsoft.com/office/drawing/2010/main" val="0"/>
              </a:ext>
            </a:extLst>
          </a:blip>
          <a:srcRect l="1918" t="2377" r="-1" b="36524"/>
          <a:stretch/>
        </p:blipFill>
        <p:spPr bwMode="auto">
          <a:xfrm>
            <a:off x="7070494" y="3343678"/>
            <a:ext cx="3749906" cy="24475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5873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053455" cy="4135106"/>
          </a:xfrm>
          <a:prstGeom prst="rect">
            <a:avLst/>
          </a:prstGeom>
        </p:spPr>
        <p:txBody>
          <a:bodyPr wrap="square">
            <a:spAutoFit/>
          </a:bodyPr>
          <a:lstStyle/>
          <a:p>
            <a:pPr>
              <a:lnSpc>
                <a:spcPct val="80000"/>
              </a:lnSpc>
              <a:spcAft>
                <a:spcPts val="800"/>
              </a:spcAft>
            </a:pPr>
            <a:r>
              <a:rPr lang="en-US" sz="2400" b="1" dirty="0">
                <a:solidFill>
                  <a:srgbClr val="0070C0"/>
                </a:solidFill>
                <a:latin typeface="Times-Roman"/>
                <a:ea typeface="Calibri" panose="020F0502020204030204" pitchFamily="34" charset="0"/>
                <a:cs typeface="Arial" panose="020B0604020202020204" pitchFamily="34" charset="0"/>
              </a:rPr>
              <a:t>Three –Dimensional stress:     Principal planes and Principal stresses</a:t>
            </a:r>
            <a:r>
              <a:rPr lang="en-US" sz="2400" u="sng" dirty="0">
                <a:latin typeface="Times New Roman" panose="02020603050405020304" pitchFamily="18" charset="0"/>
                <a:ea typeface="Calibri" panose="020F0502020204030204" pitchFamily="34" charset="0"/>
                <a:cs typeface="Arial" panose="020B0604020202020204" pitchFamily="34" charset="0"/>
              </a:rPr>
              <a:t> </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a:lnSpc>
                <a:spcPct val="80000"/>
              </a:lnSpc>
              <a:spcAft>
                <a:spcPts val="800"/>
              </a:spcAft>
            </a:pPr>
            <a:r>
              <a:rPr lang="en-US" sz="2400" u="sng" dirty="0">
                <a:latin typeface="Times New Roman" panose="02020603050405020304" pitchFamily="18" charset="0"/>
                <a:ea typeface="Calibri" panose="020F0502020204030204" pitchFamily="34" charset="0"/>
                <a:cs typeface="Arial" panose="020B0604020202020204" pitchFamily="34" charset="0"/>
              </a:rPr>
              <a:t>Principal stress:</a:t>
            </a:r>
            <a:r>
              <a:rPr lang="en-US" sz="2400" dirty="0">
                <a:latin typeface="Times New Roman" panose="02020603050405020304" pitchFamily="18" charset="0"/>
                <a:ea typeface="Calibri" panose="020F0502020204030204" pitchFamily="34" charset="0"/>
                <a:cs typeface="Arial" panose="020B0604020202020204" pitchFamily="34" charset="0"/>
              </a:rPr>
              <a:t> The </a:t>
            </a:r>
            <a:r>
              <a:rPr lang="en-US" sz="2400" b="1" dirty="0">
                <a:latin typeface="Times New Roman" panose="02020603050405020304" pitchFamily="18" charset="0"/>
                <a:ea typeface="Calibri" panose="020F0502020204030204" pitchFamily="34" charset="0"/>
                <a:cs typeface="Arial" panose="020B0604020202020204" pitchFamily="34" charset="0"/>
              </a:rPr>
              <a:t>normal stress</a:t>
            </a:r>
            <a:r>
              <a:rPr lang="en-US" sz="2400" dirty="0">
                <a:latin typeface="Times New Roman" panose="02020603050405020304" pitchFamily="18" charset="0"/>
                <a:ea typeface="Calibri" panose="020F0502020204030204" pitchFamily="34" charset="0"/>
                <a:cs typeface="Arial" panose="020B0604020202020204" pitchFamily="34" charset="0"/>
              </a:rPr>
              <a:t> on a plane with zero shear stress; </a:t>
            </a:r>
            <a:r>
              <a:rPr lang="en-US" sz="2400" b="1" dirty="0">
                <a:latin typeface="Times New Roman" panose="02020603050405020304" pitchFamily="18" charset="0"/>
                <a:ea typeface="Calibri" panose="020F0502020204030204" pitchFamily="34" charset="0"/>
                <a:cs typeface="Arial" panose="020B0604020202020204" pitchFamily="34" charset="0"/>
              </a:rPr>
              <a:t>three principal stresses</a:t>
            </a:r>
            <a:r>
              <a:rPr lang="en-US" sz="2400" dirty="0">
                <a:latin typeface="Times New Roman" panose="02020603050405020304" pitchFamily="18" charset="0"/>
                <a:ea typeface="Calibri" panose="020F0502020204030204" pitchFamily="34" charset="0"/>
                <a:cs typeface="Arial" panose="020B0604020202020204" pitchFamily="34" charset="0"/>
              </a:rPr>
              <a:t> exist, </a:t>
            </a:r>
            <a:r>
              <a:rPr lang="en-US" sz="2400" b="1" dirty="0">
                <a:latin typeface="Times New Roman" panose="02020603050405020304" pitchFamily="18" charset="0"/>
                <a:ea typeface="Calibri" panose="020F0502020204030204" pitchFamily="34" charset="0"/>
                <a:cs typeface="Arial" panose="020B0604020202020204" pitchFamily="34" charset="0"/>
              </a:rPr>
              <a:t>σ1 ≥ σ2 ≥ σ3</a:t>
            </a:r>
            <a:r>
              <a:rPr lang="en-US" sz="2400" dirty="0">
                <a:latin typeface="Times New Roman" panose="02020603050405020304" pitchFamily="18" charset="0"/>
                <a:ea typeface="Calibri" panose="020F0502020204030204" pitchFamily="34" charset="0"/>
                <a:cs typeface="Arial" panose="020B0604020202020204" pitchFamily="34" charset="0"/>
              </a:rPr>
              <a:t>. These principal stresses have two properties: (1) they are </a:t>
            </a:r>
            <a:r>
              <a:rPr lang="en-US" sz="2400" i="1" dirty="0">
                <a:latin typeface="Times New Roman" panose="02020603050405020304" pitchFamily="18" charset="0"/>
                <a:ea typeface="Calibri" panose="020F0502020204030204" pitchFamily="34" charset="0"/>
                <a:cs typeface="Arial" panose="020B0604020202020204" pitchFamily="34" charset="0"/>
              </a:rPr>
              <a:t>orthogonal </a:t>
            </a:r>
            <a:r>
              <a:rPr lang="en-US" sz="2400" dirty="0">
                <a:latin typeface="Times New Roman" panose="02020603050405020304" pitchFamily="18" charset="0"/>
                <a:ea typeface="Calibri" panose="020F0502020204030204" pitchFamily="34" charset="0"/>
                <a:cs typeface="Arial" panose="020B0604020202020204" pitchFamily="34" charset="0"/>
              </a:rPr>
              <a:t>to each other, and (2) they are </a:t>
            </a:r>
            <a:r>
              <a:rPr lang="en-US" sz="2400" i="1" dirty="0">
                <a:latin typeface="Times New Roman" panose="02020603050405020304" pitchFamily="18" charset="0"/>
                <a:ea typeface="Calibri" panose="020F0502020204030204" pitchFamily="34" charset="0"/>
                <a:cs typeface="Arial" panose="020B0604020202020204" pitchFamily="34" charset="0"/>
              </a:rPr>
              <a:t>perpendicular</a:t>
            </a:r>
            <a:r>
              <a:rPr lang="en-US" sz="2400" dirty="0">
                <a:latin typeface="Times New Roman" panose="02020603050405020304" pitchFamily="18" charset="0"/>
                <a:ea typeface="Calibri" panose="020F0502020204030204" pitchFamily="34" charset="0"/>
                <a:cs typeface="Arial" panose="020B0604020202020204" pitchFamily="34" charset="0"/>
              </a:rPr>
              <a:t> to three planes; these planes are called the </a:t>
            </a:r>
            <a:r>
              <a:rPr lang="en-US" sz="2400" b="1" dirty="0">
                <a:latin typeface="Times New Roman" panose="02020603050405020304" pitchFamily="18" charset="0"/>
                <a:ea typeface="Calibri" panose="020F0502020204030204" pitchFamily="34" charset="0"/>
                <a:cs typeface="Arial" panose="020B0604020202020204" pitchFamily="34" charset="0"/>
              </a:rPr>
              <a:t>principal planes of stress</a:t>
            </a:r>
            <a:r>
              <a:rPr lang="en-US" sz="2400" dirty="0">
                <a:latin typeface="Times New Roman" panose="02020603050405020304" pitchFamily="18" charset="0"/>
                <a:ea typeface="Calibri" panose="020F0502020204030204" pitchFamily="34" charset="0"/>
                <a:cs typeface="Arial" panose="020B0604020202020204" pitchFamily="34" charset="0"/>
              </a:rPr>
              <a:t>.</a:t>
            </a:r>
            <a:r>
              <a:rPr lang="en-US" sz="2400" dirty="0">
                <a:latin typeface="Calibri" panose="020F0502020204030204" pitchFamily="34" charset="0"/>
                <a:ea typeface="Calibri" panose="020F0502020204030204" pitchFamily="34" charset="0"/>
                <a:cs typeface="Arial" panose="020B0604020202020204" pitchFamily="34" charset="0"/>
              </a:rPr>
              <a:t> </a:t>
            </a:r>
          </a:p>
          <a:p>
            <a:pPr algn="just">
              <a:lnSpc>
                <a:spcPct val="80000"/>
              </a:lnSpc>
              <a:spcAft>
                <a:spcPts val="800"/>
              </a:spcAft>
            </a:pPr>
            <a:r>
              <a:rPr lang="en-US" sz="2400" dirty="0">
                <a:latin typeface="Times New Roman" panose="02020603050405020304" pitchFamily="18" charset="0"/>
                <a:ea typeface="Calibri" panose="020F0502020204030204" pitchFamily="34" charset="0"/>
                <a:cs typeface="Arial" panose="020B0604020202020204" pitchFamily="34" charset="0"/>
              </a:rPr>
              <a:t>The </a:t>
            </a:r>
            <a:r>
              <a:rPr lang="en-US" sz="2400" b="1" dirty="0">
                <a:latin typeface="Times New Roman" panose="02020603050405020304" pitchFamily="18" charset="0"/>
                <a:ea typeface="Calibri" panose="020F0502020204030204" pitchFamily="34" charset="0"/>
                <a:cs typeface="Arial" panose="020B0604020202020204" pitchFamily="34" charset="0"/>
              </a:rPr>
              <a:t>σ1, σ2, and σ3</a:t>
            </a:r>
            <a:r>
              <a:rPr lang="en-US" sz="2400" dirty="0">
                <a:latin typeface="Times New Roman" panose="02020603050405020304" pitchFamily="18" charset="0"/>
                <a:ea typeface="Calibri" panose="020F0502020204030204" pitchFamily="34" charset="0"/>
                <a:cs typeface="Arial" panose="020B0604020202020204" pitchFamily="34" charset="0"/>
              </a:rPr>
              <a:t> are the </a:t>
            </a:r>
            <a:r>
              <a:rPr lang="en-US" sz="2400" b="1" dirty="0">
                <a:latin typeface="Times New Roman" panose="02020603050405020304" pitchFamily="18" charset="0"/>
                <a:ea typeface="Calibri" panose="020F0502020204030204" pitchFamily="34" charset="0"/>
                <a:cs typeface="Arial" panose="020B0604020202020204" pitchFamily="34" charset="0"/>
              </a:rPr>
              <a:t>major, intermediate, and minor principal stress</a:t>
            </a:r>
            <a:r>
              <a:rPr lang="en-US" sz="2400" dirty="0">
                <a:latin typeface="Times New Roman" panose="02020603050405020304" pitchFamily="18" charset="0"/>
                <a:ea typeface="Calibri" panose="020F0502020204030204" pitchFamily="34" charset="0"/>
                <a:cs typeface="Arial" panose="020B0604020202020204" pitchFamily="34" charset="0"/>
              </a:rPr>
              <a:t>, respectively.</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a:lnSpc>
                <a:spcPct val="80000"/>
              </a:lnSpc>
              <a:spcAft>
                <a:spcPts val="800"/>
              </a:spcAft>
            </a:pPr>
            <a:r>
              <a:rPr lang="en-US" sz="2400" dirty="0">
                <a:latin typeface="Calibri" panose="020F0502020204030204" pitchFamily="34" charset="0"/>
                <a:ea typeface="Calibri" panose="020F0502020204030204" pitchFamily="34" charset="0"/>
                <a:cs typeface="Arial" panose="020B0604020202020204" pitchFamily="34" charset="0"/>
              </a:rPr>
              <a:t> </a:t>
            </a:r>
            <a:r>
              <a:rPr lang="en-US" sz="2400" u="sng" dirty="0">
                <a:solidFill>
                  <a:schemeClr val="accent1">
                    <a:lumMod val="50000"/>
                  </a:schemeClr>
                </a:solidFill>
                <a:latin typeface="Times New Roman" panose="02020603050405020304" pitchFamily="18" charset="0"/>
                <a:ea typeface="Calibri" panose="020F0502020204030204" pitchFamily="34" charset="0"/>
                <a:cs typeface="Arial" panose="020B0604020202020204" pitchFamily="34" charset="0"/>
              </a:rPr>
              <a:t>Stress ellipsoid:</a:t>
            </a:r>
            <a:r>
              <a:rPr lang="en-US" sz="2400" dirty="0">
                <a:solidFill>
                  <a:schemeClr val="accent1">
                    <a:lumMod val="50000"/>
                  </a:schemeClr>
                </a:solidFill>
                <a:latin typeface="Times New Roman" panose="02020603050405020304" pitchFamily="18" charset="0"/>
                <a:ea typeface="Calibri" panose="020F0502020204030204" pitchFamily="34" charset="0"/>
                <a:cs typeface="Arial" panose="020B0604020202020204" pitchFamily="34" charset="0"/>
              </a:rPr>
              <a:t> imaginary geometric representation of stress; the axes of the stress ellipsoid are the principal stresses.</a:t>
            </a:r>
            <a:r>
              <a:rPr lang="en-US" sz="2400"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US" sz="2400" u="sng" dirty="0">
                <a:solidFill>
                  <a:schemeClr val="accent2">
                    <a:lumMod val="50000"/>
                  </a:schemeClr>
                </a:solidFill>
                <a:latin typeface="Times New Roman" panose="02020603050405020304" pitchFamily="18" charset="0"/>
                <a:ea typeface="Calibri" panose="020F0502020204030204" pitchFamily="34" charset="0"/>
                <a:cs typeface="Arial" panose="020B0604020202020204" pitchFamily="34" charset="0"/>
              </a:rPr>
              <a:t>Isotropic stress</a:t>
            </a:r>
            <a:r>
              <a:rPr lang="en-US" sz="2400" dirty="0">
                <a:solidFill>
                  <a:schemeClr val="accent2">
                    <a:lumMod val="50000"/>
                  </a:schemeClr>
                </a:solidFill>
                <a:latin typeface="Times New Roman" panose="02020603050405020304" pitchFamily="18" charset="0"/>
                <a:ea typeface="Calibri" panose="020F0502020204030204" pitchFamily="34" charset="0"/>
                <a:cs typeface="Arial" panose="020B0604020202020204" pitchFamily="34" charset="0"/>
              </a:rPr>
              <a:t> All three principal stresses have equal magnitude (describes a sphere).</a:t>
            </a:r>
            <a:endParaRPr lang="en-US" sz="2400" dirty="0">
              <a:solidFill>
                <a:schemeClr val="accent2">
                  <a:lumMod val="50000"/>
                </a:schemeClr>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u="sng" dirty="0">
                <a:solidFill>
                  <a:schemeClr val="accent2">
                    <a:lumMod val="50000"/>
                  </a:schemeClr>
                </a:solidFill>
                <a:latin typeface="Times New Roman" panose="02020603050405020304" pitchFamily="18" charset="0"/>
                <a:ea typeface="Calibri" panose="020F0502020204030204" pitchFamily="34" charset="0"/>
                <a:cs typeface="Arial" panose="020B0604020202020204" pitchFamily="34" charset="0"/>
              </a:rPr>
              <a:t>Anisotropic stress</a:t>
            </a:r>
            <a:r>
              <a:rPr lang="en-US" sz="2400" dirty="0">
                <a:solidFill>
                  <a:schemeClr val="accent2">
                    <a:lumMod val="50000"/>
                  </a:schemeClr>
                </a:solidFill>
                <a:latin typeface="Times New Roman" panose="02020603050405020304" pitchFamily="18" charset="0"/>
                <a:ea typeface="Calibri" panose="020F0502020204030204" pitchFamily="34" charset="0"/>
                <a:cs typeface="Arial" panose="020B0604020202020204" pitchFamily="34" charset="0"/>
              </a:rPr>
              <a:t> At least one principal stress has a magnitude unequal to the other principal stresses (describes an ellipsoid).</a:t>
            </a:r>
            <a:endParaRPr lang="en-US" sz="2400"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9407237" y="3657600"/>
            <a:ext cx="2646218" cy="3200400"/>
          </a:xfrm>
          <a:prstGeom prst="rect">
            <a:avLst/>
          </a:prstGeom>
        </p:spPr>
      </p:pic>
    </p:spTree>
    <p:extLst>
      <p:ext uri="{BB962C8B-B14F-4D97-AF65-F5344CB8AC3E}">
        <p14:creationId xmlns:p14="http://schemas.microsoft.com/office/powerpoint/2010/main" val="65220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0" y="0"/>
            <a:ext cx="12087225" cy="3264166"/>
          </a:xfrm>
          <a:prstGeom prst="rect">
            <a:avLst/>
          </a:prstGeom>
        </p:spPr>
      </p:pic>
      <p:pic>
        <p:nvPicPr>
          <p:cNvPr id="22" name="Picture 21"/>
          <p:cNvPicPr>
            <a:picLocks noChangeAspect="1"/>
          </p:cNvPicPr>
          <p:nvPr/>
        </p:nvPicPr>
        <p:blipFill>
          <a:blip r:embed="rId3"/>
          <a:stretch>
            <a:fillRect/>
          </a:stretch>
        </p:blipFill>
        <p:spPr>
          <a:xfrm>
            <a:off x="3423805" y="2855212"/>
            <a:ext cx="8991600" cy="4844856"/>
          </a:xfrm>
          <a:prstGeom prst="rect">
            <a:avLst/>
          </a:prstGeom>
        </p:spPr>
      </p:pic>
    </p:spTree>
    <p:extLst>
      <p:ext uri="{BB962C8B-B14F-4D97-AF65-F5344CB8AC3E}">
        <p14:creationId xmlns:p14="http://schemas.microsoft.com/office/powerpoint/2010/main" val="2833761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a:spLocks noChangeArrowheads="1"/>
          </p:cNvSpPr>
          <p:nvPr/>
        </p:nvSpPr>
        <p:spPr bwMode="auto">
          <a:xfrm>
            <a:off x="734291" y="762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2" name="Group 11"/>
          <p:cNvGrpSpPr/>
          <p:nvPr/>
        </p:nvGrpSpPr>
        <p:grpSpPr>
          <a:xfrm>
            <a:off x="236392" y="990600"/>
            <a:ext cx="2285135" cy="1871576"/>
            <a:chOff x="0" y="0"/>
            <a:chExt cx="1200150" cy="695325"/>
          </a:xfrm>
        </p:grpSpPr>
        <p:cxnSp>
          <p:nvCxnSpPr>
            <p:cNvPr id="13" name="Straight Connector 12"/>
            <p:cNvCxnSpPr/>
            <p:nvPr/>
          </p:nvCxnSpPr>
          <p:spPr>
            <a:xfrm flipH="1">
              <a:off x="0" y="28575"/>
              <a:ext cx="0" cy="666750"/>
            </a:xfrm>
            <a:prstGeom prst="line">
              <a:avLst/>
            </a:prstGeom>
            <a:noFill/>
            <a:ln w="19050" cap="flat" cmpd="sng" algn="ctr">
              <a:solidFill>
                <a:sysClr val="windowText" lastClr="000000"/>
              </a:solidFill>
              <a:prstDash val="solid"/>
              <a:miter lim="800000"/>
            </a:ln>
            <a:effectLst/>
          </p:spPr>
        </p:cxnSp>
        <p:cxnSp>
          <p:nvCxnSpPr>
            <p:cNvPr id="14" name="Straight Connector 13"/>
            <p:cNvCxnSpPr/>
            <p:nvPr/>
          </p:nvCxnSpPr>
          <p:spPr>
            <a:xfrm flipH="1">
              <a:off x="1200150" y="0"/>
              <a:ext cx="0" cy="666750"/>
            </a:xfrm>
            <a:prstGeom prst="line">
              <a:avLst/>
            </a:prstGeom>
            <a:noFill/>
            <a:ln w="19050" cap="flat" cmpd="sng" algn="ctr">
              <a:solidFill>
                <a:sysClr val="windowText" lastClr="000000"/>
              </a:solidFill>
              <a:prstDash val="solid"/>
              <a:miter lim="800000"/>
            </a:ln>
            <a:effectLst/>
          </p:spPr>
        </p:cxnSp>
      </p:grpSp>
      <p:sp>
        <p:nvSpPr>
          <p:cNvPr id="15" name="Rectangle 10"/>
          <p:cNvSpPr>
            <a:spLocks noChangeArrowheads="1"/>
          </p:cNvSpPr>
          <p:nvPr/>
        </p:nvSpPr>
        <p:spPr bwMode="auto">
          <a:xfrm>
            <a:off x="0" y="115137"/>
            <a:ext cx="12191999"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242021"/>
                </a:solidFill>
                <a:effectLst/>
                <a:latin typeface="Times-Roman"/>
                <a:ea typeface="Calibri" panose="020F0502020204030204" pitchFamily="34" charset="0"/>
                <a:cs typeface="Arial" panose="020B0604020202020204" pitchFamily="34" charset="0"/>
              </a:rPr>
              <a:t>The nine components of stress put into a matrix (second-order tensor) known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242021"/>
                </a:solidFill>
                <a:effectLst/>
                <a:latin typeface="Times-Roman"/>
                <a:ea typeface="Calibri" panose="020F0502020204030204" pitchFamily="34" charset="0"/>
                <a:cs typeface="Arial" panose="020B0604020202020204" pitchFamily="34" charset="0"/>
              </a:rPr>
              <a:t> as the </a:t>
            </a:r>
            <a:r>
              <a:rPr kumimoji="0" lang="en-US" altLang="en-US" sz="2400" b="1" i="0" u="none" strike="noStrike" cap="none" normalizeH="0" baseline="0" dirty="0" smtClean="0">
                <a:ln>
                  <a:noFill/>
                </a:ln>
                <a:solidFill>
                  <a:srgbClr val="242021"/>
                </a:solidFill>
                <a:effectLst/>
                <a:latin typeface="Times-Roman"/>
                <a:ea typeface="Calibri" panose="020F0502020204030204" pitchFamily="34" charset="0"/>
                <a:cs typeface="Arial" panose="020B0604020202020204" pitchFamily="34" charset="0"/>
              </a:rPr>
              <a:t>stress tensor </a:t>
            </a:r>
            <a:r>
              <a:rPr kumimoji="0" lang="en-US" altLang="en-US" sz="2400" b="0" i="0" u="none" strike="noStrike" cap="none" normalizeH="0" baseline="0" dirty="0" smtClean="0">
                <a:ln>
                  <a:noFill/>
                </a:ln>
                <a:solidFill>
                  <a:srgbClr val="242021"/>
                </a:solidFill>
                <a:effectLst/>
                <a:latin typeface="Times-Roman"/>
                <a:ea typeface="Calibri" panose="020F0502020204030204" pitchFamily="34" charset="0"/>
                <a:cs typeface="Arial" panose="020B0604020202020204" pitchFamily="34" charset="0"/>
              </a:rPr>
              <a:t>or </a:t>
            </a:r>
            <a:r>
              <a:rPr kumimoji="0" lang="en-US" altLang="en-US" sz="2400" b="1" i="0" u="none" strike="noStrike" cap="none" normalizeH="0" baseline="0" dirty="0" smtClean="0">
                <a:ln>
                  <a:noFill/>
                </a:ln>
                <a:solidFill>
                  <a:srgbClr val="242021"/>
                </a:solidFill>
                <a:effectLst/>
                <a:latin typeface="Times-Roman"/>
                <a:ea typeface="Calibri" panose="020F0502020204030204" pitchFamily="34" charset="0"/>
                <a:cs typeface="Arial" panose="020B0604020202020204" pitchFamily="34" charset="0"/>
              </a:rPr>
              <a:t>stress matrix.</a:t>
            </a:r>
            <a:endParaRPr kumimoji="0" lang="en-US" altLang="en-US" sz="2400" b="1"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σ</a:t>
            </a:r>
            <a:r>
              <a:rPr kumimoji="0" lang="en-US" altLang="en-US" sz="2400" b="1" i="0" u="none" strike="noStrike" cap="none" normalizeH="0" baseline="0" dirty="0" smtClean="0">
                <a:ln>
                  <a:noFill/>
                </a:ln>
                <a:solidFill>
                  <a:srgbClr val="242021"/>
                </a:solidFill>
                <a:effectLst/>
                <a:latin typeface="AdvP7627"/>
                <a:ea typeface="Calibri" panose="020F0502020204030204" pitchFamily="34" charset="0"/>
                <a:cs typeface="Arial" panose="020B0604020202020204" pitchFamily="34" charset="0"/>
              </a:rPr>
              <a:t>11   </a:t>
            </a:r>
            <a:r>
              <a:rPr kumimoji="0" lang="en-US" altLang="en-US" sz="2400" b="1"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σ</a:t>
            </a:r>
            <a:r>
              <a:rPr kumimoji="0" lang="en-US" altLang="en-US" sz="2400" b="1" i="0" u="none" strike="noStrike" cap="none" normalizeH="0" baseline="0" dirty="0" smtClean="0">
                <a:ln>
                  <a:noFill/>
                </a:ln>
                <a:solidFill>
                  <a:srgbClr val="242021"/>
                </a:solidFill>
                <a:effectLst/>
                <a:latin typeface="AdvP7627"/>
                <a:ea typeface="Calibri" panose="020F0502020204030204" pitchFamily="34" charset="0"/>
                <a:cs typeface="Arial" panose="020B0604020202020204" pitchFamily="34" charset="0"/>
              </a:rPr>
              <a:t>12   </a:t>
            </a:r>
            <a:r>
              <a:rPr kumimoji="0" lang="en-US" altLang="en-US" sz="2400" b="1"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σ</a:t>
            </a:r>
            <a:r>
              <a:rPr kumimoji="0" lang="en-US" altLang="en-US" sz="2400" b="1" i="0" u="none" strike="noStrike" cap="none" normalizeH="0" baseline="0" dirty="0" smtClean="0">
                <a:ln>
                  <a:noFill/>
                </a:ln>
                <a:solidFill>
                  <a:srgbClr val="242021"/>
                </a:solidFill>
                <a:effectLst/>
                <a:latin typeface="AdvP7627"/>
                <a:ea typeface="Calibri" panose="020F0502020204030204" pitchFamily="34" charset="0"/>
                <a:cs typeface="Arial" panose="020B0604020202020204" pitchFamily="34" charset="0"/>
              </a:rPr>
              <a:t>13</a:t>
            </a:r>
            <a:br>
              <a:rPr kumimoji="0" lang="en-US" altLang="en-US" sz="2400" b="1" i="0" u="none" strike="noStrike" cap="none" normalizeH="0" baseline="0" dirty="0" smtClean="0">
                <a:ln>
                  <a:noFill/>
                </a:ln>
                <a:solidFill>
                  <a:srgbClr val="242021"/>
                </a:solidFill>
                <a:effectLst/>
                <a:latin typeface="AdvP7627"/>
                <a:ea typeface="Calibri" panose="020F0502020204030204" pitchFamily="34" charset="0"/>
                <a:cs typeface="Arial" panose="020B0604020202020204" pitchFamily="34" charset="0"/>
              </a:rPr>
            </a:br>
            <a:r>
              <a:rPr kumimoji="0" lang="en-US" altLang="en-US" sz="2400" b="1"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σ</a:t>
            </a:r>
            <a:r>
              <a:rPr kumimoji="0" lang="en-US" altLang="en-US" sz="2400" b="1" i="0" u="none" strike="noStrike" cap="none" normalizeH="0" baseline="0" dirty="0" smtClean="0">
                <a:ln>
                  <a:noFill/>
                </a:ln>
                <a:solidFill>
                  <a:srgbClr val="242021"/>
                </a:solidFill>
                <a:effectLst/>
                <a:latin typeface="AdvP7627"/>
                <a:ea typeface="Calibri" panose="020F0502020204030204" pitchFamily="34" charset="0"/>
                <a:cs typeface="Arial" panose="020B0604020202020204" pitchFamily="34" charset="0"/>
              </a:rPr>
              <a:t>21   </a:t>
            </a:r>
            <a:r>
              <a:rPr kumimoji="0" lang="en-US" altLang="en-US" sz="2400" b="1"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σ</a:t>
            </a:r>
            <a:r>
              <a:rPr kumimoji="0" lang="en-US" altLang="en-US" sz="2400" b="1" i="0" u="none" strike="noStrike" cap="none" normalizeH="0" baseline="0" dirty="0" smtClean="0">
                <a:ln>
                  <a:noFill/>
                </a:ln>
                <a:solidFill>
                  <a:srgbClr val="242021"/>
                </a:solidFill>
                <a:effectLst/>
                <a:latin typeface="AdvP7627"/>
                <a:ea typeface="Calibri" panose="020F0502020204030204" pitchFamily="34" charset="0"/>
                <a:cs typeface="Arial" panose="020B0604020202020204" pitchFamily="34" charset="0"/>
              </a:rPr>
              <a:t>22   </a:t>
            </a:r>
            <a:r>
              <a:rPr kumimoji="0" lang="en-US" altLang="en-US" sz="2400" b="1"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σ</a:t>
            </a:r>
            <a:r>
              <a:rPr kumimoji="0" lang="en-US" altLang="en-US" sz="2400" b="1" i="0" u="none" strike="noStrike" cap="none" normalizeH="0" baseline="0" dirty="0" smtClean="0">
                <a:ln>
                  <a:noFill/>
                </a:ln>
                <a:solidFill>
                  <a:srgbClr val="242021"/>
                </a:solidFill>
                <a:effectLst/>
                <a:latin typeface="AdvP7627"/>
                <a:ea typeface="Calibri" panose="020F0502020204030204" pitchFamily="34" charset="0"/>
                <a:cs typeface="Arial" panose="020B0604020202020204" pitchFamily="34" charset="0"/>
              </a:rPr>
              <a:t>23</a:t>
            </a:r>
            <a:br>
              <a:rPr kumimoji="0" lang="en-US" altLang="en-US" sz="2400" b="1" i="0" u="none" strike="noStrike" cap="none" normalizeH="0" baseline="0" dirty="0" smtClean="0">
                <a:ln>
                  <a:noFill/>
                </a:ln>
                <a:solidFill>
                  <a:srgbClr val="242021"/>
                </a:solidFill>
                <a:effectLst/>
                <a:latin typeface="AdvP7627"/>
                <a:ea typeface="Calibri" panose="020F0502020204030204" pitchFamily="34" charset="0"/>
                <a:cs typeface="Arial" panose="020B0604020202020204" pitchFamily="34" charset="0"/>
              </a:rPr>
            </a:br>
            <a:r>
              <a:rPr kumimoji="0" lang="en-US" altLang="en-US" sz="2400" b="1"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σ</a:t>
            </a:r>
            <a:r>
              <a:rPr kumimoji="0" lang="en-US" altLang="en-US" sz="2400" b="1" i="0" u="none" strike="noStrike" cap="none" normalizeH="0" baseline="0" dirty="0" smtClean="0">
                <a:ln>
                  <a:noFill/>
                </a:ln>
                <a:solidFill>
                  <a:srgbClr val="242021"/>
                </a:solidFill>
                <a:effectLst/>
                <a:latin typeface="AdvP7627"/>
                <a:ea typeface="Calibri" panose="020F0502020204030204" pitchFamily="34" charset="0"/>
                <a:cs typeface="Arial" panose="020B0604020202020204" pitchFamily="34" charset="0"/>
              </a:rPr>
              <a:t>31   </a:t>
            </a:r>
            <a:r>
              <a:rPr kumimoji="0" lang="en-US" altLang="en-US" sz="2400" b="1"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σ</a:t>
            </a:r>
            <a:r>
              <a:rPr kumimoji="0" lang="en-US" altLang="en-US" sz="2400" b="1" i="0" u="none" strike="noStrike" cap="none" normalizeH="0" baseline="0" dirty="0" smtClean="0">
                <a:ln>
                  <a:noFill/>
                </a:ln>
                <a:solidFill>
                  <a:srgbClr val="242021"/>
                </a:solidFill>
                <a:effectLst/>
                <a:latin typeface="AdvP7627"/>
                <a:ea typeface="Calibri" panose="020F0502020204030204" pitchFamily="34" charset="0"/>
                <a:cs typeface="Arial" panose="020B0604020202020204" pitchFamily="34" charset="0"/>
              </a:rPr>
              <a:t>32   </a:t>
            </a:r>
            <a:r>
              <a:rPr kumimoji="0" lang="en-US" altLang="en-US" sz="2400" b="1"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σ</a:t>
            </a:r>
            <a:r>
              <a:rPr kumimoji="0" lang="en-US" altLang="en-US" sz="2400" b="1" i="0" u="none" strike="noStrike" cap="none" normalizeH="0" baseline="0" dirty="0" smtClean="0">
                <a:ln>
                  <a:noFill/>
                </a:ln>
                <a:solidFill>
                  <a:srgbClr val="242021"/>
                </a:solidFill>
                <a:effectLst/>
                <a:latin typeface="AdvP7627"/>
                <a:ea typeface="Calibri" panose="020F0502020204030204" pitchFamily="34" charset="0"/>
                <a:cs typeface="Arial" panose="020B0604020202020204" pitchFamily="34" charset="0"/>
              </a:rPr>
              <a:t>33</a:t>
            </a:r>
            <a:r>
              <a:rPr kumimoji="0" lang="en-US" altLang="en-US" sz="2400" b="0" i="0" u="none" strike="noStrike" cap="none" normalizeH="0" baseline="0" dirty="0" smtClean="0">
                <a:ln>
                  <a:noFill/>
                </a:ln>
                <a:solidFill>
                  <a:srgbClr val="242021"/>
                </a:solidFill>
                <a:effectLst/>
                <a:latin typeface="AdvP7627"/>
                <a:ea typeface="Calibri" panose="020F0502020204030204" pitchFamily="34" charset="0"/>
                <a:cs typeface="Arial" panose="020B0604020202020204" pitchFamily="34" charset="0"/>
              </a:rPr>
              <a:t/>
            </a:r>
            <a:br>
              <a:rPr kumimoji="0" lang="en-US" altLang="en-US" sz="2400" b="0" i="0" u="none" strike="noStrike" cap="none" normalizeH="0" baseline="0" dirty="0" smtClean="0">
                <a:ln>
                  <a:noFill/>
                </a:ln>
                <a:solidFill>
                  <a:srgbClr val="242021"/>
                </a:solidFill>
                <a:effectLst/>
                <a:latin typeface="AdvP7627"/>
                <a:ea typeface="Calibri" panose="020F0502020204030204" pitchFamily="34" charset="0"/>
                <a:cs typeface="Arial" panose="020B0604020202020204" pitchFamily="34" charset="0"/>
              </a:rPr>
            </a:br>
            <a:r>
              <a:rPr kumimoji="0" lang="en-US" altLang="en-US" sz="2400" b="0" i="0" u="none" strike="noStrike" cap="none" normalizeH="0" baseline="0" dirty="0" smtClean="0">
                <a:ln>
                  <a:noFill/>
                </a:ln>
                <a:solidFill>
                  <a:srgbClr val="242021"/>
                </a:solidFill>
                <a:effectLst/>
                <a:latin typeface="AdvP7627"/>
                <a:ea typeface="Calibri" panose="020F0502020204030204" pitchFamily="34" charset="0"/>
                <a:cs typeface="Arial" panose="020B0604020202020204" pitchFamily="34" charset="0"/>
              </a:rPr>
              <a:t/>
            </a:r>
            <a:br>
              <a:rPr kumimoji="0" lang="en-US" altLang="en-US" sz="2400" b="0" i="0" u="none" strike="noStrike" cap="none" normalizeH="0" baseline="0" dirty="0" smtClean="0">
                <a:ln>
                  <a:noFill/>
                </a:ln>
                <a:solidFill>
                  <a:srgbClr val="242021"/>
                </a:solidFill>
                <a:effectLst/>
                <a:latin typeface="AdvP7627"/>
                <a:ea typeface="Calibri" panose="020F0502020204030204" pitchFamily="34" charset="0"/>
                <a:cs typeface="Arial" panose="020B0604020202020204" pitchFamily="34" charset="0"/>
              </a:rPr>
            </a:b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17"/>
          <p:cNvSpPr/>
          <p:nvPr/>
        </p:nvSpPr>
        <p:spPr>
          <a:xfrm>
            <a:off x="-1" y="3013863"/>
            <a:ext cx="12191999" cy="2375971"/>
          </a:xfrm>
          <a:prstGeom prst="rect">
            <a:avLst/>
          </a:prstGeom>
        </p:spPr>
        <p:txBody>
          <a:bodyPr wrap="square">
            <a:spAutoFit/>
          </a:bodyPr>
          <a:lstStyle/>
          <a:p>
            <a:pPr>
              <a:lnSpc>
                <a:spcPct val="107000"/>
              </a:lnSpc>
              <a:spcAft>
                <a:spcPts val="800"/>
              </a:spcAft>
            </a:pPr>
            <a:r>
              <a:rPr lang="en-US" sz="2400" dirty="0">
                <a:solidFill>
                  <a:schemeClr val="accent2">
                    <a:lumMod val="50000"/>
                  </a:schemeClr>
                </a:solidFill>
                <a:latin typeface="Times-Roman"/>
                <a:ea typeface="Calibri" panose="020F0502020204030204" pitchFamily="34" charset="0"/>
                <a:cs typeface="Arial" panose="020B0604020202020204" pitchFamily="34" charset="0"/>
              </a:rPr>
              <a:t>The normal stresses </a:t>
            </a:r>
            <a:r>
              <a:rPr lang="en-US" sz="2400" b="1" dirty="0">
                <a:solidFill>
                  <a:schemeClr val="accent2">
                    <a:lumMod val="50000"/>
                  </a:schemeClr>
                </a:solidFill>
                <a:latin typeface="Times New Roman" panose="02020603050405020304" pitchFamily="18" charset="0"/>
                <a:ea typeface="Calibri" panose="020F0502020204030204" pitchFamily="34" charset="0"/>
                <a:cs typeface="Arial" panose="020B0604020202020204" pitchFamily="34" charset="0"/>
              </a:rPr>
              <a:t>σ</a:t>
            </a:r>
            <a:r>
              <a:rPr lang="en-US" sz="2400" dirty="0">
                <a:solidFill>
                  <a:schemeClr val="accent2">
                    <a:lumMod val="50000"/>
                  </a:schemeClr>
                </a:solidFill>
                <a:latin typeface="Times-Roman"/>
                <a:ea typeface="Calibri" panose="020F0502020204030204" pitchFamily="34" charset="0"/>
                <a:cs typeface="Arial" panose="020B0604020202020204" pitchFamily="34" charset="0"/>
              </a:rPr>
              <a:t>11, </a:t>
            </a:r>
            <a:r>
              <a:rPr lang="en-US" sz="2400" b="1" dirty="0">
                <a:solidFill>
                  <a:schemeClr val="accent2">
                    <a:lumMod val="50000"/>
                  </a:schemeClr>
                </a:solidFill>
                <a:latin typeface="Times New Roman" panose="02020603050405020304" pitchFamily="18" charset="0"/>
                <a:ea typeface="Calibri" panose="020F0502020204030204" pitchFamily="34" charset="0"/>
                <a:cs typeface="Arial" panose="020B0604020202020204" pitchFamily="34" charset="0"/>
              </a:rPr>
              <a:t>σ</a:t>
            </a:r>
            <a:r>
              <a:rPr lang="en-US" sz="2400" dirty="0">
                <a:solidFill>
                  <a:schemeClr val="accent2">
                    <a:lumMod val="50000"/>
                  </a:schemeClr>
                </a:solidFill>
                <a:latin typeface="Times-Roman"/>
                <a:ea typeface="Calibri" panose="020F0502020204030204" pitchFamily="34" charset="0"/>
                <a:cs typeface="Arial" panose="020B0604020202020204" pitchFamily="34" charset="0"/>
              </a:rPr>
              <a:t>22 and </a:t>
            </a:r>
            <a:r>
              <a:rPr lang="en-US" sz="2400" b="1" dirty="0">
                <a:solidFill>
                  <a:schemeClr val="accent2">
                    <a:lumMod val="50000"/>
                  </a:schemeClr>
                </a:solidFill>
                <a:latin typeface="Times New Roman" panose="02020603050405020304" pitchFamily="18" charset="0"/>
                <a:ea typeface="Calibri" panose="020F0502020204030204" pitchFamily="34" charset="0"/>
                <a:cs typeface="Arial" panose="020B0604020202020204" pitchFamily="34" charset="0"/>
              </a:rPr>
              <a:t>σ</a:t>
            </a:r>
            <a:r>
              <a:rPr lang="en-US" sz="2400" dirty="0">
                <a:solidFill>
                  <a:schemeClr val="accent2">
                    <a:lumMod val="50000"/>
                  </a:schemeClr>
                </a:solidFill>
                <a:latin typeface="Times-Roman"/>
                <a:ea typeface="Calibri" panose="020F0502020204030204" pitchFamily="34" charset="0"/>
                <a:cs typeface="Arial" panose="020B0604020202020204" pitchFamily="34" charset="0"/>
              </a:rPr>
              <a:t>33 occupy the diagonal while the off-diagonal terms represent the shear stresses. The </a:t>
            </a:r>
            <a:r>
              <a:rPr lang="en-US" sz="2400" b="1" dirty="0" err="1">
                <a:solidFill>
                  <a:schemeClr val="accent2">
                    <a:lumMod val="50000"/>
                  </a:schemeClr>
                </a:solidFill>
                <a:latin typeface="Times New Roman" panose="02020603050405020304" pitchFamily="18" charset="0"/>
                <a:ea typeface="Calibri" panose="020F0502020204030204" pitchFamily="34" charset="0"/>
                <a:cs typeface="Arial" panose="020B0604020202020204" pitchFamily="34" charset="0"/>
              </a:rPr>
              <a:t>σ</a:t>
            </a:r>
            <a:r>
              <a:rPr lang="en-US" sz="2400" b="1" dirty="0" err="1">
                <a:solidFill>
                  <a:schemeClr val="accent2">
                    <a:lumMod val="50000"/>
                  </a:schemeClr>
                </a:solidFill>
                <a:latin typeface="Times-Roman"/>
                <a:ea typeface="Calibri" panose="020F0502020204030204" pitchFamily="34" charset="0"/>
                <a:cs typeface="Arial" panose="020B0604020202020204" pitchFamily="34" charset="0"/>
              </a:rPr>
              <a:t>m</a:t>
            </a:r>
            <a:r>
              <a:rPr lang="en-US" sz="2400" b="1" dirty="0">
                <a:solidFill>
                  <a:schemeClr val="accent2">
                    <a:lumMod val="50000"/>
                  </a:schemeClr>
                </a:solidFill>
                <a:latin typeface="Times-Roman"/>
                <a:ea typeface="Calibri" panose="020F0502020204030204" pitchFamily="34" charset="0"/>
                <a:cs typeface="Arial" panose="020B0604020202020204" pitchFamily="34" charset="0"/>
              </a:rPr>
              <a:t> </a:t>
            </a:r>
            <a:r>
              <a:rPr lang="en-US" sz="2400" dirty="0">
                <a:solidFill>
                  <a:schemeClr val="accent2">
                    <a:lumMod val="50000"/>
                  </a:schemeClr>
                </a:solidFill>
                <a:latin typeface="Times-Roman"/>
                <a:ea typeface="Calibri" panose="020F0502020204030204" pitchFamily="34" charset="0"/>
                <a:cs typeface="Arial" panose="020B0604020202020204" pitchFamily="34" charset="0"/>
              </a:rPr>
              <a:t>is called the </a:t>
            </a:r>
            <a:r>
              <a:rPr lang="en-US" sz="2400" b="1" dirty="0">
                <a:solidFill>
                  <a:schemeClr val="accent2">
                    <a:lumMod val="50000"/>
                  </a:schemeClr>
                </a:solidFill>
                <a:latin typeface="Times-Italic"/>
                <a:ea typeface="Calibri" panose="020F0502020204030204" pitchFamily="34" charset="0"/>
                <a:cs typeface="Arial" panose="020B0604020202020204" pitchFamily="34" charset="0"/>
              </a:rPr>
              <a:t>mean stress</a:t>
            </a:r>
            <a:r>
              <a:rPr lang="en-US" sz="2400" dirty="0">
                <a:solidFill>
                  <a:schemeClr val="accent2">
                    <a:lumMod val="50000"/>
                  </a:schemeClr>
                </a:solidFill>
                <a:latin typeface="Times-Italic"/>
                <a:ea typeface="Calibri" panose="020F0502020204030204" pitchFamily="34" charset="0"/>
                <a:cs typeface="Arial" panose="020B0604020202020204" pitchFamily="34" charset="0"/>
              </a:rPr>
              <a:t>; </a:t>
            </a:r>
            <a:r>
              <a:rPr lang="en-US" sz="2400" b="1" dirty="0" err="1">
                <a:solidFill>
                  <a:schemeClr val="accent2">
                    <a:lumMod val="50000"/>
                  </a:schemeClr>
                </a:solidFill>
                <a:latin typeface="Times New Roman" panose="02020603050405020304" pitchFamily="18" charset="0"/>
                <a:ea typeface="Calibri" panose="020F0502020204030204" pitchFamily="34" charset="0"/>
                <a:cs typeface="Arial" panose="020B0604020202020204" pitchFamily="34" charset="0"/>
              </a:rPr>
              <a:t>σ</a:t>
            </a:r>
            <a:r>
              <a:rPr lang="en-US" sz="2400" b="1" dirty="0" err="1">
                <a:solidFill>
                  <a:schemeClr val="accent2">
                    <a:lumMod val="50000"/>
                  </a:schemeClr>
                </a:solidFill>
                <a:latin typeface="Times-Roman"/>
                <a:ea typeface="Calibri" panose="020F0502020204030204" pitchFamily="34" charset="0"/>
                <a:cs typeface="Arial" panose="020B0604020202020204" pitchFamily="34" charset="0"/>
              </a:rPr>
              <a:t>m</a:t>
            </a:r>
            <a:r>
              <a:rPr lang="en-US" sz="2400" dirty="0">
                <a:solidFill>
                  <a:schemeClr val="accent2">
                    <a:lumMod val="50000"/>
                  </a:schemeClr>
                </a:solidFill>
                <a:latin typeface="Times-Roman"/>
                <a:ea typeface="Calibri" panose="020F0502020204030204" pitchFamily="34" charset="0"/>
                <a:cs typeface="Arial" panose="020B0604020202020204" pitchFamily="34" charset="0"/>
              </a:rPr>
              <a:t>= (</a:t>
            </a:r>
            <a:r>
              <a:rPr lang="en-US" sz="2400" dirty="0">
                <a:solidFill>
                  <a:schemeClr val="accent2">
                    <a:lumMod val="50000"/>
                  </a:schemeClr>
                </a:solidFill>
                <a:latin typeface="Times New Roman" panose="02020603050405020304" pitchFamily="18" charset="0"/>
                <a:ea typeface="Calibri" panose="020F0502020204030204" pitchFamily="34" charset="0"/>
                <a:cs typeface="Arial" panose="020B0604020202020204" pitchFamily="34" charset="0"/>
              </a:rPr>
              <a:t>σ</a:t>
            </a:r>
            <a:r>
              <a:rPr lang="en-US" sz="2400" dirty="0">
                <a:solidFill>
                  <a:schemeClr val="accent2">
                    <a:lumMod val="50000"/>
                  </a:schemeClr>
                </a:solidFill>
                <a:latin typeface="Times-Roman"/>
                <a:ea typeface="Calibri" panose="020F0502020204030204" pitchFamily="34" charset="0"/>
                <a:cs typeface="Arial" panose="020B0604020202020204" pitchFamily="34" charset="0"/>
              </a:rPr>
              <a:t>11+</a:t>
            </a:r>
            <a:r>
              <a:rPr lang="en-US" sz="2400" dirty="0">
                <a:solidFill>
                  <a:schemeClr val="accent2">
                    <a:lumMod val="50000"/>
                  </a:schemeClr>
                </a:solidFill>
                <a:latin typeface="Times New Roman" panose="02020603050405020304" pitchFamily="18" charset="0"/>
                <a:ea typeface="Calibri" panose="020F0502020204030204" pitchFamily="34" charset="0"/>
                <a:cs typeface="Arial" panose="020B0604020202020204" pitchFamily="34" charset="0"/>
              </a:rPr>
              <a:t>σ22+σ33)</a:t>
            </a:r>
            <a:r>
              <a:rPr lang="en-US" sz="2400" dirty="0">
                <a:solidFill>
                  <a:schemeClr val="accent2">
                    <a:lumMod val="50000"/>
                  </a:schemeClr>
                </a:solidFill>
                <a:latin typeface="Times-Roman"/>
                <a:ea typeface="Calibri" panose="020F0502020204030204" pitchFamily="34" charset="0"/>
                <a:cs typeface="Arial" panose="020B0604020202020204" pitchFamily="34" charset="0"/>
              </a:rPr>
              <a:t>/3.</a:t>
            </a:r>
            <a:endParaRPr lang="en-US" sz="2400" dirty="0">
              <a:solidFill>
                <a:schemeClr val="accent2">
                  <a:lumMod val="50000"/>
                </a:schemeClr>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Arial" panose="020B0604020202020204" pitchFamily="34" charset="0"/>
              </a:rPr>
              <a:t>►</a:t>
            </a:r>
            <a:r>
              <a:rPr lang="en-US" sz="2400" dirty="0">
                <a:latin typeface="Calibri" panose="020F0502020204030204" pitchFamily="34" charset="0"/>
                <a:ea typeface="Calibri" panose="020F0502020204030204" pitchFamily="34" charset="0"/>
                <a:cs typeface="Arial" panose="020B0604020202020204" pitchFamily="34" charset="0"/>
              </a:rPr>
              <a:t> </a:t>
            </a:r>
            <a:r>
              <a:rPr lang="en-US" sz="2400" b="1" dirty="0">
                <a:latin typeface="Times-Roman"/>
                <a:ea typeface="Calibri" panose="020F0502020204030204" pitchFamily="34" charset="0"/>
                <a:cs typeface="Arial" panose="020B0604020202020204" pitchFamily="34" charset="0"/>
              </a:rPr>
              <a:t>Differential stress (</a:t>
            </a:r>
            <a:r>
              <a:rPr lang="en-US" sz="2400" b="1" dirty="0" err="1">
                <a:latin typeface="Times-Roman"/>
                <a:ea typeface="Calibri" panose="020F0502020204030204" pitchFamily="34" charset="0"/>
                <a:cs typeface="Arial" panose="020B0604020202020204" pitchFamily="34" charset="0"/>
              </a:rPr>
              <a:t>σd</a:t>
            </a:r>
            <a:r>
              <a:rPr lang="en-US" sz="2400" b="1" dirty="0">
                <a:latin typeface="Times-Roman"/>
                <a:ea typeface="Calibri" panose="020F0502020204030204" pitchFamily="34" charset="0"/>
                <a:cs typeface="Arial" panose="020B0604020202020204" pitchFamily="34" charset="0"/>
              </a:rPr>
              <a:t>) = (σ1 - σ3).</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b="1" dirty="0">
                <a:latin typeface="Times-Roman"/>
                <a:ea typeface="Calibri" panose="020F0502020204030204" pitchFamily="34" charset="0"/>
                <a:cs typeface="Arial" panose="020B0604020202020204" pitchFamily="34" charset="0"/>
              </a:rPr>
              <a:t>►Static stress as σ1 = σ2 = σ3.</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b="1" dirty="0">
                <a:latin typeface="Times-Roman"/>
                <a:ea typeface="Calibri" panose="020F0502020204030204" pitchFamily="34" charset="0"/>
                <a:cs typeface="Arial" panose="020B0604020202020204" pitchFamily="34" charset="0"/>
              </a:rPr>
              <a:t>►Confining pressure as σ2 = σ3 for the conditions σ1 &gt; σ2 = σ3.</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88987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2151358"/>
          </a:xfrm>
          <a:prstGeom prst="rect">
            <a:avLst/>
          </a:prstGeom>
        </p:spPr>
        <p:txBody>
          <a:bodyPr wrap="square">
            <a:spAutoFit/>
          </a:bodyPr>
          <a:lstStyle/>
          <a:p>
            <a:pPr algn="just">
              <a:lnSpc>
                <a:spcPct val="107000"/>
              </a:lnSpc>
              <a:spcAft>
                <a:spcPts val="800"/>
              </a:spcAft>
            </a:pPr>
            <a:r>
              <a:rPr lang="en-US" sz="24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Deformation</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400" b="1" dirty="0">
                <a:latin typeface="Times New Roman" panose="02020603050405020304" pitchFamily="18" charset="0"/>
                <a:ea typeface="Calibri" panose="020F0502020204030204" pitchFamily="34" charset="0"/>
                <a:cs typeface="Arial" panose="020B0604020202020204" pitchFamily="34" charset="0"/>
              </a:rPr>
              <a:t>Deformation describes the collective displacements of points in a body; </a:t>
            </a:r>
            <a:r>
              <a:rPr lang="en-US" sz="2400" b="1" dirty="0">
                <a:solidFill>
                  <a:schemeClr val="accent2">
                    <a:lumMod val="50000"/>
                  </a:schemeClr>
                </a:solidFill>
                <a:latin typeface="Times New Roman" panose="02020603050405020304" pitchFamily="18" charset="0"/>
                <a:ea typeface="Calibri" panose="020F0502020204030204" pitchFamily="34" charset="0"/>
                <a:cs typeface="Arial" panose="020B0604020202020204" pitchFamily="34" charset="0"/>
              </a:rPr>
              <a:t>in other words, it describes the complete transformation from the initial to the final geometry of a body. This change can include a translation (movement from one place to the other), a rotation (spin around an axis), and a distortion (change in shape).</a:t>
            </a:r>
            <a:r>
              <a:rPr lang="en-US" sz="2400" dirty="0">
                <a:solidFill>
                  <a:schemeClr val="accent2">
                    <a:lumMod val="50000"/>
                  </a:schemeClr>
                </a:solidFill>
                <a:latin typeface="Calibri" panose="020F0502020204030204" pitchFamily="34" charset="0"/>
                <a:ea typeface="Calibri" panose="020F0502020204030204" pitchFamily="34" charset="0"/>
                <a:cs typeface="Arial" panose="020B0604020202020204" pitchFamily="34" charset="0"/>
              </a:rPr>
              <a:t> </a:t>
            </a:r>
            <a:endParaRPr lang="en-US" sz="2400"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6875526" y="1677053"/>
            <a:ext cx="5108655" cy="5180947"/>
          </a:xfrm>
          <a:prstGeom prst="rect">
            <a:avLst/>
          </a:prstGeom>
        </p:spPr>
      </p:pic>
    </p:spTree>
    <p:extLst>
      <p:ext uri="{BB962C8B-B14F-4D97-AF65-F5344CB8AC3E}">
        <p14:creationId xmlns:p14="http://schemas.microsoft.com/office/powerpoint/2010/main" val="1050817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85270"/>
          </a:xfrm>
          <a:prstGeom prst="rect">
            <a:avLst/>
          </a:prstGeom>
        </p:spPr>
        <p:txBody>
          <a:bodyPr wrap="square">
            <a:spAutoFit/>
          </a:bodyPr>
          <a:lstStyle/>
          <a:p>
            <a:pPr algn="just">
              <a:lnSpc>
                <a:spcPct val="107000"/>
              </a:lnSpc>
              <a:spcAft>
                <a:spcPts val="800"/>
              </a:spcAft>
            </a:pPr>
            <a:r>
              <a:rPr lang="en-US" sz="2400" b="1" dirty="0">
                <a:latin typeface="Times New Roman" panose="02020603050405020304" pitchFamily="18" charset="0"/>
                <a:ea typeface="Calibri" panose="020F0502020204030204" pitchFamily="34" charset="0"/>
                <a:cs typeface="Arial" panose="020B0604020202020204" pitchFamily="34" charset="0"/>
              </a:rPr>
              <a:t>Three stages of deformation</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400" dirty="0">
                <a:latin typeface="Times New Roman" panose="02020603050405020304" pitchFamily="18" charset="0"/>
                <a:ea typeface="Calibri" panose="020F0502020204030204" pitchFamily="34" charset="0"/>
                <a:cs typeface="Arial" panose="020B0604020202020204" pitchFamily="34" charset="0"/>
              </a:rPr>
              <a:t>If an object is subjected to stresses it passes through three stages of deformation.</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2"/>
          <p:cNvSpPr>
            <a:spLocks noChangeArrowheads="1"/>
          </p:cNvSpPr>
          <p:nvPr/>
        </p:nvSpPr>
        <p:spPr bwMode="auto">
          <a:xfrm>
            <a:off x="0" y="8715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6"/>
          <p:cNvPicPr>
            <a:picLocks noChangeAspect="1" noChangeArrowheads="1"/>
          </p:cNvPicPr>
          <p:nvPr/>
        </p:nvPicPr>
        <p:blipFill>
          <a:blip r:embed="rId2">
            <a:extLst>
              <a:ext uri="{28A0092B-C50C-407E-A947-70E740481C1C}">
                <a14:useLocalDpi xmlns:a14="http://schemas.microsoft.com/office/drawing/2010/main" val="0"/>
              </a:ext>
            </a:extLst>
          </a:blip>
          <a:srcRect t="4509" b="22440"/>
          <a:stretch>
            <a:fillRect/>
          </a:stretch>
        </p:blipFill>
        <p:spPr bwMode="auto">
          <a:xfrm>
            <a:off x="5768536" y="1680423"/>
            <a:ext cx="6423464" cy="51775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239271"/>
            <a:ext cx="12192000" cy="6170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1-Elastic deformation;</a:t>
            </a: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if the stress is withdrawn,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a:t>
            </a:r>
            <a:r>
              <a:rPr kumimoji="0" lang="en-US" altLang="en-US" sz="24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body returns </a:t>
            </a: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 its</a:t>
            </a:r>
            <a:r>
              <a:rPr kumimoji="0" lang="en-US" altLang="en-US" sz="24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original shape and size</a:t>
            </a: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400" b="0" i="0" u="none" strike="noStrike" cap="none" normalizeH="0" baseline="0" dirty="0" smtClean="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sng"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Or </a:t>
            </a: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Elastic Deformation</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Mechanisms by which elastic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behavior occurs, namely the bending and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stretching, without breaking, of chemical bonds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holding atoms or molecules together.</a:t>
            </a: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There is always a limiting stress, called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a:t>
            </a:r>
            <a:r>
              <a:rPr kumimoji="0" lang="en-US" altLang="en-US" sz="2400" b="1"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elastic limit (yield point)</a:t>
            </a: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if this is exceeded,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object does not return to its original shape.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Below the elastic limit,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deformation obeys </a:t>
            </a:r>
            <a:r>
              <a:rPr kumimoji="0" lang="en-US" altLang="en-US" sz="2400" b="1"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Hooke</a:t>
            </a:r>
            <a:r>
              <a:rPr kumimoji="0" lang="en-US" altLang="en-US" sz="24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400" b="1"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 law</a:t>
            </a: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which states that strain is proportional to stress.</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62010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001643"/>
          </a:xfrm>
          <a:prstGeom prst="rect">
            <a:avLst/>
          </a:prstGeom>
        </p:spPr>
        <p:txBody>
          <a:bodyPr wrap="square">
            <a:spAutoFit/>
          </a:bodyPr>
          <a:lstStyle/>
          <a:p>
            <a:pPr lvl="0" eaLnBrk="0" fontAlgn="base" hangingPunct="0">
              <a:spcBef>
                <a:spcPct val="0"/>
              </a:spcBef>
              <a:spcAft>
                <a:spcPct val="0"/>
              </a:spcAft>
            </a:pPr>
            <a:r>
              <a:rPr lang="en-US" alt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 Plastic deformation;</a:t>
            </a:r>
            <a:r>
              <a:rPr lang="en-US" alt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if the stress exceeds the elastic limit, the deformation is plastic;</a:t>
            </a:r>
          </a:p>
          <a:p>
            <a:pPr lvl="0" eaLnBrk="0" fontAlgn="base" hangingPunct="0">
              <a:spcBef>
                <a:spcPct val="0"/>
              </a:spcBef>
              <a:spcAft>
                <a:spcPct val="0"/>
              </a:spcAft>
            </a:pPr>
            <a:r>
              <a:rPr lang="en-US" alt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that is, the specimen only </a:t>
            </a:r>
            <a:r>
              <a:rPr lang="en-US" alt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partially</a:t>
            </a:r>
            <a:r>
              <a:rPr lang="en-US" alt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returns to its </a:t>
            </a:r>
            <a:r>
              <a:rPr lang="en-US" alt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original shape</a:t>
            </a:r>
            <a:r>
              <a:rPr lang="en-US" alt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even if the stress is removed. </a:t>
            </a:r>
          </a:p>
          <a:p>
            <a:pPr lvl="0" eaLnBrk="0" fontAlgn="base" hangingPunct="0">
              <a:spcBef>
                <a:spcPct val="0"/>
              </a:spcBef>
              <a:spcAft>
                <a:spcPct val="0"/>
              </a:spcAft>
            </a:pPr>
            <a:r>
              <a:rPr lang="en-US" altLang="en-US" sz="24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Or</a:t>
            </a:r>
            <a:r>
              <a:rPr lang="en-US" alt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a:solidFill>
                  <a:prstClr val="black"/>
                </a:solidFill>
                <a:latin typeface="Calibri" panose="020F0502020204030204" pitchFamily="34" charset="0"/>
                <a:ea typeface="Calibri" panose="020F0502020204030204" pitchFamily="34" charset="0"/>
                <a:cs typeface="Calibri" panose="020F0502020204030204" pitchFamily="34" charset="0"/>
              </a:rPr>
              <a:t>Plasticity Deformation</a:t>
            </a:r>
            <a:r>
              <a:rPr lang="en-US" alt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mechanism that involves </a:t>
            </a:r>
            <a:endParaRPr lang="en-US" altLang="en-US" sz="2400" dirty="0" smtClean="0">
              <a:solidFill>
                <a:prstClr val="black"/>
              </a:solidFill>
              <a:latin typeface="Calibri" panose="020F0502020204030204" pitchFamily="34" charset="0"/>
              <a:ea typeface="Calibri" panose="020F0502020204030204" pitchFamily="34" charset="0"/>
              <a:cs typeface="Calibri" panose="020F0502020204030204" pitchFamily="34" charset="0"/>
            </a:endParaRPr>
          </a:p>
          <a:p>
            <a:pPr lvl="0" eaLnBrk="0" fontAlgn="base" hangingPunct="0">
              <a:spcBef>
                <a:spcPct val="0"/>
              </a:spcBef>
              <a:spcAft>
                <a:spcPct val="0"/>
              </a:spcAft>
            </a:pPr>
            <a:r>
              <a:rPr lang="en-US" altLang="en-US" sz="24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progressive </a:t>
            </a:r>
            <a:r>
              <a:rPr lang="en-US" alt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breaking of atomic bonds </a:t>
            </a:r>
          </a:p>
          <a:p>
            <a:pPr lvl="0" eaLnBrk="0" fontAlgn="base" hangingPunct="0">
              <a:spcBef>
                <a:spcPct val="0"/>
              </a:spcBef>
              <a:spcAft>
                <a:spcPct val="0"/>
              </a:spcAft>
            </a:pPr>
            <a:r>
              <a:rPr lang="en-US" alt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without the material losing coherency.                                                                                                    </a:t>
            </a:r>
            <a:endParaRPr lang="en-US" altLang="en-US" sz="2400" dirty="0">
              <a:solidFill>
                <a:prstClr val="black"/>
              </a:solidFill>
            </a:endParaRPr>
          </a:p>
          <a:p>
            <a:pPr lvl="0" eaLnBrk="0" fontAlgn="base" hangingPunct="0">
              <a:spcBef>
                <a:spcPct val="0"/>
              </a:spcBef>
              <a:spcAft>
                <a:spcPct val="0"/>
              </a:spcAft>
            </a:pPr>
            <a:r>
              <a:rPr lang="en-US" altLang="en-US" sz="2400" dirty="0">
                <a:solidFill>
                  <a:prstClr val="black"/>
                </a:solidFill>
                <a:latin typeface="Calibri" panose="020F0502020204030204" pitchFamily="34" charset="0"/>
                <a:ea typeface="Calibri" panose="020F0502020204030204" pitchFamily="34" charset="0"/>
                <a:cs typeface="Arial" panose="020B0604020202020204" pitchFamily="34" charset="0"/>
              </a:rPr>
              <a:t> </a:t>
            </a:r>
            <a:r>
              <a:rPr lang="en-US" alt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3- Rupture;</a:t>
            </a:r>
            <a:r>
              <a:rPr lang="en-US" alt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When there is </a:t>
            </a:r>
            <a:r>
              <a:rPr lang="en-US" alt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continued</a:t>
            </a:r>
          </a:p>
          <a:p>
            <a:pPr lvl="0" eaLnBrk="0" fontAlgn="base" hangingPunct="0">
              <a:spcBef>
                <a:spcPct val="0"/>
              </a:spcBef>
              <a:spcAft>
                <a:spcPct val="0"/>
              </a:spcAft>
            </a:pPr>
            <a:r>
              <a:rPr lang="en-US" alt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increase in </a:t>
            </a:r>
            <a:r>
              <a:rPr lang="en-US" alt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 stress, one or more </a:t>
            </a:r>
            <a:r>
              <a:rPr lang="en-US" alt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fractures</a:t>
            </a:r>
          </a:p>
          <a:p>
            <a:pPr lvl="0" eaLnBrk="0" fontAlgn="base" hangingPunct="0">
              <a:spcBef>
                <a:spcPct val="0"/>
              </a:spcBef>
              <a:spcAft>
                <a:spcPct val="0"/>
              </a:spcAft>
            </a:pPr>
            <a:r>
              <a:rPr lang="en-US" alt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develop, </a:t>
            </a:r>
            <a:r>
              <a:rPr lang="en-US" alt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and </a:t>
            </a:r>
            <a:r>
              <a:rPr lang="en-US" alt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 specimen eventually </a:t>
            </a:r>
            <a:r>
              <a:rPr lang="en-US" alt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fails</a:t>
            </a:r>
          </a:p>
          <a:p>
            <a:pPr lvl="0" eaLnBrk="0" fontAlgn="base" hangingPunct="0">
              <a:spcBef>
                <a:spcPct val="0"/>
              </a:spcBef>
              <a:spcAft>
                <a:spcPct val="0"/>
              </a:spcAft>
            </a:pPr>
            <a:r>
              <a:rPr lang="en-US" alt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by rupture (fracture</a:t>
            </a:r>
            <a:r>
              <a:rPr lang="en-US" alt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400" u="sng"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Or</a:t>
            </a:r>
            <a:r>
              <a:rPr lang="en-US" altLang="en-US" sz="2400"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Fracturing</a:t>
            </a:r>
            <a:r>
              <a:rPr lang="en-US" alt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alt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lang="en-US" alt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Deformation Mechanism by </a:t>
            </a:r>
            <a:r>
              <a:rPr lang="en-US" alt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which a rock </a:t>
            </a:r>
            <a:endParaRPr lang="en-US" alt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lang="en-US" alt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body </a:t>
            </a:r>
            <a:r>
              <a:rPr lang="en-US" alt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or mineral </a:t>
            </a:r>
            <a:r>
              <a:rPr lang="en-US" alt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loses coherency </a:t>
            </a:r>
            <a:r>
              <a:rPr lang="en-US" alt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by </a:t>
            </a:r>
            <a:endParaRPr lang="en-US" alt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lang="en-US" alt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simultaneously </a:t>
            </a:r>
            <a:r>
              <a:rPr lang="en-US" alt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breaking </a:t>
            </a:r>
            <a:r>
              <a:rPr lang="en-US" alt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many atomic </a:t>
            </a:r>
            <a:r>
              <a:rPr lang="en-US" alt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bonds.</a:t>
            </a:r>
            <a:endParaRPr lang="en-US" altLang="en-US" sz="2400" dirty="0">
              <a:solidFill>
                <a:prstClr val="black"/>
              </a:solidFill>
            </a:endParaRPr>
          </a:p>
          <a:p>
            <a:pPr lvl="0" eaLnBrk="0" fontAlgn="base" hangingPunct="0">
              <a:spcBef>
                <a:spcPct val="0"/>
              </a:spcBef>
              <a:spcAft>
                <a:spcPct val="0"/>
              </a:spcAft>
            </a:pPr>
            <a:r>
              <a:rPr lang="en-US" altLang="en-US" sz="2400" b="1" dirty="0">
                <a:latin typeface="Calibri" panose="020F0502020204030204" pitchFamily="34" charset="0"/>
                <a:ea typeface="Calibri" panose="020F0502020204030204" pitchFamily="34" charset="0"/>
                <a:cs typeface="Arial" panose="020B0604020202020204" pitchFamily="34" charset="0"/>
              </a:rPr>
              <a:t>Strength: </a:t>
            </a:r>
            <a:r>
              <a:rPr lang="en-US" altLang="en-US" sz="2400" dirty="0">
                <a:latin typeface="Calibri" panose="020F0502020204030204" pitchFamily="34" charset="0"/>
                <a:ea typeface="Calibri" panose="020F0502020204030204" pitchFamily="34" charset="0"/>
                <a:cs typeface="Arial" panose="020B0604020202020204" pitchFamily="34" charset="0"/>
              </a:rPr>
              <a:t>Stress that a material can support </a:t>
            </a:r>
            <a:endParaRPr lang="en-US" altLang="en-US" sz="2400" dirty="0" smtClean="0">
              <a:latin typeface="Calibri" panose="020F0502020204030204" pitchFamily="34" charset="0"/>
              <a:ea typeface="Calibri" panose="020F0502020204030204" pitchFamily="34" charset="0"/>
              <a:cs typeface="Arial" panose="020B0604020202020204" pitchFamily="34" charset="0"/>
            </a:endParaRPr>
          </a:p>
          <a:p>
            <a:pPr lvl="0" eaLnBrk="0" fontAlgn="base" hangingPunct="0">
              <a:spcBef>
                <a:spcPct val="0"/>
              </a:spcBef>
              <a:spcAft>
                <a:spcPct val="0"/>
              </a:spcAft>
            </a:pPr>
            <a:r>
              <a:rPr lang="en-US" altLang="en-US" sz="2400" dirty="0" smtClean="0">
                <a:latin typeface="Calibri" panose="020F0502020204030204" pitchFamily="34" charset="0"/>
                <a:ea typeface="Calibri" panose="020F0502020204030204" pitchFamily="34" charset="0"/>
                <a:cs typeface="Arial" panose="020B0604020202020204" pitchFamily="34" charset="0"/>
              </a:rPr>
              <a:t>before </a:t>
            </a:r>
            <a:r>
              <a:rPr lang="en-US" altLang="en-US" sz="2400" dirty="0">
                <a:latin typeface="Calibri" panose="020F0502020204030204" pitchFamily="34" charset="0"/>
                <a:ea typeface="Calibri" panose="020F0502020204030204" pitchFamily="34" charset="0"/>
                <a:cs typeface="Arial" panose="020B0604020202020204" pitchFamily="34" charset="0"/>
              </a:rPr>
              <a:t>failure. </a:t>
            </a:r>
            <a:endParaRPr lang="en-US" altLang="en-US" sz="2400" dirty="0"/>
          </a:p>
          <a:p>
            <a:pPr lvl="0" eaLnBrk="0" fontAlgn="base" hangingPunct="0">
              <a:spcBef>
                <a:spcPct val="0"/>
              </a:spcBef>
              <a:spcAft>
                <a:spcPct val="0"/>
              </a:spcAft>
            </a:pPr>
            <a:r>
              <a:rPr lang="en-US" altLang="en-US" sz="2400" b="1" dirty="0">
                <a:latin typeface="Calibri" panose="020F0502020204030204" pitchFamily="34" charset="0"/>
                <a:ea typeface="Calibri" panose="020F0502020204030204" pitchFamily="34" charset="0"/>
                <a:cs typeface="Arial" panose="020B0604020202020204" pitchFamily="34" charset="0"/>
              </a:rPr>
              <a:t>Yield stress:</a:t>
            </a:r>
            <a:r>
              <a:rPr lang="en-US" altLang="en-US" sz="2400" dirty="0">
                <a:latin typeface="Calibri" panose="020F0502020204030204" pitchFamily="34" charset="0"/>
                <a:ea typeface="Calibri" panose="020F0502020204030204" pitchFamily="34" charset="0"/>
                <a:cs typeface="Arial" panose="020B0604020202020204" pitchFamily="34" charset="0"/>
              </a:rPr>
              <a:t> Stress at which permanent </a:t>
            </a:r>
            <a:r>
              <a:rPr lang="en-US" altLang="en-US" sz="2400" dirty="0" smtClean="0">
                <a:latin typeface="Calibri" panose="020F0502020204030204" pitchFamily="34" charset="0"/>
                <a:ea typeface="Calibri" panose="020F0502020204030204" pitchFamily="34" charset="0"/>
                <a:cs typeface="Arial" panose="020B0604020202020204" pitchFamily="34" charset="0"/>
              </a:rPr>
              <a:t>strain</a:t>
            </a:r>
          </a:p>
          <a:p>
            <a:pPr lvl="0" eaLnBrk="0" fontAlgn="base" hangingPunct="0">
              <a:spcBef>
                <a:spcPct val="0"/>
              </a:spcBef>
              <a:spcAft>
                <a:spcPct val="0"/>
              </a:spcAft>
            </a:pPr>
            <a:r>
              <a:rPr lang="en-US" altLang="en-US" sz="2400" dirty="0" smtClean="0">
                <a:latin typeface="Calibri" panose="020F0502020204030204" pitchFamily="34" charset="0"/>
                <a:ea typeface="Calibri" panose="020F0502020204030204" pitchFamily="34" charset="0"/>
                <a:cs typeface="Arial" panose="020B0604020202020204" pitchFamily="34" charset="0"/>
              </a:rPr>
              <a:t> </a:t>
            </a:r>
            <a:r>
              <a:rPr lang="en-US" altLang="en-US" sz="2400" dirty="0">
                <a:latin typeface="Calibri" panose="020F0502020204030204" pitchFamily="34" charset="0"/>
                <a:ea typeface="Calibri" panose="020F0502020204030204" pitchFamily="34" charset="0"/>
                <a:cs typeface="Arial" panose="020B0604020202020204" pitchFamily="34" charset="0"/>
              </a:rPr>
              <a:t>occurs.</a:t>
            </a:r>
            <a:endParaRPr lang="en-US" altLang="en-US" sz="2400" dirty="0">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5766259" y="1224846"/>
            <a:ext cx="6425741" cy="5175953"/>
          </a:xfrm>
          <a:prstGeom prst="rect">
            <a:avLst/>
          </a:prstGeom>
        </p:spPr>
      </p:pic>
    </p:spTree>
    <p:extLst>
      <p:ext uri="{BB962C8B-B14F-4D97-AF65-F5344CB8AC3E}">
        <p14:creationId xmlns:p14="http://schemas.microsoft.com/office/powerpoint/2010/main" val="3009182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067309" cy="3362139"/>
          </a:xfrm>
          <a:prstGeom prst="rect">
            <a:avLst/>
          </a:prstGeom>
        </p:spPr>
        <p:txBody>
          <a:bodyPr wrap="square">
            <a:spAutoFit/>
          </a:bodyPr>
          <a:lstStyle/>
          <a:p>
            <a:pPr>
              <a:lnSpc>
                <a:spcPct val="80000"/>
              </a:lnSpc>
              <a:spcAft>
                <a:spcPts val="800"/>
              </a:spcAft>
            </a:pPr>
            <a:r>
              <a:rPr lang="en-US" sz="2400" i="1" dirty="0">
                <a:latin typeface="Times New Roman" panose="02020603050405020304" pitchFamily="18" charset="0"/>
                <a:ea typeface="Calibri" panose="020F0502020204030204" pitchFamily="34" charset="0"/>
                <a:cs typeface="Arial" panose="020B0604020202020204" pitchFamily="34" charset="0"/>
              </a:rPr>
              <a:t>Based on the aforementioned relation </a:t>
            </a:r>
            <a:r>
              <a:rPr lang="en-US" sz="2400" b="1" i="1" dirty="0">
                <a:latin typeface="Times New Roman" panose="02020603050405020304" pitchFamily="18" charset="0"/>
                <a:ea typeface="Calibri" panose="020F0502020204030204" pitchFamily="34" charset="0"/>
                <a:cs typeface="Arial" panose="020B0604020202020204" pitchFamily="34" charset="0"/>
              </a:rPr>
              <a:t>two main types of rocks</a:t>
            </a:r>
            <a:r>
              <a:rPr lang="en-US" sz="2400" i="1" dirty="0">
                <a:latin typeface="Times New Roman" panose="02020603050405020304" pitchFamily="18" charset="0"/>
                <a:ea typeface="Calibri" panose="020F0502020204030204" pitchFamily="34" charset="0"/>
                <a:cs typeface="Arial" panose="020B0604020202020204" pitchFamily="34" charset="0"/>
              </a:rPr>
              <a:t>/substances are distinguish.</a:t>
            </a:r>
            <a:r>
              <a:rPr lang="en-US" sz="2400" i="1" dirty="0">
                <a:solidFill>
                  <a:srgbClr val="00B050"/>
                </a:solidFill>
                <a:latin typeface="Times New Roman" panose="02020603050405020304" pitchFamily="18" charset="0"/>
                <a:ea typeface="Calibri" panose="020F0502020204030204" pitchFamily="34" charset="0"/>
                <a:cs typeface="Arial" panose="020B0604020202020204" pitchFamily="34" charset="0"/>
              </a:rPr>
              <a:t>   </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a:lnSpc>
                <a:spcPct val="80000"/>
              </a:lnSpc>
              <a:spcAft>
                <a:spcPts val="800"/>
              </a:spcAft>
            </a:pPr>
            <a:r>
              <a:rPr lang="en-US" sz="2400" b="1" dirty="0">
                <a:solidFill>
                  <a:srgbClr val="7030A0"/>
                </a:solidFill>
                <a:latin typeface="Times New Roman" panose="02020603050405020304" pitchFamily="18" charset="0"/>
                <a:ea typeface="Calibri" panose="020F0502020204030204" pitchFamily="34" charset="0"/>
                <a:cs typeface="Arial" panose="020B0604020202020204" pitchFamily="34" charset="0"/>
              </a:rPr>
              <a:t>I/Brittle substances/rocks</a:t>
            </a:r>
            <a:r>
              <a:rPr lang="en-US" sz="2400" dirty="0">
                <a:solidFill>
                  <a:srgbClr val="7030A0"/>
                </a:solidFill>
                <a:latin typeface="Times New Roman" panose="02020603050405020304" pitchFamily="18" charset="0"/>
                <a:ea typeface="Calibri" panose="020F0502020204030204" pitchFamily="34" charset="0"/>
                <a:cs typeface="Arial" panose="020B0604020202020204" pitchFamily="34" charset="0"/>
              </a:rPr>
              <a:t> are those that rupture before any significant plastic deformation takes place.</a:t>
            </a:r>
            <a:r>
              <a:rPr lang="en-US" sz="24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endParaRPr lang="en-US"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algn="just">
              <a:lnSpc>
                <a:spcPct val="80000"/>
              </a:lnSpc>
              <a:spcAft>
                <a:spcPts val="800"/>
              </a:spcAft>
            </a:pPr>
            <a:r>
              <a:rPr lang="en-US" sz="2400" b="1" dirty="0">
                <a:solidFill>
                  <a:srgbClr val="7030A0"/>
                </a:solidFill>
                <a:latin typeface="Times New Roman" panose="02020603050405020304" pitchFamily="18" charset="0"/>
                <a:ea typeface="Calibri" panose="020F0502020204030204" pitchFamily="34" charset="0"/>
                <a:cs typeface="Arial" panose="020B0604020202020204" pitchFamily="34" charset="0"/>
              </a:rPr>
              <a:t>II/Ductile substances/rocks</a:t>
            </a:r>
            <a:r>
              <a:rPr lang="en-US" sz="2400" dirty="0">
                <a:solidFill>
                  <a:srgbClr val="7030A0"/>
                </a:solidFill>
                <a:latin typeface="Times New Roman" panose="02020603050405020304" pitchFamily="18" charset="0"/>
                <a:ea typeface="Calibri" panose="020F0502020204030204" pitchFamily="34" charset="0"/>
                <a:cs typeface="Arial" panose="020B0604020202020204" pitchFamily="34" charset="0"/>
              </a:rPr>
              <a:t> are those that undergo a large plastic deformation before rapture. </a:t>
            </a:r>
            <a:r>
              <a:rPr lang="en-US" sz="2400" dirty="0">
                <a:latin typeface="Times New Roman" panose="02020603050405020304" pitchFamily="18" charset="0"/>
                <a:ea typeface="Calibri" panose="020F0502020204030204" pitchFamily="34" charset="0"/>
                <a:cs typeface="Arial" panose="020B0604020202020204" pitchFamily="34" charset="0"/>
              </a:rPr>
              <a:t>After the elastic limit has been exceeded, ductile/plastic substances undergo a long interval of plastic deformation, and in some instances they may never rupture. </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80000"/>
              </a:lnSpc>
              <a:spcAft>
                <a:spcPts val="800"/>
              </a:spcAft>
            </a:pPr>
            <a:r>
              <a:rPr lang="en-US" sz="2400" b="1" dirty="0">
                <a:latin typeface="Calibri" panose="020F0502020204030204" pitchFamily="34" charset="0"/>
                <a:ea typeface="Calibri" panose="020F0502020204030204" pitchFamily="34" charset="0"/>
                <a:cs typeface="Arial" panose="020B0604020202020204" pitchFamily="34" charset="0"/>
              </a:rPr>
              <a:t>Rheology</a:t>
            </a:r>
            <a:r>
              <a:rPr lang="en-US" sz="2400" dirty="0">
                <a:latin typeface="Calibri" panose="020F0502020204030204" pitchFamily="34" charset="0"/>
                <a:ea typeface="Calibri" panose="020F0502020204030204" pitchFamily="34" charset="0"/>
                <a:cs typeface="Arial" panose="020B0604020202020204" pitchFamily="34" charset="0"/>
              </a:rPr>
              <a:t> is the study of the mechanical properties of solid materials as well as fluids and gases. The name derives from the Greek word “</a:t>
            </a:r>
            <a:r>
              <a:rPr lang="en-US" sz="2400" dirty="0" err="1">
                <a:latin typeface="Calibri" panose="020F0502020204030204" pitchFamily="34" charset="0"/>
                <a:ea typeface="Calibri" panose="020F0502020204030204" pitchFamily="34" charset="0"/>
                <a:cs typeface="Arial" panose="020B0604020202020204" pitchFamily="34" charset="0"/>
              </a:rPr>
              <a:t>rheo</a:t>
            </a:r>
            <a:r>
              <a:rPr lang="en-US" sz="2400" dirty="0">
                <a:latin typeface="Calibri" panose="020F0502020204030204" pitchFamily="34" charset="0"/>
                <a:ea typeface="Calibri" panose="020F0502020204030204" pitchFamily="34" charset="0"/>
                <a:cs typeface="Arial" panose="020B0604020202020204" pitchFamily="34" charset="0"/>
              </a:rPr>
              <a:t>”, which means “to flow”. Rheology deals with the flow of rocks, while </a:t>
            </a:r>
            <a:r>
              <a:rPr lang="en-US" sz="2400" b="1" dirty="0">
                <a:latin typeface="Calibri" panose="020F0502020204030204" pitchFamily="34" charset="0"/>
                <a:ea typeface="Calibri" panose="020F0502020204030204" pitchFamily="34" charset="0"/>
                <a:cs typeface="Arial" panose="020B0604020202020204" pitchFamily="34" charset="0"/>
              </a:rPr>
              <a:t>rock mechanics</a:t>
            </a:r>
            <a:r>
              <a:rPr lang="en-US" sz="2400" dirty="0">
                <a:latin typeface="Calibri" panose="020F0502020204030204" pitchFamily="34" charset="0"/>
                <a:ea typeface="Calibri" panose="020F0502020204030204" pitchFamily="34" charset="0"/>
                <a:cs typeface="Arial" panose="020B0604020202020204" pitchFamily="34" charset="0"/>
              </a:rPr>
              <a:t> primarily deals with the way rocks respond to stress by brittle faulting and fracturing.</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44333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941</TotalTime>
  <Words>1854</Words>
  <Application>Microsoft Office PowerPoint</Application>
  <PresentationFormat>Widescreen</PresentationFormat>
  <Paragraphs>165</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AdvP7627</vt:lpstr>
      <vt:lpstr>Arial</vt:lpstr>
      <vt:lpstr>Calibri</vt:lpstr>
      <vt:lpstr>Calibri Light</vt:lpstr>
      <vt:lpstr>Times New Roman</vt:lpstr>
      <vt:lpstr>Times-Bold</vt:lpstr>
      <vt:lpstr>Times-Italic</vt:lpstr>
      <vt:lpstr>Times-Roman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Comment</dc:creator>
  <cp:lastModifiedBy>Comment</cp:lastModifiedBy>
  <cp:revision>37</cp:revision>
  <dcterms:created xsi:type="dcterms:W3CDTF">2021-09-24T13:51:18Z</dcterms:created>
  <dcterms:modified xsi:type="dcterms:W3CDTF">2022-09-18T06:56:36Z</dcterms:modified>
</cp:coreProperties>
</file>