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76" r:id="rId3"/>
    <p:sldId id="257" r:id="rId4"/>
    <p:sldId id="277" r:id="rId5"/>
    <p:sldId id="278" r:id="rId6"/>
    <p:sldId id="279" r:id="rId7"/>
    <p:sldId id="258" r:id="rId8"/>
    <p:sldId id="259" r:id="rId9"/>
    <p:sldId id="260" r:id="rId10"/>
    <p:sldId id="264" r:id="rId11"/>
    <p:sldId id="261" r:id="rId12"/>
    <p:sldId id="262" r:id="rId13"/>
    <p:sldId id="263" r:id="rId14"/>
    <p:sldId id="265" r:id="rId15"/>
    <p:sldId id="266" r:id="rId16"/>
    <p:sldId id="267" r:id="rId17"/>
    <p:sldId id="268" r:id="rId18"/>
    <p:sldId id="271" r:id="rId19"/>
    <p:sldId id="269" r:id="rId20"/>
    <p:sldId id="270" r:id="rId21"/>
    <p:sldId id="272" r:id="rId22"/>
    <p:sldId id="273" r:id="rId23"/>
    <p:sldId id="275"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F03E3FD-622A-40BB-8D7C-2380DEF3FE41}" type="datetimeFigureOut">
              <a:rPr lang="en-US" smtClean="0"/>
              <a:t>3/24/2024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6D70C8E-5E5A-4D69-A5B6-BA21A0C2FB81}" type="slidenum">
              <a:rPr lang="en-US" smtClean="0"/>
              <a:t>‹#›</a:t>
            </a:fld>
            <a:endParaRPr lang="en-US"/>
          </a:p>
        </p:txBody>
      </p:sp>
    </p:spTree>
    <p:extLst>
      <p:ext uri="{BB962C8B-B14F-4D97-AF65-F5344CB8AC3E}">
        <p14:creationId xmlns:p14="http://schemas.microsoft.com/office/powerpoint/2010/main" val="11955060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6D70C8E-5E5A-4D69-A5B6-BA21A0C2FB81}" type="slidenum">
              <a:rPr lang="en-US" smtClean="0"/>
              <a:t>11</a:t>
            </a:fld>
            <a:endParaRPr lang="en-US"/>
          </a:p>
        </p:txBody>
      </p:sp>
    </p:spTree>
    <p:extLst>
      <p:ext uri="{BB962C8B-B14F-4D97-AF65-F5344CB8AC3E}">
        <p14:creationId xmlns:p14="http://schemas.microsoft.com/office/powerpoint/2010/main" val="7891645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34BE602-874B-4A63-82D0-25EDABF454BD}" type="slidenum">
              <a:rPr lang="en-US" smtClean="0"/>
              <a:t>23</a:t>
            </a:fld>
            <a:endParaRPr lang="en-US"/>
          </a:p>
        </p:txBody>
      </p:sp>
    </p:spTree>
    <p:extLst>
      <p:ext uri="{BB962C8B-B14F-4D97-AF65-F5344CB8AC3E}">
        <p14:creationId xmlns:p14="http://schemas.microsoft.com/office/powerpoint/2010/main" val="30506842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A10FF79-ADAB-4BC7-B05D-E6DAC1B76F36}"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36342207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0FF79-ADAB-4BC7-B05D-E6DAC1B76F36}"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258373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0FF79-ADAB-4BC7-B05D-E6DAC1B76F36}"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26591753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A10FF79-ADAB-4BC7-B05D-E6DAC1B76F36}"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2771369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0A10FF79-ADAB-4BC7-B05D-E6DAC1B76F36}" type="datetimeFigureOut">
              <a:rPr lang="en-US" smtClean="0"/>
              <a:t>3/24/2024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9096396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A10FF79-ADAB-4BC7-B05D-E6DAC1B76F36}"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2354183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A10FF79-ADAB-4BC7-B05D-E6DAC1B76F36}" type="datetimeFigureOut">
              <a:rPr lang="en-US" smtClean="0"/>
              <a:t>3/24/2024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1318601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A10FF79-ADAB-4BC7-B05D-E6DAC1B76F36}" type="datetimeFigureOut">
              <a:rPr lang="en-US" smtClean="0"/>
              <a:t>3/24/2024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6607457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A10FF79-ADAB-4BC7-B05D-E6DAC1B76F36}" type="datetimeFigureOut">
              <a:rPr lang="en-US" smtClean="0"/>
              <a:t>3/24/2024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5508090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10FF79-ADAB-4BC7-B05D-E6DAC1B76F36}"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17684126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0A10FF79-ADAB-4BC7-B05D-E6DAC1B76F36}" type="datetimeFigureOut">
              <a:rPr lang="en-US" smtClean="0"/>
              <a:t>3/24/2024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E68671F-5BBC-4FFD-94D3-322D14E11609}" type="slidenum">
              <a:rPr lang="en-US" smtClean="0"/>
              <a:t>‹#›</a:t>
            </a:fld>
            <a:endParaRPr lang="en-US"/>
          </a:p>
        </p:txBody>
      </p:sp>
    </p:spTree>
    <p:extLst>
      <p:ext uri="{BB962C8B-B14F-4D97-AF65-F5344CB8AC3E}">
        <p14:creationId xmlns:p14="http://schemas.microsoft.com/office/powerpoint/2010/main" val="4109875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10FF79-ADAB-4BC7-B05D-E6DAC1B76F36}" type="datetimeFigureOut">
              <a:rPr lang="en-US" smtClean="0"/>
              <a:t>3/24/2024</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8671F-5BBC-4FFD-94D3-322D14E11609}" type="slidenum">
              <a:rPr lang="en-US" smtClean="0"/>
              <a:t>‹#›</a:t>
            </a:fld>
            <a:endParaRPr lang="en-US"/>
          </a:p>
        </p:txBody>
      </p:sp>
    </p:spTree>
    <p:extLst>
      <p:ext uri="{BB962C8B-B14F-4D97-AF65-F5344CB8AC3E}">
        <p14:creationId xmlns:p14="http://schemas.microsoft.com/office/powerpoint/2010/main" val="514237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647695"/>
          </a:xfrm>
          <a:prstGeom prst="rect">
            <a:avLst/>
          </a:prstGeom>
        </p:spPr>
        <p:txBody>
          <a:bodyPr wrap="square">
            <a:spAutoFit/>
          </a:bodyPr>
          <a:lstStyle/>
          <a:p>
            <a:pPr algn="just">
              <a:lnSpc>
                <a:spcPct val="107000"/>
              </a:lnSpc>
              <a:spcAft>
                <a:spcPts val="800"/>
              </a:spcAft>
            </a:pPr>
            <a:r>
              <a:rPr lang="en-US" sz="3600" b="1"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Normal Faults</a:t>
            </a:r>
            <a:r>
              <a:rPr lang="en-US" sz="3600" dirty="0" smtClean="0">
                <a:effectLst/>
                <a:latin typeface="Calibri" panose="020F0502020204030204" pitchFamily="34" charset="0"/>
                <a:ea typeface="Calibri" panose="020F0502020204030204" pitchFamily="34" charset="0"/>
                <a:cs typeface="Arial" panose="020B0604020202020204" pitchFamily="34" charset="0"/>
              </a:rPr>
              <a:t> </a:t>
            </a:r>
            <a:r>
              <a:rPr lang="en-US" b="1" dirty="0">
                <a:solidFill>
                  <a:srgbClr val="0070C0"/>
                </a:solidFill>
                <a:latin typeface="Calibri" panose="020F0502020204030204" pitchFamily="34" charset="0"/>
                <a:ea typeface="Calibri" panose="020F0502020204030204" pitchFamily="34" charset="0"/>
                <a:cs typeface="Arial" panose="020B0604020202020204" pitchFamily="34" charset="0"/>
              </a:rPr>
              <a:t>(extensional regime)</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sz="2800" b="1" dirty="0" smtClean="0">
                <a:solidFill>
                  <a:srgbClr val="0070C0"/>
                </a:solidFill>
                <a:effectLst/>
                <a:latin typeface="Times New Roman" panose="02020603050405020304" pitchFamily="18" charset="0"/>
                <a:ea typeface="Calibri" panose="020F0502020204030204" pitchFamily="34" charset="0"/>
                <a:cs typeface="Arial" panose="020B0604020202020204" pitchFamily="34" charset="0"/>
              </a:rPr>
              <a:t>Normal fault settings</a:t>
            </a:r>
            <a:r>
              <a:rPr lang="en-US" sz="2800" b="1" dirty="0" smtClean="0">
                <a:solidFill>
                  <a:srgbClr val="0070C0"/>
                </a:solidFill>
                <a:effectLst/>
                <a:latin typeface="Calibri" panose="020F0502020204030204" pitchFamily="34" charset="0"/>
                <a:ea typeface="Calibri" panose="020F0502020204030204" pitchFamily="34" charset="0"/>
                <a:cs typeface="Arial" panose="020B0604020202020204" pitchFamily="34" charset="0"/>
              </a:rPr>
              <a:t>:</a:t>
            </a:r>
            <a:r>
              <a:rPr lang="en-US" sz="2800" b="1" dirty="0" smtClean="0">
                <a:effectLst/>
                <a:latin typeface="Calibri" panose="020F0502020204030204" pitchFamily="34" charset="0"/>
                <a:ea typeface="Calibri" panose="020F0502020204030204" pitchFamily="34" charset="0"/>
                <a:cs typeface="Arial" panose="020B0604020202020204" pitchFamily="34" charset="0"/>
              </a:rPr>
              <a:t>                                                                                                                   </a:t>
            </a:r>
            <a:endParaRPr lang="en-US"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n-US" b="1" dirty="0">
                <a:latin typeface="Calibri" panose="020F0502020204030204" pitchFamily="34" charset="0"/>
                <a:ea typeface="Calibri" panose="020F0502020204030204" pitchFamily="34" charset="0"/>
                <a:cs typeface="Arial" panose="020B0604020202020204" pitchFamily="34" charset="0"/>
              </a:rPr>
              <a:t>There are two distinct kinematic situations in which normal faults develop in brittle or </a:t>
            </a:r>
            <a:r>
              <a:rPr lang="en-US" b="1" dirty="0" err="1">
                <a:latin typeface="Calibri" panose="020F0502020204030204" pitchFamily="34" charset="0"/>
                <a:ea typeface="Calibri" panose="020F0502020204030204" pitchFamily="34" charset="0"/>
                <a:cs typeface="Arial" panose="020B0604020202020204" pitchFamily="34" charset="0"/>
              </a:rPr>
              <a:t>semibrittle</a:t>
            </a:r>
            <a:r>
              <a:rPr lang="en-US" b="1" dirty="0">
                <a:latin typeface="Calibri" panose="020F0502020204030204" pitchFamily="34" charset="0"/>
                <a:ea typeface="Calibri" panose="020F0502020204030204" pitchFamily="34" charset="0"/>
                <a:cs typeface="Arial" panose="020B0604020202020204" pitchFamily="34" charset="0"/>
              </a:rPr>
              <a:t> rocks (Suppe ,1985)  </a:t>
            </a:r>
            <a:endParaRPr lang="en-US" dirty="0">
              <a:latin typeface="Calibri" panose="020F0502020204030204" pitchFamily="34" charset="0"/>
              <a:ea typeface="Calibri" panose="020F0502020204030204" pitchFamily="34" charset="0"/>
              <a:cs typeface="Arial" panose="020B0604020202020204" pitchFamily="34" charset="0"/>
            </a:endParaRPr>
          </a:p>
        </p:txBody>
      </p:sp>
      <p:sp>
        <p:nvSpPr>
          <p:cNvPr id="2" name="Rectangle 1"/>
          <p:cNvSpPr/>
          <p:nvPr/>
        </p:nvSpPr>
        <p:spPr>
          <a:xfrm>
            <a:off x="0" y="1647694"/>
            <a:ext cx="12192000" cy="4989891"/>
          </a:xfrm>
          <a:prstGeom prst="rect">
            <a:avLst/>
          </a:prstGeom>
        </p:spPr>
        <p:txBody>
          <a:bodyPr wrap="square">
            <a:spAutoFit/>
          </a:bodyPr>
          <a:lstStyle/>
          <a:p>
            <a:pPr marL="342900" lvl="0" indent="-342900" algn="just">
              <a:lnSpc>
                <a:spcPct val="107000"/>
              </a:lnSpc>
              <a:spcAft>
                <a:spcPts val="800"/>
              </a:spcAft>
              <a:buClr>
                <a:srgbClr val="002060"/>
              </a:buClr>
              <a:buFont typeface="+mj-lt"/>
              <a:buAutoNum type="arabicPeriod"/>
            </a:pP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Overall Horizontal Extension:</a:t>
            </a:r>
            <a:r>
              <a:rPr lang="en-US" sz="2800" b="1" i="1" dirty="0">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The most important tectonic setting of normal faulting is zones of plate divergence, including continental rifts, and </a:t>
            </a:r>
            <a:r>
              <a:rPr lang="en-US" sz="2800" b="1" dirty="0" err="1">
                <a:latin typeface="Times New Roman" panose="02020603050405020304" pitchFamily="18" charset="0"/>
                <a:ea typeface="Calibri" panose="020F0502020204030204" pitchFamily="34" charset="0"/>
                <a:cs typeface="Arial" panose="020B0604020202020204" pitchFamily="34" charset="0"/>
              </a:rPr>
              <a:t>midocean</a:t>
            </a:r>
            <a:r>
              <a:rPr lang="en-US" sz="2800" b="1" dirty="0">
                <a:latin typeface="Times New Roman" panose="02020603050405020304" pitchFamily="18" charset="0"/>
                <a:ea typeface="Calibri" panose="020F0502020204030204" pitchFamily="34" charset="0"/>
                <a:cs typeface="Arial" panose="020B0604020202020204" pitchFamily="34" charset="0"/>
              </a:rPr>
              <a:t> </a:t>
            </a:r>
            <a:r>
              <a:rPr lang="en-US" sz="2800" b="1" dirty="0" smtClean="0">
                <a:latin typeface="Times New Roman" panose="02020603050405020304" pitchFamily="18" charset="0"/>
                <a:ea typeface="Calibri" panose="020F0502020204030204" pitchFamily="34" charset="0"/>
                <a:cs typeface="Arial" panose="020B0604020202020204" pitchFamily="34" charset="0"/>
              </a:rPr>
              <a:t>ridges</a:t>
            </a:r>
            <a:r>
              <a:rPr lang="en-US" sz="2800" b="1" dirty="0" smtClean="0">
                <a:latin typeface="Calibri" panose="020F0502020204030204" pitchFamily="34" charset="0"/>
                <a:ea typeface="Calibri" panose="020F0502020204030204" pitchFamily="34" charset="0"/>
                <a:cs typeface="Arial" panose="020B0604020202020204" pitchFamily="34" charset="0"/>
              </a:rPr>
              <a:t> </a:t>
            </a:r>
            <a:r>
              <a:rPr lang="en-US" sz="2800" b="1" dirty="0" smtClean="0">
                <a:solidFill>
                  <a:srgbClr val="808080"/>
                </a:solidFill>
                <a:latin typeface="Calibri" panose="020F0502020204030204" pitchFamily="34" charset="0"/>
                <a:ea typeface="Calibri" panose="020F0502020204030204" pitchFamily="34" charset="0"/>
                <a:cs typeface="Arial" panose="020B0604020202020204" pitchFamily="34" charset="0"/>
              </a:rPr>
              <a:t>and </a:t>
            </a:r>
            <a:r>
              <a:rPr lang="en-US" sz="2800" b="1" dirty="0" err="1" smtClean="0">
                <a:solidFill>
                  <a:srgbClr val="808080"/>
                </a:solidFill>
                <a:latin typeface="Calibri" panose="020F0502020204030204" pitchFamily="34" charset="0"/>
                <a:ea typeface="Calibri" panose="020F0502020204030204" pitchFamily="34" charset="0"/>
                <a:cs typeface="Arial" panose="020B0604020202020204" pitchFamily="34" charset="0"/>
              </a:rPr>
              <a:t>backarc</a:t>
            </a:r>
            <a:r>
              <a:rPr lang="en-US" sz="2800" b="1" dirty="0" smtClean="0">
                <a:solidFill>
                  <a:srgbClr val="808080"/>
                </a:solidFill>
                <a:latin typeface="Calibri" panose="020F0502020204030204" pitchFamily="34" charset="0"/>
                <a:ea typeface="Calibri" panose="020F0502020204030204" pitchFamily="34" charset="0"/>
                <a:cs typeface="Arial" panose="020B0604020202020204" pitchFamily="34" charset="0"/>
              </a:rPr>
              <a:t> basins.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(a)</a:t>
            </a:r>
            <a:r>
              <a:rPr lang="en-US" sz="2800" i="1" dirty="0">
                <a:solidFill>
                  <a:srgbClr val="002060"/>
                </a:solidFill>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Continental rifting:</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Continental rifts provide the best on-land exposure of structure dominated by normal faulting, particularly where horizontal extension has terminated without complete continental separation.</a:t>
            </a:r>
            <a:r>
              <a:rPr lang="en-US" sz="2800" b="1" dirty="0">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Important examples include the East African rift, and the Basin and Range of the Western United states, and the Rhine graben of western Europe.</a:t>
            </a:r>
            <a:r>
              <a:rPr lang="en-US" sz="2800" dirty="0">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3098718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30040"/>
            <a:ext cx="117268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70C0"/>
                </a:solidFill>
                <a:effectLst/>
                <a:latin typeface="TimesNewRoman" charset="0"/>
                <a:ea typeface="Calibri" panose="020F0502020204030204" pitchFamily="34" charset="0"/>
                <a:cs typeface="Arial" panose="020B0604020202020204" pitchFamily="34" charset="0"/>
              </a:rPr>
              <a:t>STRUCTURAL ASSOCIATIONS OF NORMAL FAULTS</a:t>
            </a:r>
            <a:endParaRPr kumimoji="0" lang="en-US" altLang="en-US" sz="3600" b="0" i="0" u="none" strike="noStrike" cap="none" normalizeH="0" baseline="0" dirty="0" smtClean="0">
              <a:ln>
                <a:noFill/>
              </a:ln>
              <a:solidFill>
                <a:schemeClr val="tx1"/>
              </a:solidFill>
              <a:effectLst/>
              <a:latin typeface="Arial" panose="020B0604020202020204" pitchFamily="34" charset="0"/>
            </a:endParaRPr>
          </a:p>
        </p:txBody>
      </p:sp>
      <p:sp>
        <p:nvSpPr>
          <p:cNvPr id="3" name="Rectangle 3"/>
          <p:cNvSpPr>
            <a:spLocks noChangeArrowheads="1"/>
          </p:cNvSpPr>
          <p:nvPr/>
        </p:nvSpPr>
        <p:spPr bwMode="auto">
          <a:xfrm>
            <a:off x="166255" y="353205"/>
            <a:ext cx="11922166" cy="25699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smtClean="0">
                <a:ln>
                  <a:noFill/>
                </a:ln>
                <a:solidFill>
                  <a:schemeClr val="tx1"/>
                </a:solidFill>
                <a:effectLst/>
                <a:latin typeface="Arial" panose="020B0604020202020204" pitchFamily="34" charset="0"/>
              </a:rPr>
              <a:t/>
            </a:r>
            <a:br>
              <a:rPr kumimoji="0" lang="en-US" altLang="en-US" sz="1800" b="0" i="0" u="none" strike="noStrike" cap="none" normalizeH="0" baseline="0" dirty="0" smtClean="0">
                <a:ln>
                  <a:noFill/>
                </a:ln>
                <a:solidFill>
                  <a:schemeClr val="tx1"/>
                </a:solidFill>
                <a:effectLst/>
                <a:latin typeface="Arial" panose="020B0604020202020204" pitchFamily="34" charset="0"/>
              </a:rPr>
            </a:br>
            <a:r>
              <a:rPr kumimoji="0" lang="en-US" altLang="en-US" sz="24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Normal faults generally are present as systems of many associated faults.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 In many cases, the orientations of the faults fall into two groups, </a:t>
            </a:r>
          </a:p>
          <a:p>
            <a:pPr lvl="0" eaLnBrk="0" fontAlgn="base" hangingPunct="0">
              <a:spcBef>
                <a:spcPct val="0"/>
              </a:spcBef>
              <a:spcAft>
                <a:spcPct val="0"/>
              </a:spcAft>
            </a:pPr>
            <a:r>
              <a:rPr kumimoji="0" lang="en-US" altLang="en-US" sz="24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which are referred to as conjugate orientations; </a:t>
            </a:r>
            <a:r>
              <a:rPr lang="en-US" sz="2800" b="1" dirty="0"/>
              <a:t>they have comparable dip angles but opposite dip directions and opposite senses of shear (conjugate faults bound the graben in Figure 4.4).</a:t>
            </a:r>
            <a:r>
              <a:rPr lang="en-US" sz="2800" dirty="0"/>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l="2151" t="6645" r="908" b="2090"/>
          <a:stretch>
            <a:fillRect/>
          </a:stretch>
        </p:blipFill>
        <p:spPr bwMode="auto">
          <a:xfrm>
            <a:off x="635920" y="2923139"/>
            <a:ext cx="11229422" cy="36656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21741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815882"/>
          </a:xfrm>
          <a:prstGeom prst="rect">
            <a:avLst/>
          </a:prstGeom>
        </p:spPr>
        <p:txBody>
          <a:bodyPr wrap="square">
            <a:spAutoFit/>
          </a:bodyPr>
          <a:lstStyle/>
          <a:p>
            <a:r>
              <a:rPr lang="en-US" sz="2800" b="1" dirty="0" smtClean="0">
                <a:solidFill>
                  <a:srgbClr val="806000"/>
                </a:solidFill>
                <a:latin typeface="TimesNewRoman"/>
                <a:ea typeface="Calibri" panose="020F0502020204030204" pitchFamily="34" charset="0"/>
                <a:cs typeface="Arial" panose="020B0604020202020204" pitchFamily="34" charset="0"/>
              </a:rPr>
              <a:t>If </a:t>
            </a:r>
            <a:r>
              <a:rPr lang="en-US" sz="2800" b="1" dirty="0">
                <a:solidFill>
                  <a:srgbClr val="806000"/>
                </a:solidFill>
                <a:latin typeface="TimesNewRoman"/>
                <a:ea typeface="Calibri" panose="020F0502020204030204" pitchFamily="34" charset="0"/>
                <a:cs typeface="Arial" panose="020B0604020202020204" pitchFamily="34" charset="0"/>
              </a:rPr>
              <a:t>the smaller-scale faults are parallel to the major fault and have the same sense of shear, they are </a:t>
            </a:r>
            <a:r>
              <a:rPr lang="en-US" sz="2800" b="1" u="sng" dirty="0">
                <a:solidFill>
                  <a:srgbClr val="806000"/>
                </a:solidFill>
                <a:latin typeface="TimesNewRoman"/>
                <a:ea typeface="Calibri" panose="020F0502020204030204" pitchFamily="34" charset="0"/>
                <a:cs typeface="Arial" panose="020B0604020202020204" pitchFamily="34" charset="0"/>
              </a:rPr>
              <a:t>synthetic faults</a:t>
            </a:r>
            <a:r>
              <a:rPr lang="en-US" sz="2800" b="1" dirty="0">
                <a:solidFill>
                  <a:srgbClr val="000000"/>
                </a:solidFill>
                <a:latin typeface="TimesNewRoman"/>
                <a:ea typeface="Calibri" panose="020F0502020204030204" pitchFamily="34" charset="0"/>
                <a:cs typeface="Arial" panose="020B0604020202020204" pitchFamily="34" charset="0"/>
              </a:rPr>
              <a:t>; </a:t>
            </a:r>
            <a:r>
              <a:rPr lang="en-US" sz="2800" b="1" dirty="0">
                <a:solidFill>
                  <a:srgbClr val="002060"/>
                </a:solidFill>
                <a:latin typeface="TimesNewRoman"/>
                <a:ea typeface="Calibri" panose="020F0502020204030204" pitchFamily="34" charset="0"/>
                <a:cs typeface="Arial" panose="020B0604020202020204" pitchFamily="34" charset="0"/>
              </a:rPr>
              <a:t>if they are in the conjugate orientation, that is, if they have comparable dips but in the opposite dip direction from the main faults, they are </a:t>
            </a:r>
            <a:r>
              <a:rPr lang="en-US" sz="2800" b="1" u="sng" dirty="0">
                <a:solidFill>
                  <a:srgbClr val="002060"/>
                </a:solidFill>
                <a:latin typeface="TimesNewRoman"/>
                <a:ea typeface="Calibri" panose="020F0502020204030204" pitchFamily="34" charset="0"/>
                <a:cs typeface="Arial" panose="020B0604020202020204" pitchFamily="34" charset="0"/>
              </a:rPr>
              <a:t>antithetic faults.</a:t>
            </a:r>
            <a:r>
              <a:rPr lang="en-US" sz="2800" dirty="0">
                <a:solidFill>
                  <a:srgbClr val="002060"/>
                </a:solidFill>
                <a:latin typeface="Calibri" panose="020F0502020204030204" pitchFamily="34" charset="0"/>
                <a:ea typeface="Calibri" panose="020F0502020204030204" pitchFamily="34" charset="0"/>
                <a:cs typeface="Arial" panose="020B0604020202020204" pitchFamily="34" charset="0"/>
              </a:rPr>
              <a:t> </a:t>
            </a:r>
            <a:endParaRPr lang="en-US" sz="2800" dirty="0"/>
          </a:p>
        </p:txBody>
      </p:sp>
      <p:pic>
        <p:nvPicPr>
          <p:cNvPr id="4" name="Picture 3"/>
          <p:cNvPicPr/>
          <p:nvPr/>
        </p:nvPicPr>
        <p:blipFill rotWithShape="1">
          <a:blip r:embed="rId3">
            <a:extLst>
              <a:ext uri="{28A0092B-C50C-407E-A947-70E740481C1C}">
                <a14:useLocalDpi xmlns:a14="http://schemas.microsoft.com/office/drawing/2010/main" val="0"/>
              </a:ext>
            </a:extLst>
          </a:blip>
          <a:srcRect l="2151" t="6645" r="908" b="2090"/>
          <a:stretch/>
        </p:blipFill>
        <p:spPr bwMode="auto">
          <a:xfrm>
            <a:off x="858982" y="2206601"/>
            <a:ext cx="10474036" cy="438816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7410213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36428"/>
          </a:xfrm>
          <a:prstGeom prst="rect">
            <a:avLst/>
          </a:prstGeom>
        </p:spPr>
        <p:txBody>
          <a:bodyPr wrap="square">
            <a:spAutoFit/>
          </a:bodyPr>
          <a:lstStyle/>
          <a:p>
            <a:pPr marL="228600" algn="just">
              <a:lnSpc>
                <a:spcPct val="107000"/>
              </a:lnSpc>
              <a:spcAft>
                <a:spcPts val="800"/>
              </a:spcAft>
            </a:pPr>
            <a:r>
              <a:rPr lang="en-US" sz="2800" b="1" dirty="0">
                <a:solidFill>
                  <a:srgbClr val="000000"/>
                </a:solidFill>
                <a:latin typeface="TimesNewRoman"/>
                <a:ea typeface="Calibri" panose="020F0502020204030204" pitchFamily="34" charset="0"/>
                <a:cs typeface="Arial" panose="020B0604020202020204" pitchFamily="34" charset="0"/>
              </a:rPr>
              <a:t>A </a:t>
            </a:r>
            <a:r>
              <a:rPr lang="en-US" sz="2800" b="1" u="sng" dirty="0">
                <a:solidFill>
                  <a:srgbClr val="000000"/>
                </a:solidFill>
                <a:latin typeface="TimesNewRoman"/>
                <a:ea typeface="Calibri" panose="020F0502020204030204" pitchFamily="34" charset="0"/>
                <a:cs typeface="Arial" panose="020B0604020202020204" pitchFamily="34" charset="0"/>
              </a:rPr>
              <a:t>graben</a:t>
            </a:r>
            <a:r>
              <a:rPr lang="en-US" sz="2800" b="1" dirty="0">
                <a:solidFill>
                  <a:srgbClr val="000000"/>
                </a:solidFill>
                <a:latin typeface="TimesNewRoman"/>
                <a:ea typeface="Calibri" panose="020F0502020204030204" pitchFamily="34" charset="0"/>
                <a:cs typeface="Arial" panose="020B0604020202020204" pitchFamily="34" charset="0"/>
              </a:rPr>
              <a:t> is a down-dropped block bounded on both sides by conjugate normal faults that dip toward the down-dropped block on both sides (Figure 4.4). </a:t>
            </a:r>
            <a:r>
              <a:rPr lang="en-US" sz="2800" b="1" dirty="0">
                <a:solidFill>
                  <a:srgbClr val="002060"/>
                </a:solidFill>
                <a:latin typeface="TimesNewRoman"/>
                <a:ea typeface="Calibri" panose="020F0502020204030204" pitchFamily="34" charset="0"/>
                <a:cs typeface="Arial" panose="020B0604020202020204" pitchFamily="34" charset="0"/>
              </a:rPr>
              <a:t>A </a:t>
            </a:r>
            <a:r>
              <a:rPr lang="en-US" sz="2800" b="1" u="sng" dirty="0">
                <a:solidFill>
                  <a:srgbClr val="002060"/>
                </a:solidFill>
                <a:latin typeface="TimesNewRoman"/>
                <a:ea typeface="Calibri" panose="020F0502020204030204" pitchFamily="34" charset="0"/>
                <a:cs typeface="Arial" panose="020B0604020202020204" pitchFamily="34" charset="0"/>
              </a:rPr>
              <a:t>half graben</a:t>
            </a:r>
            <a:r>
              <a:rPr lang="en-US" sz="2800" b="1" dirty="0">
                <a:solidFill>
                  <a:srgbClr val="002060"/>
                </a:solidFill>
                <a:latin typeface="TimesNewRoman"/>
                <a:ea typeface="Calibri" panose="020F0502020204030204" pitchFamily="34" charset="0"/>
                <a:cs typeface="Arial" panose="020B0604020202020204" pitchFamily="34" charset="0"/>
              </a:rPr>
              <a:t> is a down-dropped tilted block bounded on only one side by a major normal fault.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2151" t="6645" r="908" b="2090"/>
          <a:stretch/>
        </p:blipFill>
        <p:spPr bwMode="auto">
          <a:xfrm>
            <a:off x="921327" y="2316452"/>
            <a:ext cx="10349345" cy="4319876"/>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4157693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1913216"/>
          </a:xfrm>
          <a:prstGeom prst="rect">
            <a:avLst/>
          </a:prstGeom>
        </p:spPr>
        <p:txBody>
          <a:bodyPr wrap="square">
            <a:spAutoFit/>
          </a:bodyPr>
          <a:lstStyle/>
          <a:p>
            <a:pPr marL="228600" algn="just">
              <a:lnSpc>
                <a:spcPct val="107000"/>
              </a:lnSpc>
              <a:spcAft>
                <a:spcPts val="800"/>
              </a:spcAft>
            </a:pPr>
            <a:r>
              <a:rPr lang="en-US" sz="2800" b="1" dirty="0">
                <a:solidFill>
                  <a:srgbClr val="833C0B"/>
                </a:solidFill>
                <a:latin typeface="TimesNewRoman"/>
                <a:ea typeface="Calibri" panose="020F0502020204030204" pitchFamily="34" charset="0"/>
                <a:cs typeface="Arial" panose="020B0604020202020204" pitchFamily="34" charset="0"/>
              </a:rPr>
              <a:t>A </a:t>
            </a:r>
            <a:r>
              <a:rPr lang="en-US" sz="2800" b="1" u="sng" dirty="0">
                <a:solidFill>
                  <a:srgbClr val="833C0B"/>
                </a:solidFill>
                <a:latin typeface="TimesNewRoman"/>
                <a:ea typeface="Calibri" panose="020F0502020204030204" pitchFamily="34" charset="0"/>
                <a:cs typeface="Arial" panose="020B0604020202020204" pitchFamily="34" charset="0"/>
              </a:rPr>
              <a:t>horst</a:t>
            </a:r>
            <a:r>
              <a:rPr lang="en-US" sz="2800" b="1" dirty="0">
                <a:solidFill>
                  <a:srgbClr val="833C0B"/>
                </a:solidFill>
                <a:latin typeface="TimesNewRoman"/>
                <a:ea typeface="Calibri" panose="020F0502020204030204" pitchFamily="34" charset="0"/>
                <a:cs typeface="Arial" panose="020B0604020202020204" pitchFamily="34" charset="0"/>
              </a:rPr>
              <a:t> is a relatively uplifted block bounded by two conjugate normal faults that dip away from the uplifted block on both sides.</a:t>
            </a:r>
            <a:r>
              <a:rPr lang="en-US" sz="2800" dirty="0">
                <a:solidFill>
                  <a:srgbClr val="833C0B"/>
                </a:solidFill>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000000"/>
                </a:solidFill>
                <a:latin typeface="TimesNewRoman"/>
                <a:ea typeface="Calibri" panose="020F0502020204030204" pitchFamily="34" charset="0"/>
                <a:cs typeface="Arial" panose="020B0604020202020204" pitchFamily="34" charset="0"/>
              </a:rPr>
              <a:t>Alternating uplifted and down-dropped fault blocks are called a </a:t>
            </a:r>
            <a:r>
              <a:rPr lang="en-US" sz="2800" b="1" u="sng" dirty="0">
                <a:solidFill>
                  <a:srgbClr val="000000"/>
                </a:solidFill>
                <a:latin typeface="TimesNewRoman"/>
                <a:ea typeface="Calibri" panose="020F0502020204030204" pitchFamily="34" charset="0"/>
                <a:cs typeface="Arial" panose="020B0604020202020204" pitchFamily="34" charset="0"/>
              </a:rPr>
              <a:t>horst-and-graben</a:t>
            </a:r>
            <a:r>
              <a:rPr lang="en-US" sz="2800" b="1" dirty="0">
                <a:solidFill>
                  <a:srgbClr val="000000"/>
                </a:solidFill>
                <a:latin typeface="TimesNewRoman"/>
                <a:ea typeface="Calibri" panose="020F0502020204030204" pitchFamily="34" charset="0"/>
                <a:cs typeface="Arial" panose="020B0604020202020204" pitchFamily="34" charset="0"/>
              </a:rPr>
              <a:t> structure.</a:t>
            </a:r>
            <a:r>
              <a:rPr lang="en-US" sz="2800" dirty="0">
                <a:latin typeface="Calibri" panose="020F0502020204030204" pitchFamily="34" charset="0"/>
                <a:ea typeface="Calibri" panose="020F0502020204030204" pitchFamily="34" charset="0"/>
                <a:cs typeface="Arial" panose="020B0604020202020204" pitchFamily="34" charset="0"/>
              </a:rPr>
              <a:t> </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pic>
        <p:nvPicPr>
          <p:cNvPr id="3" name="Picture 2"/>
          <p:cNvPicPr/>
          <p:nvPr/>
        </p:nvPicPr>
        <p:blipFill rotWithShape="1">
          <a:blip r:embed="rId2">
            <a:extLst>
              <a:ext uri="{28A0092B-C50C-407E-A947-70E740481C1C}">
                <a14:useLocalDpi xmlns:a14="http://schemas.microsoft.com/office/drawing/2010/main" val="0"/>
              </a:ext>
            </a:extLst>
          </a:blip>
          <a:srcRect l="2151" t="6645" r="908" b="2090"/>
          <a:stretch/>
        </p:blipFill>
        <p:spPr bwMode="auto">
          <a:xfrm>
            <a:off x="360220" y="1913216"/>
            <a:ext cx="11014362" cy="464127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4835736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21599"/>
            <a:ext cx="12192000" cy="655885"/>
          </a:xfrm>
          <a:prstGeom prst="rect">
            <a:avLst/>
          </a:prstGeom>
        </p:spPr>
        <p:txBody>
          <a:bodyPr wrap="square">
            <a:spAutoFit/>
          </a:bodyPr>
          <a:lstStyle/>
          <a:p>
            <a:pPr marL="228600">
              <a:lnSpc>
                <a:spcPct val="107000"/>
              </a:lnSpc>
              <a:spcAft>
                <a:spcPts val="800"/>
              </a:spcAft>
            </a:pPr>
            <a:r>
              <a:rPr lang="en-US" sz="3600" b="1" dirty="0">
                <a:solidFill>
                  <a:srgbClr val="0070C0"/>
                </a:solidFill>
                <a:latin typeface="Times New Roman" panose="02020603050405020304" pitchFamily="18" charset="0"/>
                <a:ea typeface="Calibri" panose="020F0502020204030204" pitchFamily="34" charset="0"/>
                <a:cs typeface="Arial" panose="020B0604020202020204" pitchFamily="34" charset="0"/>
              </a:rPr>
              <a:t>KINEMATIC MODELS OF NORMAL FAULT SYSTEMS</a:t>
            </a:r>
            <a:r>
              <a:rPr lang="en-US" sz="3600" b="1" dirty="0">
                <a:solidFill>
                  <a:srgbClr val="00B050"/>
                </a:solidFill>
                <a:latin typeface="Calibri" panose="020F0502020204030204" pitchFamily="34" charset="0"/>
                <a:ea typeface="Calibri" panose="020F0502020204030204" pitchFamily="34" charset="0"/>
                <a:cs typeface="Arial" panose="020B0604020202020204" pitchFamily="34" charset="0"/>
              </a:rPr>
              <a:t>   </a:t>
            </a:r>
            <a:endParaRPr lang="en-US" sz="36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235528" y="777485"/>
            <a:ext cx="11845636" cy="1384995"/>
          </a:xfrm>
          <a:prstGeom prst="rect">
            <a:avLst/>
          </a:prstGeom>
        </p:spPr>
        <p:txBody>
          <a:bodyPr wrap="square">
            <a:spAutoFit/>
          </a:bodyPr>
          <a:lstStyle/>
          <a:p>
            <a:r>
              <a:rPr lang="en-US" sz="2800" b="1" dirty="0">
                <a:solidFill>
                  <a:srgbClr val="000000"/>
                </a:solidFill>
                <a:latin typeface="TimesNewRoman"/>
                <a:ea typeface="Calibri" panose="020F0502020204030204" pitchFamily="34" charset="0"/>
                <a:cs typeface="Arial" panose="020B0604020202020204" pitchFamily="34" charset="0"/>
              </a:rPr>
              <a:t>A kinematic model of any fault system is a description of the motion that has occurred on the faults in the system.</a:t>
            </a:r>
            <a:r>
              <a:rPr lang="en-US" sz="2800" b="1" dirty="0">
                <a:solidFill>
                  <a:srgbClr val="00B050"/>
                </a:solidFill>
                <a:latin typeface="TimesNewRoman"/>
                <a:ea typeface="Calibri" panose="020F0502020204030204" pitchFamily="34" charset="0"/>
                <a:cs typeface="Arial" panose="020B0604020202020204" pitchFamily="34" charset="0"/>
              </a:rPr>
              <a:t/>
            </a:r>
            <a:br>
              <a:rPr lang="en-US" sz="2800" b="1" dirty="0">
                <a:solidFill>
                  <a:srgbClr val="00B050"/>
                </a:solidFill>
                <a:latin typeface="TimesNewRoman"/>
                <a:ea typeface="Calibri" panose="020F0502020204030204" pitchFamily="34" charset="0"/>
                <a:cs typeface="Arial" panose="020B0604020202020204" pitchFamily="34" charset="0"/>
              </a:rPr>
            </a:br>
            <a:r>
              <a:rPr lang="en-US" sz="2800" b="1" dirty="0">
                <a:solidFill>
                  <a:srgbClr val="000000"/>
                </a:solidFill>
                <a:latin typeface="TimesNewRoman"/>
                <a:ea typeface="Calibri" panose="020F0502020204030204" pitchFamily="34" charset="0"/>
                <a:cs typeface="Arial" panose="020B0604020202020204" pitchFamily="34" charset="0"/>
              </a:rPr>
              <a:t>Three models of normal fault are constructed</a:t>
            </a:r>
            <a:endParaRPr lang="en-US" sz="2800" dirty="0"/>
          </a:p>
        </p:txBody>
      </p:sp>
      <p:sp>
        <p:nvSpPr>
          <p:cNvPr id="4" name="Rectangle 3"/>
          <p:cNvSpPr/>
          <p:nvPr/>
        </p:nvSpPr>
        <p:spPr>
          <a:xfrm>
            <a:off x="124692" y="2162480"/>
            <a:ext cx="4156363" cy="4805162"/>
          </a:xfrm>
          <a:prstGeom prst="rect">
            <a:avLst/>
          </a:prstGeom>
        </p:spPr>
        <p:txBody>
          <a:bodyPr wrap="square">
            <a:spAutoFit/>
          </a:bodyPr>
          <a:lstStyle/>
          <a:p>
            <a:pPr lvl="0">
              <a:lnSpc>
                <a:spcPct val="107000"/>
              </a:lnSpc>
              <a:spcAft>
                <a:spcPts val="800"/>
              </a:spcAft>
              <a:buClr>
                <a:srgbClr val="002060"/>
              </a:buClr>
              <a:buSzPts val="1200"/>
            </a:pPr>
            <a:r>
              <a:rPr lang="en-US" sz="2800" b="1" dirty="0" smtClean="0">
                <a:solidFill>
                  <a:srgbClr val="002060"/>
                </a:solidFill>
                <a:latin typeface="Calibri" panose="020F0502020204030204" pitchFamily="34" charset="0"/>
                <a:ea typeface="Calibri" panose="020F0502020204030204" pitchFamily="34" charset="0"/>
                <a:cs typeface="Arial" panose="020B0604020202020204" pitchFamily="34" charset="0"/>
              </a:rPr>
              <a:t>1- A </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first  model of slip on listric normal faults</a:t>
            </a:r>
            <a:r>
              <a:rPr lang="en-US" sz="2800" dirty="0">
                <a:solidFill>
                  <a:srgbClr val="00B050"/>
                </a:solidFill>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002060"/>
                </a:solidFill>
                <a:latin typeface="Times New Roman" panose="02020603050405020304" pitchFamily="18" charset="0"/>
                <a:ea typeface="Calibri" panose="020F0502020204030204" pitchFamily="34" charset="0"/>
                <a:cs typeface="Arial" panose="020B0604020202020204" pitchFamily="34" charset="0"/>
              </a:rPr>
              <a:t>(Model I)</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indent="28575"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First model for the geometry of displacement on a listric normal fault accompanied by </a:t>
            </a:r>
            <a:r>
              <a:rPr lang="en-US" sz="2800" b="1" u="sng" dirty="0">
                <a:solidFill>
                  <a:srgbClr val="833C0B"/>
                </a:solidFill>
                <a:latin typeface="Times New Roman" panose="02020603050405020304" pitchFamily="18" charset="0"/>
                <a:ea typeface="Calibri" panose="020F0502020204030204" pitchFamily="34" charset="0"/>
                <a:cs typeface="Arial" panose="020B0604020202020204" pitchFamily="34" charset="0"/>
              </a:rPr>
              <a:t>rollover folding or       antithetic normal faulting. </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p:cNvPicPr/>
          <p:nvPr/>
        </p:nvPicPr>
        <p:blipFill rotWithShape="1">
          <a:blip r:embed="rId2">
            <a:extLst>
              <a:ext uri="{28A0092B-C50C-407E-A947-70E740481C1C}">
                <a14:useLocalDpi xmlns:a14="http://schemas.microsoft.com/office/drawing/2010/main" val="0"/>
              </a:ext>
            </a:extLst>
          </a:blip>
          <a:srcRect l="2690" t="47392" r="4198" b="4455"/>
          <a:stretch/>
        </p:blipFill>
        <p:spPr bwMode="auto">
          <a:xfrm>
            <a:off x="5209309" y="2175164"/>
            <a:ext cx="6636328" cy="4682836"/>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49128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0"/>
            <a:ext cx="12081165" cy="2379498"/>
          </a:xfrm>
          <a:prstGeom prst="rect">
            <a:avLst/>
          </a:prstGeom>
        </p:spPr>
        <p:txBody>
          <a:bodyPr wrap="square">
            <a:spAutoFit/>
          </a:bodyPr>
          <a:lstStyle/>
          <a:p>
            <a:pPr algn="just">
              <a:lnSpc>
                <a:spcPct val="107000"/>
              </a:lnSpc>
              <a:spcAft>
                <a:spcPts val="800"/>
              </a:spcAft>
            </a:pPr>
            <a:r>
              <a:rPr lang="en-US" sz="2800" b="1" dirty="0">
                <a:solidFill>
                  <a:srgbClr val="002060"/>
                </a:solidFill>
                <a:latin typeface="Calibri" panose="020F0502020204030204" pitchFamily="34" charset="0"/>
                <a:ea typeface="Calibri" panose="020F0502020204030204" pitchFamily="34" charset="0"/>
                <a:cs typeface="Calibri" panose="020F0502020204030204" pitchFamily="34" charset="0"/>
              </a:rPr>
              <a:t>2- A second model for slip on a listric fault</a:t>
            </a:r>
            <a:r>
              <a:rPr lang="en-US" sz="2800" dirty="0">
                <a:solidFill>
                  <a:srgbClr val="002060"/>
                </a:solidFill>
                <a:latin typeface="TimesNewRoman"/>
                <a:ea typeface="Calibri" panose="020F0502020204030204" pitchFamily="34" charset="0"/>
                <a:cs typeface="Arial" panose="020B0604020202020204" pitchFamily="34" charset="0"/>
              </a:rPr>
              <a:t> </a:t>
            </a:r>
            <a:r>
              <a:rPr lang="en-US" sz="2800" b="1" i="1" dirty="0">
                <a:solidFill>
                  <a:srgbClr val="002060"/>
                </a:solidFill>
                <a:latin typeface="Times New Roman" panose="02020603050405020304" pitchFamily="18" charset="0"/>
                <a:ea typeface="Calibri" panose="020F0502020204030204" pitchFamily="34" charset="0"/>
                <a:cs typeface="Arial" panose="020B0604020202020204" pitchFamily="34" charset="0"/>
              </a:rPr>
              <a:t>(Model II)</a:t>
            </a:r>
            <a:r>
              <a:rPr lang="en-US" sz="2800" dirty="0">
                <a:solidFill>
                  <a:srgbClr val="A6A6A6"/>
                </a:solidFill>
                <a:latin typeface="TimesNewRoman"/>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r>
              <a:rPr lang="en-US" sz="2800" b="1" dirty="0">
                <a:latin typeface="TimesNewRoman"/>
                <a:ea typeface="Calibri" panose="020F0502020204030204" pitchFamily="34" charset="0"/>
                <a:cs typeface="Arial" panose="020B0604020202020204" pitchFamily="34" charset="0"/>
              </a:rPr>
              <a:t>The hanging wall block breaks up into a set of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domino-like blocks </a:t>
            </a:r>
            <a:r>
              <a:rPr lang="en-US" sz="2800" b="1" dirty="0">
                <a:latin typeface="TimesNewRoman"/>
                <a:ea typeface="Calibri" panose="020F0502020204030204" pitchFamily="34" charset="0"/>
                <a:cs typeface="Arial" panose="020B0604020202020204" pitchFamily="34" charset="0"/>
              </a:rPr>
              <a:t>along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synthetic faults </a:t>
            </a:r>
            <a:r>
              <a:rPr lang="en-US" sz="2800" b="1" dirty="0">
                <a:latin typeface="TimesNewRoman"/>
                <a:ea typeface="Calibri" panose="020F0502020204030204" pitchFamily="34" charset="0"/>
                <a:cs typeface="Arial" panose="020B0604020202020204" pitchFamily="34" charset="0"/>
              </a:rPr>
              <a:t>dipping in the same direction as the main fault (Figure 4.20A, B).</a:t>
            </a:r>
            <a:r>
              <a:rPr lang="en-US" sz="2800" dirty="0">
                <a:latin typeface="TimesNewRoman"/>
                <a:ea typeface="Calibri" panose="020F0502020204030204" pitchFamily="34" charset="0"/>
                <a:cs typeface="Arial" panose="020B0604020202020204" pitchFamily="34" charset="0"/>
              </a:rPr>
              <a:t> </a:t>
            </a:r>
            <a:r>
              <a:rPr lang="en-US" sz="2800" b="1" dirty="0">
                <a:solidFill>
                  <a:srgbClr val="808080"/>
                </a:solidFill>
                <a:latin typeface="TimesNewRoman"/>
                <a:ea typeface="Calibri" panose="020F0502020204030204" pitchFamily="34" charset="0"/>
                <a:cs typeface="Arial" panose="020B0604020202020204" pitchFamily="34" charset="0"/>
              </a:rPr>
              <a:t>Rotation of the fault blocks</a:t>
            </a:r>
            <a:r>
              <a:rPr lang="en-US" sz="2800" dirty="0">
                <a:solidFill>
                  <a:srgbClr val="808080"/>
                </a:solidFill>
                <a:latin typeface="TimesNewRoman"/>
                <a:ea typeface="Calibri" panose="020F0502020204030204" pitchFamily="34" charset="0"/>
                <a:cs typeface="Arial" panose="020B0604020202020204" pitchFamily="34" charset="0"/>
              </a:rPr>
              <a:t> </a:t>
            </a:r>
            <a:r>
              <a:rPr lang="en-US" sz="2800" b="1" dirty="0">
                <a:solidFill>
                  <a:srgbClr val="808080"/>
                </a:solidFill>
                <a:latin typeface="TimesNewRoman"/>
                <a:ea typeface="Calibri" panose="020F0502020204030204" pitchFamily="34" charset="0"/>
                <a:cs typeface="Arial" panose="020B0604020202020204" pitchFamily="34" charset="0"/>
              </a:rPr>
              <a:t>requires the synthetic fault planes to rotate as well</a:t>
            </a:r>
            <a:r>
              <a:rPr lang="en-US" sz="2800" dirty="0">
                <a:solidFill>
                  <a:srgbClr val="808080"/>
                </a:solidFill>
                <a:latin typeface="TimesNewRoman"/>
                <a:ea typeface="Calibri" panose="020F0502020204030204" pitchFamily="34" charset="0"/>
                <a:cs typeface="Arial" panose="020B0604020202020204" pitchFamily="34" charset="0"/>
              </a:rPr>
              <a:t>. </a:t>
            </a:r>
            <a:endParaRPr lang="en-US" sz="2800" dirty="0"/>
          </a:p>
        </p:txBody>
      </p:sp>
      <p:pic>
        <p:nvPicPr>
          <p:cNvPr id="3" name="Picture 2"/>
          <p:cNvPicPr/>
          <p:nvPr/>
        </p:nvPicPr>
        <p:blipFill rotWithShape="1">
          <a:blip r:embed="rId2"/>
          <a:srcRect l="1456" t="3703" r="3581" b="3105"/>
          <a:stretch/>
        </p:blipFill>
        <p:spPr bwMode="auto">
          <a:xfrm>
            <a:off x="101600" y="2574288"/>
            <a:ext cx="11858171" cy="3986169"/>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89958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 y="261258"/>
            <a:ext cx="12046857" cy="2246769"/>
          </a:xfrm>
          <a:prstGeom prst="rect">
            <a:avLst/>
          </a:prstGeom>
        </p:spPr>
        <p:txBody>
          <a:bodyPr wrap="square">
            <a:spAutoFit/>
          </a:bodyPr>
          <a:lstStyle/>
          <a:p>
            <a:r>
              <a:rPr lang="en-US" sz="2800" b="1" dirty="0">
                <a:latin typeface="TimesNewRoman"/>
                <a:ea typeface="Calibri" panose="020F0502020204030204" pitchFamily="34" charset="0"/>
                <a:cs typeface="Arial" panose="020B0604020202020204" pitchFamily="34" charset="0"/>
              </a:rPr>
              <a:t>The triangular gap that opens at the right where the set of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synthetic faults</a:t>
            </a:r>
            <a:r>
              <a:rPr lang="en-US" sz="2800" b="1" dirty="0">
                <a:latin typeface="TimesNewRoman"/>
                <a:ea typeface="Calibri" panose="020F0502020204030204" pitchFamily="34" charset="0"/>
                <a:cs typeface="Arial" panose="020B0604020202020204" pitchFamily="34" charset="0"/>
              </a:rPr>
              <a:t> ends could be closed by a set of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antithetic faults </a:t>
            </a:r>
            <a:r>
              <a:rPr lang="en-US" sz="2800" b="1" dirty="0">
                <a:latin typeface="TimesNewRoman"/>
                <a:ea typeface="Calibri" panose="020F0502020204030204" pitchFamily="34" charset="0"/>
                <a:cs typeface="Arial" panose="020B0604020202020204" pitchFamily="34" charset="0"/>
              </a:rPr>
              <a:t>as shown in Figure 4.20 B. Again</a:t>
            </a:r>
            <a:r>
              <a:rPr lang="en-US" sz="2800" dirty="0">
                <a:latin typeface="TimesNewRoman"/>
                <a:ea typeface="Calibri" panose="020F0502020204030204" pitchFamily="34" charset="0"/>
                <a:cs typeface="Arial" panose="020B0604020202020204" pitchFamily="34" charset="0"/>
              </a:rPr>
              <a:t> </a:t>
            </a:r>
            <a:r>
              <a:rPr lang="en-US" sz="2800" b="1" dirty="0">
                <a:latin typeface="TimesNewRoman"/>
                <a:ea typeface="Calibri" panose="020F0502020204030204" pitchFamily="34" charset="0"/>
                <a:cs typeface="Arial" panose="020B0604020202020204" pitchFamily="34" charset="0"/>
              </a:rPr>
              <a:t>the small gaps that occur below the synthetic fault blocks can be accommodated by closer spacing of the faults and by localized fracturing</a:t>
            </a:r>
            <a:r>
              <a:rPr lang="en-US" sz="2800" dirty="0">
                <a:latin typeface="TimesNewRoman"/>
                <a:ea typeface="Calibri" panose="020F0502020204030204" pitchFamily="34" charset="0"/>
                <a:cs typeface="Arial" panose="020B0604020202020204" pitchFamily="34" charset="0"/>
              </a:rPr>
              <a:t> </a:t>
            </a:r>
            <a:r>
              <a:rPr lang="en-US" sz="2800" b="1" dirty="0">
                <a:solidFill>
                  <a:srgbClr val="808080"/>
                </a:solidFill>
                <a:latin typeface="TimesNewRoman"/>
                <a:ea typeface="Calibri" panose="020F0502020204030204" pitchFamily="34" charset="0"/>
                <a:cs typeface="Arial" panose="020B0604020202020204" pitchFamily="34" charset="0"/>
              </a:rPr>
              <a:t>near the base of the fault blocks.</a:t>
            </a:r>
            <a:endParaRPr lang="en-US" sz="2800" dirty="0"/>
          </a:p>
        </p:txBody>
      </p:sp>
      <p:pic>
        <p:nvPicPr>
          <p:cNvPr id="3" name="Picture 2"/>
          <p:cNvPicPr/>
          <p:nvPr/>
        </p:nvPicPr>
        <p:blipFill rotWithShape="1">
          <a:blip r:embed="rId2"/>
          <a:srcRect l="1456" t="3703" r="3581" b="3105"/>
          <a:stretch/>
        </p:blipFill>
        <p:spPr bwMode="auto">
          <a:xfrm>
            <a:off x="0" y="2574289"/>
            <a:ext cx="12192000" cy="3913597"/>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3892794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24691" y="184940"/>
            <a:ext cx="12529905" cy="646331"/>
          </a:xfrm>
          <a:prstGeom prst="rect">
            <a:avLst/>
          </a:prstGeom>
        </p:spPr>
        <p:txBody>
          <a:bodyPr wrap="none">
            <a:spAutoFit/>
          </a:bodyPr>
          <a:lstStyle/>
          <a:p>
            <a:r>
              <a:rPr lang="en-US" sz="3600" b="1" dirty="0" smtClean="0">
                <a:solidFill>
                  <a:srgbClr val="002060"/>
                </a:solidFill>
                <a:latin typeface="TimesNewRoman"/>
                <a:ea typeface="Calibri" panose="020F0502020204030204" pitchFamily="34" charset="0"/>
                <a:cs typeface="Calibri" panose="020F0502020204030204" pitchFamily="34" charset="0"/>
              </a:rPr>
              <a:t>3- A </a:t>
            </a:r>
            <a:r>
              <a:rPr lang="en-US" sz="3600" b="1" dirty="0">
                <a:solidFill>
                  <a:srgbClr val="002060"/>
                </a:solidFill>
                <a:latin typeface="TimesNewRoman"/>
                <a:ea typeface="Calibri" panose="020F0502020204030204" pitchFamily="34" charset="0"/>
                <a:cs typeface="Calibri" panose="020F0502020204030204" pitchFamily="34" charset="0"/>
              </a:rPr>
              <a:t>third model of slip on listric normal faults</a:t>
            </a:r>
            <a:r>
              <a:rPr lang="en-US" sz="3600" b="1" i="1" dirty="0">
                <a:solidFill>
                  <a:srgbClr val="002060"/>
                </a:solidFill>
                <a:latin typeface="Times New Roman" panose="02020603050405020304" pitchFamily="18" charset="0"/>
                <a:ea typeface="Calibri" panose="020F0502020204030204" pitchFamily="34" charset="0"/>
              </a:rPr>
              <a:t> (Model III)</a:t>
            </a:r>
            <a:r>
              <a:rPr lang="en-US" sz="3600" dirty="0">
                <a:solidFill>
                  <a:srgbClr val="A6A6A6"/>
                </a:solidFill>
                <a:latin typeface="TimesNewRoman"/>
                <a:ea typeface="Calibri" panose="020F0502020204030204" pitchFamily="34" charset="0"/>
                <a:cs typeface="Arial" panose="020B0604020202020204" pitchFamily="34" charset="0"/>
              </a:rPr>
              <a:t> </a:t>
            </a:r>
            <a:endParaRPr lang="en-US" sz="3600" dirty="0"/>
          </a:p>
        </p:txBody>
      </p:sp>
      <p:sp>
        <p:nvSpPr>
          <p:cNvPr id="3" name="Rectangle 2"/>
          <p:cNvSpPr/>
          <p:nvPr/>
        </p:nvSpPr>
        <p:spPr>
          <a:xfrm>
            <a:off x="0" y="646331"/>
            <a:ext cx="4959927" cy="6555641"/>
          </a:xfrm>
          <a:prstGeom prst="rect">
            <a:avLst/>
          </a:prstGeom>
        </p:spPr>
        <p:txBody>
          <a:bodyPr wrap="square">
            <a:spAutoFit/>
          </a:bodyPr>
          <a:lstStyle/>
          <a:p>
            <a:pPr algn="just"/>
            <a:r>
              <a:rPr lang="en-US" sz="2800" b="1" dirty="0">
                <a:solidFill>
                  <a:schemeClr val="accent5">
                    <a:lumMod val="75000"/>
                  </a:schemeClr>
                </a:solidFill>
                <a:latin typeface="TimesNewRoman"/>
                <a:ea typeface="Calibri" panose="020F0502020204030204" pitchFamily="34" charset="0"/>
                <a:cs typeface="Arial" panose="020B0604020202020204" pitchFamily="34" charset="0"/>
              </a:rPr>
              <a:t>This model requires slip of tapered fault blocks on a set of </a:t>
            </a:r>
            <a:r>
              <a:rPr lang="en-US" sz="2800" b="1" dirty="0">
                <a:solidFill>
                  <a:schemeClr val="accent2">
                    <a:lumMod val="50000"/>
                  </a:schemeClr>
                </a:solidFill>
                <a:latin typeface="TimesNewRoman"/>
                <a:ea typeface="Calibri" panose="020F0502020204030204" pitchFamily="34" charset="0"/>
                <a:cs typeface="Arial" panose="020B0604020202020204" pitchFamily="34" charset="0"/>
              </a:rPr>
              <a:t>imbricate listric normal faults.</a:t>
            </a:r>
            <a:r>
              <a:rPr lang="en-US" sz="2800" b="1" dirty="0">
                <a:solidFill>
                  <a:srgbClr val="000000"/>
                </a:solidFill>
                <a:latin typeface="TimesNewRoman"/>
                <a:ea typeface="Calibri" panose="020F0502020204030204" pitchFamily="34" charset="0"/>
                <a:cs typeface="Arial" panose="020B0604020202020204" pitchFamily="34" charset="0"/>
              </a:rPr>
              <a:t> As the fault blocks slip down the faults (Figure 4.21A, B), they must deform to conform to the shape of the fault. </a:t>
            </a:r>
            <a:r>
              <a:rPr lang="en-US" sz="2800" b="1" dirty="0"/>
              <a:t>At large amounts of extension, the </a:t>
            </a:r>
            <a:r>
              <a:rPr lang="en-US" sz="2800" b="1" dirty="0">
                <a:solidFill>
                  <a:schemeClr val="accent2">
                    <a:lumMod val="50000"/>
                  </a:schemeClr>
                </a:solidFill>
              </a:rPr>
              <a:t>imbricate blocks </a:t>
            </a:r>
            <a:r>
              <a:rPr lang="en-US" sz="2800" b="1" dirty="0"/>
              <a:t>are almost completely </a:t>
            </a:r>
            <a:r>
              <a:rPr lang="en-US" sz="2800" b="1" dirty="0">
                <a:solidFill>
                  <a:schemeClr val="accent2">
                    <a:lumMod val="50000"/>
                  </a:schemeClr>
                </a:solidFill>
              </a:rPr>
              <a:t>flattened</a:t>
            </a:r>
            <a:r>
              <a:rPr lang="en-US" sz="2800" b="1" dirty="0"/>
              <a:t> out on the </a:t>
            </a:r>
            <a:r>
              <a:rPr lang="en-US" sz="2800" b="1" dirty="0">
                <a:solidFill>
                  <a:schemeClr val="accent2">
                    <a:lumMod val="50000"/>
                  </a:schemeClr>
                </a:solidFill>
              </a:rPr>
              <a:t>listric detachment </a:t>
            </a:r>
            <a:r>
              <a:rPr lang="en-US" sz="2800" b="1" dirty="0"/>
              <a:t>fault, and bedding in the fault blocks is rotated into very steep dips.</a:t>
            </a:r>
            <a:r>
              <a:rPr lang="en-US" sz="2800" dirty="0"/>
              <a:t> </a:t>
            </a:r>
          </a:p>
          <a:p>
            <a:pPr algn="just"/>
            <a:endParaRPr lang="en-US" sz="28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646" t="6031" r="2910"/>
          <a:stretch/>
        </p:blipFill>
        <p:spPr bwMode="auto">
          <a:xfrm>
            <a:off x="5652655" y="831271"/>
            <a:ext cx="6539345" cy="5860474"/>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6925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52400"/>
            <a:ext cx="12192000" cy="3296287"/>
          </a:xfrm>
          <a:prstGeom prst="rect">
            <a:avLst/>
          </a:prstGeom>
        </p:spPr>
        <p:txBody>
          <a:bodyPr wrap="square">
            <a:spAutoFit/>
          </a:bodyPr>
          <a:lstStyle/>
          <a:p>
            <a:pPr marL="228600" algn="just">
              <a:lnSpc>
                <a:spcPct val="107000"/>
              </a:lnSpc>
              <a:spcAft>
                <a:spcPts val="800"/>
              </a:spcAft>
            </a:pPr>
            <a:r>
              <a:rPr lang="en-US" sz="2800" b="1" dirty="0">
                <a:solidFill>
                  <a:srgbClr val="002060"/>
                </a:solidFill>
                <a:latin typeface="Times New Roman" panose="02020603050405020304" pitchFamily="18" charset="0"/>
                <a:ea typeface="Calibri" panose="020F0502020204030204" pitchFamily="34" charset="0"/>
                <a:cs typeface="Arial" panose="020B0604020202020204" pitchFamily="34" charset="0"/>
              </a:rPr>
              <a:t>►</a:t>
            </a:r>
            <a:r>
              <a:rPr lang="en-US" sz="2800" b="1" dirty="0">
                <a:solidFill>
                  <a:srgbClr val="806000"/>
                </a:solidFill>
                <a:latin typeface="TimesNewRoman"/>
                <a:ea typeface="Calibri" panose="020F0502020204030204" pitchFamily="34" charset="0"/>
                <a:cs typeface="Arial" panose="020B0604020202020204" pitchFamily="34" charset="0"/>
              </a:rPr>
              <a:t>In principle, the latter two (II &amp;III) models might be distinguishable in the field. For the "domino block"(II) model</a:t>
            </a:r>
            <a:r>
              <a:rPr lang="en-US" sz="2800" dirty="0">
                <a:solidFill>
                  <a:srgbClr val="806000"/>
                </a:solidFill>
                <a:latin typeface="TimesNewRoman"/>
                <a:ea typeface="Calibri" panose="020F0502020204030204" pitchFamily="34" charset="0"/>
                <a:cs typeface="Arial" panose="020B0604020202020204" pitchFamily="34" charset="0"/>
              </a:rPr>
              <a:t> of planar rotational normal faults (Figure 4.20B), </a:t>
            </a:r>
            <a:r>
              <a:rPr lang="en-US" sz="2800" b="1" dirty="0">
                <a:solidFill>
                  <a:srgbClr val="806000"/>
                </a:solidFill>
                <a:latin typeface="TimesNewRoman"/>
                <a:ea typeface="Calibri" panose="020F0502020204030204" pitchFamily="34" charset="0"/>
                <a:cs typeface="Arial" panose="020B0604020202020204" pitchFamily="34" charset="0"/>
              </a:rPr>
              <a:t>the dip of the bedding is constant across the entire hanging wall block above the detachment fault. </a:t>
            </a:r>
            <a:r>
              <a:rPr lang="en-US" sz="2800" b="1" i="1" dirty="0">
                <a:solidFill>
                  <a:srgbClr val="806000"/>
                </a:solidFill>
                <a:latin typeface="TimesNewRoman"/>
                <a:ea typeface="Calibri" panose="020F0502020204030204" pitchFamily="34" charset="0"/>
                <a:cs typeface="Arial" panose="020B0604020202020204" pitchFamily="34" charset="0"/>
              </a:rPr>
              <a:t>For</a:t>
            </a:r>
            <a:r>
              <a:rPr lang="en-US" sz="2800" b="1" dirty="0">
                <a:solidFill>
                  <a:srgbClr val="806000"/>
                </a:solidFill>
                <a:latin typeface="TimesNewRoman"/>
                <a:ea typeface="Calibri" panose="020F0502020204030204" pitchFamily="34" charset="0"/>
                <a:cs typeface="Arial" panose="020B0604020202020204" pitchFamily="34" charset="0"/>
              </a:rPr>
              <a:t> the imbricate listric fault (III) model</a:t>
            </a:r>
            <a:r>
              <a:rPr lang="en-US" sz="2800" dirty="0">
                <a:solidFill>
                  <a:srgbClr val="806000"/>
                </a:solidFill>
                <a:latin typeface="TimesNewRoman"/>
                <a:ea typeface="Calibri" panose="020F0502020204030204" pitchFamily="34" charset="0"/>
                <a:cs typeface="Arial" panose="020B0604020202020204" pitchFamily="34" charset="0"/>
              </a:rPr>
              <a:t>, however, if extension has not been too great (Figure 4.21B), </a:t>
            </a:r>
            <a:r>
              <a:rPr lang="en-US" sz="2800" b="1" dirty="0">
                <a:solidFill>
                  <a:srgbClr val="806000"/>
                </a:solidFill>
                <a:latin typeface="TimesNewRoman"/>
                <a:ea typeface="Calibri" panose="020F0502020204030204" pitchFamily="34" charset="0"/>
                <a:cs typeface="Arial" panose="020B0604020202020204" pitchFamily="34" charset="0"/>
              </a:rPr>
              <a:t>the dip of the bedding should increase with distance in the direction of displacement on the detachment fault</a:t>
            </a:r>
            <a:r>
              <a:rPr lang="en-US" sz="2800" dirty="0">
                <a:solidFill>
                  <a:srgbClr val="806000"/>
                </a:solidFill>
                <a:latin typeface="TimesNewRoman"/>
                <a:ea typeface="Calibri" panose="020F0502020204030204" pitchFamily="34" charset="0"/>
                <a:cs typeface="Arial" panose="020B0604020202020204" pitchFamily="34" charset="0"/>
              </a:rPr>
              <a:t>.</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6558070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38546"/>
            <a:ext cx="12316690" cy="954107"/>
          </a:xfrm>
          <a:prstGeom prst="rect">
            <a:avLst/>
          </a:prstGeom>
        </p:spPr>
        <p:txBody>
          <a:bodyPr wrap="square">
            <a:spAutoFit/>
          </a:bodyPr>
          <a:lstStyle/>
          <a:p>
            <a:r>
              <a:rPr lang="en-US" sz="2800" b="1" dirty="0">
                <a:solidFill>
                  <a:srgbClr val="0070C0"/>
                </a:solidFill>
                <a:latin typeface="TimesNewRoman"/>
                <a:ea typeface="Calibri" panose="020F0502020204030204" pitchFamily="34" charset="0"/>
                <a:cs typeface="Arial" panose="020B0604020202020204" pitchFamily="34" charset="0"/>
              </a:rPr>
              <a:t>DETERMINATION O F EXTENSION ASSOCIATED W ITH NORMAL FAULTS</a:t>
            </a:r>
            <a:endParaRPr lang="en-US" sz="2800" dirty="0"/>
          </a:p>
        </p:txBody>
      </p:sp>
      <p:sp>
        <p:nvSpPr>
          <p:cNvPr id="3" name="Rectangle 2"/>
          <p:cNvSpPr/>
          <p:nvPr/>
        </p:nvSpPr>
        <p:spPr>
          <a:xfrm>
            <a:off x="107315" y="1092653"/>
            <a:ext cx="11899806" cy="3046988"/>
          </a:xfrm>
          <a:prstGeom prst="rect">
            <a:avLst/>
          </a:prstGeom>
        </p:spPr>
        <p:txBody>
          <a:bodyPr wrap="square">
            <a:spAutoFit/>
          </a:bodyPr>
          <a:lstStyle/>
          <a:p>
            <a:pPr algn="just"/>
            <a:r>
              <a:rPr lang="en-US" sz="2800" b="1" dirty="0">
                <a:latin typeface="Times New Roman" panose="02020603050405020304" pitchFamily="18" charset="0"/>
                <a:ea typeface="Calibri" panose="020F0502020204030204" pitchFamily="34" charset="0"/>
              </a:rPr>
              <a:t>To estimate quantitatively the </a:t>
            </a:r>
            <a:r>
              <a:rPr lang="en-US" sz="2800" b="1" dirty="0">
                <a:solidFill>
                  <a:schemeClr val="accent2">
                    <a:lumMod val="50000"/>
                  </a:schemeClr>
                </a:solidFill>
                <a:latin typeface="Times New Roman" panose="02020603050405020304" pitchFamily="18" charset="0"/>
                <a:ea typeface="Calibri" panose="020F0502020204030204" pitchFamily="34" charset="0"/>
              </a:rPr>
              <a:t>amount of extension </a:t>
            </a:r>
            <a:r>
              <a:rPr lang="en-US" sz="2800" b="1" dirty="0">
                <a:latin typeface="Times New Roman" panose="02020603050405020304" pitchFamily="18" charset="0"/>
                <a:ea typeface="Calibri" panose="020F0502020204030204" pitchFamily="34" charset="0"/>
              </a:rPr>
              <a:t>in </a:t>
            </a:r>
            <a:r>
              <a:rPr lang="en-US" sz="2800" b="1" dirty="0">
                <a:solidFill>
                  <a:srgbClr val="000000"/>
                </a:solidFill>
                <a:latin typeface="Times New Roman" panose="02020603050405020304" pitchFamily="18" charset="0"/>
                <a:ea typeface="Calibri" panose="020F0502020204030204" pitchFamily="34" charset="0"/>
              </a:rPr>
              <a:t>normal fault systems</a:t>
            </a:r>
            <a:r>
              <a:rPr lang="en-US" sz="2800" b="1" dirty="0">
                <a:latin typeface="Times New Roman" panose="02020603050405020304" pitchFamily="18" charset="0"/>
                <a:ea typeface="Calibri" panose="020F0502020204030204" pitchFamily="34" charset="0"/>
              </a:rPr>
              <a:t>. The </a:t>
            </a:r>
            <a:r>
              <a:rPr lang="en-US" sz="2800" b="1" i="1" u="sng" dirty="0">
                <a:solidFill>
                  <a:srgbClr val="0070C0"/>
                </a:solidFill>
                <a:latin typeface="Times New Roman" panose="02020603050405020304" pitchFamily="18" charset="0"/>
                <a:ea typeface="Calibri" panose="020F0502020204030204" pitchFamily="34" charset="0"/>
              </a:rPr>
              <a:t>extension ( e )</a:t>
            </a:r>
            <a:r>
              <a:rPr lang="en-US" sz="2800" b="1" dirty="0">
                <a:latin typeface="Times New Roman" panose="02020603050405020304" pitchFamily="18" charset="0"/>
                <a:ea typeface="Calibri" panose="020F0502020204030204" pitchFamily="34" charset="0"/>
              </a:rPr>
              <a:t>defines as the </a:t>
            </a:r>
            <a:r>
              <a:rPr lang="en-US" sz="2800" b="1" dirty="0">
                <a:solidFill>
                  <a:srgbClr val="0070C0"/>
                </a:solidFill>
                <a:latin typeface="Times New Roman" panose="02020603050405020304" pitchFamily="18" charset="0"/>
                <a:ea typeface="Calibri" panose="020F0502020204030204" pitchFamily="34" charset="0"/>
              </a:rPr>
              <a:t>change in length </a:t>
            </a:r>
            <a:r>
              <a:rPr lang="en-US" sz="2800" b="1" dirty="0">
                <a:latin typeface="Times New Roman" panose="02020603050405020304" pitchFamily="18" charset="0"/>
                <a:ea typeface="Calibri" panose="020F0502020204030204" pitchFamily="34" charset="0"/>
              </a:rPr>
              <a:t>in a given direction caused by the deformation, divided by the </a:t>
            </a:r>
            <a:r>
              <a:rPr lang="en-US" sz="2800" b="1" dirty="0">
                <a:solidFill>
                  <a:srgbClr val="0070C0"/>
                </a:solidFill>
                <a:latin typeface="Times New Roman" panose="02020603050405020304" pitchFamily="18" charset="0"/>
                <a:ea typeface="Calibri" panose="020F0502020204030204" pitchFamily="34" charset="0"/>
              </a:rPr>
              <a:t>original length</a:t>
            </a:r>
            <a:r>
              <a:rPr lang="en-US" sz="2800" b="1" dirty="0">
                <a:latin typeface="Times New Roman" panose="02020603050405020304" pitchFamily="18" charset="0"/>
                <a:ea typeface="Calibri" panose="020F0502020204030204" pitchFamily="34" charset="0"/>
              </a:rPr>
              <a:t>. </a:t>
            </a:r>
            <a:r>
              <a:rPr lang="en-US" sz="2800" b="1" dirty="0">
                <a:solidFill>
                  <a:srgbClr val="002060"/>
                </a:solidFill>
                <a:latin typeface="Calibri" panose="020F0502020204030204" pitchFamily="34" charset="0"/>
                <a:ea typeface="Calibri" panose="020F0502020204030204" pitchFamily="34" charset="0"/>
              </a:rPr>
              <a:t>Thus in </a:t>
            </a:r>
            <a:r>
              <a:rPr lang="en-US" sz="2000" b="1" dirty="0" smtClean="0">
                <a:solidFill>
                  <a:srgbClr val="002060"/>
                </a:solidFill>
                <a:latin typeface="Calibri" panose="020F0502020204030204" pitchFamily="34" charset="0"/>
                <a:ea typeface="Calibri" panose="020F0502020204030204" pitchFamily="34" charset="0"/>
              </a:rPr>
              <a:t>Fig. </a:t>
            </a:r>
            <a:r>
              <a:rPr lang="en-US" sz="2000" b="1" dirty="0">
                <a:solidFill>
                  <a:srgbClr val="002060"/>
                </a:solidFill>
                <a:latin typeface="Calibri" panose="020F0502020204030204" pitchFamily="34" charset="0"/>
                <a:ea typeface="Calibri" panose="020F0502020204030204" pitchFamily="34" charset="0"/>
              </a:rPr>
              <a:t>4.20</a:t>
            </a:r>
            <a:r>
              <a:rPr lang="en-US" sz="2800" b="1" dirty="0">
                <a:solidFill>
                  <a:srgbClr val="002060"/>
                </a:solidFill>
                <a:latin typeface="Calibri" panose="020F0502020204030204" pitchFamily="34" charset="0"/>
                <a:ea typeface="Calibri" panose="020F0502020204030204" pitchFamily="34" charset="0"/>
              </a:rPr>
              <a:t>, for example, </a:t>
            </a:r>
            <a:r>
              <a:rPr lang="en-US" sz="2800" b="1" i="1" dirty="0">
                <a:solidFill>
                  <a:srgbClr val="002060"/>
                </a:solidFill>
                <a:latin typeface="Calibri" panose="020F0502020204030204" pitchFamily="34" charset="0"/>
                <a:ea typeface="Calibri" panose="020F0502020204030204" pitchFamily="34" charset="0"/>
              </a:rPr>
              <a:t>e = (ℓ –L)/L</a:t>
            </a:r>
            <a:r>
              <a:rPr lang="en-US" sz="2800" b="1" dirty="0">
                <a:solidFill>
                  <a:srgbClr val="002060"/>
                </a:solidFill>
                <a:latin typeface="Calibri" panose="020F0502020204030204" pitchFamily="34" charset="0"/>
                <a:ea typeface="Calibri" panose="020F0502020204030204" pitchFamily="34" charset="0"/>
              </a:rPr>
              <a:t>, where </a:t>
            </a:r>
            <a:r>
              <a:rPr lang="en-US" sz="2800" b="1" i="1" dirty="0">
                <a:solidFill>
                  <a:srgbClr val="002060"/>
                </a:solidFill>
                <a:latin typeface="Calibri" panose="020F0502020204030204" pitchFamily="34" charset="0"/>
                <a:ea typeface="Calibri" panose="020F0502020204030204" pitchFamily="34" charset="0"/>
              </a:rPr>
              <a:t>ℓ </a:t>
            </a:r>
            <a:r>
              <a:rPr lang="en-US" sz="2800" b="1" dirty="0">
                <a:solidFill>
                  <a:srgbClr val="002060"/>
                </a:solidFill>
                <a:latin typeface="Calibri" panose="020F0502020204030204" pitchFamily="34" charset="0"/>
                <a:ea typeface="Calibri" panose="020F0502020204030204" pitchFamily="34" charset="0"/>
              </a:rPr>
              <a:t>is the deformed length, and </a:t>
            </a:r>
            <a:r>
              <a:rPr lang="en-US" sz="2800" b="1" i="1" dirty="0">
                <a:solidFill>
                  <a:srgbClr val="002060"/>
                </a:solidFill>
                <a:latin typeface="Calibri" panose="020F0502020204030204" pitchFamily="34" charset="0"/>
                <a:ea typeface="Calibri" panose="020F0502020204030204" pitchFamily="34" charset="0"/>
              </a:rPr>
              <a:t>L </a:t>
            </a:r>
            <a:r>
              <a:rPr lang="en-US" sz="2800" b="1" dirty="0">
                <a:solidFill>
                  <a:srgbClr val="002060"/>
                </a:solidFill>
                <a:latin typeface="Calibri" panose="020F0502020204030204" pitchFamily="34" charset="0"/>
                <a:ea typeface="Calibri" panose="020F0502020204030204" pitchFamily="34" charset="0"/>
              </a:rPr>
              <a:t>the initial undeformed </a:t>
            </a:r>
            <a:r>
              <a:rPr lang="en-US" sz="2800" b="1" dirty="0" smtClean="0">
                <a:solidFill>
                  <a:srgbClr val="002060"/>
                </a:solidFill>
                <a:latin typeface="Calibri" panose="020F0502020204030204" pitchFamily="34" charset="0"/>
                <a:ea typeface="Calibri" panose="020F0502020204030204" pitchFamily="34" charset="0"/>
              </a:rPr>
              <a:t>length.</a:t>
            </a:r>
            <a:r>
              <a:rPr lang="en-US" b="1" dirty="0"/>
              <a:t> </a:t>
            </a:r>
            <a:r>
              <a:rPr lang="en-US" sz="2400" b="1" dirty="0"/>
              <a:t>The </a:t>
            </a:r>
            <a:r>
              <a:rPr lang="en-US" sz="2800" b="1" dirty="0">
                <a:solidFill>
                  <a:schemeClr val="accent2">
                    <a:lumMod val="50000"/>
                  </a:schemeClr>
                </a:solidFill>
              </a:rPr>
              <a:t>amount of extension </a:t>
            </a:r>
            <a:r>
              <a:rPr lang="en-US" sz="2400" b="1" dirty="0"/>
              <a:t>can estimate from </a:t>
            </a:r>
            <a:r>
              <a:rPr lang="en-US" sz="2400" b="1" dirty="0">
                <a:solidFill>
                  <a:schemeClr val="accent2">
                    <a:lumMod val="50000"/>
                  </a:schemeClr>
                </a:solidFill>
              </a:rPr>
              <a:t>fault geometry </a:t>
            </a:r>
            <a:r>
              <a:rPr lang="en-US" sz="2400" b="1" dirty="0"/>
              <a:t>and by using </a:t>
            </a:r>
            <a:r>
              <a:rPr lang="en-US" sz="2400" b="1" dirty="0">
                <a:solidFill>
                  <a:schemeClr val="accent2">
                    <a:lumMod val="50000"/>
                  </a:schemeClr>
                </a:solidFill>
              </a:rPr>
              <a:t>map relationships </a:t>
            </a:r>
            <a:r>
              <a:rPr lang="en-US" sz="2400" b="1" dirty="0"/>
              <a:t>to </a:t>
            </a:r>
            <a:r>
              <a:rPr lang="en-US" sz="2400" b="1" dirty="0">
                <a:solidFill>
                  <a:schemeClr val="accent2">
                    <a:lumMod val="50000"/>
                  </a:schemeClr>
                </a:solidFill>
              </a:rPr>
              <a:t>restore</a:t>
            </a:r>
            <a:r>
              <a:rPr lang="en-US" sz="2400" b="1" dirty="0"/>
              <a:t> the </a:t>
            </a:r>
            <a:r>
              <a:rPr lang="en-US" sz="2400" b="1" dirty="0">
                <a:solidFill>
                  <a:schemeClr val="accent2">
                    <a:lumMod val="50000"/>
                  </a:schemeClr>
                </a:solidFill>
              </a:rPr>
              <a:t>stratigraphy</a:t>
            </a:r>
            <a:r>
              <a:rPr lang="en-US" sz="2400" b="1" dirty="0"/>
              <a:t> to its </a:t>
            </a:r>
            <a:r>
              <a:rPr lang="en-US" sz="2400" b="1" dirty="0">
                <a:solidFill>
                  <a:schemeClr val="accent2">
                    <a:lumMod val="50000"/>
                  </a:schemeClr>
                </a:solidFill>
              </a:rPr>
              <a:t>original state</a:t>
            </a:r>
            <a:r>
              <a:rPr lang="en-US" sz="2400" b="1" dirty="0"/>
              <a:t>.</a:t>
            </a:r>
            <a:endParaRPr lang="en-US" sz="2400" dirty="0"/>
          </a:p>
          <a:p>
            <a:pPr algn="just"/>
            <a:endParaRPr lang="en-US" sz="2800" dirty="0"/>
          </a:p>
        </p:txBody>
      </p:sp>
      <p:pic>
        <p:nvPicPr>
          <p:cNvPr id="5" name="Picture 4"/>
          <p:cNvPicPr/>
          <p:nvPr/>
        </p:nvPicPr>
        <p:blipFill rotWithShape="1">
          <a:blip r:embed="rId2"/>
          <a:srcRect l="1456" t="3703" r="3581" b="3105"/>
          <a:stretch/>
        </p:blipFill>
        <p:spPr bwMode="auto">
          <a:xfrm>
            <a:off x="1334123" y="3611460"/>
            <a:ext cx="10133351" cy="3246540"/>
          </a:xfrm>
          <a:prstGeom prst="rect">
            <a:avLst/>
          </a:prstGeom>
          <a:ln w="1905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7136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undefine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70450" y="193962"/>
            <a:ext cx="7804823" cy="656705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134530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06994" y="0"/>
            <a:ext cx="9439572"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Low"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Arial" panose="020B0604020202020204" pitchFamily="34" charset="0"/>
              </a:rPr>
              <a:t>Estimates of Extension Based on Fault Geometry</a:t>
            </a:r>
            <a:endParaRPr kumimoji="0" lang="en-US" altLang="en-US" sz="3600" b="0" i="0" u="none" strike="noStrike" cap="none" normalizeH="0" baseline="0" dirty="0" smtClean="0">
              <a:ln>
                <a:noFill/>
              </a:ln>
              <a:solidFill>
                <a:schemeClr val="tx1"/>
              </a:solidFill>
              <a:effectLst/>
            </a:endParaRPr>
          </a:p>
          <a:p>
            <a:pPr marL="0" marR="0" lvl="0" indent="0" algn="justLow" defTabSz="914400" rtl="0" eaLnBrk="0" fontAlgn="base" latinLnBrk="0" hangingPunct="0">
              <a:lnSpc>
                <a:spcPct val="100000"/>
              </a:lnSpc>
              <a:spcBef>
                <a:spcPct val="0"/>
              </a:spcBef>
              <a:spcAft>
                <a:spcPct val="0"/>
              </a:spcAft>
              <a:buClrTx/>
              <a:buSzTx/>
              <a:tabLst/>
            </a:pPr>
            <a:r>
              <a:rPr kumimoji="0" lang="en-US" altLang="en-US" sz="3200" b="1" i="0" u="none" strike="noStrike" cap="none" normalizeH="0" baseline="0" dirty="0" smtClean="0">
                <a:ln>
                  <a:noFill/>
                </a:ln>
                <a:solidFill>
                  <a:srgbClr val="002060"/>
                </a:solidFill>
                <a:effectLst/>
                <a:latin typeface="Calibri" panose="020F0502020204030204" pitchFamily="34" charset="0"/>
                <a:ea typeface="Calibri" panose="020F0502020204030204" pitchFamily="34" charset="0"/>
                <a:cs typeface="Calibri" panose="020F0502020204030204" pitchFamily="34" charset="0"/>
              </a:rPr>
              <a:t>1- A model of planar nonrotating normal faults  </a:t>
            </a:r>
            <a:endParaRPr kumimoji="0" lang="en-US" altLang="en-US" sz="3200" b="0" i="0" u="none" strike="noStrike" cap="none" normalizeH="0" baseline="0" dirty="0" smtClean="0">
              <a:ln>
                <a:noFill/>
              </a:ln>
              <a:solidFill>
                <a:srgbClr val="002060"/>
              </a:solidFill>
              <a:effectLst/>
            </a:endParaRPr>
          </a:p>
        </p:txBody>
      </p:sp>
      <p:pic>
        <p:nvPicPr>
          <p:cNvPr id="2049" name="Picture 14"/>
          <p:cNvPicPr>
            <a:picLocks noChangeAspect="1" noChangeArrowheads="1"/>
          </p:cNvPicPr>
          <p:nvPr/>
        </p:nvPicPr>
        <p:blipFill>
          <a:blip r:embed="rId2">
            <a:extLst>
              <a:ext uri="{28A0092B-C50C-407E-A947-70E740481C1C}">
                <a14:useLocalDpi xmlns:a14="http://schemas.microsoft.com/office/drawing/2010/main" val="0"/>
              </a:ext>
            </a:extLst>
          </a:blip>
          <a:srcRect l="17854" r="21370" b="7275"/>
          <a:stretch>
            <a:fillRect/>
          </a:stretch>
        </p:blipFill>
        <p:spPr bwMode="auto">
          <a:xfrm>
            <a:off x="8562109" y="1691730"/>
            <a:ext cx="3629891" cy="4169875"/>
          </a:xfrm>
          <a:prstGeom prst="rect">
            <a:avLst/>
          </a:prstGeom>
          <a:noFill/>
          <a:ln w="1587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994856"/>
            <a:ext cx="8908473" cy="58631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100" b="1" i="0" u="none" strike="noStrike" cap="none" normalizeH="0" baseline="0" dirty="0" smtClean="0">
              <a:ln>
                <a:noFill/>
              </a:ln>
              <a:solidFill>
                <a:schemeClr val="tx1"/>
              </a:solidFill>
              <a:effectLst/>
              <a:latin typeface="TimesNewRoman"/>
              <a:ea typeface="Calibri" panose="020F0502020204030204" pitchFamily="34" charset="0"/>
              <a:cs typeface="Arial" panose="020B0604020202020204" pitchFamily="34" charset="0"/>
            </a:endParaRPr>
          </a:p>
          <a:p>
            <a:pPr eaLnBrk="0" fontAlgn="base" hangingPunct="0">
              <a:spcBef>
                <a:spcPct val="0"/>
              </a:spcBef>
              <a:spcAft>
                <a:spcPct val="0"/>
              </a:spcAft>
            </a:pPr>
            <a:r>
              <a:rPr kumimoji="0" lang="en-US" altLang="en-US" sz="2800" i="0" u="none" strike="noStrike" cap="none" normalizeH="0" baseline="0" dirty="0" smtClean="0">
                <a:ln>
                  <a:noFill/>
                </a:ln>
                <a:effectLst/>
                <a:latin typeface="TimesNewRoman"/>
                <a:ea typeface="Calibri" panose="020F0502020204030204" pitchFamily="34" charset="0"/>
                <a:cs typeface="Arial" panose="020B0604020202020204" pitchFamily="34" charset="0"/>
              </a:rPr>
              <a:t>A simple cross-sectional model of planar nonrotating normal faults producing a</a:t>
            </a:r>
            <a:r>
              <a:rPr kumimoji="0" lang="en-US" altLang="en-US" sz="2800" i="0" u="none" strike="noStrike" cap="none" normalizeH="0" baseline="0" dirty="0" smtClean="0">
                <a:ln>
                  <a:noFill/>
                </a:ln>
                <a:effectLst/>
                <a:ea typeface="Calibri" panose="020F0502020204030204" pitchFamily="34" charset="0"/>
                <a:cs typeface="Arial" panose="020B0604020202020204" pitchFamily="34" charset="0"/>
              </a:rPr>
              <a:t> </a:t>
            </a:r>
            <a:r>
              <a:rPr kumimoji="0" lang="en-US" altLang="en-US" sz="2800" i="0" u="none" strike="noStrike" cap="none" normalizeH="0" baseline="0" dirty="0" smtClean="0">
                <a:ln>
                  <a:noFill/>
                </a:ln>
                <a:effectLst/>
                <a:latin typeface="TimesNewRoman"/>
                <a:ea typeface="Calibri" panose="020F0502020204030204" pitchFamily="34" charset="0"/>
                <a:cs typeface="Arial" panose="020B0604020202020204" pitchFamily="34" charset="0"/>
              </a:rPr>
              <a:t> structure (Figure </a:t>
            </a:r>
            <a:r>
              <a:rPr kumimoji="0" lang="en-US" altLang="en-US" sz="2800" i="0" u="none" strike="noStrike" cap="none" normalizeH="0" baseline="0" dirty="0" smtClean="0">
                <a:ln>
                  <a:noFill/>
                </a:ln>
                <a:effectLst/>
                <a:latin typeface="Helvetica" panose="020B0604020202020204" pitchFamily="34" charset="0"/>
                <a:ea typeface="Calibri" panose="020F0502020204030204" pitchFamily="34" charset="0"/>
                <a:cs typeface="Arial" panose="020B0604020202020204" pitchFamily="34" charset="0"/>
              </a:rPr>
              <a:t>4.24A).</a:t>
            </a:r>
            <a:r>
              <a:rPr kumimoji="0" lang="en-US" altLang="en-US" sz="2800" i="0" u="none" strike="noStrike" cap="none" normalizeH="0" baseline="0" dirty="0" smtClean="0">
                <a:ln>
                  <a:noFill/>
                </a:ln>
                <a:effectLst/>
                <a:ea typeface="Calibri" panose="020F0502020204030204" pitchFamily="34" charset="0"/>
                <a:cs typeface="Arial" panose="020B0604020202020204" pitchFamily="34" charset="0"/>
              </a:rPr>
              <a:t> </a:t>
            </a:r>
            <a:r>
              <a:rPr kumimoji="0" lang="en-US" altLang="en-US" sz="2800" b="0" i="0" u="none" strike="noStrike" cap="none" normalizeH="0" baseline="0" dirty="0" smtClean="0">
                <a:ln>
                  <a:noFill/>
                </a:ln>
                <a:solidFill>
                  <a:srgbClr val="4E4E4E"/>
                </a:solidFill>
                <a:effectLst/>
                <a:latin typeface="Helvetica" panose="020B0604020202020204" pitchFamily="34" charset="0"/>
                <a:ea typeface="Calibri" panose="020F0502020204030204" pitchFamily="34" charset="0"/>
                <a:cs typeface="Arial" panose="020B0604020202020204" pitchFamily="34" charset="0"/>
              </a:rPr>
              <a:t>The segments of a particular stratigraphic layer </a:t>
            </a:r>
          </a:p>
          <a:p>
            <a:pPr eaLnBrk="0" fontAlgn="base" hangingPunct="0">
              <a:spcBef>
                <a:spcPct val="0"/>
              </a:spcBef>
              <a:spcAft>
                <a:spcPct val="0"/>
              </a:spcAft>
            </a:pPr>
            <a:r>
              <a:rPr kumimoji="0" lang="en-US" altLang="en-US" sz="2800" b="0" i="0" u="none" strike="noStrike" cap="none" normalizeH="0" baseline="0" dirty="0" smtClean="0">
                <a:ln>
                  <a:noFill/>
                </a:ln>
                <a:solidFill>
                  <a:srgbClr val="4E4E4E"/>
                </a:solidFill>
                <a:effectLst/>
                <a:latin typeface="Helvetica" panose="020B0604020202020204" pitchFamily="34" charset="0"/>
                <a:ea typeface="Calibri" panose="020F0502020204030204" pitchFamily="34" charset="0"/>
                <a:cs typeface="Arial" panose="020B0604020202020204" pitchFamily="34" charset="0"/>
              </a:rPr>
              <a:t>labeled </a:t>
            </a:r>
            <a:r>
              <a:rPr kumimoji="0" lang="en-US" altLang="en-US" sz="2800" b="1" i="1" u="none" strike="noStrike" cap="none" normalizeH="0" baseline="0" dirty="0" smtClean="0">
                <a:ln>
                  <a:noFill/>
                </a:ln>
                <a:solidFill>
                  <a:srgbClr val="0070C0"/>
                </a:solidFill>
                <a:effectLst/>
                <a:latin typeface="Helvetica" panose="020B0604020202020204" pitchFamily="34" charset="0"/>
                <a:ea typeface="Calibri" panose="020F0502020204030204" pitchFamily="34" charset="0"/>
                <a:cs typeface="Arial" panose="020B0604020202020204" pitchFamily="34" charset="0"/>
              </a:rPr>
              <a:t>Li</a:t>
            </a:r>
            <a:r>
              <a:rPr kumimoji="0" lang="en-US" altLang="en-US" sz="2800" b="0" i="1" u="none" strike="noStrike" cap="none" normalizeH="0" baseline="0" dirty="0" smtClean="0">
                <a:ln>
                  <a:noFill/>
                </a:ln>
                <a:solidFill>
                  <a:srgbClr val="4E4E4E"/>
                </a:solidFill>
                <a:effectLst/>
                <a:latin typeface="Helvetica" panose="020B0604020202020204" pitchFamily="34" charset="0"/>
                <a:ea typeface="Calibri" panose="020F0502020204030204" pitchFamily="34" charset="0"/>
                <a:cs typeface="Arial" panose="020B0604020202020204" pitchFamily="34" charset="0"/>
              </a:rPr>
              <a:t> (L1, L2, L3,</a:t>
            </a:r>
            <a:r>
              <a:rPr kumimoji="0" lang="en-US" altLang="en-US" sz="2800" b="0" i="0" u="none" strike="noStrike" cap="none" normalizeH="0" baseline="0" dirty="0" smtClean="0">
                <a:ln>
                  <a:noFill/>
                </a:ln>
                <a:solidFill>
                  <a:srgbClr val="4E4E4E"/>
                </a:solidFill>
                <a:effectLst/>
                <a:latin typeface="Helvetica" panose="020B0604020202020204" pitchFamily="34" charset="0"/>
                <a:ea typeface="Calibri" panose="020F0502020204030204" pitchFamily="34" charset="0"/>
                <a:cs typeface="Arial" panose="020B0604020202020204" pitchFamily="34" charset="0"/>
              </a:rPr>
              <a:t> and so on), when summed together, equal the original length of the cross section.</a:t>
            </a:r>
            <a:r>
              <a:rPr lang="en-US" dirty="0"/>
              <a:t> </a:t>
            </a:r>
            <a:r>
              <a:rPr lang="en-US" sz="2800" dirty="0"/>
              <a:t>The segments labeled </a:t>
            </a:r>
            <a:r>
              <a:rPr lang="en-US" sz="2800" b="1" i="1" dirty="0">
                <a:solidFill>
                  <a:srgbClr val="0070C0"/>
                </a:solidFill>
              </a:rPr>
              <a:t>∆ Li</a:t>
            </a:r>
            <a:r>
              <a:rPr lang="en-US" sz="2800" dirty="0"/>
              <a:t>, when summed together, give </a:t>
            </a:r>
            <a:endParaRPr lang="en-US" sz="2800" dirty="0" smtClean="0"/>
          </a:p>
          <a:p>
            <a:pPr eaLnBrk="0" fontAlgn="base" hangingPunct="0">
              <a:spcBef>
                <a:spcPct val="0"/>
              </a:spcBef>
              <a:spcAft>
                <a:spcPct val="0"/>
              </a:spcAft>
            </a:pPr>
            <a:r>
              <a:rPr lang="en-US" sz="2800" dirty="0" smtClean="0"/>
              <a:t>the </a:t>
            </a:r>
            <a:r>
              <a:rPr lang="en-US" sz="2800" b="1" dirty="0">
                <a:solidFill>
                  <a:srgbClr val="0070C0"/>
                </a:solidFill>
              </a:rPr>
              <a:t>total change in </a:t>
            </a:r>
            <a:r>
              <a:rPr lang="en-US" sz="2800" b="1" dirty="0" smtClean="0">
                <a:solidFill>
                  <a:srgbClr val="0070C0"/>
                </a:solidFill>
              </a:rPr>
              <a:t>horizontal length</a:t>
            </a:r>
            <a:r>
              <a:rPr lang="en-US" sz="2800" dirty="0"/>
              <a:t>. The extension </a:t>
            </a:r>
            <a:r>
              <a:rPr lang="en-US" sz="2800" b="1" i="1" dirty="0">
                <a:solidFill>
                  <a:srgbClr val="0070C0"/>
                </a:solidFill>
              </a:rPr>
              <a:t>e</a:t>
            </a:r>
            <a:r>
              <a:rPr lang="en-US" sz="2800" dirty="0">
                <a:solidFill>
                  <a:srgbClr val="0070C0"/>
                </a:solidFill>
              </a:rPr>
              <a:t> </a:t>
            </a:r>
            <a:r>
              <a:rPr lang="en-US" sz="2800" dirty="0"/>
              <a:t>is calculated for a total of </a:t>
            </a:r>
            <a:r>
              <a:rPr lang="en-US" sz="2800" b="1" i="1" dirty="0">
                <a:solidFill>
                  <a:srgbClr val="0070C0"/>
                </a:solidFill>
              </a:rPr>
              <a:t>N</a:t>
            </a:r>
            <a:r>
              <a:rPr lang="en-US" sz="2800" b="1" dirty="0"/>
              <a:t> </a:t>
            </a:r>
            <a:r>
              <a:rPr lang="en-US" sz="2800" dirty="0" smtClean="0"/>
              <a:t>faults </a:t>
            </a:r>
            <a:r>
              <a:rPr lang="en-US" sz="2800" dirty="0"/>
              <a:t>by the </a:t>
            </a:r>
            <a:r>
              <a:rPr lang="en-US" sz="2800" dirty="0" smtClean="0"/>
              <a:t>formula: </a:t>
            </a:r>
            <a:r>
              <a:rPr lang="en-US" sz="2800" b="1" dirty="0" smtClean="0"/>
              <a:t>For </a:t>
            </a:r>
            <a:r>
              <a:rPr lang="en-US" sz="2800" b="1" dirty="0"/>
              <a:t>an individual fault, the </a:t>
            </a:r>
            <a:r>
              <a:rPr lang="en-US" sz="2800" b="1" dirty="0">
                <a:solidFill>
                  <a:schemeClr val="accent2">
                    <a:lumMod val="50000"/>
                  </a:schemeClr>
                </a:solidFill>
              </a:rPr>
              <a:t>change in </a:t>
            </a:r>
            <a:r>
              <a:rPr lang="en-US" sz="2800" b="1" dirty="0" smtClean="0">
                <a:solidFill>
                  <a:schemeClr val="accent2">
                    <a:lumMod val="50000"/>
                  </a:schemeClr>
                </a:solidFill>
              </a:rPr>
              <a:t>length</a:t>
            </a:r>
            <a:r>
              <a:rPr lang="en-US" sz="2800" b="1" dirty="0" smtClean="0"/>
              <a:t> </a:t>
            </a:r>
            <a:r>
              <a:rPr lang="en-US" sz="2800" b="1" i="1" dirty="0">
                <a:solidFill>
                  <a:srgbClr val="0070C0"/>
                </a:solidFill>
              </a:rPr>
              <a:t>∆L</a:t>
            </a:r>
            <a:r>
              <a:rPr lang="en-US" sz="2800" b="1" dirty="0"/>
              <a:t> is related to the </a:t>
            </a:r>
            <a:r>
              <a:rPr lang="en-US" sz="2800" b="1" dirty="0">
                <a:solidFill>
                  <a:schemeClr val="accent2">
                    <a:lumMod val="50000"/>
                  </a:schemeClr>
                </a:solidFill>
              </a:rPr>
              <a:t>dip-slip displacement </a:t>
            </a:r>
            <a:r>
              <a:rPr lang="en-US" sz="2800" b="1" i="1" dirty="0">
                <a:solidFill>
                  <a:srgbClr val="0070C0"/>
                </a:solidFill>
              </a:rPr>
              <a:t>ẟ</a:t>
            </a:r>
            <a:r>
              <a:rPr lang="en-US" sz="2800" b="1" i="1" dirty="0"/>
              <a:t> </a:t>
            </a:r>
            <a:r>
              <a:rPr lang="en-US" sz="2800" b="1" dirty="0" smtClean="0"/>
              <a:t>and </a:t>
            </a:r>
            <a:r>
              <a:rPr lang="en-US" sz="2800" b="1" dirty="0"/>
              <a:t>the </a:t>
            </a:r>
            <a:r>
              <a:rPr lang="en-US" sz="2800" b="1" dirty="0">
                <a:solidFill>
                  <a:schemeClr val="accent2">
                    <a:lumMod val="50000"/>
                  </a:schemeClr>
                </a:solidFill>
              </a:rPr>
              <a:t>dip angle </a:t>
            </a:r>
            <a:r>
              <a:rPr lang="en-US" sz="2800" b="1" dirty="0"/>
              <a:t>of the </a:t>
            </a:r>
            <a:r>
              <a:rPr lang="en-US" sz="2800" b="1" dirty="0">
                <a:solidFill>
                  <a:schemeClr val="accent2">
                    <a:lumMod val="50000"/>
                  </a:schemeClr>
                </a:solidFill>
              </a:rPr>
              <a:t>fault</a:t>
            </a:r>
            <a:r>
              <a:rPr lang="en-US" sz="2800" b="1" dirty="0"/>
              <a:t> </a:t>
            </a:r>
            <a:r>
              <a:rPr lang="en-US" sz="2800" b="1" i="1" dirty="0">
                <a:solidFill>
                  <a:srgbClr val="0070C0"/>
                </a:solidFill>
              </a:rPr>
              <a:t>Ф</a:t>
            </a:r>
            <a:r>
              <a:rPr lang="en-US" sz="2800" b="1" dirty="0"/>
              <a:t> </a:t>
            </a:r>
            <a:endParaRPr lang="en-US" sz="2800" b="1" dirty="0" smtClean="0"/>
          </a:p>
          <a:p>
            <a:pPr eaLnBrk="0" fontAlgn="base" hangingPunct="0">
              <a:spcBef>
                <a:spcPct val="0"/>
              </a:spcBef>
              <a:spcAft>
                <a:spcPct val="0"/>
              </a:spcAft>
            </a:pPr>
            <a:r>
              <a:rPr lang="en-US" sz="2800" b="1" dirty="0" smtClean="0"/>
              <a:t>by</a:t>
            </a:r>
            <a:r>
              <a:rPr lang="en-US" sz="2800" b="1" dirty="0"/>
              <a:t>:     </a:t>
            </a:r>
            <a:r>
              <a:rPr lang="en-US" sz="2800" b="1" i="1" dirty="0">
                <a:solidFill>
                  <a:srgbClr val="0070C0"/>
                </a:solidFill>
              </a:rPr>
              <a:t>∆L= ẟ cos Ф</a:t>
            </a:r>
            <a:endParaRPr lang="en-US" sz="2800" dirty="0">
              <a:solidFill>
                <a:srgbClr val="0070C0"/>
              </a:solidFill>
            </a:endParaRPr>
          </a:p>
          <a:p>
            <a:pPr eaLnBrk="0" fontAlgn="base" hangingPunct="0">
              <a:spcBef>
                <a:spcPct val="0"/>
              </a:spcBef>
              <a:spcAft>
                <a:spcPct val="0"/>
              </a:spcAft>
            </a:pPr>
            <a:endParaRPr lang="en-US" sz="2800" dirty="0"/>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0" i="0" u="none" strike="noStrike" cap="none" normalizeH="0" baseline="0" dirty="0" smtClean="0">
                <a:ln>
                  <a:noFill/>
                </a:ln>
                <a:solidFill>
                  <a:schemeClr val="tx1"/>
                </a:solidFill>
                <a:effectLst/>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8837825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548" y="255924"/>
            <a:ext cx="9392187" cy="595932"/>
          </a:xfrm>
          <a:prstGeom prst="rect">
            <a:avLst/>
          </a:prstGeom>
        </p:spPr>
        <p:txBody>
          <a:bodyPr wrap="none">
            <a:spAutoFit/>
          </a:bodyPr>
          <a:lstStyle/>
          <a:p>
            <a:pPr lvl="0" algn="just">
              <a:lnSpc>
                <a:spcPct val="107000"/>
              </a:lnSpc>
              <a:spcAft>
                <a:spcPts val="800"/>
              </a:spcAft>
              <a:buClr>
                <a:srgbClr val="000000"/>
              </a:buClr>
              <a:buSzPts val="1200"/>
            </a:pPr>
            <a:r>
              <a:rPr lang="en-US" sz="3200" b="1" dirty="0" smtClean="0">
                <a:latin typeface="Calibri" panose="020F0502020204030204" pitchFamily="34" charset="0"/>
                <a:ea typeface="Calibri" panose="020F0502020204030204" pitchFamily="34" charset="0"/>
                <a:cs typeface="Arial" panose="020B0604020202020204" pitchFamily="34" charset="0"/>
              </a:rPr>
              <a:t>2- A </a:t>
            </a:r>
            <a:r>
              <a:rPr lang="en-US" sz="3200" b="1" dirty="0">
                <a:latin typeface="Calibri" panose="020F0502020204030204" pitchFamily="34" charset="0"/>
                <a:ea typeface="Calibri" panose="020F0502020204030204" pitchFamily="34" charset="0"/>
                <a:cs typeface="Arial" panose="020B0604020202020204" pitchFamily="34" charset="0"/>
              </a:rPr>
              <a:t>model of rotating planar normal faults</a:t>
            </a:r>
            <a:r>
              <a:rPr lang="en-US" sz="3200" dirty="0">
                <a:latin typeface="Calibri" panose="020F0502020204030204" pitchFamily="34" charset="0"/>
                <a:ea typeface="Calibri" panose="020F0502020204030204" pitchFamily="34" charset="0"/>
                <a:cs typeface="Arial" panose="020B0604020202020204" pitchFamily="34" charset="0"/>
              </a:rPr>
              <a:t> </a:t>
            </a:r>
            <a:r>
              <a:rPr lang="en-US" sz="2000" dirty="0">
                <a:latin typeface="Calibri" panose="020F0502020204030204" pitchFamily="34" charset="0"/>
                <a:ea typeface="Calibri" panose="020F0502020204030204" pitchFamily="34" charset="0"/>
                <a:cs typeface="Arial" panose="020B0604020202020204" pitchFamily="34" charset="0"/>
              </a:rPr>
              <a:t>(Figure 4.20A, B)</a:t>
            </a:r>
            <a:r>
              <a:rPr lang="en-US" sz="2000" dirty="0">
                <a:solidFill>
                  <a:srgbClr val="00B050"/>
                </a:solidFill>
                <a:latin typeface="Calibri" panose="020F0502020204030204" pitchFamily="34" charset="0"/>
                <a:ea typeface="Calibri" panose="020F0502020204030204" pitchFamily="34" charset="0"/>
                <a:cs typeface="Arial" panose="020B0604020202020204" pitchFamily="34" charset="0"/>
              </a:rPr>
              <a:t>,  </a:t>
            </a:r>
            <a:endParaRPr lang="en-US" sz="2000" dirty="0">
              <a:effectLst/>
              <a:latin typeface="Calibri" panose="020F0502020204030204" pitchFamily="34" charset="0"/>
              <a:ea typeface="Calibri" panose="020F0502020204030204" pitchFamily="34" charset="0"/>
              <a:cs typeface="Arial" panose="020B0604020202020204" pitchFamily="34" charset="0"/>
            </a:endParaRPr>
          </a:p>
        </p:txBody>
      </p:sp>
      <p:sp>
        <p:nvSpPr>
          <p:cNvPr id="3" name="Rectangle 2"/>
          <p:cNvSpPr/>
          <p:nvPr/>
        </p:nvSpPr>
        <p:spPr>
          <a:xfrm>
            <a:off x="0" y="851856"/>
            <a:ext cx="7855526" cy="2246769"/>
          </a:xfrm>
          <a:prstGeom prst="rect">
            <a:avLst/>
          </a:prstGeom>
        </p:spPr>
        <p:txBody>
          <a:bodyPr wrap="square">
            <a:spAutoFit/>
          </a:bodyPr>
          <a:lstStyle/>
          <a:p>
            <a:pPr algn="just"/>
            <a:r>
              <a:rPr lang="en-US" sz="2800" dirty="0">
                <a:latin typeface="Calibri" panose="020F0502020204030204" pitchFamily="34" charset="0"/>
                <a:ea typeface="Calibri" panose="020F0502020204030204" pitchFamily="34" charset="0"/>
                <a:cs typeface="Arial" panose="020B0604020202020204" pitchFamily="34" charset="0"/>
              </a:rPr>
              <a:t>assume that bedding is initially horizontal and that, on the average, the faults have the same orientation, spacing, and slip, a relationship between the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extension</a:t>
            </a:r>
            <a:r>
              <a:rPr lang="en-US" sz="2800" dirty="0">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0070C0"/>
                </a:solidFill>
                <a:latin typeface="Calibri" panose="020F0502020204030204" pitchFamily="34" charset="0"/>
                <a:ea typeface="Calibri" panose="020F0502020204030204" pitchFamily="34" charset="0"/>
                <a:cs typeface="Arial" panose="020B0604020202020204" pitchFamily="34" charset="0"/>
              </a:rPr>
              <a:t>e</a:t>
            </a:r>
            <a:r>
              <a:rPr lang="en-US" sz="2800" dirty="0">
                <a:latin typeface="Calibri" panose="020F0502020204030204" pitchFamily="34" charset="0"/>
                <a:ea typeface="Calibri" panose="020F0502020204030204" pitchFamily="34" charset="0"/>
                <a:cs typeface="Arial" panose="020B0604020202020204" pitchFamily="34" charset="0"/>
              </a:rPr>
              <a:t>, the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dip</a:t>
            </a:r>
            <a:r>
              <a:rPr lang="en-US" sz="2800" dirty="0">
                <a:latin typeface="Calibri" panose="020F0502020204030204" pitchFamily="34" charset="0"/>
                <a:ea typeface="Calibri" panose="020F0502020204030204" pitchFamily="34" charset="0"/>
                <a:cs typeface="Arial" panose="020B0604020202020204" pitchFamily="34" charset="0"/>
              </a:rPr>
              <a:t> of the rotated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bedding</a:t>
            </a:r>
            <a:r>
              <a:rPr lang="en-US" sz="2800" dirty="0">
                <a:latin typeface="Calibri" panose="020F0502020204030204" pitchFamily="34" charset="0"/>
                <a:ea typeface="Calibri" panose="020F0502020204030204" pitchFamily="34" charset="0"/>
                <a:cs typeface="Arial" panose="020B0604020202020204" pitchFamily="34" charset="0"/>
              </a:rPr>
              <a:t> </a:t>
            </a:r>
            <a:r>
              <a:rPr lang="en-US" sz="2800" b="1" i="1" dirty="0">
                <a:solidFill>
                  <a:srgbClr val="0070C0"/>
                </a:solidFill>
                <a:latin typeface="Calibri" panose="020F0502020204030204" pitchFamily="34" charset="0"/>
                <a:ea typeface="Calibri" panose="020F0502020204030204" pitchFamily="34" charset="0"/>
              </a:rPr>
              <a:t>θ</a:t>
            </a:r>
            <a:r>
              <a:rPr lang="en-US" sz="2800" dirty="0">
                <a:latin typeface="Calibri" panose="020F0502020204030204" pitchFamily="34" charset="0"/>
                <a:ea typeface="Calibri" panose="020F0502020204030204" pitchFamily="34" charset="0"/>
                <a:cs typeface="Arial" panose="020B0604020202020204" pitchFamily="34" charset="0"/>
              </a:rPr>
              <a:t>, and the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dip</a:t>
            </a:r>
            <a:r>
              <a:rPr lang="en-US" sz="2800" dirty="0">
                <a:latin typeface="Calibri" panose="020F0502020204030204" pitchFamily="34" charset="0"/>
                <a:ea typeface="Calibri" panose="020F0502020204030204" pitchFamily="34" charset="0"/>
                <a:cs typeface="Arial" panose="020B0604020202020204" pitchFamily="34" charset="0"/>
              </a:rPr>
              <a:t> of the rotated </a:t>
            </a:r>
            <a:r>
              <a:rPr lang="en-US" sz="2800" b="1" dirty="0">
                <a:solidFill>
                  <a:schemeClr val="accent2">
                    <a:lumMod val="50000"/>
                  </a:schemeClr>
                </a:solidFill>
                <a:latin typeface="Calibri" panose="020F0502020204030204" pitchFamily="34" charset="0"/>
                <a:ea typeface="Calibri" panose="020F0502020204030204" pitchFamily="34" charset="0"/>
                <a:cs typeface="Arial" panose="020B0604020202020204" pitchFamily="34" charset="0"/>
              </a:rPr>
              <a:t>fault</a:t>
            </a:r>
            <a:r>
              <a:rPr lang="en-US" sz="2800" dirty="0">
                <a:latin typeface="Calibri" panose="020F0502020204030204" pitchFamily="34" charset="0"/>
                <a:ea typeface="Calibri" panose="020F0502020204030204" pitchFamily="34" charset="0"/>
                <a:cs typeface="Arial" panose="020B0604020202020204" pitchFamily="34" charset="0"/>
              </a:rPr>
              <a:t> planes </a:t>
            </a:r>
            <a:r>
              <a:rPr lang="en-US" sz="2800" b="1" i="1" dirty="0">
                <a:solidFill>
                  <a:srgbClr val="0070C0"/>
                </a:solidFill>
                <a:latin typeface="Calibri" panose="020F0502020204030204" pitchFamily="34" charset="0"/>
                <a:ea typeface="Calibri" panose="020F0502020204030204" pitchFamily="34" charset="0"/>
              </a:rPr>
              <a:t>Ф</a:t>
            </a:r>
            <a:r>
              <a:rPr lang="en-US" sz="2800" dirty="0">
                <a:latin typeface="Calibri" panose="020F0502020204030204" pitchFamily="34" charset="0"/>
                <a:ea typeface="Calibri" panose="020F0502020204030204" pitchFamily="34" charset="0"/>
                <a:cs typeface="Arial" panose="020B0604020202020204" pitchFamily="34" charset="0"/>
              </a:rPr>
              <a:t> can derive by </a:t>
            </a:r>
            <a:endParaRPr lang="en-US" sz="28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2068" t="16676" r="21751" b="5427"/>
          <a:stretch/>
        </p:blipFill>
        <p:spPr bwMode="auto">
          <a:xfrm>
            <a:off x="7855526" y="851856"/>
            <a:ext cx="4336474" cy="1898072"/>
          </a:xfrm>
          <a:prstGeom prst="rect">
            <a:avLst/>
          </a:prstGeom>
          <a:ln w="15875">
            <a:noFill/>
          </a:ln>
          <a:extLst>
            <a:ext uri="{53640926-AAD7-44D8-BBD7-CCE9431645EC}">
              <a14:shadowObscured xmlns:a14="http://schemas.microsoft.com/office/drawing/2010/main"/>
            </a:ext>
          </a:extLst>
        </p:spPr>
      </p:pic>
      <p:pic>
        <p:nvPicPr>
          <p:cNvPr id="5" name="Picture 4"/>
          <p:cNvPicPr/>
          <p:nvPr/>
        </p:nvPicPr>
        <p:blipFill rotWithShape="1">
          <a:blip r:embed="rId3">
            <a:extLst>
              <a:ext uri="{28A0092B-C50C-407E-A947-70E740481C1C}">
                <a14:useLocalDpi xmlns:a14="http://schemas.microsoft.com/office/drawing/2010/main" val="0"/>
              </a:ext>
            </a:extLst>
          </a:blip>
          <a:srcRect l="4571" t="3560" r="3148" b="3480"/>
          <a:stretch/>
        </p:blipFill>
        <p:spPr bwMode="auto">
          <a:xfrm>
            <a:off x="3342275" y="3098625"/>
            <a:ext cx="5570855" cy="40538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7891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4571" t="3560" r="3148" b="3480"/>
          <a:stretch/>
        </p:blipFill>
        <p:spPr bwMode="auto">
          <a:xfrm>
            <a:off x="734291" y="0"/>
            <a:ext cx="11000509" cy="673330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31086948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108364" y="570730"/>
            <a:ext cx="10418618" cy="4524315"/>
          </a:xfrm>
          <a:prstGeom prst="rect">
            <a:avLst/>
          </a:prstGeom>
        </p:spPr>
        <p:txBody>
          <a:bodyPr wrap="square">
            <a:spAutoFit/>
          </a:bodyPr>
          <a:lstStyle/>
          <a:p>
            <a:pPr algn="just"/>
            <a:r>
              <a:rPr lang="en-US" sz="3600" b="1" dirty="0" smtClean="0">
                <a:latin typeface="Times New Roman" panose="02020603050405020304" pitchFamily="18" charset="0"/>
                <a:ea typeface="Calibri" panose="020F0502020204030204" pitchFamily="34" charset="0"/>
              </a:rPr>
              <a:t>Next Lectures: </a:t>
            </a:r>
          </a:p>
          <a:p>
            <a:pPr algn="just"/>
            <a:r>
              <a:rPr lang="en-US" sz="3600" b="1" dirty="0" smtClean="0">
                <a:solidFill>
                  <a:srgbClr val="002060"/>
                </a:solidFill>
                <a:latin typeface="Times New Roman" panose="02020603050405020304" pitchFamily="18" charset="0"/>
                <a:ea typeface="Calibri" panose="020F0502020204030204" pitchFamily="34" charset="0"/>
              </a:rPr>
              <a:t>1 Ap.2024</a:t>
            </a:r>
            <a:r>
              <a:rPr lang="en-US" sz="3600" dirty="0" smtClean="0">
                <a:solidFill>
                  <a:srgbClr val="002060"/>
                </a:solidFill>
                <a:latin typeface="Times New Roman" panose="02020603050405020304" pitchFamily="18" charset="0"/>
                <a:ea typeface="Calibri" panose="020F0502020204030204" pitchFamily="34" charset="0"/>
              </a:rPr>
              <a:t>………</a:t>
            </a:r>
            <a:r>
              <a:rPr lang="en-US" sz="3600" b="1" dirty="0" smtClean="0">
                <a:solidFill>
                  <a:srgbClr val="002060"/>
                </a:solidFill>
                <a:latin typeface="Times New Roman" panose="02020603050405020304" pitchFamily="18" charset="0"/>
                <a:ea typeface="Calibri" panose="020F0502020204030204" pitchFamily="34" charset="0"/>
              </a:rPr>
              <a:t> Lec.9</a:t>
            </a:r>
            <a:r>
              <a:rPr lang="en-US" sz="3600" b="1" dirty="0">
                <a:latin typeface="Times New Roman" panose="02020603050405020304" pitchFamily="18" charset="0"/>
                <a:ea typeface="Calibri" panose="020F0502020204030204" pitchFamily="34" charset="0"/>
              </a:rPr>
              <a:t>;(</a:t>
            </a:r>
            <a:r>
              <a:rPr lang="en-US" sz="3600" b="1" dirty="0">
                <a:solidFill>
                  <a:srgbClr val="7030A0"/>
                </a:solidFill>
                <a:latin typeface="Times New Roman" panose="02020603050405020304" pitchFamily="18" charset="0"/>
                <a:ea typeface="Calibri" panose="020F0502020204030204" pitchFamily="34" charset="0"/>
              </a:rPr>
              <a:t>Quiz:Lec.7 and  8 </a:t>
            </a:r>
            <a:r>
              <a:rPr lang="en-US" sz="3600" b="1" dirty="0">
                <a:latin typeface="Times New Roman" panose="02020603050405020304" pitchFamily="18" charset="0"/>
                <a:ea typeface="Calibri" panose="020F0502020204030204" pitchFamily="34" charset="0"/>
              </a:rPr>
              <a:t>)</a:t>
            </a:r>
          </a:p>
          <a:p>
            <a:pPr algn="just"/>
            <a:r>
              <a:rPr lang="en-US" sz="3600" b="1" dirty="0" smtClean="0">
                <a:solidFill>
                  <a:srgbClr val="002060"/>
                </a:solidFill>
                <a:latin typeface="Times New Roman" panose="02020603050405020304" pitchFamily="18" charset="0"/>
                <a:ea typeface="Calibri" panose="020F0502020204030204" pitchFamily="34" charset="0"/>
              </a:rPr>
              <a:t>8 Ap.2024</a:t>
            </a:r>
            <a:r>
              <a:rPr lang="en-US" sz="3600" dirty="0" smtClean="0">
                <a:solidFill>
                  <a:srgbClr val="002060"/>
                </a:solidFill>
                <a:latin typeface="Times New Roman" panose="02020603050405020304" pitchFamily="18" charset="0"/>
                <a:ea typeface="Calibri" panose="020F0502020204030204" pitchFamily="34" charset="0"/>
              </a:rPr>
              <a:t>………</a:t>
            </a:r>
            <a:r>
              <a:rPr lang="en-US" sz="3600" b="1" dirty="0" smtClean="0">
                <a:solidFill>
                  <a:srgbClr val="002060"/>
                </a:solidFill>
                <a:latin typeface="Times New Roman" panose="02020603050405020304" pitchFamily="18" charset="0"/>
                <a:ea typeface="Calibri" panose="020F0502020204030204" pitchFamily="34" charset="0"/>
              </a:rPr>
              <a:t> Lec.10</a:t>
            </a:r>
            <a:endParaRPr lang="en-US" sz="3600" b="1" dirty="0">
              <a:solidFill>
                <a:srgbClr val="002060"/>
              </a:solidFill>
              <a:latin typeface="Times New Roman" panose="02020603050405020304" pitchFamily="18" charset="0"/>
              <a:ea typeface="Calibri" panose="020F0502020204030204" pitchFamily="34" charset="0"/>
            </a:endParaRPr>
          </a:p>
          <a:p>
            <a:pPr algn="just"/>
            <a:r>
              <a:rPr lang="en-US" sz="3600" b="1" dirty="0" smtClean="0">
                <a:latin typeface="Times New Roman" panose="02020603050405020304" pitchFamily="18" charset="0"/>
                <a:ea typeface="Calibri" panose="020F0502020204030204" pitchFamily="34" charset="0"/>
              </a:rPr>
              <a:t>25 </a:t>
            </a:r>
            <a:r>
              <a:rPr lang="en-US" sz="3600" b="1" dirty="0">
                <a:latin typeface="Times New Roman" panose="02020603050405020304" pitchFamily="18" charset="0"/>
                <a:ea typeface="Calibri" panose="020F0502020204030204" pitchFamily="34" charset="0"/>
              </a:rPr>
              <a:t>Mar. </a:t>
            </a:r>
            <a:r>
              <a:rPr lang="en-US" sz="3600" b="1" dirty="0" smtClean="0">
                <a:latin typeface="Times New Roman" panose="02020603050405020304" pitchFamily="18" charset="0"/>
                <a:ea typeface="Calibri" panose="020F0502020204030204" pitchFamily="34" charset="0"/>
              </a:rPr>
              <a:t>2025</a:t>
            </a:r>
            <a:r>
              <a:rPr lang="en-US" sz="3600" dirty="0" smtClean="0">
                <a:latin typeface="Times New Roman" panose="02020603050405020304" pitchFamily="18" charset="0"/>
                <a:ea typeface="Calibri" panose="020F0502020204030204" pitchFamily="34" charset="0"/>
              </a:rPr>
              <a:t>……</a:t>
            </a:r>
            <a:r>
              <a:rPr lang="en-US" sz="3600" b="1" dirty="0">
                <a:solidFill>
                  <a:schemeClr val="accent1">
                    <a:lumMod val="75000"/>
                  </a:schemeClr>
                </a:solidFill>
                <a:latin typeface="Times New Roman" panose="02020603050405020304" pitchFamily="18" charset="0"/>
                <a:ea typeface="Calibri" panose="020F0502020204030204" pitchFamily="34" charset="0"/>
              </a:rPr>
              <a:t>Field </a:t>
            </a:r>
            <a:r>
              <a:rPr lang="en-US" sz="3600" b="1" dirty="0" smtClean="0">
                <a:solidFill>
                  <a:schemeClr val="accent1">
                    <a:lumMod val="75000"/>
                  </a:schemeClr>
                </a:solidFill>
                <a:latin typeface="Times New Roman" panose="02020603050405020304" pitchFamily="18" charset="0"/>
                <a:ea typeface="Calibri" panose="020F0502020204030204" pitchFamily="34" charset="0"/>
              </a:rPr>
              <a:t>report</a:t>
            </a:r>
          </a:p>
          <a:p>
            <a:pPr algn="just"/>
            <a:r>
              <a:rPr lang="en-US" sz="3600" b="1" dirty="0" smtClean="0">
                <a:solidFill>
                  <a:schemeClr val="accent4">
                    <a:lumMod val="75000"/>
                  </a:schemeClr>
                </a:solidFill>
                <a:latin typeface="Times New Roman" panose="02020603050405020304" pitchFamily="18" charset="0"/>
                <a:ea typeface="Calibri" panose="020F0502020204030204" pitchFamily="34" charset="0"/>
              </a:rPr>
              <a:t>15 </a:t>
            </a:r>
            <a:r>
              <a:rPr lang="en-US" sz="3600" b="1" dirty="0">
                <a:solidFill>
                  <a:schemeClr val="accent4">
                    <a:lumMod val="75000"/>
                  </a:schemeClr>
                </a:solidFill>
                <a:latin typeface="Times New Roman" panose="02020603050405020304" pitchFamily="18" charset="0"/>
                <a:ea typeface="Calibri" panose="020F0502020204030204" pitchFamily="34" charset="0"/>
              </a:rPr>
              <a:t>Ap. 2023   </a:t>
            </a:r>
            <a:r>
              <a:rPr lang="en-US" sz="3600" dirty="0">
                <a:solidFill>
                  <a:schemeClr val="accent4">
                    <a:lumMod val="75000"/>
                  </a:schemeClr>
                </a:solidFill>
                <a:latin typeface="Times New Roman" panose="02020603050405020304" pitchFamily="18" charset="0"/>
                <a:ea typeface="Calibri" panose="020F0502020204030204" pitchFamily="34" charset="0"/>
              </a:rPr>
              <a:t>………</a:t>
            </a:r>
            <a:r>
              <a:rPr lang="en-US" sz="3600" b="1" dirty="0" err="1">
                <a:solidFill>
                  <a:schemeClr val="accent4">
                    <a:lumMod val="75000"/>
                  </a:schemeClr>
                </a:solidFill>
                <a:latin typeface="Times New Roman" panose="02020603050405020304" pitchFamily="18" charset="0"/>
                <a:ea typeface="Calibri" panose="020F0502020204030204" pitchFamily="34" charset="0"/>
              </a:rPr>
              <a:t>Lec</a:t>
            </a:r>
            <a:r>
              <a:rPr lang="en-US" sz="3600" b="1" dirty="0">
                <a:solidFill>
                  <a:schemeClr val="accent4">
                    <a:lumMod val="75000"/>
                  </a:schemeClr>
                </a:solidFill>
                <a:latin typeface="Times New Roman" panose="02020603050405020304" pitchFamily="18" charset="0"/>
                <a:ea typeface="Calibri" panose="020F0502020204030204" pitchFamily="34" charset="0"/>
              </a:rPr>
              <a:t>. </a:t>
            </a:r>
            <a:r>
              <a:rPr lang="en-US" sz="3600" b="1" dirty="0" smtClean="0">
                <a:solidFill>
                  <a:schemeClr val="accent4">
                    <a:lumMod val="75000"/>
                  </a:schemeClr>
                </a:solidFill>
                <a:latin typeface="Times New Roman" panose="02020603050405020304" pitchFamily="18" charset="0"/>
                <a:ea typeface="Calibri" panose="020F0502020204030204" pitchFamily="34" charset="0"/>
              </a:rPr>
              <a:t>11</a:t>
            </a:r>
          </a:p>
          <a:p>
            <a:pPr algn="just"/>
            <a:r>
              <a:rPr lang="en-US" sz="3600" b="1" dirty="0" smtClean="0">
                <a:solidFill>
                  <a:srgbClr val="C00000"/>
                </a:solidFill>
                <a:latin typeface="Times New Roman" panose="02020603050405020304" pitchFamily="18" charset="0"/>
                <a:ea typeface="Calibri" panose="020F0502020204030204" pitchFamily="34" charset="0"/>
              </a:rPr>
              <a:t>2 exam ?</a:t>
            </a:r>
            <a:endParaRPr lang="en-US" sz="3600" b="1" dirty="0">
              <a:solidFill>
                <a:srgbClr val="00B0F0"/>
              </a:solidFill>
              <a:latin typeface="Times New Roman" panose="02020603050405020304" pitchFamily="18" charset="0"/>
              <a:ea typeface="Calibri" panose="020F0502020204030204" pitchFamily="34" charset="0"/>
            </a:endParaRPr>
          </a:p>
          <a:p>
            <a:pPr algn="just"/>
            <a:r>
              <a:rPr lang="en-US" sz="3600" b="1" dirty="0" smtClean="0">
                <a:solidFill>
                  <a:schemeClr val="accent4">
                    <a:lumMod val="75000"/>
                  </a:schemeClr>
                </a:solidFill>
                <a:latin typeface="Times New Roman" panose="02020603050405020304" pitchFamily="18" charset="0"/>
                <a:ea typeface="Calibri" panose="020F0502020204030204" pitchFamily="34" charset="0"/>
              </a:rPr>
              <a:t>22 </a:t>
            </a:r>
            <a:r>
              <a:rPr lang="en-US" sz="3600" b="1" dirty="0">
                <a:solidFill>
                  <a:schemeClr val="accent4">
                    <a:lumMod val="75000"/>
                  </a:schemeClr>
                </a:solidFill>
                <a:latin typeface="Times New Roman" panose="02020603050405020304" pitchFamily="18" charset="0"/>
                <a:ea typeface="Calibri" panose="020F0502020204030204" pitchFamily="34" charset="0"/>
              </a:rPr>
              <a:t>Ap. 2023  </a:t>
            </a:r>
            <a:r>
              <a:rPr lang="en-US" sz="3600" dirty="0" smtClean="0">
                <a:solidFill>
                  <a:schemeClr val="accent4">
                    <a:lumMod val="75000"/>
                  </a:schemeClr>
                </a:solidFill>
                <a:latin typeface="Times New Roman" panose="02020603050405020304" pitchFamily="18" charset="0"/>
                <a:ea typeface="Calibri" panose="020F0502020204030204" pitchFamily="34" charset="0"/>
              </a:rPr>
              <a:t>…………….Lec.12</a:t>
            </a:r>
            <a:endParaRPr lang="en-US" sz="3600" dirty="0">
              <a:solidFill>
                <a:schemeClr val="accent4">
                  <a:lumMod val="75000"/>
                </a:schemeClr>
              </a:solidFill>
              <a:latin typeface="Times New Roman" panose="02020603050405020304" pitchFamily="18" charset="0"/>
              <a:ea typeface="Calibri" panose="020F0502020204030204" pitchFamily="34" charset="0"/>
            </a:endParaRPr>
          </a:p>
          <a:p>
            <a:pPr algn="just"/>
            <a:r>
              <a:rPr lang="en-US" sz="3600" b="1" dirty="0" smtClean="0">
                <a:solidFill>
                  <a:schemeClr val="accent4">
                    <a:lumMod val="75000"/>
                  </a:schemeClr>
                </a:solidFill>
                <a:latin typeface="Times New Roman" panose="02020603050405020304" pitchFamily="18" charset="0"/>
                <a:ea typeface="Calibri" panose="020F0502020204030204" pitchFamily="34" charset="0"/>
              </a:rPr>
              <a:t>29 </a:t>
            </a:r>
            <a:r>
              <a:rPr lang="en-US" sz="3600" b="1" dirty="0">
                <a:solidFill>
                  <a:schemeClr val="accent4">
                    <a:lumMod val="75000"/>
                  </a:schemeClr>
                </a:solidFill>
                <a:latin typeface="Times New Roman" panose="02020603050405020304" pitchFamily="18" charset="0"/>
                <a:ea typeface="Calibri" panose="020F0502020204030204" pitchFamily="34" charset="0"/>
              </a:rPr>
              <a:t>Ap. 2023</a:t>
            </a:r>
            <a:r>
              <a:rPr lang="en-US" sz="3600" dirty="0">
                <a:solidFill>
                  <a:schemeClr val="accent4">
                    <a:lumMod val="75000"/>
                  </a:schemeClr>
                </a:solidFill>
                <a:latin typeface="Times New Roman" panose="02020603050405020304" pitchFamily="18" charset="0"/>
                <a:ea typeface="Calibri" panose="020F0502020204030204" pitchFamily="34" charset="0"/>
              </a:rPr>
              <a:t>……….</a:t>
            </a:r>
            <a:r>
              <a:rPr lang="en-US" sz="3600" b="1" dirty="0" err="1">
                <a:solidFill>
                  <a:schemeClr val="accent4">
                    <a:lumMod val="75000"/>
                  </a:schemeClr>
                </a:solidFill>
                <a:latin typeface="Times New Roman" panose="02020603050405020304" pitchFamily="18" charset="0"/>
                <a:ea typeface="Calibri" panose="020F0502020204030204" pitchFamily="34" charset="0"/>
              </a:rPr>
              <a:t>Lec</a:t>
            </a:r>
            <a:r>
              <a:rPr lang="en-US" sz="3600" b="1" dirty="0">
                <a:solidFill>
                  <a:schemeClr val="accent4">
                    <a:lumMod val="75000"/>
                  </a:schemeClr>
                </a:solidFill>
                <a:latin typeface="Times New Roman" panose="02020603050405020304" pitchFamily="18" charset="0"/>
                <a:ea typeface="Calibri" panose="020F0502020204030204" pitchFamily="34" charset="0"/>
              </a:rPr>
              <a:t>. </a:t>
            </a:r>
            <a:r>
              <a:rPr lang="en-US" sz="3600" b="1" dirty="0" smtClean="0">
                <a:solidFill>
                  <a:schemeClr val="accent4">
                    <a:lumMod val="75000"/>
                  </a:schemeClr>
                </a:solidFill>
                <a:latin typeface="Times New Roman" panose="02020603050405020304" pitchFamily="18" charset="0"/>
                <a:ea typeface="Calibri" panose="020F0502020204030204" pitchFamily="34" charset="0"/>
              </a:rPr>
              <a:t>13</a:t>
            </a:r>
            <a:endParaRPr lang="en-US" sz="3600" dirty="0"/>
          </a:p>
        </p:txBody>
      </p:sp>
    </p:spTree>
    <p:extLst>
      <p:ext uri="{BB962C8B-B14F-4D97-AF65-F5344CB8AC3E}">
        <p14:creationId xmlns:p14="http://schemas.microsoft.com/office/powerpoint/2010/main" val="4260132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207818"/>
            <a:ext cx="12095018" cy="5911939"/>
          </a:xfrm>
          <a:prstGeom prst="rect">
            <a:avLst/>
          </a:prstGeom>
        </p:spPr>
        <p:txBody>
          <a:bodyPr wrap="square">
            <a:spAutoFit/>
          </a:bodyPr>
          <a:lstStyle/>
          <a:p>
            <a:pPr marL="228600">
              <a:lnSpc>
                <a:spcPct val="107000"/>
              </a:lnSpc>
              <a:spcAft>
                <a:spcPts val="800"/>
              </a:spcAft>
            </a:pP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(b) Oceanic rifting:</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Rift valleys in oceanic areas exhibit some significant differences from those on the continents because the crust that is undergoing faulting in the oceanic realm has been crated through igneous intrusion and extrusion synchronously with faulting. </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The example of Oceanic rifting is Mid-Atlantic ridge and Red sea ridge.</a:t>
            </a:r>
            <a:r>
              <a:rPr lang="en-US" sz="2800" dirty="0">
                <a:solidFill>
                  <a:srgbClr val="833C0B"/>
                </a:solidFill>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pP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(c) Normal faults in gravity slides:</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A third important setting of normal faulting is in major gravity slide structures. Large-scale landslides tens of kilometers across develop in a variety of settings </a:t>
            </a:r>
            <a:r>
              <a:rPr lang="en-US" sz="2800" b="1" u="sng" dirty="0">
                <a:latin typeface="Times New Roman" panose="02020603050405020304" pitchFamily="18" charset="0"/>
                <a:ea typeface="Calibri" panose="020F0502020204030204" pitchFamily="34" charset="0"/>
                <a:cs typeface="Arial" panose="020B0604020202020204" pitchFamily="34" charset="0"/>
              </a:rPr>
              <a:t>as a secondary response to the relief crated by tectonic processes</a:t>
            </a:r>
            <a:r>
              <a:rPr lang="en-US" sz="2800" b="1" dirty="0">
                <a:latin typeface="Times New Roman" panose="02020603050405020304" pitchFamily="18" charset="0"/>
                <a:ea typeface="Calibri" panose="020F0502020204030204" pitchFamily="34" charset="0"/>
                <a:cs typeface="Arial" panose="020B0604020202020204" pitchFamily="34" charset="0"/>
              </a:rPr>
              <a:t>.</a:t>
            </a:r>
            <a:r>
              <a:rPr lang="en-US" sz="2800" b="1" dirty="0">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For example, a system of normal faults exists in the sediments of the Gulf of Mexico continental margin.</a:t>
            </a:r>
            <a:endParaRPr lang="en-US" sz="2800" dirty="0">
              <a:effectLst/>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67577058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pload.wikimedia.org/wikipedia/commons/c/ce/Atlantic_bathymetry.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14255" y="25622"/>
            <a:ext cx="6234545" cy="68323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5337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2.3 Dynamics at Subduction Zones: Back Arc Spreading at Convergent Margins  - YouTub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5117" y="942974"/>
            <a:ext cx="10515600" cy="5915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89125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cdn.britannica.com/00/149400-050-82E8DA27/trench-process-back-arc-basin-format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9377" y="1079641"/>
            <a:ext cx="10508342" cy="61736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199098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333830"/>
            <a:ext cx="12192000" cy="4549322"/>
          </a:xfrm>
          <a:prstGeom prst="rect">
            <a:avLst/>
          </a:prstGeom>
        </p:spPr>
        <p:txBody>
          <a:bodyPr wrap="square">
            <a:spAutoFit/>
          </a:bodyPr>
          <a:lstStyle/>
          <a:p>
            <a:pPr marL="228600" algn="just">
              <a:lnSpc>
                <a:spcPct val="107000"/>
              </a:lnSpc>
              <a:spcAft>
                <a:spcPts val="800"/>
              </a:spcAft>
            </a:pPr>
            <a:r>
              <a:rPr lang="en-US" dirty="0">
                <a:latin typeface="Calibri" panose="020F0502020204030204" pitchFamily="34" charset="0"/>
                <a:ea typeface="Calibri" panose="020F0502020204030204" pitchFamily="34" charset="0"/>
                <a:cs typeface="Arial" panose="020B0604020202020204" pitchFamily="34" charset="0"/>
              </a:rPr>
              <a:t> </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(d) </a:t>
            </a: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Normal faults in response to flexure</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A fourth important situation for normal faulting in response to horizontal extension is the stretching of competent layers during flexure of anticlinal and sometimes synclinal folds. </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An example is the </a:t>
            </a:r>
            <a:r>
              <a:rPr lang="en-US" sz="2800" b="1" dirty="0" err="1">
                <a:solidFill>
                  <a:srgbClr val="833C0B"/>
                </a:solidFill>
                <a:latin typeface="Calibri" panose="020F0502020204030204" pitchFamily="34" charset="0"/>
                <a:ea typeface="Calibri" panose="020F0502020204030204" pitchFamily="34" charset="0"/>
                <a:cs typeface="Arial" panose="020B0604020202020204" pitchFamily="34" charset="0"/>
              </a:rPr>
              <a:t>Kettleman</a:t>
            </a:r>
            <a:r>
              <a:rPr lang="en-US" sz="2800" b="1" dirty="0">
                <a:solidFill>
                  <a:srgbClr val="833C0B"/>
                </a:solidFill>
                <a:latin typeface="Calibri" panose="020F0502020204030204" pitchFamily="34" charset="0"/>
                <a:ea typeface="Calibri" panose="020F0502020204030204" pitchFamily="34" charset="0"/>
                <a:cs typeface="Arial" panose="020B0604020202020204" pitchFamily="34" charset="0"/>
              </a:rPr>
              <a:t> Hills anticline of California.</a:t>
            </a:r>
            <a:r>
              <a:rPr lang="en-US" sz="2800" dirty="0">
                <a:solidFill>
                  <a:srgbClr val="833C0B"/>
                </a:solidFill>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lvl="0" algn="just">
              <a:lnSpc>
                <a:spcPct val="107000"/>
              </a:lnSpc>
              <a:spcAft>
                <a:spcPts val="800"/>
              </a:spcAft>
              <a:buClr>
                <a:srgbClr val="002060"/>
              </a:buClr>
            </a:pPr>
            <a:r>
              <a:rPr lang="en-US" sz="2800" b="1" i="1" dirty="0" smtClean="0">
                <a:solidFill>
                  <a:srgbClr val="002060"/>
                </a:solidFill>
                <a:latin typeface="Calibri" panose="020F0502020204030204" pitchFamily="34" charset="0"/>
                <a:ea typeface="Calibri" panose="020F0502020204030204" pitchFamily="34" charset="0"/>
                <a:cs typeface="Arial" panose="020B0604020202020204" pitchFamily="34" charset="0"/>
              </a:rPr>
              <a:t>2. No </a:t>
            </a:r>
            <a:r>
              <a:rPr lang="en-US" sz="2800" b="1" i="1" dirty="0">
                <a:solidFill>
                  <a:srgbClr val="002060"/>
                </a:solidFill>
                <a:latin typeface="Calibri" panose="020F0502020204030204" pitchFamily="34" charset="0"/>
                <a:ea typeface="Calibri" panose="020F0502020204030204" pitchFamily="34" charset="0"/>
                <a:cs typeface="Arial" panose="020B0604020202020204" pitchFamily="34" charset="0"/>
              </a:rPr>
              <a:t>Overall Horizontal Extension</a:t>
            </a:r>
            <a:r>
              <a:rPr lang="en-US" sz="2800" b="1" dirty="0">
                <a:solidFill>
                  <a:srgbClr val="002060"/>
                </a:solidFill>
                <a:latin typeface="Calibri" panose="020F0502020204030204" pitchFamily="34" charset="0"/>
                <a:ea typeface="Calibri" panose="020F0502020204030204" pitchFamily="34" charset="0"/>
                <a:cs typeface="Arial" panose="020B0604020202020204" pitchFamily="34" charset="0"/>
              </a:rPr>
              <a:t>: </a:t>
            </a:r>
            <a:endParaRPr lang="en-US" sz="2800" dirty="0">
              <a:latin typeface="Calibri" panose="020F0502020204030204" pitchFamily="34" charset="0"/>
              <a:ea typeface="Calibri" panose="020F0502020204030204" pitchFamily="34" charset="0"/>
              <a:cs typeface="Arial" panose="020B0604020202020204" pitchFamily="34" charset="0"/>
            </a:endParaRPr>
          </a:p>
          <a:p>
            <a:pPr marL="228600" algn="just">
              <a:lnSpc>
                <a:spcPct val="107000"/>
              </a:lnSpc>
              <a:spcAft>
                <a:spcPts val="800"/>
              </a:spcAft>
            </a:pPr>
            <a:r>
              <a:rPr lang="en-US" sz="2800" b="1" dirty="0">
                <a:latin typeface="Times New Roman" panose="02020603050405020304" pitchFamily="18" charset="0"/>
                <a:ea typeface="Calibri" panose="020F0502020204030204" pitchFamily="34" charset="0"/>
                <a:cs typeface="Arial" panose="020B0604020202020204" pitchFamily="34" charset="0"/>
              </a:rPr>
              <a:t>Normal faulting can also be produced through the collapse of rock into a space created through the removal of underlying rock (</a:t>
            </a:r>
            <a:r>
              <a:rPr lang="en-US" sz="2800" dirty="0">
                <a:latin typeface="Times New Roman" panose="02020603050405020304" pitchFamily="18" charset="0"/>
                <a:ea typeface="Calibri" panose="020F0502020204030204" pitchFamily="34" charset="0"/>
                <a:cs typeface="Arial" panose="020B0604020202020204" pitchFamily="34" charset="0"/>
              </a:rPr>
              <a:t>igneous activity, and salts) </a:t>
            </a:r>
            <a:r>
              <a:rPr lang="en-US" sz="2800" b="1" dirty="0">
                <a:latin typeface="Times New Roman" panose="02020603050405020304" pitchFamily="18" charset="0"/>
                <a:ea typeface="Calibri" panose="020F0502020204030204" pitchFamily="34" charset="0"/>
                <a:cs typeface="Arial" panose="020B0604020202020204" pitchFamily="34" charset="0"/>
              </a:rPr>
              <a:t>with no associated net horizontal extension.</a:t>
            </a:r>
            <a:endParaRPr lang="en-US" sz="28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70412083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2049" name="Picture 12"/>
          <p:cNvPicPr>
            <a:picLocks noChangeAspect="1" noChangeArrowheads="1"/>
          </p:cNvPicPr>
          <p:nvPr/>
        </p:nvPicPr>
        <p:blipFill>
          <a:blip r:embed="rId2">
            <a:extLst>
              <a:ext uri="{28A0092B-C50C-407E-A947-70E740481C1C}">
                <a14:useLocalDpi xmlns:a14="http://schemas.microsoft.com/office/drawing/2010/main" val="0"/>
              </a:ext>
            </a:extLst>
          </a:blip>
          <a:srcRect l="662" t="3691" r="2652"/>
          <a:stretch>
            <a:fillRect/>
          </a:stretch>
        </p:blipFill>
        <p:spPr bwMode="auto">
          <a:xfrm>
            <a:off x="6594973" y="113468"/>
            <a:ext cx="5597027" cy="6504441"/>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0" y="457200"/>
            <a:ext cx="6989618" cy="58169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3600" b="1" i="0" u="none" strike="noStrike" cap="none" normalizeH="0" baseline="0" dirty="0" smtClean="0">
                <a:ln>
                  <a:noFill/>
                </a:ln>
                <a:solidFill>
                  <a:srgbClr val="0070C0"/>
                </a:solidFill>
                <a:effectLst/>
                <a:latin typeface="Calibri" panose="020F0502020204030204" pitchFamily="34" charset="0"/>
                <a:ea typeface="Calibri" panose="020F0502020204030204" pitchFamily="34" charset="0"/>
                <a:cs typeface="Calibri" panose="020F0502020204030204" pitchFamily="34" charset="0"/>
              </a:rPr>
              <a:t>Displacement on Normal Faults</a:t>
            </a:r>
            <a:r>
              <a:rPr kumimoji="0" lang="en-US" altLang="en-US" sz="3600" b="0" i="0" u="none" strike="noStrike" cap="none" normalizeH="0" baseline="0" dirty="0" smtClean="0">
                <a:ln>
                  <a:noFill/>
                </a:ln>
                <a:solidFill>
                  <a:srgbClr val="00B050"/>
                </a:solidFill>
                <a:effectLst/>
                <a:latin typeface="Calibri" panose="020F0502020204030204" pitchFamily="34" charset="0"/>
                <a:ea typeface="Calibri" panose="020F0502020204030204" pitchFamily="34" charset="0"/>
                <a:cs typeface="Calibri" panose="020F0502020204030204" pitchFamily="34" charset="0"/>
              </a:rPr>
              <a:t> </a:t>
            </a:r>
            <a:endParaRPr kumimoji="0" lang="en-US" altLang="en-US" sz="36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A hanging wall block moving over a fault with ramp flat geometry must in general deform internally. If a ramp connects two more shallowly dipping segments of the fault, slip on the fault produces a </a:t>
            </a:r>
            <a:r>
              <a:rPr kumimoji="0" lang="en-US" altLang="en-US" sz="2800" b="1" i="0" u="sng" strike="noStrike" cap="none" normalizeH="0" baseline="0" dirty="0" smtClean="0">
                <a:ln>
                  <a:noFill/>
                </a:ln>
                <a:solidFill>
                  <a:srgbClr val="833C0B"/>
                </a:solidFill>
                <a:effectLst/>
                <a:latin typeface="TimesNewRoman" charset="0"/>
                <a:ea typeface="Calibri" panose="020F0502020204030204" pitchFamily="34" charset="0"/>
                <a:cs typeface="Arial" panose="020B0604020202020204" pitchFamily="34" charset="0"/>
              </a:rPr>
              <a:t>fault-ramp syncline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833C0B"/>
                </a:solidFill>
                <a:effectLst/>
                <a:latin typeface="TimesNewRoman" charset="0"/>
                <a:ea typeface="Calibri" panose="020F0502020204030204" pitchFamily="34" charset="0"/>
                <a:cs typeface="Arial" panose="020B0604020202020204" pitchFamily="34" charset="0"/>
              </a:rPr>
              <a:t> </a:t>
            </a:r>
            <a:r>
              <a:rPr kumimoji="0" lang="en-US" altLang="en-US" sz="28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(Figure 4.5A). If a flat connects two more steeply dipping segments of the fault, slip produces a </a:t>
            </a:r>
            <a:r>
              <a:rPr kumimoji="0" lang="en-US" altLang="en-US" sz="2800" b="1" i="0" u="sng" strike="noStrike" cap="none" normalizeH="0" baseline="0" dirty="0" smtClean="0">
                <a:ln>
                  <a:noFill/>
                </a:ln>
                <a:solidFill>
                  <a:srgbClr val="833C0B"/>
                </a:solidFill>
                <a:effectLst/>
                <a:latin typeface="TimesNewRoman" charset="0"/>
                <a:ea typeface="Calibri" panose="020F0502020204030204" pitchFamily="34" charset="0"/>
                <a:cs typeface="Arial" panose="020B0604020202020204" pitchFamily="34" charset="0"/>
              </a:rPr>
              <a:t>fault-bend anticline</a:t>
            </a:r>
            <a:r>
              <a:rPr kumimoji="0" lang="en-US" altLang="en-US" sz="2800" b="1" i="0" u="none" strike="noStrike" cap="none" normalizeH="0" baseline="0" dirty="0" smtClean="0">
                <a:ln>
                  <a:noFill/>
                </a:ln>
                <a:solidFill>
                  <a:srgbClr val="833C0B"/>
                </a:solidFill>
                <a:effectLst/>
                <a:latin typeface="TimesNewRoman" charset="0"/>
                <a:ea typeface="Calibri" panose="020F0502020204030204" pitchFamily="34" charset="0"/>
                <a:cs typeface="Arial" panose="020B0604020202020204" pitchFamily="34" charset="0"/>
              </a:rPr>
              <a:t> </a:t>
            </a:r>
            <a:r>
              <a:rPr kumimoji="0" lang="en-US" altLang="en-US" sz="28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(Figure 4.5B),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800" b="1" i="0" u="none" strike="noStrike" cap="none" normalizeH="0" baseline="0" dirty="0" smtClean="0">
                <a:ln>
                  <a:noFill/>
                </a:ln>
                <a:solidFill>
                  <a:srgbClr val="000000"/>
                </a:solidFill>
                <a:effectLst/>
                <a:latin typeface="TimesNewRoman" charset="0"/>
                <a:ea typeface="Calibri" panose="020F0502020204030204" pitchFamily="34" charset="0"/>
                <a:cs typeface="Arial" panose="020B0604020202020204" pitchFamily="34" charset="0"/>
              </a:rPr>
              <a:t>which is comparable in part to a rollover anticline.</a:t>
            </a:r>
            <a:r>
              <a:rPr kumimoji="0" lang="en-US" altLang="en-US" sz="2800" b="0" i="0" u="none" strike="noStrike" cap="none" normalizeH="0" baseline="0" dirty="0" smtClean="0">
                <a:ln>
                  <a:noFill/>
                </a:ln>
                <a:solidFill>
                  <a:schemeClr val="tx1"/>
                </a:solidFill>
                <a:effectLst/>
                <a:ea typeface="Calibri" panose="020F0502020204030204" pitchFamily="34" charset="0"/>
                <a:cs typeface="Arial" panose="020B0604020202020204" pitchFamily="34" charset="0"/>
              </a:rPr>
              <a:t> </a:t>
            </a:r>
            <a:endParaRPr kumimoji="0" lang="en-US" altLang="en-US" sz="2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26125745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rotWithShape="1">
          <a:blip r:embed="rId2">
            <a:extLst>
              <a:ext uri="{28A0092B-C50C-407E-A947-70E740481C1C}">
                <a14:useLocalDpi xmlns:a14="http://schemas.microsoft.com/office/drawing/2010/main" val="0"/>
              </a:ext>
            </a:extLst>
          </a:blip>
          <a:srcRect l="1510" t="3159" b="2515"/>
          <a:stretch/>
        </p:blipFill>
        <p:spPr bwMode="auto">
          <a:xfrm>
            <a:off x="138545" y="1177636"/>
            <a:ext cx="11568546" cy="4779819"/>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72211347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762</TotalTime>
  <Words>1277</Words>
  <Application>Microsoft Office PowerPoint</Application>
  <PresentationFormat>Widescreen</PresentationFormat>
  <Paragraphs>60</Paragraphs>
  <Slides>23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vt:lpstr>
      <vt:lpstr>Calibri</vt:lpstr>
      <vt:lpstr>Calibri Light</vt:lpstr>
      <vt:lpstr>Helvetica</vt:lpstr>
      <vt:lpstr>Times New Roman</vt:lpstr>
      <vt:lpstr>TimesNewRoman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Comment</dc:creator>
  <cp:lastModifiedBy>Comment</cp:lastModifiedBy>
  <cp:revision>48</cp:revision>
  <dcterms:created xsi:type="dcterms:W3CDTF">2022-04-07T20:56:57Z</dcterms:created>
  <dcterms:modified xsi:type="dcterms:W3CDTF">2024-03-24T21:44:22Z</dcterms:modified>
</cp:coreProperties>
</file>