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styar.baper@su.edu.kr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Academic Skills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Lecturer: </a:t>
            </a:r>
            <a:r>
              <a:rPr lang="en-US" dirty="0" err="1" smtClean="0"/>
              <a:t>Hastyar</a:t>
            </a:r>
            <a:r>
              <a:rPr lang="en-US" dirty="0" smtClean="0"/>
              <a:t> </a:t>
            </a:r>
            <a:r>
              <a:rPr lang="en-US" dirty="0" err="1" smtClean="0"/>
              <a:t>Asaad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hlinkClick r:id="rId2"/>
              </a:rPr>
              <a:t>hastyar.baper@su.edu.krd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2020-2021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Week2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Introduction to Report Writing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Arial"/>
              </a:rPr>
              <a:t>A five-stage structure to report writing </a:t>
            </a:r>
            <a:endParaRPr lang="en-US" sz="4000" dirty="0">
              <a:solidFill>
                <a:srgbClr val="000000"/>
              </a:solidFill>
              <a:latin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Arial"/>
              </a:rPr>
              <a:t>A good report is like telling a good story.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 report you are telling the reader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what happened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why it happened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and in a way that holds their interest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Like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any good story, you would also set the scene first, making the reader aware of, for example,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the history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background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overall context of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the report topic.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Arial"/>
              </a:rPr>
              <a:t>The contents of any written report should be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organized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into a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well-structured form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Unless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it is a short, e.g. one page, it will be usually be necessary to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divide the information contained into sections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each section with its own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sub-heading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1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6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Report:</a:t>
            </a:r>
          </a:p>
          <a:p>
            <a:pPr>
              <a:buFontTx/>
              <a:buChar char="-"/>
            </a:pPr>
            <a:r>
              <a:rPr lang="en-US" sz="4800" dirty="0" smtClean="0"/>
              <a:t>A </a:t>
            </a:r>
            <a:r>
              <a:rPr lang="en-US" sz="4800" dirty="0"/>
              <a:t>report is a form of communication in one or more of the following ways</a:t>
            </a:r>
            <a:r>
              <a:rPr lang="en-US" sz="4800" dirty="0" smtClean="0"/>
              <a:t>:</a:t>
            </a:r>
          </a:p>
          <a:p>
            <a:pPr marL="0" indent="0">
              <a:buNone/>
            </a:pPr>
            <a:r>
              <a:rPr lang="en-US" sz="4800" dirty="0"/>
              <a:t>1- Written </a:t>
            </a:r>
            <a:r>
              <a:rPr lang="en-US" sz="4800" dirty="0" smtClean="0"/>
              <a:t>form</a:t>
            </a:r>
          </a:p>
          <a:p>
            <a:pPr marL="0" indent="0">
              <a:buNone/>
            </a:pPr>
            <a:r>
              <a:rPr lang="en-US" sz="4800" dirty="0"/>
              <a:t>2- Verbal </a:t>
            </a:r>
            <a:r>
              <a:rPr lang="en-US" sz="4800" dirty="0" smtClean="0"/>
              <a:t>form</a:t>
            </a:r>
          </a:p>
          <a:p>
            <a:pPr marL="0" indent="0">
              <a:buNone/>
            </a:pPr>
            <a:r>
              <a:rPr lang="en-US" sz="4800" dirty="0"/>
              <a:t>3- Audio-visual form</a:t>
            </a:r>
          </a:p>
        </p:txBody>
      </p:sp>
    </p:spTree>
    <p:extLst>
      <p:ext uri="{BB962C8B-B14F-4D97-AF65-F5344CB8AC3E}">
        <p14:creationId xmlns:p14="http://schemas.microsoft.com/office/powerpoint/2010/main" val="218665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629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A report is a form of </a:t>
            </a:r>
            <a:r>
              <a:rPr lang="en-US" sz="3200" b="1" dirty="0">
                <a:solidFill>
                  <a:srgbClr val="000000"/>
                </a:solidFill>
                <a:latin typeface="Arial"/>
              </a:rPr>
              <a:t>communication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that will do one or more of the following: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Wingdings"/>
              </a:rPr>
              <a:t>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describes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Wingdings"/>
              </a:rPr>
              <a:t>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analyses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Wingdings"/>
              </a:rPr>
              <a:t>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summarises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Wingdings"/>
              </a:rPr>
              <a:t>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criticises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or praises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Wingdings"/>
              </a:rPr>
              <a:t>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makes predictions about… </a:t>
            </a:r>
          </a:p>
          <a:p>
            <a:endParaRPr lang="en-US" sz="3200" dirty="0">
              <a:solidFill>
                <a:srgbClr val="000000"/>
              </a:solidFill>
              <a:latin typeface="Arial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</a:rPr>
              <a:t>…a subject and is based on an analysis of current or past events or identifiable phenomena.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814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What’s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the difference between a report and an essay? 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There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are two main differences: </a:t>
            </a:r>
            <a:r>
              <a:rPr lang="en-US" sz="2400" u="sng" dirty="0">
                <a:solidFill>
                  <a:srgbClr val="000000"/>
                </a:solidFill>
                <a:latin typeface="Arial"/>
              </a:rPr>
              <a:t>aim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u="sng" dirty="0">
                <a:solidFill>
                  <a:srgbClr val="000000"/>
                </a:solidFill>
                <a:latin typeface="Arial"/>
              </a:rPr>
              <a:t>presentation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b="1" dirty="0" smtClean="0"/>
              <a:t> Aim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Essays </a:t>
            </a:r>
            <a:r>
              <a:rPr lang="en-US" dirty="0"/>
              <a:t>give you more opportunity to expand on possibilities, ideas or concepts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- Reports </a:t>
            </a:r>
            <a:r>
              <a:rPr lang="en-US" dirty="0"/>
              <a:t>deal with describing and/or </a:t>
            </a:r>
            <a:r>
              <a:rPr lang="en-US" dirty="0" smtClean="0"/>
              <a:t>analyzing </a:t>
            </a:r>
            <a:r>
              <a:rPr lang="en-US" b="1" dirty="0"/>
              <a:t>actual past events</a:t>
            </a:r>
            <a:r>
              <a:rPr lang="en-US" dirty="0"/>
              <a:t>. Reports can be written that make predictions or recommendations for the future, </a:t>
            </a:r>
            <a:r>
              <a:rPr lang="en-US" b="1" dirty="0"/>
              <a:t>but</a:t>
            </a:r>
            <a:r>
              <a:rPr lang="en-US" dirty="0"/>
              <a:t> these are usually </a:t>
            </a:r>
            <a:r>
              <a:rPr lang="en-US" u="sng" dirty="0"/>
              <a:t>the result of an analysis of past events or of current or past social, cultural or economic phenomena. </a:t>
            </a:r>
          </a:p>
          <a:p>
            <a:pPr marL="0" indent="0">
              <a:buNone/>
            </a:pPr>
            <a:r>
              <a:rPr lang="en-US" sz="2200" dirty="0" smtClean="0"/>
              <a:t>  An example: The </a:t>
            </a:r>
            <a:r>
              <a:rPr lang="en-US" sz="2200" dirty="0"/>
              <a:t>English statesman, Sir Thomas More, wrote an essay titled </a:t>
            </a:r>
            <a:r>
              <a:rPr lang="en-US" sz="2200" b="1" i="1" dirty="0"/>
              <a:t>Utopia</a:t>
            </a:r>
            <a:r>
              <a:rPr lang="en-US" sz="2200" dirty="0"/>
              <a:t>, which </a:t>
            </a:r>
            <a:r>
              <a:rPr lang="en-US" sz="2200" dirty="0" smtClean="0"/>
              <a:t>visualized </a:t>
            </a:r>
            <a:r>
              <a:rPr lang="en-US" sz="2200" dirty="0"/>
              <a:t>an </a:t>
            </a:r>
            <a:r>
              <a:rPr lang="en-US" sz="2200" b="1" u="sng" dirty="0"/>
              <a:t>ideal state </a:t>
            </a:r>
            <a:r>
              <a:rPr lang="en-US" sz="2200" dirty="0"/>
              <a:t>or ‘</a:t>
            </a:r>
            <a:r>
              <a:rPr lang="en-US" sz="2200" b="1" u="sng" dirty="0"/>
              <a:t>perfect world</a:t>
            </a:r>
            <a:r>
              <a:rPr lang="en-US" sz="2200" dirty="0"/>
              <a:t>’. </a:t>
            </a:r>
            <a:r>
              <a:rPr lang="en-US" sz="2200" i="1" dirty="0" smtClean="0"/>
              <a:t>He </a:t>
            </a:r>
            <a:r>
              <a:rPr lang="en-US" sz="2200" i="1" dirty="0"/>
              <a:t>couldn’t have written a report on the same topic! 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96963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Presentation 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-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Reports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are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usually 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broken up into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sections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each section with a relevant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sub-heading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Bullet points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illustrations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diagrams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charts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tables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can also be used in reports. 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- Essays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at the School of Management can be presented in </a:t>
            </a:r>
            <a:r>
              <a:rPr lang="en-US" sz="2800" i="1" dirty="0">
                <a:solidFill>
                  <a:srgbClr val="000000"/>
                </a:solidFill>
                <a:latin typeface="Arial"/>
              </a:rPr>
              <a:t>a traditional form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u="sng" dirty="0">
                <a:solidFill>
                  <a:srgbClr val="FF0000"/>
                </a:solidFill>
                <a:latin typeface="Arial"/>
              </a:rPr>
              <a:t>no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sub-headings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; </a:t>
            </a:r>
            <a:r>
              <a:rPr lang="en-US" sz="2800" i="1" dirty="0">
                <a:solidFill>
                  <a:srgbClr val="000000"/>
                </a:solidFill>
                <a:latin typeface="Arial"/>
              </a:rPr>
              <a:t>very limited use of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tables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charts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etc…)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or </a:t>
            </a:r>
            <a:r>
              <a:rPr lang="en-US" sz="2800" i="1" dirty="0">
                <a:solidFill>
                  <a:srgbClr val="000000"/>
                </a:solidFill>
                <a:latin typeface="Arial"/>
              </a:rPr>
              <a:t>non-traditional form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>
                <a:solidFill>
                  <a:srgbClr val="00B050"/>
                </a:solidFill>
                <a:latin typeface="Arial"/>
              </a:rPr>
              <a:t>with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sub-headings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grouping a cluster of related paragraphs and discrete use of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bullet points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graphs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tables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etc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7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Reports</a:t>
            </a:r>
            <a:r>
              <a:rPr lang="en-US" dirty="0" smtClean="0"/>
              <a:t> </a:t>
            </a:r>
            <a:r>
              <a:rPr lang="en-US" dirty="0"/>
              <a:t>can be presented </a:t>
            </a:r>
            <a:r>
              <a:rPr lang="en-US" b="1" u="sng" dirty="0"/>
              <a:t>orally</a:t>
            </a:r>
            <a:r>
              <a:rPr lang="en-US" dirty="0"/>
              <a:t>, but </a:t>
            </a:r>
            <a:r>
              <a:rPr lang="en-US" b="1" dirty="0"/>
              <a:t>essays</a:t>
            </a:r>
            <a:r>
              <a:rPr lang="en-US" dirty="0"/>
              <a:t> are usually submitted in </a:t>
            </a:r>
            <a:r>
              <a:rPr lang="en-US" b="1" u="sng" dirty="0"/>
              <a:t>written</a:t>
            </a:r>
            <a:r>
              <a:rPr lang="en-US" dirty="0"/>
              <a:t> form only for marking purposes (although an essay may be read aloud occasionally, e.g. at an academic conference, to share ideas with peers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b="1" dirty="0" smtClean="0"/>
              <a:t>Essays</a:t>
            </a:r>
            <a:r>
              <a:rPr lang="en-US" dirty="0" smtClean="0"/>
              <a:t> </a:t>
            </a:r>
            <a:r>
              <a:rPr lang="en-US" dirty="0"/>
              <a:t>can explore </a:t>
            </a:r>
            <a:r>
              <a:rPr lang="en-US" b="1" u="sng" dirty="0"/>
              <a:t>hypothetical situations </a:t>
            </a:r>
            <a:r>
              <a:rPr lang="en-US" dirty="0"/>
              <a:t>– but </a:t>
            </a:r>
            <a:r>
              <a:rPr lang="en-US" b="1" dirty="0"/>
              <a:t>reports</a:t>
            </a:r>
            <a:r>
              <a:rPr lang="en-US" dirty="0"/>
              <a:t> are almost always concerned with </a:t>
            </a:r>
            <a:r>
              <a:rPr lang="en-US" b="1" u="sng" dirty="0"/>
              <a:t>actual past events </a:t>
            </a:r>
            <a:r>
              <a:rPr lang="en-US" dirty="0"/>
              <a:t>(although they may offer recommendations for future action, based on an analysis of past events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b="1" dirty="0" smtClean="0"/>
              <a:t>Essays</a:t>
            </a:r>
            <a:r>
              <a:rPr lang="en-US" dirty="0" smtClean="0"/>
              <a:t> </a:t>
            </a:r>
            <a:r>
              <a:rPr lang="en-US" dirty="0"/>
              <a:t>are usually written in the ‘</a:t>
            </a:r>
            <a:r>
              <a:rPr lang="en-US" b="1" u="sng" dirty="0"/>
              <a:t>third person</a:t>
            </a:r>
            <a:r>
              <a:rPr lang="en-US" dirty="0"/>
              <a:t>’, i.e. as if detached from the subject. </a:t>
            </a:r>
            <a:r>
              <a:rPr lang="en-US" b="1" u="sng" dirty="0"/>
              <a:t>Reports</a:t>
            </a:r>
            <a:r>
              <a:rPr lang="en-US" dirty="0"/>
              <a:t> can adopt either the </a:t>
            </a:r>
            <a:r>
              <a:rPr lang="en-US" b="1" u="sng" dirty="0"/>
              <a:t>first person or third person </a:t>
            </a:r>
            <a:r>
              <a:rPr lang="en-US" dirty="0"/>
              <a:t>(detached) style), depending on the </a:t>
            </a:r>
            <a:r>
              <a:rPr lang="en-US" dirty="0" smtClean="0"/>
              <a:t>context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Reports</a:t>
            </a:r>
            <a:r>
              <a:rPr lang="en-US" dirty="0" smtClean="0"/>
              <a:t> </a:t>
            </a:r>
            <a:r>
              <a:rPr lang="en-US" dirty="0"/>
              <a:t>can selectively include </a:t>
            </a:r>
            <a:r>
              <a:rPr lang="en-US" b="1" u="sng" dirty="0"/>
              <a:t>illustrations</a:t>
            </a:r>
            <a:r>
              <a:rPr lang="en-US" dirty="0"/>
              <a:t>, </a:t>
            </a:r>
            <a:r>
              <a:rPr lang="en-US" b="1" u="sng" dirty="0"/>
              <a:t>charts</a:t>
            </a:r>
            <a:r>
              <a:rPr lang="en-US" dirty="0"/>
              <a:t>, </a:t>
            </a:r>
            <a:r>
              <a:rPr lang="en-US" b="1" u="sng" dirty="0"/>
              <a:t>diagrams</a:t>
            </a:r>
            <a:r>
              <a:rPr lang="en-US" dirty="0"/>
              <a:t> in the main text, but in </a:t>
            </a:r>
            <a:r>
              <a:rPr lang="en-US" b="1" dirty="0"/>
              <a:t>traditional essays </a:t>
            </a:r>
            <a:r>
              <a:rPr lang="en-US" dirty="0"/>
              <a:t>these would be usually be included as appendices (extracts from charts </a:t>
            </a:r>
            <a:r>
              <a:rPr lang="en-US" dirty="0" err="1"/>
              <a:t>etc</a:t>
            </a:r>
            <a:r>
              <a:rPr lang="en-US" dirty="0"/>
              <a:t> can be included, very selectively, in the main e text of traditional essays – although you should seek advice from your tutor on this point).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u="sng" dirty="0" smtClean="0"/>
              <a:t>Bullet </a:t>
            </a:r>
            <a:r>
              <a:rPr lang="en-US" b="1" u="sng" dirty="0"/>
              <a:t>points </a:t>
            </a:r>
            <a:r>
              <a:rPr lang="en-US" dirty="0"/>
              <a:t>can be used in </a:t>
            </a:r>
            <a:r>
              <a:rPr lang="en-US" b="1" dirty="0"/>
              <a:t>reports</a:t>
            </a:r>
            <a:r>
              <a:rPr lang="en-US" dirty="0"/>
              <a:t>, but these are </a:t>
            </a:r>
            <a:r>
              <a:rPr lang="en-US" b="1" u="sng" dirty="0"/>
              <a:t>not common in traditional essays </a:t>
            </a:r>
            <a:r>
              <a:rPr lang="en-US" dirty="0"/>
              <a:t>(unless a tutor gives his or her permission for you to do this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b="1" dirty="0" smtClean="0"/>
              <a:t>Reports</a:t>
            </a:r>
            <a:r>
              <a:rPr lang="en-US" dirty="0" smtClean="0"/>
              <a:t> </a:t>
            </a:r>
            <a:r>
              <a:rPr lang="en-US" dirty="0"/>
              <a:t>can include a ‘</a:t>
            </a:r>
            <a:r>
              <a:rPr lang="en-US" b="1" u="sng" dirty="0"/>
              <a:t>Recommendations for Action</a:t>
            </a:r>
            <a:r>
              <a:rPr lang="en-US" dirty="0"/>
              <a:t>’ section, </a:t>
            </a:r>
            <a:r>
              <a:rPr lang="en-US" b="1" dirty="0"/>
              <a:t>but</a:t>
            </a:r>
            <a:r>
              <a:rPr lang="en-US" dirty="0"/>
              <a:t> this would </a:t>
            </a:r>
            <a:r>
              <a:rPr lang="en-US" b="1" u="sng" dirty="0"/>
              <a:t>be very unusual in an essay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933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Why reports ‘fail to connect’ with their intended readership 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b="1" dirty="0"/>
              <a:t>Blocks to </a:t>
            </a:r>
            <a:r>
              <a:rPr lang="en-US" b="1" dirty="0" smtClean="0"/>
              <a:t>message: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overall point or ‘message’ of the report is </a:t>
            </a:r>
            <a:r>
              <a:rPr lang="en-US" sz="2400" b="1" u="sng" dirty="0" smtClean="0"/>
              <a:t>unclear. 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 smtClean="0"/>
              <a:t>- The </a:t>
            </a:r>
            <a:r>
              <a:rPr lang="en-US" sz="2400" dirty="0"/>
              <a:t>report is </a:t>
            </a:r>
            <a:r>
              <a:rPr lang="en-US" sz="2400" b="1" u="sng" dirty="0"/>
              <a:t>badly structured</a:t>
            </a:r>
            <a:r>
              <a:rPr lang="en-US" sz="2400" dirty="0"/>
              <a:t>: there is </a:t>
            </a:r>
            <a:r>
              <a:rPr lang="en-US" sz="2400" b="1" u="sng" dirty="0">
                <a:solidFill>
                  <a:srgbClr val="FF0000"/>
                </a:solidFill>
              </a:rPr>
              <a:t>no</a:t>
            </a:r>
            <a:r>
              <a:rPr lang="en-US" sz="2400" b="1" u="sng" dirty="0"/>
              <a:t> logical </a:t>
            </a:r>
            <a:r>
              <a:rPr lang="en-US" sz="2400" dirty="0"/>
              <a:t>and </a:t>
            </a:r>
            <a:r>
              <a:rPr lang="en-US" sz="2400" b="1" u="sng" dirty="0"/>
              <a:t>sequential progression </a:t>
            </a:r>
            <a:r>
              <a:rPr lang="en-US" sz="2400" b="1" dirty="0"/>
              <a:t>of ideas </a:t>
            </a:r>
          </a:p>
          <a:p>
            <a:pPr marL="0" indent="0">
              <a:buNone/>
            </a:pPr>
            <a:r>
              <a:rPr lang="en-US" sz="2400" dirty="0" smtClean="0"/>
              <a:t>- The </a:t>
            </a:r>
            <a:r>
              <a:rPr lang="en-US" sz="2400" dirty="0"/>
              <a:t>report is </a:t>
            </a:r>
            <a:r>
              <a:rPr lang="en-US" sz="2400" b="1" dirty="0"/>
              <a:t>too long: </a:t>
            </a:r>
            <a:r>
              <a:rPr lang="en-US" sz="2400" dirty="0"/>
              <a:t>doesn’t get to the main points quickly enough </a:t>
            </a:r>
          </a:p>
          <a:p>
            <a:pPr marL="0" indent="0">
              <a:buNone/>
            </a:pPr>
            <a:r>
              <a:rPr lang="en-US" sz="2400" dirty="0" smtClean="0"/>
              <a:t>- The </a:t>
            </a:r>
            <a:r>
              <a:rPr lang="en-US" sz="2400" b="1" dirty="0"/>
              <a:t>words used are inappropriate </a:t>
            </a:r>
            <a:r>
              <a:rPr lang="en-US" sz="2400" dirty="0"/>
              <a:t>for the intended readership or audience </a:t>
            </a:r>
          </a:p>
          <a:p>
            <a:pPr marL="0" indent="0">
              <a:buNone/>
            </a:pPr>
            <a:r>
              <a:rPr lang="en-US" sz="2400" dirty="0" smtClean="0"/>
              <a:t>- The </a:t>
            </a:r>
            <a:r>
              <a:rPr lang="en-US" sz="2400" dirty="0"/>
              <a:t>report is </a:t>
            </a:r>
            <a:r>
              <a:rPr lang="en-US" sz="2400" b="1" dirty="0"/>
              <a:t>boring </a:t>
            </a:r>
            <a:r>
              <a:rPr lang="en-US" sz="2400" dirty="0"/>
              <a:t>and does not engage the reader </a:t>
            </a:r>
          </a:p>
          <a:p>
            <a:pPr marL="0" indent="0">
              <a:buNone/>
            </a:pPr>
            <a:r>
              <a:rPr lang="en-US" sz="2400" dirty="0" smtClean="0"/>
              <a:t>- The </a:t>
            </a:r>
            <a:r>
              <a:rPr lang="en-US" sz="2400" dirty="0"/>
              <a:t>report is </a:t>
            </a:r>
            <a:r>
              <a:rPr lang="en-US" sz="2400" b="1" u="sng" dirty="0"/>
              <a:t>full of spelling mistakes </a:t>
            </a:r>
            <a:r>
              <a:rPr lang="en-US" sz="2400" dirty="0"/>
              <a:t>and </a:t>
            </a:r>
            <a:r>
              <a:rPr lang="en-US" sz="2400" b="1" u="sng" dirty="0"/>
              <a:t>grammatical errors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0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latin typeface="Arial"/>
              </a:rPr>
              <a:t>Writing style </a:t>
            </a:r>
            <a:endParaRPr lang="en-US" sz="40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- When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writing: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Wingdings"/>
              </a:rPr>
              <a:t>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be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simple and concise </a:t>
            </a:r>
          </a:p>
          <a:p>
            <a:endParaRPr lang="en-US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Wingdings"/>
              </a:rPr>
              <a:t>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make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sure of the meaning of every word </a:t>
            </a:r>
          </a:p>
          <a:p>
            <a:endParaRPr lang="en-US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Wingdings"/>
              </a:rPr>
              <a:t>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don’t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fill your report with unnecessary detail: </a:t>
            </a:r>
          </a:p>
        </p:txBody>
      </p:sp>
    </p:spTree>
    <p:extLst>
      <p:ext uri="{BB962C8B-B14F-4D97-AF65-F5344CB8AC3E}">
        <p14:creationId xmlns:p14="http://schemas.microsoft.com/office/powerpoint/2010/main" val="216630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400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Arial"/>
              </a:rPr>
              <a:t>An effective 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report: </a:t>
            </a:r>
            <a:endParaRPr lang="en-US" sz="40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- The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key to writing an effective report is in </a:t>
            </a:r>
            <a:r>
              <a:rPr lang="en-US" b="1" u="sng" dirty="0">
                <a:solidFill>
                  <a:srgbClr val="000000"/>
                </a:solidFill>
                <a:latin typeface="Arial"/>
              </a:rPr>
              <a:t>designing the skeletal framework or structure for it.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Sub-headings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will provide you </a:t>
            </a:r>
            <a:r>
              <a:rPr lang="en-US" b="1" u="sng" dirty="0">
                <a:solidFill>
                  <a:srgbClr val="000000"/>
                </a:solidFill>
                <a:latin typeface="Arial"/>
              </a:rPr>
              <a:t>with signposts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for the preparation of the report and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help your reader to understand easily and quickly its contents.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information presented in the report should gradually develop and </a:t>
            </a:r>
            <a:r>
              <a:rPr lang="en-US" b="1" u="sng" dirty="0">
                <a:solidFill>
                  <a:srgbClr val="000000"/>
                </a:solidFill>
                <a:latin typeface="Arial"/>
              </a:rPr>
              <a:t>cascade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one section to the next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so that the report grows in power and force of argument to its conclusion.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43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845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Academic Skills Lecturer: Hastyar Asaad hastyar.baper@su.edu.krd 2020-2021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Hastiyar</dc:creator>
  <cp:lastModifiedBy>Hastiyar</cp:lastModifiedBy>
  <cp:revision>14</cp:revision>
  <dcterms:created xsi:type="dcterms:W3CDTF">2006-08-16T00:00:00Z</dcterms:created>
  <dcterms:modified xsi:type="dcterms:W3CDTF">2020-11-25T21:38:57Z</dcterms:modified>
</cp:coreProperties>
</file>