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2609850"/>
          </a:xfrm>
        </p:spPr>
        <p:txBody>
          <a:bodyPr>
            <a:normAutofit/>
          </a:bodyPr>
          <a:lstStyle/>
          <a:p>
            <a:r>
              <a:rPr lang="en-US" dirty="0" smtClean="0"/>
              <a:t>Academic Skills</a:t>
            </a:r>
            <a:br>
              <a:rPr lang="en-US" dirty="0" smtClean="0"/>
            </a:br>
            <a:r>
              <a:rPr lang="en-US" dirty="0" smtClean="0"/>
              <a:t>Lecturer: </a:t>
            </a:r>
            <a:r>
              <a:rPr lang="en-US" dirty="0" err="1" smtClean="0"/>
              <a:t>Hastyar</a:t>
            </a:r>
            <a:r>
              <a:rPr lang="en-US" dirty="0" smtClean="0"/>
              <a:t> </a:t>
            </a:r>
            <a:r>
              <a:rPr lang="en-US" dirty="0" err="1" smtClean="0"/>
              <a:t>Asaad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2020-2021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Week 3: Structure of Report Writing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3246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/>
              </a:rPr>
              <a:t>A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five-stage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structure to report writing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Most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reports will contain a five-stage structure, which present five broad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areas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ections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2 – 5 are likely to have sub-sections (each with relevant sub-headings).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five broad areas are: </a:t>
            </a:r>
          </a:p>
          <a:p>
            <a:r>
              <a:rPr lang="en-US" b="1" dirty="0">
                <a:solidFill>
                  <a:srgbClr val="000000"/>
                </a:solidFill>
                <a:latin typeface="Arial"/>
              </a:rPr>
              <a:t>1.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Introduction </a:t>
            </a:r>
          </a:p>
          <a:p>
            <a:r>
              <a:rPr lang="en-US" b="1" dirty="0">
                <a:solidFill>
                  <a:srgbClr val="000000"/>
                </a:solidFill>
                <a:latin typeface="Arial"/>
              </a:rPr>
              <a:t>2.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Background Information </a:t>
            </a:r>
          </a:p>
          <a:p>
            <a:r>
              <a:rPr lang="en-US" b="1" dirty="0">
                <a:solidFill>
                  <a:srgbClr val="000000"/>
                </a:solidFill>
                <a:latin typeface="Arial"/>
              </a:rPr>
              <a:t>3.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Development </a:t>
            </a:r>
          </a:p>
          <a:p>
            <a:r>
              <a:rPr lang="en-US" b="1" dirty="0">
                <a:solidFill>
                  <a:srgbClr val="000000"/>
                </a:solidFill>
                <a:latin typeface="Arial"/>
              </a:rPr>
              <a:t>4.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Discussion </a:t>
            </a:r>
          </a:p>
          <a:p>
            <a:r>
              <a:rPr lang="en-US" b="1" dirty="0">
                <a:solidFill>
                  <a:srgbClr val="000000"/>
                </a:solidFill>
                <a:latin typeface="Arial"/>
              </a:rPr>
              <a:t>5.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Conclusion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. Introduction 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Arial"/>
              </a:rPr>
              <a:t>In the introduction you can 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introduce the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aim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subject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of the report.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You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can tell the reader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what to expect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: </a:t>
            </a:r>
            <a:r>
              <a:rPr lang="en-US" b="1" u="sng" dirty="0">
                <a:solidFill>
                  <a:srgbClr val="000000"/>
                </a:solidFill>
                <a:latin typeface="Arial"/>
              </a:rPr>
              <a:t>what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 issue is being explored or evaluated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and if necessary,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why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 </a:t>
            </a:r>
          </a:p>
          <a:p>
            <a:r>
              <a:rPr lang="en-US" dirty="0">
                <a:solidFill>
                  <a:srgbClr val="000000"/>
                </a:solidFill>
                <a:latin typeface="Arial"/>
              </a:rPr>
              <a:t>It is often helpful to 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summarize very briefly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the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main finding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of the report at this point, as this can 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stimulate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the interest of the reader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Grab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and keep the attention of the reader in your report.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5254"/>
            <a:ext cx="8839200" cy="65403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. Background information/context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Arial"/>
              </a:rPr>
              <a:t>In this area you would 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present an overview of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historic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economic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political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or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social influences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and/or the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micro factors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that enable the reader to put the report issues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into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context or perspective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Development </a:t>
            </a:r>
            <a:endParaRPr lang="en-US" dirty="0"/>
          </a:p>
          <a:p>
            <a:r>
              <a:rPr lang="en-US" dirty="0"/>
              <a:t>In this broad area of the report, you would </a:t>
            </a:r>
            <a:r>
              <a:rPr lang="en-US" u="sng" dirty="0"/>
              <a:t>outline key </a:t>
            </a:r>
            <a:r>
              <a:rPr lang="en-US" b="1" dirty="0"/>
              <a:t>issues</a:t>
            </a:r>
            <a:r>
              <a:rPr lang="en-US" dirty="0"/>
              <a:t>, </a:t>
            </a:r>
            <a:r>
              <a:rPr lang="en-US" b="1" dirty="0"/>
              <a:t>ideas</a:t>
            </a:r>
            <a:r>
              <a:rPr lang="en-US" dirty="0"/>
              <a:t>, and </a:t>
            </a:r>
            <a:r>
              <a:rPr lang="en-US" b="1" dirty="0"/>
              <a:t>practices</a:t>
            </a:r>
            <a:r>
              <a:rPr lang="en-US" dirty="0"/>
              <a:t> etc. that </a:t>
            </a:r>
            <a:r>
              <a:rPr lang="en-US" u="sng" dirty="0"/>
              <a:t>are the main focus of the report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might also present relevant data or information </a:t>
            </a:r>
            <a:r>
              <a:rPr lang="en-US" u="sng" dirty="0"/>
              <a:t>to help build a picture for the reading of </a:t>
            </a:r>
            <a:r>
              <a:rPr lang="en-US" u="sng" dirty="0" smtClean="0"/>
              <a:t>what </a:t>
            </a:r>
            <a:r>
              <a:rPr lang="en-US" u="sng" dirty="0"/>
              <a:t>has happened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might include, for example, the ways a particular model is currently </a:t>
            </a:r>
            <a:r>
              <a:rPr lang="en-US" dirty="0" smtClean="0"/>
              <a:t>applied or </a:t>
            </a:r>
            <a:r>
              <a:rPr lang="en-US" dirty="0"/>
              <a:t>the way a particular scheme developed </a:t>
            </a:r>
          </a:p>
        </p:txBody>
      </p:sp>
    </p:spTree>
    <p:extLst>
      <p:ext uri="{BB962C8B-B14F-4D97-AF65-F5344CB8AC3E}">
        <p14:creationId xmlns:p14="http://schemas.microsoft.com/office/powerpoint/2010/main" val="4416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Discussion </a:t>
            </a:r>
            <a:endParaRPr lang="en-US" dirty="0"/>
          </a:p>
          <a:p>
            <a:r>
              <a:rPr lang="en-US" dirty="0"/>
              <a:t>The discussion section is </a:t>
            </a:r>
            <a:r>
              <a:rPr lang="en-US" b="1" dirty="0"/>
              <a:t>the heart of the report </a:t>
            </a:r>
            <a:r>
              <a:rPr lang="en-US" dirty="0"/>
              <a:t>– and usually is the most important in terms of the mark you receive! </a:t>
            </a:r>
          </a:p>
          <a:p>
            <a:r>
              <a:rPr lang="en-US" dirty="0" smtClean="0"/>
              <a:t>This </a:t>
            </a:r>
            <a:r>
              <a:rPr lang="en-US" dirty="0"/>
              <a:t>is where you present your analysis of the issues presented earlier in the report.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where you </a:t>
            </a:r>
            <a:r>
              <a:rPr lang="en-US" b="1" dirty="0"/>
              <a:t>interpret, explain and discuss </a:t>
            </a:r>
            <a:r>
              <a:rPr lang="en-US" dirty="0"/>
              <a:t>the issues you outlined. In an academic report this is often done by reference to relevant theories, models and practices. </a:t>
            </a:r>
          </a:p>
        </p:txBody>
      </p:sp>
    </p:spTree>
    <p:extLst>
      <p:ext uri="{BB962C8B-B14F-4D97-AF65-F5344CB8AC3E}">
        <p14:creationId xmlns:p14="http://schemas.microsoft.com/office/powerpoint/2010/main" val="5946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Conclusions or summary or </a:t>
            </a:r>
            <a:r>
              <a:rPr lang="en-US" b="1" dirty="0" smtClean="0"/>
              <a:t>recommendations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dirty="0"/>
              <a:t>This section should bring the report to a close by pulling together the main points emerging from the report and by giving a relatively brief resume of the main or overall conclusions or recommendations reached. </a:t>
            </a:r>
          </a:p>
        </p:txBody>
      </p:sp>
    </p:spTree>
    <p:extLst>
      <p:ext uri="{BB962C8B-B14F-4D97-AF65-F5344CB8AC3E}">
        <p14:creationId xmlns:p14="http://schemas.microsoft.com/office/powerpoint/2010/main" val="12509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380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Academic Skills Lecturer: Hastyar Asaad 2020-2021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 Lecturer: Hastyar Asaad 2020-2021</dc:title>
  <dc:creator>Hastiyar</dc:creator>
  <cp:lastModifiedBy>Hastiyar</cp:lastModifiedBy>
  <cp:revision>5</cp:revision>
  <dcterms:created xsi:type="dcterms:W3CDTF">2006-08-16T00:00:00Z</dcterms:created>
  <dcterms:modified xsi:type="dcterms:W3CDTF">2020-11-29T09:05:06Z</dcterms:modified>
</cp:coreProperties>
</file>