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66" r:id="rId4"/>
    <p:sldId id="269" r:id="rId5"/>
    <p:sldId id="261" r:id="rId6"/>
    <p:sldId id="262" r:id="rId7"/>
    <p:sldId id="263" r:id="rId8"/>
    <p:sldId id="260" r:id="rId9"/>
    <p:sldId id="258" r:id="rId10"/>
    <p:sldId id="259" r:id="rId11"/>
    <p:sldId id="257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526" autoAdjust="0"/>
  </p:normalViewPr>
  <p:slideViewPr>
    <p:cSldViewPr snapToGrid="0">
      <p:cViewPr varScale="1">
        <p:scale>
          <a:sx n="48" d="100"/>
          <a:sy n="48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459E9-18A8-469D-BB6A-544C87EC3BA3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24927-53A3-467B-943F-EB976B857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24927-53A3-467B-943F-EB976B857E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24927-53A3-467B-943F-EB976B857E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24927-53A3-467B-943F-EB976B857E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7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24927-53A3-467B-943F-EB976B857E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9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A77A-4B0A-2629-8D6D-FB050C815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AAE19-C3ED-090C-425B-CA88B6543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3310F-FD26-C582-F02B-7739C106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82CBB-3006-4D6D-F9B0-663D687A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FCD4-A4A8-317B-77DD-066F8165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598B-AFF2-8012-2EE4-CBD20D15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7C225-C3B2-80CC-513D-4721FB798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5E7A-3CD5-14C3-6491-21AC0473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30FCB-3C64-CDD6-AC69-4CDE4A9B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543F3-D4FC-FF86-7941-F0682737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375C8-B530-2F89-A2AE-1A3C9ED54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563EB-1B54-D6A6-3FF2-AE7A451A0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5298-5D5C-493F-F026-93B8A4F8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ECF40-E35F-EB1F-86C5-A163E466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4A581-4AEC-0AF6-C74C-A5A6E933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2B39-DE58-7CDA-16CB-26DEB8B6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89F2A-1509-6E64-15BD-CCDA4BDDD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6B4E-154A-4DB1-DBE9-1A4A9C64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1FF5-8D9B-50E4-CB63-3FFFBE64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47C8F-D2C2-6B71-EFAD-8EE4CD0B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364D-5134-28E0-8DB3-B11DB956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82A23-04D7-5041-4889-21F7AADB0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4417C-CD5E-A2EC-4F9A-736FCAB8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7944-40EF-4A7B-1C29-83EE6E10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31F4-25EF-02CE-898C-F7445E4B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D59D-427D-6AFC-FAA2-1F014DDB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7495-CAAD-0DB7-2A7F-731563308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00E9A-929F-C2F6-D9EB-E7E77F8F0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94DDD-4EFC-DCFA-B377-791C820C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CB649-D616-3AC2-7027-09A9AB41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E3DA8-0BFD-CF35-ECC7-10D2086B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0632-B2D3-879D-B31D-5576BB27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33A9C-F407-BD85-54CE-0C7ABBD7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F9D0A-923D-A567-4F50-D8E8D4A50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524CB-2105-A457-7DD4-64FEB99EC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96CD1-0100-87F6-570B-BDBC50D93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706B3-42FA-3702-4C9D-73058C41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9020F-9919-54D2-9FA8-46813DC8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06CA6-74F5-9893-8E9D-14F83126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EC6C-29BA-906E-A135-77FE38A9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26DF5-7235-A40E-F688-B73BD420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E7AB8-042D-DD1A-0A77-8C970C5E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A72F2-26E9-44CB-2CC2-CDC4E4B7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72B56-AF37-C03F-80E8-9FCC7737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1ECA3-DCED-CC83-0795-AF5D0F56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45A58-E888-B6B9-9B93-003481DF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E159-0E09-7A43-91D1-2F954976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803A6-3668-56D9-3468-201990F7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B5035-F213-4FFC-2B83-74009432D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FE2CA-B311-4065-93E8-FDE65182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230FE-7E53-599A-42DA-668F31BC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83EFE-0FE3-8FBE-6159-937A19C7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2A25-E301-B0D1-2AE8-2A1769EA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4D172-9C60-D034-157E-45D5DF223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C9037-A22F-F64E-0DCE-E6F7DFCA2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E6FF0-4C60-F4B2-E417-ADBE5CD0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0094C-13F6-E406-89AA-E9042B8D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44624-A2F1-F091-A1A5-22766B32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8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B22FD-ACB2-7BE3-145E-A465AA87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2A062-CBF6-B0F3-046B-106E14D50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60FCD-0C46-B03E-F821-9EF2E1AB3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C061-8163-4254-9031-03E8F7076FC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5412-A731-AAF0-CA36-0D6E285D0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A206D-8A50-7315-D941-90FC07526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0A23-6EA5-4DE2-9341-68038CF0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3AF1-213A-BB2B-D4E2-71A1F879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6" y="0"/>
            <a:ext cx="7864069" cy="692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CHICK QUALITY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970B2-4945-A512-E7B6-F72DC1139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4" y="1149531"/>
            <a:ext cx="8519224" cy="57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34508E-DBA5-51DD-32DB-44AFBC1C6930}"/>
              </a:ext>
            </a:extLst>
          </p:cNvPr>
          <p:cNvSpPr txBox="1"/>
          <p:nvPr/>
        </p:nvSpPr>
        <p:spPr>
          <a:xfrm>
            <a:off x="536385" y="50992"/>
            <a:ext cx="11429192" cy="6035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Cloaca temperatures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28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Chick yield %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average chick weight divided by average fresh egg weight multiplied by 100)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 weights (heart, gut, gizzard) – but this is destructive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Enzymatic activity and oxidative stress from blood samples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best parameters are those that strongly correlate with final broiler performance (7-day weight and 7-day mortality)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rooding (1-21 days) Poultry The Chickipedia H&amp;N">
            <a:extLst>
              <a:ext uri="{FF2B5EF4-FFF2-40B4-BE49-F238E27FC236}">
                <a16:creationId xmlns:a16="http://schemas.microsoft.com/office/drawing/2014/main" id="{47544C2E-213C-81DE-BB71-5AF9101B4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39" y="412244"/>
            <a:ext cx="4362176" cy="19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FD6316-C080-9757-32C2-AC43B82B6C1F}"/>
              </a:ext>
            </a:extLst>
          </p:cNvPr>
          <p:cNvSpPr/>
          <p:nvPr/>
        </p:nvSpPr>
        <p:spPr>
          <a:xfrm>
            <a:off x="4590847" y="836770"/>
            <a:ext cx="1291030" cy="3911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999BE-C105-9917-0058-33834771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" y="57150"/>
            <a:ext cx="10922726" cy="611981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Chick Grading </a:t>
            </a: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DE487-6DD2-D546-7390-BBF5F8A31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587829"/>
            <a:ext cx="9405257" cy="6213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42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BA2988-11D4-0A20-258F-489B5E385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9" y="574765"/>
            <a:ext cx="11064240" cy="604810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Red Hocks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 normally associated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 insufficient moisture loss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(especially in the incubators),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causing a small air cell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l"/>
            <a:endParaRPr lang="en-US" sz="3200" dirty="0">
              <a:latin typeface="Times New Roman" panose="02020603050405020304" pitchFamily="18" charset="0"/>
            </a:endParaRPr>
          </a:p>
          <a:p>
            <a:pPr algn="l"/>
            <a:r>
              <a:rPr lang="en-US" sz="3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Chick Yield Percentage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rule of thumb for incubation is that the chick should weigh two-thirds or 67% of egg weight.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783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5F505-8FF8-F9C2-C3F4-52B80EBF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5785077"/>
          </a:xfrm>
        </p:spPr>
        <p:txBody>
          <a:bodyPr>
            <a:normAutofit/>
          </a:bodyPr>
          <a:lstStyle/>
          <a:p>
            <a:pPr marL="49911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Conclusion In summary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key points to chick quality are: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911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Adapt incubation profiles to achieve a setter weight loss of 11-13% by 18 days of incubation.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Young flocks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 have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lower weight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loss and older flocks more.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911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Achieve a chick yield  between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66-68%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short distance chick deliveries and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65-66%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long distance deliveries.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911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 stress factors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the chicks have hatched i.e.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overheating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lack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ventilation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hatcher, environmental conditions in the chick processing,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holding areas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transit and at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arrival at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farm.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6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0DBA8-D8AC-A8EF-37CA-EA8A24AE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49911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1-Avoid overheating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is common with insufficient ventilation or chick boxes placed too close together with little air circulation.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911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2- 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 cold draughts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may be caused by holding room fans blowing onto chicks. 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911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 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Park delivery truck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facing the prevailing winds so the chicks are not exposed during unloading. 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911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Cloaca temperatures – should be maintained between 40.0°C – 40.6°C at all times in the first day for chicks to maintain their comfort zone. At 41.0°C, chicks will start ‘panting’ which is an indication of heat related stress.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ABB86E-EFDC-F339-A75C-642CDD616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16" y="438912"/>
            <a:ext cx="10082784" cy="583996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 </a:t>
            </a:r>
            <a:endParaRPr lang="en-US" sz="4000" kern="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When asking the question “What is good chick quality?”, the responses can be very different based on the person and their role.</a:t>
            </a:r>
          </a:p>
          <a:p>
            <a:pPr algn="l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--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hatchery manager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</a:rPr>
              <a:t>--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broiler farm manager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</a:rPr>
              <a:t>--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veterinarian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</a:rPr>
              <a:t>--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sexer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571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32EF4-BDD5-C664-07B1-1FAC88A90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3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Parameters that affect chick quality</a:t>
            </a:r>
            <a:endParaRPr lang="en-US" sz="4300" kern="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A-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Laying and handling of the eggs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Breeder uniformity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Breeder nutrition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Breeder immunity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Breeder age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Breeder health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Fertility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Egg Quality/Handling/Storage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3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FC064-81DF-C4EF-BD0D-BB32C45C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084"/>
            <a:ext cx="11353800" cy="6975565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B-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Incubation of the eggs 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Egg transport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Egg storage/handling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Incubator type (single vs. multi-stage)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Incubator temperature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Incubator humidity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CO2 concentration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Air flow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Egg temperature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47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8D19-C620-76C9-7AAC-370218E93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79925" cy="6858000"/>
          </a:xfrm>
        </p:spPr>
        <p:txBody>
          <a:bodyPr>
            <a:normAutofit/>
          </a:bodyPr>
          <a:lstStyle/>
          <a:p>
            <a:pPr marL="0" lvl="0" indent="0" rtl="0">
              <a:lnSpc>
                <a:spcPct val="107000"/>
              </a:lnSpc>
              <a:buNone/>
            </a:pPr>
            <a:r>
              <a:rPr lang="en-US" b="1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C-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Hatching of the eggs </a:t>
            </a:r>
          </a:p>
          <a:p>
            <a:pPr marL="0" lvl="0" indent="0" rtl="0">
              <a:lnSpc>
                <a:spcPct val="107000"/>
              </a:lnSpc>
              <a:buNone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 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Listed below are some common areas where chick quality can be compromised and/or cause higher 7-day mortality levels.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Temperature: 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 high/low or significant variations can influence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8940"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Optimum temperature in hatchery (37.5)c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Hatching times (too early/too late)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Chick weights (absorption of the yolk)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Hatchability levels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Cull rates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Incidence of ‘red beaks’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6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B5239-46A2-2F5C-3B9C-8DD7901E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287383"/>
            <a:ext cx="11144794" cy="588958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0894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2-Humidity: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Too high/low or significant variations can influence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894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Optimum Humidity in hatchery 55-60%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Chick yield percentage and 7-day mortality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Incidence of ‘red hocks’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Navel quality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EE9DF7-958E-BF6B-15B0-E137C01A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1" y="2162175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5545387-6221-770F-6CFC-3D8C767D95AC}"/>
              </a:ext>
            </a:extLst>
          </p:cNvPr>
          <p:cNvSpPr/>
          <p:nvPr/>
        </p:nvSpPr>
        <p:spPr>
          <a:xfrm>
            <a:off x="4846321" y="2371181"/>
            <a:ext cx="1436914" cy="4963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heckbook Broiler Signals by Roodbont Publishers - Issuu">
            <a:extLst>
              <a:ext uri="{FF2B5EF4-FFF2-40B4-BE49-F238E27FC236}">
                <a16:creationId xmlns:a16="http://schemas.microsoft.com/office/drawing/2014/main" id="{86F1EBE7-1E52-F85D-F6FB-A7816946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80" y="3735977"/>
            <a:ext cx="2714625" cy="24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8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AEADA-1F1D-680B-0320-1F5C88C50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6" y="261258"/>
            <a:ext cx="12074434" cy="6858000"/>
          </a:xfrm>
        </p:spPr>
        <p:txBody>
          <a:bodyPr/>
          <a:lstStyle/>
          <a:p>
            <a:pPr marL="0" lvl="0" indent="0" rtl="0">
              <a:lnSpc>
                <a:spcPct val="1070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ar-IQ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NZ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ar-IQ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Chick Holding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8940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area is often underestimated.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spending 21 days to produce a good quality chick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it is easy to compromise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chick quality with 30 minutes of adverse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holding environments.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824230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Poor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inadequate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ventilation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air movement, resulting in chicks overheating and panting.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824230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Lack of air volumes/movement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(oxygen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causing listless and ‘flat’ chicks in the boxes.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824230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 cold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/draughts (over-ventilating) causing chicks to ‘huddle’ </a:t>
            </a:r>
            <a:r>
              <a:rPr lang="ar-S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ar-IQ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تجمع)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boxes.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824230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Boxes stacked too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close together.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824230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 many chicks in a box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824230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Dead spots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in the room for airflow/circulation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Baby chickens box hi-res stock photography and images - Alamy">
            <a:extLst>
              <a:ext uri="{FF2B5EF4-FFF2-40B4-BE49-F238E27FC236}">
                <a16:creationId xmlns:a16="http://schemas.microsoft.com/office/drawing/2014/main" id="{B272A5F7-AD7B-4A35-D354-C7949F04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39" y="4376057"/>
            <a:ext cx="2495550" cy="23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1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F65C0C-46BD-668E-4E09-E7AA30261AFF}"/>
              </a:ext>
            </a:extLst>
          </p:cNvPr>
          <p:cNvSpPr txBox="1"/>
          <p:nvPr/>
        </p:nvSpPr>
        <p:spPr>
          <a:xfrm>
            <a:off x="417095" y="1"/>
            <a:ext cx="10137693" cy="6344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Chick Grading </a:t>
            </a:r>
            <a:endParaRPr kumimoji="0" lang="en-US" sz="4800" b="1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A-Traditional observations of chicks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Stand tall/upright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Clear, bright eyes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Clean, well-healed navel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Good feather covering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Colour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not pale chicks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Few defects – toes, legs, beaks,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Infection free – yolk sac, omphalitis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32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D643A-D6FD-B3C5-35C0-D7CAEAF0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566"/>
            <a:ext cx="11353800" cy="674043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B-New concepts that are being used to try and correlate chick quality measurements to broiler performance include:</a:t>
            </a:r>
            <a:endParaRPr lang="en-US" sz="20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Chick weights/uniformity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Day-old chick length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Eggshell temperatures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C8209-ECD4-62D6-8AE5-5CC8D1BD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1189535"/>
            <a:ext cx="5408432" cy="2611755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8FCE381E-98E2-5D90-100E-F0D72EB42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81" y="3867353"/>
            <a:ext cx="7582958" cy="292458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7F0FB77-79FA-384F-ADFF-299081FD2BAB}"/>
              </a:ext>
            </a:extLst>
          </p:cNvPr>
          <p:cNvSpPr/>
          <p:nvPr/>
        </p:nvSpPr>
        <p:spPr>
          <a:xfrm>
            <a:off x="3764295" y="2534940"/>
            <a:ext cx="1310609" cy="4963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344CF8F-B864-B374-281B-DAECB2497931}"/>
              </a:ext>
            </a:extLst>
          </p:cNvPr>
          <p:cNvSpPr/>
          <p:nvPr/>
        </p:nvSpPr>
        <p:spPr>
          <a:xfrm>
            <a:off x="3764295" y="5538650"/>
            <a:ext cx="661851" cy="4963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735</Words>
  <Application>Microsoft Office PowerPoint</Application>
  <PresentationFormat>Widescreen</PresentationFormat>
  <Paragraphs>91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Light</dc:creator>
  <cp:lastModifiedBy>MAX</cp:lastModifiedBy>
  <cp:revision>11</cp:revision>
  <dcterms:created xsi:type="dcterms:W3CDTF">2024-01-23T19:12:09Z</dcterms:created>
  <dcterms:modified xsi:type="dcterms:W3CDTF">2024-03-04T07:33:58Z</dcterms:modified>
</cp:coreProperties>
</file>