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20/04/1445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404664"/>
            <a:ext cx="6480720" cy="2304256"/>
          </a:xfrm>
        </p:spPr>
        <p:txBody>
          <a:bodyPr>
            <a:normAutofit/>
          </a:bodyPr>
          <a:lstStyle/>
          <a:p>
            <a:pPr algn="ctr"/>
            <a:r>
              <a:rPr lang="ar-IQ" sz="4000" dirty="0" smtClean="0"/>
              <a:t>المحاضرة الثانية</a:t>
            </a:r>
            <a:br>
              <a:rPr lang="ar-IQ" sz="4000" dirty="0" smtClean="0"/>
            </a:br>
            <a:r>
              <a:rPr lang="ar-IQ" sz="4000" dirty="0" smtClean="0"/>
              <a:t>انواع </a:t>
            </a:r>
            <a:r>
              <a:rPr lang="ar-IQ" sz="4000" dirty="0" smtClean="0"/>
              <a:t>البحث</a:t>
            </a:r>
            <a:r>
              <a:rPr lang="ar-IQ" sz="4000" dirty="0" smtClean="0"/>
              <a:t/>
            </a:r>
            <a:br>
              <a:rPr lang="ar-IQ" sz="4000" dirty="0" smtClean="0"/>
            </a:br>
            <a:r>
              <a:rPr lang="ar-IQ" sz="4000" dirty="0" err="1" smtClean="0">
                <a:cs typeface="Ali_K_Alwand" pitchFamily="2" charset="-78"/>
              </a:rPr>
              <a:t>جؤرةكاني</a:t>
            </a:r>
            <a:r>
              <a:rPr lang="ar-IQ" sz="4000" dirty="0" smtClean="0">
                <a:cs typeface="Ali_K_Alwand" pitchFamily="2" charset="-78"/>
              </a:rPr>
              <a:t> </a:t>
            </a:r>
            <a:r>
              <a:rPr lang="ar-IQ" sz="4000" dirty="0" err="1" smtClean="0">
                <a:cs typeface="Ali_K_Alwand" pitchFamily="2" charset="-78"/>
              </a:rPr>
              <a:t>تويَذينةوة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4256" y="313752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>
                <a:cs typeface="Ali_K_Alwand" pitchFamily="2" charset="-78"/>
              </a:rPr>
              <a:t>ث. ي </a:t>
            </a:r>
            <a:r>
              <a:rPr lang="ar-IQ" sz="3200" dirty="0" err="1" smtClean="0">
                <a:cs typeface="Ali_K_Alwand" pitchFamily="2" charset="-78"/>
              </a:rPr>
              <a:t>هاودير</a:t>
            </a:r>
            <a:r>
              <a:rPr lang="ar-IQ" sz="3200" dirty="0" smtClean="0">
                <a:cs typeface="Ali_K_Alwand" pitchFamily="2" charset="-78"/>
              </a:rPr>
              <a:t> </a:t>
            </a:r>
            <a:r>
              <a:rPr lang="ar-IQ" sz="3200" dirty="0" err="1" smtClean="0">
                <a:cs typeface="Ali_K_Alwand" pitchFamily="2" charset="-78"/>
              </a:rPr>
              <a:t>دلشاد</a:t>
            </a:r>
            <a:r>
              <a:rPr lang="ar-IQ" sz="3200" dirty="0" smtClean="0">
                <a:cs typeface="Ali_K_Alwand" pitchFamily="2" charset="-78"/>
              </a:rPr>
              <a:t> هيراني</a:t>
            </a:r>
            <a:endParaRPr lang="en-US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78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776" y="332656"/>
            <a:ext cx="43204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 err="1">
                <a:cs typeface="Ali_K_Alwand" pitchFamily="2" charset="-78"/>
              </a:rPr>
              <a:t>جؤرةكاني</a:t>
            </a:r>
            <a:r>
              <a:rPr lang="ar-IQ" sz="3200" b="1" dirty="0">
                <a:cs typeface="Ali_K_Alwand" pitchFamily="2" charset="-78"/>
              </a:rPr>
              <a:t> </a:t>
            </a:r>
            <a:r>
              <a:rPr lang="ar-IQ" sz="3200" b="1" dirty="0" err="1" smtClean="0">
                <a:cs typeface="Ali_K_Alwand" pitchFamily="2" charset="-78"/>
              </a:rPr>
              <a:t>تويَذينةوة</a:t>
            </a:r>
            <a:endParaRPr lang="ar-IQ" sz="3200" b="1" dirty="0" smtClean="0">
              <a:cs typeface="Ali_K_Alwand" pitchFamily="2" charset="-78"/>
            </a:endParaRPr>
          </a:p>
          <a:p>
            <a:pPr algn="ctr"/>
            <a:r>
              <a:rPr lang="ar-IQ" sz="3200" b="1" dirty="0" smtClean="0"/>
              <a:t> </a:t>
            </a:r>
            <a:r>
              <a:rPr lang="en-US" sz="3200" b="1" dirty="0"/>
              <a:t>Type of </a:t>
            </a:r>
            <a:r>
              <a:rPr lang="en-US" sz="3200" b="1" dirty="0" smtClean="0"/>
              <a:t>Research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5652120" y="2420888"/>
            <a:ext cx="288032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dirty="0" err="1">
                <a:cs typeface="Ali_K_Alwand" pitchFamily="2" charset="-78"/>
              </a:rPr>
              <a:t>تويَذينةوةي</a:t>
            </a:r>
            <a:r>
              <a:rPr lang="ar-IQ" sz="3200" dirty="0">
                <a:cs typeface="Ali_K_Alwand" pitchFamily="2" charset="-78"/>
              </a:rPr>
              <a:t> </a:t>
            </a:r>
            <a:r>
              <a:rPr lang="ar-IQ" sz="3200" dirty="0" err="1" smtClean="0">
                <a:cs typeface="Ali_K_Alwand" pitchFamily="2" charset="-78"/>
              </a:rPr>
              <a:t>بنضينةيي</a:t>
            </a:r>
            <a:endParaRPr lang="ar-IQ" sz="3200" dirty="0" smtClean="0">
              <a:cs typeface="Ali_K_Alwand" pitchFamily="2" charset="-78"/>
            </a:endParaRPr>
          </a:p>
          <a:p>
            <a:pPr algn="ctr"/>
            <a:r>
              <a:rPr lang="en-US" sz="2000" dirty="0"/>
              <a:t>Basic Research</a:t>
            </a:r>
            <a:endParaRPr lang="en-US" sz="2000" dirty="0">
              <a:cs typeface="Ali_K_Alwand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568" y="2420888"/>
            <a:ext cx="288032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dirty="0" err="1">
                <a:cs typeface="Ali_K_Alwand" pitchFamily="2" charset="-78"/>
              </a:rPr>
              <a:t>تويَذينةوةي</a:t>
            </a:r>
            <a:r>
              <a:rPr lang="ar-IQ" sz="3200" dirty="0">
                <a:cs typeface="Ali_K_Alwand" pitchFamily="2" charset="-78"/>
              </a:rPr>
              <a:t> </a:t>
            </a:r>
            <a:r>
              <a:rPr lang="ar-IQ" sz="3200" dirty="0" err="1">
                <a:cs typeface="Ali_K_Alwand" pitchFamily="2" charset="-78"/>
              </a:rPr>
              <a:t>جيَبةجيَكردن</a:t>
            </a:r>
            <a:r>
              <a:rPr lang="ar-IQ" sz="3200" dirty="0">
                <a:cs typeface="Ali_K_Alwand" pitchFamily="2" charset="-78"/>
              </a:rPr>
              <a:t> </a:t>
            </a:r>
            <a:endParaRPr lang="ar-IQ" sz="3200" dirty="0" smtClean="0">
              <a:cs typeface="Ali_K_Alwand" pitchFamily="2" charset="-78"/>
            </a:endParaRPr>
          </a:p>
          <a:p>
            <a:pPr algn="ctr"/>
            <a:r>
              <a:rPr lang="en-US" dirty="0"/>
              <a:t>Applied Research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1361" y="4305870"/>
            <a:ext cx="16130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err="1"/>
              <a:t>توێژینەوەی</a:t>
            </a:r>
            <a:r>
              <a:rPr lang="ar-IQ" dirty="0"/>
              <a:t> </a:t>
            </a:r>
            <a:r>
              <a:rPr lang="ar-IQ" dirty="0" err="1" smtClean="0"/>
              <a:t>تیۆری</a:t>
            </a:r>
            <a:endParaRPr lang="ar-IQ" dirty="0" smtClean="0"/>
          </a:p>
          <a:p>
            <a:r>
              <a:rPr lang="ar-IQ" dirty="0" err="1" smtClean="0">
                <a:cs typeface="Ali_K_Alwand" pitchFamily="2" charset="-78"/>
              </a:rPr>
              <a:t>تويَذينةوةي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بنةرةتي</a:t>
            </a:r>
            <a:endParaRPr lang="ar-IQ" dirty="0" smtClean="0">
              <a:cs typeface="Ali_K_Alwand" pitchFamily="2" charset="-78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5795" y="5157192"/>
            <a:ext cx="1829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err="1" smtClean="0">
                <a:cs typeface="Ali_K_Alwand" pitchFamily="2" charset="-78"/>
              </a:rPr>
              <a:t>بؤ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كؤكردنةوةي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معرفةت</a:t>
            </a:r>
            <a:endParaRPr lang="ar-IQ" dirty="0" smtClean="0">
              <a:cs typeface="Ali_K_Alwand" pitchFamily="2" charset="-78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1391" y="4582869"/>
            <a:ext cx="1731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err="1" smtClean="0">
                <a:cs typeface="Ali_K_Alwand" pitchFamily="2" charset="-78"/>
              </a:rPr>
              <a:t>بؤ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ضارةسةري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كيَشةكان</a:t>
            </a:r>
            <a:endParaRPr lang="ar-IQ" dirty="0" smtClean="0">
              <a:cs typeface="Ali_K_Alwand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502254"/>
              </p:ext>
            </p:extLst>
          </p:nvPr>
        </p:nvGraphicFramePr>
        <p:xfrm>
          <a:off x="216024" y="1124746"/>
          <a:ext cx="8604448" cy="41044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302224"/>
                <a:gridCol w="4302224"/>
              </a:tblGrid>
              <a:tr h="40855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 err="1">
                          <a:effectLst/>
                          <a:cs typeface="Ali_K_Alwand" pitchFamily="2" charset="-78"/>
                        </a:rPr>
                        <a:t>تويَذينةوةي</a:t>
                      </a:r>
                      <a:r>
                        <a:rPr lang="ar-IQ" sz="20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effectLst/>
                          <a:cs typeface="Ali_K_Alwand" pitchFamily="2" charset="-78"/>
                        </a:rPr>
                        <a:t>بنضينةيي</a:t>
                      </a:r>
                      <a:r>
                        <a:rPr lang="ar-IQ" sz="2000" dirty="0">
                          <a:effectLst/>
                          <a:cs typeface="Ali_K_Alwand" pitchFamily="2" charset="-78"/>
                        </a:rPr>
                        <a:t>(</a:t>
                      </a:r>
                      <a:r>
                        <a:rPr lang="ar-IQ" sz="2000" dirty="0">
                          <a:effectLst/>
                          <a:cs typeface="+mj-cs"/>
                        </a:rPr>
                        <a:t>بحث الأساسي</a:t>
                      </a:r>
                      <a:r>
                        <a:rPr lang="ar-IQ" sz="2000" dirty="0">
                          <a:effectLst/>
                          <a:cs typeface="Ali_K_Alwand" pitchFamily="2" charset="-78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 err="1">
                          <a:effectLst/>
                          <a:cs typeface="Ali_K_Alwand" pitchFamily="2" charset="-78"/>
                        </a:rPr>
                        <a:t>تويَذينةوةي</a:t>
                      </a:r>
                      <a:r>
                        <a:rPr lang="ar-IQ" sz="20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effectLst/>
                          <a:cs typeface="Ali_K_Alwand" pitchFamily="2" charset="-78"/>
                        </a:rPr>
                        <a:t>جيَبةجيَكردن</a:t>
                      </a:r>
                      <a:r>
                        <a:rPr lang="ar-IQ" sz="2000" dirty="0">
                          <a:effectLst/>
                          <a:cs typeface="Ali_K_Alwand" pitchFamily="2" charset="-78"/>
                        </a:rPr>
                        <a:t> (ب</a:t>
                      </a:r>
                      <a:r>
                        <a:rPr lang="ar-IQ" sz="2000" dirty="0">
                          <a:effectLst/>
                          <a:cs typeface="+mj-cs"/>
                        </a:rPr>
                        <a:t>حث التطبيقي</a:t>
                      </a:r>
                      <a:r>
                        <a:rPr lang="ar-IQ" sz="2000" dirty="0">
                          <a:effectLst/>
                          <a:cs typeface="Ali_K_Alwand" pitchFamily="2" charset="-78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391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  <a:cs typeface="Ali_K_Alwand" pitchFamily="2" charset="-78"/>
                        </a:rPr>
                        <a:t>1. سروشتةكةي تيؤرية و روونكردنةوة و شيكردنةوةية.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  <a:cs typeface="Ali_K_Alwand" pitchFamily="2" charset="-78"/>
                        </a:rPr>
                        <a:t>1. سروشتةكةي خؤيدا ثراكتيكية.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391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2.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بؤ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فراوان كردني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بنكةي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زانينة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بؤ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دؤزينةوة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زانيارية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  <a:cs typeface="Ali_K_Alwand" pitchFamily="2" charset="-78"/>
                        </a:rPr>
                        <a:t>2. بؤ ضارةسةر كردني كيَشةيةكي دياريكراوة بة ثراكتيكي كة رووبةروي كؤمةلطا دةبيَت.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391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  <a:cs typeface="Ali_K_Alwand" pitchFamily="2" charset="-78"/>
                        </a:rPr>
                        <a:t>3. سةرضاوةكاني كتيَب و سةرضاوةكان و تويَذينةوةي ثيَشووة.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  <a:cs typeface="Ali_K_Alwand" pitchFamily="2" charset="-78"/>
                        </a:rPr>
                        <a:t>3. سةرضاوةكاني لة زةمينةي واقعي ياخود لة مةيدان و تاقيطاكان دةبيَت.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391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4.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لةريَطاي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تيؤريةكان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طريمانةكان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دروست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دةكريَن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4.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لةريَطاي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بةلَطةدار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كردني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تيؤريةكان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جيَبةجيَ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كردني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طريمانةكان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3917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effectLst/>
                          <a:cs typeface="Ali_K_Alwand" pitchFamily="2" charset="-78"/>
                        </a:rPr>
                        <a:t>5. قوتابيان و مامؤستا و زانايان و رؤشةنبيرةكان ئةنجامي دةدةن تةنانةت نا ثسثؤرةكانيش.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5.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كةساني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ثسثؤري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تايبةت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بواريَكي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ثسثؤري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دياريكارو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ئةنجامي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دةدةن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7467600" cy="1143000"/>
          </a:xfrm>
        </p:spPr>
        <p:txBody>
          <a:bodyPr/>
          <a:lstStyle/>
          <a:p>
            <a:pPr algn="r" rtl="1"/>
            <a:r>
              <a:rPr lang="ar-IQ" b="1" dirty="0" err="1">
                <a:cs typeface="Ali_K_Alwand" pitchFamily="2" charset="-78"/>
              </a:rPr>
              <a:t>هةلَبذاردني</a:t>
            </a:r>
            <a:r>
              <a:rPr lang="ar-IQ" b="1" dirty="0">
                <a:cs typeface="Ali_K_Alwand" pitchFamily="2" charset="-78"/>
              </a:rPr>
              <a:t> </a:t>
            </a:r>
            <a:r>
              <a:rPr lang="ar-IQ" b="1" dirty="0" err="1">
                <a:cs typeface="Ali_K_Alwand" pitchFamily="2" charset="-78"/>
              </a:rPr>
              <a:t>بابةتي</a:t>
            </a:r>
            <a:r>
              <a:rPr lang="ar-IQ" b="1" dirty="0">
                <a:cs typeface="Ali_K_Alwand" pitchFamily="2" charset="-78"/>
              </a:rPr>
              <a:t> </a:t>
            </a:r>
            <a:r>
              <a:rPr lang="ar-IQ" b="1" dirty="0" err="1">
                <a:cs typeface="Ali_K_Alwand" pitchFamily="2" charset="-78"/>
              </a:rPr>
              <a:t>تويَذينةوة</a:t>
            </a:r>
            <a:endParaRPr lang="en-US" dirty="0">
              <a:cs typeface="Ali_K_Alwand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84719"/>
              </p:ext>
            </p:extLst>
          </p:nvPr>
        </p:nvGraphicFramePr>
        <p:xfrm>
          <a:off x="-36512" y="1151061"/>
          <a:ext cx="9145016" cy="466487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145016"/>
              </a:tblGrid>
              <a:tr h="477739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1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.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تويَذةر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دةبيَت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خويَندن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بكات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بؤ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كؤمةلَيكي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زؤر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مادةي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زانستي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بؤ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دؤزيني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بابةتةي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ليَي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ئارازوومةندة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2 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قؤلأ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بوون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سةرضاوةكاني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زانستي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بةستراوة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بةو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بابةتةي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هةلَيدةبذيَريت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ودلَنيا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بيت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دابينيدةكات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3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دةبيَت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ثرسيارةكاني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دياربيَت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تويَذينةوةكةي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دةيةويَت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وةلآمي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بدات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هةر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بؤية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دةبيَت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واقعيانة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07752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4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دةبيَت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نةرمونيان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ثةرةسةندني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تويَذينةوة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،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لةوانةشة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ثيَويستي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دةستكاريكردن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ياخود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طؤراني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ثرسيار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ئةطةر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ثيَويست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07752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aseline="0" dirty="0" smtClean="0">
                          <a:effectLst/>
                          <a:cs typeface="Ali_K_Alwand" pitchFamily="2" charset="-78"/>
                        </a:rPr>
                        <a:t>5</a:t>
                      </a:r>
                      <a:r>
                        <a:rPr lang="ar-IQ" sz="1800" baseline="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تويَذةر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دةبيَت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دلَنيا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شان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بةشان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بووني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رووداوةكان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ثةرةسةندنةكان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كارةكةي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كةوا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تويَذينةوةكةي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بةهاي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خؤي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هةبيَت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07752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6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ثيَويستة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بيرؤكةي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خؤي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طفتؤطؤ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بكات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لةطةلَ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كةساني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ئةزمووندار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سةرثةرشتيار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بؤ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ريَنيشانداني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هةلَبذاردني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بابةتي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تويَذينةوة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348011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7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دةبيَت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ئاستي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توانا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ئةزمووني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ثراكتيكي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هةبيَت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لةسةر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ليَكؤلينةوةي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بابةتي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تويَذينةوةكة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07752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cs typeface="Ali_K_Alwand" pitchFamily="2" charset="-78"/>
                        </a:rPr>
                        <a:t>8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 smtClean="0">
                          <a:effectLst/>
                          <a:cs typeface="Ali_K_Alwand" pitchFamily="2" charset="-78"/>
                        </a:rPr>
                        <a:t>داتاكان</a:t>
                      </a:r>
                      <a:r>
                        <a:rPr lang="ar-IQ" sz="1800" dirty="0" smtClean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زانياريةكان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دابينكراو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بيَت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دةربارةي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بابةتي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تويَذينةوة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تواناكاني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ماددي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(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دارايي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)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لةطةلَ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بووني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كاتي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1800" dirty="0" err="1">
                          <a:effectLst/>
                          <a:cs typeface="Ali_K_Alwand" pitchFamily="2" charset="-78"/>
                        </a:rPr>
                        <a:t>طونجاو</a:t>
                      </a:r>
                      <a:r>
                        <a:rPr lang="ar-IQ" sz="1800" dirty="0">
                          <a:effectLst/>
                          <a:cs typeface="Ali_K_Alwand" pitchFamily="2" charset="-78"/>
                        </a:rPr>
                        <a:t>. 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8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1143000"/>
          </a:xfrm>
        </p:spPr>
        <p:txBody>
          <a:bodyPr/>
          <a:lstStyle/>
          <a:p>
            <a:pPr algn="r" rtl="1"/>
            <a:r>
              <a:rPr lang="ar-IQ" b="1" dirty="0" err="1">
                <a:cs typeface="Ali_K_Alwand" pitchFamily="2" charset="-78"/>
              </a:rPr>
              <a:t>هةنطاوةكاني</a:t>
            </a:r>
            <a:r>
              <a:rPr lang="ar-IQ" b="1" dirty="0">
                <a:cs typeface="Ali_K_Alwand" pitchFamily="2" charset="-78"/>
              </a:rPr>
              <a:t> </a:t>
            </a:r>
            <a:r>
              <a:rPr lang="ar-IQ" b="1" dirty="0" err="1">
                <a:cs typeface="Ali_K_Alwand" pitchFamily="2" charset="-78"/>
              </a:rPr>
              <a:t>تويَذينةوةي</a:t>
            </a:r>
            <a:r>
              <a:rPr lang="ar-IQ" b="1" dirty="0">
                <a:cs typeface="Ali_K_Alwand" pitchFamily="2" charset="-78"/>
              </a:rPr>
              <a:t> </a:t>
            </a:r>
            <a:r>
              <a:rPr lang="ar-IQ" b="1" dirty="0" err="1">
                <a:cs typeface="Ali_K_Alwand" pitchFamily="2" charset="-78"/>
              </a:rPr>
              <a:t>زانستي</a:t>
            </a:r>
            <a:endParaRPr lang="en-US" dirty="0">
              <a:cs typeface="Ali_K_Alwand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06945"/>
              </p:ext>
            </p:extLst>
          </p:nvPr>
        </p:nvGraphicFramePr>
        <p:xfrm>
          <a:off x="107504" y="1280732"/>
          <a:ext cx="8800266" cy="44525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800266"/>
              </a:tblGrid>
              <a:tr h="362855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1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دياريكردني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كيَشةي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بابةتةكة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هةلَمانبذاردوة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362855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2</a:t>
                      </a:r>
                      <a:r>
                        <a:rPr lang="ar-IQ" sz="2000" baseline="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.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دياريكردني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رةهةندةكاني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(أبعاد)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تويَذينةوةكة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طرنطيةكة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ئامانجةكان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ثاساوةكاني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50276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3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ثيَداضوونةوةي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ئةدةبياتةكاني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ثةيوةندي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كيَشةي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ليَكؤلينةوةكة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ليَكؤلينةوةكاني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ثيَشو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هةموو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زانياريةكاني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بةستراو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كيَشةكة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50276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4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دروست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كردني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طريمانةكاني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تويَذينةوة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رؤشنايي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كيَشةي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،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وة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داناني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ياخود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مةزندةكردني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ضارةسةري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سةرةتايي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بؤ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كيَشةكة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50276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5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دياريكردني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شيَوازي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(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ميَتؤدؤلؤذياي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) 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طونجاو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،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تيايدا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ديزيان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دةكريَت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وديرايكردني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تاقيكردنةوةكان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ثيَوانةكان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داتاكان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ثيَي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كؤ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دةكريَتةوة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750276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6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ضارةسةركردني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داتاكان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ئامار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خستنة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رووي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بةشيَوةيةك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بتوانين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تيَيبطةين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شيكردنةوة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ثوخت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كردن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ئةنجامةكان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واتة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دةرئةنجامةكان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362855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7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 داناني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ثيَشنياري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طونجاو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لة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رؤشنايي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ئةنجامي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تويَذينةوةكة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  <a:tr h="362855">
                <a:tc>
                  <a:txBody>
                    <a:bodyPr/>
                    <a:lstStyle/>
                    <a:p>
                      <a:pPr marL="0" lvl="0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8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 </a:t>
                      </a:r>
                      <a:r>
                        <a:rPr lang="ar-IQ" sz="2000" dirty="0" err="1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نووسيني</a:t>
                      </a:r>
                      <a:r>
                        <a:rPr lang="ar-IQ" sz="2000" dirty="0" smtClean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تويَذينةوةي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زانستي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بةثيَي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بنةماكان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رةضةلةك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و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ثيلاني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تويَذينةوةي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 </a:t>
                      </a:r>
                      <a:r>
                        <a:rPr lang="ar-IQ" sz="2000" dirty="0" err="1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زانستي</a:t>
                      </a:r>
                      <a:r>
                        <a:rPr lang="ar-IQ" sz="2000" dirty="0">
                          <a:solidFill>
                            <a:schemeClr val="tx1"/>
                          </a:solidFill>
                          <a:effectLst/>
                          <a:cs typeface="Ali_K_Alwand" pitchFamily="2" charset="-78"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li_K_Alwan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0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xagon 4"/>
          <p:cNvSpPr/>
          <p:nvPr/>
        </p:nvSpPr>
        <p:spPr>
          <a:xfrm>
            <a:off x="2627784" y="476672"/>
            <a:ext cx="4104456" cy="25202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err="1">
                <a:solidFill>
                  <a:srgbClr val="0000FF"/>
                </a:solidFill>
                <a:cs typeface="Ali_K_Alwand" pitchFamily="2" charset="-78"/>
              </a:rPr>
              <a:t>ثيلاني</a:t>
            </a:r>
            <a:r>
              <a:rPr lang="ar-IQ" sz="2800" b="1" dirty="0">
                <a:solidFill>
                  <a:srgbClr val="0000FF"/>
                </a:solidFill>
                <a:cs typeface="Ali_K_Alwand" pitchFamily="2" charset="-78"/>
              </a:rPr>
              <a:t> </a:t>
            </a:r>
            <a:r>
              <a:rPr lang="ar-IQ" sz="2800" b="1" dirty="0" err="1">
                <a:solidFill>
                  <a:srgbClr val="0000FF"/>
                </a:solidFill>
                <a:cs typeface="Ali_K_Alwand" pitchFamily="2" charset="-78"/>
              </a:rPr>
              <a:t>تويَذينةوةي</a:t>
            </a:r>
            <a:r>
              <a:rPr lang="ar-IQ" sz="2800" b="1" dirty="0">
                <a:solidFill>
                  <a:srgbClr val="0000FF"/>
                </a:solidFill>
                <a:cs typeface="Ali_K_Alwand" pitchFamily="2" charset="-78"/>
              </a:rPr>
              <a:t> </a:t>
            </a:r>
            <a:r>
              <a:rPr lang="ar-IQ" sz="2800" b="1" dirty="0" err="1">
                <a:solidFill>
                  <a:srgbClr val="0000FF"/>
                </a:solidFill>
                <a:cs typeface="Ali_K_Alwand" pitchFamily="2" charset="-78"/>
              </a:rPr>
              <a:t>زانستي</a:t>
            </a:r>
            <a:r>
              <a:rPr lang="ar-IQ" sz="2800" b="1" dirty="0">
                <a:solidFill>
                  <a:srgbClr val="0000FF"/>
                </a:solidFill>
                <a:cs typeface="Ali_K_Alwand" pitchFamily="2" charset="-78"/>
              </a:rPr>
              <a:t> </a:t>
            </a:r>
            <a:endParaRPr lang="en-US" sz="2800" dirty="0">
              <a:solidFill>
                <a:srgbClr val="0000FF"/>
              </a:solidFill>
              <a:cs typeface="Ali_K_Alwand" pitchFamily="2" charset="-78"/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4716016" y="2996952"/>
            <a:ext cx="4104456" cy="21602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ضوارضيَوةي</a:t>
            </a:r>
            <a:r>
              <a:rPr lang="ar-IQ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 طشتي </a:t>
            </a:r>
            <a:r>
              <a:rPr lang="ar-IQ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بؤ</a:t>
            </a:r>
            <a:r>
              <a:rPr lang="ar-IQ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تويَذينةوةي</a:t>
            </a:r>
            <a:r>
              <a:rPr lang="ar-IQ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زانستي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Alwand" pitchFamily="2" charset="-78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539552" y="2996952"/>
            <a:ext cx="4104456" cy="21602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ثيلاني</a:t>
            </a:r>
            <a:r>
              <a:rPr lang="ar-IQ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نووسيني</a:t>
            </a:r>
            <a:r>
              <a:rPr lang="ar-IQ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تويَذينةوة</a:t>
            </a:r>
            <a:r>
              <a:rPr lang="ar-IQ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زانستي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079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1099</TotalTime>
  <Words>455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المحاضرة الثانية انواع البحث جؤرةكاني تويَذينةوة</vt:lpstr>
      <vt:lpstr>PowerPoint Presentation</vt:lpstr>
      <vt:lpstr>PowerPoint Presentation</vt:lpstr>
      <vt:lpstr>هةلَبذاردني بابةتي تويَذينةوة</vt:lpstr>
      <vt:lpstr>هةنطاوةكاني تويَذينةوةي زانستي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البحث العلمي جؤرةكاني تويَذينةوةي زانستي</dc:title>
  <dc:creator>Hawder Dlshad</dc:creator>
  <cp:lastModifiedBy>Maher</cp:lastModifiedBy>
  <cp:revision>11</cp:revision>
  <dcterms:created xsi:type="dcterms:W3CDTF">2023-10-31T13:18:03Z</dcterms:created>
  <dcterms:modified xsi:type="dcterms:W3CDTF">2023-11-03T20:13:37Z</dcterms:modified>
</cp:coreProperties>
</file>