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Lst>
  <p:sldSz cx="7774087" cy="100584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5.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6.jpeg"/><Relationship Id="rPictId1" Type="http://schemas.openxmlformats.org/officeDocument/2006/relationships/image" Target="../media/image7.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8.jpeg"/><Relationship Id="rPictId1" Type="http://schemas.openxmlformats.org/officeDocument/2006/relationships/image" Target="../media/image9.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10.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1.jpeg"/><Relationship Id="rPictId1" Type="http://schemas.openxmlformats.org/officeDocument/2006/relationships/image" Target="../media/image12.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PictId2" Type="http://schemas.openxmlformats.org/officeDocument/2006/relationships/image" Target="../media/image15.jpeg"/><Relationship Id="rPictId3" Type="http://schemas.openxmlformats.org/officeDocument/2006/relationships/image" Target="../media/image16.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155192" y="4334256"/>
            <a:ext cx="5071872" cy="2112264"/>
          </a:xfrm>
          <a:prstGeom prst="rect">
            <a:avLst/>
          </a:prstGeom>
        </p:spPr>
      </p:pic>
      <p:pic>
        <p:nvPicPr>
          <p:cNvPr id="3" name=""/>
          <p:cNvPicPr>
            <a:picLocks noChangeAspect="1"/>
          </p:cNvPicPr>
          <p:nvPr/>
        </p:nvPicPr>
        <p:blipFill>
          <a:blip r:embed="rPictId1"/>
          <a:stretch>
            <a:fillRect/>
          </a:stretch>
        </p:blipFill>
        <p:spPr>
          <a:xfrm>
            <a:off x="1603248" y="6605016"/>
            <a:ext cx="4139184" cy="2356104"/>
          </a:xfrm>
          <a:prstGeom prst="rect">
            <a:avLst/>
          </a:prstGeom>
        </p:spPr>
      </p:pic>
      <p:sp>
        <p:nvSpPr>
          <p:cNvPr id="4" name=""/>
          <p:cNvSpPr/>
          <p:nvPr/>
        </p:nvSpPr>
        <p:spPr>
          <a:xfrm>
            <a:off x="609600" y="710184"/>
            <a:ext cx="6614160" cy="3483864"/>
          </a:xfrm>
          <a:prstGeom prst="rect">
            <a:avLst/>
          </a:prstGeom>
        </p:spPr>
        <p:txBody>
          <a:bodyPr lIns="0" tIns="0" rIns="0" bIns="0">
            <a:noAutofit/>
          </a:bodyPr>
          <a:p>
            <a:pPr algn="just" indent="482600" rtl="1">
              <a:lnSpc>
                <a:spcPts val="3144"/>
              </a:lnSpc>
            </a:pPr>
            <a:r>
              <a:rPr lang="ar-SA" sz="1600">
                <a:latin typeface="Arial"/>
              </a:rPr>
              <a:t>ال</a:t>
            </a:r>
            <a:r>
              <a:rPr lang="ar-SA" b="1" sz="1500">
                <a:latin typeface="Arial"/>
              </a:rPr>
              <a:t>محا</a:t>
            </a:r>
            <a:r>
              <a:rPr lang="ar-SA" sz="1600">
                <a:latin typeface="Arial"/>
              </a:rPr>
              <a:t>ضرة' الأولى:    م</a:t>
            </a:r>
            <a:r>
              <a:rPr lang="ar-SA" sz="1500">
                <a:latin typeface="Arial"/>
              </a:rPr>
              <a:t>در</a:t>
            </a:r>
            <a:r>
              <a:rPr lang="ar-SA" sz="1600">
                <a:latin typeface="Arial"/>
              </a:rPr>
              <a:t>س المادة; أ.م هاودير دلشاد </a:t>
            </a:r>
            <a:r>
              <a:rPr lang="ar-SA" sz="1500">
                <a:latin typeface="Arial"/>
              </a:rPr>
              <a:t>عبد</a:t>
            </a:r>
            <a:r>
              <a:rPr lang="ar-SA" sz="1600">
                <a:latin typeface="Arial"/>
              </a:rPr>
              <a:t>القادر</a:t>
            </a:r>
          </a:p>
          <a:p>
            <a:pPr algn="just" indent="482600" rtl="1">
              <a:lnSpc>
                <a:spcPts val="3144"/>
              </a:lnSpc>
            </a:pPr>
            <a:r>
              <a:rPr lang="ar-SA" sz="1600">
                <a:latin typeface="Arial"/>
              </a:rPr>
              <a:t>تاريخ رفع الاقل;</a:t>
            </a:r>
          </a:p>
          <a:p>
            <a:pPr algn="just" indent="482600" rtl="1">
              <a:lnSpc>
                <a:spcPts val="2112"/>
              </a:lnSpc>
            </a:pPr>
            <a:r>
              <a:rPr lang="ar-SA" sz="1600">
                <a:latin typeface="Arial"/>
              </a:rPr>
              <a:t>إن رفع الأوزان والا</a:t>
            </a:r>
            <a:r>
              <a:rPr lang="ar-SA" b="1" sz="1500">
                <a:latin typeface="Arial"/>
              </a:rPr>
              <a:t>ثقا</a:t>
            </a:r>
            <a:r>
              <a:rPr lang="ar-SA" sz="1600">
                <a:latin typeface="Arial"/>
              </a:rPr>
              <a:t>ل له سجل طويل في تا</a:t>
            </a:r>
            <a:r>
              <a:rPr lang="ar-SA" sz="1500">
                <a:latin typeface="Arial"/>
              </a:rPr>
              <a:t>ر</a:t>
            </a:r>
            <a:r>
              <a:rPr lang="ar-SA" sz="1600">
                <a:latin typeface="Arial"/>
              </a:rPr>
              <a:t>يخ البشرية. وايضا تأ</a:t>
            </a:r>
            <a:r>
              <a:rPr lang="ar-SA" sz="1500">
                <a:latin typeface="Arial"/>
              </a:rPr>
              <a:t>ر</a:t>
            </a:r>
            <a:r>
              <a:rPr lang="ar-SA" sz="1600">
                <a:latin typeface="Arial"/>
              </a:rPr>
              <a:t>يخ ح</a:t>
            </a:r>
            <a:r>
              <a:rPr lang="ar-SA" b="1" sz="1500">
                <a:latin typeface="Arial"/>
              </a:rPr>
              <a:t>ا</a:t>
            </a:r>
            <a:r>
              <a:rPr lang="ar-SA" sz="1600">
                <a:latin typeface="Arial"/>
              </a:rPr>
              <a:t>فل بالنسبة لكثير من الحضارات وال</a:t>
            </a:r>
            <a:r>
              <a:rPr lang="ar-SA" b="1" sz="1500">
                <a:latin typeface="Arial"/>
              </a:rPr>
              <a:t>قبائ</a:t>
            </a:r>
            <a:r>
              <a:rPr lang="ar-SA" sz="1600">
                <a:latin typeface="Arial"/>
              </a:rPr>
              <a:t>ل المختلفة ما قبل التاريخ، وكان ي</a:t>
            </a:r>
            <a:r>
              <a:rPr lang="ar-SA" b="1" sz="1500">
                <a:latin typeface="Arial"/>
              </a:rPr>
              <a:t>م</a:t>
            </a:r>
            <a:r>
              <a:rPr lang="ar-SA" sz="1600">
                <a:latin typeface="Arial"/>
              </a:rPr>
              <a:t>ا</a:t>
            </a:r>
            <a:r>
              <a:rPr lang="ar-SA" sz="1500">
                <a:latin typeface="Arial"/>
              </a:rPr>
              <a:t>ر</a:t>
            </a:r>
            <a:r>
              <a:rPr lang="ar-SA" sz="1600">
                <a:latin typeface="Arial"/>
              </a:rPr>
              <a:t>س تمارين رفع الاثقال في مجتمعات الحضارية ال</a:t>
            </a:r>
            <a:r>
              <a:rPr lang="ar-SA" b="1" sz="1500">
                <a:latin typeface="Arial"/>
              </a:rPr>
              <a:t>م</a:t>
            </a:r>
            <a:r>
              <a:rPr lang="ar-SA" sz="1600">
                <a:latin typeface="Arial"/>
              </a:rPr>
              <a:t>صرية القديمة واليونانية والصينية وفي بلاد الرافدين والحضارات </a:t>
            </a:r>
            <a:r>
              <a:rPr lang="ar-SA" b="1" sz="1500">
                <a:latin typeface="Arial"/>
              </a:rPr>
              <a:t>اخ</a:t>
            </a:r>
            <a:r>
              <a:rPr lang="ar-SA" sz="1600">
                <a:latin typeface="Arial"/>
              </a:rPr>
              <a:t>رى، ويشير </a:t>
            </a:r>
            <a:r>
              <a:rPr lang="ar-SA" sz="1500">
                <a:latin typeface="Arial"/>
              </a:rPr>
              <a:t>بع</a:t>
            </a:r>
            <a:r>
              <a:rPr lang="ar-SA" sz="1600">
                <a:latin typeface="Arial"/>
              </a:rPr>
              <a:t>ض ال</a:t>
            </a:r>
            <a:r>
              <a:rPr lang="ar-SA" b="1" sz="1500">
                <a:latin typeface="Arial"/>
              </a:rPr>
              <a:t>م</a:t>
            </a:r>
            <a:r>
              <a:rPr lang="ar-SA" sz="1600">
                <a:latin typeface="Arial"/>
              </a:rPr>
              <a:t>صادر انه تم ا</a:t>
            </a:r>
            <a:r>
              <a:rPr lang="ar-SA" b="1" sz="1500">
                <a:latin typeface="Arial"/>
              </a:rPr>
              <a:t>كتشا</a:t>
            </a:r>
            <a:r>
              <a:rPr lang="ar-SA" sz="1600">
                <a:latin typeface="Arial"/>
              </a:rPr>
              <a:t>ف من قبل علماء </a:t>
            </a:r>
            <a:r>
              <a:rPr lang="ar-SA" b="1" sz="1500">
                <a:latin typeface="Arial"/>
              </a:rPr>
              <a:t>الآث</a:t>
            </a:r>
            <a:r>
              <a:rPr lang="ar-SA" sz="1600">
                <a:latin typeface="Arial"/>
              </a:rPr>
              <a:t>ار اجس</a:t>
            </a:r>
            <a:r>
              <a:rPr lang="ar-SA" b="1" sz="1500">
                <a:latin typeface="Arial"/>
              </a:rPr>
              <a:t>ا</a:t>
            </a:r>
            <a:r>
              <a:rPr lang="ar-SA" sz="1600">
                <a:latin typeface="Arial"/>
              </a:rPr>
              <a:t>ما برونزية تعود إلى </a:t>
            </a:r>
            <a:r>
              <a:rPr lang="en-US" sz="1600">
                <a:latin typeface="Arial"/>
              </a:rPr>
              <a:t>5000</a:t>
            </a:r>
            <a:r>
              <a:rPr lang="ar-SA" sz="1600">
                <a:latin typeface="Arial"/>
              </a:rPr>
              <a:t> قبل الميلاد لا خختلف عن الدمبل التي نس</a:t>
            </a:r>
            <a:r>
              <a:rPr lang="ar-SA" b="1" sz="1500">
                <a:latin typeface="Arial"/>
              </a:rPr>
              <a:t>ت</a:t>
            </a:r>
            <a:r>
              <a:rPr lang="ar-SA" sz="1600">
                <a:latin typeface="Arial"/>
              </a:rPr>
              <a:t>خدمها اليوم. ولا شك ان رفع الأشياء الثقيلة هي جزء من متطلبات حيقا اليومية وانه أمر طبيعي للبشر مثلما المشي والجري. و</a:t>
            </a:r>
            <a:r>
              <a:rPr lang="ar-SA" sz="1500">
                <a:latin typeface="Arial"/>
              </a:rPr>
              <a:t>رب</a:t>
            </a:r>
            <a:r>
              <a:rPr lang="ar-SA" sz="1600">
                <a:latin typeface="Arial"/>
              </a:rPr>
              <a:t>ما ليس من ال</a:t>
            </a:r>
            <a:r>
              <a:rPr lang="ar-SA" b="1" sz="1500">
                <a:latin typeface="Arial"/>
              </a:rPr>
              <a:t>مس</a:t>
            </a:r>
            <a:r>
              <a:rPr lang="ar-SA" sz="1600">
                <a:latin typeface="Arial"/>
              </a:rPr>
              <a:t>تغرب انه بدأ الناس يدركون انه كلما كانت </a:t>
            </a:r>
            <a:r>
              <a:rPr lang="ar-SA" u="sng" sz="1600">
                <a:latin typeface="Arial"/>
              </a:rPr>
              <a:t>ال«ضلات</a:t>
            </a:r>
            <a:r>
              <a:rPr lang="ar-SA" sz="1600">
                <a:latin typeface="Arial"/>
              </a:rPr>
              <a:t> أقوى كلما كان لدينا ال</a:t>
            </a:r>
            <a:r>
              <a:rPr lang="ar-SA" b="1" sz="1500">
                <a:latin typeface="Arial"/>
              </a:rPr>
              <a:t>قد</a:t>
            </a:r>
            <a:r>
              <a:rPr lang="ar-SA" sz="1600">
                <a:latin typeface="Arial"/>
              </a:rPr>
              <a:t>رة على رفع أشياء ا</a:t>
            </a:r>
            <a:r>
              <a:rPr lang="ar-SA" b="1" sz="1500">
                <a:latin typeface="Arial"/>
              </a:rPr>
              <a:t>ثق</a:t>
            </a:r>
            <a:r>
              <a:rPr lang="ar-SA" sz="1600">
                <a:latin typeface="Arial"/>
              </a:rPr>
              <a:t>ل. حيث كان </a:t>
            </a:r>
            <a:r>
              <a:rPr lang="ar-SA" b="1" sz="1500">
                <a:latin typeface="Arial"/>
              </a:rPr>
              <a:t>الاخت</a:t>
            </a:r>
            <a:r>
              <a:rPr lang="ar-SA" sz="1600">
                <a:latin typeface="Arial"/>
              </a:rPr>
              <a:t>بار التقليدي للرجولة هو رفع صخرة' </a:t>
            </a:r>
            <a:r>
              <a:rPr lang="ar-SA" b="1" sz="1500">
                <a:latin typeface="Arial"/>
              </a:rPr>
              <a:t>ك</a:t>
            </a:r>
            <a:r>
              <a:rPr lang="ar-SA" sz="1600">
                <a:latin typeface="Arial"/>
              </a:rPr>
              <a:t>بيرة' </a:t>
            </a:r>
            <a:r>
              <a:rPr lang="ar-SA" b="1" sz="1500">
                <a:latin typeface="Arial"/>
              </a:rPr>
              <a:t>خا</a:t>
            </a:r>
            <a:r>
              <a:rPr lang="ar-SA" sz="1600">
                <a:latin typeface="Arial"/>
              </a:rPr>
              <a:t>صة. وهناك </a:t>
            </a:r>
            <a:r>
              <a:rPr lang="ar-SA" sz="1500">
                <a:latin typeface="Arial"/>
              </a:rPr>
              <a:t>بع</a:t>
            </a:r>
            <a:r>
              <a:rPr lang="ar-SA" sz="1600">
                <a:latin typeface="Arial"/>
              </a:rPr>
              <a:t>ض الصخور بجمل أسم اول رافع لتلك الصخرة' وححفورا عليها ويمكن أيجاد تلك الصخور حاليا في اليونان والقلاع الاسكتلندية. ولايزال الرفع التنافسي للاحجار قا</a:t>
            </a:r>
            <a:r>
              <a:rPr lang="ar-SA" b="1" sz="1500">
                <a:latin typeface="Arial"/>
              </a:rPr>
              <a:t>ئ</a:t>
            </a:r>
            <a:r>
              <a:rPr lang="ar-SA" sz="1600">
                <a:latin typeface="Arial"/>
              </a:rPr>
              <a:t>ما محليا في </a:t>
            </a:r>
            <a:r>
              <a:rPr lang="ar-SA" sz="1500">
                <a:latin typeface="Arial"/>
              </a:rPr>
              <a:t>بع</a:t>
            </a:r>
            <a:r>
              <a:rPr lang="ar-SA" sz="1600">
                <a:latin typeface="Arial"/>
              </a:rPr>
              <a:t>ض الدول مثل المانيا وسويسرا وإسبانيا واماكن مختلفة، وهكذا ولدت فكرة' رفع الاث</a:t>
            </a:r>
            <a:r>
              <a:rPr lang="ar-SA" b="1" sz="1500">
                <a:latin typeface="Arial"/>
              </a:rPr>
              <a:t>ق</a:t>
            </a:r>
            <a:r>
              <a:rPr lang="ar-SA" sz="1600">
                <a:latin typeface="Arial"/>
              </a:rPr>
              <a:t>ال.</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38784" y="2499360"/>
            <a:ext cx="5806440" cy="2042160"/>
          </a:xfrm>
          <a:prstGeom prst="rect">
            <a:avLst/>
          </a:prstGeom>
        </p:spPr>
      </p:pic>
      <p:pic>
        <p:nvPicPr>
          <p:cNvPr id="3" name=""/>
          <p:cNvPicPr>
            <a:picLocks noChangeAspect="1"/>
          </p:cNvPicPr>
          <p:nvPr/>
        </p:nvPicPr>
        <p:blipFill>
          <a:blip r:embed="rPictId1"/>
          <a:stretch>
            <a:fillRect/>
          </a:stretch>
        </p:blipFill>
        <p:spPr>
          <a:xfrm>
            <a:off x="1853184" y="5684520"/>
            <a:ext cx="3666744" cy="2983992"/>
          </a:xfrm>
          <a:prstGeom prst="rect">
            <a:avLst/>
          </a:prstGeom>
        </p:spPr>
      </p:pic>
      <p:sp>
        <p:nvSpPr>
          <p:cNvPr id="4" name=""/>
          <p:cNvSpPr/>
          <p:nvPr/>
        </p:nvSpPr>
        <p:spPr>
          <a:xfrm>
            <a:off x="615696" y="719328"/>
            <a:ext cx="6605016" cy="1584960"/>
          </a:xfrm>
          <a:prstGeom prst="rect">
            <a:avLst/>
          </a:prstGeom>
        </p:spPr>
        <p:txBody>
          <a:bodyPr lIns="0" tIns="0" rIns="0" bIns="0">
            <a:noAutofit/>
          </a:bodyPr>
          <a:p>
            <a:pPr algn="just" indent="469900" rtl="1">
              <a:lnSpc>
                <a:spcPts val="2088"/>
              </a:lnSpc>
            </a:pPr>
            <a:r>
              <a:rPr lang="ar-SA" sz="1600">
                <a:latin typeface="Arial"/>
              </a:rPr>
              <a:t>وكان لرفع الاث</a:t>
            </a:r>
            <a:r>
              <a:rPr lang="ar-SA" b="1" sz="1500">
                <a:latin typeface="Arial"/>
              </a:rPr>
              <a:t>ق</a:t>
            </a:r>
            <a:r>
              <a:rPr lang="ar-SA" sz="1600">
                <a:latin typeface="Arial"/>
              </a:rPr>
              <a:t>ال دلالات مختلفة في العصور ال</a:t>
            </a:r>
            <a:r>
              <a:rPr lang="ar-SA" b="1" sz="1500">
                <a:latin typeface="Arial"/>
              </a:rPr>
              <a:t>ق</a:t>
            </a:r>
            <a:r>
              <a:rPr lang="ar-SA" sz="1600">
                <a:latin typeface="Arial"/>
              </a:rPr>
              <a:t>ديمة والحضارات المختلغة، سواء كان للمنافسة أو اثبات القوة الانسان او اختبار لمناسبة معينة او لرفع مستوى البدني لأغراض مختلفة </a:t>
            </a:r>
            <a:r>
              <a:rPr lang="ar-SA" b="1" sz="1500">
                <a:latin typeface="Arial"/>
              </a:rPr>
              <a:t>و</a:t>
            </a:r>
            <a:r>
              <a:rPr lang="ar-SA" sz="1600">
                <a:latin typeface="Arial"/>
              </a:rPr>
              <a:t>أغراض عسكرية. حيث كشف المؤرخون عن وثائق صينية يعود تاريخها إلى </a:t>
            </a:r>
            <a:r>
              <a:rPr lang="en-US" sz="1600">
                <a:latin typeface="Arial"/>
              </a:rPr>
              <a:t>3600</a:t>
            </a:r>
            <a:r>
              <a:rPr lang="ar-SA" sz="1600">
                <a:latin typeface="Arial"/>
              </a:rPr>
              <a:t> سنة قبل الميلاد توضح بالتفصيل اهتمام الجنود بالممارين البدنية عن طريق تدريبات الاث</a:t>
            </a:r>
            <a:r>
              <a:rPr lang="ar-SA" b="1" sz="1500">
                <a:latin typeface="Arial"/>
              </a:rPr>
              <a:t>ق</a:t>
            </a:r>
            <a:r>
              <a:rPr lang="ar-SA" sz="1600">
                <a:latin typeface="Arial"/>
              </a:rPr>
              <a:t>ال، وكان يطلب من الجنود رفع الاث</a:t>
            </a:r>
            <a:r>
              <a:rPr lang="ar-SA" b="1" sz="1500">
                <a:latin typeface="Arial"/>
              </a:rPr>
              <a:t>ق</a:t>
            </a:r>
            <a:r>
              <a:rPr lang="ar-SA" sz="1600">
                <a:latin typeface="Arial"/>
              </a:rPr>
              <a:t>ال في    اجتياز    اختبار لدخول    الخدمة العسكرية.    وكذلك    ايضا في    الحضارة    المصرية    ال</a:t>
            </a:r>
            <a:r>
              <a:rPr lang="ar-SA" b="1" sz="1500">
                <a:latin typeface="Arial"/>
              </a:rPr>
              <a:t>ق</a:t>
            </a:r>
            <a:r>
              <a:rPr lang="ar-SA" sz="1600">
                <a:latin typeface="Arial"/>
              </a:rPr>
              <a:t>ديمة    كان السكان</a:t>
            </a:r>
          </a:p>
          <a:p>
            <a:pPr algn="r" indent="0" rtl="1">
              <a:lnSpc>
                <a:spcPts val="2088"/>
              </a:lnSpc>
              <a:spcAft>
                <a:spcPts val="1260"/>
              </a:spcAft>
            </a:pPr>
            <a:r>
              <a:rPr lang="ar-SA" sz="1600">
                <a:latin typeface="Arial"/>
              </a:rPr>
              <a:t>المحليون يرفعون اكياسا من الرمال بيد واحدة' ويبقونه فوق الرأس لفترة من الوقت.</a:t>
            </a:r>
          </a:p>
        </p:txBody>
      </p:sp>
      <p:sp>
        <p:nvSpPr>
          <p:cNvPr id="5" name=""/>
          <p:cNvSpPr/>
          <p:nvPr/>
        </p:nvSpPr>
        <p:spPr>
          <a:xfrm>
            <a:off x="615696" y="4715256"/>
            <a:ext cx="6605016" cy="783336"/>
          </a:xfrm>
          <a:prstGeom prst="rect">
            <a:avLst/>
          </a:prstGeom>
        </p:spPr>
        <p:txBody>
          <a:bodyPr lIns="0" tIns="0" rIns="0" bIns="0">
            <a:noAutofit/>
          </a:bodyPr>
          <a:p>
            <a:pPr algn="just" indent="469900" rtl="1">
              <a:lnSpc>
                <a:spcPts val="2112"/>
              </a:lnSpc>
              <a:spcBef>
                <a:spcPts val="840"/>
              </a:spcBef>
              <a:spcAft>
                <a:spcPts val="1260"/>
              </a:spcAft>
            </a:pPr>
            <a:r>
              <a:rPr lang="ar-SA" sz="1600">
                <a:latin typeface="Arial"/>
              </a:rPr>
              <a:t>وفي العصور الوسطى </a:t>
            </a:r>
            <a:r>
              <a:rPr lang="ar-SA" b="1" sz="1500">
                <a:latin typeface="Arial"/>
              </a:rPr>
              <a:t>وخا</a:t>
            </a:r>
            <a:r>
              <a:rPr lang="ar-SA" sz="1600">
                <a:latin typeface="Arial"/>
              </a:rPr>
              <a:t>صة في الدول الأوروبية، والذي كان تمثل بداية أصول رياضة رفع الاث</a:t>
            </a:r>
            <a:r>
              <a:rPr lang="ar-SA" b="1" sz="1500">
                <a:latin typeface="Arial"/>
              </a:rPr>
              <a:t>ق</a:t>
            </a:r>
            <a:r>
              <a:rPr lang="ar-SA" sz="1600">
                <a:latin typeface="Arial"/>
              </a:rPr>
              <a:t>ال الحديثة، وتم استخدام اوزان والأ</a:t>
            </a:r>
            <a:r>
              <a:rPr lang="ar-SA" b="1" sz="1500">
                <a:latin typeface="Arial"/>
              </a:rPr>
              <a:t>ثقا</a:t>
            </a:r>
            <a:r>
              <a:rPr lang="ar-SA" sz="1600">
                <a:latin typeface="Arial"/>
              </a:rPr>
              <a:t>ل لأجل تمارين </a:t>
            </a:r>
            <a:r>
              <a:rPr lang="ar-SA" b="1" sz="1500">
                <a:latin typeface="Arial"/>
              </a:rPr>
              <a:t>خا</a:t>
            </a:r>
            <a:r>
              <a:rPr lang="ar-SA" sz="1600">
                <a:latin typeface="Arial"/>
              </a:rPr>
              <a:t>صة ولأجل عر</a:t>
            </a:r>
            <a:r>
              <a:rPr lang="ar-SA" b="1" sz="1500">
                <a:latin typeface="Arial"/>
              </a:rPr>
              <a:t>و</a:t>
            </a:r>
            <a:r>
              <a:rPr lang="ar-SA" sz="1600">
                <a:latin typeface="Arial"/>
              </a:rPr>
              <a:t>ض </a:t>
            </a:r>
            <a:r>
              <a:rPr lang="ar-SA" b="1" sz="1500">
                <a:latin typeface="Arial"/>
              </a:rPr>
              <a:t>خا</a:t>
            </a:r>
            <a:r>
              <a:rPr lang="ar-SA" sz="1600">
                <a:latin typeface="Arial"/>
              </a:rPr>
              <a:t>صة او م</a:t>
            </a:r>
            <a:r>
              <a:rPr lang="ar-SA" b="1" sz="1500">
                <a:latin typeface="Arial"/>
              </a:rPr>
              <a:t>نا</a:t>
            </a:r>
            <a:r>
              <a:rPr lang="ar-SA" sz="1600">
                <a:latin typeface="Arial"/>
              </a:rPr>
              <a:t>فسات في مناسبة معينة. وتم صناعة دمبل بأش</a:t>
            </a:r>
            <a:r>
              <a:rPr lang="ar-SA" b="1" sz="1500">
                <a:latin typeface="Arial"/>
              </a:rPr>
              <a:t>كا</a:t>
            </a:r>
            <a:r>
              <a:rPr lang="ar-SA" sz="1600">
                <a:latin typeface="Arial"/>
              </a:rPr>
              <a:t>ل مختلفة ولأغراض مختلفة وبعد ذلك تطور عبر الزمن.</a:t>
            </a:r>
          </a:p>
        </p:txBody>
      </p:sp>
      <p:sp>
        <p:nvSpPr>
          <p:cNvPr id="6" name=""/>
          <p:cNvSpPr/>
          <p:nvPr/>
        </p:nvSpPr>
        <p:spPr>
          <a:xfrm>
            <a:off x="615696" y="8845296"/>
            <a:ext cx="6592824" cy="527304"/>
          </a:xfrm>
          <a:prstGeom prst="rect">
            <a:avLst/>
          </a:prstGeom>
        </p:spPr>
        <p:txBody>
          <a:bodyPr lIns="0" tIns="0" rIns="0" bIns="0">
            <a:noAutofit/>
          </a:bodyPr>
          <a:p>
            <a:pPr algn="just" indent="469900" rtl="1">
              <a:lnSpc>
                <a:spcPts val="2112"/>
              </a:lnSpc>
              <a:spcBef>
                <a:spcPts val="840"/>
              </a:spcBef>
            </a:pPr>
            <a:r>
              <a:rPr lang="ar-SA" sz="1600">
                <a:latin typeface="Arial"/>
              </a:rPr>
              <a:t>ويمكن العثور على أصول منافسة رفع الاثقال الحديثة من خلال الرجال الاقوياء في القرنين الثامن عشر والتاسع عشر النين قدموا عروضهم في السيرك </a:t>
            </a:r>
            <a:r>
              <a:rPr lang="ar-SA" b="1" sz="1500">
                <a:latin typeface="Arial"/>
              </a:rPr>
              <a:t>و</a:t>
            </a:r>
            <a:r>
              <a:rPr lang="ar-SA" sz="1600">
                <a:latin typeface="Arial"/>
              </a:rPr>
              <a:t>المسارح لأجل ابهار المتفرجين بالقوة التي</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46760" y="1408176"/>
            <a:ext cx="6440424" cy="5724144"/>
          </a:xfrm>
          <a:prstGeom prst="rect">
            <a:avLst/>
          </a:prstGeom>
        </p:spPr>
      </p:pic>
      <p:sp>
        <p:nvSpPr>
          <p:cNvPr id="3" name=""/>
          <p:cNvSpPr/>
          <p:nvPr/>
        </p:nvSpPr>
        <p:spPr>
          <a:xfrm>
            <a:off x="618744" y="722376"/>
            <a:ext cx="6605016" cy="515112"/>
          </a:xfrm>
          <a:prstGeom prst="rect">
            <a:avLst/>
          </a:prstGeom>
        </p:spPr>
        <p:txBody>
          <a:bodyPr lIns="0" tIns="0" rIns="0" bIns="0">
            <a:noAutofit/>
          </a:bodyPr>
          <a:p>
            <a:pPr algn="just" indent="0" rtl="1">
              <a:lnSpc>
                <a:spcPts val="2136"/>
              </a:lnSpc>
            </a:pPr>
            <a:r>
              <a:rPr lang="ar-SA" sz="1600">
                <a:latin typeface="Arial"/>
              </a:rPr>
              <a:t>يتمتعون بها مثل (يوجين ساندو و أرثر ساكسون) من المانيا و (جورج هاكنشميت) من روسيا و (لويس ابولون) من فرنسا. وبعد ذلك اصبح هوسا بين الناس لتقليد أبطالهم النين ذاع صيتهم في ذلك الزمن.</a:t>
            </a:r>
          </a:p>
        </p:txBody>
      </p:sp>
      <p:sp>
        <p:nvSpPr>
          <p:cNvPr id="4" name=""/>
          <p:cNvSpPr/>
          <p:nvPr/>
        </p:nvSpPr>
        <p:spPr>
          <a:xfrm>
            <a:off x="618744" y="8080248"/>
            <a:ext cx="6605016" cy="1088136"/>
          </a:xfrm>
          <a:prstGeom prst="rect">
            <a:avLst/>
          </a:prstGeom>
        </p:spPr>
        <p:txBody>
          <a:bodyPr lIns="0" tIns="0" rIns="0" bIns="0">
            <a:noAutofit/>
          </a:bodyPr>
          <a:p>
            <a:pPr algn="just" indent="482600" rtl="1">
              <a:lnSpc>
                <a:spcPts val="2280"/>
              </a:lnSpc>
              <a:spcBef>
                <a:spcPts val="5250"/>
              </a:spcBef>
            </a:pPr>
            <a:r>
              <a:rPr lang="ar-SA" sz="1600">
                <a:latin typeface="Arial"/>
              </a:rPr>
              <a:t>بحلول عام </a:t>
            </a:r>
            <a:r>
              <a:rPr lang="en-US" sz="1600">
                <a:latin typeface="Arial"/>
              </a:rPr>
              <a:t>1891</a:t>
            </a:r>
            <a:r>
              <a:rPr lang="ar-SA" sz="1600">
                <a:latin typeface="Arial"/>
              </a:rPr>
              <a:t> جرى أول مسابقة دولية لرفع الأثقال في لندن شارك فيها سبعة رياضيين من ستة بلدان، توج اول بطل عالمي حيث حصل (ليفي لورانس إدوارد) من بريطانيا العظمي على لقب بطل العالم في رفع الاثقال للهواة. ولم يتم تصييف رافعي الأثقال حسب الوزن في ذلك الوقت. وفي عام </a:t>
            </a:r>
            <a:r>
              <a:rPr lang="en-US" sz="1600">
                <a:latin typeface="Arial"/>
              </a:rPr>
              <a:t>1896</a:t>
            </a:r>
            <a:r>
              <a:rPr lang="ar-SA" sz="1600">
                <a:latin typeface="Arial"/>
              </a:rPr>
              <a:t> تم أحياء الألعاب الأولمبية في أثينا وكان رفع الاثقال ضمن برنامج الالعاب الأولمبية الأولى في العصر</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56115" y="1413777"/>
            <a:ext cx="6046512" cy="2311306"/>
          </a:xfrm>
          <a:prstGeom prst="rect">
            <a:avLst/>
          </a:prstGeom>
        </p:spPr>
      </p:pic>
      <p:pic>
        <p:nvPicPr>
          <p:cNvPr id="3" name=""/>
          <p:cNvPicPr>
            <a:picLocks noChangeAspect="1"/>
          </p:cNvPicPr>
          <p:nvPr/>
        </p:nvPicPr>
        <p:blipFill>
          <a:blip r:embed="rPictId1"/>
          <a:stretch>
            <a:fillRect/>
          </a:stretch>
        </p:blipFill>
        <p:spPr>
          <a:xfrm>
            <a:off x="1005502" y="4865552"/>
            <a:ext cx="6194976" cy="2766819"/>
          </a:xfrm>
          <a:prstGeom prst="rect">
            <a:avLst/>
          </a:prstGeom>
        </p:spPr>
      </p:pic>
      <p:sp>
        <p:nvSpPr>
          <p:cNvPr id="4" name=""/>
          <p:cNvSpPr/>
          <p:nvPr/>
        </p:nvSpPr>
        <p:spPr>
          <a:xfrm>
            <a:off x="617473" y="718698"/>
            <a:ext cx="6593127" cy="543241"/>
          </a:xfrm>
          <a:prstGeom prst="rect">
            <a:avLst/>
          </a:prstGeom>
        </p:spPr>
        <p:txBody>
          <a:bodyPr lIns="0" tIns="0" rIns="0" bIns="0">
            <a:noAutofit/>
          </a:bodyPr>
          <a:p>
            <a:pPr algn="just" indent="0" rtl="1">
              <a:lnSpc>
                <a:spcPts val="2258"/>
              </a:lnSpc>
            </a:pPr>
            <a:r>
              <a:rPr lang="ar-SA" sz="1600">
                <a:latin typeface="Arial"/>
              </a:rPr>
              <a:t>الحديث وشارك ستة لاعبين من خمسة دول. واختفى في العاب الأولمبية </a:t>
            </a:r>
            <a:r>
              <a:rPr lang="en-US" sz="1600">
                <a:latin typeface="Arial"/>
              </a:rPr>
              <a:t>1900</a:t>
            </a:r>
            <a:r>
              <a:rPr lang="ar-SA" sz="1600">
                <a:latin typeface="Arial"/>
              </a:rPr>
              <a:t> وعاود الظهور في عام </a:t>
            </a:r>
            <a:r>
              <a:rPr lang="en-US" sz="1600">
                <a:latin typeface="Arial"/>
              </a:rPr>
              <a:t>1904</a:t>
            </a:r>
            <a:r>
              <a:rPr lang="ar-SA" sz="1600">
                <a:latin typeface="Arial"/>
              </a:rPr>
              <a:t> ، ولكن بعد ذلك تم تعليق اللعبة ح</a:t>
            </a:r>
            <a:r>
              <a:rPr lang="ar-SA" b="1" sz="1500">
                <a:latin typeface="Arial"/>
              </a:rPr>
              <a:t>ت</a:t>
            </a:r>
            <a:r>
              <a:rPr lang="ar-SA" sz="1600">
                <a:latin typeface="Arial"/>
              </a:rPr>
              <a:t>ى عام </a:t>
            </a:r>
            <a:r>
              <a:rPr lang="en-US" sz="1600">
                <a:latin typeface="Arial"/>
              </a:rPr>
              <a:t>1920</a:t>
            </a:r>
          </a:p>
        </p:txBody>
      </p:sp>
      <p:sp>
        <p:nvSpPr>
          <p:cNvPr id="5" name=""/>
          <p:cNvSpPr/>
          <p:nvPr/>
        </p:nvSpPr>
        <p:spPr>
          <a:xfrm>
            <a:off x="620847" y="3897166"/>
            <a:ext cx="6599876" cy="816549"/>
          </a:xfrm>
          <a:prstGeom prst="rect">
            <a:avLst/>
          </a:prstGeom>
        </p:spPr>
        <p:txBody>
          <a:bodyPr lIns="0" tIns="0" rIns="0" bIns="0">
            <a:noAutofit/>
          </a:bodyPr>
          <a:p>
            <a:pPr algn="just" indent="469900" rtl="1">
              <a:lnSpc>
                <a:spcPts val="2418"/>
              </a:lnSpc>
              <a:spcBef>
                <a:spcPts val="1050"/>
              </a:spcBef>
            </a:pPr>
            <a:r>
              <a:rPr lang="ar-SA" sz="1600">
                <a:latin typeface="Arial"/>
              </a:rPr>
              <a:t>وفي عام </a:t>
            </a:r>
            <a:r>
              <a:rPr lang="en-US" sz="1600">
                <a:latin typeface="Arial"/>
              </a:rPr>
              <a:t>1928</a:t>
            </a:r>
            <a:r>
              <a:rPr lang="ar-SA" sz="1600">
                <a:latin typeface="Arial"/>
              </a:rPr>
              <a:t> تم التخلي عن طريقة الرفعة بيد واحدة وبيدين وتغير إلى رفعة باليدين مثل (الخطف) و(الكلين والنتر) و(الكلين والضغط) وفي عام </a:t>
            </a:r>
            <a:r>
              <a:rPr lang="en-US" sz="1600">
                <a:latin typeface="Arial"/>
              </a:rPr>
              <a:t>1972</a:t>
            </a:r>
            <a:r>
              <a:rPr lang="ar-SA" sz="1600">
                <a:latin typeface="Arial"/>
              </a:rPr>
              <a:t> تم التخلي عن (الكلين والضغط) بسبب صعوبة الحكم على الحركة السليمة للرفعة.</a:t>
            </a:r>
          </a:p>
        </p:txBody>
      </p:sp>
      <p:sp>
        <p:nvSpPr>
          <p:cNvPr id="6" name=""/>
          <p:cNvSpPr/>
          <p:nvPr/>
        </p:nvSpPr>
        <p:spPr>
          <a:xfrm>
            <a:off x="617473" y="7794332"/>
            <a:ext cx="6599876" cy="816549"/>
          </a:xfrm>
          <a:prstGeom prst="rect">
            <a:avLst/>
          </a:prstGeom>
        </p:spPr>
        <p:txBody>
          <a:bodyPr lIns="0" tIns="0" rIns="0" bIns="0">
            <a:noAutofit/>
          </a:bodyPr>
          <a:p>
            <a:pPr algn="just" indent="469900" rtl="1">
              <a:lnSpc>
                <a:spcPts val="2258"/>
              </a:lnSpc>
              <a:spcBef>
                <a:spcPts val="1050"/>
              </a:spcBef>
            </a:pPr>
            <a:r>
              <a:rPr lang="ar-SA" sz="1600">
                <a:latin typeface="Arial"/>
              </a:rPr>
              <a:t>ولم تكن بطولة السيدات موجودة ح</a:t>
            </a:r>
            <a:r>
              <a:rPr lang="ar-SA" b="1" sz="1500">
                <a:latin typeface="Arial"/>
              </a:rPr>
              <a:t>ت</a:t>
            </a:r>
            <a:r>
              <a:rPr lang="ar-SA" sz="1600">
                <a:latin typeface="Arial"/>
              </a:rPr>
              <a:t>ى عام </a:t>
            </a:r>
            <a:r>
              <a:rPr lang="en-US" sz="1600">
                <a:latin typeface="Arial"/>
              </a:rPr>
              <a:t>1986</a:t>
            </a:r>
            <a:r>
              <a:rPr lang="ar-SA" sz="1600">
                <a:latin typeface="Arial"/>
              </a:rPr>
              <a:t> حيث تم مشاركة النساء في بطولة العالم للسيدات بمشاركة </a:t>
            </a:r>
            <a:r>
              <a:rPr lang="en-US" sz="1600">
                <a:latin typeface="Arial"/>
              </a:rPr>
              <a:t>23</a:t>
            </a:r>
            <a:r>
              <a:rPr lang="ar-SA" sz="1600">
                <a:latin typeface="Arial"/>
              </a:rPr>
              <a:t> لاعبة من خمسة دول، وبعد ذلك اضيفت مسابقة رفع الاثقال للنساء لأول مرة إلى الالعاب الاولمبية في عام </a:t>
            </a:r>
            <a:r>
              <a:rPr lang="en-US" sz="1600">
                <a:latin typeface="Arial"/>
              </a:rPr>
              <a:t>2000</a:t>
            </a:r>
            <a:r>
              <a:rPr lang="ar-SA" sz="1600">
                <a:latin typeface="Arial"/>
              </a:rPr>
              <a:t>. واحتفلت بالعرض الاول بمشاركة </a:t>
            </a:r>
            <a:r>
              <a:rPr lang="en-US" sz="1600">
                <a:latin typeface="Arial"/>
              </a:rPr>
              <a:t>85</a:t>
            </a:r>
            <a:r>
              <a:rPr lang="ar-SA" sz="1600">
                <a:latin typeface="Arial"/>
              </a:rPr>
              <a:t> لاعبة من </a:t>
            </a:r>
            <a:r>
              <a:rPr lang="en-US" sz="1600">
                <a:latin typeface="Arial"/>
              </a:rPr>
              <a:t>47</a:t>
            </a:r>
            <a:r>
              <a:rPr lang="ar-SA" sz="1600">
                <a:latin typeface="Arial"/>
              </a:rPr>
              <a:t> دولة.</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01040" y="719328"/>
            <a:ext cx="6501384" cy="2286000"/>
          </a:xfrm>
          <a:prstGeom prst="rect">
            <a:avLst/>
          </a:prstGeom>
        </p:spPr>
      </p:pic>
      <p:pic>
        <p:nvPicPr>
          <p:cNvPr id="3" name=""/>
          <p:cNvPicPr>
            <a:picLocks noChangeAspect="1"/>
          </p:cNvPicPr>
          <p:nvPr/>
        </p:nvPicPr>
        <p:blipFill>
          <a:blip r:embed="rPictId1"/>
          <a:stretch>
            <a:fillRect/>
          </a:stretch>
        </p:blipFill>
        <p:spPr>
          <a:xfrm>
            <a:off x="1441704" y="4867656"/>
            <a:ext cx="5760720" cy="2005584"/>
          </a:xfrm>
          <a:prstGeom prst="rect">
            <a:avLst/>
          </a:prstGeom>
        </p:spPr>
      </p:pic>
      <p:sp>
        <p:nvSpPr>
          <p:cNvPr id="4" name=""/>
          <p:cNvSpPr/>
          <p:nvPr/>
        </p:nvSpPr>
        <p:spPr>
          <a:xfrm>
            <a:off x="618744" y="3614928"/>
            <a:ext cx="6598920" cy="1097280"/>
          </a:xfrm>
          <a:prstGeom prst="rect">
            <a:avLst/>
          </a:prstGeom>
        </p:spPr>
        <p:txBody>
          <a:bodyPr lIns="0" tIns="0" rIns="0" bIns="0">
            <a:noAutofit/>
          </a:bodyPr>
          <a:p>
            <a:pPr algn="just" indent="482600" rtl="1">
              <a:lnSpc>
                <a:spcPts val="2184"/>
              </a:lnSpc>
              <a:spcBef>
                <a:spcPts val="3360"/>
              </a:spcBef>
            </a:pPr>
            <a:r>
              <a:rPr lang="ar-SA" sz="1600">
                <a:latin typeface="Arial"/>
              </a:rPr>
              <a:t>ويجب ان نذكر بانه في عام </a:t>
            </a:r>
            <a:r>
              <a:rPr lang="en-US" sz="1600">
                <a:latin typeface="Arial"/>
              </a:rPr>
              <a:t>1905</a:t>
            </a:r>
            <a:r>
              <a:rPr lang="ar-SA" sz="1600">
                <a:latin typeface="Arial"/>
              </a:rPr>
              <a:t> وبناء على اقتراح اللجنة الأولمبية الدولية، تم تشكيل الاتحاد الدولي لرفع الاثقال لتنظيم الاحداث لرفع الائقال والإشراف على المنافسات الدولية، وكان ذلك تحت أسماء مختلفة تم تغيرها عدة مرات بمرور الاعوام حتى عام </a:t>
            </a:r>
            <a:r>
              <a:rPr lang="en-US" sz="1600">
                <a:latin typeface="Arial"/>
              </a:rPr>
              <a:t>1972</a:t>
            </a:r>
            <a:r>
              <a:rPr lang="ar-SA" sz="1600">
                <a:latin typeface="Arial"/>
              </a:rPr>
              <a:t> حيث تم تفير أسم الاتحاد إلى ) </a:t>
            </a:r>
            <a:r>
              <a:rPr lang="en-US" sz="1600">
                <a:latin typeface="Calibri"/>
              </a:rPr>
              <a:t>IWF</a:t>
            </a:r>
            <a:r>
              <a:rPr lang="ar-SA" sz="1600">
                <a:latin typeface="Calibri"/>
              </a:rPr>
              <a:t> </a:t>
            </a:r>
            <a:r>
              <a:rPr lang="ar-SA" sz="1600">
                <a:latin typeface="Arial"/>
              </a:rPr>
              <a:t>) وذلك ملخص د </a:t>
            </a:r>
            <a:r>
              <a:rPr lang="en-US" sz="1600">
                <a:latin typeface="Calibri"/>
              </a:rPr>
              <a:t>International</a:t>
            </a:r>
            <a:r>
              <a:rPr lang="en-US" sz="1600">
                <a:latin typeface="Arial"/>
              </a:rPr>
              <a:t> </a:t>
            </a:r>
            <a:r>
              <a:rPr lang="en-US" sz="1600">
                <a:latin typeface="Calibri"/>
              </a:rPr>
              <a:t>Weightlifting</a:t>
            </a:r>
            <a:r>
              <a:rPr lang="en-US" sz="1600">
                <a:latin typeface="Arial"/>
              </a:rPr>
              <a:t> </a:t>
            </a:r>
            <a:r>
              <a:rPr lang="en-US" sz="1600">
                <a:latin typeface="Calibri"/>
              </a:rPr>
              <a:t>Federation</a:t>
            </a:r>
            <a:r>
              <a:rPr lang="ar-SA" sz="1600">
                <a:latin typeface="Arial"/>
              </a:rPr>
              <a:t> حتى يومنا الحالي.</a:t>
            </a:r>
          </a:p>
        </p:txBody>
      </p:sp>
      <p:sp>
        <p:nvSpPr>
          <p:cNvPr id="5" name=""/>
          <p:cNvSpPr/>
          <p:nvPr/>
        </p:nvSpPr>
        <p:spPr>
          <a:xfrm>
            <a:off x="606552" y="7424928"/>
            <a:ext cx="6617208" cy="1115568"/>
          </a:xfrm>
          <a:prstGeom prst="rect">
            <a:avLst/>
          </a:prstGeom>
        </p:spPr>
        <p:txBody>
          <a:bodyPr lIns="0" tIns="0" rIns="0" bIns="0">
            <a:noAutofit/>
          </a:bodyPr>
          <a:p>
            <a:pPr algn="just" indent="482600" rtl="1">
              <a:lnSpc>
                <a:spcPts val="2232"/>
              </a:lnSpc>
              <a:spcBef>
                <a:spcPts val="2940"/>
              </a:spcBef>
            </a:pPr>
            <a:r>
              <a:rPr lang="ar-SA" sz="1600">
                <a:latin typeface="Arial"/>
              </a:rPr>
              <a:t>ولأول مرة' تم تصييف ثلاث فئات لوزن الجسم )</a:t>
            </a:r>
            <a:r>
              <a:rPr lang="en-US" sz="1600">
                <a:latin typeface="Arial"/>
              </a:rPr>
              <a:t>70</a:t>
            </a:r>
            <a:r>
              <a:rPr lang="ar-SA" sz="1600">
                <a:latin typeface="Arial"/>
              </a:rPr>
              <a:t> كفم خييف الوزن و </a:t>
            </a:r>
            <a:r>
              <a:rPr lang="en-US" sz="1600">
                <a:latin typeface="Arial"/>
              </a:rPr>
              <a:t>80</a:t>
            </a:r>
            <a:r>
              <a:rPr lang="ar-SA" sz="1600">
                <a:latin typeface="Arial"/>
              </a:rPr>
              <a:t>كغم للوزن المتوسط.</a:t>
            </a:r>
          </a:p>
          <a:p>
            <a:pPr algn="just" indent="0" rtl="1">
              <a:lnSpc>
                <a:spcPts val="2232"/>
              </a:lnSpc>
            </a:pPr>
            <a:r>
              <a:rPr lang="ar-SA" sz="1600">
                <a:latin typeface="Arial"/>
              </a:rPr>
              <a:t>و </a:t>
            </a:r>
            <a:r>
              <a:rPr lang="ar-SA" sz="1500">
                <a:latin typeface="Arial"/>
              </a:rPr>
              <a:t>أك</a:t>
            </a:r>
            <a:r>
              <a:rPr lang="ar-SA" sz="1600">
                <a:latin typeface="Arial"/>
              </a:rPr>
              <a:t>ثر من </a:t>
            </a:r>
            <a:r>
              <a:rPr lang="en-US" sz="1600">
                <a:latin typeface="Arial"/>
              </a:rPr>
              <a:t>80</a:t>
            </a:r>
            <a:r>
              <a:rPr lang="ar-SA" sz="1600">
                <a:latin typeface="Arial"/>
              </a:rPr>
              <a:t> كفم للثقيل) وكان ذلك في عام </a:t>
            </a:r>
            <a:r>
              <a:rPr lang="en-US" sz="1600">
                <a:latin typeface="Arial"/>
              </a:rPr>
              <a:t>1905</a:t>
            </a:r>
            <a:r>
              <a:rPr lang="ar-SA" sz="1600">
                <a:latin typeface="Arial"/>
              </a:rPr>
              <a:t>. وبعد ذلك في عام </a:t>
            </a:r>
            <a:r>
              <a:rPr lang="en-US" sz="1600">
                <a:latin typeface="Arial"/>
              </a:rPr>
              <a:t>1913</a:t>
            </a:r>
            <a:r>
              <a:rPr lang="ar-SA" sz="1600">
                <a:latin typeface="Arial"/>
              </a:rPr>
              <a:t> تمت الموافقة على خمس فئات لوزن الجسم )</a:t>
            </a:r>
            <a:r>
              <a:rPr lang="en-US" sz="1600">
                <a:latin typeface="Arial"/>
              </a:rPr>
              <a:t>60</a:t>
            </a:r>
            <a:r>
              <a:rPr lang="ar-SA" sz="1600">
                <a:latin typeface="Arial"/>
              </a:rPr>
              <a:t> كفم - وزن الريشة، </a:t>
            </a:r>
            <a:r>
              <a:rPr lang="en-US" sz="1600">
                <a:latin typeface="Arial"/>
              </a:rPr>
              <a:t>67.5</a:t>
            </a:r>
            <a:r>
              <a:rPr lang="ar-SA" sz="1600">
                <a:latin typeface="Arial"/>
              </a:rPr>
              <a:t> كفم - خييف الوزن، </a:t>
            </a:r>
            <a:r>
              <a:rPr lang="en-US" sz="1600">
                <a:latin typeface="Arial"/>
              </a:rPr>
              <a:t>75</a:t>
            </a:r>
            <a:r>
              <a:rPr lang="ar-SA" sz="1600">
                <a:latin typeface="Arial"/>
              </a:rPr>
              <a:t> كفم - الوزن المتوسط، </a:t>
            </a:r>
            <a:r>
              <a:rPr lang="en-US" sz="1600">
                <a:latin typeface="Arial"/>
              </a:rPr>
              <a:t>82.5</a:t>
            </a:r>
            <a:r>
              <a:rPr lang="ar-SA" sz="1600">
                <a:latin typeface="Arial"/>
              </a:rPr>
              <a:t> كفم - الوزن الخييف، </a:t>
            </a:r>
            <a:r>
              <a:rPr lang="ar-SA" sz="1500">
                <a:latin typeface="Arial"/>
              </a:rPr>
              <a:t>أك</a:t>
            </a:r>
            <a:r>
              <a:rPr lang="ar-SA" sz="1600">
                <a:latin typeface="Arial"/>
              </a:rPr>
              <a:t>ثر من </a:t>
            </a:r>
            <a:r>
              <a:rPr lang="en-US" sz="1600">
                <a:latin typeface="Arial"/>
              </a:rPr>
              <a:t>82.5</a:t>
            </a:r>
            <a:r>
              <a:rPr lang="ar-SA" sz="1600">
                <a:latin typeface="Arial"/>
              </a:rPr>
              <a:t> كفم - الوزن الثقيل).</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68552" y="719328"/>
            <a:ext cx="5830824" cy="4169664"/>
          </a:xfrm>
          <a:prstGeom prst="rect">
            <a:avLst/>
          </a:prstGeom>
        </p:spPr>
      </p:pic>
      <p:sp>
        <p:nvSpPr>
          <p:cNvPr id="3" name=""/>
          <p:cNvSpPr/>
          <p:nvPr/>
        </p:nvSpPr>
        <p:spPr>
          <a:xfrm>
            <a:off x="618744" y="7927848"/>
            <a:ext cx="6605016" cy="1191768"/>
          </a:xfrm>
          <a:prstGeom prst="rect">
            <a:avLst/>
          </a:prstGeom>
        </p:spPr>
        <p:txBody>
          <a:bodyPr lIns="0" tIns="0" rIns="0" bIns="0">
            <a:noAutofit/>
          </a:bodyPr>
          <a:p>
            <a:pPr algn="r" indent="0" rtl="1">
              <a:spcBef>
                <a:spcPts val="16590"/>
              </a:spcBef>
              <a:spcAft>
                <a:spcPts val="1050"/>
              </a:spcAft>
            </a:pPr>
            <a:r>
              <a:rPr lang="ar-SA" sz="1600">
                <a:latin typeface="Arial"/>
              </a:rPr>
              <a:t>تمارين رفع الأ</a:t>
            </a:r>
            <a:r>
              <a:rPr lang="ar-SA" b="1" sz="1500">
                <a:latin typeface="Arial"/>
              </a:rPr>
              <a:t>ثقا</a:t>
            </a:r>
            <a:r>
              <a:rPr lang="ar-SA" sz="1600">
                <a:latin typeface="Arial"/>
              </a:rPr>
              <a:t>ل:</a:t>
            </a:r>
          </a:p>
          <a:p>
            <a:pPr algn="just" indent="482600" rtl="1">
              <a:lnSpc>
                <a:spcPts val="1968"/>
              </a:lnSpc>
            </a:pPr>
            <a:r>
              <a:rPr lang="ar-SA" sz="1600">
                <a:latin typeface="Arial"/>
              </a:rPr>
              <a:t>لأجل تحقيق مستويات عالية للاعبي رفع الاث</a:t>
            </a:r>
            <a:r>
              <a:rPr lang="ar-SA" b="1" sz="1500">
                <a:latin typeface="Arial"/>
              </a:rPr>
              <a:t>ق</a:t>
            </a:r>
            <a:r>
              <a:rPr lang="ar-SA" sz="1600">
                <a:latin typeface="Arial"/>
              </a:rPr>
              <a:t>ال يجب ان يحتوي المنهج التدريبي على انواع دختلفة من التمارين وكل نوع من تمرين له غرض معين، وكل هذا من أجل تحقيق انجاز العالي في رفع الاث</a:t>
            </a:r>
            <a:r>
              <a:rPr lang="ar-SA" b="1" sz="1500">
                <a:latin typeface="Arial"/>
              </a:rPr>
              <a:t>ق</a:t>
            </a:r>
            <a:r>
              <a:rPr lang="ar-SA" sz="1600">
                <a:latin typeface="Arial"/>
              </a:rPr>
              <a:t>ال ولهذا الغرض يجب ان يكون الممارين كالآتى:</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27176" y="1648968"/>
            <a:ext cx="6172200" cy="1792224"/>
          </a:xfrm>
          <a:prstGeom prst="rect">
            <a:avLst/>
          </a:prstGeom>
        </p:spPr>
      </p:pic>
      <p:pic>
        <p:nvPicPr>
          <p:cNvPr id="3" name=""/>
          <p:cNvPicPr>
            <a:picLocks noChangeAspect="1"/>
          </p:cNvPicPr>
          <p:nvPr/>
        </p:nvPicPr>
        <p:blipFill>
          <a:blip r:embed="rPictId1"/>
          <a:stretch>
            <a:fillRect/>
          </a:stretch>
        </p:blipFill>
        <p:spPr>
          <a:xfrm>
            <a:off x="792480" y="4532376"/>
            <a:ext cx="6409944" cy="1755648"/>
          </a:xfrm>
          <a:prstGeom prst="rect">
            <a:avLst/>
          </a:prstGeom>
        </p:spPr>
      </p:pic>
      <p:sp>
        <p:nvSpPr>
          <p:cNvPr id="4" name=""/>
          <p:cNvSpPr/>
          <p:nvPr/>
        </p:nvSpPr>
        <p:spPr>
          <a:xfrm>
            <a:off x="612648" y="734568"/>
            <a:ext cx="6141720" cy="752856"/>
          </a:xfrm>
          <a:prstGeom prst="rect">
            <a:avLst/>
          </a:prstGeom>
        </p:spPr>
        <p:txBody>
          <a:bodyPr lIns="0" tIns="0" rIns="0" bIns="0">
            <a:noAutofit/>
          </a:bodyPr>
          <a:p>
            <a:pPr algn="just" marR="247904" indent="-228600" rtl="1">
              <a:spcAft>
                <a:spcPts val="420"/>
              </a:spcAft>
            </a:pPr>
            <a:r>
              <a:rPr lang="en-US" sz="1600">
                <a:latin typeface="Arial"/>
              </a:rPr>
              <a:t>٠</a:t>
            </a:r>
            <a:r>
              <a:rPr lang="ar-SA" sz="1600">
                <a:latin typeface="Arial"/>
              </a:rPr>
              <a:t> التمارين على الرفعتين (الخطف) و (النتر) كما يؤديها اللاعب اثناء المسابقات ال</a:t>
            </a:r>
            <a:r>
              <a:rPr lang="ar-SA" b="1" sz="1500">
                <a:latin typeface="Arial"/>
              </a:rPr>
              <a:t>قا</a:t>
            </a:r>
            <a:r>
              <a:rPr lang="ar-SA" sz="1600">
                <a:latin typeface="Arial"/>
              </a:rPr>
              <a:t>نونية</a:t>
            </a:r>
          </a:p>
          <a:p>
            <a:pPr algn="r" marR="247904" indent="0" rtl="1">
              <a:spcAft>
                <a:spcPts val="420"/>
              </a:spcAft>
            </a:pPr>
            <a:r>
              <a:rPr lang="ar-SA" sz="1600">
                <a:latin typeface="Arial"/>
              </a:rPr>
              <a:t>واضافة الاوزان تدريجيا واداء الرفعة بتكرارات لحد الوصول إلى الوزن الأعلى لرفعة</a:t>
            </a:r>
          </a:p>
          <a:p>
            <a:pPr algn="r" marR="247904" indent="0" rtl="1">
              <a:spcAft>
                <a:spcPts val="9870"/>
              </a:spcAft>
            </a:pPr>
            <a:r>
              <a:rPr lang="ar-SA" sz="1600">
                <a:latin typeface="Arial"/>
              </a:rPr>
              <a:t>اللاعب.</a:t>
            </a:r>
          </a:p>
        </p:txBody>
      </p:sp>
      <p:sp>
        <p:nvSpPr>
          <p:cNvPr id="5" name=""/>
          <p:cNvSpPr/>
          <p:nvPr/>
        </p:nvSpPr>
        <p:spPr>
          <a:xfrm>
            <a:off x="4187952" y="3246120"/>
            <a:ext cx="384048" cy="131064"/>
          </a:xfrm>
          <a:prstGeom prst="rect">
            <a:avLst/>
          </a:prstGeom>
        </p:spPr>
        <p:txBody>
          <a:bodyPr lIns="0" tIns="0" rIns="0" bIns="0" wrap="none">
            <a:noAutofit/>
          </a:bodyPr>
          <a:p>
            <a:pPr indent="0">
              <a:spcBef>
                <a:spcPts val="9870"/>
              </a:spcBef>
              <a:spcAft>
                <a:spcPts val="1260"/>
              </a:spcAft>
            </a:pPr>
            <a:r>
              <a:rPr lang="en-US" b="1" sz="900">
                <a:solidFill>
                  <a:srgbClr val="201F1F"/>
                </a:solidFill>
                <a:latin typeface="Calibri"/>
              </a:rPr>
              <a:t>CrossFit</a:t>
            </a:r>
          </a:p>
        </p:txBody>
      </p:sp>
      <p:sp>
        <p:nvSpPr>
          <p:cNvPr id="6" name=""/>
          <p:cNvSpPr/>
          <p:nvPr/>
        </p:nvSpPr>
        <p:spPr>
          <a:xfrm>
            <a:off x="615696" y="3587496"/>
            <a:ext cx="6138672" cy="774192"/>
          </a:xfrm>
          <a:prstGeom prst="rect">
            <a:avLst/>
          </a:prstGeom>
        </p:spPr>
        <p:txBody>
          <a:bodyPr lIns="0" tIns="0" rIns="0" bIns="0">
            <a:noAutofit/>
          </a:bodyPr>
          <a:p>
            <a:pPr algn="just" marR="247904" indent="-228600" rtl="1">
              <a:lnSpc>
                <a:spcPts val="2016"/>
              </a:lnSpc>
              <a:spcBef>
                <a:spcPts val="1260"/>
              </a:spcBef>
            </a:pPr>
            <a:r>
              <a:rPr lang="en-US" sz="1600">
                <a:latin typeface="Arial"/>
              </a:rPr>
              <a:t>٠</a:t>
            </a:r>
            <a:r>
              <a:rPr lang="ar-SA" sz="1600">
                <a:latin typeface="Arial"/>
              </a:rPr>
              <a:t> الممارين شبيه لرفعة ال</a:t>
            </a:r>
            <a:r>
              <a:rPr lang="ar-SA" b="1" sz="1500">
                <a:latin typeface="Arial"/>
              </a:rPr>
              <a:t>قا</a:t>
            </a:r>
            <a:r>
              <a:rPr lang="ar-SA" sz="1600">
                <a:latin typeface="Arial"/>
              </a:rPr>
              <a:t>نونية للخطف والنتر </a:t>
            </a:r>
            <a:r>
              <a:rPr lang="ar-SA" sz="1500">
                <a:latin typeface="Arial"/>
              </a:rPr>
              <a:t>أ</a:t>
            </a:r>
            <a:r>
              <a:rPr lang="ar-SA" sz="1600">
                <a:latin typeface="Arial"/>
              </a:rPr>
              <a:t>و نفس الممارين ال</a:t>
            </a:r>
            <a:r>
              <a:rPr lang="ar-SA" b="1" sz="1500">
                <a:latin typeface="Arial"/>
              </a:rPr>
              <a:t>قا</a:t>
            </a:r>
            <a:r>
              <a:rPr lang="ar-SA" sz="1600">
                <a:latin typeface="Arial"/>
              </a:rPr>
              <a:t>نونية ولكن بتغير ارتفاع ال</a:t>
            </a:r>
            <a:r>
              <a:rPr lang="ar-SA" b="1" sz="1500">
                <a:latin typeface="Arial"/>
              </a:rPr>
              <a:t>ثق</a:t>
            </a:r>
            <a:r>
              <a:rPr lang="ar-SA" sz="1600">
                <a:latin typeface="Arial"/>
              </a:rPr>
              <a:t>ل او خطف من فوق الركبة او خطف ن</a:t>
            </a:r>
            <a:r>
              <a:rPr lang="ar-SA" b="1" sz="1500">
                <a:latin typeface="Arial"/>
              </a:rPr>
              <a:t>ث</a:t>
            </a:r>
            <a:r>
              <a:rPr lang="ar-SA" sz="1600">
                <a:latin typeface="Arial"/>
              </a:rPr>
              <a:t>ابت من الوقوف او نشر خطف </a:t>
            </a:r>
            <a:r>
              <a:rPr lang="ar-SA" sz="1500">
                <a:latin typeface="Arial"/>
              </a:rPr>
              <a:t>أ</a:t>
            </a:r>
            <a:r>
              <a:rPr lang="ar-SA" sz="1600">
                <a:latin typeface="Arial"/>
              </a:rPr>
              <a:t>و نتر ن</a:t>
            </a:r>
            <a:r>
              <a:rPr lang="ar-SA" b="1" sz="1500">
                <a:latin typeface="Arial"/>
              </a:rPr>
              <a:t>ث</a:t>
            </a:r>
            <a:r>
              <a:rPr lang="ar-SA" sz="1600">
                <a:latin typeface="Arial"/>
              </a:rPr>
              <a:t>ابت او نتر فوق عاقدة او نتر من الوسط.</a:t>
            </a:r>
          </a:p>
        </p:txBody>
      </p:sp>
      <p:sp>
        <p:nvSpPr>
          <p:cNvPr id="7" name=""/>
          <p:cNvSpPr/>
          <p:nvPr/>
        </p:nvSpPr>
        <p:spPr>
          <a:xfrm>
            <a:off x="6644640" y="7741920"/>
            <a:ext cx="109728" cy="109728"/>
          </a:xfrm>
          <a:prstGeom prst="rect">
            <a:avLst/>
          </a:prstGeom>
        </p:spPr>
        <p:txBody>
          <a:bodyPr lIns="0" tIns="0" rIns="0" bIns="0" wrap="none">
            <a:noAutofit/>
          </a:bodyPr>
          <a:p>
            <a:pPr indent="0"/>
            <a:r>
              <a:rPr lang="ar-SA" sz="1700">
                <a:latin typeface="Calibri"/>
              </a:rPr>
              <a:t>٠</a:t>
            </a:r>
          </a:p>
        </p:txBody>
      </p:sp>
      <p:sp>
        <p:nvSpPr>
          <p:cNvPr id="8" name=""/>
          <p:cNvSpPr/>
          <p:nvPr/>
        </p:nvSpPr>
        <p:spPr>
          <a:xfrm>
            <a:off x="618744" y="7656576"/>
            <a:ext cx="5913120" cy="527304"/>
          </a:xfrm>
          <a:prstGeom prst="rect">
            <a:avLst/>
          </a:prstGeom>
        </p:spPr>
        <p:txBody>
          <a:bodyPr lIns="0" tIns="0" rIns="0" bIns="0">
            <a:noAutofit/>
          </a:bodyPr>
          <a:p>
            <a:pPr algn="r" indent="0" rtl="1">
              <a:spcAft>
                <a:spcPts val="630"/>
              </a:spcAft>
            </a:pPr>
            <a:r>
              <a:rPr lang="ar-SA" sz="1600">
                <a:latin typeface="Arial"/>
              </a:rPr>
              <a:t>تمارين القوة العامة م</a:t>
            </a:r>
            <a:r>
              <a:rPr lang="ar-SA" b="1" sz="1500">
                <a:latin typeface="Arial"/>
              </a:rPr>
              <a:t>ث</a:t>
            </a:r>
            <a:r>
              <a:rPr lang="ar-SA" sz="1600">
                <a:latin typeface="Arial"/>
              </a:rPr>
              <a:t>ل تمارين الرجلين او اكتاف </a:t>
            </a:r>
            <a:r>
              <a:rPr lang="ar-SA" sz="1500">
                <a:latin typeface="Arial"/>
              </a:rPr>
              <a:t>أ</a:t>
            </a:r>
            <a:r>
              <a:rPr lang="ar-SA" sz="1600">
                <a:latin typeface="Arial"/>
              </a:rPr>
              <a:t>و ظهر </a:t>
            </a:r>
            <a:r>
              <a:rPr lang="ar-SA" sz="1500">
                <a:latin typeface="Arial"/>
              </a:rPr>
              <a:t>أ</a:t>
            </a:r>
            <a:r>
              <a:rPr lang="ar-SA" sz="1600">
                <a:latin typeface="Arial"/>
              </a:rPr>
              <a:t>و بطن او الذراعين ومن الممارين</a:t>
            </a:r>
          </a:p>
          <a:p>
            <a:pPr algn="r" indent="0" rtl="1"/>
            <a:r>
              <a:rPr lang="ar-SA" sz="1600">
                <a:latin typeface="Arial"/>
              </a:rPr>
              <a:t>اكثر شيوعا م</a:t>
            </a:r>
            <a:r>
              <a:rPr lang="ar-SA" b="1" sz="1500">
                <a:latin typeface="Arial"/>
              </a:rPr>
              <a:t>ث</a:t>
            </a:r>
            <a:r>
              <a:rPr lang="ar-SA" sz="1600">
                <a:latin typeface="Arial"/>
              </a:rPr>
              <a:t>ل سكوات و دتليفت و تمرين صباح الخير وممارس اخرى.</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25424" y="719328"/>
            <a:ext cx="6477000" cy="2042160"/>
          </a:xfrm>
          <a:prstGeom prst="rect">
            <a:avLst/>
          </a:prstGeom>
        </p:spPr>
      </p:pic>
      <p:pic>
        <p:nvPicPr>
          <p:cNvPr id="3" name=""/>
          <p:cNvPicPr>
            <a:picLocks noChangeAspect="1"/>
          </p:cNvPicPr>
          <p:nvPr/>
        </p:nvPicPr>
        <p:blipFill>
          <a:blip r:embed="rPictId1"/>
          <a:stretch>
            <a:fillRect/>
          </a:stretch>
        </p:blipFill>
        <p:spPr>
          <a:xfrm>
            <a:off x="3950208" y="3654552"/>
            <a:ext cx="3163824" cy="1825752"/>
          </a:xfrm>
          <a:prstGeom prst="rect">
            <a:avLst/>
          </a:prstGeom>
        </p:spPr>
      </p:pic>
      <p:pic>
        <p:nvPicPr>
          <p:cNvPr id="4" name=""/>
          <p:cNvPicPr>
            <a:picLocks noChangeAspect="1"/>
          </p:cNvPicPr>
          <p:nvPr/>
        </p:nvPicPr>
        <p:blipFill>
          <a:blip r:embed="rPictId2"/>
          <a:stretch>
            <a:fillRect/>
          </a:stretch>
        </p:blipFill>
        <p:spPr>
          <a:xfrm>
            <a:off x="1082040" y="3593592"/>
            <a:ext cx="2852928" cy="1905000"/>
          </a:xfrm>
          <a:prstGeom prst="rect">
            <a:avLst/>
          </a:prstGeom>
        </p:spPr>
      </p:pic>
      <p:pic>
        <p:nvPicPr>
          <p:cNvPr id="5" name=""/>
          <p:cNvPicPr>
            <a:picLocks noChangeAspect="1"/>
          </p:cNvPicPr>
          <p:nvPr/>
        </p:nvPicPr>
        <p:blipFill>
          <a:blip r:embed="rPictId3"/>
          <a:stretch>
            <a:fillRect/>
          </a:stretch>
        </p:blipFill>
        <p:spPr>
          <a:xfrm>
            <a:off x="722376" y="6556248"/>
            <a:ext cx="6480048" cy="2100072"/>
          </a:xfrm>
          <a:prstGeom prst="rect">
            <a:avLst/>
          </a:prstGeom>
        </p:spPr>
      </p:pic>
      <p:sp>
        <p:nvSpPr>
          <p:cNvPr id="6" name=""/>
          <p:cNvSpPr/>
          <p:nvPr/>
        </p:nvSpPr>
        <p:spPr>
          <a:xfrm>
            <a:off x="618744" y="2926080"/>
            <a:ext cx="6135624" cy="515112"/>
          </a:xfrm>
          <a:prstGeom prst="rect">
            <a:avLst/>
          </a:prstGeom>
        </p:spPr>
        <p:txBody>
          <a:bodyPr lIns="0" tIns="0" rIns="0" bIns="0">
            <a:noAutofit/>
          </a:bodyPr>
          <a:p>
            <a:pPr algn="r" marR="228600" indent="-228600" rtl="1">
              <a:lnSpc>
                <a:spcPts val="1944"/>
              </a:lnSpc>
            </a:pPr>
            <a:r>
              <a:rPr lang="en-US" sz="1600">
                <a:latin typeface="Arial"/>
              </a:rPr>
              <a:t>٠</a:t>
            </a:r>
            <a:r>
              <a:rPr lang="ar-SA" sz="1600">
                <a:latin typeface="Arial"/>
              </a:rPr>
              <a:t> تمارين المساعدة مثل تمارين الوثب من الثبات او الوثب على المصطبة او تمارين الجري سرعات مسافات قصيرة' او رمى كرة طبية.</a:t>
            </a:r>
          </a:p>
        </p:txBody>
      </p:sp>
      <p:sp>
        <p:nvSpPr>
          <p:cNvPr id="7" name=""/>
          <p:cNvSpPr/>
          <p:nvPr/>
        </p:nvSpPr>
        <p:spPr>
          <a:xfrm>
            <a:off x="618744" y="5663184"/>
            <a:ext cx="6135624" cy="725424"/>
          </a:xfrm>
          <a:prstGeom prst="rect">
            <a:avLst/>
          </a:prstGeom>
        </p:spPr>
        <p:txBody>
          <a:bodyPr lIns="0" tIns="0" rIns="0" bIns="0">
            <a:noAutofit/>
          </a:bodyPr>
          <a:p>
            <a:pPr algn="just" marR="241300" indent="-241300" rtl="1">
              <a:lnSpc>
                <a:spcPts val="1872"/>
              </a:lnSpc>
            </a:pPr>
            <a:r>
              <a:rPr lang="en-US" sz="1600">
                <a:latin typeface="Arial"/>
              </a:rPr>
              <a:t>٠</a:t>
            </a:r>
            <a:r>
              <a:rPr lang="ar-SA" sz="1600">
                <a:latin typeface="Arial"/>
              </a:rPr>
              <a:t> ت</a:t>
            </a:r>
            <a:r>
              <a:rPr lang="ar-SA" b="1" sz="1500">
                <a:latin typeface="Arial"/>
              </a:rPr>
              <a:t>ما</a:t>
            </a:r>
            <a:r>
              <a:rPr lang="ar-SA" sz="1600">
                <a:latin typeface="Arial"/>
              </a:rPr>
              <a:t>رين الوقائية والتأهيلية وهى ت</a:t>
            </a:r>
            <a:r>
              <a:rPr lang="ar-SA" b="1" sz="1500">
                <a:latin typeface="Arial"/>
              </a:rPr>
              <a:t>م</a:t>
            </a:r>
            <a:r>
              <a:rPr lang="ar-SA" sz="1600">
                <a:latin typeface="Arial"/>
              </a:rPr>
              <a:t>ارين لتأهيل الجسم بعد تمرين الشاق او ت</a:t>
            </a:r>
            <a:r>
              <a:rPr lang="ar-SA" b="1" sz="1500">
                <a:latin typeface="Arial"/>
              </a:rPr>
              <a:t>م</a:t>
            </a:r>
            <a:r>
              <a:rPr lang="ar-SA" sz="1600">
                <a:latin typeface="Arial"/>
              </a:rPr>
              <a:t>ارين لوقاية الجسم من الاصابات المستقبلية م</a:t>
            </a:r>
            <a:r>
              <a:rPr lang="ar-SA" b="1" sz="1500">
                <a:latin typeface="Arial"/>
              </a:rPr>
              <a:t>ث</a:t>
            </a:r>
            <a:r>
              <a:rPr lang="ar-SA" sz="1600">
                <a:latin typeface="Arial"/>
              </a:rPr>
              <a:t>ل تعلق الجسم على العقلة او ت</a:t>
            </a:r>
            <a:r>
              <a:rPr lang="ar-SA" b="1" sz="1500">
                <a:latin typeface="Arial"/>
              </a:rPr>
              <a:t>ما</a:t>
            </a:r>
            <a:r>
              <a:rPr lang="ar-SA" sz="1600">
                <a:latin typeface="Arial"/>
              </a:rPr>
              <a:t>رين اخرى للركبة والم</a:t>
            </a:r>
            <a:r>
              <a:rPr lang="ar-SA" b="1" sz="1500">
                <a:latin typeface="Arial"/>
              </a:rPr>
              <a:t>فا</a:t>
            </a:r>
            <a:r>
              <a:rPr lang="ar-SA" sz="1600">
                <a:latin typeface="Arial"/>
              </a:rPr>
              <a:t>صل اخرى او ت</a:t>
            </a:r>
            <a:r>
              <a:rPr lang="ar-SA" b="1" sz="1500">
                <a:latin typeface="Arial"/>
              </a:rPr>
              <a:t>ما</a:t>
            </a:r>
            <a:r>
              <a:rPr lang="ar-SA" sz="1600">
                <a:latin typeface="Arial"/>
              </a:rPr>
              <a:t>رين السباحة.</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