
<file path=[Content_Types].xml><?xml version="1.0" encoding="utf-8"?>
<Types xmlns="http://schemas.openxmlformats.org/package/2006/content-types">
  <Default Extension="rels" ContentType="application/vnd.openxmlformats-package.relationships+xml"/>
  <Default Extension="xml" ContentType="application/xml"/>
  <Override PartName="/docProps/core.xml" ContentType="application/vnd.openxmlformats-package.core-properties+xml"/>
  <Default Extension="jpeg" ContentType="image/jpeg"/>
  <Default Extension="png" ContentType="image/png"/>
  <Override PartName="/ppt/presentation.xml" ContentType="application/vnd.openxmlformats-officedocument.presentationml.presentation.main+xml"/>
  <Override PartName="/ppt/slideMasters/slideMaster.xml" ContentType="application/vnd.openxmlformats-officedocument.presentationml.slideMaster+xml"/>
  <Override PartName="/ppt/slideLayouts/slideLayout.xml" ContentType="application/vnd.openxmlformats-officedocument.presentationml.slideLayout+xml"/>
  <Override PartName="/ppt/theme/theme.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Types>
</file>

<file path=_rels/.rels>&#65279;<?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p="http://schemas.openxmlformats.org/presentationml/2006/main" xmlns:a="http://schemas.openxmlformats.org/drawingml/2006/main" xmlns:r="http://schemas.openxmlformats.org/officeDocument/2006/relationships">
  <p:sldMasterIdLst>
    <p:sldMasterId id="2147483648" r:id="rId1"/>
  </p:sldMasterIdLst>
  <p:sldIdLst>
    <p:sldId id="256" r:id="rId5"/>
    <p:sldId id="257" r:id="rId6"/>
    <p:sldId id="258" r:id="rId7"/>
  </p:sldIdLst>
  <p:sldSz cx="7772400" cy="10058400"/>
  <p:notesSz cx="6858000" cy="9144000"/>
</p:presentation>
</file>

<file path=ppt/presProps.xml><?xml version="1.0" encoding="utf-8"?>
<p:presentationPr xmlns:p="http://schemas.openxmlformats.org/presentationml/2006/main" xmlns:a="http://schemas.openxmlformats.org/drawingml/2006/main" xmlns:r="http://schemas.openxmlformats.org/officeDocument/2006/relationships">
</p:presentationPr>
</file>

<file path=ppt/tableStyles.xml><?xml version="1.0" encoding="utf-8"?>
<a:tblStyleLst xmlns:a="http://schemas.openxmlformats.org/drawingml/2006/main" def="{5C22544A-7EE6-4342-B048-85BDC9FD1C3A}">
</a:tblStyleLst>
</file>

<file path=ppt/_rels/presentation.xml.rels>&#65279;<?xml version="1.0" encoding="UTF-8" standalone="yes"?>
<Relationships xmlns="http://schemas.openxmlformats.org/package/2006/relationships"><Relationship Id="rId1" Type="http://schemas.openxmlformats.org/officeDocument/2006/relationships/slideMaster" Target="slideMasters/slideMaster.xml"/><Relationship Id="rId2" Type="http://schemas.openxmlformats.org/officeDocument/2006/relationships/theme" Target="theme/theme.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s>
</file>

<file path=ppt/slideLayouts/_rels/slideLayout.xml.rels>&#65279;<?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p="http://schemas.openxmlformats.org/presentationml/2006/main" xmlns:a="http://schemas.openxmlformats.org/drawingml/2006/main" xmlns:r="http://schemas.openxmlformats.org/officeDocument/2006/relationships">
  <p:cSld>
    <p:spTree>
      <p:nvGrpSpPr>
        <p:cNvPr id="1" name=""/>
        <p:cNvGrpSpPr/>
        <p:nvPr/>
      </p:nvGrpSpPr>
      <p:grpSpPr/>
    </p:spTree>
  </p:cSld>
  <p:clrMapOvr>
    <a:masterClrMapping/>
  </p:clrMapOvr>
</p:sldLayout>
</file>

<file path=ppt/slideMasters/_rels/slideMaster.xml.rels>&#65279;<?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theme" Target="../theme/theme.xml"/></Relationships>
</file>

<file path=ppt/slideMasters/slideMaster.xml><?xml version="1.0" encoding="utf-8"?>
<p:sldMaster xmlns:p="http://schemas.openxmlformats.org/presentationml/2006/main" xmlns:a="http://schemas.openxmlformats.org/drawingml/2006/main" xmlns:r="http://schemas.openxmlformats.org/officeDocument/2006/relationships">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sldMaster>
</file>

<file path=ppt/slides/_rels/slide1.xml.rels>&#65279;<?xml version="1.0" encoding="UTF-8" standalone="yes"?>
<Relationships xmlns="http://schemas.openxmlformats.org/package/2006/relationships"><Relationship Id="rPictId0" Type="http://schemas.openxmlformats.org/officeDocument/2006/relationships/image" Target="../media/image1.jpeg"/><Relationship Id="rPictId1" Type="http://schemas.openxmlformats.org/officeDocument/2006/relationships/image" Target="../media/image2.jpeg"/><Relationship Id="rId1" Type="http://schemas.openxmlformats.org/officeDocument/2006/relationships/slideLayout" Target="../slideLayouts/slideLayout.xml"/></Relationships>
</file>

<file path=ppt/slides/_rels/slide2.xml.rels>&#65279;<?xml version="1.0" encoding="UTF-8" standalone="yes"?>
<Relationships xmlns="http://schemas.openxmlformats.org/package/2006/relationships"><Relationship Id="rPictId0" Type="http://schemas.openxmlformats.org/officeDocument/2006/relationships/image" Target="../media/image3.jpeg"/><Relationship Id="rId1" Type="http://schemas.openxmlformats.org/officeDocument/2006/relationships/slideLayout" Target="../slideLayouts/slideLayout.xml"/></Relationships>
</file>

<file path=ppt/slides/_rels/slide3.xml.rels>&#65279;<?xml version="1.0" encoding="UTF-8" standalone="yes"?>
<Relationships xmlns="http://schemas.openxmlformats.org/package/2006/relationships"><Relationship Id="rPictId0" Type="http://schemas.openxmlformats.org/officeDocument/2006/relationships/image" Target="../media/image4.jpeg"/><Relationship Id="rId1" Type="http://schemas.openxmlformats.org/officeDocument/2006/relationships/slideLayout" Target="../slideLayouts/slideLayout.xml"/></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380744" y="2715768"/>
            <a:ext cx="5071872" cy="2353056"/>
          </a:xfrm>
          <a:prstGeom prst="rect">
            <a:avLst/>
          </a:prstGeom>
        </p:spPr>
      </p:pic>
      <p:pic>
        <p:nvPicPr>
          <p:cNvPr id="3" name=""/>
          <p:cNvPicPr>
            <a:picLocks noChangeAspect="1"/>
          </p:cNvPicPr>
          <p:nvPr/>
        </p:nvPicPr>
        <p:blipFill>
          <a:blip r:embed="rPictId1"/>
          <a:stretch>
            <a:fillRect/>
          </a:stretch>
        </p:blipFill>
        <p:spPr>
          <a:xfrm>
            <a:off x="765048" y="6437376"/>
            <a:ext cx="6300216" cy="2371344"/>
          </a:xfrm>
          <a:prstGeom prst="rect">
            <a:avLst/>
          </a:prstGeom>
        </p:spPr>
      </p:pic>
      <p:sp>
        <p:nvSpPr>
          <p:cNvPr id="4" name=""/>
          <p:cNvSpPr/>
          <p:nvPr/>
        </p:nvSpPr>
        <p:spPr>
          <a:xfrm>
            <a:off x="615696" y="710184"/>
            <a:ext cx="6605016" cy="1859280"/>
          </a:xfrm>
          <a:prstGeom prst="rect">
            <a:avLst/>
          </a:prstGeom>
        </p:spPr>
        <p:txBody>
          <a:bodyPr lIns="0" tIns="0" rIns="0" bIns="0">
            <a:noAutofit/>
          </a:bodyPr>
          <a:p>
            <a:pPr algn="just" indent="0" rtl="1">
              <a:lnSpc>
                <a:spcPts val="2808"/>
              </a:lnSpc>
            </a:pPr>
            <a:r>
              <a:rPr lang="ar-SA" sz="1600">
                <a:latin typeface="Arial"/>
              </a:rPr>
              <a:t>المحاضرة' الثانية;    مدرس المادة; أ.م هاودير دلشاد عبدالقادر</a:t>
            </a:r>
          </a:p>
          <a:p>
            <a:pPr algn="just" indent="0" rtl="1">
              <a:lnSpc>
                <a:spcPts val="2808"/>
              </a:lnSpc>
            </a:pPr>
            <a:r>
              <a:rPr lang="ar-SA" sz="1600">
                <a:latin typeface="Arial"/>
              </a:rPr>
              <a:t>فوائد رياضة رفع اثقال البطولات:</a:t>
            </a:r>
          </a:p>
          <a:p>
            <a:pPr algn="just" marR="482600" indent="-228600" rtl="1">
              <a:spcAft>
                <a:spcPts val="630"/>
              </a:spcAft>
            </a:pPr>
            <a:r>
              <a:rPr lang="en-US" sz="1600">
                <a:latin typeface="Arial"/>
              </a:rPr>
              <a:t>1</a:t>
            </a:r>
            <a:r>
              <a:rPr lang="ar-SA" sz="1600">
                <a:latin typeface="Arial"/>
              </a:rPr>
              <a:t>. إن أداء مهارة' الخطف والنتر تعتبر تمرين مك</a:t>
            </a:r>
            <a:r>
              <a:rPr lang="ar-SA" b="1" sz="1400">
                <a:latin typeface="Arial"/>
              </a:rPr>
              <a:t>ث</a:t>
            </a:r>
            <a:r>
              <a:rPr lang="ar-SA" sz="1600">
                <a:latin typeface="Arial"/>
              </a:rPr>
              <a:t>ف لكامل الجسم، حيث يعمل الرجلان والورك</a:t>
            </a:r>
          </a:p>
          <a:p>
            <a:pPr algn="just" marR="482600" indent="0" rtl="1">
              <a:lnSpc>
                <a:spcPts val="2112"/>
              </a:lnSpc>
            </a:pPr>
            <a:r>
              <a:rPr lang="ar-SA" sz="1600">
                <a:latin typeface="Arial"/>
              </a:rPr>
              <a:t>والظهر والبطن والكتف واخيرا الذراعان في </a:t>
            </a:r>
            <a:r>
              <a:rPr lang="ar-SA" b="1" sz="1400">
                <a:latin typeface="Arial"/>
              </a:rPr>
              <a:t>نف</a:t>
            </a:r>
            <a:r>
              <a:rPr lang="ar-SA" sz="1600">
                <a:latin typeface="Arial"/>
              </a:rPr>
              <a:t>س الوقت. ويتم حرق ال</a:t>
            </a:r>
            <a:r>
              <a:rPr lang="ar-SA" b="1" sz="1400">
                <a:latin typeface="Arial"/>
              </a:rPr>
              <a:t>كث</a:t>
            </a:r>
            <a:r>
              <a:rPr lang="ar-SA" sz="1600">
                <a:latin typeface="Arial"/>
              </a:rPr>
              <a:t>ير من السعرات الحرارية أثناء التمرين على الرفعتين في تترة زمنية قصيرة'. تعتبر الرفعتين الاولمبية طريقة</a:t>
            </a:r>
          </a:p>
          <a:p>
            <a:pPr algn="just" marR="482600" indent="0" rtl="1"/>
            <a:r>
              <a:rPr lang="ar-SA" sz="1600">
                <a:latin typeface="Arial"/>
              </a:rPr>
              <a:t>رائعة لتقليل دهون الجسم، وبناء العضلات، وزيادة وقت تدريبات القوة.</a:t>
            </a:r>
          </a:p>
        </p:txBody>
      </p:sp>
      <p:sp>
        <p:nvSpPr>
          <p:cNvPr id="5" name=""/>
          <p:cNvSpPr/>
          <p:nvPr/>
        </p:nvSpPr>
        <p:spPr>
          <a:xfrm>
            <a:off x="618744" y="5224272"/>
            <a:ext cx="6364224" cy="1066800"/>
          </a:xfrm>
          <a:prstGeom prst="rect">
            <a:avLst/>
          </a:prstGeom>
        </p:spPr>
        <p:txBody>
          <a:bodyPr lIns="0" tIns="0" rIns="0" bIns="0">
            <a:noAutofit/>
          </a:bodyPr>
          <a:p>
            <a:pPr algn="just" marR="244856" indent="-228600" rtl="1">
              <a:lnSpc>
                <a:spcPts val="2232"/>
              </a:lnSpc>
              <a:spcBef>
                <a:spcPts val="630"/>
              </a:spcBef>
            </a:pPr>
            <a:r>
              <a:rPr lang="en-US" sz="1600">
                <a:latin typeface="Arial"/>
              </a:rPr>
              <a:t>2</a:t>
            </a:r>
            <a:r>
              <a:rPr lang="ar-SA" sz="1600">
                <a:latin typeface="Arial"/>
              </a:rPr>
              <a:t>. إن تمارين الخطف والنتر تنتج أعلى الطاقة من بين الألعاب الاخرى. والقوة المميزة بالسرعة هي المفتاح والعنصر الاساسي لمساعدة الرياضي على الجري بشكل اسرع والقفز اعلى. فالممارين باستخدام رفعة الاثقال الاولمبية تعتبر الطريقة الاكثر فعالية لبناء القوة المميزة بالسرعة. ومن خلالها يتم تطوير الألياف العضلية البيضاء.</a:t>
            </a:r>
          </a:p>
        </p:txBody>
      </p:sp>
      <p:sp>
        <p:nvSpPr>
          <p:cNvPr id="6" name=""/>
          <p:cNvSpPr/>
          <p:nvPr/>
        </p:nvSpPr>
        <p:spPr>
          <a:xfrm>
            <a:off x="618744" y="8976360"/>
            <a:ext cx="6361176" cy="515112"/>
          </a:xfrm>
          <a:prstGeom prst="rect">
            <a:avLst/>
          </a:prstGeom>
        </p:spPr>
        <p:txBody>
          <a:bodyPr lIns="0" tIns="0" rIns="0" bIns="0">
            <a:noAutofit/>
          </a:bodyPr>
          <a:p>
            <a:pPr algn="just" marR="241808" indent="-228600" rtl="1">
              <a:lnSpc>
                <a:spcPts val="2256"/>
              </a:lnSpc>
              <a:spcBef>
                <a:spcPts val="630"/>
              </a:spcBef>
            </a:pPr>
            <a:r>
              <a:rPr lang="en-US" sz="1600">
                <a:latin typeface="Arial"/>
              </a:rPr>
              <a:t>3</a:t>
            </a:r>
            <a:r>
              <a:rPr lang="ar-SA" sz="1600">
                <a:latin typeface="Arial"/>
              </a:rPr>
              <a:t>. الرفع الاثقال متعدد الاستخدامات، له دور في مجموعة من التفييرات الايجابية لجسم الرياضي وهذا يعتمد على كيفية برمجتها في التدريبات الخاصة باللاعب. حيث يمكن استخدامها في تحسين</a:t>
            </a: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072896" y="2999232"/>
            <a:ext cx="5684520" cy="2026920"/>
          </a:xfrm>
          <a:prstGeom prst="rect">
            <a:avLst/>
          </a:prstGeom>
        </p:spPr>
      </p:pic>
      <p:sp>
        <p:nvSpPr>
          <p:cNvPr id="3" name=""/>
          <p:cNvSpPr/>
          <p:nvPr/>
        </p:nvSpPr>
        <p:spPr>
          <a:xfrm>
            <a:off x="615696" y="719328"/>
            <a:ext cx="6370320" cy="2109216"/>
          </a:xfrm>
          <a:prstGeom prst="rect">
            <a:avLst/>
          </a:prstGeom>
        </p:spPr>
        <p:txBody>
          <a:bodyPr lIns="0" tIns="0" rIns="0" bIns="0">
            <a:noAutofit/>
          </a:bodyPr>
          <a:p>
            <a:pPr algn="just" marR="250952" indent="0" rtl="1">
              <a:lnSpc>
                <a:spcPts val="2280"/>
              </a:lnSpc>
            </a:pPr>
            <a:r>
              <a:rPr lang="ar-SA" sz="1600">
                <a:latin typeface="Arial"/>
              </a:rPr>
              <a:t>القوة العامة والسرعة والطاقة القصوى وتعزيز القدرة على التحمل التمارين الرياضية عالية الكثافة مع زيادة القدرة على العمل.</a:t>
            </a:r>
          </a:p>
          <a:p>
            <a:pPr algn="just" marR="250952" indent="-228600" rtl="1">
              <a:lnSpc>
                <a:spcPts val="2184"/>
              </a:lnSpc>
            </a:pPr>
            <a:r>
              <a:rPr lang="en-US" sz="1600">
                <a:latin typeface="Arial"/>
              </a:rPr>
              <a:t>4</a:t>
            </a:r>
            <a:r>
              <a:rPr lang="ar-SA" sz="1600">
                <a:latin typeface="Arial"/>
              </a:rPr>
              <a:t>. إن رفع الاثقال هي حركات لكامل الجسم تستهدف الكتفين والوركين والركبتين الكاحلين وتساعد على تعزيز المرونة والسيطرة على المفاصل من خلال الحركة والتحكم في الحمل. وهذا يؤدي إلى أعداد الجسم بشكل مناسب ويقلل بشكل كبير من التعرضى للإصابة</a:t>
            </a:r>
            <a:r>
              <a:rPr lang="en-US" sz="1600">
                <a:latin typeface="Arial"/>
              </a:rPr>
              <a:t>٠</a:t>
            </a:r>
            <a:r>
              <a:rPr lang="ar-SA" sz="1600">
                <a:latin typeface="Arial"/>
              </a:rPr>
              <a:t> في حين ان بعض الناس يربطون بين رفع الاثقال والتصلب والضخامة، وهذا بعيد عن الحقيقة. إذ يعتبر رافعو الاثقال ذات موونة حركية والتحكم بالعضلة. وبذلك نسبة الاصابات قليلة جدا بالنسبة الالعاب الرياضية</a:t>
            </a:r>
          </a:p>
          <a:p>
            <a:pPr indent="0" rtl="1"/>
            <a:r>
              <a:rPr lang="ar-SA" sz="1600">
                <a:latin typeface="Arial"/>
              </a:rPr>
              <a:t>الاخرى.</a:t>
            </a:r>
          </a:p>
        </p:txBody>
      </p:sp>
      <p:sp>
        <p:nvSpPr>
          <p:cNvPr id="4" name=""/>
          <p:cNvSpPr/>
          <p:nvPr/>
        </p:nvSpPr>
        <p:spPr>
          <a:xfrm>
            <a:off x="612648" y="5193792"/>
            <a:ext cx="6373368" cy="2685288"/>
          </a:xfrm>
          <a:prstGeom prst="rect">
            <a:avLst/>
          </a:prstGeom>
        </p:spPr>
        <p:txBody>
          <a:bodyPr lIns="0" tIns="0" rIns="0" bIns="0">
            <a:noAutofit/>
          </a:bodyPr>
          <a:p>
            <a:pPr algn="just" marR="250952" indent="-228600" rtl="1">
              <a:lnSpc>
                <a:spcPts val="2208"/>
              </a:lnSpc>
              <a:spcBef>
                <a:spcPts val="840"/>
              </a:spcBef>
            </a:pPr>
            <a:r>
              <a:rPr lang="en-US" sz="1600">
                <a:latin typeface="Arial"/>
              </a:rPr>
              <a:t>5</a:t>
            </a:r>
            <a:r>
              <a:rPr lang="ar-SA" sz="1600">
                <a:latin typeface="Arial"/>
              </a:rPr>
              <a:t>. تعمل رياضة رفع الاثقال على تحسين كثافة العظام، وخاصة بالنسبة للنساء على وجه الخصوص، فإن تقوية العظام أمر بالغ الاهمية للوقاية من هشاشة العظام والحماية من كسور العظام. إن القوى كبيرة' على الساقين والعمود الفقري والذراعين تحفز الجسم على بناء عظام جديدة وتحسين كثافة العظام.</a:t>
            </a:r>
          </a:p>
          <a:p>
            <a:pPr indent="0" rtl="1">
              <a:lnSpc>
                <a:spcPts val="2112"/>
              </a:lnSpc>
            </a:pPr>
            <a:r>
              <a:rPr lang="ar-SA" sz="1600">
                <a:latin typeface="Arial"/>
              </a:rPr>
              <a:t>ج. يعزز رياضة رفع الاثقال التوافق لكامل الجسم، إذ ان حركات الرفعة تتطلب تنسيقا وايقاعا وتوقيتا دقيقا. إذ يحسن وعي الجسم والتوافق، ويعتبران أمرا ضروريا للأد</a:t>
            </a:r>
            <a:r>
              <a:rPr lang="en-US" sz="1600">
                <a:latin typeface="Arial"/>
              </a:rPr>
              <a:t>١</a:t>
            </a:r>
            <a:r>
              <a:rPr lang="ar-SA" sz="1600">
                <a:latin typeface="Arial"/>
              </a:rPr>
              <a:t>ء المهاري والانشطة اليومية.</a:t>
            </a:r>
          </a:p>
          <a:p>
            <a:pPr indent="0" rtl="1">
              <a:spcAft>
                <a:spcPts val="420"/>
              </a:spcAft>
            </a:pPr>
            <a:r>
              <a:rPr lang="ar-SA" sz="1600">
                <a:latin typeface="Arial"/>
              </a:rPr>
              <a:t>قد يعتقد الكثير بانه يمكنه ان يدخل إلى صالة الالعاب لرفع الاثقال واداء تمرين (</a:t>
            </a:r>
            <a:r>
              <a:rPr lang="en-US" b="1" sz="1500">
                <a:latin typeface="Arial"/>
              </a:rPr>
              <a:t>Deadlift</a:t>
            </a:r>
            <a:r>
              <a:rPr lang="ar-SA" sz="1600">
                <a:latin typeface="Arial"/>
              </a:rPr>
              <a:t>) مثلا،</a:t>
            </a:r>
          </a:p>
          <a:p>
            <a:pPr indent="0" rtl="1">
              <a:lnSpc>
                <a:spcPts val="2136"/>
              </a:lnSpc>
            </a:pPr>
            <a:r>
              <a:rPr lang="ar-SA" sz="1600">
                <a:latin typeface="Arial"/>
              </a:rPr>
              <a:t>إلا أن إتقان الجوانب الفنية تعتبر معقدة ويجب فهمها قبل أداءها. ويطلب كلا الرقعتين الخطف والنفر إلى التنسيق والتركيز الكامل ويجب تطوير المهارات العقلية والحركية قبل الوصول إلى</a:t>
            </a:r>
          </a:p>
          <a:p>
            <a:pPr indent="0" rtl="1">
              <a:spcAft>
                <a:spcPts val="3570"/>
              </a:spcAft>
            </a:pPr>
            <a:r>
              <a:rPr lang="ar-SA" sz="1600">
                <a:latin typeface="Arial"/>
              </a:rPr>
              <a:t>التكنيك الصفحيح</a:t>
            </a:r>
          </a:p>
        </p:txBody>
      </p:sp>
      <p:sp>
        <p:nvSpPr>
          <p:cNvPr id="5" name=""/>
          <p:cNvSpPr/>
          <p:nvPr/>
        </p:nvSpPr>
        <p:spPr>
          <a:xfrm>
            <a:off x="615696" y="8430768"/>
            <a:ext cx="6367272" cy="795528"/>
          </a:xfrm>
          <a:prstGeom prst="rect">
            <a:avLst/>
          </a:prstGeom>
        </p:spPr>
        <p:txBody>
          <a:bodyPr lIns="0" tIns="0" rIns="0" bIns="0">
            <a:noAutofit/>
          </a:bodyPr>
          <a:p>
            <a:pPr algn="just" marR="247904" indent="-228600" rtl="1">
              <a:lnSpc>
                <a:spcPts val="2280"/>
              </a:lnSpc>
              <a:spcBef>
                <a:spcPts val="3570"/>
              </a:spcBef>
            </a:pPr>
            <a:r>
              <a:rPr lang="en-US" sz="1600">
                <a:latin typeface="Arial"/>
              </a:rPr>
              <a:t>7</a:t>
            </a:r>
            <a:r>
              <a:rPr lang="ar-SA" sz="1600">
                <a:latin typeface="Arial"/>
              </a:rPr>
              <a:t>. القوة هي الغلاف الجديد للجسم، كلما اصبحت اقوى جسديا، يناثر في حي</a:t>
            </a:r>
            <a:r>
              <a:rPr lang="en-US" sz="750">
                <a:latin typeface="Arial"/>
              </a:rPr>
              <a:t>٦</a:t>
            </a:r>
            <a:r>
              <a:rPr lang="ar-SA" sz="750">
                <a:latin typeface="Arial"/>
              </a:rPr>
              <a:t>ل</a:t>
            </a:r>
            <a:r>
              <a:rPr lang="ar-SA" sz="1600">
                <a:latin typeface="Arial"/>
              </a:rPr>
              <a:t>ك كلها. عندما تعلم أنك قادر على مهارات جديدة وان تعلم ما هو قادر عليه جسمك. فسوف تزدهر ثقتك في صالة الالعاب الرياضية وخارجها أي في حياة اليومية، ويزيد ايضا في حماسة الفرد وذلك من خلال معرفة</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740664" y="2462784"/>
            <a:ext cx="6352032" cy="3575304"/>
          </a:xfrm>
          <a:prstGeom prst="rect">
            <a:avLst/>
          </a:prstGeom>
        </p:spPr>
      </p:pic>
      <p:sp>
        <p:nvSpPr>
          <p:cNvPr id="3" name=""/>
          <p:cNvSpPr/>
          <p:nvPr/>
        </p:nvSpPr>
        <p:spPr>
          <a:xfrm>
            <a:off x="612648" y="707136"/>
            <a:ext cx="6373368" cy="1581912"/>
          </a:xfrm>
          <a:prstGeom prst="rect">
            <a:avLst/>
          </a:prstGeom>
        </p:spPr>
        <p:txBody>
          <a:bodyPr lIns="0" tIns="0" rIns="0" bIns="0">
            <a:noAutofit/>
          </a:bodyPr>
          <a:p>
            <a:pPr algn="just" marR="248920" indent="0" rtl="1">
              <a:lnSpc>
                <a:spcPts val="1944"/>
              </a:lnSpc>
            </a:pPr>
            <a:r>
              <a:rPr lang="ar-SA" sz="1600">
                <a:latin typeface="Arial"/>
              </a:rPr>
              <a:t>الرياضي قابلية الجسم لأقصى قوة' سواء من خلال الخطف والنثر او تمارين اخرى مثل سكوات و ديتليفت او ضغط أمامى وممارين أخرى.</a:t>
            </a:r>
          </a:p>
          <a:p>
            <a:pPr algn="just" marR="248920" indent="-228600" rtl="1">
              <a:lnSpc>
                <a:spcPts val="2136"/>
              </a:lnSpc>
            </a:pPr>
            <a:r>
              <a:rPr lang="en-US" sz="1600">
                <a:latin typeface="Arial"/>
              </a:rPr>
              <a:t>8</a:t>
            </a:r>
            <a:r>
              <a:rPr lang="ar-SA" sz="1600">
                <a:latin typeface="Arial"/>
              </a:rPr>
              <a:t>. ولا ننسى نكر بان تمارين رفع اثقال يطي جو خاص من التشويق ونات متعة وخاصة عندما يكون هنالك منافسة بين الافراد الموجودين في صالة رفع الاثقال، ولا تخلو من روح التعاون والتشجيع فيما بينهم، وبذلك يتم خلق جو لافت من المتعة والتعاون والتشجيع وعلاقة اجتماعية بين اللاعبين.</a:t>
            </a:r>
          </a:p>
        </p:txBody>
      </p:sp>
    </p:spTree>
  </p:cSld>
  <p:clrMapOvr>
    <a:overrideClrMapping bg1="lt1" tx1="dk1" bg2="lt2" tx2="dk2" accent1="accent1" accent2="accent2" accent3="accent3" accent4="accent4" accent5="accent5" accent6="accent6" hlink="hlink" folHlink="folHlink"/>
  </p:clrMapOvr>
</p:sld>
</file>

<file path=ppt/theme/theme.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core.xml><?xml version="1.0" encoding="utf-8"?>
<cp:coreProperties xmlns:cp="http://schemas.openxmlformats.org/package/2006/metadata/core-properties" xmlns:dc="http://purl.org/dc/elements/1.1/">
  <dc:title/>
  <dc:subject/>
  <dc:creator>Maher</dc:creator>
  <cp:keywords/>
</cp:coreProperties>
</file>