
<file path=[Content_Types].xml><?xml version="1.0" encoding="utf-8"?>
<Types xmlns="http://schemas.openxmlformats.org/package/2006/content-types">
  <Default Extension="rels" ContentType="application/vnd.openxmlformats-package.relationships+xml"/>
  <Default Extension="xml" ContentType="application/xml"/>
  <Override PartName="/docProps/core.xml" ContentType="application/vnd.openxmlformats-package.core-properties+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7772400" cy="1005840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17.jpe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18.jpeg"/><Relationship Id="rPictId1" Type="http://schemas.openxmlformats.org/officeDocument/2006/relationships/image" Target="../media/image19.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20.jpeg"/><Relationship Id="rPictId1" Type="http://schemas.openxmlformats.org/officeDocument/2006/relationships/image" Target="../media/image21.jpeg"/><Relationship Id="rPictId2" Type="http://schemas.openxmlformats.org/officeDocument/2006/relationships/image" Target="../media/image22.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2.jpeg"/><Relationship Id="rPictId1" Type="http://schemas.openxmlformats.org/officeDocument/2006/relationships/image" Target="../media/image3.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4.jpeg"/><Relationship Id="rPictId1" Type="http://schemas.openxmlformats.org/officeDocument/2006/relationships/image" Target="../media/image5.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6.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7.jpeg"/><Relationship Id="rPictId1" Type="http://schemas.openxmlformats.org/officeDocument/2006/relationships/image" Target="../media/image8.jpeg"/><Relationship Id="rPictId2" Type="http://schemas.openxmlformats.org/officeDocument/2006/relationships/image" Target="../media/image9.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10.jpeg"/><Relationship Id="rPictId1" Type="http://schemas.openxmlformats.org/officeDocument/2006/relationships/image" Target="../media/image11.jpeg"/><Relationship Id="rPictId2" Type="http://schemas.openxmlformats.org/officeDocument/2006/relationships/image" Target="../media/image12.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13.jpeg"/><Relationship Id="rPictId1" Type="http://schemas.openxmlformats.org/officeDocument/2006/relationships/image" Target="../media/image14.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15.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16.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52272" y="4736592"/>
            <a:ext cx="6522720" cy="3261360"/>
          </a:xfrm>
          <a:prstGeom prst="rect">
            <a:avLst/>
          </a:prstGeom>
        </p:spPr>
      </p:pic>
      <p:sp>
        <p:nvSpPr>
          <p:cNvPr id="3" name=""/>
          <p:cNvSpPr/>
          <p:nvPr/>
        </p:nvSpPr>
        <p:spPr>
          <a:xfrm>
            <a:off x="6096000" y="542544"/>
            <a:ext cx="1115568" cy="222504"/>
          </a:xfrm>
          <a:prstGeom prst="rect">
            <a:avLst/>
          </a:prstGeom>
        </p:spPr>
        <p:txBody>
          <a:bodyPr lIns="0" tIns="0" rIns="0" bIns="0" wrap="none">
            <a:noAutofit/>
          </a:bodyPr>
          <a:p>
            <a:pPr algn="r" indent="0" rtl="1"/>
            <a:r>
              <a:rPr lang="ar-SA" sz="1600">
                <a:latin typeface="Arial"/>
              </a:rPr>
              <a:t>ال</a:t>
            </a:r>
            <a:r>
              <a:rPr lang="ar-SA" b="1" sz="1300">
                <a:latin typeface="Arial"/>
              </a:rPr>
              <a:t>محا</a:t>
            </a:r>
            <a:r>
              <a:rPr lang="ar-SA" sz="1600">
                <a:latin typeface="Arial"/>
              </a:rPr>
              <a:t>ضرة الثالثة:</a:t>
            </a:r>
          </a:p>
        </p:txBody>
      </p:sp>
      <p:sp>
        <p:nvSpPr>
          <p:cNvPr id="4" name=""/>
          <p:cNvSpPr/>
          <p:nvPr/>
        </p:nvSpPr>
        <p:spPr>
          <a:xfrm>
            <a:off x="1834896" y="530352"/>
            <a:ext cx="2606040" cy="259080"/>
          </a:xfrm>
          <a:prstGeom prst="rect">
            <a:avLst/>
          </a:prstGeom>
        </p:spPr>
        <p:txBody>
          <a:bodyPr lIns="0" tIns="0" rIns="0" bIns="0" wrap="none">
            <a:noAutofit/>
          </a:bodyPr>
          <a:p>
            <a:pPr algn="r" indent="0" rtl="1"/>
            <a:r>
              <a:rPr lang="ar-SA" sz="1600">
                <a:latin typeface="Arial"/>
              </a:rPr>
              <a:t>مدرس المادة: أ.م </a:t>
            </a:r>
            <a:r>
              <a:rPr lang="ar-SA" sz="1300">
                <a:latin typeface="Arial"/>
              </a:rPr>
              <a:t>هاودي</a:t>
            </a:r>
            <a:r>
              <a:rPr lang="ar-SA" sz="1600">
                <a:latin typeface="Arial"/>
              </a:rPr>
              <a:t>ر دلشاد </a:t>
            </a:r>
            <a:r>
              <a:rPr lang="ar-SA" sz="1300">
                <a:latin typeface="Arial"/>
              </a:rPr>
              <a:t>عبد</a:t>
            </a:r>
            <a:r>
              <a:rPr lang="ar-SA" sz="1600">
                <a:latin typeface="Arial"/>
              </a:rPr>
              <a:t>القا</a:t>
            </a:r>
            <a:r>
              <a:rPr lang="ar-SA" sz="1300">
                <a:latin typeface="Arial"/>
              </a:rPr>
              <a:t>د</a:t>
            </a:r>
            <a:r>
              <a:rPr lang="ar-SA" sz="1600">
                <a:latin typeface="Arial"/>
              </a:rPr>
              <a:t>ر</a:t>
            </a:r>
          </a:p>
        </p:txBody>
      </p:sp>
      <p:sp>
        <p:nvSpPr>
          <p:cNvPr id="5" name=""/>
          <p:cNvSpPr/>
          <p:nvPr/>
        </p:nvSpPr>
        <p:spPr>
          <a:xfrm>
            <a:off x="5535168" y="908304"/>
            <a:ext cx="1706880" cy="268224"/>
          </a:xfrm>
          <a:prstGeom prst="rect">
            <a:avLst/>
          </a:prstGeom>
        </p:spPr>
        <p:txBody>
          <a:bodyPr lIns="0" tIns="0" rIns="0" bIns="0" wrap="none">
            <a:noAutofit/>
          </a:bodyPr>
          <a:p>
            <a:pPr algn="r" indent="0" rtl="1">
              <a:spcAft>
                <a:spcPts val="1260"/>
              </a:spcAft>
            </a:pPr>
            <a:r>
              <a:rPr lang="ar-SA" sz="1500">
                <a:latin typeface="Arial"/>
              </a:rPr>
              <a:t>المشاركون فى المسابقات:</a:t>
            </a:r>
          </a:p>
        </p:txBody>
      </p:sp>
      <p:sp>
        <p:nvSpPr>
          <p:cNvPr id="6" name=""/>
          <p:cNvSpPr/>
          <p:nvPr/>
        </p:nvSpPr>
        <p:spPr>
          <a:xfrm>
            <a:off x="810768" y="1341120"/>
            <a:ext cx="6382512" cy="1143000"/>
          </a:xfrm>
          <a:prstGeom prst="rect">
            <a:avLst/>
          </a:prstGeom>
        </p:spPr>
        <p:txBody>
          <a:bodyPr lIns="0" tIns="0" rIns="0" bIns="0">
            <a:noAutofit/>
          </a:bodyPr>
          <a:p>
            <a:pPr algn="just" indent="508000" rtl="1">
              <a:lnSpc>
                <a:spcPts val="2376"/>
              </a:lnSpc>
              <a:spcAft>
                <a:spcPts val="210"/>
              </a:spcAft>
            </a:pPr>
            <a:r>
              <a:rPr lang="ar-SA" sz="1500">
                <a:latin typeface="Arial"/>
              </a:rPr>
              <a:t>في رياضة رفع الأ</a:t>
            </a:r>
            <a:r>
              <a:rPr lang="ar-SA" sz="1600">
                <a:latin typeface="Arial"/>
              </a:rPr>
              <a:t>ثقا</a:t>
            </a:r>
            <a:r>
              <a:rPr lang="ar-SA" sz="1500">
                <a:latin typeface="Arial"/>
              </a:rPr>
              <a:t>ل، يتم تنظيم مسابقات للجنسين. يتنافس الر.لااضيوت في الفئات العمر المحددة حسب القواعد على وفق وزن الجسم. وفى ما يلي الفئات العمرية للمشاركين، وذلك كما جاء الموقع الرسمي للاتحاد الدولي لرفع الاث</a:t>
            </a:r>
            <a:r>
              <a:rPr lang="ar-SA" sz="1600">
                <a:latin typeface="Arial"/>
              </a:rPr>
              <a:t>ق</a:t>
            </a:r>
            <a:r>
              <a:rPr lang="ar-SA" sz="1500">
                <a:latin typeface="Arial"/>
              </a:rPr>
              <a:t>ال فى </a:t>
            </a:r>
            <a:r>
              <a:rPr lang="en-US" sz="1500">
                <a:latin typeface="Arial"/>
              </a:rPr>
              <a:t>2021</a:t>
            </a:r>
            <a:r>
              <a:rPr lang="ar-SA" sz="1500">
                <a:latin typeface="Arial"/>
              </a:rPr>
              <a:t> : الفئات العمرية:</a:t>
            </a:r>
          </a:p>
        </p:txBody>
      </p:sp>
      <p:sp>
        <p:nvSpPr>
          <p:cNvPr id="7" name=""/>
          <p:cNvSpPr/>
          <p:nvPr/>
        </p:nvSpPr>
        <p:spPr>
          <a:xfrm>
            <a:off x="3145536" y="2685288"/>
            <a:ext cx="4047744" cy="222504"/>
          </a:xfrm>
          <a:prstGeom prst="rect">
            <a:avLst/>
          </a:prstGeom>
        </p:spPr>
        <p:txBody>
          <a:bodyPr lIns="0" tIns="0" rIns="0" bIns="0" wrap="none">
            <a:noAutofit/>
          </a:bodyPr>
          <a:p>
            <a:pPr algn="r" indent="0" rtl="1">
              <a:lnSpc>
                <a:spcPts val="3144"/>
              </a:lnSpc>
              <a:spcAft>
                <a:spcPts val="210"/>
              </a:spcAft>
            </a:pPr>
            <a:r>
              <a:rPr lang="ar-SA" sz="1500">
                <a:latin typeface="Arial"/>
              </a:rPr>
              <a:t>الاتحاد الدولي لرفع الاث</a:t>
            </a:r>
            <a:r>
              <a:rPr lang="ar-SA" sz="1600">
                <a:latin typeface="Arial"/>
              </a:rPr>
              <a:t>ق</a:t>
            </a:r>
            <a:r>
              <a:rPr lang="ar-SA" sz="1500">
                <a:latin typeface="Arial"/>
              </a:rPr>
              <a:t>ال حدد أربعة مجموعات للفئات العمرية:</a:t>
            </a:r>
          </a:p>
        </p:txBody>
      </p:sp>
      <p:sp>
        <p:nvSpPr>
          <p:cNvPr id="8" name=""/>
          <p:cNvSpPr/>
          <p:nvPr/>
        </p:nvSpPr>
        <p:spPr>
          <a:xfrm>
            <a:off x="4514088" y="3099816"/>
            <a:ext cx="2450592" cy="188976"/>
          </a:xfrm>
          <a:prstGeom prst="rect">
            <a:avLst/>
          </a:prstGeom>
        </p:spPr>
        <p:txBody>
          <a:bodyPr lIns="0" tIns="0" rIns="0" bIns="0" wrap="none">
            <a:noAutofit/>
          </a:bodyPr>
          <a:p>
            <a:pPr algn="just" indent="0" rtl="1">
              <a:lnSpc>
                <a:spcPts val="3144"/>
              </a:lnSpc>
            </a:pPr>
            <a:r>
              <a:rPr lang="en-US" sz="1500">
                <a:latin typeface="Arial"/>
              </a:rPr>
              <a:t>1</a:t>
            </a:r>
            <a:r>
              <a:rPr lang="ar-SA" sz="1500">
                <a:latin typeface="Arial"/>
              </a:rPr>
              <a:t>. ناشئين : </a:t>
            </a:r>
            <a:r>
              <a:rPr lang="en-US" sz="1500">
                <a:latin typeface="Arial"/>
              </a:rPr>
              <a:t>13</a:t>
            </a:r>
            <a:r>
              <a:rPr lang="ar-SA" sz="1500">
                <a:latin typeface="Arial"/>
              </a:rPr>
              <a:t> إلى </a:t>
            </a:r>
            <a:r>
              <a:rPr lang="en-US" sz="1500">
                <a:latin typeface="Arial"/>
              </a:rPr>
              <a:t>17</a:t>
            </a:r>
            <a:r>
              <a:rPr lang="ar-SA" sz="1500">
                <a:latin typeface="Arial"/>
              </a:rPr>
              <a:t> سنوات عمرية</a:t>
            </a:r>
          </a:p>
        </p:txBody>
      </p:sp>
      <p:sp>
        <p:nvSpPr>
          <p:cNvPr id="9" name=""/>
          <p:cNvSpPr/>
          <p:nvPr/>
        </p:nvSpPr>
        <p:spPr>
          <a:xfrm>
            <a:off x="4358640" y="3346704"/>
            <a:ext cx="2889504" cy="1237488"/>
          </a:xfrm>
          <a:prstGeom prst="rect">
            <a:avLst/>
          </a:prstGeom>
        </p:spPr>
        <p:txBody>
          <a:bodyPr lIns="0" tIns="0" rIns="0" bIns="0">
            <a:noAutofit/>
          </a:bodyPr>
          <a:p>
            <a:pPr algn="just" marR="279400" indent="0" rtl="1">
              <a:spcAft>
                <a:spcPts val="630"/>
              </a:spcAft>
            </a:pPr>
            <a:r>
              <a:rPr lang="en-US" sz="1500">
                <a:latin typeface="Arial"/>
              </a:rPr>
              <a:t>2</a:t>
            </a:r>
            <a:r>
              <a:rPr lang="ar-SA" sz="1500">
                <a:latin typeface="Arial"/>
              </a:rPr>
              <a:t>.    شباب : </a:t>
            </a:r>
            <a:r>
              <a:rPr lang="en-US" sz="1500">
                <a:latin typeface="Arial"/>
              </a:rPr>
              <a:t>15</a:t>
            </a:r>
            <a:r>
              <a:rPr lang="ar-SA" sz="1500">
                <a:latin typeface="Arial"/>
              </a:rPr>
              <a:t> إلى </a:t>
            </a:r>
            <a:r>
              <a:rPr lang="en-US" sz="1500">
                <a:latin typeface="Arial"/>
              </a:rPr>
              <a:t>20</a:t>
            </a:r>
            <a:r>
              <a:rPr lang="ar-SA" sz="1500">
                <a:latin typeface="Arial"/>
              </a:rPr>
              <a:t> سنوات عمرية</a:t>
            </a:r>
          </a:p>
          <a:p>
            <a:pPr algn="just" marR="279400" indent="0" rtl="1">
              <a:spcAft>
                <a:spcPts val="630"/>
              </a:spcAft>
            </a:pPr>
            <a:r>
              <a:rPr lang="en-US" sz="1500">
                <a:latin typeface="Arial"/>
              </a:rPr>
              <a:t>3</a:t>
            </a:r>
            <a:r>
              <a:rPr lang="ar-SA" sz="1500">
                <a:latin typeface="Arial"/>
              </a:rPr>
              <a:t>.    متقدمين: </a:t>
            </a:r>
            <a:r>
              <a:rPr lang="en-US" sz="1500">
                <a:latin typeface="Arial"/>
              </a:rPr>
              <a:t>15</a:t>
            </a:r>
            <a:r>
              <a:rPr lang="ar-SA" sz="1500">
                <a:latin typeface="Arial"/>
              </a:rPr>
              <a:t> سنوات عمرية فما فوق</a:t>
            </a:r>
          </a:p>
          <a:p>
            <a:pPr algn="r" indent="279400" rtl="1">
              <a:lnSpc>
                <a:spcPts val="3168"/>
              </a:lnSpc>
            </a:pPr>
            <a:r>
              <a:rPr lang="en-US" sz="1500">
                <a:latin typeface="Arial"/>
              </a:rPr>
              <a:t>4</a:t>
            </a:r>
            <a:r>
              <a:rPr lang="ar-SA" sz="1500">
                <a:latin typeface="Arial"/>
              </a:rPr>
              <a:t>.    رواد: </a:t>
            </a:r>
            <a:r>
              <a:rPr lang="en-US" sz="1500">
                <a:latin typeface="Arial"/>
              </a:rPr>
              <a:t>35</a:t>
            </a:r>
            <a:r>
              <a:rPr lang="ar-SA" sz="1500">
                <a:latin typeface="Arial"/>
              </a:rPr>
              <a:t> سنوات عمرية فما فوق فئات أوزان الجسم :</a:t>
            </a:r>
          </a:p>
        </p:txBody>
      </p:sp>
      <p:sp>
        <p:nvSpPr>
          <p:cNvPr id="10" name=""/>
          <p:cNvSpPr/>
          <p:nvPr/>
        </p:nvSpPr>
        <p:spPr>
          <a:xfrm>
            <a:off x="847344" y="3121152"/>
            <a:ext cx="1267968" cy="304800"/>
          </a:xfrm>
          <a:prstGeom prst="rect">
            <a:avLst/>
          </a:prstGeom>
        </p:spPr>
        <p:txBody>
          <a:bodyPr lIns="0" tIns="0" rIns="0" bIns="0" wrap="none">
            <a:noAutofit/>
          </a:bodyPr>
          <a:p>
            <a:pPr indent="0"/>
            <a:r>
              <a:rPr lang="en-US" sz="1800" spc="-50">
                <a:solidFill>
                  <a:srgbClr val="18548E"/>
                </a:solidFill>
                <a:latin typeface="Arial"/>
              </a:rPr>
              <a:t>Age groups</a:t>
            </a:r>
          </a:p>
        </p:txBody>
      </p:sp>
      <p:sp>
        <p:nvSpPr>
          <p:cNvPr id="11" name=""/>
          <p:cNvSpPr/>
          <p:nvPr/>
        </p:nvSpPr>
        <p:spPr>
          <a:xfrm>
            <a:off x="853440" y="3517392"/>
            <a:ext cx="2950464" cy="1042416"/>
          </a:xfrm>
          <a:prstGeom prst="rect">
            <a:avLst/>
          </a:prstGeom>
        </p:spPr>
        <p:txBody>
          <a:bodyPr lIns="0" tIns="0" rIns="0" bIns="0">
            <a:noAutofit/>
          </a:bodyPr>
          <a:p>
            <a:pPr algn="just" indent="0">
              <a:lnSpc>
                <a:spcPts val="1656"/>
              </a:lnSpc>
            </a:pPr>
            <a:r>
              <a:rPr lang="en-US" sz="1200">
                <a:solidFill>
                  <a:srgbClr val="706974"/>
                </a:solidFill>
                <a:latin typeface="Arial"/>
              </a:rPr>
              <a:t>The</a:t>
            </a:r>
            <a:r>
              <a:rPr lang="en-US" sz="1400">
                <a:solidFill>
                  <a:srgbClr val="706974"/>
                </a:solidFill>
                <a:latin typeface="Arial"/>
              </a:rPr>
              <a:t> </a:t>
            </a:r>
            <a:r>
              <a:rPr lang="en-US" sz="1200">
                <a:solidFill>
                  <a:srgbClr val="706974"/>
                </a:solidFill>
                <a:latin typeface="Arial"/>
              </a:rPr>
              <a:t>IWF</a:t>
            </a:r>
            <a:r>
              <a:rPr lang="en-US" sz="1400">
                <a:solidFill>
                  <a:srgbClr val="706974"/>
                </a:solidFill>
                <a:latin typeface="Arial"/>
              </a:rPr>
              <a:t> </a:t>
            </a:r>
            <a:r>
              <a:rPr lang="en-US" sz="1200">
                <a:solidFill>
                  <a:srgbClr val="706974"/>
                </a:solidFill>
                <a:latin typeface="Arial"/>
              </a:rPr>
              <a:t>recognises</a:t>
            </a:r>
            <a:r>
              <a:rPr lang="en-US" sz="1400">
                <a:solidFill>
                  <a:srgbClr val="706974"/>
                </a:solidFill>
                <a:latin typeface="Arial"/>
              </a:rPr>
              <a:t> </a:t>
            </a:r>
            <a:r>
              <a:rPr lang="en-US" sz="1200">
                <a:solidFill>
                  <a:srgbClr val="706974"/>
                </a:solidFill>
                <a:latin typeface="Arial"/>
              </a:rPr>
              <a:t>four</a:t>
            </a:r>
            <a:r>
              <a:rPr lang="en-US" sz="1400">
                <a:solidFill>
                  <a:srgbClr val="706974"/>
                </a:solidFill>
                <a:latin typeface="Arial"/>
              </a:rPr>
              <a:t> (4) </a:t>
            </a:r>
            <a:r>
              <a:rPr lang="en-US" sz="1200">
                <a:solidFill>
                  <a:srgbClr val="706974"/>
                </a:solidFill>
                <a:latin typeface="Arial"/>
              </a:rPr>
              <a:t>age</a:t>
            </a:r>
            <a:r>
              <a:rPr lang="en-US" sz="1400">
                <a:solidFill>
                  <a:srgbClr val="706974"/>
                </a:solidFill>
                <a:latin typeface="Arial"/>
              </a:rPr>
              <a:t> </a:t>
            </a:r>
            <a:r>
              <a:rPr lang="en-US" sz="1200">
                <a:solidFill>
                  <a:srgbClr val="706974"/>
                </a:solidFill>
                <a:latin typeface="Arial"/>
              </a:rPr>
              <a:t>groups</a:t>
            </a:r>
            <a:r>
              <a:rPr lang="en-US" sz="1400">
                <a:solidFill>
                  <a:srgbClr val="706974"/>
                </a:solidFill>
                <a:latin typeface="Arial"/>
              </a:rPr>
              <a:t>:</a:t>
            </a:r>
          </a:p>
          <a:p>
            <a:pPr algn="just" indent="0">
              <a:lnSpc>
                <a:spcPts val="1656"/>
              </a:lnSpc>
            </a:pPr>
            <a:r>
              <a:rPr lang="en-US" sz="1200">
                <a:solidFill>
                  <a:srgbClr val="706974"/>
                </a:solidFill>
                <a:latin typeface="Arial"/>
              </a:rPr>
              <a:t>i</a:t>
            </a:r>
            <a:r>
              <a:rPr lang="en-US" sz="1400">
                <a:solidFill>
                  <a:srgbClr val="706974"/>
                </a:solidFill>
                <a:latin typeface="Arial"/>
              </a:rPr>
              <a:t>)    </a:t>
            </a:r>
            <a:r>
              <a:rPr lang="en-US" sz="1200">
                <a:solidFill>
                  <a:srgbClr val="706974"/>
                </a:solidFill>
                <a:latin typeface="Arial"/>
              </a:rPr>
              <a:t>YOUTH</a:t>
            </a:r>
            <a:r>
              <a:rPr lang="en-US" sz="1400">
                <a:solidFill>
                  <a:srgbClr val="706974"/>
                </a:solidFill>
                <a:latin typeface="Arial"/>
              </a:rPr>
              <a:t>: 13- 17 </a:t>
            </a:r>
            <a:r>
              <a:rPr lang="en-US" sz="1200">
                <a:solidFill>
                  <a:srgbClr val="706974"/>
                </a:solidFill>
                <a:latin typeface="Arial"/>
              </a:rPr>
              <a:t>years</a:t>
            </a:r>
            <a:r>
              <a:rPr lang="en-US" sz="1400">
                <a:solidFill>
                  <a:srgbClr val="706974"/>
                </a:solidFill>
                <a:latin typeface="Arial"/>
              </a:rPr>
              <a:t> </a:t>
            </a:r>
            <a:r>
              <a:rPr lang="en-US" sz="1200">
                <a:solidFill>
                  <a:srgbClr val="706974"/>
                </a:solidFill>
                <a:latin typeface="Arial"/>
              </a:rPr>
              <a:t>of</a:t>
            </a:r>
            <a:r>
              <a:rPr lang="en-US" sz="1400">
                <a:solidFill>
                  <a:srgbClr val="706974"/>
                </a:solidFill>
                <a:latin typeface="Arial"/>
              </a:rPr>
              <a:t> </a:t>
            </a:r>
            <a:r>
              <a:rPr lang="en-US" sz="1200">
                <a:solidFill>
                  <a:srgbClr val="706974"/>
                </a:solidFill>
                <a:latin typeface="Arial"/>
              </a:rPr>
              <a:t>age</a:t>
            </a:r>
          </a:p>
          <a:p>
            <a:pPr algn="just" indent="0">
              <a:lnSpc>
                <a:spcPts val="1656"/>
              </a:lnSpc>
            </a:pPr>
            <a:r>
              <a:rPr lang="en-US" sz="1200">
                <a:solidFill>
                  <a:srgbClr val="706974"/>
                </a:solidFill>
                <a:latin typeface="Arial"/>
              </a:rPr>
              <a:t>ii</a:t>
            </a:r>
            <a:r>
              <a:rPr lang="en-US" sz="1400">
                <a:solidFill>
                  <a:srgbClr val="706974"/>
                </a:solidFill>
                <a:latin typeface="Arial"/>
              </a:rPr>
              <a:t>)    </a:t>
            </a:r>
            <a:r>
              <a:rPr lang="en-US" sz="1200">
                <a:solidFill>
                  <a:srgbClr val="706974"/>
                </a:solidFill>
                <a:latin typeface="Arial"/>
              </a:rPr>
              <a:t>JUNIOR</a:t>
            </a:r>
            <a:r>
              <a:rPr lang="en-US" sz="1400">
                <a:solidFill>
                  <a:srgbClr val="706974"/>
                </a:solidFill>
                <a:latin typeface="Arial"/>
              </a:rPr>
              <a:t>: 15-20 </a:t>
            </a:r>
            <a:r>
              <a:rPr lang="en-US" sz="1200">
                <a:solidFill>
                  <a:srgbClr val="706974"/>
                </a:solidFill>
                <a:latin typeface="Arial"/>
              </a:rPr>
              <a:t>years</a:t>
            </a:r>
            <a:r>
              <a:rPr lang="en-US" sz="1400">
                <a:solidFill>
                  <a:srgbClr val="706974"/>
                </a:solidFill>
                <a:latin typeface="Arial"/>
              </a:rPr>
              <a:t> </a:t>
            </a:r>
            <a:r>
              <a:rPr lang="en-US" sz="1200">
                <a:solidFill>
                  <a:srgbClr val="706974"/>
                </a:solidFill>
                <a:latin typeface="Arial"/>
              </a:rPr>
              <a:t>of</a:t>
            </a:r>
            <a:r>
              <a:rPr lang="en-US" sz="1400">
                <a:solidFill>
                  <a:srgbClr val="706974"/>
                </a:solidFill>
                <a:latin typeface="Arial"/>
              </a:rPr>
              <a:t> </a:t>
            </a:r>
            <a:r>
              <a:rPr lang="en-US" sz="1200">
                <a:solidFill>
                  <a:srgbClr val="706974"/>
                </a:solidFill>
                <a:latin typeface="Arial"/>
              </a:rPr>
              <a:t>age</a:t>
            </a:r>
          </a:p>
          <a:p>
            <a:pPr algn="just" indent="0">
              <a:lnSpc>
                <a:spcPts val="1656"/>
              </a:lnSpc>
            </a:pPr>
            <a:r>
              <a:rPr lang="en-US" sz="1200">
                <a:solidFill>
                  <a:srgbClr val="706974"/>
                </a:solidFill>
                <a:latin typeface="Arial"/>
              </a:rPr>
              <a:t>iii</a:t>
            </a:r>
            <a:r>
              <a:rPr lang="en-US" sz="1400">
                <a:solidFill>
                  <a:srgbClr val="706974"/>
                </a:solidFill>
                <a:latin typeface="Arial"/>
              </a:rPr>
              <a:t>)    </a:t>
            </a:r>
            <a:r>
              <a:rPr lang="en-US" sz="1200">
                <a:solidFill>
                  <a:srgbClr val="706974"/>
                </a:solidFill>
                <a:latin typeface="Arial"/>
              </a:rPr>
              <a:t>SENIOR</a:t>
            </a:r>
            <a:r>
              <a:rPr lang="en-US" sz="1400">
                <a:solidFill>
                  <a:srgbClr val="706974"/>
                </a:solidFill>
                <a:latin typeface="Arial"/>
              </a:rPr>
              <a:t>: 15</a:t>
            </a:r>
            <a:r>
              <a:rPr lang="ar-SA" sz="1400">
                <a:solidFill>
                  <a:srgbClr val="706974"/>
                </a:solidFill>
                <a:latin typeface="Arial"/>
              </a:rPr>
              <a:t>ة</a:t>
            </a:r>
            <a:r>
              <a:rPr lang="en-US" sz="1400">
                <a:solidFill>
                  <a:srgbClr val="706974"/>
                </a:solidFill>
                <a:latin typeface="Arial"/>
              </a:rPr>
              <a:t> </a:t>
            </a:r>
            <a:r>
              <a:rPr lang="en-US" sz="1200">
                <a:solidFill>
                  <a:srgbClr val="706974"/>
                </a:solidFill>
                <a:latin typeface="Arial"/>
              </a:rPr>
              <a:t>years</a:t>
            </a:r>
            <a:r>
              <a:rPr lang="en-US" sz="1400">
                <a:solidFill>
                  <a:srgbClr val="706974"/>
                </a:solidFill>
                <a:latin typeface="Arial"/>
              </a:rPr>
              <a:t> </a:t>
            </a:r>
            <a:r>
              <a:rPr lang="en-US" sz="1200">
                <a:solidFill>
                  <a:srgbClr val="706974"/>
                </a:solidFill>
                <a:latin typeface="Arial"/>
              </a:rPr>
              <a:t>of</a:t>
            </a:r>
            <a:r>
              <a:rPr lang="en-US" sz="1400">
                <a:solidFill>
                  <a:srgbClr val="706974"/>
                </a:solidFill>
                <a:latin typeface="Arial"/>
              </a:rPr>
              <a:t> </a:t>
            </a:r>
            <a:r>
              <a:rPr lang="en-US" sz="1200">
                <a:solidFill>
                  <a:srgbClr val="706974"/>
                </a:solidFill>
                <a:latin typeface="Arial"/>
              </a:rPr>
              <a:t>age</a:t>
            </a:r>
          </a:p>
          <a:p>
            <a:pPr algn="just" indent="0">
              <a:lnSpc>
                <a:spcPts val="1656"/>
              </a:lnSpc>
            </a:pPr>
            <a:r>
              <a:rPr lang="en-US" sz="1200">
                <a:solidFill>
                  <a:srgbClr val="706974"/>
                </a:solidFill>
                <a:latin typeface="Arial"/>
              </a:rPr>
              <a:t>iv</a:t>
            </a:r>
            <a:r>
              <a:rPr lang="en-US" sz="1400">
                <a:solidFill>
                  <a:srgbClr val="706974"/>
                </a:solidFill>
                <a:latin typeface="Arial"/>
              </a:rPr>
              <a:t>)    </a:t>
            </a:r>
            <a:r>
              <a:rPr lang="en-US" sz="1200">
                <a:solidFill>
                  <a:srgbClr val="706974"/>
                </a:solidFill>
                <a:latin typeface="Arial"/>
              </a:rPr>
              <a:t>MASTERS</a:t>
            </a:r>
            <a:r>
              <a:rPr lang="en-US" sz="1400">
                <a:solidFill>
                  <a:srgbClr val="706974"/>
                </a:solidFill>
                <a:latin typeface="Arial"/>
              </a:rPr>
              <a:t>: 35</a:t>
            </a:r>
            <a:r>
              <a:rPr lang="ar-SA" sz="1400">
                <a:solidFill>
                  <a:srgbClr val="706974"/>
                </a:solidFill>
                <a:latin typeface="Arial"/>
              </a:rPr>
              <a:t>ة</a:t>
            </a:r>
            <a:r>
              <a:rPr lang="en-US" sz="1400">
                <a:solidFill>
                  <a:srgbClr val="706974"/>
                </a:solidFill>
                <a:latin typeface="Arial"/>
              </a:rPr>
              <a:t> </a:t>
            </a:r>
            <a:r>
              <a:rPr lang="en-US" sz="1200">
                <a:solidFill>
                  <a:srgbClr val="706974"/>
                </a:solidFill>
                <a:latin typeface="Arial"/>
              </a:rPr>
              <a:t>years</a:t>
            </a:r>
            <a:r>
              <a:rPr lang="en-US" sz="1400">
                <a:solidFill>
                  <a:srgbClr val="706974"/>
                </a:solidFill>
                <a:latin typeface="Arial"/>
              </a:rPr>
              <a:t> </a:t>
            </a:r>
            <a:r>
              <a:rPr lang="en-US" sz="1200">
                <a:solidFill>
                  <a:srgbClr val="706974"/>
                </a:solidFill>
                <a:latin typeface="Arial"/>
              </a:rPr>
              <a:t>of</a:t>
            </a:r>
            <a:r>
              <a:rPr lang="en-US" sz="1400">
                <a:solidFill>
                  <a:srgbClr val="706974"/>
                </a:solidFill>
                <a:latin typeface="Arial"/>
              </a:rPr>
              <a:t> </a:t>
            </a:r>
            <a:r>
              <a:rPr lang="en-US" sz="1200">
                <a:solidFill>
                  <a:srgbClr val="706974"/>
                </a:solidFill>
                <a:latin typeface="Arial"/>
              </a:rPr>
              <a:t>age</a:t>
            </a:r>
          </a:p>
        </p:txBody>
      </p:sp>
      <p:sp>
        <p:nvSpPr>
          <p:cNvPr id="12" name=""/>
          <p:cNvSpPr/>
          <p:nvPr/>
        </p:nvSpPr>
        <p:spPr>
          <a:xfrm>
            <a:off x="615696" y="1331976"/>
            <a:ext cx="210312" cy="493776"/>
          </a:xfrm>
          <a:prstGeom prst="rect">
            <a:avLst/>
          </a:prstGeom>
        </p:spPr>
        <p:txBody>
          <a:bodyPr lIns="0" tIns="0" rIns="0" bIns="0" vert="vert270" wrap="none">
            <a:noAutofit/>
          </a:bodyPr>
          <a:p>
            <a:pPr algn="r" indent="0" rtl="1"/>
            <a:r>
              <a:rPr lang="ar-SA" sz="1900">
                <a:latin typeface="Arial"/>
              </a:rPr>
              <a:t>ر؛ .</a:t>
            </a:r>
            <a:r>
              <a:rPr lang="en-US" sz="1900">
                <a:latin typeface="Arial"/>
              </a:rPr>
              <a:t>٩٠</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13232" y="1472184"/>
            <a:ext cx="6483096" cy="4233672"/>
          </a:xfrm>
          <a:prstGeom prst="rect">
            <a:avLst/>
          </a:prstGeom>
        </p:spPr>
      </p:pic>
      <p:sp>
        <p:nvSpPr>
          <p:cNvPr id="3" name=""/>
          <p:cNvSpPr/>
          <p:nvPr/>
        </p:nvSpPr>
        <p:spPr>
          <a:xfrm>
            <a:off x="618744" y="527304"/>
            <a:ext cx="6147816" cy="774192"/>
          </a:xfrm>
          <a:prstGeom prst="rect">
            <a:avLst/>
          </a:prstGeom>
        </p:spPr>
        <p:txBody>
          <a:bodyPr lIns="0" tIns="0" rIns="0" bIns="0">
            <a:noAutofit/>
          </a:bodyPr>
          <a:p>
            <a:pPr algn="just" indent="0" rtl="1">
              <a:lnSpc>
                <a:spcPts val="2016"/>
              </a:lnSpc>
            </a:pPr>
            <a:r>
              <a:rPr lang="ar-SA" sz="1500">
                <a:latin typeface="Arial"/>
              </a:rPr>
              <a:t>بالأرضية واستقراره. ومنطقة علبة أصابع القدم يتميز بالمرونة ويكون واسعا، يمكن أن يساعد في تباعد اصابع القدم عند الرفع. واخيرا ارتفاع ظهر الحناء تعمل على اسققرار الكاحل دون تقليل من موونة الحركة.</a:t>
            </a:r>
          </a:p>
        </p:txBody>
      </p:sp>
      <p:sp>
        <p:nvSpPr>
          <p:cNvPr id="4" name=""/>
          <p:cNvSpPr/>
          <p:nvPr/>
        </p:nvSpPr>
        <p:spPr>
          <a:xfrm>
            <a:off x="627888" y="6681216"/>
            <a:ext cx="6355080" cy="533400"/>
          </a:xfrm>
          <a:prstGeom prst="rect">
            <a:avLst/>
          </a:prstGeom>
        </p:spPr>
        <p:txBody>
          <a:bodyPr lIns="0" tIns="0" rIns="0" bIns="0">
            <a:noAutofit/>
          </a:bodyPr>
          <a:p>
            <a:pPr algn="r" marR="243840" indent="-228600" rtl="1">
              <a:lnSpc>
                <a:spcPts val="2232"/>
              </a:lnSpc>
              <a:spcBef>
                <a:spcPts val="5250"/>
              </a:spcBef>
            </a:pPr>
            <a:r>
              <a:rPr lang="ar-SA" sz="1500">
                <a:latin typeface="Arial"/>
              </a:rPr>
              <a:t>ج. الحزام (</a:t>
            </a:r>
            <a:r>
              <a:rPr lang="en-US" b="1" sz="1400">
                <a:latin typeface="Arial"/>
              </a:rPr>
              <a:t>Belt</a:t>
            </a:r>
            <a:r>
              <a:rPr lang="ar-SA" sz="1500">
                <a:latin typeface="Arial"/>
              </a:rPr>
              <a:t>): يمكن ارتداء حزام رفع الاثقال. وفي حالة استخدامه يجب ارتداؤه على الجزء الخارجي من الزي وليس أسفل الزي. وأقصى عرض للحزام المسموح به </a:t>
            </a:r>
            <a:r>
              <a:rPr lang="en-US" sz="1500">
                <a:latin typeface="Arial"/>
              </a:rPr>
              <a:t>12</a:t>
            </a:r>
            <a:r>
              <a:rPr lang="ar-SA" sz="1500">
                <a:latin typeface="Arial"/>
              </a:rPr>
              <a:t> سم.</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371600" y="539496"/>
            <a:ext cx="5827776" cy="3718560"/>
          </a:xfrm>
          <a:prstGeom prst="rect">
            <a:avLst/>
          </a:prstGeom>
        </p:spPr>
      </p:pic>
      <p:pic>
        <p:nvPicPr>
          <p:cNvPr id="3" name=""/>
          <p:cNvPicPr>
            <a:picLocks noChangeAspect="1"/>
          </p:cNvPicPr>
          <p:nvPr/>
        </p:nvPicPr>
        <p:blipFill>
          <a:blip r:embed="rPictId1"/>
          <a:stretch>
            <a:fillRect/>
          </a:stretch>
        </p:blipFill>
        <p:spPr>
          <a:xfrm>
            <a:off x="1627632" y="4407408"/>
            <a:ext cx="4572000" cy="3075432"/>
          </a:xfrm>
          <a:prstGeom prst="rect">
            <a:avLst/>
          </a:prstGeom>
        </p:spPr>
      </p:pic>
      <p:sp>
        <p:nvSpPr>
          <p:cNvPr id="4" name=""/>
          <p:cNvSpPr/>
          <p:nvPr/>
        </p:nvSpPr>
        <p:spPr>
          <a:xfrm>
            <a:off x="621792" y="8430768"/>
            <a:ext cx="6373368" cy="804672"/>
          </a:xfrm>
          <a:prstGeom prst="rect">
            <a:avLst/>
          </a:prstGeom>
        </p:spPr>
        <p:txBody>
          <a:bodyPr lIns="0" tIns="0" rIns="0" bIns="0">
            <a:noAutofit/>
          </a:bodyPr>
          <a:p>
            <a:pPr algn="just" marR="252984" indent="-228600" rtl="1">
              <a:lnSpc>
                <a:spcPts val="2208"/>
              </a:lnSpc>
              <a:spcBef>
                <a:spcPts val="5250"/>
              </a:spcBef>
            </a:pPr>
            <a:r>
              <a:rPr lang="ar-SA" sz="1500">
                <a:latin typeface="Arial"/>
              </a:rPr>
              <a:t>د. الق</a:t>
            </a:r>
            <a:r>
              <a:rPr lang="ar-SA" sz="1600">
                <a:latin typeface="Arial"/>
              </a:rPr>
              <a:t>فا</a:t>
            </a:r>
            <a:r>
              <a:rPr lang="ar-SA" sz="1500">
                <a:latin typeface="Arial"/>
              </a:rPr>
              <a:t>زات </a:t>
            </a:r>
            <a:r>
              <a:rPr lang="ar-SA" sz="1600">
                <a:latin typeface="Arial"/>
              </a:rPr>
              <a:t>وحا</a:t>
            </a:r>
            <a:r>
              <a:rPr lang="ar-SA" sz="1500">
                <a:latin typeface="Arial"/>
              </a:rPr>
              <a:t>مي راحة اليد </a:t>
            </a:r>
            <a:r>
              <a:rPr lang="ar-SA" b="1" sz="1400">
                <a:latin typeface="Arial"/>
              </a:rPr>
              <a:t>(</a:t>
            </a:r>
            <a:r>
              <a:rPr lang="en-US" b="1" sz="1400">
                <a:latin typeface="Arial"/>
              </a:rPr>
              <a:t>Gloves</a:t>
            </a:r>
            <a:r>
              <a:rPr lang="en-US" sz="1500">
                <a:latin typeface="Arial"/>
              </a:rPr>
              <a:t> </a:t>
            </a:r>
            <a:r>
              <a:rPr lang="en-US" b="1" sz="1400">
                <a:latin typeface="Arial"/>
              </a:rPr>
              <a:t>and</a:t>
            </a:r>
            <a:r>
              <a:rPr lang="en-US" sz="1500">
                <a:latin typeface="Arial"/>
              </a:rPr>
              <a:t> </a:t>
            </a:r>
            <a:r>
              <a:rPr lang="en-US" b="1" sz="1400">
                <a:latin typeface="Arial"/>
              </a:rPr>
              <a:t>Palm</a:t>
            </a:r>
            <a:r>
              <a:rPr lang="en-US" sz="1500">
                <a:latin typeface="Arial"/>
              </a:rPr>
              <a:t> </a:t>
            </a:r>
            <a:r>
              <a:rPr lang="en-US" b="1" sz="1400">
                <a:latin typeface="Arial"/>
              </a:rPr>
              <a:t>Guards</a:t>
            </a:r>
            <a:r>
              <a:rPr lang="ar-SA" sz="1500">
                <a:latin typeface="Arial"/>
              </a:rPr>
              <a:t>): من أجل حماية راحة اليدين يسمح بارتداء </a:t>
            </a:r>
            <a:r>
              <a:rPr lang="ar-SA" sz="1600">
                <a:latin typeface="Arial"/>
              </a:rPr>
              <a:t>قفا</a:t>
            </a:r>
            <a:r>
              <a:rPr lang="ar-SA" sz="1500">
                <a:latin typeface="Arial"/>
              </a:rPr>
              <a:t>زات بدون اصابع أي تغطي فقط أول الم</a:t>
            </a:r>
            <a:r>
              <a:rPr lang="ar-SA" sz="1600">
                <a:latin typeface="Arial"/>
              </a:rPr>
              <a:t>فا</a:t>
            </a:r>
            <a:r>
              <a:rPr lang="ar-SA" sz="1500">
                <a:latin typeface="Arial"/>
              </a:rPr>
              <a:t>صل للاصابع. مثل واقيات راحة اليد المستخدمة في الجمتاستك و </a:t>
            </a:r>
            <a:r>
              <a:rPr lang="ar-SA" sz="1600">
                <a:latin typeface="Arial"/>
              </a:rPr>
              <a:t>قفا</a:t>
            </a:r>
            <a:r>
              <a:rPr lang="ar-SA" sz="1500">
                <a:latin typeface="Arial"/>
              </a:rPr>
              <a:t>زات ركوب الدراجات.</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58952" y="539496"/>
            <a:ext cx="6437376" cy="1639824"/>
          </a:xfrm>
          <a:prstGeom prst="rect">
            <a:avLst/>
          </a:prstGeom>
        </p:spPr>
      </p:pic>
      <p:pic>
        <p:nvPicPr>
          <p:cNvPr id="3" name=""/>
          <p:cNvPicPr>
            <a:picLocks noChangeAspect="1"/>
          </p:cNvPicPr>
          <p:nvPr/>
        </p:nvPicPr>
        <p:blipFill>
          <a:blip r:embed="rPictId1"/>
          <a:stretch>
            <a:fillRect/>
          </a:stretch>
        </p:blipFill>
        <p:spPr>
          <a:xfrm>
            <a:off x="3115056" y="5047488"/>
            <a:ext cx="4084320" cy="1972056"/>
          </a:xfrm>
          <a:prstGeom prst="rect">
            <a:avLst/>
          </a:prstGeom>
        </p:spPr>
      </p:pic>
      <p:pic>
        <p:nvPicPr>
          <p:cNvPr id="4" name=""/>
          <p:cNvPicPr>
            <a:picLocks noChangeAspect="1"/>
          </p:cNvPicPr>
          <p:nvPr/>
        </p:nvPicPr>
        <p:blipFill>
          <a:blip r:embed="rPictId2"/>
          <a:stretch>
            <a:fillRect/>
          </a:stretch>
        </p:blipFill>
        <p:spPr>
          <a:xfrm>
            <a:off x="1179576" y="5111496"/>
            <a:ext cx="1908048" cy="1908048"/>
          </a:xfrm>
          <a:prstGeom prst="rect">
            <a:avLst/>
          </a:prstGeom>
        </p:spPr>
      </p:pic>
      <p:sp>
        <p:nvSpPr>
          <p:cNvPr id="5" name=""/>
          <p:cNvSpPr/>
          <p:nvPr/>
        </p:nvSpPr>
        <p:spPr>
          <a:xfrm>
            <a:off x="615696" y="2746248"/>
            <a:ext cx="6373368" cy="2130552"/>
          </a:xfrm>
          <a:prstGeom prst="rect">
            <a:avLst/>
          </a:prstGeom>
        </p:spPr>
        <p:txBody>
          <a:bodyPr lIns="0" tIns="0" rIns="0" bIns="0">
            <a:noAutofit/>
          </a:bodyPr>
          <a:p>
            <a:pPr algn="just" marR="254000" indent="-254000" rtl="1">
              <a:lnSpc>
                <a:spcPts val="2136"/>
              </a:lnSpc>
            </a:pPr>
            <a:r>
              <a:rPr lang="ar-SA" sz="1500">
                <a:latin typeface="Arial"/>
              </a:rPr>
              <a:t>ه. الضمادات والاشرطة اللاصقة ) </a:t>
            </a:r>
            <a:r>
              <a:rPr lang="en-US" b="1" sz="1400">
                <a:latin typeface="Arial"/>
              </a:rPr>
              <a:t>Bandages</a:t>
            </a:r>
            <a:r>
              <a:rPr lang="en-US" sz="1500">
                <a:latin typeface="Arial"/>
              </a:rPr>
              <a:t> </a:t>
            </a:r>
            <a:r>
              <a:rPr lang="en-US" b="1" sz="1400">
                <a:latin typeface="Arial"/>
              </a:rPr>
              <a:t>and</a:t>
            </a:r>
            <a:r>
              <a:rPr lang="en-US" sz="1500">
                <a:latin typeface="Arial"/>
              </a:rPr>
              <a:t> </a:t>
            </a:r>
            <a:r>
              <a:rPr lang="en-US" b="1" sz="1400">
                <a:latin typeface="Arial"/>
              </a:rPr>
              <a:t>Sticking</a:t>
            </a:r>
            <a:r>
              <a:rPr lang="en-US" sz="1500">
                <a:latin typeface="Arial"/>
              </a:rPr>
              <a:t> </a:t>
            </a:r>
            <a:r>
              <a:rPr lang="en-US" b="1" sz="1400">
                <a:latin typeface="Arial"/>
              </a:rPr>
              <a:t>Tapes</a:t>
            </a:r>
            <a:r>
              <a:rPr lang="ar-SA" sz="1500">
                <a:latin typeface="Arial"/>
              </a:rPr>
              <a:t>): يستطيع الرفاع استخدام الضمادات للوقاية، يستخدمها للركبة و الرسغ والأصابع. وغالبا ما يستخدم رافعو الألعاب الاولميية الشريط اللاصق لتغطية </a:t>
            </a:r>
            <a:r>
              <a:rPr lang="ar-SA" sz="1600">
                <a:latin typeface="Arial"/>
              </a:rPr>
              <a:t>أ</a:t>
            </a:r>
            <a:r>
              <a:rPr lang="ar-SA" sz="1500">
                <a:latin typeface="Arial"/>
              </a:rPr>
              <a:t>جسامهم المعرضة للاحتكاك أثناء الرفعة. والأكثر شيوعا هو ربط الشريط على إبهام ل</a:t>
            </a:r>
            <a:r>
              <a:rPr lang="ar-SA" sz="1600">
                <a:latin typeface="Arial"/>
              </a:rPr>
              <a:t>تق</a:t>
            </a:r>
            <a:r>
              <a:rPr lang="ar-SA" sz="1500">
                <a:latin typeface="Arial"/>
              </a:rPr>
              <a:t>ليل خطر الإصابة بمسمار القدم و </a:t>
            </a:r>
            <a:r>
              <a:rPr lang="ar-SA" sz="1600">
                <a:latin typeface="Arial"/>
              </a:rPr>
              <a:t>تق</a:t>
            </a:r>
            <a:r>
              <a:rPr lang="ar-SA" sz="1500">
                <a:latin typeface="Arial"/>
              </a:rPr>
              <a:t>ليل الالم عند وضعية قبضة الخطاف، ويشترط ألا تبرز اللاصقات أمام اطراف الاصابع والابهام. ويمكن ارتداء الضمادات على السطح الداخلي والخارجي لليدين والمعصم، بشرط أن يتم تثبيت الضمادات على عارضة الحديد. وعند استخدام اي ضمادات على الجنع يجب ارتداءها تحت الزي. لا يسمح استخدام اي ضمادات </a:t>
            </a:r>
            <a:r>
              <a:rPr lang="ar-SA" sz="1600">
                <a:latin typeface="Arial"/>
              </a:rPr>
              <a:t>أ</a:t>
            </a:r>
            <a:r>
              <a:rPr lang="ar-SA" sz="1500">
                <a:latin typeface="Arial"/>
              </a:rPr>
              <a:t>و بدائل ضمادات في نطاق </a:t>
            </a:r>
            <a:r>
              <a:rPr lang="en-US" sz="1500">
                <a:latin typeface="Arial"/>
              </a:rPr>
              <a:t>10</a:t>
            </a:r>
            <a:r>
              <a:rPr lang="ar-SA" sz="1500">
                <a:latin typeface="Arial"/>
              </a:rPr>
              <a:t> سم من منطقة المرفق.</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237232" y="539496"/>
            <a:ext cx="3355848" cy="3355848"/>
          </a:xfrm>
          <a:prstGeom prst="rect">
            <a:avLst/>
          </a:prstGeom>
        </p:spPr>
      </p:pic>
      <p:pic>
        <p:nvPicPr>
          <p:cNvPr id="3" name=""/>
          <p:cNvPicPr>
            <a:picLocks noChangeAspect="1"/>
          </p:cNvPicPr>
          <p:nvPr/>
        </p:nvPicPr>
        <p:blipFill>
          <a:blip r:embed="rPictId1"/>
          <a:stretch>
            <a:fillRect/>
          </a:stretch>
        </p:blipFill>
        <p:spPr>
          <a:xfrm>
            <a:off x="1149096" y="6443472"/>
            <a:ext cx="5535168" cy="2334768"/>
          </a:xfrm>
          <a:prstGeom prst="rect">
            <a:avLst/>
          </a:prstGeom>
        </p:spPr>
      </p:pic>
      <p:sp>
        <p:nvSpPr>
          <p:cNvPr id="4" name=""/>
          <p:cNvSpPr/>
          <p:nvPr/>
        </p:nvSpPr>
        <p:spPr>
          <a:xfrm>
            <a:off x="4114800" y="4044696"/>
            <a:ext cx="3099816" cy="664464"/>
          </a:xfrm>
          <a:prstGeom prst="rect">
            <a:avLst/>
          </a:prstGeom>
        </p:spPr>
        <p:txBody>
          <a:bodyPr lIns="0" tIns="0" rIns="0" bIns="0">
            <a:noAutofit/>
          </a:bodyPr>
          <a:p>
            <a:pPr algn="r" indent="0" rtl="1">
              <a:spcBef>
                <a:spcPts val="840"/>
              </a:spcBef>
              <a:spcAft>
                <a:spcPts val="1050"/>
              </a:spcAft>
            </a:pPr>
            <a:r>
              <a:rPr lang="ar-SA" sz="1500">
                <a:latin typeface="Arial"/>
              </a:rPr>
              <a:t>أدوات رفع الث</a:t>
            </a:r>
            <a:r>
              <a:rPr lang="ar-SA" sz="1400">
                <a:latin typeface="Arial"/>
              </a:rPr>
              <a:t>ق</a:t>
            </a:r>
            <a:r>
              <a:rPr lang="ar-SA" sz="1500">
                <a:latin typeface="Arial"/>
              </a:rPr>
              <a:t>ال;</a:t>
            </a:r>
          </a:p>
          <a:p>
            <a:pPr algn="r" indent="0" rtl="1">
              <a:spcAft>
                <a:spcPts val="1050"/>
              </a:spcAft>
            </a:pPr>
            <a:r>
              <a:rPr lang="ar-SA" sz="1500">
                <a:latin typeface="Arial"/>
              </a:rPr>
              <a:t>أولا/ المنصة (</a:t>
            </a:r>
            <a:r>
              <a:rPr lang="en-US" b="1" sz="1400">
                <a:latin typeface="Arial"/>
              </a:rPr>
              <a:t>Platform</a:t>
            </a:r>
            <a:r>
              <a:rPr lang="ar-SA" sz="1500">
                <a:latin typeface="Arial"/>
              </a:rPr>
              <a:t>) والمسرح (</a:t>
            </a:r>
            <a:r>
              <a:rPr lang="en-US" b="1" sz="1400">
                <a:latin typeface="Arial"/>
              </a:rPr>
              <a:t>Stage</a:t>
            </a:r>
            <a:r>
              <a:rPr lang="ar-SA" sz="1500">
                <a:latin typeface="Arial"/>
              </a:rPr>
              <a:t>):</a:t>
            </a:r>
          </a:p>
        </p:txBody>
      </p:sp>
      <p:sp>
        <p:nvSpPr>
          <p:cNvPr id="5" name=""/>
          <p:cNvSpPr/>
          <p:nvPr/>
        </p:nvSpPr>
        <p:spPr>
          <a:xfrm>
            <a:off x="618744" y="4873752"/>
            <a:ext cx="6601968" cy="1405128"/>
          </a:xfrm>
          <a:prstGeom prst="rect">
            <a:avLst/>
          </a:prstGeom>
        </p:spPr>
        <p:txBody>
          <a:bodyPr lIns="0" tIns="0" rIns="0" bIns="0">
            <a:noAutofit/>
          </a:bodyPr>
          <a:p>
            <a:pPr algn="just" indent="508000" rtl="1">
              <a:lnSpc>
                <a:spcPts val="1992"/>
              </a:lnSpc>
              <a:spcBef>
                <a:spcPts val="1050"/>
              </a:spcBef>
            </a:pPr>
            <a:r>
              <a:rPr lang="ar-SA" sz="1400">
                <a:latin typeface="Arial"/>
              </a:rPr>
              <a:t>بجب أن تنفذ الرفعة على منصة المنافسة، يجب ان تكون المنصة مربعة ومستوية وقياسها </a:t>
            </a:r>
            <a:r>
              <a:rPr lang="en-US" sz="1400">
                <a:latin typeface="Arial"/>
              </a:rPr>
              <a:t>4</a:t>
            </a:r>
            <a:r>
              <a:rPr lang="ar-SA" sz="1400">
                <a:latin typeface="Arial"/>
              </a:rPr>
              <a:t> امتار من كل جانب ويجب ان لا يكون ارتفاعها </a:t>
            </a:r>
            <a:r>
              <a:rPr lang="en-US" sz="1400">
                <a:latin typeface="Arial"/>
              </a:rPr>
              <a:t>0</a:t>
            </a:r>
            <a:r>
              <a:rPr lang="ar-SA" sz="1400">
                <a:latin typeface="Arial"/>
              </a:rPr>
              <a:t>اسم . قد يكون المنصة مصنوعة من خشب او بلاستك أو أي مادة صلبة بشرط ان يكون السطح غير زلق. يجب ان يكون لون المنصة مختلف عن ارضية التي حولها وإذا كان بنفس اللون او مشابه يتم تحديد الحافة العلو</a:t>
            </a:r>
            <a:r>
              <a:rPr lang="ar-SA" sz="1600">
                <a:latin typeface="Arial"/>
              </a:rPr>
              <a:t>ي</a:t>
            </a:r>
            <a:r>
              <a:rPr lang="ar-SA" sz="1400">
                <a:latin typeface="Arial"/>
              </a:rPr>
              <a:t>ة للمنصة بخط ملون مختلف عن لون المنصة لا </a:t>
            </a:r>
            <a:r>
              <a:rPr lang="ar-SA" sz="1600">
                <a:latin typeface="Arial"/>
              </a:rPr>
              <a:t>يق</a:t>
            </a:r>
            <a:r>
              <a:rPr lang="ar-SA" sz="1400">
                <a:latin typeface="Arial"/>
              </a:rPr>
              <a:t>ل عن </a:t>
            </a:r>
            <a:r>
              <a:rPr lang="en-US" sz="1400">
                <a:latin typeface="Arial"/>
              </a:rPr>
              <a:t>15</a:t>
            </a:r>
            <a:r>
              <a:rPr lang="ar-SA" sz="1400">
                <a:latin typeface="Arial"/>
              </a:rPr>
              <a:t> سم. ويجب ان </a:t>
            </a:r>
            <a:r>
              <a:rPr lang="ar-SA" sz="1600">
                <a:latin typeface="Arial"/>
              </a:rPr>
              <a:t>ي</a:t>
            </a:r>
            <a:r>
              <a:rPr lang="ar-SA" sz="1400">
                <a:latin typeface="Arial"/>
              </a:rPr>
              <a:t>كون هناك مساحة فارغة حول المنصة لا يقل عن متر واحد بشكل الزامي، يجب ان يكون هذه المنطقة مسطحة وحالية عن اي عوائق بما في ذلك</a:t>
            </a:r>
          </a:p>
          <a:p>
            <a:pPr algn="r" indent="0" rtl="1"/>
            <a:r>
              <a:rPr lang="ar-SA" sz="1400">
                <a:latin typeface="Arial"/>
              </a:rPr>
              <a:t>الاقراص.</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490472" y="539496"/>
            <a:ext cx="4852416" cy="2328672"/>
          </a:xfrm>
          <a:prstGeom prst="rect">
            <a:avLst/>
          </a:prstGeom>
        </p:spPr>
      </p:pic>
      <p:pic>
        <p:nvPicPr>
          <p:cNvPr id="3" name=""/>
          <p:cNvPicPr>
            <a:picLocks noChangeAspect="1"/>
          </p:cNvPicPr>
          <p:nvPr/>
        </p:nvPicPr>
        <p:blipFill>
          <a:blip r:embed="rPictId1"/>
          <a:stretch>
            <a:fillRect/>
          </a:stretch>
        </p:blipFill>
        <p:spPr>
          <a:xfrm>
            <a:off x="627888" y="4562856"/>
            <a:ext cx="6571488" cy="4197096"/>
          </a:xfrm>
          <a:prstGeom prst="rect">
            <a:avLst/>
          </a:prstGeom>
        </p:spPr>
      </p:pic>
      <p:sp>
        <p:nvSpPr>
          <p:cNvPr id="4" name=""/>
          <p:cNvSpPr/>
          <p:nvPr/>
        </p:nvSpPr>
        <p:spPr>
          <a:xfrm>
            <a:off x="612648" y="3035808"/>
            <a:ext cx="6608064" cy="1374648"/>
          </a:xfrm>
          <a:prstGeom prst="rect">
            <a:avLst/>
          </a:prstGeom>
        </p:spPr>
        <p:txBody>
          <a:bodyPr lIns="0" tIns="0" rIns="0" bIns="0">
            <a:noAutofit/>
          </a:bodyPr>
          <a:p>
            <a:pPr algn="just" indent="469900" rtl="1">
              <a:lnSpc>
                <a:spcPts val="2232"/>
              </a:lnSpc>
            </a:pPr>
            <a:r>
              <a:rPr lang="ar-SA" sz="1500">
                <a:latin typeface="Arial"/>
              </a:rPr>
              <a:t>ويتم وضع المنصة فوق مسرح بمساحة لا تقل عن </a:t>
            </a:r>
            <a:r>
              <a:rPr lang="en-US" sz="1500">
                <a:latin typeface="Arial"/>
              </a:rPr>
              <a:t>0</a:t>
            </a:r>
            <a:r>
              <a:rPr lang="ar-SA" sz="1500">
                <a:latin typeface="Arial"/>
              </a:rPr>
              <a:t>ام </a:t>
            </a:r>
            <a:r>
              <a:rPr lang="en-US" sz="1500">
                <a:latin typeface="Arial"/>
              </a:rPr>
              <a:t>0 </a:t>
            </a:r>
            <a:r>
              <a:rPr lang="en-US" b="1" sz="1400">
                <a:latin typeface="Arial"/>
              </a:rPr>
              <a:t>X</a:t>
            </a:r>
            <a:r>
              <a:rPr lang="ar-SA" sz="1500">
                <a:latin typeface="Arial"/>
              </a:rPr>
              <a:t>ام مربع، وبارتفاع متر واحد كحد اقصى، ويتم قياسه من المستوى مكان جلوس الحكام ولجنة التحكيم. مع إرفاق سلم الصعود على المسرح. ويجب تثبيت (قضبان التقييد) على المسرح ويبلغ ارتفاع القضبان التقييد </a:t>
            </a:r>
            <a:r>
              <a:rPr lang="en-US" sz="1500">
                <a:latin typeface="Arial"/>
              </a:rPr>
              <a:t>20</a:t>
            </a:r>
            <a:r>
              <a:rPr lang="ar-SA" sz="1500">
                <a:latin typeface="Arial"/>
              </a:rPr>
              <a:t>سم وعرض </a:t>
            </a:r>
            <a:r>
              <a:rPr lang="en-US" sz="1500">
                <a:latin typeface="Arial"/>
              </a:rPr>
              <a:t>20</a:t>
            </a:r>
            <a:r>
              <a:rPr lang="ar-SA" sz="1500">
                <a:latin typeface="Arial"/>
              </a:rPr>
              <a:t>سم ويكون بعرض المنصة، وتثبيتها بشكل مناسب وآمن على المسرح على بعد </a:t>
            </a:r>
            <a:r>
              <a:rPr lang="en-US" sz="1500">
                <a:latin typeface="Arial"/>
              </a:rPr>
              <a:t>2.5</a:t>
            </a:r>
            <a:r>
              <a:rPr lang="ar-SA" sz="1500">
                <a:latin typeface="Arial"/>
              </a:rPr>
              <a:t> م على الاقل من الحافة الامامية للمنصة و </a:t>
            </a:r>
            <a:r>
              <a:rPr lang="en-US" sz="1500">
                <a:latin typeface="Arial"/>
              </a:rPr>
              <a:t>2</a:t>
            </a:r>
            <a:r>
              <a:rPr lang="ar-SA" sz="1500">
                <a:latin typeface="Arial"/>
              </a:rPr>
              <a:t>م من الحافة الخلفية. أي اقرب ما يمكن للحافة الامامية والخلفية للمسرح.</a:t>
            </a:r>
          </a:p>
        </p:txBody>
      </p:sp>
      <p:sp>
        <p:nvSpPr>
          <p:cNvPr id="5" name=""/>
          <p:cNvSpPr/>
          <p:nvPr/>
        </p:nvSpPr>
        <p:spPr>
          <a:xfrm>
            <a:off x="1508760" y="8241792"/>
            <a:ext cx="128016" cy="155448"/>
          </a:xfrm>
          <a:prstGeom prst="rect">
            <a:avLst/>
          </a:prstGeom>
        </p:spPr>
        <p:txBody>
          <a:bodyPr lIns="0" tIns="0" rIns="0" bIns="0" wrap="none">
            <a:noAutofit/>
          </a:bodyPr>
          <a:p>
            <a:pPr algn="r" indent="0" rtl="1"/>
            <a:r>
              <a:rPr lang="ar-SA" sz="1500">
                <a:latin typeface="Arial"/>
              </a:rPr>
              <a:t>ح</a:t>
            </a:r>
          </a:p>
        </p:txBody>
      </p:sp>
      <p:sp>
        <p:nvSpPr>
          <p:cNvPr id="6" name=""/>
          <p:cNvSpPr/>
          <p:nvPr/>
        </p:nvSpPr>
        <p:spPr>
          <a:xfrm>
            <a:off x="5437632" y="5583936"/>
            <a:ext cx="731520" cy="158496"/>
          </a:xfrm>
          <a:prstGeom prst="rect">
            <a:avLst/>
          </a:prstGeom>
        </p:spPr>
        <p:txBody>
          <a:bodyPr lIns="0" tIns="0" rIns="0" bIns="0" wrap="none">
            <a:noAutofit/>
          </a:bodyPr>
          <a:p>
            <a:pPr algn="r" indent="0" rtl="1"/>
            <a:r>
              <a:rPr lang="ar-SA" sz="1300">
                <a:latin typeface="Microsoft Sans Serif"/>
              </a:rPr>
              <a:t>قضبان النثييد</a:t>
            </a:r>
          </a:p>
        </p:txBody>
      </p:sp>
      <p:sp>
        <p:nvSpPr>
          <p:cNvPr id="7" name=""/>
          <p:cNvSpPr/>
          <p:nvPr/>
        </p:nvSpPr>
        <p:spPr>
          <a:xfrm>
            <a:off x="1706880" y="5967984"/>
            <a:ext cx="731520" cy="158496"/>
          </a:xfrm>
          <a:prstGeom prst="rect">
            <a:avLst/>
          </a:prstGeom>
        </p:spPr>
        <p:txBody>
          <a:bodyPr lIns="0" tIns="0" rIns="0" bIns="0" wrap="none">
            <a:noAutofit/>
          </a:bodyPr>
          <a:p>
            <a:pPr algn="r" indent="0" rtl="1"/>
            <a:r>
              <a:rPr lang="ar-SA" sz="1300">
                <a:latin typeface="Microsoft Sans Serif"/>
              </a:rPr>
              <a:t>قضبان التقييد</a:t>
            </a:r>
          </a:p>
        </p:txBody>
      </p:sp>
      <p:sp>
        <p:nvSpPr>
          <p:cNvPr id="8" name=""/>
          <p:cNvSpPr/>
          <p:nvPr/>
        </p:nvSpPr>
        <p:spPr>
          <a:xfrm>
            <a:off x="585216" y="8924544"/>
            <a:ext cx="6656832" cy="505968"/>
          </a:xfrm>
          <a:prstGeom prst="rect">
            <a:avLst/>
          </a:prstGeom>
        </p:spPr>
        <p:txBody>
          <a:bodyPr lIns="0" tIns="0" rIns="0" bIns="0">
            <a:noAutofit/>
          </a:bodyPr>
          <a:p>
            <a:pPr indent="0" rtl="1">
              <a:spcAft>
                <a:spcPts val="630"/>
              </a:spcAft>
            </a:pPr>
            <a:r>
              <a:rPr lang="ar-SA" sz="1500">
                <a:latin typeface="Arial"/>
              </a:rPr>
              <a:t>يجب توفير الطباشير (مغنسيوم) على المسرح، بالقرب من المنصة على جانب دخول الرياضي.</a:t>
            </a:r>
          </a:p>
          <a:p>
            <a:pPr indent="0" rtl="1"/>
            <a:r>
              <a:rPr lang="ar-SA" sz="1500">
                <a:latin typeface="Arial"/>
              </a:rPr>
              <a:t>ويجب توفير مطهر وادوات تنظيف القضبان بجوار المسرح عن السلالم الصعود. ويجب توفير النقالة</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29640" y="2438400"/>
            <a:ext cx="6272784" cy="5462016"/>
          </a:xfrm>
          <a:prstGeom prst="rect">
            <a:avLst/>
          </a:prstGeom>
        </p:spPr>
      </p:pic>
      <p:sp>
        <p:nvSpPr>
          <p:cNvPr id="3" name=""/>
          <p:cNvSpPr/>
          <p:nvPr/>
        </p:nvSpPr>
        <p:spPr>
          <a:xfrm>
            <a:off x="579120" y="512064"/>
            <a:ext cx="6669024" cy="548640"/>
          </a:xfrm>
          <a:prstGeom prst="rect">
            <a:avLst/>
          </a:prstGeom>
        </p:spPr>
        <p:txBody>
          <a:bodyPr lIns="0" tIns="0" rIns="0" bIns="0">
            <a:noAutofit/>
          </a:bodyPr>
          <a:p>
            <a:pPr algn="just" indent="0" rtl="1">
              <a:lnSpc>
                <a:spcPts val="1872"/>
              </a:lnSpc>
            </a:pPr>
            <a:r>
              <a:rPr lang="ar-SA" sz="1500">
                <a:latin typeface="Arial"/>
              </a:rPr>
              <a:t>عند المسرح لنقل الر</a:t>
            </a:r>
            <a:r>
              <a:rPr lang="ar-SA" sz="1600">
                <a:latin typeface="Arial"/>
              </a:rPr>
              <a:t>ي</a:t>
            </a:r>
            <a:r>
              <a:rPr lang="ar-SA" sz="1500">
                <a:latin typeface="Arial"/>
              </a:rPr>
              <a:t>اضي المصاب. وتختلف منصة البطولة عن منصة التدريب حيث ان منصة التدريب </a:t>
            </a:r>
            <a:r>
              <a:rPr lang="ar-SA" sz="1600">
                <a:latin typeface="Arial"/>
              </a:rPr>
              <a:t>ي</a:t>
            </a:r>
            <a:r>
              <a:rPr lang="ar-SA" sz="1500">
                <a:latin typeface="Arial"/>
              </a:rPr>
              <a:t>كون اصغر حجما بعرض </a:t>
            </a:r>
            <a:r>
              <a:rPr lang="en-US" sz="1500">
                <a:latin typeface="Arial"/>
              </a:rPr>
              <a:t>300</a:t>
            </a:r>
            <a:r>
              <a:rPr lang="ar-SA" sz="1500">
                <a:latin typeface="Arial"/>
              </a:rPr>
              <a:t>سم و طول </a:t>
            </a:r>
            <a:r>
              <a:rPr lang="en-US" sz="1500">
                <a:latin typeface="Arial"/>
              </a:rPr>
              <a:t>250</a:t>
            </a:r>
            <a:r>
              <a:rPr lang="ar-SA" sz="1500">
                <a:latin typeface="Arial"/>
              </a:rPr>
              <a:t>-</a:t>
            </a:r>
            <a:r>
              <a:rPr lang="en-US" sz="1500">
                <a:latin typeface="Arial"/>
              </a:rPr>
              <a:t>300</a:t>
            </a:r>
            <a:r>
              <a:rPr lang="ar-SA" sz="1500">
                <a:latin typeface="Arial"/>
              </a:rPr>
              <a:t> سم وتختلف القياسات حسب الشركة المصنعة</a:t>
            </a:r>
          </a:p>
        </p:txBody>
      </p:sp>
      <p:sp>
        <p:nvSpPr>
          <p:cNvPr id="4" name=""/>
          <p:cNvSpPr/>
          <p:nvPr/>
        </p:nvSpPr>
        <p:spPr>
          <a:xfrm>
            <a:off x="615696" y="1094232"/>
            <a:ext cx="6608064" cy="786384"/>
          </a:xfrm>
          <a:prstGeom prst="rect">
            <a:avLst/>
          </a:prstGeom>
        </p:spPr>
        <p:txBody>
          <a:bodyPr lIns="0" tIns="0" rIns="0" bIns="0">
            <a:noAutofit/>
          </a:bodyPr>
          <a:p>
            <a:pPr algn="just" indent="0" rtl="1">
              <a:lnSpc>
                <a:spcPts val="2112"/>
              </a:lnSpc>
              <a:spcAft>
                <a:spcPts val="3360"/>
              </a:spcAft>
            </a:pPr>
            <a:r>
              <a:rPr lang="ar-SA" sz="1500">
                <a:latin typeface="Arial"/>
              </a:rPr>
              <a:t>ويكن السطح غير قابل الانزلاق. وتستخدم هذه المنصات الخاصة بالتدريب في البطولات الرسمية ايضا لغرض الاحماء والتحضير للبطولة ويتم وضع مجموعة من المنصات في قاعة اخرى حيث يقوم لاعب وبمساعدة المدرب بالإحماء وتحضير نفسه قبل ان يتم استدعاءه من قبل اللجنة التحكيمية لأداء الرفعة.</a:t>
            </a:r>
          </a:p>
        </p:txBody>
      </p:sp>
      <p:sp>
        <p:nvSpPr>
          <p:cNvPr id="5" name=""/>
          <p:cNvSpPr/>
          <p:nvPr/>
        </p:nvSpPr>
        <p:spPr>
          <a:xfrm>
            <a:off x="618744" y="8467344"/>
            <a:ext cx="6605016" cy="932688"/>
          </a:xfrm>
          <a:prstGeom prst="rect">
            <a:avLst/>
          </a:prstGeom>
        </p:spPr>
        <p:txBody>
          <a:bodyPr lIns="0" tIns="0" rIns="0" bIns="0">
            <a:noAutofit/>
          </a:bodyPr>
          <a:p>
            <a:pPr algn="just" indent="0" rtl="1">
              <a:spcBef>
                <a:spcPts val="3150"/>
              </a:spcBef>
              <a:spcAft>
                <a:spcPts val="1050"/>
              </a:spcAft>
            </a:pPr>
            <a:r>
              <a:rPr lang="ar-SA" sz="1500">
                <a:latin typeface="Arial"/>
              </a:rPr>
              <a:t>'ئانيا/ الثقلة او الحديد (</a:t>
            </a:r>
            <a:r>
              <a:rPr lang="en-US" b="1" sz="1400">
                <a:latin typeface="Arial"/>
              </a:rPr>
              <a:t>Barbell</a:t>
            </a:r>
            <a:r>
              <a:rPr lang="ar-SA" sz="1500">
                <a:latin typeface="Arial"/>
              </a:rPr>
              <a:t>):</a:t>
            </a:r>
          </a:p>
          <a:p>
            <a:pPr indent="0" rtl="1">
              <a:lnSpc>
                <a:spcPts val="2496"/>
              </a:lnSpc>
            </a:pPr>
            <a:r>
              <a:rPr lang="ar-SA" sz="1500">
                <a:latin typeface="Arial"/>
              </a:rPr>
              <a:t>لا يجوز استخدام سوى الاث</a:t>
            </a:r>
            <a:r>
              <a:rPr lang="ar-SA" sz="1600">
                <a:latin typeface="Arial"/>
              </a:rPr>
              <a:t>ق</a:t>
            </a:r>
            <a:r>
              <a:rPr lang="ar-SA" sz="1500">
                <a:latin typeface="Arial"/>
              </a:rPr>
              <a:t>ال التي تكون طبقا لمواصفات </a:t>
            </a:r>
            <a:r>
              <a:rPr lang="en-US" b="1" sz="1400">
                <a:latin typeface="Arial"/>
              </a:rPr>
              <a:t>IWF</a:t>
            </a:r>
            <a:r>
              <a:rPr lang="ar-SA" sz="1500">
                <a:latin typeface="Arial"/>
              </a:rPr>
              <a:t> والموافقة عليها من قبل المختصين في المسابقات رفع الاث</a:t>
            </a:r>
            <a:r>
              <a:rPr lang="ar-SA" sz="1600">
                <a:latin typeface="Arial"/>
              </a:rPr>
              <a:t>ق</a:t>
            </a:r>
            <a:r>
              <a:rPr lang="ar-SA" sz="1500">
                <a:latin typeface="Arial"/>
              </a:rPr>
              <a:t>ال . ويتكون الثقلة من الاجزاء الثلاثة (البار والاقراص والطوقين)</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236720" y="1234440"/>
            <a:ext cx="2752344" cy="2127504"/>
          </a:xfrm>
          <a:prstGeom prst="rect">
            <a:avLst/>
          </a:prstGeom>
        </p:spPr>
      </p:pic>
      <p:pic>
        <p:nvPicPr>
          <p:cNvPr id="3" name=""/>
          <p:cNvPicPr>
            <a:picLocks noChangeAspect="1"/>
          </p:cNvPicPr>
          <p:nvPr/>
        </p:nvPicPr>
        <p:blipFill>
          <a:blip r:embed="rPictId1"/>
          <a:stretch>
            <a:fillRect/>
          </a:stretch>
        </p:blipFill>
        <p:spPr>
          <a:xfrm>
            <a:off x="789432" y="1219200"/>
            <a:ext cx="3441192" cy="2182368"/>
          </a:xfrm>
          <a:prstGeom prst="rect">
            <a:avLst/>
          </a:prstGeom>
        </p:spPr>
      </p:pic>
      <p:pic>
        <p:nvPicPr>
          <p:cNvPr id="4" name=""/>
          <p:cNvPicPr>
            <a:picLocks noChangeAspect="1"/>
          </p:cNvPicPr>
          <p:nvPr/>
        </p:nvPicPr>
        <p:blipFill>
          <a:blip r:embed="rPictId2"/>
          <a:stretch>
            <a:fillRect/>
          </a:stretch>
        </p:blipFill>
        <p:spPr>
          <a:xfrm>
            <a:off x="1975104" y="5193792"/>
            <a:ext cx="3877056" cy="2831592"/>
          </a:xfrm>
          <a:prstGeom prst="rect">
            <a:avLst/>
          </a:prstGeom>
        </p:spPr>
      </p:pic>
      <p:sp>
        <p:nvSpPr>
          <p:cNvPr id="5" name=""/>
          <p:cNvSpPr/>
          <p:nvPr/>
        </p:nvSpPr>
        <p:spPr>
          <a:xfrm>
            <a:off x="624840" y="548640"/>
            <a:ext cx="6598920" cy="524256"/>
          </a:xfrm>
          <a:prstGeom prst="rect">
            <a:avLst/>
          </a:prstGeom>
        </p:spPr>
        <p:txBody>
          <a:bodyPr lIns="0" tIns="0" rIns="0" bIns="0">
            <a:noAutofit/>
          </a:bodyPr>
          <a:p>
            <a:pPr algn="just" indent="0" rtl="1">
              <a:lnSpc>
                <a:spcPts val="2184"/>
              </a:lnSpc>
            </a:pPr>
            <a:r>
              <a:rPr lang="ar-SA" sz="1500">
                <a:latin typeface="Arial"/>
              </a:rPr>
              <a:t>حيث إن طقم النقلة بشكل كامل تزن </a:t>
            </a:r>
            <a:r>
              <a:rPr lang="en-US" sz="1500">
                <a:latin typeface="Arial"/>
              </a:rPr>
              <a:t>190</a:t>
            </a:r>
            <a:r>
              <a:rPr lang="ar-SA" sz="1500">
                <a:latin typeface="Arial"/>
              </a:rPr>
              <a:t> كفم للرجال و</a:t>
            </a:r>
            <a:r>
              <a:rPr lang="en-US" sz="1500">
                <a:latin typeface="Arial"/>
              </a:rPr>
              <a:t>85</a:t>
            </a:r>
            <a:r>
              <a:rPr lang="ar-SA" sz="1500">
                <a:latin typeface="Arial"/>
              </a:rPr>
              <a:t>ا كفم للنساء. و</a:t>
            </a:r>
            <a:r>
              <a:rPr lang="ar-SA" sz="1600">
                <a:latin typeface="Arial"/>
              </a:rPr>
              <a:t>ي</a:t>
            </a:r>
            <a:r>
              <a:rPr lang="ar-SA" sz="1500">
                <a:latin typeface="Arial"/>
              </a:rPr>
              <a:t>كون مواصفات الاجزاء الثلاثة كالأتي :</a:t>
            </a:r>
          </a:p>
        </p:txBody>
      </p:sp>
      <p:sp>
        <p:nvSpPr>
          <p:cNvPr id="6" name=""/>
          <p:cNvSpPr/>
          <p:nvPr/>
        </p:nvSpPr>
        <p:spPr>
          <a:xfrm>
            <a:off x="621792" y="3560064"/>
            <a:ext cx="6364224" cy="1072896"/>
          </a:xfrm>
          <a:prstGeom prst="rect">
            <a:avLst/>
          </a:prstGeom>
        </p:spPr>
        <p:txBody>
          <a:bodyPr lIns="0" tIns="0" rIns="0" bIns="0">
            <a:noAutofit/>
          </a:bodyPr>
          <a:p>
            <a:pPr algn="just" marR="244856" indent="-228600" rtl="1">
              <a:lnSpc>
                <a:spcPts val="2232"/>
              </a:lnSpc>
              <a:spcAft>
                <a:spcPts val="630"/>
              </a:spcAft>
            </a:pPr>
            <a:r>
              <a:rPr lang="ar-SA" sz="1500">
                <a:latin typeface="Arial"/>
              </a:rPr>
              <a:t>أ. البار )</a:t>
            </a:r>
            <a:r>
              <a:rPr lang="en-US" b="1" sz="1400">
                <a:latin typeface="Arial"/>
              </a:rPr>
              <a:t>The</a:t>
            </a:r>
            <a:r>
              <a:rPr lang="en-US" sz="1500">
                <a:latin typeface="Arial"/>
              </a:rPr>
              <a:t> </a:t>
            </a:r>
            <a:r>
              <a:rPr lang="en-US" b="1" sz="1400">
                <a:latin typeface="Arial"/>
              </a:rPr>
              <a:t>Bar</a:t>
            </a:r>
            <a:r>
              <a:rPr lang="ar-SA" sz="1500">
                <a:latin typeface="Arial"/>
              </a:rPr>
              <a:t>(: يزن البار الخاصة بالرجال </a:t>
            </a:r>
            <a:r>
              <a:rPr lang="en-US" sz="1500">
                <a:latin typeface="Arial"/>
              </a:rPr>
              <a:t>20</a:t>
            </a:r>
            <a:r>
              <a:rPr lang="ar-SA" sz="1500">
                <a:latin typeface="Arial"/>
              </a:rPr>
              <a:t>كعم ووزن البار الخاصة بالنساء </a:t>
            </a:r>
            <a:r>
              <a:rPr lang="en-US" sz="1500">
                <a:latin typeface="Arial"/>
              </a:rPr>
              <a:t>15</a:t>
            </a:r>
            <a:r>
              <a:rPr lang="ar-SA" sz="1500">
                <a:latin typeface="Arial"/>
              </a:rPr>
              <a:t>كغم ويجب ان يفي بالمواصفات الخاصة، و</a:t>
            </a:r>
            <a:r>
              <a:rPr lang="ar-SA" sz="1600">
                <a:latin typeface="Arial"/>
              </a:rPr>
              <a:t>ي</a:t>
            </a:r>
            <a:r>
              <a:rPr lang="ar-SA" sz="1500">
                <a:latin typeface="Arial"/>
              </a:rPr>
              <a:t>مكن التعرف عليها من خلال العلامات على البار حيث بجب ان تحتوي بار رفع الاثقال على علامات تعر</a:t>
            </a:r>
            <a:r>
              <a:rPr lang="ar-SA" sz="1600">
                <a:latin typeface="Arial"/>
              </a:rPr>
              <a:t>ي</a:t>
            </a:r>
            <a:r>
              <a:rPr lang="ar-SA" sz="1500">
                <a:latin typeface="Arial"/>
              </a:rPr>
              <a:t>ف بالألوان لتسهيل التعرف عليها. </a:t>
            </a:r>
            <a:r>
              <a:rPr lang="ar-SA" sz="1600">
                <a:latin typeface="Arial"/>
              </a:rPr>
              <a:t>ي</a:t>
            </a:r>
            <a:r>
              <a:rPr lang="ar-SA" sz="1500">
                <a:latin typeface="Arial"/>
              </a:rPr>
              <a:t>جب ان </a:t>
            </a:r>
            <a:r>
              <a:rPr lang="ar-SA" sz="1600">
                <a:latin typeface="Arial"/>
              </a:rPr>
              <a:t>ي</a:t>
            </a:r>
            <a:r>
              <a:rPr lang="ar-SA" sz="1500">
                <a:latin typeface="Arial"/>
              </a:rPr>
              <a:t>حتوي بار الرجال على علامات زرقاء وللنساء يتم التعرف عليها بالعلامات الصفراء.</a:t>
            </a:r>
          </a:p>
        </p:txBody>
      </p:sp>
      <p:sp>
        <p:nvSpPr>
          <p:cNvPr id="7" name=""/>
          <p:cNvSpPr/>
          <p:nvPr/>
        </p:nvSpPr>
        <p:spPr>
          <a:xfrm>
            <a:off x="2106168" y="4867656"/>
            <a:ext cx="2179320" cy="320040"/>
          </a:xfrm>
          <a:prstGeom prst="rect">
            <a:avLst/>
          </a:prstGeom>
          <a:solidFill>
            <a:srgbClr val="000000"/>
          </a:solidFill>
        </p:spPr>
        <p:txBody>
          <a:bodyPr lIns="0" tIns="0" rIns="0" bIns="0">
            <a:noAutofit/>
          </a:bodyPr>
          <a:p>
            <a:pPr indent="0">
              <a:spcBef>
                <a:spcPts val="630"/>
              </a:spcBef>
            </a:pPr>
            <a:r>
              <a:rPr lang="en-US" sz="850" spc="-50">
                <a:solidFill>
                  <a:srgbClr val="FFFFFF"/>
                </a:solidFill>
                <a:latin typeface="Trebuchet MS"/>
              </a:rPr>
              <a:t>THE</a:t>
            </a:r>
          </a:p>
          <a:p>
            <a:pPr indent="0"/>
            <a:r>
              <a:rPr lang="en-US" b="1" sz="1400">
                <a:solidFill>
                  <a:srgbClr val="FFFFFF"/>
                </a:solidFill>
                <a:latin typeface="Trebuchet MS"/>
              </a:rPr>
              <a:t>ROGUE OLYMPIC WL BAR</a:t>
            </a:r>
          </a:p>
        </p:txBody>
      </p:sp>
      <p:sp>
        <p:nvSpPr>
          <p:cNvPr id="8" name=""/>
          <p:cNvSpPr/>
          <p:nvPr/>
        </p:nvSpPr>
        <p:spPr>
          <a:xfrm>
            <a:off x="612648" y="8202168"/>
            <a:ext cx="6608064" cy="765048"/>
          </a:xfrm>
          <a:prstGeom prst="rect">
            <a:avLst/>
          </a:prstGeom>
        </p:spPr>
        <p:txBody>
          <a:bodyPr lIns="0" tIns="0" rIns="0" bIns="0">
            <a:noAutofit/>
          </a:bodyPr>
          <a:p>
            <a:pPr algn="just" indent="482600" rtl="1">
              <a:lnSpc>
                <a:spcPts val="2040"/>
              </a:lnSpc>
              <a:spcBef>
                <a:spcPts val="840"/>
              </a:spcBef>
            </a:pPr>
            <a:r>
              <a:rPr lang="ar-SA" sz="1500">
                <a:latin typeface="Arial"/>
              </a:rPr>
              <a:t>البار مصنوع من مادة كروم ستيل القوية، وتم معالجة منطقة المسكة للعارضة بشكل مخرش ومناطق </a:t>
            </a:r>
            <a:r>
              <a:rPr lang="ar-SA" sz="1600">
                <a:latin typeface="Arial"/>
              </a:rPr>
              <a:t>أخ</a:t>
            </a:r>
            <a:r>
              <a:rPr lang="ar-SA" sz="1500">
                <a:latin typeface="Arial"/>
              </a:rPr>
              <a:t>رى غير مخرش. والعارضة قابل للدوران داخل جزء تحميل الاقراص، وذلك لأجل سهولة سيطرة اللاعب على الحديدة أثناء اداء الرفعة.</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972056" y="539496"/>
            <a:ext cx="3288792" cy="1795272"/>
          </a:xfrm>
          <a:prstGeom prst="rect">
            <a:avLst/>
          </a:prstGeom>
        </p:spPr>
      </p:pic>
      <p:pic>
        <p:nvPicPr>
          <p:cNvPr id="3" name=""/>
          <p:cNvPicPr>
            <a:picLocks noChangeAspect="1"/>
          </p:cNvPicPr>
          <p:nvPr/>
        </p:nvPicPr>
        <p:blipFill>
          <a:blip r:embed="rPictId1"/>
          <a:stretch>
            <a:fillRect/>
          </a:stretch>
        </p:blipFill>
        <p:spPr>
          <a:xfrm>
            <a:off x="627888" y="2493264"/>
            <a:ext cx="6568440" cy="1292352"/>
          </a:xfrm>
          <a:prstGeom prst="rect">
            <a:avLst/>
          </a:prstGeom>
        </p:spPr>
      </p:pic>
      <p:pic>
        <p:nvPicPr>
          <p:cNvPr id="4" name=""/>
          <p:cNvPicPr>
            <a:picLocks noChangeAspect="1"/>
          </p:cNvPicPr>
          <p:nvPr/>
        </p:nvPicPr>
        <p:blipFill>
          <a:blip r:embed="rPictId2"/>
          <a:stretch>
            <a:fillRect/>
          </a:stretch>
        </p:blipFill>
        <p:spPr>
          <a:xfrm>
            <a:off x="640080" y="6074664"/>
            <a:ext cx="6562344" cy="2124456"/>
          </a:xfrm>
          <a:prstGeom prst="rect">
            <a:avLst/>
          </a:prstGeom>
        </p:spPr>
      </p:pic>
      <p:sp>
        <p:nvSpPr>
          <p:cNvPr id="5" name=""/>
          <p:cNvSpPr/>
          <p:nvPr/>
        </p:nvSpPr>
        <p:spPr>
          <a:xfrm>
            <a:off x="1231392" y="609600"/>
            <a:ext cx="551688" cy="475488"/>
          </a:xfrm>
          <a:prstGeom prst="rect">
            <a:avLst/>
          </a:prstGeom>
        </p:spPr>
        <p:txBody>
          <a:bodyPr lIns="0" tIns="0" rIns="0" bIns="0">
            <a:noAutofit/>
          </a:bodyPr>
          <a:p>
            <a:pPr indent="0">
              <a:spcAft>
                <a:spcPts val="1050"/>
              </a:spcAft>
            </a:pPr>
            <a:r>
              <a:rPr lang="en-US" sz="1200">
                <a:latin typeface="Arial"/>
              </a:rPr>
              <a:t>Knurling</a:t>
            </a:r>
          </a:p>
          <a:p>
            <a:pPr algn="r" indent="0" rtl="1"/>
            <a:r>
              <a:rPr lang="ar-SA" sz="1100">
                <a:latin typeface="Arial"/>
              </a:rPr>
              <a:t>التخريش</a:t>
            </a:r>
          </a:p>
        </p:txBody>
      </p:sp>
      <p:sp>
        <p:nvSpPr>
          <p:cNvPr id="6" name=""/>
          <p:cNvSpPr/>
          <p:nvPr/>
        </p:nvSpPr>
        <p:spPr>
          <a:xfrm>
            <a:off x="612648" y="3962400"/>
            <a:ext cx="6611112" cy="1959864"/>
          </a:xfrm>
          <a:prstGeom prst="rect">
            <a:avLst/>
          </a:prstGeom>
        </p:spPr>
        <p:txBody>
          <a:bodyPr lIns="0" tIns="0" rIns="0" bIns="0">
            <a:noAutofit/>
          </a:bodyPr>
          <a:p>
            <a:pPr algn="just" indent="482600" rtl="1">
              <a:lnSpc>
                <a:spcPts val="2232"/>
              </a:lnSpc>
            </a:pPr>
            <a:r>
              <a:rPr lang="ar-SA" sz="1500">
                <a:latin typeface="Arial"/>
              </a:rPr>
              <a:t>إن قياسات بار الحديد الخاصة بالرجال </a:t>
            </a:r>
            <a:r>
              <a:rPr lang="ar-SA" sz="1600">
                <a:latin typeface="Arial"/>
              </a:rPr>
              <a:t>ي</a:t>
            </a:r>
            <a:r>
              <a:rPr lang="ar-SA" sz="1500">
                <a:latin typeface="Arial"/>
              </a:rPr>
              <a:t>كون طوله </a:t>
            </a:r>
            <a:r>
              <a:rPr lang="en-US" sz="1500">
                <a:latin typeface="Arial"/>
              </a:rPr>
              <a:t>220</a:t>
            </a:r>
            <a:r>
              <a:rPr lang="ar-SA" sz="1500">
                <a:latin typeface="Arial"/>
              </a:rPr>
              <a:t>سم، ونهايتين الخارجية للبار والمكان المحدد لحمل او تركيب الاقراص </a:t>
            </a:r>
            <a:r>
              <a:rPr lang="ar-SA" sz="1600">
                <a:latin typeface="Arial"/>
              </a:rPr>
              <a:t>ي</a:t>
            </a:r>
            <a:r>
              <a:rPr lang="ar-SA" sz="1500">
                <a:latin typeface="Arial"/>
              </a:rPr>
              <a:t>كون طوله </a:t>
            </a:r>
            <a:r>
              <a:rPr lang="en-US" sz="1500">
                <a:latin typeface="Arial"/>
              </a:rPr>
              <a:t>41.5</a:t>
            </a:r>
            <a:r>
              <a:rPr lang="ar-SA" sz="1500">
                <a:latin typeface="Arial"/>
              </a:rPr>
              <a:t> سم وعرضه </a:t>
            </a:r>
            <a:r>
              <a:rPr lang="en-US" sz="1500">
                <a:latin typeface="Arial"/>
              </a:rPr>
              <a:t>5</a:t>
            </a:r>
            <a:r>
              <a:rPr lang="ar-SA" sz="1500">
                <a:latin typeface="Arial"/>
              </a:rPr>
              <a:t> سم وهناك مسافة </a:t>
            </a:r>
            <a:r>
              <a:rPr lang="ar-SA" sz="1600">
                <a:latin typeface="Arial"/>
              </a:rPr>
              <a:t>ب</a:t>
            </a:r>
            <a:r>
              <a:rPr lang="ar-SA" sz="1500">
                <a:latin typeface="Arial"/>
              </a:rPr>
              <a:t>طول </a:t>
            </a:r>
            <a:r>
              <a:rPr lang="en-US" sz="1500">
                <a:latin typeface="Arial"/>
              </a:rPr>
              <a:t>3</a:t>
            </a:r>
            <a:r>
              <a:rPr lang="ar-SA" sz="1500">
                <a:latin typeface="Arial"/>
              </a:rPr>
              <a:t> سم فاصل بين مكان حمل الاقراص ومنطقة العارضة أو </a:t>
            </a:r>
            <a:r>
              <a:rPr lang="ar-SA" sz="1600">
                <a:latin typeface="Arial"/>
              </a:rPr>
              <a:t>ع</a:t>
            </a:r>
            <a:r>
              <a:rPr lang="ar-SA" sz="1500">
                <a:latin typeface="Arial"/>
              </a:rPr>
              <a:t>ارضة المسك لكل ط</a:t>
            </a:r>
            <a:r>
              <a:rPr lang="ar-SA" sz="1600">
                <a:latin typeface="Arial"/>
              </a:rPr>
              <a:t>ر</a:t>
            </a:r>
            <a:r>
              <a:rPr lang="ar-SA" sz="1500">
                <a:latin typeface="Arial"/>
              </a:rPr>
              <a:t>ف </a:t>
            </a:r>
            <a:r>
              <a:rPr lang="ar-SA" sz="1600">
                <a:latin typeface="Arial"/>
              </a:rPr>
              <a:t>ي</a:t>
            </a:r>
            <a:r>
              <a:rPr lang="ar-SA" sz="1500">
                <a:latin typeface="Arial"/>
              </a:rPr>
              <a:t>كون ا</a:t>
            </a:r>
            <a:r>
              <a:rPr lang="ar-SA" sz="1600">
                <a:latin typeface="Arial"/>
              </a:rPr>
              <a:t>عر</a:t>
            </a:r>
            <a:r>
              <a:rPr lang="ar-SA" sz="1500">
                <a:latin typeface="Arial"/>
              </a:rPr>
              <a:t>ض من </a:t>
            </a:r>
            <a:r>
              <a:rPr lang="en-US" sz="1500">
                <a:latin typeface="Arial"/>
              </a:rPr>
              <a:t>5</a:t>
            </a:r>
            <a:r>
              <a:rPr lang="ar-SA" sz="1500">
                <a:latin typeface="Arial"/>
              </a:rPr>
              <a:t>سم. والعارضة أي منطقة المسك تكون عرضه </a:t>
            </a:r>
            <a:r>
              <a:rPr lang="en-US" sz="1500">
                <a:latin typeface="Arial"/>
              </a:rPr>
              <a:t>2.8</a:t>
            </a:r>
            <a:r>
              <a:rPr lang="ar-SA" sz="1500">
                <a:latin typeface="Arial"/>
              </a:rPr>
              <a:t> سم وطوله </a:t>
            </a:r>
            <a:r>
              <a:rPr lang="en-US" sz="1500">
                <a:latin typeface="Arial"/>
              </a:rPr>
              <a:t>131</a:t>
            </a:r>
            <a:r>
              <a:rPr lang="ar-SA" sz="1500">
                <a:latin typeface="Arial"/>
              </a:rPr>
              <a:t>سم. الوسط </a:t>
            </a:r>
            <a:r>
              <a:rPr lang="ar-SA" sz="1600">
                <a:latin typeface="Arial"/>
              </a:rPr>
              <a:t>ي</a:t>
            </a:r>
            <a:r>
              <a:rPr lang="ar-SA" sz="1500">
                <a:latin typeface="Arial"/>
              </a:rPr>
              <a:t>كون مخرش </a:t>
            </a:r>
            <a:r>
              <a:rPr lang="ar-SA" sz="1600">
                <a:latin typeface="Arial"/>
              </a:rPr>
              <a:t>ب</a:t>
            </a:r>
            <a:r>
              <a:rPr lang="ar-SA" sz="1500">
                <a:latin typeface="Arial"/>
              </a:rPr>
              <a:t>طول </a:t>
            </a:r>
            <a:r>
              <a:rPr lang="en-US" sz="1500">
                <a:latin typeface="Arial"/>
              </a:rPr>
              <a:t>12</a:t>
            </a:r>
            <a:r>
              <a:rPr lang="ar-SA" sz="1500">
                <a:latin typeface="Arial"/>
              </a:rPr>
              <a:t> سم ثم طرفين الوسط. </a:t>
            </a:r>
            <a:r>
              <a:rPr lang="ar-SA" sz="1600">
                <a:latin typeface="Arial"/>
              </a:rPr>
              <a:t>ي</a:t>
            </a:r>
            <a:r>
              <a:rPr lang="ar-SA" sz="1500">
                <a:latin typeface="Arial"/>
              </a:rPr>
              <a:t>كون غير مخرش </a:t>
            </a:r>
            <a:r>
              <a:rPr lang="ar-SA" sz="1600">
                <a:latin typeface="Arial"/>
              </a:rPr>
              <a:t>ب</a:t>
            </a:r>
            <a:r>
              <a:rPr lang="ar-SA" sz="1500">
                <a:latin typeface="Arial"/>
              </a:rPr>
              <a:t>طول </a:t>
            </a:r>
            <a:r>
              <a:rPr lang="en-US" sz="1500">
                <a:latin typeface="Arial"/>
              </a:rPr>
              <a:t>15</a:t>
            </a:r>
            <a:r>
              <a:rPr lang="ar-SA" sz="1500">
                <a:latin typeface="Arial"/>
              </a:rPr>
              <a:t> سم لكل جهة. ويليها مسافة طول </a:t>
            </a:r>
            <a:r>
              <a:rPr lang="en-US" sz="1500">
                <a:latin typeface="Arial"/>
              </a:rPr>
              <a:t>24.5</a:t>
            </a:r>
            <a:r>
              <a:rPr lang="ar-SA" sz="1500">
                <a:latin typeface="Arial"/>
              </a:rPr>
              <a:t> سم مخرش لكل جهة، وثم </a:t>
            </a:r>
            <a:r>
              <a:rPr lang="en-US" sz="1500">
                <a:latin typeface="Arial"/>
              </a:rPr>
              <a:t>0.5</a:t>
            </a:r>
            <a:r>
              <a:rPr lang="ar-SA" sz="1500">
                <a:latin typeface="Arial"/>
              </a:rPr>
              <a:t> سم غير مخرش لكل جهة. واخيرا الجزء المخرش لحد الحافة الداخلية للنهاية الخارجية بطول </a:t>
            </a:r>
            <a:r>
              <a:rPr lang="en-US" sz="1500">
                <a:latin typeface="Arial"/>
              </a:rPr>
              <a:t>19.5</a:t>
            </a:r>
            <a:r>
              <a:rPr lang="ar-SA" sz="1500">
                <a:latin typeface="Arial"/>
              </a:rPr>
              <a:t> سم.</a:t>
            </a:r>
          </a:p>
        </p:txBody>
      </p:sp>
      <p:sp>
        <p:nvSpPr>
          <p:cNvPr id="7" name=""/>
          <p:cNvSpPr/>
          <p:nvPr/>
        </p:nvSpPr>
        <p:spPr>
          <a:xfrm>
            <a:off x="615696" y="8257032"/>
            <a:ext cx="6605016" cy="1298448"/>
          </a:xfrm>
          <a:prstGeom prst="rect">
            <a:avLst/>
          </a:prstGeom>
        </p:spPr>
        <p:txBody>
          <a:bodyPr lIns="0" tIns="0" rIns="0" bIns="0">
            <a:noAutofit/>
          </a:bodyPr>
          <a:p>
            <a:pPr algn="just" indent="0" rtl="1">
              <a:lnSpc>
                <a:spcPts val="2088"/>
              </a:lnSpc>
            </a:pPr>
            <a:r>
              <a:rPr lang="ar-SA" sz="1500">
                <a:latin typeface="Arial"/>
              </a:rPr>
              <a:t>تركيب الاقراص </a:t>
            </a:r>
            <a:r>
              <a:rPr lang="ar-SA" sz="1600">
                <a:latin typeface="Arial"/>
              </a:rPr>
              <a:t>ي</a:t>
            </a:r>
            <a:r>
              <a:rPr lang="ar-SA" sz="1500">
                <a:latin typeface="Arial"/>
              </a:rPr>
              <a:t>كون طوله </a:t>
            </a:r>
            <a:r>
              <a:rPr lang="en-US" sz="1500">
                <a:latin typeface="Arial"/>
              </a:rPr>
              <a:t>32</a:t>
            </a:r>
            <a:r>
              <a:rPr lang="ar-SA" sz="1500">
                <a:latin typeface="Arial"/>
              </a:rPr>
              <a:t> سم وعرضه </a:t>
            </a:r>
            <a:r>
              <a:rPr lang="en-US" sz="1500">
                <a:latin typeface="Arial"/>
              </a:rPr>
              <a:t>5</a:t>
            </a:r>
            <a:r>
              <a:rPr lang="ar-SA" sz="1500">
                <a:latin typeface="Arial"/>
              </a:rPr>
              <a:t> سم وهناك مسافة </a:t>
            </a:r>
            <a:r>
              <a:rPr lang="ar-SA" sz="1600">
                <a:latin typeface="Arial"/>
              </a:rPr>
              <a:t>ب</a:t>
            </a:r>
            <a:r>
              <a:rPr lang="ar-SA" sz="1500">
                <a:latin typeface="Arial"/>
              </a:rPr>
              <a:t>طول </a:t>
            </a:r>
            <a:r>
              <a:rPr lang="en-US" sz="1500">
                <a:latin typeface="Arial"/>
              </a:rPr>
              <a:t>3</a:t>
            </a:r>
            <a:r>
              <a:rPr lang="ar-SA" sz="1500">
                <a:latin typeface="Arial"/>
              </a:rPr>
              <a:t> سم فاصل بين مكان حمل الاقراص ومنطقة العارضة أو عارضة المسك لكل طوف </a:t>
            </a:r>
            <a:r>
              <a:rPr lang="ar-SA" sz="1600">
                <a:latin typeface="Arial"/>
              </a:rPr>
              <a:t>ي</a:t>
            </a:r>
            <a:r>
              <a:rPr lang="ar-SA" sz="1500">
                <a:latin typeface="Arial"/>
              </a:rPr>
              <a:t>كون اعرض من </a:t>
            </a:r>
            <a:r>
              <a:rPr lang="en-US" sz="1500">
                <a:latin typeface="Arial"/>
              </a:rPr>
              <a:t>5</a:t>
            </a:r>
            <a:r>
              <a:rPr lang="ar-SA" sz="1500">
                <a:latin typeface="Arial"/>
              </a:rPr>
              <a:t>سم. والعارضة أي منطقة المسك تكون عرضه </a:t>
            </a:r>
            <a:r>
              <a:rPr lang="en-US" sz="1500">
                <a:latin typeface="Arial"/>
              </a:rPr>
              <a:t>2.5</a:t>
            </a:r>
            <a:r>
              <a:rPr lang="ar-SA" sz="1500">
                <a:latin typeface="Arial"/>
              </a:rPr>
              <a:t> سم وطوله </a:t>
            </a:r>
            <a:r>
              <a:rPr lang="en-US" sz="1500">
                <a:latin typeface="Arial"/>
              </a:rPr>
              <a:t>131</a:t>
            </a:r>
            <a:r>
              <a:rPr lang="ar-SA" sz="1500">
                <a:latin typeface="Arial"/>
              </a:rPr>
              <a:t>سم. الوسط </a:t>
            </a:r>
            <a:r>
              <a:rPr lang="ar-SA" sz="1600">
                <a:latin typeface="Arial"/>
              </a:rPr>
              <a:t>ي</a:t>
            </a:r>
            <a:r>
              <a:rPr lang="ar-SA" sz="1500">
                <a:latin typeface="Arial"/>
              </a:rPr>
              <a:t>كون غير مخرش </a:t>
            </a:r>
            <a:r>
              <a:rPr lang="ar-SA" sz="1600">
                <a:latin typeface="Arial"/>
              </a:rPr>
              <a:t>ب</a:t>
            </a:r>
            <a:r>
              <a:rPr lang="ar-SA" sz="1500">
                <a:latin typeface="Arial"/>
              </a:rPr>
              <a:t>طول </a:t>
            </a:r>
            <a:r>
              <a:rPr lang="en-US" sz="1500">
                <a:latin typeface="Arial"/>
              </a:rPr>
              <a:t>42</a:t>
            </a:r>
            <a:r>
              <a:rPr lang="ar-SA" sz="1500">
                <a:latin typeface="Arial"/>
              </a:rPr>
              <a:t>سم، ثم يأتي طرفين الوسط </a:t>
            </a:r>
            <a:r>
              <a:rPr lang="ar-SA" sz="1600">
                <a:latin typeface="Arial"/>
              </a:rPr>
              <a:t>ي</a:t>
            </a:r>
            <a:r>
              <a:rPr lang="ar-SA" sz="1500">
                <a:latin typeface="Arial"/>
              </a:rPr>
              <a:t>كون مخرش </a:t>
            </a:r>
            <a:r>
              <a:rPr lang="ar-SA" sz="1600">
                <a:latin typeface="Arial"/>
              </a:rPr>
              <a:t>ب</a:t>
            </a:r>
            <a:r>
              <a:rPr lang="ar-SA" sz="1500">
                <a:latin typeface="Arial"/>
              </a:rPr>
              <a:t>طول </a:t>
            </a:r>
            <a:r>
              <a:rPr lang="en-US" sz="1500">
                <a:latin typeface="Arial"/>
              </a:rPr>
              <a:t>24.5</a:t>
            </a:r>
            <a:r>
              <a:rPr lang="ar-SA" sz="1500">
                <a:latin typeface="Arial"/>
              </a:rPr>
              <a:t>سم لكل جهة. ويليها مسافة </a:t>
            </a:r>
            <a:r>
              <a:rPr lang="en-US" sz="1500">
                <a:latin typeface="Arial"/>
              </a:rPr>
              <a:t>0.5</a:t>
            </a:r>
            <a:r>
              <a:rPr lang="ar-SA" sz="1500">
                <a:latin typeface="Arial"/>
              </a:rPr>
              <a:t> سم غير مخرش لكل جهة. واخيرا الجزء المخرش لحد الحافة الداخلية للنهاية الخارجية </a:t>
            </a:r>
            <a:r>
              <a:rPr lang="ar-SA" sz="1600">
                <a:latin typeface="Arial"/>
              </a:rPr>
              <a:t>ب</a:t>
            </a:r>
            <a:r>
              <a:rPr lang="ar-SA" sz="1500">
                <a:latin typeface="Arial"/>
              </a:rPr>
              <a:t>طول </a:t>
            </a:r>
            <a:r>
              <a:rPr lang="en-US" sz="1500">
                <a:latin typeface="Arial"/>
              </a:rPr>
              <a:t>19.5</a:t>
            </a:r>
            <a:r>
              <a:rPr lang="ar-SA" sz="1500">
                <a:latin typeface="Arial"/>
              </a:rPr>
              <a:t> سم.</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27888" y="539496"/>
            <a:ext cx="6571488" cy="1969008"/>
          </a:xfrm>
          <a:prstGeom prst="rect">
            <a:avLst/>
          </a:prstGeom>
        </p:spPr>
      </p:pic>
      <p:pic>
        <p:nvPicPr>
          <p:cNvPr id="3" name=""/>
          <p:cNvPicPr>
            <a:picLocks noChangeAspect="1"/>
          </p:cNvPicPr>
          <p:nvPr/>
        </p:nvPicPr>
        <p:blipFill>
          <a:blip r:embed="rPictId1"/>
          <a:stretch>
            <a:fillRect/>
          </a:stretch>
        </p:blipFill>
        <p:spPr>
          <a:xfrm>
            <a:off x="1423416" y="4639056"/>
            <a:ext cx="3017520" cy="2816352"/>
          </a:xfrm>
          <a:prstGeom prst="rect">
            <a:avLst/>
          </a:prstGeom>
        </p:spPr>
      </p:pic>
      <p:sp>
        <p:nvSpPr>
          <p:cNvPr id="4" name=""/>
          <p:cNvSpPr/>
          <p:nvPr/>
        </p:nvSpPr>
        <p:spPr>
          <a:xfrm>
            <a:off x="618744" y="2667000"/>
            <a:ext cx="6376416" cy="1374648"/>
          </a:xfrm>
          <a:prstGeom prst="rect">
            <a:avLst/>
          </a:prstGeom>
        </p:spPr>
        <p:txBody>
          <a:bodyPr lIns="0" tIns="0" rIns="0" bIns="0">
            <a:noAutofit/>
          </a:bodyPr>
          <a:p>
            <a:pPr algn="just" marR="254000" indent="-254000" rtl="1">
              <a:lnSpc>
                <a:spcPts val="2184"/>
              </a:lnSpc>
            </a:pPr>
            <a:r>
              <a:rPr lang="ar-SA" sz="1500">
                <a:latin typeface="Arial"/>
              </a:rPr>
              <a:t>ب. الأقراص (</a:t>
            </a:r>
            <a:r>
              <a:rPr lang="en-US" b="1" sz="1400">
                <a:latin typeface="Arial"/>
              </a:rPr>
              <a:t>Discs</a:t>
            </a:r>
            <a:r>
              <a:rPr lang="ar-SA" sz="1500">
                <a:latin typeface="Arial"/>
              </a:rPr>
              <a:t>): تستخدم في البطولات الرسمية أقراص يبلغ قطرها </a:t>
            </a:r>
            <a:r>
              <a:rPr lang="en-US" sz="1500">
                <a:latin typeface="Arial"/>
              </a:rPr>
              <a:t>45</a:t>
            </a:r>
            <a:r>
              <a:rPr lang="ar-SA" sz="1500">
                <a:latin typeface="Arial"/>
              </a:rPr>
              <a:t> سم مع تفاوت ± </a:t>
            </a:r>
            <a:r>
              <a:rPr lang="en-US" sz="1500">
                <a:latin typeface="Arial"/>
              </a:rPr>
              <a:t>1</a:t>
            </a:r>
            <a:r>
              <a:rPr lang="ar-SA" sz="1500">
                <a:latin typeface="Arial"/>
              </a:rPr>
              <a:t> مم. </a:t>
            </a:r>
            <a:r>
              <a:rPr lang="ar-SA" sz="1600">
                <a:latin typeface="Arial"/>
              </a:rPr>
              <a:t>ي</a:t>
            </a:r>
            <a:r>
              <a:rPr lang="ar-SA" sz="1500">
                <a:latin typeface="Arial"/>
              </a:rPr>
              <a:t>جب ان تكون الاقراص التي يبلغ قطرها </a:t>
            </a:r>
            <a:r>
              <a:rPr lang="en-US" sz="1500">
                <a:latin typeface="Arial"/>
              </a:rPr>
              <a:t>45</a:t>
            </a:r>
            <a:r>
              <a:rPr lang="ar-SA" sz="1500">
                <a:latin typeface="Arial"/>
              </a:rPr>
              <a:t> سم مفطاة' بالمطاط أو البلاستيك ومفطاة من الجانبين، وبألوان دائمة أو على اقل مطلية على سطح الحافة. والاقراص الاخف وزنا من </a:t>
            </a:r>
            <a:r>
              <a:rPr lang="en-US" sz="1500">
                <a:latin typeface="Arial"/>
              </a:rPr>
              <a:t>10</a:t>
            </a:r>
            <a:r>
              <a:rPr lang="ar-SA" sz="1500">
                <a:latin typeface="Arial"/>
              </a:rPr>
              <a:t> كفم </a:t>
            </a:r>
            <a:r>
              <a:rPr lang="ar-SA" sz="1600">
                <a:latin typeface="Arial"/>
              </a:rPr>
              <a:t>ي</a:t>
            </a:r>
            <a:r>
              <a:rPr lang="ar-SA" sz="1500">
                <a:latin typeface="Arial"/>
              </a:rPr>
              <a:t>كون مصنوعا من معدن أو مادة اخرى معتمدة'. و</a:t>
            </a:r>
            <a:r>
              <a:rPr lang="ar-SA" sz="1600">
                <a:latin typeface="Arial"/>
              </a:rPr>
              <a:t>ي</a:t>
            </a:r>
            <a:r>
              <a:rPr lang="ar-SA" sz="1500">
                <a:latin typeface="Arial"/>
              </a:rPr>
              <a:t>جب تحديد الوزن بالكيلوغرام على الأقراص بوضوح، والجدول التالي يبين اوزان الاقراص المختلفة واللون الخاص لكل </a:t>
            </a:r>
            <a:r>
              <a:rPr lang="ar-SA" b="1" sz="1400">
                <a:latin typeface="Arial"/>
              </a:rPr>
              <a:t>و</a:t>
            </a:r>
            <a:r>
              <a:rPr lang="ar-SA" sz="1500">
                <a:latin typeface="Arial"/>
              </a:rPr>
              <a:t>زن :ا</a:t>
            </a:r>
          </a:p>
        </p:txBody>
      </p:sp>
      <p:sp>
        <p:nvSpPr>
          <p:cNvPr id="5" name=""/>
          <p:cNvSpPr/>
          <p:nvPr/>
        </p:nvSpPr>
        <p:spPr>
          <a:xfrm>
            <a:off x="3215640" y="6458712"/>
            <a:ext cx="505968" cy="134112"/>
          </a:xfrm>
          <a:prstGeom prst="rect">
            <a:avLst/>
          </a:prstGeom>
        </p:spPr>
        <p:txBody>
          <a:bodyPr lIns="0" tIns="0" rIns="0" bIns="0" wrap="none">
            <a:noAutofit/>
          </a:bodyPr>
          <a:p>
            <a:pPr algn="just" indent="0"/>
            <a:r>
              <a:rPr lang="en-US" u="sng" sz="1200">
                <a:solidFill>
                  <a:srgbClr val="C2AB5E"/>
                </a:solidFill>
                <a:latin typeface="Arial"/>
              </a:rPr>
              <a:t>I</a:t>
            </a:r>
            <a:r>
              <a:rPr lang="en-US" u="sng" sz="1400">
                <a:solidFill>
                  <a:srgbClr val="C2AB5E"/>
                </a:solidFill>
                <a:latin typeface="Arial"/>
              </a:rPr>
              <a:t>*);</a:t>
            </a:r>
            <a:r>
              <a:rPr lang="en-US" u="sng" sz="1200">
                <a:solidFill>
                  <a:srgbClr val="C2AB5E"/>
                </a:solidFill>
                <a:latin typeface="Arial"/>
              </a:rPr>
              <a:t>it</a:t>
            </a:r>
            <a:r>
              <a:rPr lang="en-US" u="sng" sz="1400">
                <a:solidFill>
                  <a:srgbClr val="C2AB5E"/>
                </a:solidFill>
                <a:latin typeface="Arial"/>
              </a:rPr>
              <a:t>=</a:t>
            </a:r>
            <a:r>
              <a:rPr lang="en-US" u="sng" sz="1200">
                <a:solidFill>
                  <a:srgbClr val="C2AB5E"/>
                </a:solidFill>
                <a:latin typeface="Arial"/>
              </a:rPr>
              <a:t>hi</a:t>
            </a:r>
            <a:r>
              <a:rPr lang="en-US" u="sng" sz="1400">
                <a:solidFill>
                  <a:srgbClr val="C2AB5E"/>
                </a:solidFill>
                <a:latin typeface="Arial"/>
              </a:rPr>
              <a:t>=</a:t>
            </a:r>
          </a:p>
        </p:txBody>
      </p:sp>
      <p:graphicFrame>
        <p:nvGraphicFramePr>
          <p:cNvPr id="6" name=""/>
          <p:cNvGraphicFramePr>
            <a:graphicFrameLocks noGrp="1"/>
          </p:cNvGraphicFramePr>
          <p:nvPr/>
        </p:nvGraphicFramePr>
        <p:xfrm>
          <a:off x="4946904" y="4187952"/>
          <a:ext cx="2328672" cy="2456688"/>
        </p:xfrm>
        <a:graphic>
          <a:graphicData uri="http://schemas.openxmlformats.org/drawingml/2006/table">
            <a:tbl>
              <a:tblPr/>
              <a:tblGrid>
                <a:gridCol w="810768"/>
                <a:gridCol w="1173480"/>
                <a:gridCol w="344424"/>
              </a:tblGrid>
              <a:tr h="216408">
                <a:tc>
                  <a:txBody>
                    <a:bodyPr lIns="0" tIns="0" rIns="0" bIns="0">
                      <a:noAutofit/>
                    </a:bodyPr>
                    <a:p>
                      <a:pPr algn="r" marR="266700" indent="0" rtl="1"/>
                      <a:r>
                        <a:rPr lang="ar-SA" sz="1400">
                          <a:latin typeface="Arial"/>
                        </a:rPr>
                        <a:t>اللون</a:t>
                      </a:r>
                    </a:p>
                  </a:txBody>
                  <a:tcPr marL="0" marR="0" marT="0" marB="0" anchor="b">
                    <a:solidFill>
                      <a:srgbClr val="BFBFBF"/>
                    </a:solidFill>
                  </a:tcPr>
                </a:tc>
                <a:tc>
                  <a:txBody>
                    <a:bodyPr lIns="0" tIns="0" rIns="0" bIns="0">
                      <a:noAutofit/>
                    </a:bodyPr>
                    <a:p>
                      <a:pPr algn="ctr" indent="0" rtl="1"/>
                      <a:r>
                        <a:rPr lang="ar-SA" sz="1400">
                          <a:latin typeface="Arial"/>
                        </a:rPr>
                        <a:t>الوزن</a:t>
                      </a:r>
                    </a:p>
                  </a:txBody>
                  <a:tcPr marL="0" marR="0" marT="0" marB="0" anchor="b">
                    <a:solidFill>
                      <a:srgbClr val="BFBFBF"/>
                    </a:solidFill>
                  </a:tcPr>
                </a:tc>
                <a:tc>
                  <a:txBody>
                    <a:bodyPr lIns="0" tIns="0" rIns="0" bIns="0">
                      <a:noAutofit/>
                    </a:bodyPr>
                    <a:p>
                      <a:endParaRPr sz="1100"/>
                    </a:p>
                  </a:txBody>
                  <a:tcPr marL="0" marR="0" marT="0" marB="0">
                    <a:solidFill>
                      <a:srgbClr val="BFBFBF"/>
                    </a:solidFill>
                  </a:tcPr>
                </a:tc>
              </a:tr>
              <a:tr h="222504">
                <a:tc>
                  <a:txBody>
                    <a:bodyPr lIns="0" tIns="0" rIns="0" bIns="0">
                      <a:noAutofit/>
                    </a:bodyPr>
                    <a:p>
                      <a:endParaRPr sz="1100"/>
                    </a:p>
                  </a:txBody>
                  <a:tcPr marL="0" marR="0" marT="0" marB="0"/>
                </a:tc>
                <a:tc>
                  <a:txBody>
                    <a:bodyPr lIns="0" tIns="0" rIns="0" bIns="0">
                      <a:noAutofit/>
                    </a:bodyPr>
                    <a:p>
                      <a:pPr algn="ctr" indent="0" rtl="1"/>
                      <a:r>
                        <a:rPr lang="en-US" sz="1500">
                          <a:latin typeface="Arial"/>
                        </a:rPr>
                        <a:t>25</a:t>
                      </a:r>
                      <a:r>
                        <a:rPr lang="ar-SA" sz="1500">
                          <a:latin typeface="Arial"/>
                        </a:rPr>
                        <a:t> </a:t>
                      </a:r>
                      <a:r>
                        <a:rPr lang="ar-SA" sz="1400">
                          <a:latin typeface="Arial"/>
                        </a:rPr>
                        <a:t>كفم</a:t>
                      </a:r>
                    </a:p>
                  </a:txBody>
                  <a:tcPr marL="0" marR="0" marT="0" marB="0" anchor="b"/>
                </a:tc>
                <a:tc>
                  <a:txBody>
                    <a:bodyPr lIns="0" tIns="0" rIns="0" bIns="0">
                      <a:noAutofit/>
                    </a:bodyPr>
                    <a:p>
                      <a:pPr marL="190500" indent="0"/>
                      <a:r>
                        <a:rPr lang="en-US" sz="1500">
                          <a:latin typeface="Arial"/>
                        </a:rPr>
                        <a:t>1</a:t>
                      </a:r>
                    </a:p>
                  </a:txBody>
                  <a:tcPr marL="0" marR="0" marT="0" marB="0" anchor="b"/>
                </a:tc>
              </a:tr>
              <a:tr h="222504">
                <a:tc>
                  <a:txBody>
                    <a:bodyPr lIns="0" tIns="0" rIns="0" bIns="0">
                      <a:noAutofit/>
                    </a:bodyPr>
                    <a:p>
                      <a:pPr algn="r" indent="0" rtl="1"/>
                      <a:r>
                        <a:rPr lang="ar-SA" sz="1400">
                          <a:latin typeface="Arial"/>
                        </a:rPr>
                        <a:t>ازرق</a:t>
                      </a:r>
                    </a:p>
                  </a:txBody>
                  <a:tcPr marL="0" marR="0" marT="0" marB="0" anchor="b">
                    <a:solidFill>
                      <a:srgbClr val="0071C1"/>
                    </a:solidFill>
                  </a:tcPr>
                </a:tc>
                <a:tc>
                  <a:txBody>
                    <a:bodyPr lIns="0" tIns="0" rIns="0" bIns="0">
                      <a:noAutofit/>
                    </a:bodyPr>
                    <a:p>
                      <a:pPr algn="ctr" indent="0" rtl="1"/>
                      <a:r>
                        <a:rPr lang="en-US" sz="1500">
                          <a:latin typeface="Arial"/>
                        </a:rPr>
                        <a:t>20</a:t>
                      </a:r>
                      <a:r>
                        <a:rPr lang="ar-SA" sz="1500">
                          <a:latin typeface="Arial"/>
                        </a:rPr>
                        <a:t> </a:t>
                      </a:r>
                      <a:r>
                        <a:rPr lang="ar-SA" sz="1400">
                          <a:latin typeface="Arial"/>
                        </a:rPr>
                        <a:t>كفم</a:t>
                      </a:r>
                    </a:p>
                  </a:txBody>
                  <a:tcPr marL="0" marR="0" marT="0" marB="0" anchor="b"/>
                </a:tc>
                <a:tc>
                  <a:txBody>
                    <a:bodyPr lIns="0" tIns="0" rIns="0" bIns="0">
                      <a:noAutofit/>
                    </a:bodyPr>
                    <a:p>
                      <a:pPr marL="190500" indent="0"/>
                      <a:r>
                        <a:rPr lang="en-US" sz="1500">
                          <a:latin typeface="Arial"/>
                        </a:rPr>
                        <a:t>2</a:t>
                      </a:r>
                    </a:p>
                  </a:txBody>
                  <a:tcPr marL="0" marR="0" marT="0" marB="0" anchor="b"/>
                </a:tc>
              </a:tr>
              <a:tr h="222504">
                <a:tc>
                  <a:txBody>
                    <a:bodyPr lIns="0" tIns="0" rIns="0" bIns="0">
                      <a:noAutofit/>
                    </a:bodyPr>
                    <a:p>
                      <a:pPr algn="r" indent="0" rtl="1"/>
                      <a:r>
                        <a:rPr lang="ar-SA" sz="1400">
                          <a:latin typeface="Arial"/>
                        </a:rPr>
                        <a:t>أصر</a:t>
                      </a:r>
                    </a:p>
                  </a:txBody>
                  <a:tcPr marL="0" marR="0" marT="0" marB="0" anchor="b">
                    <a:solidFill>
                      <a:srgbClr val="FFFF00"/>
                    </a:solidFill>
                  </a:tcPr>
                </a:tc>
                <a:tc>
                  <a:txBody>
                    <a:bodyPr lIns="0" tIns="0" rIns="0" bIns="0">
                      <a:noAutofit/>
                    </a:bodyPr>
                    <a:p>
                      <a:pPr algn="ctr" indent="0" rtl="1"/>
                      <a:r>
                        <a:rPr lang="en-US" sz="1500">
                          <a:latin typeface="Arial"/>
                        </a:rPr>
                        <a:t>15</a:t>
                      </a:r>
                      <a:r>
                        <a:rPr lang="ar-SA" sz="1500">
                          <a:latin typeface="Arial"/>
                        </a:rPr>
                        <a:t> </a:t>
                      </a:r>
                      <a:r>
                        <a:rPr lang="ar-SA" sz="1400">
                          <a:latin typeface="Arial"/>
                        </a:rPr>
                        <a:t>كفم</a:t>
                      </a:r>
                    </a:p>
                  </a:txBody>
                  <a:tcPr marL="0" marR="0" marT="0" marB="0" anchor="b"/>
                </a:tc>
                <a:tc>
                  <a:txBody>
                    <a:bodyPr lIns="0" tIns="0" rIns="0" bIns="0">
                      <a:noAutofit/>
                    </a:bodyPr>
                    <a:p>
                      <a:pPr marL="190500" indent="0"/>
                      <a:r>
                        <a:rPr lang="en-US" sz="1500">
                          <a:latin typeface="Arial"/>
                        </a:rPr>
                        <a:t>3</a:t>
                      </a:r>
                    </a:p>
                  </a:txBody>
                  <a:tcPr marL="0" marR="0" marT="0" marB="0" anchor="b"/>
                </a:tc>
              </a:tr>
              <a:tr h="225552">
                <a:tc>
                  <a:txBody>
                    <a:bodyPr lIns="0" tIns="0" rIns="0" bIns="0">
                      <a:noAutofit/>
                    </a:bodyPr>
                    <a:p>
                      <a:pPr algn="r" indent="0" rtl="1"/>
                      <a:r>
                        <a:rPr lang="ar-SA" sz="1400">
                          <a:latin typeface="Arial"/>
                        </a:rPr>
                        <a:t>أ</a:t>
                      </a:r>
                      <a:r>
                        <a:rPr lang="ar-SA" sz="1050">
                          <a:latin typeface="Arial"/>
                        </a:rPr>
                        <a:t>خض</a:t>
                      </a:r>
                      <a:r>
                        <a:rPr lang="ar-SA" sz="1400">
                          <a:latin typeface="Arial"/>
                        </a:rPr>
                        <a:t>ر</a:t>
                      </a:r>
                    </a:p>
                  </a:txBody>
                  <a:tcPr marL="0" marR="0" marT="0" marB="0" anchor="b">
                    <a:solidFill>
                      <a:srgbClr val="00AF50"/>
                    </a:solidFill>
                  </a:tcPr>
                </a:tc>
                <a:tc>
                  <a:txBody>
                    <a:bodyPr lIns="0" tIns="0" rIns="0" bIns="0">
                      <a:noAutofit/>
                    </a:bodyPr>
                    <a:p>
                      <a:pPr algn="ctr" indent="0" rtl="1"/>
                      <a:r>
                        <a:rPr lang="en-US" sz="1500">
                          <a:latin typeface="Arial"/>
                        </a:rPr>
                        <a:t>10</a:t>
                      </a:r>
                      <a:r>
                        <a:rPr lang="ar-SA" sz="1500">
                          <a:latin typeface="Arial"/>
                        </a:rPr>
                        <a:t> </a:t>
                      </a:r>
                      <a:r>
                        <a:rPr lang="ar-SA" sz="1400">
                          <a:latin typeface="Arial"/>
                        </a:rPr>
                        <a:t>كفم</a:t>
                      </a:r>
                    </a:p>
                  </a:txBody>
                  <a:tcPr marL="0" marR="0" marT="0" marB="0" anchor="b"/>
                </a:tc>
                <a:tc>
                  <a:txBody>
                    <a:bodyPr lIns="0" tIns="0" rIns="0" bIns="0">
                      <a:noAutofit/>
                    </a:bodyPr>
                    <a:p>
                      <a:pPr marL="190500" indent="0"/>
                      <a:r>
                        <a:rPr lang="en-US" sz="1500">
                          <a:latin typeface="Arial"/>
                        </a:rPr>
                        <a:t>4</a:t>
                      </a:r>
                    </a:p>
                  </a:txBody>
                  <a:tcPr marL="0" marR="0" marT="0" marB="0" anchor="b"/>
                </a:tc>
              </a:tr>
              <a:tr h="225552">
                <a:tc>
                  <a:txBody>
                    <a:bodyPr lIns="0" tIns="0" rIns="0" bIns="0">
                      <a:noAutofit/>
                    </a:bodyPr>
                    <a:p>
                      <a:pPr algn="r" indent="0" rtl="1"/>
                      <a:r>
                        <a:rPr lang="ar-SA" sz="1400">
                          <a:latin typeface="Arial"/>
                        </a:rPr>
                        <a:t>أببص</a:t>
                      </a:r>
                    </a:p>
                  </a:txBody>
                  <a:tcPr marL="0" marR="0" marT="0" marB="0" anchor="b"/>
                </a:tc>
                <a:tc>
                  <a:txBody>
                    <a:bodyPr lIns="0" tIns="0" rIns="0" bIns="0">
                      <a:noAutofit/>
                    </a:bodyPr>
                    <a:p>
                      <a:pPr algn="ctr" indent="0" rtl="1"/>
                      <a:r>
                        <a:rPr lang="en-US" sz="1500">
                          <a:latin typeface="Arial"/>
                        </a:rPr>
                        <a:t>5</a:t>
                      </a:r>
                      <a:r>
                        <a:rPr lang="ar-SA" sz="1500">
                          <a:latin typeface="Arial"/>
                        </a:rPr>
                        <a:t> </a:t>
                      </a:r>
                      <a:r>
                        <a:rPr lang="ar-SA" sz="1400">
                          <a:latin typeface="Arial"/>
                        </a:rPr>
                        <a:t>كفم</a:t>
                      </a:r>
                    </a:p>
                  </a:txBody>
                  <a:tcPr marL="0" marR="0" marT="0" marB="0" anchor="b"/>
                </a:tc>
                <a:tc>
                  <a:txBody>
                    <a:bodyPr lIns="0" tIns="0" rIns="0" bIns="0">
                      <a:noAutofit/>
                    </a:bodyPr>
                    <a:p>
                      <a:pPr marL="190500" indent="0"/>
                      <a:r>
                        <a:rPr lang="en-US" sz="1500">
                          <a:latin typeface="Arial"/>
                        </a:rPr>
                        <a:t>5</a:t>
                      </a:r>
                    </a:p>
                  </a:txBody>
                  <a:tcPr marL="0" marR="0" marT="0" marB="0" anchor="b"/>
                </a:tc>
              </a:tr>
              <a:tr h="219456">
                <a:tc>
                  <a:txBody>
                    <a:bodyPr lIns="0" tIns="0" rIns="0" bIns="0">
                      <a:noAutofit/>
                    </a:bodyPr>
                    <a:p>
                      <a:endParaRPr sz="1100"/>
                    </a:p>
                  </a:txBody>
                  <a:tcPr marL="0" marR="0" marT="0" marB="0">
                    <a:solidFill>
                      <a:srgbClr val="A62627"/>
                    </a:solidFill>
                  </a:tcPr>
                </a:tc>
                <a:tc>
                  <a:txBody>
                    <a:bodyPr lIns="0" tIns="0" rIns="0" bIns="0">
                      <a:noAutofit/>
                    </a:bodyPr>
                    <a:p>
                      <a:pPr algn="ctr" indent="0" rtl="1"/>
                      <a:r>
                        <a:rPr lang="en-US" sz="1500">
                          <a:latin typeface="Arial"/>
                        </a:rPr>
                        <a:t>2.5</a:t>
                      </a:r>
                      <a:r>
                        <a:rPr lang="ar-SA" sz="1500">
                          <a:latin typeface="Arial"/>
                        </a:rPr>
                        <a:t> </a:t>
                      </a:r>
                      <a:r>
                        <a:rPr lang="ar-SA" sz="1400">
                          <a:latin typeface="Arial"/>
                        </a:rPr>
                        <a:t>كفم</a:t>
                      </a:r>
                    </a:p>
                  </a:txBody>
                  <a:tcPr marL="0" marR="0" marT="0" marB="0" anchor="b"/>
                </a:tc>
                <a:tc>
                  <a:txBody>
                    <a:bodyPr lIns="0" tIns="0" rIns="0" bIns="0">
                      <a:noAutofit/>
                    </a:bodyPr>
                    <a:p>
                      <a:pPr marL="190500" indent="0"/>
                      <a:r>
                        <a:rPr lang="en-US" sz="1500">
                          <a:latin typeface="Arial"/>
                        </a:rPr>
                        <a:t>6</a:t>
                      </a:r>
                    </a:p>
                  </a:txBody>
                  <a:tcPr marL="0" marR="0" marT="0" marB="0" anchor="b"/>
                </a:tc>
              </a:tr>
              <a:tr h="225552">
                <a:tc>
                  <a:txBody>
                    <a:bodyPr lIns="0" tIns="0" rIns="0" bIns="0">
                      <a:noAutofit/>
                    </a:bodyPr>
                    <a:p>
                      <a:pPr algn="r" indent="0" rtl="1"/>
                      <a:r>
                        <a:rPr lang="ar-SA" sz="1400">
                          <a:latin typeface="Arial"/>
                        </a:rPr>
                        <a:t>أزرق</a:t>
                      </a:r>
                    </a:p>
                  </a:txBody>
                  <a:tcPr marL="0" marR="0" marT="0" marB="0">
                    <a:solidFill>
                      <a:srgbClr val="0071C1"/>
                    </a:solidFill>
                  </a:tcPr>
                </a:tc>
                <a:tc>
                  <a:txBody>
                    <a:bodyPr lIns="0" tIns="0" rIns="0" bIns="0">
                      <a:noAutofit/>
                    </a:bodyPr>
                    <a:p>
                      <a:pPr algn="ctr" indent="0" rtl="1"/>
                      <a:r>
                        <a:rPr lang="en-US" sz="1500">
                          <a:latin typeface="Arial"/>
                        </a:rPr>
                        <a:t>2</a:t>
                      </a:r>
                      <a:r>
                        <a:rPr lang="ar-SA" sz="1500">
                          <a:latin typeface="Arial"/>
                        </a:rPr>
                        <a:t> </a:t>
                      </a:r>
                      <a:r>
                        <a:rPr lang="ar-SA" sz="1400">
                          <a:latin typeface="Arial"/>
                        </a:rPr>
                        <a:t>كفم</a:t>
                      </a:r>
                    </a:p>
                  </a:txBody>
                  <a:tcPr marL="0" marR="0" marT="0" marB="0"/>
                </a:tc>
                <a:tc>
                  <a:txBody>
                    <a:bodyPr lIns="0" tIns="0" rIns="0" bIns="0">
                      <a:noAutofit/>
                    </a:bodyPr>
                    <a:p>
                      <a:pPr marL="190500" indent="0"/>
                      <a:r>
                        <a:rPr lang="en-US" i="1" sz="1100">
                          <a:latin typeface="Arial"/>
                        </a:rPr>
                        <a:t>7</a:t>
                      </a:r>
                    </a:p>
                  </a:txBody>
                  <a:tcPr marL="0" marR="0" marT="0" marB="0"/>
                </a:tc>
              </a:tr>
              <a:tr h="225552">
                <a:tc>
                  <a:txBody>
                    <a:bodyPr lIns="0" tIns="0" rIns="0" bIns="0">
                      <a:noAutofit/>
                    </a:bodyPr>
                    <a:p>
                      <a:pPr algn="r" indent="0" rtl="1"/>
                      <a:r>
                        <a:rPr lang="ar-SA" sz="1400">
                          <a:latin typeface="Arial"/>
                        </a:rPr>
                        <a:t>أصر</a:t>
                      </a:r>
                    </a:p>
                  </a:txBody>
                  <a:tcPr marL="0" marR="0" marT="0" marB="0" anchor="b">
                    <a:solidFill>
                      <a:srgbClr val="FFFF00"/>
                    </a:solidFill>
                  </a:tcPr>
                </a:tc>
                <a:tc>
                  <a:txBody>
                    <a:bodyPr lIns="0" tIns="0" rIns="0" bIns="0">
                      <a:noAutofit/>
                    </a:bodyPr>
                    <a:p>
                      <a:pPr algn="ctr" indent="0" rtl="1"/>
                      <a:r>
                        <a:rPr lang="en-US" sz="1500">
                          <a:latin typeface="Arial"/>
                        </a:rPr>
                        <a:t>1.5</a:t>
                      </a:r>
                      <a:r>
                        <a:rPr lang="ar-SA" sz="1500">
                          <a:latin typeface="Arial"/>
                        </a:rPr>
                        <a:t> </a:t>
                      </a:r>
                      <a:r>
                        <a:rPr lang="ar-SA" sz="1400">
                          <a:latin typeface="Arial"/>
                        </a:rPr>
                        <a:t>كفم</a:t>
                      </a:r>
                    </a:p>
                  </a:txBody>
                  <a:tcPr marL="0" marR="0" marT="0" marB="0" anchor="b"/>
                </a:tc>
                <a:tc>
                  <a:txBody>
                    <a:bodyPr lIns="0" tIns="0" rIns="0" bIns="0">
                      <a:noAutofit/>
                    </a:bodyPr>
                    <a:p>
                      <a:pPr marL="190500" indent="0"/>
                      <a:r>
                        <a:rPr lang="en-US" sz="1500">
                          <a:latin typeface="Arial"/>
                        </a:rPr>
                        <a:t>8</a:t>
                      </a:r>
                    </a:p>
                  </a:txBody>
                  <a:tcPr marL="0" marR="0" marT="0" marB="0" anchor="b"/>
                </a:tc>
              </a:tr>
              <a:tr h="219456">
                <a:tc>
                  <a:txBody>
                    <a:bodyPr lIns="0" tIns="0" rIns="0" bIns="0">
                      <a:noAutofit/>
                    </a:bodyPr>
                    <a:p>
                      <a:pPr algn="r" indent="0" rtl="1"/>
                      <a:r>
                        <a:rPr lang="ar-SA" sz="1400">
                          <a:latin typeface="Arial"/>
                        </a:rPr>
                        <a:t>أ</a:t>
                      </a:r>
                      <a:r>
                        <a:rPr lang="ar-SA" sz="1050">
                          <a:latin typeface="Arial"/>
                        </a:rPr>
                        <a:t>خض</a:t>
                      </a:r>
                      <a:r>
                        <a:rPr lang="ar-SA" sz="1400">
                          <a:latin typeface="Arial"/>
                        </a:rPr>
                        <a:t>ر</a:t>
                      </a:r>
                    </a:p>
                  </a:txBody>
                  <a:tcPr marL="0" marR="0" marT="0" marB="0" anchor="b">
                    <a:solidFill>
                      <a:srgbClr val="00AF50"/>
                    </a:solidFill>
                  </a:tcPr>
                </a:tc>
                <a:tc>
                  <a:txBody>
                    <a:bodyPr lIns="0" tIns="0" rIns="0" bIns="0">
                      <a:noAutofit/>
                    </a:bodyPr>
                    <a:p>
                      <a:pPr algn="ctr" indent="0" rtl="1"/>
                      <a:r>
                        <a:rPr lang="en-US" sz="1500">
                          <a:latin typeface="Arial"/>
                        </a:rPr>
                        <a:t>1</a:t>
                      </a:r>
                      <a:r>
                        <a:rPr lang="ar-SA" sz="1500">
                          <a:latin typeface="Arial"/>
                        </a:rPr>
                        <a:t> </a:t>
                      </a:r>
                      <a:r>
                        <a:rPr lang="ar-SA" sz="1400">
                          <a:latin typeface="Arial"/>
                        </a:rPr>
                        <a:t>كفم</a:t>
                      </a:r>
                    </a:p>
                  </a:txBody>
                  <a:tcPr marL="0" marR="0" marT="0" marB="0" anchor="b"/>
                </a:tc>
                <a:tc>
                  <a:txBody>
                    <a:bodyPr lIns="0" tIns="0" rIns="0" bIns="0">
                      <a:noAutofit/>
                    </a:bodyPr>
                    <a:p>
                      <a:pPr marL="190500" indent="0"/>
                      <a:r>
                        <a:rPr lang="en-US" sz="1500">
                          <a:latin typeface="Arial"/>
                        </a:rPr>
                        <a:t>9</a:t>
                      </a:r>
                    </a:p>
                  </a:txBody>
                  <a:tcPr marL="0" marR="0" marT="0" marB="0" anchor="b"/>
                </a:tc>
              </a:tr>
              <a:tr h="231648">
                <a:tc>
                  <a:txBody>
                    <a:bodyPr lIns="0" tIns="0" rIns="0" bIns="0">
                      <a:noAutofit/>
                    </a:bodyPr>
                    <a:p>
                      <a:pPr algn="r" indent="0" rtl="1"/>
                      <a:r>
                        <a:rPr lang="ar-SA" sz="1400">
                          <a:latin typeface="Arial"/>
                        </a:rPr>
                        <a:t>أبص</a:t>
                      </a:r>
                    </a:p>
                  </a:txBody>
                  <a:tcPr marL="0" marR="0" marT="0" marB="0"/>
                </a:tc>
                <a:tc>
                  <a:txBody>
                    <a:bodyPr lIns="0" tIns="0" rIns="0" bIns="0">
                      <a:noAutofit/>
                    </a:bodyPr>
                    <a:p>
                      <a:pPr algn="ctr" indent="0" rtl="1"/>
                      <a:r>
                        <a:rPr lang="en-US" sz="1500">
                          <a:latin typeface="Arial"/>
                        </a:rPr>
                        <a:t>0.5</a:t>
                      </a:r>
                      <a:r>
                        <a:rPr lang="ar-SA" sz="1500">
                          <a:latin typeface="Arial"/>
                        </a:rPr>
                        <a:t> </a:t>
                      </a:r>
                      <a:r>
                        <a:rPr lang="ar-SA" sz="1400">
                          <a:latin typeface="Arial"/>
                        </a:rPr>
                        <a:t>كفم</a:t>
                      </a:r>
                    </a:p>
                  </a:txBody>
                  <a:tcPr marL="0" marR="0" marT="0" marB="0"/>
                </a:tc>
                <a:tc>
                  <a:txBody>
                    <a:bodyPr lIns="0" tIns="0" rIns="0" bIns="0">
                      <a:noAutofit/>
                    </a:bodyPr>
                    <a:p>
                      <a:pPr marL="101600" indent="0"/>
                      <a:r>
                        <a:rPr lang="en-US" sz="1500">
                          <a:latin typeface="Arial"/>
                        </a:rPr>
                        <a:t>10</a:t>
                      </a:r>
                    </a:p>
                  </a:txBody>
                  <a:tcPr marL="0" marR="0" marT="0" marB="0" anchor="b"/>
                </a:tc>
              </a:tr>
            </a:tbl>
          </a:graphicData>
        </a:graphic>
      </p:graphicFrame>
      <p:sp>
        <p:nvSpPr>
          <p:cNvPr id="7" name=""/>
          <p:cNvSpPr/>
          <p:nvPr/>
        </p:nvSpPr>
        <p:spPr>
          <a:xfrm>
            <a:off x="3767328" y="6644640"/>
            <a:ext cx="3243072" cy="536448"/>
          </a:xfrm>
          <a:prstGeom prst="rect">
            <a:avLst/>
          </a:prstGeom>
        </p:spPr>
        <p:txBody>
          <a:bodyPr lIns="0" tIns="0" rIns="0" bIns="0">
            <a:noAutofit/>
          </a:bodyPr>
          <a:p>
            <a:pPr indent="0" rtl="1">
              <a:lnSpc>
                <a:spcPts val="2232"/>
              </a:lnSpc>
            </a:pPr>
            <a:r>
              <a:rPr lang="ar-SA" sz="1500">
                <a:latin typeface="Arial"/>
              </a:rPr>
              <a:t>ج. الطوقين (</a:t>
            </a:r>
            <a:r>
              <a:rPr lang="en-US" b="1" sz="1400">
                <a:latin typeface="Arial"/>
              </a:rPr>
              <a:t>Collars</a:t>
            </a:r>
            <a:r>
              <a:rPr lang="ar-SA" sz="1500">
                <a:latin typeface="Arial"/>
              </a:rPr>
              <a:t>): من أجل تثبيت الأقراص كل منهما </a:t>
            </a:r>
            <a:r>
              <a:rPr lang="en-US" sz="1500">
                <a:latin typeface="Arial"/>
              </a:rPr>
              <a:t>2.5</a:t>
            </a:r>
            <a:r>
              <a:rPr lang="ar-SA" sz="1500">
                <a:latin typeface="Arial"/>
              </a:rPr>
              <a:t> كفم للرجال والنساء. وفئ</a:t>
            </a:r>
            <a:r>
              <a:rPr lang="ar-SA" sz="2300">
                <a:latin typeface="Microsoft Sans Serif"/>
              </a:rPr>
              <a:t>ق</a:t>
            </a:r>
            <a:r>
              <a:rPr lang="ar-SA" sz="1500">
                <a:latin typeface="Arial"/>
              </a:rPr>
              <a:t>ع</a:t>
            </a:r>
            <a:r>
              <a:rPr lang="en-US" sz="1500">
                <a:latin typeface="Arial"/>
              </a:rPr>
              <a:t>١</a:t>
            </a:r>
            <a:r>
              <a:rPr lang="ar-SA" sz="1500">
                <a:latin typeface="Arial"/>
              </a:rPr>
              <a:t>اقب</a:t>
            </a:r>
          </a:p>
        </p:txBody>
      </p:sp>
      <p:sp>
        <p:nvSpPr>
          <p:cNvPr id="8" name=""/>
          <p:cNvSpPr/>
          <p:nvPr/>
        </p:nvSpPr>
        <p:spPr>
          <a:xfrm>
            <a:off x="2279904" y="6961632"/>
            <a:ext cx="4465320" cy="228600"/>
          </a:xfrm>
          <a:prstGeom prst="rect">
            <a:avLst/>
          </a:prstGeom>
        </p:spPr>
        <p:txBody>
          <a:bodyPr lIns="0" tIns="0" rIns="0" bIns="0" wrap="none">
            <a:noAutofit/>
          </a:bodyPr>
          <a:p>
            <a:pPr algn="just" indent="0" rtl="1">
              <a:lnSpc>
                <a:spcPts val="2376"/>
              </a:lnSpc>
            </a:pPr>
            <a:r>
              <a:rPr lang="ar-SA" sz="1500">
                <a:latin typeface="Arial"/>
              </a:rPr>
              <a:t>كل ملهما </a:t>
            </a:r>
            <a:r>
              <a:rPr lang="en-US" sz="1500">
                <a:latin typeface="Arial"/>
              </a:rPr>
              <a:t>2.5</a:t>
            </a:r>
            <a:r>
              <a:rPr lang="ar-SA" sz="1500">
                <a:latin typeface="Arial"/>
              </a:rPr>
              <a:t> كفم ل</a:t>
            </a:r>
            <a:r>
              <a:rPr lang="ar-SA" b="1" sz="1400">
                <a:latin typeface="Arial"/>
              </a:rPr>
              <a:t>لرجا</a:t>
            </a:r>
            <a:r>
              <a:rPr lang="ar-SA" sz="1500">
                <a:latin typeface="Arial"/>
              </a:rPr>
              <a:t>ل والنساء. وق</a:t>
            </a:r>
            <a:r>
              <a:rPr lang="ar-SA" sz="1500">
                <a:solidFill>
                  <a:srgbClr val="501E24"/>
                </a:solidFill>
                <a:latin typeface="Arial"/>
              </a:rPr>
              <a:t>ئ</a:t>
            </a:r>
            <a:r>
              <a:rPr lang="ar-SA" sz="1500">
                <a:latin typeface="Arial"/>
              </a:rPr>
              <a:t>ءط</a:t>
            </a:r>
            <a:r>
              <a:rPr lang="ar-SA" sz="1500">
                <a:solidFill>
                  <a:srgbClr val="501E24"/>
                </a:solidFill>
                <a:latin typeface="Arial"/>
              </a:rPr>
              <a:t>|</a:t>
            </a:r>
            <a:r>
              <a:rPr lang="ar-SA" u="sng" sz="1500">
                <a:latin typeface="Arial"/>
              </a:rPr>
              <a:t>خاصة بالرفع</a:t>
            </a:r>
            <a:r>
              <a:rPr lang="ar-SA" sz="1500">
                <a:latin typeface="Arial"/>
              </a:rPr>
              <a:t> </a:t>
            </a:r>
          </a:p>
        </p:txBody>
      </p:sp>
      <p:sp>
        <p:nvSpPr>
          <p:cNvPr id="9" name=""/>
          <p:cNvSpPr/>
          <p:nvPr/>
        </p:nvSpPr>
        <p:spPr>
          <a:xfrm>
            <a:off x="2331720" y="7135368"/>
            <a:ext cx="4413504" cy="313944"/>
          </a:xfrm>
          <a:prstGeom prst="rect">
            <a:avLst/>
          </a:prstGeom>
        </p:spPr>
        <p:txBody>
          <a:bodyPr lIns="0" tIns="0" rIns="0" bIns="0" wrap="none">
            <a:noAutofit/>
          </a:bodyPr>
          <a:p>
            <a:pPr algn="just" indent="0" rtl="1">
              <a:lnSpc>
                <a:spcPts val="2376"/>
              </a:lnSpc>
            </a:pPr>
            <a:r>
              <a:rPr lang="ar-SA" sz="1500">
                <a:latin typeface="Arial"/>
              </a:rPr>
              <a:t>للأقر'ص من </a:t>
            </a:r>
            <a:r>
              <a:rPr lang="en-US" sz="1500">
                <a:latin typeface="Arial"/>
              </a:rPr>
              <a:t>2.5</a:t>
            </a:r>
            <a:r>
              <a:rPr lang="ar-SA" sz="1500">
                <a:latin typeface="Arial"/>
              </a:rPr>
              <a:t> كفم فما فوق لأجل </a:t>
            </a:r>
            <a:r>
              <a:rPr lang="en-US" sz="1500">
                <a:latin typeface="Arial"/>
              </a:rPr>
              <a:t>١</a:t>
            </a:r>
            <a:r>
              <a:rPr lang="ar-SA" sz="1500">
                <a:latin typeface="Arial"/>
              </a:rPr>
              <a:t>لتثبيت، و</a:t>
            </a:r>
            <a:r>
              <a:rPr lang="ar-SA" sz="1500">
                <a:solidFill>
                  <a:srgbClr val="501E24"/>
                </a:solidFill>
                <a:latin typeface="Arial"/>
              </a:rPr>
              <a:t>لآ^^^</a:t>
            </a:r>
            <a:r>
              <a:rPr lang="ar-SA" sz="1500">
                <a:latin typeface="Arial"/>
              </a:rPr>
              <a:t>ثدم من </a:t>
            </a:r>
            <a:r>
              <a:rPr lang="en-US" sz="1500">
                <a:latin typeface="Arial"/>
              </a:rPr>
              <a:t>2</a:t>
            </a:r>
            <a:r>
              <a:rPr lang="ar-SA" sz="1500">
                <a:latin typeface="Arial"/>
              </a:rPr>
              <a:t>كفم </a:t>
            </a:r>
          </a:p>
        </p:txBody>
      </p:sp>
      <p:sp>
        <p:nvSpPr>
          <p:cNvPr id="10" name=""/>
          <p:cNvSpPr/>
          <p:nvPr/>
        </p:nvSpPr>
        <p:spPr>
          <a:xfrm>
            <a:off x="2420112" y="7504176"/>
            <a:ext cx="4315968" cy="222504"/>
          </a:xfrm>
          <a:prstGeom prst="rect">
            <a:avLst/>
          </a:prstGeom>
        </p:spPr>
        <p:txBody>
          <a:bodyPr lIns="0" tIns="0" rIns="0" bIns="0" wrap="none">
            <a:noAutofit/>
          </a:bodyPr>
          <a:p>
            <a:pPr algn="just" indent="0" rtl="1">
              <a:lnSpc>
                <a:spcPts val="2376"/>
              </a:lnSpc>
            </a:pPr>
            <a:r>
              <a:rPr lang="ar-SA" sz="1500">
                <a:latin typeface="Arial"/>
              </a:rPr>
              <a:t>الأوزان بعد الطوق وذلك لخفة تلك الاوزان وعدم الحاجة إلى التثبيت.</a:t>
            </a:r>
          </a:p>
        </p:txBody>
      </p:sp>
      <p:sp>
        <p:nvSpPr>
          <p:cNvPr id="11" name=""/>
          <p:cNvSpPr/>
          <p:nvPr/>
        </p:nvSpPr>
        <p:spPr>
          <a:xfrm>
            <a:off x="637032" y="6672072"/>
            <a:ext cx="1411224" cy="182880"/>
          </a:xfrm>
          <a:prstGeom prst="rect">
            <a:avLst/>
          </a:prstGeom>
        </p:spPr>
        <p:txBody>
          <a:bodyPr lIns="0" tIns="0" rIns="0" bIns="0" wrap="none">
            <a:noAutofit/>
          </a:bodyPr>
          <a:p>
            <a:pPr indent="0" rtl="1">
              <a:spcAft>
                <a:spcPts val="420"/>
              </a:spcAft>
            </a:pPr>
            <a:r>
              <a:rPr lang="ar-SA" sz="1500">
                <a:latin typeface="Arial"/>
              </a:rPr>
              <a:t>.قين لكل ط</a:t>
            </a:r>
            <a:r>
              <a:rPr lang="ar-SA" b="1" sz="1400">
                <a:latin typeface="Arial"/>
              </a:rPr>
              <a:t>ر</a:t>
            </a:r>
            <a:r>
              <a:rPr lang="ar-SA" sz="1500">
                <a:latin typeface="Arial"/>
              </a:rPr>
              <a:t>ف، </a:t>
            </a:r>
            <a:r>
              <a:rPr lang="ar-SA" b="1" sz="1400">
                <a:latin typeface="Arial"/>
              </a:rPr>
              <a:t>وي</a:t>
            </a:r>
            <a:r>
              <a:rPr lang="ar-SA" sz="1500">
                <a:latin typeface="Arial"/>
              </a:rPr>
              <a:t>زن</a:t>
            </a:r>
          </a:p>
        </p:txBody>
      </p:sp>
      <p:sp>
        <p:nvSpPr>
          <p:cNvPr id="12" name=""/>
          <p:cNvSpPr/>
          <p:nvPr/>
        </p:nvSpPr>
        <p:spPr>
          <a:xfrm>
            <a:off x="633984" y="6955536"/>
            <a:ext cx="1392936" cy="469392"/>
          </a:xfrm>
          <a:prstGeom prst="rect">
            <a:avLst/>
          </a:prstGeom>
        </p:spPr>
        <p:txBody>
          <a:bodyPr lIns="0" tIns="0" rIns="0" bIns="0">
            <a:noAutofit/>
          </a:bodyPr>
          <a:p>
            <a:pPr indent="0" rtl="1">
              <a:lnSpc>
                <a:spcPts val="2064"/>
              </a:lnSpc>
            </a:pPr>
            <a:r>
              <a:rPr lang="en-US" sz="1500">
                <a:latin typeface="Arial"/>
              </a:rPr>
              <a:t>٠</a:t>
            </a:r>
            <a:r>
              <a:rPr lang="ar-SA" sz="1500">
                <a:latin typeface="Arial"/>
              </a:rPr>
              <a:t> يستخدم الطوقين دون وإنما </a:t>
            </a:r>
            <a:r>
              <a:rPr lang="ar-SA" b="1" sz="1400">
                <a:latin typeface="Arial"/>
              </a:rPr>
              <a:t>يضا</a:t>
            </a:r>
            <a:r>
              <a:rPr lang="ar-SA" sz="1500">
                <a:latin typeface="Arial"/>
              </a:rPr>
              <a:t>ف تلك</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38175" y="536575"/>
            <a:ext cx="6559550" cy="6883400"/>
          </a:xfrm>
          <a:prstGeom prst="rect">
            <a:avLst/>
          </a:prstGeom>
        </p:spPr>
      </p:pic>
      <p:sp>
        <p:nvSpPr>
          <p:cNvPr id="3" name=""/>
          <p:cNvSpPr/>
          <p:nvPr/>
        </p:nvSpPr>
        <p:spPr>
          <a:xfrm>
            <a:off x="4699000" y="4251325"/>
            <a:ext cx="95250" cy="133350"/>
          </a:xfrm>
          <a:prstGeom prst="rect">
            <a:avLst/>
          </a:prstGeom>
        </p:spPr>
        <p:txBody>
          <a:bodyPr lIns="0" tIns="0" rIns="0" bIns="0" wrap="none">
            <a:noAutofit/>
          </a:bodyPr>
          <a:p>
            <a:pPr algn="r" indent="0" rtl="1">
              <a:spcAft>
                <a:spcPts val="19740"/>
              </a:spcAft>
            </a:pPr>
            <a:r>
              <a:rPr lang="ar-SA" sz="2300">
                <a:solidFill>
                  <a:srgbClr val="C1C2C3"/>
                </a:solidFill>
                <a:latin typeface="Microsoft Sans Serif"/>
              </a:rPr>
              <a:t>ء</a:t>
            </a:r>
          </a:p>
        </p:txBody>
      </p:sp>
      <p:sp>
        <p:nvSpPr>
          <p:cNvPr id="4" name=""/>
          <p:cNvSpPr/>
          <p:nvPr/>
        </p:nvSpPr>
        <p:spPr>
          <a:xfrm>
            <a:off x="622300" y="7966075"/>
            <a:ext cx="6600825" cy="1562100"/>
          </a:xfrm>
          <a:prstGeom prst="rect">
            <a:avLst/>
          </a:prstGeom>
        </p:spPr>
        <p:txBody>
          <a:bodyPr lIns="0" tIns="0" rIns="0" bIns="0">
            <a:noAutofit/>
          </a:bodyPr>
          <a:p>
            <a:pPr algn="r" indent="0" rtl="1">
              <a:spcBef>
                <a:spcPts val="19740"/>
              </a:spcBef>
              <a:spcAft>
                <a:spcPts val="1260"/>
              </a:spcAft>
            </a:pPr>
            <a:r>
              <a:rPr lang="ar-SA" sz="1500">
                <a:latin typeface="Arial"/>
              </a:rPr>
              <a:t>ثالثا/ ملابس الرياضيين:</a:t>
            </a:r>
          </a:p>
          <a:p>
            <a:pPr algn="r" indent="482600" rtl="1">
              <a:lnSpc>
                <a:spcPts val="2125"/>
              </a:lnSpc>
              <a:spcAft>
                <a:spcPts val="630"/>
              </a:spcAft>
            </a:pPr>
            <a:r>
              <a:rPr lang="ar-SA" sz="1600">
                <a:latin typeface="Arial"/>
              </a:rPr>
              <a:t>ي</a:t>
            </a:r>
            <a:r>
              <a:rPr lang="ar-SA" sz="1500">
                <a:latin typeface="Arial"/>
              </a:rPr>
              <a:t>جب على الر</a:t>
            </a:r>
            <a:r>
              <a:rPr lang="ar-SA" sz="1600">
                <a:latin typeface="Arial"/>
              </a:rPr>
              <a:t>ي</a:t>
            </a:r>
            <a:r>
              <a:rPr lang="ar-SA" sz="1500">
                <a:latin typeface="Arial"/>
              </a:rPr>
              <a:t>اضيين ارتداء زي رفع الأثقال والأحذية الر</a:t>
            </a:r>
            <a:r>
              <a:rPr lang="ar-SA" sz="1600">
                <a:latin typeface="Arial"/>
              </a:rPr>
              <a:t>ي</a:t>
            </a:r>
            <a:r>
              <a:rPr lang="ar-SA" sz="1500">
                <a:latin typeface="Arial"/>
              </a:rPr>
              <a:t>اضية وملحقات أخرى وفقا للقواعد ذات الصلة بالملابس الر</a:t>
            </a:r>
            <a:r>
              <a:rPr lang="ar-SA" sz="1600">
                <a:latin typeface="Arial"/>
              </a:rPr>
              <a:t>ي</a:t>
            </a:r>
            <a:r>
              <a:rPr lang="ar-SA" sz="1500">
                <a:latin typeface="Arial"/>
              </a:rPr>
              <a:t>اضي أثناء البطولات الرسمية:</a:t>
            </a:r>
          </a:p>
          <a:p>
            <a:pPr algn="r" marR="254000" indent="0" rtl="1">
              <a:spcAft>
                <a:spcPts val="630"/>
              </a:spcAft>
            </a:pPr>
            <a:r>
              <a:rPr lang="ar-SA" sz="1500">
                <a:latin typeface="Arial"/>
              </a:rPr>
              <a:t>أ. القميص الضيق (ليوتارد): وهو زي رفع الاثقال حيث يجب ان يتوافق مع المعايير التالية:</a:t>
            </a:r>
          </a:p>
          <a:p>
            <a:pPr algn="r" marR="254000" indent="0" rtl="1"/>
            <a:r>
              <a:rPr lang="en-US" sz="1500">
                <a:latin typeface="Arial"/>
              </a:rPr>
              <a:t>٠</a:t>
            </a:r>
            <a:r>
              <a:rPr lang="ar-SA" sz="1500">
                <a:latin typeface="Arial"/>
              </a:rPr>
              <a:t> ان يكون قطعة واحدة.</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9704" y="2377440"/>
            <a:ext cx="6522720" cy="4815840"/>
          </a:xfrm>
          <a:prstGeom prst="rect">
            <a:avLst/>
          </a:prstGeom>
        </p:spPr>
      </p:pic>
      <p:sp>
        <p:nvSpPr>
          <p:cNvPr id="3" name=""/>
          <p:cNvSpPr/>
          <p:nvPr/>
        </p:nvSpPr>
        <p:spPr>
          <a:xfrm>
            <a:off x="1557528" y="554736"/>
            <a:ext cx="5425440" cy="1670304"/>
          </a:xfrm>
          <a:prstGeom prst="rect">
            <a:avLst/>
          </a:prstGeom>
        </p:spPr>
        <p:txBody>
          <a:bodyPr lIns="0" tIns="0" rIns="0" bIns="0">
            <a:noAutofit/>
          </a:bodyPr>
          <a:p>
            <a:pPr algn="just" marR="237744" indent="-215900" rtl="1">
              <a:spcAft>
                <a:spcPts val="420"/>
              </a:spcAft>
            </a:pPr>
            <a:r>
              <a:rPr lang="en-US" sz="1500">
                <a:latin typeface="Arial"/>
              </a:rPr>
              <a:t>٠</a:t>
            </a:r>
            <a:r>
              <a:rPr lang="ar-SA" sz="1500">
                <a:latin typeface="Arial"/>
              </a:rPr>
              <a:t>    ان يكون بدون ياقة.</a:t>
            </a:r>
          </a:p>
          <a:p>
            <a:pPr algn="just" marR="237744" indent="-215900" rtl="1">
              <a:spcAft>
                <a:spcPts val="420"/>
              </a:spcAft>
            </a:pPr>
            <a:r>
              <a:rPr lang="en-US" sz="1500">
                <a:latin typeface="Arial"/>
              </a:rPr>
              <a:t>٠</a:t>
            </a:r>
            <a:r>
              <a:rPr lang="ar-SA" sz="1500">
                <a:latin typeface="Arial"/>
              </a:rPr>
              <a:t>    أن يكون ضيقة</a:t>
            </a:r>
          </a:p>
          <a:p>
            <a:pPr algn="just" marR="237744" indent="-215900" rtl="1">
              <a:lnSpc>
                <a:spcPts val="2232"/>
              </a:lnSpc>
            </a:pPr>
            <a:r>
              <a:rPr lang="en-US" sz="1500">
                <a:latin typeface="Arial"/>
              </a:rPr>
              <a:t>٠</a:t>
            </a:r>
            <a:r>
              <a:rPr lang="ar-SA" sz="1500">
                <a:latin typeface="Arial"/>
              </a:rPr>
              <a:t>    قد يكون من أي لون.</a:t>
            </a:r>
          </a:p>
          <a:p>
            <a:pPr algn="just" marR="237744" indent="-215900" rtl="1">
              <a:lnSpc>
                <a:spcPts val="2232"/>
              </a:lnSpc>
            </a:pPr>
            <a:r>
              <a:rPr lang="en-US" sz="1500">
                <a:latin typeface="Arial"/>
              </a:rPr>
              <a:t>٠</a:t>
            </a:r>
            <a:r>
              <a:rPr lang="ar-SA" sz="1500">
                <a:latin typeface="Arial"/>
              </a:rPr>
              <a:t>    يجب ان لا يغطي المرفقين والركبتين.</a:t>
            </a:r>
          </a:p>
          <a:p>
            <a:pPr algn="just" marR="237744" indent="-215900" rtl="1">
              <a:lnSpc>
                <a:spcPts val="2232"/>
              </a:lnSpc>
            </a:pPr>
            <a:r>
              <a:rPr lang="en-US" sz="1500">
                <a:latin typeface="Arial"/>
              </a:rPr>
              <a:t>٠</a:t>
            </a:r>
            <a:r>
              <a:rPr lang="ar-SA" sz="1500">
                <a:latin typeface="Arial"/>
              </a:rPr>
              <a:t> يمكن تزيين الزي بعلامة الرياضيين سواء كان اسم او اسم نادي او الشعار الوطني.</a:t>
            </a:r>
          </a:p>
          <a:p>
            <a:pPr algn="just" marR="237744" indent="-215900" rtl="1"/>
            <a:r>
              <a:rPr lang="en-US" sz="1500">
                <a:latin typeface="Arial"/>
              </a:rPr>
              <a:t>٠</a:t>
            </a:r>
            <a:r>
              <a:rPr lang="ar-SA" sz="1500">
                <a:latin typeface="Arial"/>
              </a:rPr>
              <a:t> يجوز ارتداء (</a:t>
            </a:r>
            <a:r>
              <a:rPr lang="en-US" b="1" sz="1400">
                <a:latin typeface="Arial"/>
              </a:rPr>
              <a:t>T-shirt</a:t>
            </a:r>
            <a:r>
              <a:rPr lang="ar-SA" sz="1500">
                <a:latin typeface="Arial"/>
              </a:rPr>
              <a:t>) تحت القميص، بشرط (تكون بلا ياقة، لا تغطي المرفقين)</a:t>
            </a:r>
          </a:p>
        </p:txBody>
      </p:sp>
      <p:sp>
        <p:nvSpPr>
          <p:cNvPr id="4" name=""/>
          <p:cNvSpPr/>
          <p:nvPr/>
        </p:nvSpPr>
        <p:spPr>
          <a:xfrm>
            <a:off x="606552" y="7351776"/>
            <a:ext cx="6388608" cy="2179320"/>
          </a:xfrm>
          <a:prstGeom prst="rect">
            <a:avLst/>
          </a:prstGeom>
        </p:spPr>
        <p:txBody>
          <a:bodyPr lIns="0" tIns="0" rIns="0" bIns="0">
            <a:noAutofit/>
          </a:bodyPr>
          <a:p>
            <a:pPr algn="just" marR="249936" indent="-215900" rtl="1">
              <a:lnSpc>
                <a:spcPts val="2184"/>
              </a:lnSpc>
              <a:spcBef>
                <a:spcPts val="840"/>
              </a:spcBef>
            </a:pPr>
            <a:r>
              <a:rPr lang="ar-SA" sz="1500">
                <a:latin typeface="Arial"/>
              </a:rPr>
              <a:t>ب. أحنية (</a:t>
            </a:r>
            <a:r>
              <a:rPr lang="en-US" b="1" sz="1400">
                <a:latin typeface="Arial"/>
              </a:rPr>
              <a:t>Footwear</a:t>
            </a:r>
            <a:r>
              <a:rPr lang="ar-SA" sz="1500">
                <a:latin typeface="Arial"/>
              </a:rPr>
              <a:t>): على الر</a:t>
            </a:r>
            <a:r>
              <a:rPr lang="ar-SA" sz="1600">
                <a:latin typeface="Arial"/>
              </a:rPr>
              <a:t>ي</a:t>
            </a:r>
            <a:r>
              <a:rPr lang="ar-SA" sz="1500">
                <a:latin typeface="Arial"/>
              </a:rPr>
              <a:t>اضي استخدام احنية ر</a:t>
            </a:r>
            <a:r>
              <a:rPr lang="ar-SA" sz="1600">
                <a:latin typeface="Arial"/>
              </a:rPr>
              <a:t>ي</a:t>
            </a:r>
            <a:r>
              <a:rPr lang="ar-SA" sz="1500">
                <a:latin typeface="Arial"/>
              </a:rPr>
              <a:t>اضية وربما الاحنية الخاصة بالرفع الاث</a:t>
            </a:r>
            <a:r>
              <a:rPr lang="ar-SA" sz="1600">
                <a:latin typeface="Arial"/>
              </a:rPr>
              <a:t>ق</a:t>
            </a:r>
            <a:r>
              <a:rPr lang="ar-SA" sz="1500">
                <a:latin typeface="Arial"/>
              </a:rPr>
              <a:t>ال. إن نوع الاحنية التي يرتديها رافعو الأ</a:t>
            </a:r>
            <a:r>
              <a:rPr lang="ar-SA" sz="1600">
                <a:latin typeface="Arial"/>
              </a:rPr>
              <a:t>ثقا</a:t>
            </a:r>
            <a:r>
              <a:rPr lang="ar-SA" sz="1500">
                <a:latin typeface="Arial"/>
              </a:rPr>
              <a:t>ل هو </a:t>
            </a:r>
            <a:r>
              <a:rPr lang="ar-SA" sz="1600">
                <a:latin typeface="Arial"/>
              </a:rPr>
              <a:t>أك</a:t>
            </a:r>
            <a:r>
              <a:rPr lang="ar-SA" sz="1500">
                <a:latin typeface="Arial"/>
              </a:rPr>
              <a:t>ثر تم</a:t>
            </a:r>
            <a:r>
              <a:rPr lang="ar-SA" b="1" sz="1400">
                <a:latin typeface="Arial"/>
              </a:rPr>
              <a:t>ي</a:t>
            </a:r>
            <a:r>
              <a:rPr lang="ar-SA" sz="1500">
                <a:latin typeface="Arial"/>
              </a:rPr>
              <a:t>زا ما بين معداتهم. عادة ما يتم تصميم أحنية رفع الاث</a:t>
            </a:r>
            <a:r>
              <a:rPr lang="ar-SA" sz="1600">
                <a:latin typeface="Arial"/>
              </a:rPr>
              <a:t>ق</a:t>
            </a:r>
            <a:r>
              <a:rPr lang="ar-SA" sz="1500">
                <a:latin typeface="Arial"/>
              </a:rPr>
              <a:t>ال بكعب عالي نموذجيا </a:t>
            </a:r>
            <a:r>
              <a:rPr lang="ar-SA" sz="1600">
                <a:latin typeface="Arial"/>
              </a:rPr>
              <a:t>ي</a:t>
            </a:r>
            <a:r>
              <a:rPr lang="ar-SA" sz="1500">
                <a:latin typeface="Arial"/>
              </a:rPr>
              <a:t>كون معدل الارتفاع (</a:t>
            </a:r>
            <a:r>
              <a:rPr lang="en-US" sz="1500">
                <a:latin typeface="Arial"/>
              </a:rPr>
              <a:t>0.75</a:t>
            </a:r>
            <a:r>
              <a:rPr lang="ar-SA" sz="1500">
                <a:latin typeface="Arial"/>
              </a:rPr>
              <a:t>)اذج اي ما </a:t>
            </a:r>
            <a:r>
              <a:rPr lang="ar-SA" sz="1600">
                <a:latin typeface="Arial"/>
              </a:rPr>
              <a:t>ي</a:t>
            </a:r>
            <a:r>
              <a:rPr lang="ar-SA" sz="1500">
                <a:latin typeface="Arial"/>
              </a:rPr>
              <a:t>ع</a:t>
            </a:r>
            <a:r>
              <a:rPr lang="ar-SA" sz="1600">
                <a:latin typeface="Arial"/>
              </a:rPr>
              <a:t>ا</a:t>
            </a:r>
            <a:r>
              <a:rPr lang="ar-SA" sz="1500">
                <a:latin typeface="Arial"/>
              </a:rPr>
              <a:t>دل (</a:t>
            </a:r>
            <a:r>
              <a:rPr lang="en-US" sz="1500">
                <a:latin typeface="Arial"/>
              </a:rPr>
              <a:t>1.9</a:t>
            </a:r>
            <a:r>
              <a:rPr lang="ar-SA" sz="1500">
                <a:latin typeface="Arial"/>
              </a:rPr>
              <a:t>) سم. يساعد الكعب الصلب والمرتفع في الوضع البدائي أثناء الإمساك بالعارضة بحيث يكون اللاعب </a:t>
            </a:r>
            <a:r>
              <a:rPr lang="ar-SA" b="1" sz="1400">
                <a:latin typeface="Arial"/>
              </a:rPr>
              <a:t>مسيط</a:t>
            </a:r>
            <a:r>
              <a:rPr lang="ar-SA" sz="1500">
                <a:latin typeface="Arial"/>
              </a:rPr>
              <a:t>را على النقلة والحفاظ على اس</a:t>
            </a:r>
            <a:r>
              <a:rPr lang="ar-SA" sz="1600">
                <a:latin typeface="Arial"/>
              </a:rPr>
              <a:t>تقا</a:t>
            </a:r>
            <a:r>
              <a:rPr lang="ar-SA" sz="1500">
                <a:latin typeface="Arial"/>
              </a:rPr>
              <a:t>مة الجنع. ويسمح أيضا بقرفصاء أعمق أسفل العارضة ولا يسقط الجسم للخلف. وكنلك وجود شريط أو شريطين يتم شدهما في منطقة مشط الحناء، ويوفر دعما إضافيا للقدم وكنلك جعل الحناء </a:t>
            </a:r>
            <a:r>
              <a:rPr lang="ar-SA" sz="1600">
                <a:latin typeface="Arial"/>
              </a:rPr>
              <a:t>اك</a:t>
            </a:r>
            <a:r>
              <a:rPr lang="ar-SA" sz="1500">
                <a:latin typeface="Arial"/>
              </a:rPr>
              <a:t>ثر </a:t>
            </a:r>
            <a:r>
              <a:rPr lang="ar-SA" b="1" sz="1400">
                <a:latin typeface="Arial"/>
              </a:rPr>
              <a:t>م</a:t>
            </a:r>
            <a:r>
              <a:rPr lang="ar-SA" sz="1500">
                <a:latin typeface="Arial"/>
              </a:rPr>
              <a:t>لائما للقدم. </a:t>
            </a:r>
            <a:r>
              <a:rPr lang="ar-SA" sz="1600">
                <a:latin typeface="Arial"/>
              </a:rPr>
              <a:t>ك</a:t>
            </a:r>
            <a:r>
              <a:rPr lang="ar-SA" sz="1500">
                <a:latin typeface="Arial"/>
              </a:rPr>
              <a:t>ما ان نعال الحناء صلبة للغاية مما يساعد على م</a:t>
            </a:r>
            <a:r>
              <a:rPr lang="ar-SA" sz="1600">
                <a:latin typeface="Arial"/>
              </a:rPr>
              <a:t>قا</a:t>
            </a:r>
            <a:r>
              <a:rPr lang="ar-SA" sz="1500">
                <a:latin typeface="Arial"/>
              </a:rPr>
              <a:t>ومة الضفط أثناء الأحمال الثقيلة ويكون مسطح لزيادة احتكاك القدم</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core.xml><?xml version="1.0" encoding="utf-8"?>
<cp:coreProperties xmlns:cp="http://schemas.openxmlformats.org/package/2006/metadata/core-properties" xmlns:dc="http://purl.org/dc/elements/1.1/">
  <dc:title/>
  <dc:subject/>
  <dc:creator>Maher</dc:creator>
  <cp:keywords/>
</cp:coreProperties>
</file>