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Lst>
  <p:sldSz cx="7772400" cy="1005840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3.jpeg"/><Relationship Id="rPictId1" Type="http://schemas.openxmlformats.org/officeDocument/2006/relationships/image" Target="../media/image4.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5.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6.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7.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8.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12648" y="710184"/>
            <a:ext cx="6608064" cy="3483864"/>
          </a:xfrm>
          <a:prstGeom prst="rect">
            <a:avLst/>
          </a:prstGeom>
        </p:spPr>
        <p:txBody>
          <a:bodyPr lIns="0" tIns="0" rIns="0" bIns="0">
            <a:noAutofit/>
          </a:bodyPr>
          <a:p>
            <a:pPr algn="just" indent="0" rtl="1">
              <a:lnSpc>
                <a:spcPts val="2880"/>
              </a:lnSpc>
              <a:spcAft>
                <a:spcPts val="210"/>
              </a:spcAft>
            </a:pPr>
            <a:r>
              <a:rPr lang="ar-SA" sz="1600">
                <a:latin typeface="Arial"/>
              </a:rPr>
              <a:t>المحاضرة' الرابعة;    إعداد مدرس المادة; أ.م هاودير دلشاد عبدالقادر</a:t>
            </a:r>
          </a:p>
          <a:p>
            <a:pPr algn="just" indent="0" rtl="1">
              <a:lnSpc>
                <a:spcPts val="2880"/>
              </a:lnSpc>
            </a:pPr>
            <a:r>
              <a:rPr lang="ar-SA" sz="1600">
                <a:latin typeface="Arial"/>
              </a:rPr>
              <a:t>الخطف </a:t>
            </a:r>
            <a:r>
              <a:rPr lang="ar-SA" sz="1600">
                <a:latin typeface="Calibri"/>
              </a:rPr>
              <a:t>)</a:t>
            </a:r>
            <a:r>
              <a:rPr lang="en-US" sz="1600">
                <a:latin typeface="Calibri"/>
              </a:rPr>
              <a:t>The</a:t>
            </a:r>
            <a:r>
              <a:rPr lang="en-US" sz="1600">
                <a:latin typeface="Arial"/>
              </a:rPr>
              <a:t> </a:t>
            </a:r>
            <a:r>
              <a:rPr lang="en-US" sz="1600">
                <a:latin typeface="Calibri"/>
              </a:rPr>
              <a:t>Snatch</a:t>
            </a:r>
            <a:r>
              <a:rPr lang="ar-SA" sz="1600">
                <a:latin typeface="Arial"/>
              </a:rPr>
              <a:t>):</a:t>
            </a:r>
          </a:p>
          <a:p>
            <a:pPr algn="just" indent="482600" rtl="1">
              <a:lnSpc>
                <a:spcPts val="2112"/>
              </a:lnSpc>
              <a:spcAft>
                <a:spcPts val="2730"/>
              </a:spcAft>
            </a:pPr>
            <a:r>
              <a:rPr lang="ar-SA" sz="1600">
                <a:latin typeface="Arial"/>
              </a:rPr>
              <a:t>الخطف هو الأول من رفعتين في جميع بطولات رفع الأثقال، وسمي بذلك لأن كلمة الخطف يعني محاولة الاستيلاء على شيء ما فجأة'، وذلك لان اللاعب يخطف الحديد بحركة واحدة من الارض إلى أعلى الرأس. حيث يتم تنفين الخطف قانونيا بوضع الثقلة )الحديد) بشكل افقي امام ارجل الرافع. و.يتم إمساك العارضة وسحبها بحركة واحدة من المنصة إلى فوق الرأس بمد كامل للذراعين، واثناء اداء هذه الحركة قد ينزلق الحديد على طول الفخذين والورك والحجر. بينما يرفع الحديد فوق الرأس يتم ذلك بفتح الأمامي للرجلين او ثني الساقين اي وضعية القرفصاء. وفي هذه الوضعية يستطيع الرافع ان يأخذ وقته لاستعادة الوضعية والتوازن. ولا يجوز ان يلمس اي جزء من الجسم المنصة غير القدمين أثناء تنفيذ الرفعة. ويجب الحفاظ على الوزن الذي تم رفعه في وضع الثابت النهائي، مع تمديد الذراعين والساقين والقدمين على نفس الخط. حتى يعطي الحكام إشارة لخفض الحديد وارجاعها على المنصة عندما يكون الرافع ثابتا في جميع اجزاء الجسم.</a:t>
            </a:r>
          </a:p>
        </p:txBody>
      </p:sp>
      <p:sp>
        <p:nvSpPr>
          <p:cNvPr id="3" name=""/>
          <p:cNvSpPr/>
          <p:nvPr/>
        </p:nvSpPr>
        <p:spPr>
          <a:xfrm>
            <a:off x="618744" y="4727448"/>
            <a:ext cx="6592824" cy="4696968"/>
          </a:xfrm>
          <a:prstGeom prst="rect">
            <a:avLst/>
          </a:prstGeom>
        </p:spPr>
        <p:txBody>
          <a:bodyPr lIns="0" tIns="0" rIns="0" bIns="0">
            <a:noAutofit/>
          </a:bodyPr>
          <a:p>
            <a:pPr algn="just" indent="0" rtl="1">
              <a:spcBef>
                <a:spcPts val="2730"/>
              </a:spcBef>
              <a:spcAft>
                <a:spcPts val="1260"/>
              </a:spcAft>
            </a:pPr>
            <a:r>
              <a:rPr lang="ar-SA" sz="1600">
                <a:latin typeface="Arial"/>
              </a:rPr>
              <a:t>الأداء الفني لرفعة الخطف:</a:t>
            </a:r>
          </a:p>
          <a:p>
            <a:pPr algn="just" indent="482600" rtl="1">
              <a:lnSpc>
                <a:spcPts val="2064"/>
              </a:lnSpc>
              <a:spcAft>
                <a:spcPts val="630"/>
              </a:spcAft>
            </a:pPr>
            <a:r>
              <a:rPr lang="ar-SA" sz="1600">
                <a:latin typeface="Arial"/>
              </a:rPr>
              <a:t>إن اداء رفعة الخطف تمر بأربعة مراحل الاساسية ولكل مرحلة تفاصيل معينة لأجل تنفيذ الواجب الحركي في تلك المرحلة، ولابد التنسيق بين المراحل واداءها بشكل انسيابي لنجاح الرفعة وتكون المراحل كالأتي:</a:t>
            </a:r>
          </a:p>
          <a:p>
            <a:pPr algn="just" marR="244856" indent="0" rtl="1">
              <a:spcAft>
                <a:spcPts val="630"/>
              </a:spcAft>
            </a:pPr>
            <a:r>
              <a:rPr lang="en-US" sz="1600">
                <a:latin typeface="Arial"/>
              </a:rPr>
              <a:t>1</a:t>
            </a:r>
            <a:r>
              <a:rPr lang="ar-SA" sz="1600">
                <a:latin typeface="Arial"/>
              </a:rPr>
              <a:t>. الوضع الابتدائي: يمكننا وصف الوضع الابتدائي لأداء رفعة الخطف بالنقاط التالية:</a:t>
            </a:r>
          </a:p>
          <a:p>
            <a:pPr algn="just" marR="244856" indent="0" rtl="1">
              <a:spcAft>
                <a:spcPts val="630"/>
              </a:spcAft>
            </a:pPr>
            <a:r>
              <a:rPr lang="en-US" sz="1600">
                <a:latin typeface="Arial"/>
              </a:rPr>
              <a:t>٠</a:t>
            </a:r>
            <a:r>
              <a:rPr lang="ar-SA" sz="1600">
                <a:latin typeface="Arial"/>
              </a:rPr>
              <a:t>    يقف اللاعب فى وسط. عارضة الحديد.</a:t>
            </a:r>
          </a:p>
          <a:p>
            <a:pPr algn="just" marR="244856" indent="0" rtl="1">
              <a:spcAft>
                <a:spcPts val="630"/>
              </a:spcAft>
            </a:pPr>
            <a:r>
              <a:rPr lang="en-US" sz="1600">
                <a:latin typeface="Arial"/>
              </a:rPr>
              <a:t>٠</a:t>
            </a:r>
            <a:r>
              <a:rPr lang="ar-SA" sz="1600">
                <a:latin typeface="Arial"/>
              </a:rPr>
              <a:t>    مشط القدمين تكون اسفل بار الحديد.</a:t>
            </a:r>
          </a:p>
          <a:p>
            <a:pPr algn="just" marR="244856" indent="0" rtl="1">
              <a:spcAft>
                <a:spcPts val="630"/>
              </a:spcAft>
            </a:pPr>
            <a:r>
              <a:rPr lang="en-US" sz="1600">
                <a:latin typeface="Arial"/>
              </a:rPr>
              <a:t>٠</a:t>
            </a:r>
            <a:r>
              <a:rPr lang="ar-SA" sz="1600">
                <a:latin typeface="Arial"/>
              </a:rPr>
              <a:t>    المسافة بين قدمين تكون بعرض الورك او الكتفين.</a:t>
            </a:r>
          </a:p>
          <a:p>
            <a:pPr algn="just" marR="244856" indent="0" rtl="1">
              <a:lnSpc>
                <a:spcPts val="2232"/>
              </a:lnSpc>
            </a:pPr>
            <a:r>
              <a:rPr lang="en-US" sz="1600">
                <a:latin typeface="Arial"/>
              </a:rPr>
              <a:t>٠</a:t>
            </a:r>
            <a:r>
              <a:rPr lang="ar-SA" sz="1600">
                <a:latin typeface="Arial"/>
              </a:rPr>
              <a:t>    أتجاه القدمين يكون للخارج قليلا.</a:t>
            </a:r>
          </a:p>
          <a:p>
            <a:pPr algn="just" marR="244856" indent="0" rtl="1">
              <a:lnSpc>
                <a:spcPts val="2232"/>
              </a:lnSpc>
            </a:pPr>
            <a:r>
              <a:rPr lang="en-US" sz="1600">
                <a:latin typeface="Arial"/>
              </a:rPr>
              <a:t>٠</a:t>
            </a:r>
            <a:r>
              <a:rPr lang="ar-SA" sz="1600">
                <a:latin typeface="Arial"/>
              </a:rPr>
              <a:t> يثي الرفاع الركبتين ويكون الانثناء باتجاه القدم.</a:t>
            </a:r>
          </a:p>
          <a:p>
            <a:pPr algn="just" marR="244856" indent="0" rtl="1">
              <a:lnSpc>
                <a:spcPts val="2232"/>
              </a:lnSpc>
            </a:pPr>
            <a:r>
              <a:rPr lang="en-US" sz="1600">
                <a:latin typeface="Arial"/>
              </a:rPr>
              <a:t>٠</a:t>
            </a:r>
            <a:r>
              <a:rPr lang="ar-SA" sz="1600">
                <a:latin typeface="Arial"/>
              </a:rPr>
              <a:t>    وزن الجسم يكون على وسط. القدم</a:t>
            </a:r>
          </a:p>
          <a:p>
            <a:pPr algn="just" marR="244856" indent="0" rtl="1">
              <a:lnSpc>
                <a:spcPts val="2232"/>
              </a:lnSpc>
            </a:pPr>
            <a:r>
              <a:rPr lang="en-US" sz="1600">
                <a:latin typeface="Arial"/>
              </a:rPr>
              <a:t>٠</a:t>
            </a:r>
            <a:r>
              <a:rPr lang="ar-SA" sz="1600">
                <a:latin typeface="Arial"/>
              </a:rPr>
              <a:t>    ويمسك البار باليدين بقبضة الخطاف )الهوك).</a:t>
            </a:r>
          </a:p>
          <a:p>
            <a:pPr algn="just" marR="244856" indent="0" rtl="1">
              <a:spcAft>
                <a:spcPts val="630"/>
              </a:spcAft>
            </a:pPr>
            <a:r>
              <a:rPr lang="en-US" sz="1600">
                <a:latin typeface="Arial"/>
              </a:rPr>
              <a:t>٠</a:t>
            </a:r>
            <a:r>
              <a:rPr lang="ar-SA" sz="1600">
                <a:latin typeface="Arial"/>
              </a:rPr>
              <a:t> قياس مسافة بين القبضتين تكون واسعا بدرجة عند الوقوف يستقر البار في انثناء الورك.</a:t>
            </a:r>
          </a:p>
          <a:p>
            <a:pPr algn="just" marR="244856" indent="0" rtl="1">
              <a:spcAft>
                <a:spcPts val="630"/>
              </a:spcAft>
            </a:pPr>
            <a:r>
              <a:rPr lang="en-US" sz="1600">
                <a:latin typeface="Arial"/>
              </a:rPr>
              <a:t>٠</a:t>
            </a:r>
            <a:r>
              <a:rPr lang="ar-SA" sz="1600">
                <a:latin typeface="Arial"/>
              </a:rPr>
              <a:t> الذراعين يكون بشكل عامودي على العارضة.</a:t>
            </a:r>
          </a:p>
          <a:p>
            <a:pPr algn="just" marR="244856" indent="0" rtl="1">
              <a:spcAft>
                <a:spcPts val="630"/>
              </a:spcAft>
            </a:pPr>
            <a:r>
              <a:rPr lang="en-US" sz="1600">
                <a:latin typeface="Arial"/>
              </a:rPr>
              <a:t>٠</a:t>
            </a:r>
            <a:r>
              <a:rPr lang="ar-SA" sz="1600">
                <a:latin typeface="Arial"/>
              </a:rPr>
              <a:t> الكتفين يكون للامام ويتقدما قليلا من عارضة الحديد )لتفادي تصادم البار بالركبة عند السحب).</a:t>
            </a:r>
          </a:p>
          <a:p>
            <a:pPr algn="just" marR="244856" indent="0" rtl="1"/>
            <a:r>
              <a:rPr lang="en-US" sz="1600">
                <a:latin typeface="Arial"/>
              </a:rPr>
              <a:t>٠</a:t>
            </a:r>
            <a:r>
              <a:rPr lang="ar-SA" sz="1600">
                <a:latin typeface="Arial"/>
              </a:rPr>
              <a:t> الورك يكون أعلى من الركبتين قليلا، والكتفين أعلى من الورك.</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83208" y="2414016"/>
            <a:ext cx="5215128" cy="3810000"/>
          </a:xfrm>
          <a:prstGeom prst="rect">
            <a:avLst/>
          </a:prstGeom>
        </p:spPr>
      </p:pic>
      <p:pic>
        <p:nvPicPr>
          <p:cNvPr id="3" name=""/>
          <p:cNvPicPr>
            <a:picLocks noChangeAspect="1"/>
          </p:cNvPicPr>
          <p:nvPr/>
        </p:nvPicPr>
        <p:blipFill>
          <a:blip r:embed="rPictId1"/>
          <a:stretch>
            <a:fillRect/>
          </a:stretch>
        </p:blipFill>
        <p:spPr>
          <a:xfrm>
            <a:off x="2164080" y="7815072"/>
            <a:ext cx="2977896" cy="2243328"/>
          </a:xfrm>
          <a:prstGeom prst="rect">
            <a:avLst/>
          </a:prstGeom>
        </p:spPr>
      </p:pic>
      <p:sp>
        <p:nvSpPr>
          <p:cNvPr id="4" name=""/>
          <p:cNvSpPr/>
          <p:nvPr/>
        </p:nvSpPr>
        <p:spPr>
          <a:xfrm>
            <a:off x="3657600" y="737616"/>
            <a:ext cx="3325368" cy="527304"/>
          </a:xfrm>
          <a:prstGeom prst="rect">
            <a:avLst/>
          </a:prstGeom>
        </p:spPr>
        <p:txBody>
          <a:bodyPr lIns="0" tIns="0" rIns="0" bIns="0">
            <a:noAutofit/>
          </a:bodyPr>
          <a:p>
            <a:pPr algn="just" indent="0" rtl="1">
              <a:spcAft>
                <a:spcPts val="630"/>
              </a:spcAft>
            </a:pPr>
            <a:r>
              <a:rPr lang="en-US" sz="1600">
                <a:latin typeface="Arial"/>
              </a:rPr>
              <a:t>٠</a:t>
            </a:r>
            <a:r>
              <a:rPr lang="ar-SA" sz="1600">
                <a:latin typeface="Arial"/>
              </a:rPr>
              <a:t>    الظهر يكون مستقيما ومحافظا على منحنى الظهر</a:t>
            </a:r>
          </a:p>
          <a:p>
            <a:pPr algn="just" indent="0" rtl="1"/>
            <a:r>
              <a:rPr lang="en-US" sz="1600">
                <a:latin typeface="Arial"/>
              </a:rPr>
              <a:t>٠</a:t>
            </a:r>
            <a:r>
              <a:rPr lang="ar-SA" sz="1600">
                <a:latin typeface="Arial"/>
              </a:rPr>
              <a:t>    النظر يكون للامام.</a:t>
            </a:r>
          </a:p>
        </p:txBody>
      </p:sp>
      <p:sp>
        <p:nvSpPr>
          <p:cNvPr id="5" name=""/>
          <p:cNvSpPr/>
          <p:nvPr/>
        </p:nvSpPr>
        <p:spPr>
          <a:xfrm>
            <a:off x="1514856" y="5187696"/>
            <a:ext cx="579120" cy="149352"/>
          </a:xfrm>
          <a:prstGeom prst="rect">
            <a:avLst/>
          </a:prstGeom>
        </p:spPr>
        <p:txBody>
          <a:bodyPr lIns="0" tIns="0" rIns="0" bIns="0" wrap="none">
            <a:noAutofit/>
          </a:bodyPr>
          <a:p>
            <a:pPr algn="r" indent="0" rtl="1"/>
            <a:r>
              <a:rPr lang="ar-SA" b="1" sz="1000">
                <a:latin typeface="Arial"/>
              </a:rPr>
              <a:t>مشط القدمين</a:t>
            </a:r>
          </a:p>
        </p:txBody>
      </p:sp>
      <p:sp>
        <p:nvSpPr>
          <p:cNvPr id="6" name=""/>
          <p:cNvSpPr/>
          <p:nvPr/>
        </p:nvSpPr>
        <p:spPr>
          <a:xfrm>
            <a:off x="6092952" y="3474720"/>
            <a:ext cx="807720" cy="316992"/>
          </a:xfrm>
          <a:prstGeom prst="rect">
            <a:avLst/>
          </a:prstGeom>
        </p:spPr>
        <p:txBody>
          <a:bodyPr lIns="0" tIns="0" rIns="0" bIns="0">
            <a:noAutofit/>
          </a:bodyPr>
          <a:p>
            <a:pPr algn="r" indent="0" rtl="1">
              <a:spcAft>
                <a:spcPts val="210"/>
              </a:spcAft>
            </a:pPr>
            <a:r>
              <a:rPr lang="ar-SA" b="1" sz="900">
                <a:latin typeface="Arial"/>
              </a:rPr>
              <a:t>ويمسك البار باليدين</a:t>
            </a:r>
          </a:p>
          <a:p>
            <a:pPr algn="r" marR="95504" indent="0" rtl="1"/>
            <a:r>
              <a:rPr lang="ar-SA" b="1" u="sng" sz="900">
                <a:latin typeface="Arial"/>
              </a:rPr>
              <a:t>بقبضأة اف</a:t>
            </a:r>
          </a:p>
        </p:txBody>
      </p:sp>
      <p:sp>
        <p:nvSpPr>
          <p:cNvPr id="7" name=""/>
          <p:cNvSpPr/>
          <p:nvPr/>
        </p:nvSpPr>
        <p:spPr>
          <a:xfrm>
            <a:off x="1328928" y="5382768"/>
            <a:ext cx="688848" cy="128016"/>
          </a:xfrm>
          <a:prstGeom prst="rect">
            <a:avLst/>
          </a:prstGeom>
        </p:spPr>
        <p:txBody>
          <a:bodyPr lIns="0" tIns="0" rIns="0" bIns="0" wrap="none">
            <a:noAutofit/>
          </a:bodyPr>
          <a:p>
            <a:pPr algn="r" indent="0" rtl="1"/>
            <a:r>
              <a:rPr lang="ar-SA" b="1" sz="1000">
                <a:latin typeface="Arial"/>
              </a:rPr>
              <a:t>اسفل بار الحديد.</a:t>
            </a:r>
          </a:p>
        </p:txBody>
      </p:sp>
      <p:sp>
        <p:nvSpPr>
          <p:cNvPr id="8" name=""/>
          <p:cNvSpPr/>
          <p:nvPr/>
        </p:nvSpPr>
        <p:spPr>
          <a:xfrm>
            <a:off x="4815840" y="5480304"/>
            <a:ext cx="804672" cy="329184"/>
          </a:xfrm>
          <a:prstGeom prst="rect">
            <a:avLst/>
          </a:prstGeom>
        </p:spPr>
        <p:txBody>
          <a:bodyPr lIns="0" tIns="0" rIns="0" bIns="0">
            <a:noAutofit/>
          </a:bodyPr>
          <a:p>
            <a:pPr algn="r" indent="0" rtl="1">
              <a:spcAft>
                <a:spcPts val="210"/>
              </a:spcAft>
            </a:pPr>
            <a:r>
              <a:rPr lang="ar-SA" b="1" sz="1000">
                <a:latin typeface="Arial"/>
              </a:rPr>
              <a:t>وزن الجسم يكون</a:t>
            </a:r>
          </a:p>
          <a:p>
            <a:pPr algn="r" indent="0" rtl="1"/>
            <a:r>
              <a:rPr lang="ar-SA" b="1" sz="1000">
                <a:latin typeface="Arial"/>
              </a:rPr>
              <a:t>على وسحل القدم</a:t>
            </a:r>
          </a:p>
        </p:txBody>
      </p:sp>
      <p:sp>
        <p:nvSpPr>
          <p:cNvPr id="9" name=""/>
          <p:cNvSpPr/>
          <p:nvPr/>
        </p:nvSpPr>
        <p:spPr>
          <a:xfrm>
            <a:off x="3639312" y="5486400"/>
            <a:ext cx="792480" cy="341376"/>
          </a:xfrm>
          <a:prstGeom prst="rect">
            <a:avLst/>
          </a:prstGeom>
        </p:spPr>
        <p:txBody>
          <a:bodyPr lIns="0" tIns="0" rIns="0" bIns="0">
            <a:noAutofit/>
          </a:bodyPr>
          <a:p>
            <a:pPr algn="ctr" indent="0" rtl="1">
              <a:lnSpc>
                <a:spcPts val="1608"/>
              </a:lnSpc>
            </a:pPr>
            <a:r>
              <a:rPr lang="ar-SA" b="1" sz="1000">
                <a:latin typeface="Arial"/>
              </a:rPr>
              <a:t>انجاه القدمين يكون للخارج قليلا</a:t>
            </a:r>
          </a:p>
        </p:txBody>
      </p:sp>
      <p:sp>
        <p:nvSpPr>
          <p:cNvPr id="10" name=""/>
          <p:cNvSpPr/>
          <p:nvPr/>
        </p:nvSpPr>
        <p:spPr>
          <a:xfrm>
            <a:off x="5334000" y="2895600"/>
            <a:ext cx="670560" cy="487680"/>
          </a:xfrm>
          <a:prstGeom prst="rect">
            <a:avLst/>
          </a:prstGeom>
        </p:spPr>
        <p:txBody>
          <a:bodyPr lIns="0" tIns="0" rIns="0" bIns="0">
            <a:noAutofit/>
          </a:bodyPr>
          <a:p>
            <a:pPr algn="r" indent="0" rtl="1">
              <a:lnSpc>
                <a:spcPts val="1320"/>
              </a:lnSpc>
            </a:pPr>
            <a:r>
              <a:rPr lang="ar-SA" b="1" sz="1000">
                <a:latin typeface="Arial"/>
              </a:rPr>
              <a:t>ق</a:t>
            </a:r>
            <a:r>
              <a:rPr lang="ar-SA" b="1" sz="900">
                <a:latin typeface="Arial"/>
              </a:rPr>
              <a:t>ياس مسافة بين</a:t>
            </a:r>
          </a:p>
          <a:p>
            <a:pPr algn="r" indent="0" rtl="1">
              <a:lnSpc>
                <a:spcPts val="1320"/>
              </a:lnSpc>
            </a:pPr>
            <a:r>
              <a:rPr lang="ar-SA" b="1" sz="900">
                <a:latin typeface="Arial"/>
              </a:rPr>
              <a:t>القبخعتين تكون</a:t>
            </a:r>
          </a:p>
          <a:p>
            <a:pPr algn="ctr" indent="0" rtl="1">
              <a:lnSpc>
                <a:spcPts val="1320"/>
              </a:lnSpc>
            </a:pPr>
            <a:r>
              <a:rPr lang="ar-SA" b="1" sz="900">
                <a:latin typeface="Arial"/>
              </a:rPr>
              <a:t>واسعا</a:t>
            </a:r>
          </a:p>
        </p:txBody>
      </p:sp>
      <p:sp>
        <p:nvSpPr>
          <p:cNvPr id="11" name=""/>
          <p:cNvSpPr/>
          <p:nvPr/>
        </p:nvSpPr>
        <p:spPr>
          <a:xfrm>
            <a:off x="1170432" y="4632960"/>
            <a:ext cx="694944" cy="402336"/>
          </a:xfrm>
          <a:prstGeom prst="rect">
            <a:avLst/>
          </a:prstGeom>
        </p:spPr>
        <p:txBody>
          <a:bodyPr lIns="0" tIns="0" rIns="0" bIns="0">
            <a:noAutofit/>
          </a:bodyPr>
          <a:p>
            <a:pPr algn="just" indent="0" rtl="1">
              <a:lnSpc>
                <a:spcPts val="1752"/>
              </a:lnSpc>
            </a:pPr>
            <a:r>
              <a:rPr lang="ar-SA" b="1" sz="1000">
                <a:latin typeface="Arial"/>
              </a:rPr>
              <a:t>يكون الانثناء بعجاه القدم</a:t>
            </a:r>
          </a:p>
        </p:txBody>
      </p:sp>
      <p:sp>
        <p:nvSpPr>
          <p:cNvPr id="12" name=""/>
          <p:cNvSpPr/>
          <p:nvPr/>
        </p:nvSpPr>
        <p:spPr>
          <a:xfrm>
            <a:off x="2526792" y="5654040"/>
            <a:ext cx="792480" cy="518160"/>
          </a:xfrm>
          <a:prstGeom prst="rect">
            <a:avLst/>
          </a:prstGeom>
        </p:spPr>
        <p:txBody>
          <a:bodyPr lIns="0" tIns="0" rIns="0" bIns="0">
            <a:noAutofit/>
          </a:bodyPr>
          <a:p>
            <a:pPr algn="r" indent="0" rtl="1">
              <a:spcAft>
                <a:spcPts val="210"/>
              </a:spcAft>
            </a:pPr>
            <a:r>
              <a:rPr lang="ar-SA" b="1" sz="1000">
                <a:latin typeface="Arial"/>
              </a:rPr>
              <a:t>المسافة بين قدمين</a:t>
            </a:r>
          </a:p>
          <a:p>
            <a:pPr algn="r" marR="114300" indent="0" rtl="1">
              <a:spcAft>
                <a:spcPts val="210"/>
              </a:spcAft>
            </a:pPr>
            <a:r>
              <a:rPr lang="ar-SA" b="1" sz="1000">
                <a:latin typeface="Arial"/>
              </a:rPr>
              <a:t>نكون بعرض</a:t>
            </a:r>
          </a:p>
          <a:p>
            <a:pPr algn="ctr" indent="0" rtl="1"/>
            <a:r>
              <a:rPr lang="ar-SA" b="1" sz="1000">
                <a:latin typeface="Arial"/>
              </a:rPr>
              <a:t>الودك.</a:t>
            </a:r>
          </a:p>
        </p:txBody>
      </p:sp>
      <p:sp>
        <p:nvSpPr>
          <p:cNvPr id="13" name=""/>
          <p:cNvSpPr/>
          <p:nvPr/>
        </p:nvSpPr>
        <p:spPr>
          <a:xfrm>
            <a:off x="1216152" y="2484120"/>
            <a:ext cx="569976" cy="332232"/>
          </a:xfrm>
          <a:prstGeom prst="rect">
            <a:avLst/>
          </a:prstGeom>
        </p:spPr>
        <p:txBody>
          <a:bodyPr lIns="0" tIns="0" rIns="0" bIns="0">
            <a:noAutofit/>
          </a:bodyPr>
          <a:p>
            <a:pPr algn="r" indent="0" rtl="1">
              <a:spcAft>
                <a:spcPts val="210"/>
              </a:spcAft>
            </a:pPr>
            <a:r>
              <a:rPr lang="ar-SA" b="1" sz="1000">
                <a:latin typeface="Arial"/>
              </a:rPr>
              <a:t>النظر يكون</a:t>
            </a:r>
          </a:p>
          <a:p>
            <a:pPr algn="r" marR="152400" indent="0" rtl="1"/>
            <a:r>
              <a:rPr lang="ar-SA" sz="1100">
                <a:latin typeface="Arial"/>
              </a:rPr>
              <a:t>للاءد</a:t>
            </a:r>
          </a:p>
        </p:txBody>
      </p:sp>
      <p:sp>
        <p:nvSpPr>
          <p:cNvPr id="14" name=""/>
          <p:cNvSpPr/>
          <p:nvPr/>
        </p:nvSpPr>
        <p:spPr>
          <a:xfrm>
            <a:off x="4605528" y="7574280"/>
            <a:ext cx="542544" cy="344424"/>
          </a:xfrm>
          <a:prstGeom prst="rect">
            <a:avLst/>
          </a:prstGeom>
        </p:spPr>
        <p:txBody>
          <a:bodyPr lIns="0" tIns="0" rIns="0" bIns="0">
            <a:noAutofit/>
          </a:bodyPr>
          <a:p>
            <a:pPr algn="r" indent="0" rtl="1">
              <a:spcAft>
                <a:spcPts val="210"/>
              </a:spcAft>
            </a:pPr>
            <a:r>
              <a:rPr lang="ar-SA" b="1" sz="1000">
                <a:latin typeface="Arial"/>
              </a:rPr>
              <a:t>الظهر يكون</a:t>
            </a:r>
          </a:p>
          <a:p>
            <a:pPr algn="r" marR="114300" indent="0" rtl="1"/>
            <a:r>
              <a:rPr lang="ar-SA" b="1" sz="1000">
                <a:latin typeface="Arial"/>
              </a:rPr>
              <a:t>مستقيما</a:t>
            </a:r>
          </a:p>
        </p:txBody>
      </p:sp>
      <p:sp>
        <p:nvSpPr>
          <p:cNvPr id="15" name=""/>
          <p:cNvSpPr/>
          <p:nvPr/>
        </p:nvSpPr>
        <p:spPr>
          <a:xfrm>
            <a:off x="6041136" y="9427464"/>
            <a:ext cx="801624" cy="356616"/>
          </a:xfrm>
          <a:prstGeom prst="rect">
            <a:avLst/>
          </a:prstGeom>
        </p:spPr>
        <p:txBody>
          <a:bodyPr lIns="0" tIns="0" rIns="0" bIns="0">
            <a:noAutofit/>
          </a:bodyPr>
          <a:p>
            <a:pPr algn="r" indent="0" rtl="1">
              <a:spcAft>
                <a:spcPts val="210"/>
              </a:spcAft>
            </a:pPr>
            <a:r>
              <a:rPr lang="ar-SA" b="1" sz="1000">
                <a:latin typeface="Arial"/>
              </a:rPr>
              <a:t>الورك يكون أعلى</a:t>
            </a:r>
          </a:p>
          <a:p>
            <a:pPr algn="r" indent="0" rtl="1"/>
            <a:r>
              <a:rPr lang="ar-SA" b="1" sz="1000">
                <a:latin typeface="Arial"/>
              </a:rPr>
              <a:t>من الركبتين قليلا</a:t>
            </a:r>
          </a:p>
        </p:txBody>
      </p:sp>
      <p:sp>
        <p:nvSpPr>
          <p:cNvPr id="16" name=""/>
          <p:cNvSpPr/>
          <p:nvPr/>
        </p:nvSpPr>
        <p:spPr>
          <a:xfrm>
            <a:off x="6126480" y="8174736"/>
            <a:ext cx="688848" cy="323088"/>
          </a:xfrm>
          <a:prstGeom prst="rect">
            <a:avLst/>
          </a:prstGeom>
        </p:spPr>
        <p:txBody>
          <a:bodyPr lIns="0" tIns="0" rIns="0" bIns="0">
            <a:noAutofit/>
          </a:bodyPr>
          <a:p>
            <a:pPr algn="r" indent="0" rtl="1">
              <a:spcAft>
                <a:spcPts val="420"/>
              </a:spcAft>
            </a:pPr>
            <a:r>
              <a:rPr lang="ar-SA" b="1" sz="1000">
                <a:latin typeface="Arial"/>
              </a:rPr>
              <a:t>الكتفين أعلى من</a:t>
            </a:r>
          </a:p>
          <a:p>
            <a:pPr algn="r" marR="215900" indent="0" rtl="1"/>
            <a:r>
              <a:rPr lang="ar-SA" b="1" sz="1000">
                <a:latin typeface="Arial"/>
              </a:rPr>
              <a:t>الورك</a:t>
            </a:r>
          </a:p>
        </p:txBody>
      </p:sp>
      <p:sp>
        <p:nvSpPr>
          <p:cNvPr id="17" name=""/>
          <p:cNvSpPr/>
          <p:nvPr/>
        </p:nvSpPr>
        <p:spPr>
          <a:xfrm>
            <a:off x="579120" y="9009888"/>
            <a:ext cx="762000" cy="323088"/>
          </a:xfrm>
          <a:prstGeom prst="rect">
            <a:avLst/>
          </a:prstGeom>
        </p:spPr>
        <p:txBody>
          <a:bodyPr lIns="0" tIns="0" rIns="0" bIns="0">
            <a:noAutofit/>
          </a:bodyPr>
          <a:p>
            <a:pPr algn="just" indent="0" rtl="1">
              <a:lnSpc>
                <a:spcPts val="1368"/>
              </a:lnSpc>
            </a:pPr>
            <a:r>
              <a:rPr lang="ar-SA" b="1" sz="900">
                <a:latin typeface="Arial"/>
              </a:rPr>
              <a:t>الكتفين يتقدما هليلا من عارضة الحديد</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36448" y="472440"/>
            <a:ext cx="6428232" cy="2459736"/>
          </a:xfrm>
          <a:prstGeom prst="rect">
            <a:avLst/>
          </a:prstGeom>
        </p:spPr>
      </p:pic>
      <p:pic>
        <p:nvPicPr>
          <p:cNvPr id="3" name=""/>
          <p:cNvPicPr>
            <a:picLocks noChangeAspect="1"/>
          </p:cNvPicPr>
          <p:nvPr/>
        </p:nvPicPr>
        <p:blipFill>
          <a:blip r:embed="rPictId1"/>
          <a:stretch>
            <a:fillRect/>
          </a:stretch>
        </p:blipFill>
        <p:spPr>
          <a:xfrm>
            <a:off x="1417320" y="6120384"/>
            <a:ext cx="4029456" cy="3358896"/>
          </a:xfrm>
          <a:prstGeom prst="rect">
            <a:avLst/>
          </a:prstGeom>
        </p:spPr>
      </p:pic>
      <p:sp>
        <p:nvSpPr>
          <p:cNvPr id="4" name=""/>
          <p:cNvSpPr/>
          <p:nvPr/>
        </p:nvSpPr>
        <p:spPr>
          <a:xfrm>
            <a:off x="618744" y="3084576"/>
            <a:ext cx="6595872" cy="530352"/>
          </a:xfrm>
          <a:prstGeom prst="rect">
            <a:avLst/>
          </a:prstGeom>
        </p:spPr>
        <p:txBody>
          <a:bodyPr lIns="0" tIns="0" rIns="0" bIns="0">
            <a:noAutofit/>
          </a:bodyPr>
          <a:p>
            <a:pPr algn="r" indent="0" rtl="1">
              <a:spcAft>
                <a:spcPts val="630"/>
              </a:spcAft>
            </a:pPr>
            <a:r>
              <a:rPr lang="ar-SA" sz="1600">
                <a:latin typeface="Arial"/>
              </a:rPr>
              <a:t>أ/ السحبة الأولى: وهي السحبة التي يتم في مسافة ما بين رفع النقلة من الارض إلى عبور البار مستوى</a:t>
            </a:r>
          </a:p>
          <a:p>
            <a:pPr algn="r" indent="0" rtl="1">
              <a:spcAft>
                <a:spcPts val="1050"/>
              </a:spcAft>
            </a:pPr>
            <a:r>
              <a:rPr lang="ar-SA" sz="1600">
                <a:latin typeface="Arial"/>
              </a:rPr>
              <a:t>الركبتين، ويتم عن طريق:</a:t>
            </a:r>
          </a:p>
        </p:txBody>
      </p:sp>
      <p:sp>
        <p:nvSpPr>
          <p:cNvPr id="5" name=""/>
          <p:cNvSpPr/>
          <p:nvPr/>
        </p:nvSpPr>
        <p:spPr>
          <a:xfrm>
            <a:off x="2212848" y="3776472"/>
            <a:ext cx="4312920" cy="1380744"/>
          </a:xfrm>
          <a:prstGeom prst="rect">
            <a:avLst/>
          </a:prstGeom>
        </p:spPr>
        <p:txBody>
          <a:bodyPr lIns="0" tIns="0" rIns="0" bIns="0">
            <a:noAutofit/>
          </a:bodyPr>
          <a:p>
            <a:pPr algn="just" indent="0" rtl="1">
              <a:lnSpc>
                <a:spcPts val="2232"/>
              </a:lnSpc>
              <a:spcBef>
                <a:spcPts val="1050"/>
              </a:spcBef>
            </a:pPr>
            <a:r>
              <a:rPr lang="en-US" sz="1600">
                <a:latin typeface="Arial"/>
              </a:rPr>
              <a:t>٠</a:t>
            </a:r>
            <a:r>
              <a:rPr lang="ar-SA" sz="1600">
                <a:latin typeface="Arial"/>
              </a:rPr>
              <a:t>    فتح مغصل الركبة.</a:t>
            </a:r>
          </a:p>
          <a:p>
            <a:pPr algn="just" indent="0" rtl="1">
              <a:lnSpc>
                <a:spcPts val="2232"/>
              </a:lnSpc>
            </a:pPr>
            <a:r>
              <a:rPr lang="en-US" sz="1600">
                <a:latin typeface="Arial"/>
              </a:rPr>
              <a:t>٠</a:t>
            </a:r>
            <a:r>
              <a:rPr lang="ar-SA" sz="1600">
                <a:latin typeface="Arial"/>
              </a:rPr>
              <a:t>    ويتم دفع الركبتين للخارج قليلا لتفادي تصادم البار بالركبة.</a:t>
            </a:r>
          </a:p>
          <a:p>
            <a:pPr algn="just" indent="0" rtl="1">
              <a:lnSpc>
                <a:spcPts val="2232"/>
              </a:lnSpc>
            </a:pPr>
            <a:r>
              <a:rPr lang="en-US" sz="1600">
                <a:latin typeface="Arial"/>
              </a:rPr>
              <a:t>٠</a:t>
            </a:r>
            <a:r>
              <a:rPr lang="ar-SA" sz="1600">
                <a:latin typeface="Arial"/>
              </a:rPr>
              <a:t>    احتفاظ وضعية الورك والكتف في نفس وضعية الوضع الابتدائي.</a:t>
            </a:r>
          </a:p>
          <a:p>
            <a:pPr algn="just" indent="0" rtl="1">
              <a:spcAft>
                <a:spcPts val="630"/>
              </a:spcAft>
            </a:pPr>
            <a:r>
              <a:rPr lang="en-US" sz="1600">
                <a:latin typeface="Arial"/>
              </a:rPr>
              <a:t>٠</a:t>
            </a:r>
            <a:r>
              <a:rPr lang="ar-SA" sz="1600">
                <a:latin typeface="Arial"/>
              </a:rPr>
              <a:t>    الحفاظ على استقامة الظهر.</a:t>
            </a:r>
          </a:p>
          <a:p>
            <a:pPr algn="just" indent="0" rtl="1"/>
            <a:r>
              <a:rPr lang="en-US" sz="1600">
                <a:latin typeface="Arial"/>
              </a:rPr>
              <a:t>٠</a:t>
            </a:r>
            <a:r>
              <a:rPr lang="ar-SA" sz="1600">
                <a:latin typeface="Arial"/>
              </a:rPr>
              <a:t>    ويكون الكتف فوق العارضة بشكل عمودي أثناء السحب.</a:t>
            </a:r>
          </a:p>
        </p:txBody>
      </p:sp>
      <p:sp>
        <p:nvSpPr>
          <p:cNvPr id="6" name=""/>
          <p:cNvSpPr/>
          <p:nvPr/>
        </p:nvSpPr>
        <p:spPr>
          <a:xfrm>
            <a:off x="5141976" y="6726936"/>
            <a:ext cx="752856" cy="347472"/>
          </a:xfrm>
          <a:prstGeom prst="rect">
            <a:avLst/>
          </a:prstGeom>
        </p:spPr>
        <p:txBody>
          <a:bodyPr lIns="0" tIns="0" rIns="0" bIns="0">
            <a:noAutofit/>
          </a:bodyPr>
          <a:p>
            <a:pPr algn="ctr" indent="0" rtl="1">
              <a:lnSpc>
                <a:spcPts val="1464"/>
              </a:lnSpc>
            </a:pPr>
            <a:r>
              <a:rPr lang="ar-SA" b="1" sz="1000">
                <a:latin typeface="Arial"/>
              </a:rPr>
              <a:t>الكتف يكون فوق العارضة</a:t>
            </a:r>
          </a:p>
        </p:txBody>
      </p:sp>
      <p:sp>
        <p:nvSpPr>
          <p:cNvPr id="7" name=""/>
          <p:cNvSpPr/>
          <p:nvPr/>
        </p:nvSpPr>
        <p:spPr>
          <a:xfrm>
            <a:off x="4428744" y="5885688"/>
            <a:ext cx="633984" cy="347472"/>
          </a:xfrm>
          <a:prstGeom prst="rect">
            <a:avLst/>
          </a:prstGeom>
        </p:spPr>
        <p:txBody>
          <a:bodyPr lIns="0" tIns="0" rIns="0" bIns="0">
            <a:noAutofit/>
          </a:bodyPr>
          <a:p>
            <a:pPr algn="ctr" indent="0" rtl="1">
              <a:lnSpc>
                <a:spcPts val="1440"/>
              </a:lnSpc>
            </a:pPr>
            <a:r>
              <a:rPr lang="ar-SA" b="1" sz="1000">
                <a:latin typeface="Arial"/>
              </a:rPr>
              <a:t>الحفاظ على استقامة الظهر</a:t>
            </a:r>
          </a:p>
        </p:txBody>
      </p:sp>
      <p:sp>
        <p:nvSpPr>
          <p:cNvPr id="8" name=""/>
          <p:cNvSpPr/>
          <p:nvPr/>
        </p:nvSpPr>
        <p:spPr>
          <a:xfrm>
            <a:off x="789432" y="5745480"/>
            <a:ext cx="697992" cy="329184"/>
          </a:xfrm>
          <a:prstGeom prst="rect">
            <a:avLst/>
          </a:prstGeom>
        </p:spPr>
        <p:txBody>
          <a:bodyPr lIns="0" tIns="0" rIns="0" bIns="0">
            <a:noAutofit/>
          </a:bodyPr>
          <a:p>
            <a:pPr algn="ctr" indent="0" rtl="1">
              <a:lnSpc>
                <a:spcPts val="1608"/>
              </a:lnSpc>
            </a:pPr>
            <a:r>
              <a:rPr lang="ar-SA" b="1" sz="1000">
                <a:latin typeface="Arial"/>
              </a:rPr>
              <a:t>ارتفاق الورك والكتفي في نفس</a:t>
            </a:r>
          </a:p>
        </p:txBody>
      </p:sp>
      <p:sp>
        <p:nvSpPr>
          <p:cNvPr id="9" name=""/>
          <p:cNvSpPr/>
          <p:nvPr/>
        </p:nvSpPr>
        <p:spPr>
          <a:xfrm>
            <a:off x="957072" y="6117336"/>
            <a:ext cx="359664" cy="112776"/>
          </a:xfrm>
          <a:prstGeom prst="rect">
            <a:avLst/>
          </a:prstGeom>
        </p:spPr>
        <p:txBody>
          <a:bodyPr lIns="0" tIns="0" rIns="0" bIns="0" wrap="none">
            <a:noAutofit/>
          </a:bodyPr>
          <a:p>
            <a:pPr algn="ctr" indent="0" rtl="1"/>
            <a:r>
              <a:rPr lang="ar-SA" b="1" sz="1000">
                <a:latin typeface="Arial"/>
              </a:rPr>
              <a:t>المستو ى</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335024" y="4901184"/>
            <a:ext cx="5730240" cy="2950464"/>
          </a:xfrm>
          <a:prstGeom prst="rect">
            <a:avLst/>
          </a:prstGeom>
        </p:spPr>
      </p:pic>
      <p:sp>
        <p:nvSpPr>
          <p:cNvPr id="3" name=""/>
          <p:cNvSpPr/>
          <p:nvPr/>
        </p:nvSpPr>
        <p:spPr>
          <a:xfrm>
            <a:off x="615696" y="719328"/>
            <a:ext cx="6608064" cy="3179064"/>
          </a:xfrm>
          <a:prstGeom prst="rect">
            <a:avLst/>
          </a:prstGeom>
        </p:spPr>
        <p:txBody>
          <a:bodyPr lIns="0" tIns="0" rIns="0" bIns="0">
            <a:noAutofit/>
          </a:bodyPr>
          <a:p>
            <a:pPr algn="just" indent="0" rtl="1">
              <a:lnSpc>
                <a:spcPts val="1824"/>
              </a:lnSpc>
              <a:spcAft>
                <a:spcPts val="630"/>
              </a:spcAft>
            </a:pPr>
            <a:r>
              <a:rPr lang="ar-SA" sz="1600">
                <a:latin typeface="Arial"/>
              </a:rPr>
              <a:t>ب/ السحبة الثانية: وهي السحبة التي يتم بعد عبور البار في مستوى فوق الركبة إلى مستوى الصدر في وضع الامتداد الكامل للجسم وذلك يتم:</a:t>
            </a:r>
          </a:p>
          <a:p>
            <a:pPr algn="just" marR="304800" indent="0" rtl="1">
              <a:lnSpc>
                <a:spcPts val="2232"/>
              </a:lnSpc>
            </a:pPr>
            <a:r>
              <a:rPr lang="en-US" sz="1600">
                <a:latin typeface="Arial"/>
              </a:rPr>
              <a:t>٠</a:t>
            </a:r>
            <a:r>
              <a:rPr lang="ar-SA" sz="1600">
                <a:latin typeface="Arial"/>
              </a:rPr>
              <a:t> عند عبور العارضة مستوى الركبة يتم تسريع فتح زاوية الورك ومد الركبتين.</a:t>
            </a:r>
          </a:p>
          <a:p>
            <a:pPr algn="just" marR="304800" indent="0" rtl="1">
              <a:lnSpc>
                <a:spcPts val="2232"/>
              </a:lnSpc>
            </a:pPr>
            <a:r>
              <a:rPr lang="en-US" sz="1600">
                <a:latin typeface="Arial"/>
              </a:rPr>
              <a:t>٠</a:t>
            </a:r>
            <a:r>
              <a:rPr lang="ar-SA" sz="1600">
                <a:latin typeface="Arial"/>
              </a:rPr>
              <a:t>    ويكون العارضة قريبة للجسم.</a:t>
            </a:r>
          </a:p>
          <a:p>
            <a:pPr algn="just" marR="304800" indent="0" rtl="1">
              <a:lnSpc>
                <a:spcPts val="2232"/>
              </a:lnSpc>
            </a:pPr>
            <a:r>
              <a:rPr lang="en-US" sz="1600">
                <a:latin typeface="Arial"/>
              </a:rPr>
              <a:t>٠</a:t>
            </a:r>
            <a:r>
              <a:rPr lang="ar-SA" sz="1600">
                <a:latin typeface="Arial"/>
              </a:rPr>
              <a:t>    كعب القدم في الأسفل والذراعين ممدودتين إلى ان يستقيم الورك والرجلين.</a:t>
            </a:r>
          </a:p>
          <a:p>
            <a:pPr algn="just" marR="304800" indent="0" rtl="1">
              <a:lnSpc>
                <a:spcPts val="2232"/>
              </a:lnSpc>
            </a:pPr>
            <a:r>
              <a:rPr lang="en-US" sz="1600">
                <a:latin typeface="Arial"/>
              </a:rPr>
              <a:t>٠</a:t>
            </a:r>
            <a:r>
              <a:rPr lang="ar-SA" sz="1600">
                <a:latin typeface="Arial"/>
              </a:rPr>
              <a:t>    قبل مد كامل للجسم يصل عارضة البار إلى مستوى الورك ويسممر السحب.</a:t>
            </a:r>
          </a:p>
          <a:p>
            <a:pPr algn="r" marR="533400" indent="-228600" rtl="1">
              <a:lnSpc>
                <a:spcPts val="1944"/>
              </a:lnSpc>
            </a:pPr>
            <a:r>
              <a:rPr lang="en-US" sz="1600">
                <a:latin typeface="Arial"/>
              </a:rPr>
              <a:t>٠</a:t>
            </a:r>
            <a:r>
              <a:rPr lang="ar-SA" sz="1600">
                <a:latin typeface="Arial"/>
              </a:rPr>
              <a:t> يتم حركة انفجارية عن طر.يق دفع العارضة للخارج قليلا بواسطة منطقة فوق الورك وسحبها للاءعلى.</a:t>
            </a:r>
          </a:p>
          <a:p>
            <a:pPr algn="just" marR="304800" indent="0" rtl="1">
              <a:spcAft>
                <a:spcPts val="630"/>
              </a:spcAft>
            </a:pPr>
            <a:r>
              <a:rPr lang="en-US" sz="1600">
                <a:latin typeface="Arial"/>
              </a:rPr>
              <a:t>٠</a:t>
            </a:r>
            <a:r>
              <a:rPr lang="ar-SA" sz="1600">
                <a:latin typeface="Arial"/>
              </a:rPr>
              <a:t> وفي نفس الوقت يتم رفع الكعبين وهزل الاكتاف.</a:t>
            </a:r>
          </a:p>
          <a:p>
            <a:pPr algn="just" marR="304800" indent="0" rtl="1">
              <a:spcAft>
                <a:spcPts val="630"/>
              </a:spcAft>
            </a:pPr>
            <a:r>
              <a:rPr lang="en-US" sz="1600">
                <a:latin typeface="Arial"/>
              </a:rPr>
              <a:t>٠</a:t>
            </a:r>
            <a:r>
              <a:rPr lang="ar-SA" sz="1600">
                <a:latin typeface="Arial"/>
              </a:rPr>
              <a:t> ويسممر سحب البار بالذراعين فى الاسغل إلى ان يصل إلى مستوى الصدر.</a:t>
            </a:r>
          </a:p>
          <a:p>
            <a:pPr algn="just" marR="304800" indent="0" rtl="1"/>
            <a:r>
              <a:rPr lang="en-US" sz="1600">
                <a:latin typeface="Arial"/>
              </a:rPr>
              <a:t>٠</a:t>
            </a:r>
            <a:r>
              <a:rPr lang="ar-SA" sz="1600">
                <a:latin typeface="Arial"/>
              </a:rPr>
              <a:t>    والجسم يكون مدودا بشكل كامل</a:t>
            </a:r>
          </a:p>
        </p:txBody>
      </p:sp>
      <p:sp>
        <p:nvSpPr>
          <p:cNvPr id="4" name=""/>
          <p:cNvSpPr/>
          <p:nvPr/>
        </p:nvSpPr>
        <p:spPr>
          <a:xfrm>
            <a:off x="4358640" y="7303008"/>
            <a:ext cx="883920" cy="140208"/>
          </a:xfrm>
          <a:prstGeom prst="rect">
            <a:avLst/>
          </a:prstGeom>
        </p:spPr>
        <p:txBody>
          <a:bodyPr lIns="0" tIns="0" rIns="0" bIns="0" wrap="none">
            <a:noAutofit/>
          </a:bodyPr>
          <a:p>
            <a:pPr algn="r" indent="0" rtl="1"/>
            <a:r>
              <a:rPr lang="ar-SA" b="1" sz="1000">
                <a:latin typeface="Arial"/>
              </a:rPr>
              <a:t>رفع كعب القدم وثني</a:t>
            </a:r>
          </a:p>
        </p:txBody>
      </p:sp>
      <p:sp>
        <p:nvSpPr>
          <p:cNvPr id="5" name=""/>
          <p:cNvSpPr/>
          <p:nvPr/>
        </p:nvSpPr>
        <p:spPr>
          <a:xfrm>
            <a:off x="3450336" y="7345680"/>
            <a:ext cx="573024" cy="310896"/>
          </a:xfrm>
          <a:prstGeom prst="rect">
            <a:avLst/>
          </a:prstGeom>
        </p:spPr>
        <p:txBody>
          <a:bodyPr lIns="0" tIns="0" rIns="0" bIns="0">
            <a:noAutofit/>
          </a:bodyPr>
          <a:p>
            <a:pPr indent="0" rtl="1">
              <a:spcAft>
                <a:spcPts val="420"/>
              </a:spcAft>
            </a:pPr>
            <a:r>
              <a:rPr lang="ar-SA" b="1" sz="1000">
                <a:latin typeface="Arial"/>
              </a:rPr>
              <a:t>دفع العارضة</a:t>
            </a:r>
          </a:p>
          <a:p>
            <a:pPr indent="0" rtl="1"/>
            <a:r>
              <a:rPr lang="ar-SA" b="1" sz="1000">
                <a:latin typeface="Arial"/>
              </a:rPr>
              <a:t>بواسطة</a:t>
            </a:r>
          </a:p>
        </p:txBody>
      </p:sp>
      <p:sp>
        <p:nvSpPr>
          <p:cNvPr id="6" name=""/>
          <p:cNvSpPr/>
          <p:nvPr/>
        </p:nvSpPr>
        <p:spPr>
          <a:xfrm>
            <a:off x="4614672" y="7485888"/>
            <a:ext cx="371856" cy="128016"/>
          </a:xfrm>
          <a:prstGeom prst="rect">
            <a:avLst/>
          </a:prstGeom>
        </p:spPr>
        <p:txBody>
          <a:bodyPr lIns="0" tIns="0" rIns="0" bIns="0" wrap="none">
            <a:noAutofit/>
          </a:bodyPr>
          <a:p>
            <a:pPr algn="r" indent="0" rtl="1"/>
            <a:r>
              <a:rPr lang="ar-SA" b="1" sz="1000">
                <a:latin typeface="Arial"/>
              </a:rPr>
              <a:t>الذراعين</a:t>
            </a:r>
          </a:p>
        </p:txBody>
      </p:sp>
      <p:sp>
        <p:nvSpPr>
          <p:cNvPr id="7" name=""/>
          <p:cNvSpPr/>
          <p:nvPr/>
        </p:nvSpPr>
        <p:spPr>
          <a:xfrm>
            <a:off x="6574536" y="6205728"/>
            <a:ext cx="432816" cy="475488"/>
          </a:xfrm>
          <a:prstGeom prst="rect">
            <a:avLst/>
          </a:prstGeom>
        </p:spPr>
        <p:txBody>
          <a:bodyPr lIns="0" tIns="0" rIns="0" bIns="0">
            <a:noAutofit/>
          </a:bodyPr>
          <a:p>
            <a:pPr algn="r" marR="127000" indent="0" rtl="1">
              <a:spcAft>
                <a:spcPts val="210"/>
              </a:spcAft>
            </a:pPr>
            <a:r>
              <a:rPr lang="ar-SA" b="1" sz="1000">
                <a:latin typeface="Arial"/>
              </a:rPr>
              <a:t>اسقا</a:t>
            </a:r>
            <a:r>
              <a:rPr lang="en-US" b="1" sz="1000">
                <a:latin typeface="Arial"/>
              </a:rPr>
              <a:t>١</a:t>
            </a:r>
            <a:r>
              <a:rPr lang="ar-SA" b="1" sz="1000">
                <a:latin typeface="Arial"/>
              </a:rPr>
              <a:t>مة</a:t>
            </a:r>
          </a:p>
          <a:p>
            <a:pPr algn="r" marR="127000" indent="0" rtl="1">
              <a:spcAft>
                <a:spcPts val="210"/>
              </a:spcAft>
            </a:pPr>
            <a:r>
              <a:rPr lang="ar-SA" b="1" sz="1000">
                <a:latin typeface="Arial"/>
              </a:rPr>
              <a:t>الورك</a:t>
            </a:r>
          </a:p>
          <a:p>
            <a:pPr algn="just" indent="0" rtl="1"/>
            <a:r>
              <a:rPr lang="en-US" sz="500">
                <a:latin typeface="Arial"/>
              </a:rPr>
              <a:t>٠</a:t>
            </a:r>
            <a:r>
              <a:rPr lang="ar-SA" sz="500">
                <a:latin typeface="Arial"/>
              </a:rPr>
              <a:t>    </a:t>
            </a:r>
            <a:r>
              <a:rPr lang="en-US" sz="500">
                <a:latin typeface="Arial"/>
              </a:rPr>
              <a:t>1</a:t>
            </a:r>
            <a:r>
              <a:rPr lang="ar-SA" sz="500">
                <a:latin typeface="Arial"/>
              </a:rPr>
              <a:t>ا</a:t>
            </a:r>
            <a:r>
              <a:rPr lang="en-US" sz="500">
                <a:latin typeface="Arial"/>
              </a:rPr>
              <a:t>٠</a:t>
            </a:r>
            <a:r>
              <a:rPr lang="ar-SA" sz="500">
                <a:latin typeface="Arial"/>
              </a:rPr>
              <a:t>    </a:t>
            </a:r>
            <a:r>
              <a:rPr lang="en-US" sz="400">
                <a:latin typeface="Arial"/>
              </a:rPr>
              <a:t>4</a:t>
            </a:r>
            <a:r>
              <a:rPr lang="ar-SA" sz="400">
                <a:latin typeface="Arial"/>
              </a:rPr>
              <a:t>ا،\</a:t>
            </a:r>
          </a:p>
        </p:txBody>
      </p:sp>
      <p:sp>
        <p:nvSpPr>
          <p:cNvPr id="8" name=""/>
          <p:cNvSpPr/>
          <p:nvPr/>
        </p:nvSpPr>
        <p:spPr>
          <a:xfrm>
            <a:off x="4315968" y="4773168"/>
            <a:ext cx="749808" cy="481584"/>
          </a:xfrm>
          <a:prstGeom prst="rect">
            <a:avLst/>
          </a:prstGeom>
        </p:spPr>
        <p:txBody>
          <a:bodyPr lIns="0" tIns="0" rIns="0" bIns="0">
            <a:noAutofit/>
          </a:bodyPr>
          <a:p>
            <a:pPr algn="ctr" indent="0" rtl="1">
              <a:lnSpc>
                <a:spcPts val="1320"/>
              </a:lnSpc>
            </a:pPr>
            <a:r>
              <a:rPr lang="ar-SA" b="1" sz="1000">
                <a:latin typeface="Arial"/>
              </a:rPr>
              <a:t>كعب القدم في الأسفل والذراعين ممدودتين</a:t>
            </a:r>
          </a:p>
        </p:txBody>
      </p:sp>
      <p:sp>
        <p:nvSpPr>
          <p:cNvPr id="9" name=""/>
          <p:cNvSpPr/>
          <p:nvPr/>
        </p:nvSpPr>
        <p:spPr>
          <a:xfrm>
            <a:off x="2316480" y="4785360"/>
            <a:ext cx="731520" cy="310896"/>
          </a:xfrm>
          <a:prstGeom prst="rect">
            <a:avLst/>
          </a:prstGeom>
        </p:spPr>
        <p:txBody>
          <a:bodyPr lIns="0" tIns="0" rIns="0" bIns="0">
            <a:noAutofit/>
          </a:bodyPr>
          <a:p>
            <a:pPr algn="ctr" indent="0" rtl="1">
              <a:lnSpc>
                <a:spcPts val="1320"/>
              </a:lnSpc>
            </a:pPr>
            <a:r>
              <a:rPr lang="ar-SA" b="1" sz="1000">
                <a:latin typeface="Arial"/>
              </a:rPr>
              <a:t>تسريع فتح زاوية الورك</a:t>
            </a:r>
          </a:p>
        </p:txBody>
      </p:sp>
      <p:sp>
        <p:nvSpPr>
          <p:cNvPr id="10" name=""/>
          <p:cNvSpPr/>
          <p:nvPr/>
        </p:nvSpPr>
        <p:spPr>
          <a:xfrm>
            <a:off x="6406896" y="5004816"/>
            <a:ext cx="518160" cy="128016"/>
          </a:xfrm>
          <a:prstGeom prst="rect">
            <a:avLst/>
          </a:prstGeom>
        </p:spPr>
        <p:txBody>
          <a:bodyPr lIns="0" tIns="0" rIns="0" bIns="0" wrap="none">
            <a:noAutofit/>
          </a:bodyPr>
          <a:p>
            <a:pPr algn="r" indent="0" rtl="1"/>
            <a:r>
              <a:rPr lang="ar-SA" b="1" sz="1000">
                <a:latin typeface="Arial"/>
              </a:rPr>
              <a:t>هزل الكتفين</a:t>
            </a:r>
          </a:p>
        </p:txBody>
      </p:sp>
      <p:sp>
        <p:nvSpPr>
          <p:cNvPr id="11" name=""/>
          <p:cNvSpPr/>
          <p:nvPr/>
        </p:nvSpPr>
        <p:spPr>
          <a:xfrm>
            <a:off x="612648" y="8284464"/>
            <a:ext cx="6367272" cy="1082040"/>
          </a:xfrm>
          <a:prstGeom prst="rect">
            <a:avLst/>
          </a:prstGeom>
        </p:spPr>
        <p:txBody>
          <a:bodyPr lIns="0" tIns="0" rIns="0" bIns="0">
            <a:noAutofit/>
          </a:bodyPr>
          <a:p>
            <a:pPr algn="r" indent="0" rtl="1">
              <a:spcAft>
                <a:spcPts val="630"/>
              </a:spcAft>
            </a:pPr>
            <a:r>
              <a:rPr lang="en-US" sz="1600">
                <a:latin typeface="Arial"/>
              </a:rPr>
              <a:t>3</a:t>
            </a:r>
            <a:r>
              <a:rPr lang="ar-SA" sz="1600">
                <a:latin typeface="Arial"/>
              </a:rPr>
              <a:t>. الفطس إلى وضعية القرفصاء: ويتم بعد الحركة الانفجارية في المرحلة الاخيرة للسحبة الثانية</a:t>
            </a:r>
          </a:p>
          <a:p>
            <a:pPr algn="r" marR="226060" indent="0" rtl="1">
              <a:spcAft>
                <a:spcPts val="630"/>
              </a:spcAft>
            </a:pPr>
            <a:r>
              <a:rPr lang="ar-SA" sz="1600">
                <a:latin typeface="Arial"/>
              </a:rPr>
              <a:t>ويتم فيها:</a:t>
            </a:r>
          </a:p>
          <a:p>
            <a:pPr algn="just" marR="353060" indent="0" rtl="1">
              <a:spcAft>
                <a:spcPts val="630"/>
              </a:spcAft>
            </a:pPr>
            <a:r>
              <a:rPr lang="en-US" sz="1600">
                <a:latin typeface="Arial"/>
              </a:rPr>
              <a:t>٠</a:t>
            </a:r>
            <a:r>
              <a:rPr lang="ar-SA" sz="1600">
                <a:latin typeface="Arial"/>
              </a:rPr>
              <a:t>    يتم طيران الثقلة إلى الاعلى وغطس الجسم تحت الثقلة.</a:t>
            </a:r>
          </a:p>
          <a:p>
            <a:pPr algn="just" marR="353060" indent="0" rtl="1"/>
            <a:r>
              <a:rPr lang="en-US" sz="1600">
                <a:latin typeface="Arial"/>
              </a:rPr>
              <a:t>٠</a:t>
            </a:r>
            <a:r>
              <a:rPr lang="ar-SA" sz="1600">
                <a:latin typeface="Arial"/>
              </a:rPr>
              <a:t>    يتم القفز بالقدمين وفتحهما للجانبين</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20040" y="3389376"/>
            <a:ext cx="7071360" cy="3294888"/>
          </a:xfrm>
          <a:prstGeom prst="rect">
            <a:avLst/>
          </a:prstGeom>
        </p:spPr>
      </p:pic>
      <p:sp>
        <p:nvSpPr>
          <p:cNvPr id="3" name=""/>
          <p:cNvSpPr/>
          <p:nvPr/>
        </p:nvSpPr>
        <p:spPr>
          <a:xfrm>
            <a:off x="3831336" y="728472"/>
            <a:ext cx="2602992" cy="259080"/>
          </a:xfrm>
          <a:prstGeom prst="rect">
            <a:avLst/>
          </a:prstGeom>
        </p:spPr>
        <p:txBody>
          <a:bodyPr lIns="0" tIns="0" rIns="0" bIns="0" wrap="none">
            <a:noAutofit/>
          </a:bodyPr>
          <a:p>
            <a:pPr algn="r" indent="0" rtl="1">
              <a:spcAft>
                <a:spcPts val="630"/>
              </a:spcAft>
            </a:pPr>
            <a:r>
              <a:rPr lang="ar-SA" sz="1600">
                <a:latin typeface="Arial"/>
              </a:rPr>
              <a:t>توجيه </a:t>
            </a:r>
            <a:r>
              <a:rPr lang="ar-SA" sz="1500">
                <a:latin typeface="Arial"/>
              </a:rPr>
              <a:t>أ</a:t>
            </a:r>
            <a:r>
              <a:rPr lang="ar-SA" sz="1600">
                <a:latin typeface="Arial"/>
              </a:rPr>
              <a:t>صابع القدمين للخارج </a:t>
            </a:r>
            <a:r>
              <a:rPr lang="en-US" sz="1600">
                <a:latin typeface="Arial"/>
              </a:rPr>
              <a:t>45</a:t>
            </a:r>
            <a:r>
              <a:rPr lang="ar-SA" sz="1600">
                <a:latin typeface="Arial"/>
              </a:rPr>
              <a:t> درجة .</a:t>
            </a:r>
          </a:p>
        </p:txBody>
      </p:sp>
      <p:sp>
        <p:nvSpPr>
          <p:cNvPr id="4" name=""/>
          <p:cNvSpPr/>
          <p:nvPr/>
        </p:nvSpPr>
        <p:spPr>
          <a:xfrm>
            <a:off x="2810256" y="1030224"/>
            <a:ext cx="3624072" cy="1380744"/>
          </a:xfrm>
          <a:prstGeom prst="rect">
            <a:avLst/>
          </a:prstGeom>
        </p:spPr>
        <p:txBody>
          <a:bodyPr lIns="0" tIns="0" rIns="0" bIns="0">
            <a:noAutofit/>
          </a:bodyPr>
          <a:p>
            <a:pPr algn="r" indent="0" rtl="1">
              <a:lnSpc>
                <a:spcPts val="2232"/>
              </a:lnSpc>
              <a:spcBef>
                <a:spcPts val="630"/>
              </a:spcBef>
            </a:pPr>
            <a:r>
              <a:rPr lang="ar-SA" sz="1600">
                <a:latin typeface="Arial"/>
              </a:rPr>
              <a:t>ثني الركبتين لتشكيل وضعية القرفصاء الكامل تحت النقلة يثني الركبتين في بعجاه القدمين. تثبت الثقلة في الأعلى بالذراعين الممدودتين. العارضة يكون فوق </a:t>
            </a:r>
            <a:r>
              <a:rPr lang="ar-SA" sz="1500">
                <a:latin typeface="Arial"/>
              </a:rPr>
              <a:t>أ</a:t>
            </a:r>
            <a:r>
              <a:rPr lang="ar-SA" sz="1600">
                <a:latin typeface="Arial"/>
              </a:rPr>
              <a:t>سفل الرقبة في الخلف. وزن الجسم يكون على وسط. القدم.</a:t>
            </a:r>
          </a:p>
        </p:txBody>
      </p:sp>
      <p:sp>
        <p:nvSpPr>
          <p:cNvPr id="5" name=""/>
          <p:cNvSpPr/>
          <p:nvPr/>
        </p:nvSpPr>
        <p:spPr>
          <a:xfrm>
            <a:off x="2645664" y="2450592"/>
            <a:ext cx="3788664" cy="810768"/>
          </a:xfrm>
          <a:prstGeom prst="rect">
            <a:avLst/>
          </a:prstGeom>
        </p:spPr>
        <p:txBody>
          <a:bodyPr lIns="0" tIns="0" rIns="0" bIns="0">
            <a:noAutofit/>
          </a:bodyPr>
          <a:p>
            <a:pPr algn="r" indent="0" rtl="1">
              <a:lnSpc>
                <a:spcPts val="2232"/>
              </a:lnSpc>
            </a:pPr>
            <a:r>
              <a:rPr lang="ar-SA" sz="1600">
                <a:latin typeface="Arial"/>
              </a:rPr>
              <a:t>ويكون بار الحديد على خط عمودي مع وسط- القدم. الورك يكون </a:t>
            </a:r>
            <a:r>
              <a:rPr lang="ar-SA" sz="1500">
                <a:latin typeface="Arial"/>
              </a:rPr>
              <a:t>أ</a:t>
            </a:r>
            <a:r>
              <a:rPr lang="ar-SA" sz="1600">
                <a:latin typeface="Arial"/>
              </a:rPr>
              <a:t>سفل الركبة قليلا في وضعية القرفصاء الكامل. وتقديم ال</a:t>
            </a:r>
            <a:r>
              <a:rPr lang="ar-SA" sz="1500">
                <a:latin typeface="Arial"/>
              </a:rPr>
              <a:t>رأ</a:t>
            </a:r>
            <a:r>
              <a:rPr lang="ar-SA" sz="1600">
                <a:latin typeface="Arial"/>
              </a:rPr>
              <a:t>س والصدر إلى الامام قليلا.</a:t>
            </a:r>
          </a:p>
        </p:txBody>
      </p:sp>
      <p:sp>
        <p:nvSpPr>
          <p:cNvPr id="6" name=""/>
          <p:cNvSpPr/>
          <p:nvPr/>
        </p:nvSpPr>
        <p:spPr>
          <a:xfrm>
            <a:off x="652272" y="6047232"/>
            <a:ext cx="743712" cy="316992"/>
          </a:xfrm>
          <a:prstGeom prst="rect">
            <a:avLst/>
          </a:prstGeom>
        </p:spPr>
        <p:txBody>
          <a:bodyPr lIns="0" tIns="0" rIns="0" bIns="0">
            <a:noAutofit/>
          </a:bodyPr>
          <a:p>
            <a:pPr algn="r" indent="0" rtl="1">
              <a:spcAft>
                <a:spcPts val="210"/>
              </a:spcAft>
            </a:pPr>
            <a:r>
              <a:rPr lang="ar-SA" b="1" sz="1000">
                <a:latin typeface="Arial"/>
              </a:rPr>
              <a:t>طيران النقلة ا,لى</a:t>
            </a:r>
          </a:p>
          <a:p>
            <a:pPr algn="ctr" indent="0" rtl="1"/>
            <a:r>
              <a:rPr lang="ar-SA" sz="1050">
                <a:latin typeface="Arial"/>
              </a:rPr>
              <a:t>الاط</a:t>
            </a:r>
            <a:r>
              <a:rPr lang="en-US" sz="1050">
                <a:latin typeface="Arial"/>
              </a:rPr>
              <a:t>٠</a:t>
            </a:r>
          </a:p>
        </p:txBody>
      </p:sp>
      <p:sp>
        <p:nvSpPr>
          <p:cNvPr id="7" name=""/>
          <p:cNvSpPr/>
          <p:nvPr/>
        </p:nvSpPr>
        <p:spPr>
          <a:xfrm>
            <a:off x="6412992" y="3572256"/>
            <a:ext cx="505968" cy="128016"/>
          </a:xfrm>
          <a:prstGeom prst="rect">
            <a:avLst/>
          </a:prstGeom>
        </p:spPr>
        <p:txBody>
          <a:bodyPr lIns="0" tIns="0" rIns="0" bIns="0" wrap="none">
            <a:noAutofit/>
          </a:bodyPr>
          <a:p>
            <a:pPr algn="r" indent="0" rtl="1"/>
            <a:r>
              <a:rPr lang="ar-SA" b="1" sz="900">
                <a:latin typeface="Arial"/>
              </a:rPr>
              <a:t>ثني رسغ اليد</a:t>
            </a:r>
          </a:p>
        </p:txBody>
      </p:sp>
      <p:sp>
        <p:nvSpPr>
          <p:cNvPr id="8" name=""/>
          <p:cNvSpPr/>
          <p:nvPr/>
        </p:nvSpPr>
        <p:spPr>
          <a:xfrm>
            <a:off x="6541008" y="3742944"/>
            <a:ext cx="243840" cy="85344"/>
          </a:xfrm>
          <a:prstGeom prst="rect">
            <a:avLst/>
          </a:prstGeom>
        </p:spPr>
        <p:txBody>
          <a:bodyPr lIns="0" tIns="0" rIns="0" bIns="0" wrap="none">
            <a:noAutofit/>
          </a:bodyPr>
          <a:p>
            <a:pPr algn="r" indent="0" rtl="1"/>
            <a:r>
              <a:rPr lang="ar-SA" b="1" sz="900">
                <a:latin typeface="Arial"/>
              </a:rPr>
              <a:t>للخلف</a:t>
            </a:r>
          </a:p>
        </p:txBody>
      </p:sp>
      <p:sp>
        <p:nvSpPr>
          <p:cNvPr id="9" name=""/>
          <p:cNvSpPr/>
          <p:nvPr/>
        </p:nvSpPr>
        <p:spPr>
          <a:xfrm>
            <a:off x="6870192" y="5419344"/>
            <a:ext cx="371856" cy="286512"/>
          </a:xfrm>
          <a:prstGeom prst="rect">
            <a:avLst/>
          </a:prstGeom>
        </p:spPr>
        <p:txBody>
          <a:bodyPr lIns="0" tIns="0" rIns="0" bIns="0">
            <a:noAutofit/>
          </a:bodyPr>
          <a:p>
            <a:pPr algn="just" indent="0" rtl="1">
              <a:lnSpc>
                <a:spcPts val="1344"/>
              </a:lnSpc>
            </a:pPr>
            <a:r>
              <a:rPr lang="ar-SA" b="1" sz="900">
                <a:latin typeface="Arial"/>
              </a:rPr>
              <a:t>النراعين ممدودتين</a:t>
            </a:r>
          </a:p>
        </p:txBody>
      </p:sp>
      <p:sp>
        <p:nvSpPr>
          <p:cNvPr id="10" name=""/>
          <p:cNvSpPr/>
          <p:nvPr/>
        </p:nvSpPr>
        <p:spPr>
          <a:xfrm>
            <a:off x="5401056" y="6193536"/>
            <a:ext cx="664464" cy="128016"/>
          </a:xfrm>
          <a:prstGeom prst="rect">
            <a:avLst/>
          </a:prstGeom>
        </p:spPr>
        <p:txBody>
          <a:bodyPr lIns="0" tIns="0" rIns="0" bIns="0" wrap="none">
            <a:noAutofit/>
          </a:bodyPr>
          <a:p>
            <a:pPr algn="r" indent="0" rtl="1"/>
            <a:r>
              <a:rPr lang="ar-SA" sz="950">
                <a:latin typeface="Arial"/>
              </a:rPr>
              <a:t>يثني الركبتين في</a:t>
            </a:r>
          </a:p>
        </p:txBody>
      </p:sp>
      <p:sp>
        <p:nvSpPr>
          <p:cNvPr id="11" name=""/>
          <p:cNvSpPr/>
          <p:nvPr/>
        </p:nvSpPr>
        <p:spPr>
          <a:xfrm>
            <a:off x="5468112" y="6358128"/>
            <a:ext cx="530352" cy="115824"/>
          </a:xfrm>
          <a:prstGeom prst="rect">
            <a:avLst/>
          </a:prstGeom>
        </p:spPr>
        <p:txBody>
          <a:bodyPr lIns="0" tIns="0" rIns="0" bIns="0" wrap="none">
            <a:noAutofit/>
          </a:bodyPr>
          <a:p>
            <a:pPr algn="r" indent="0" rtl="1"/>
            <a:r>
              <a:rPr lang="ar-SA" b="1" sz="900">
                <a:latin typeface="Arial"/>
              </a:rPr>
              <a:t>باتجاه القدمين</a:t>
            </a:r>
          </a:p>
        </p:txBody>
      </p:sp>
      <p:sp>
        <p:nvSpPr>
          <p:cNvPr id="12" name=""/>
          <p:cNvSpPr/>
          <p:nvPr/>
        </p:nvSpPr>
        <p:spPr>
          <a:xfrm>
            <a:off x="3450336" y="3319272"/>
            <a:ext cx="2694432" cy="207264"/>
          </a:xfrm>
          <a:prstGeom prst="rect">
            <a:avLst/>
          </a:prstGeom>
        </p:spPr>
        <p:txBody>
          <a:bodyPr lIns="0" tIns="0" rIns="0" bIns="0" wrap="none">
            <a:noAutofit/>
          </a:bodyPr>
          <a:p>
            <a:pPr algn="r" indent="0" rtl="1"/>
            <a:r>
              <a:rPr lang="ar-SA" sz="1600">
                <a:latin typeface="Arial"/>
              </a:rPr>
              <a:t>رسغ اليد للخلف عند مسك البار في الاطى.</a:t>
            </a:r>
          </a:p>
        </p:txBody>
      </p:sp>
      <p:sp>
        <p:nvSpPr>
          <p:cNvPr id="13" name=""/>
          <p:cNvSpPr/>
          <p:nvPr/>
        </p:nvSpPr>
        <p:spPr>
          <a:xfrm>
            <a:off x="5315712" y="3639312"/>
            <a:ext cx="646176" cy="286512"/>
          </a:xfrm>
          <a:prstGeom prst="rect">
            <a:avLst/>
          </a:prstGeom>
        </p:spPr>
        <p:txBody>
          <a:bodyPr lIns="0" tIns="0" rIns="0" bIns="0">
            <a:noAutofit/>
          </a:bodyPr>
          <a:p>
            <a:pPr algn="just" indent="0" rtl="1">
              <a:lnSpc>
                <a:spcPts val="1320"/>
              </a:lnSpc>
            </a:pPr>
            <a:r>
              <a:rPr lang="ar-SA" b="1" sz="900">
                <a:latin typeface="Arial"/>
              </a:rPr>
              <a:t>العارضة يكون فوق أسفل الرقبة</a:t>
            </a:r>
          </a:p>
        </p:txBody>
      </p:sp>
      <p:sp>
        <p:nvSpPr>
          <p:cNvPr id="14" name=""/>
          <p:cNvSpPr/>
          <p:nvPr/>
        </p:nvSpPr>
        <p:spPr>
          <a:xfrm>
            <a:off x="3980688" y="6205728"/>
            <a:ext cx="505968" cy="140208"/>
          </a:xfrm>
          <a:prstGeom prst="rect">
            <a:avLst/>
          </a:prstGeom>
        </p:spPr>
        <p:txBody>
          <a:bodyPr lIns="0" tIns="0" rIns="0" bIns="0" wrap="none">
            <a:noAutofit/>
          </a:bodyPr>
          <a:p>
            <a:pPr algn="r" indent="0" rtl="1"/>
            <a:r>
              <a:rPr lang="ar-SA" b="1" sz="900">
                <a:latin typeface="Arial"/>
              </a:rPr>
              <a:t>توجيه أصابع</a:t>
            </a:r>
          </a:p>
        </p:txBody>
      </p:sp>
      <p:sp>
        <p:nvSpPr>
          <p:cNvPr id="15" name=""/>
          <p:cNvSpPr/>
          <p:nvPr/>
        </p:nvSpPr>
        <p:spPr>
          <a:xfrm>
            <a:off x="3938016" y="6382512"/>
            <a:ext cx="585216" cy="134112"/>
          </a:xfrm>
          <a:prstGeom prst="rect">
            <a:avLst/>
          </a:prstGeom>
        </p:spPr>
        <p:txBody>
          <a:bodyPr lIns="0" tIns="0" rIns="0" bIns="0" wrap="none">
            <a:noAutofit/>
          </a:bodyPr>
          <a:p>
            <a:pPr algn="r" indent="0" rtl="1"/>
            <a:r>
              <a:rPr lang="ar-SA" b="1" sz="900">
                <a:latin typeface="Arial"/>
              </a:rPr>
              <a:t>القدمين للخارج</a:t>
            </a:r>
          </a:p>
        </p:txBody>
      </p:sp>
      <p:sp>
        <p:nvSpPr>
          <p:cNvPr id="16" name=""/>
          <p:cNvSpPr/>
          <p:nvPr/>
        </p:nvSpPr>
        <p:spPr>
          <a:xfrm>
            <a:off x="1978152" y="6193536"/>
            <a:ext cx="688848" cy="323088"/>
          </a:xfrm>
          <a:prstGeom prst="rect">
            <a:avLst/>
          </a:prstGeom>
        </p:spPr>
        <p:txBody>
          <a:bodyPr lIns="0" tIns="0" rIns="0" bIns="0">
            <a:noAutofit/>
          </a:bodyPr>
          <a:p>
            <a:pPr algn="ctr" indent="0" rtl="1">
              <a:lnSpc>
                <a:spcPts val="1344"/>
              </a:lnSpc>
            </a:pPr>
            <a:r>
              <a:rPr lang="ar-SA" b="1" sz="900">
                <a:latin typeface="Arial"/>
              </a:rPr>
              <a:t>القفز بصين وفتحهما للجانبين</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26592" y="749808"/>
            <a:ext cx="3541776" cy="3907536"/>
          </a:xfrm>
          <a:prstGeom prst="rect">
            <a:avLst/>
          </a:prstGeom>
        </p:spPr>
      </p:pic>
      <p:sp>
        <p:nvSpPr>
          <p:cNvPr id="3" name=""/>
          <p:cNvSpPr/>
          <p:nvPr/>
        </p:nvSpPr>
        <p:spPr>
          <a:xfrm>
            <a:off x="4261104" y="1719072"/>
            <a:ext cx="1877568" cy="1152144"/>
          </a:xfrm>
          <a:prstGeom prst="rect">
            <a:avLst/>
          </a:prstGeom>
        </p:spPr>
        <p:txBody>
          <a:bodyPr lIns="0" tIns="0" rIns="0" bIns="0" wrap="none">
            <a:noAutofit/>
          </a:bodyPr>
          <a:p>
            <a:pPr algn="r" marR="266700" indent="0" rtl="1"/>
            <a:r>
              <a:rPr lang="ar-SA" b="1" sz="900">
                <a:latin typeface="Arial"/>
              </a:rPr>
              <a:t>دثرس</a:t>
            </a:r>
          </a:p>
        </p:txBody>
      </p:sp>
      <p:sp>
        <p:nvSpPr>
          <p:cNvPr id="4" name=""/>
          <p:cNvSpPr/>
          <p:nvPr/>
        </p:nvSpPr>
        <p:spPr>
          <a:xfrm>
            <a:off x="3547872" y="3139440"/>
            <a:ext cx="2145792" cy="1469136"/>
          </a:xfrm>
          <a:prstGeom prst="rect">
            <a:avLst/>
          </a:prstGeom>
        </p:spPr>
        <p:txBody>
          <a:bodyPr lIns="0" tIns="0" rIns="0" bIns="0" wrap="none">
            <a:noAutofit/>
          </a:bodyPr>
          <a:p>
            <a:pPr algn="r" marR="99568" indent="0" rtl="1">
              <a:spcAft>
                <a:spcPts val="5040"/>
              </a:spcAft>
            </a:pPr>
            <a:r>
              <a:rPr lang="ar-SA" sz="5000">
                <a:latin typeface="Arial"/>
              </a:rPr>
              <a:t>ج</a:t>
            </a:r>
            <a:r>
              <a:rPr lang="ar-SA" sz="5000">
                <a:solidFill>
                  <a:srgbClr val="AE4543"/>
                </a:solidFill>
                <a:latin typeface="Arial"/>
              </a:rPr>
              <a:t> ►؛</a:t>
            </a:r>
          </a:p>
        </p:txBody>
      </p:sp>
      <p:sp>
        <p:nvSpPr>
          <p:cNvPr id="5" name=""/>
          <p:cNvSpPr/>
          <p:nvPr/>
        </p:nvSpPr>
        <p:spPr>
          <a:xfrm>
            <a:off x="597408" y="5199888"/>
            <a:ext cx="6419088" cy="1682496"/>
          </a:xfrm>
          <a:prstGeom prst="rect">
            <a:avLst/>
          </a:prstGeom>
        </p:spPr>
        <p:txBody>
          <a:bodyPr lIns="0" tIns="0" rIns="0" bIns="0">
            <a:noAutofit/>
          </a:bodyPr>
          <a:p>
            <a:pPr algn="r" marR="266700" indent="-177800" rtl="1">
              <a:lnSpc>
                <a:spcPts val="2136"/>
              </a:lnSpc>
              <a:spcBef>
                <a:spcPts val="5040"/>
              </a:spcBef>
            </a:pPr>
            <a:r>
              <a:rPr lang="en-US" sz="1600">
                <a:latin typeface="Arial"/>
              </a:rPr>
              <a:t>4</a:t>
            </a:r>
            <a:r>
              <a:rPr lang="ar-SA" sz="1600">
                <a:latin typeface="Arial"/>
              </a:rPr>
              <a:t>. الوقوف والثبات: وهي المرحلة النهائية يقوم اللاعب بالسيطرة على الثقلة والوقوف لأجل الثبات، ويجب على الرفاع مايلي:</a:t>
            </a:r>
          </a:p>
          <a:p>
            <a:pPr algn="just" marR="88900" indent="0" rtl="1">
              <a:spcAft>
                <a:spcPts val="630"/>
              </a:spcAft>
            </a:pPr>
            <a:r>
              <a:rPr lang="en-US" sz="1600">
                <a:latin typeface="Arial"/>
              </a:rPr>
              <a:t>٠</a:t>
            </a:r>
            <a:r>
              <a:rPr lang="ar-SA" sz="1600">
                <a:latin typeface="Arial"/>
              </a:rPr>
              <a:t>    يقوم الرفاع بمد الجسم بشكل كامل والوقف بشكل مستقيم.</a:t>
            </a:r>
          </a:p>
          <a:p>
            <a:pPr algn="just" marR="88900" indent="0" rtl="1">
              <a:spcAft>
                <a:spcPts val="630"/>
              </a:spcAft>
            </a:pPr>
            <a:r>
              <a:rPr lang="en-US" sz="1600">
                <a:latin typeface="Arial"/>
              </a:rPr>
              <a:t>٠</a:t>
            </a:r>
            <a:r>
              <a:rPr lang="ar-SA" sz="1600">
                <a:latin typeface="Arial"/>
              </a:rPr>
              <a:t>    ثبات مسك بار الثقلة بنراعين ممدودتين.</a:t>
            </a:r>
          </a:p>
          <a:p>
            <a:pPr algn="just" marR="88900" indent="0" rtl="1">
              <a:spcAft>
                <a:spcPts val="630"/>
              </a:spcAft>
            </a:pPr>
            <a:r>
              <a:rPr lang="en-US" sz="1600">
                <a:latin typeface="Arial"/>
              </a:rPr>
              <a:t>٠</a:t>
            </a:r>
            <a:r>
              <a:rPr lang="ar-SA" sz="1600">
                <a:latin typeface="Arial"/>
              </a:rPr>
              <a:t>    يكون البار فوق الرأس.</a:t>
            </a:r>
          </a:p>
          <a:p>
            <a:pPr algn="just" marR="88900" indent="0" rtl="1">
              <a:spcAft>
                <a:spcPts val="1680"/>
              </a:spcAft>
            </a:pPr>
            <a:r>
              <a:rPr lang="en-US" sz="1600">
                <a:latin typeface="Arial"/>
              </a:rPr>
              <a:t>٠</a:t>
            </a:r>
            <a:r>
              <a:rPr lang="ar-SA" sz="1600">
                <a:latin typeface="Arial"/>
              </a:rPr>
              <a:t>    ويكون البار على خط واحد مع وسط. القدم.</a:t>
            </a:r>
          </a:p>
        </p:txBody>
      </p:sp>
      <p:sp>
        <p:nvSpPr>
          <p:cNvPr id="6" name=""/>
          <p:cNvSpPr/>
          <p:nvPr/>
        </p:nvSpPr>
        <p:spPr>
          <a:xfrm>
            <a:off x="2932176" y="7046976"/>
            <a:ext cx="1901952" cy="804672"/>
          </a:xfrm>
          <a:prstGeom prst="rect">
            <a:avLst/>
          </a:prstGeom>
        </p:spPr>
        <p:txBody>
          <a:bodyPr lIns="0" tIns="0" rIns="0" bIns="0" wrap="none">
            <a:noAutofit/>
          </a:bodyPr>
          <a:p>
            <a:pPr algn="r" marR="1233932" indent="0" rtl="1">
              <a:spcBef>
                <a:spcPts val="1680"/>
              </a:spcBef>
            </a:pPr>
            <a:r>
              <a:rPr lang="ar-SA" b="1" sz="1000">
                <a:latin typeface="Arial"/>
              </a:rPr>
              <a:t>الإرأفو,ق</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780032" y="737616"/>
            <a:ext cx="5010912" cy="2968752"/>
          </a:xfrm>
          <a:prstGeom prst="rect">
            <a:avLst/>
          </a:prstGeom>
        </p:spPr>
      </p:pic>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core.xml><?xml version="1.0" encoding="utf-8"?>
<cp:coreProperties xmlns:cp="http://schemas.openxmlformats.org/package/2006/metadata/core-properties" xmlns:dc="http://purl.org/dc/elements/1.1/">
  <dc:title/>
  <dc:subject/>
  <dc:creator>Maher</dc:creator>
  <cp:keywords/>
</cp:coreProperties>
</file>